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3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4.xml" ContentType="application/vnd.openxmlformats-officedocument.presentationml.notesSlide+xml"/>
  <Override PartName="/ppt/tags/tag65.xml" ContentType="application/vnd.openxmlformats-officedocument.presentationml.tags+xml"/>
  <Override PartName="/ppt/notesSlides/notesSlide5.xml" ContentType="application/vnd.openxmlformats-officedocument.presentationml.notesSlide+xml"/>
  <Override PartName="/ppt/tags/tag66.xml" ContentType="application/vnd.openxmlformats-officedocument.presentationml.tags+xml"/>
  <Override PartName="/ppt/notesSlides/notesSlide6.xml" ContentType="application/vnd.openxmlformats-officedocument.presentationml.notesSlide+xml"/>
  <Override PartName="/ppt/tags/tag67.xml" ContentType="application/vnd.openxmlformats-officedocument.presentationml.tags+xml"/>
  <Override PartName="/ppt/notesSlides/notesSlide7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8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10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11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12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13.xml" ContentType="application/vnd.openxmlformats-officedocument.presentationml.notesSlide+xml"/>
  <Override PartName="/ppt/tags/tag183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0" r:id="rId2"/>
    <p:sldMasterId id="2147483713" r:id="rId3"/>
  </p:sldMasterIdLst>
  <p:notesMasterIdLst>
    <p:notesMasterId r:id="rId25"/>
  </p:notesMasterIdLst>
  <p:sldIdLst>
    <p:sldId id="256" r:id="rId4"/>
    <p:sldId id="291" r:id="rId5"/>
    <p:sldId id="292" r:id="rId6"/>
    <p:sldId id="293" r:id="rId7"/>
    <p:sldId id="309" r:id="rId8"/>
    <p:sldId id="294" r:id="rId9"/>
    <p:sldId id="295" r:id="rId10"/>
    <p:sldId id="296" r:id="rId11"/>
    <p:sldId id="311" r:id="rId12"/>
    <p:sldId id="297" r:id="rId13"/>
    <p:sldId id="301" r:id="rId14"/>
    <p:sldId id="298" r:id="rId15"/>
    <p:sldId id="300" r:id="rId16"/>
    <p:sldId id="299" r:id="rId17"/>
    <p:sldId id="302" r:id="rId18"/>
    <p:sldId id="303" r:id="rId19"/>
    <p:sldId id="304" r:id="rId20"/>
    <p:sldId id="305" r:id="rId21"/>
    <p:sldId id="306" r:id="rId22"/>
    <p:sldId id="307" r:id="rId23"/>
    <p:sldId id="30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69696"/>
    <a:srgbClr val="777777"/>
    <a:srgbClr val="F8F8F8"/>
    <a:srgbClr val="EAEAEA"/>
    <a:srgbClr val="DDDDDD"/>
    <a:srgbClr val="C0C0C0"/>
    <a:srgbClr val="B2B2B2"/>
    <a:srgbClr val="0000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33238-7DFC-4B3F-953F-E29CEE481CCC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18ADA-AEA4-4248-8602-844158BED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3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7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3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spc="-300" dirty="0">
                <a:ln w="3175">
                  <a:noFill/>
                </a:ln>
                <a:solidFill>
                  <a:schemeClr val="tx1"/>
                </a:solidFill>
                <a:effectLst/>
                <a:latin typeface="Kalinga" pitchFamily="34" charset="0"/>
                <a:ea typeface="+mn-ea"/>
                <a:cs typeface="Kaling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00062"/>
            <a:ext cx="8380412" cy="20764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4C5AD-0B19-4AEB-870F-89BF954358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28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209BF-32E9-49CB-9F4C-066BCF3FD8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65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A8688C-ACCE-4554-9ED6-40F2C99750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868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79DFE-93D8-4994-A482-F8774634DA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45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33579-F3FA-444F-8C5F-54D742C4B0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90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24496-F575-41DE-9549-53E9611627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75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4E82E-6AD2-4604-98BD-2DE474662D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3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4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F0528-4A32-4080-AA20-7EF70A8F5A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59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50385-F649-488C-8E5E-D939741C8D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11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46581F-166F-4AD8-B34E-BAD4D48F70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79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9CE2DA-4E9B-4D2D-9801-E00329EE0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80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A7719-225C-4D82-B809-A2F9B43543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47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4C5AD-0B19-4AEB-870F-89BF954358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86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209BF-32E9-49CB-9F4C-066BCF3FD8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04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A8688C-ACCE-4554-9ED6-40F2C99750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816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79DFE-93D8-4994-A482-F8774634DA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890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33579-F3FA-444F-8C5F-54D742C4B0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1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4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24496-F575-41DE-9549-53E9611627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06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4E82E-6AD2-4604-98BD-2DE474662D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747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F0528-4A32-4080-AA20-7EF70A8F5A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14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50385-F649-488C-8E5E-D939741C8D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593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46581F-166F-4AD8-B34E-BAD4D48F70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0058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9CE2DA-4E9B-4D2D-9801-E00329EE0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3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A7719-225C-4D82-B809-A2F9B43543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75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0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5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5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77046-EE85-440F-A673-6615585BBB84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9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8DFBB5B-06B2-43B4-9875-37FEB23AFD34}" type="slidenum">
              <a:rPr lang="en-US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405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8DFBB5B-06B2-43B4-9875-37FEB23AFD34}" type="slidenum">
              <a:rPr lang="en-US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358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arryz@microsoft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63.xml"/><Relationship Id="rId7" Type="http://schemas.openxmlformats.org/officeDocument/2006/relationships/hyperlink" Target="http://people.csail.mit.edu/albert/ladypack/wiki/index.php/Known_implementations_of_SIFT" TargetMode="Externa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6.xml"/><Relationship Id="rId4" Type="http://schemas.openxmlformats.org/officeDocument/2006/relationships/tags" Target="../tags/tag64.xml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65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6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6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image" Target="../media/image19.jpeg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notesSlide" Target="../notesSlides/notesSlide8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slideLayout" Target="../slideLayouts/slideLayout26.xml"/><Relationship Id="rId5" Type="http://schemas.openxmlformats.org/officeDocument/2006/relationships/tags" Target="../tags/tag72.xml"/><Relationship Id="rId10" Type="http://schemas.openxmlformats.org/officeDocument/2006/relationships/tags" Target="../tags/tag77.xml"/><Relationship Id="rId4" Type="http://schemas.openxmlformats.org/officeDocument/2006/relationships/tags" Target="../tags/tag71.xml"/><Relationship Id="rId9" Type="http://schemas.openxmlformats.org/officeDocument/2006/relationships/tags" Target="../tags/tag7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slideLayout" Target="../slideLayouts/slideLayout26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5" Type="http://schemas.openxmlformats.org/officeDocument/2006/relationships/tags" Target="../tags/tag82.xml"/><Relationship Id="rId15" Type="http://schemas.openxmlformats.org/officeDocument/2006/relationships/image" Target="../media/image19.jpeg"/><Relationship Id="rId10" Type="http://schemas.openxmlformats.org/officeDocument/2006/relationships/tags" Target="../tags/tag87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tags" Target="../tags/tag107.xml"/><Relationship Id="rId3" Type="http://schemas.openxmlformats.org/officeDocument/2006/relationships/tags" Target="../tags/tag92.xml"/><Relationship Id="rId21" Type="http://schemas.openxmlformats.org/officeDocument/2006/relationships/slideLayout" Target="../slideLayouts/slideLayout31.xml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tags" Target="../tags/tag106.xml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20" Type="http://schemas.openxmlformats.org/officeDocument/2006/relationships/tags" Target="../tags/tag109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24" Type="http://schemas.openxmlformats.org/officeDocument/2006/relationships/image" Target="../media/image21.jpeg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23" Type="http://schemas.openxmlformats.org/officeDocument/2006/relationships/image" Target="../media/image20.jpeg"/><Relationship Id="rId10" Type="http://schemas.openxmlformats.org/officeDocument/2006/relationships/tags" Target="../tags/tag99.xml"/><Relationship Id="rId19" Type="http://schemas.openxmlformats.org/officeDocument/2006/relationships/tags" Target="../tags/tag108.xml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Relationship Id="rId2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tags" Target="../tags/tag122.xml"/><Relationship Id="rId18" Type="http://schemas.openxmlformats.org/officeDocument/2006/relationships/tags" Target="../tags/tag127.xml"/><Relationship Id="rId3" Type="http://schemas.openxmlformats.org/officeDocument/2006/relationships/tags" Target="../tags/tag112.xml"/><Relationship Id="rId21" Type="http://schemas.openxmlformats.org/officeDocument/2006/relationships/slideLayout" Target="../slideLayouts/slideLayout31.xml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17" Type="http://schemas.openxmlformats.org/officeDocument/2006/relationships/tags" Target="../tags/tag126.xml"/><Relationship Id="rId2" Type="http://schemas.openxmlformats.org/officeDocument/2006/relationships/tags" Target="../tags/tag111.xml"/><Relationship Id="rId16" Type="http://schemas.openxmlformats.org/officeDocument/2006/relationships/tags" Target="../tags/tag125.xml"/><Relationship Id="rId20" Type="http://schemas.openxmlformats.org/officeDocument/2006/relationships/tags" Target="../tags/tag129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24" Type="http://schemas.openxmlformats.org/officeDocument/2006/relationships/image" Target="../media/image21.jpeg"/><Relationship Id="rId5" Type="http://schemas.openxmlformats.org/officeDocument/2006/relationships/tags" Target="../tags/tag114.xml"/><Relationship Id="rId15" Type="http://schemas.openxmlformats.org/officeDocument/2006/relationships/tags" Target="../tags/tag124.xml"/><Relationship Id="rId23" Type="http://schemas.openxmlformats.org/officeDocument/2006/relationships/image" Target="../media/image20.jpeg"/><Relationship Id="rId10" Type="http://schemas.openxmlformats.org/officeDocument/2006/relationships/tags" Target="../tags/tag119.xml"/><Relationship Id="rId19" Type="http://schemas.openxmlformats.org/officeDocument/2006/relationships/tags" Target="../tags/tag128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Relationship Id="rId2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tags" Target="../tags/tag142.xml"/><Relationship Id="rId18" Type="http://schemas.openxmlformats.org/officeDocument/2006/relationships/tags" Target="../tags/tag147.xml"/><Relationship Id="rId26" Type="http://schemas.openxmlformats.org/officeDocument/2006/relationships/tags" Target="../tags/tag155.xml"/><Relationship Id="rId3" Type="http://schemas.openxmlformats.org/officeDocument/2006/relationships/tags" Target="../tags/tag132.xml"/><Relationship Id="rId21" Type="http://schemas.openxmlformats.org/officeDocument/2006/relationships/tags" Target="../tags/tag150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tags" Target="../tags/tag146.xml"/><Relationship Id="rId25" Type="http://schemas.openxmlformats.org/officeDocument/2006/relationships/tags" Target="../tags/tag154.xml"/><Relationship Id="rId2" Type="http://schemas.openxmlformats.org/officeDocument/2006/relationships/tags" Target="../tags/tag131.xml"/><Relationship Id="rId16" Type="http://schemas.openxmlformats.org/officeDocument/2006/relationships/tags" Target="../tags/tag145.xml"/><Relationship Id="rId20" Type="http://schemas.openxmlformats.org/officeDocument/2006/relationships/tags" Target="../tags/tag149.xml"/><Relationship Id="rId29" Type="http://schemas.openxmlformats.org/officeDocument/2006/relationships/tags" Target="../tags/tag158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24" Type="http://schemas.openxmlformats.org/officeDocument/2006/relationships/tags" Target="../tags/tag153.xml"/><Relationship Id="rId32" Type="http://schemas.openxmlformats.org/officeDocument/2006/relationships/notesSlide" Target="../notesSlides/notesSlide12.xml"/><Relationship Id="rId5" Type="http://schemas.openxmlformats.org/officeDocument/2006/relationships/tags" Target="../tags/tag134.xml"/><Relationship Id="rId15" Type="http://schemas.openxmlformats.org/officeDocument/2006/relationships/tags" Target="../tags/tag144.xml"/><Relationship Id="rId23" Type="http://schemas.openxmlformats.org/officeDocument/2006/relationships/tags" Target="../tags/tag152.xml"/><Relationship Id="rId28" Type="http://schemas.openxmlformats.org/officeDocument/2006/relationships/tags" Target="../tags/tag157.xml"/><Relationship Id="rId10" Type="http://schemas.openxmlformats.org/officeDocument/2006/relationships/tags" Target="../tags/tag139.xml"/><Relationship Id="rId19" Type="http://schemas.openxmlformats.org/officeDocument/2006/relationships/tags" Target="../tags/tag148.xml"/><Relationship Id="rId31" Type="http://schemas.openxmlformats.org/officeDocument/2006/relationships/slideLayout" Target="../slideLayouts/slideLayout26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tags" Target="../tags/tag143.xml"/><Relationship Id="rId22" Type="http://schemas.openxmlformats.org/officeDocument/2006/relationships/tags" Target="../tags/tag151.xml"/><Relationship Id="rId27" Type="http://schemas.openxmlformats.org/officeDocument/2006/relationships/tags" Target="../tags/tag156.xml"/><Relationship Id="rId30" Type="http://schemas.openxmlformats.org/officeDocument/2006/relationships/tags" Target="../tags/tag15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tags" Target="../tags/tag172.xml"/><Relationship Id="rId18" Type="http://schemas.openxmlformats.org/officeDocument/2006/relationships/tags" Target="../tags/tag177.xml"/><Relationship Id="rId26" Type="http://schemas.openxmlformats.org/officeDocument/2006/relationships/hyperlink" Target="http://en.wikipedia.org/wiki/Receiver_operating_characteristic" TargetMode="External"/><Relationship Id="rId3" Type="http://schemas.openxmlformats.org/officeDocument/2006/relationships/tags" Target="../tags/tag162.xml"/><Relationship Id="rId21" Type="http://schemas.openxmlformats.org/officeDocument/2006/relationships/tags" Target="../tags/tag180.xml"/><Relationship Id="rId7" Type="http://schemas.openxmlformats.org/officeDocument/2006/relationships/tags" Target="../tags/tag166.xml"/><Relationship Id="rId12" Type="http://schemas.openxmlformats.org/officeDocument/2006/relationships/tags" Target="../tags/tag171.xml"/><Relationship Id="rId17" Type="http://schemas.openxmlformats.org/officeDocument/2006/relationships/tags" Target="../tags/tag176.xml"/><Relationship Id="rId25" Type="http://schemas.openxmlformats.org/officeDocument/2006/relationships/notesSlide" Target="../notesSlides/notesSlide13.xml"/><Relationship Id="rId2" Type="http://schemas.openxmlformats.org/officeDocument/2006/relationships/tags" Target="../tags/tag161.xml"/><Relationship Id="rId16" Type="http://schemas.openxmlformats.org/officeDocument/2006/relationships/tags" Target="../tags/tag175.xml"/><Relationship Id="rId20" Type="http://schemas.openxmlformats.org/officeDocument/2006/relationships/tags" Target="../tags/tag179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24" Type="http://schemas.openxmlformats.org/officeDocument/2006/relationships/slideLayout" Target="../slideLayouts/slideLayout31.xml"/><Relationship Id="rId5" Type="http://schemas.openxmlformats.org/officeDocument/2006/relationships/tags" Target="../tags/tag164.xml"/><Relationship Id="rId15" Type="http://schemas.openxmlformats.org/officeDocument/2006/relationships/tags" Target="../tags/tag174.xml"/><Relationship Id="rId23" Type="http://schemas.openxmlformats.org/officeDocument/2006/relationships/tags" Target="../tags/tag182.xml"/><Relationship Id="rId10" Type="http://schemas.openxmlformats.org/officeDocument/2006/relationships/tags" Target="../tags/tag169.xml"/><Relationship Id="rId19" Type="http://schemas.openxmlformats.org/officeDocument/2006/relationships/tags" Target="../tags/tag178.xml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tags" Target="../tags/tag173.xml"/><Relationship Id="rId22" Type="http://schemas.openxmlformats.org/officeDocument/2006/relationships/tags" Target="../tags/tag18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8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9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3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26" Type="http://schemas.openxmlformats.org/officeDocument/2006/relationships/tags" Target="../tags/tag58.xml"/><Relationship Id="rId3" Type="http://schemas.openxmlformats.org/officeDocument/2006/relationships/tags" Target="../tags/tag35.xml"/><Relationship Id="rId21" Type="http://schemas.openxmlformats.org/officeDocument/2006/relationships/tags" Target="../tags/tag53.xml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5" Type="http://schemas.openxmlformats.org/officeDocument/2006/relationships/tags" Target="../tags/tag57.xml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0" Type="http://schemas.openxmlformats.org/officeDocument/2006/relationships/tags" Target="../tags/tag52.xml"/><Relationship Id="rId29" Type="http://schemas.openxmlformats.org/officeDocument/2006/relationships/slideLayout" Target="../slideLayouts/slideLayout1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tags" Target="../tags/tag56.xml"/><Relationship Id="rId32" Type="http://schemas.openxmlformats.org/officeDocument/2006/relationships/image" Target="../media/image11.png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23" Type="http://schemas.openxmlformats.org/officeDocument/2006/relationships/tags" Target="../tags/tag55.xml"/><Relationship Id="rId28" Type="http://schemas.openxmlformats.org/officeDocument/2006/relationships/tags" Target="../tags/tag60.xml"/><Relationship Id="rId10" Type="http://schemas.openxmlformats.org/officeDocument/2006/relationships/tags" Target="../tags/tag42.xml"/><Relationship Id="rId19" Type="http://schemas.openxmlformats.org/officeDocument/2006/relationships/tags" Target="../tags/tag51.xml"/><Relationship Id="rId31" Type="http://schemas.openxmlformats.org/officeDocument/2006/relationships/image" Target="../media/image10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tags" Target="../tags/tag54.xml"/><Relationship Id="rId27" Type="http://schemas.openxmlformats.org/officeDocument/2006/relationships/tags" Target="../tags/tag59.xml"/><Relationship Id="rId30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-200" dirty="0" smtClean="0">
                <a:latin typeface="Kalinga" pitchFamily="34" charset="0"/>
                <a:cs typeface="Kalinga" pitchFamily="34" charset="0"/>
              </a:rPr>
              <a:t>Patch Descriptors</a:t>
            </a:r>
            <a:endParaRPr lang="en-US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CSE P 576</a:t>
            </a:r>
            <a:endParaRPr lang="en-US" dirty="0"/>
          </a:p>
          <a:p>
            <a:r>
              <a:rPr lang="en-US" sz="2000" dirty="0" smtClean="0"/>
              <a:t>Larry Zitnick (</a:t>
            </a:r>
            <a:r>
              <a:rPr lang="en-US" sz="2000" dirty="0" smtClean="0">
                <a:hlinkClick r:id="rId2"/>
              </a:rPr>
              <a:t>larryz@microsoft.com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Many slides courtesy of </a:t>
            </a:r>
            <a:r>
              <a:rPr lang="en-US" sz="2000" smtClean="0"/>
              <a:t>Steve </a:t>
            </a:r>
            <a:r>
              <a:rPr lang="en-US" sz="2000" smtClean="0"/>
              <a:t>Seitz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81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Properties of SIFT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5800" y="914400"/>
            <a:ext cx="7772400" cy="28194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 smtClean="0"/>
              <a:t>Extraordinarily robust matching technique</a:t>
            </a:r>
          </a:p>
          <a:p>
            <a:pPr lvl="1"/>
            <a:r>
              <a:rPr lang="en-US" sz="1800" dirty="0" smtClean="0"/>
              <a:t>Can handle changes in viewpoint</a:t>
            </a:r>
          </a:p>
          <a:p>
            <a:pPr lvl="2"/>
            <a:r>
              <a:rPr lang="en-US" sz="1600" dirty="0" smtClean="0"/>
              <a:t>Up to about 30 degree out of plane rotation</a:t>
            </a:r>
          </a:p>
          <a:p>
            <a:pPr lvl="1"/>
            <a:r>
              <a:rPr lang="en-US" sz="1800" dirty="0" smtClean="0"/>
              <a:t>Can handle significant changes in illumination</a:t>
            </a:r>
          </a:p>
          <a:p>
            <a:pPr lvl="2"/>
            <a:r>
              <a:rPr lang="en-US" sz="1600" dirty="0" smtClean="0"/>
              <a:t>Sometimes even day vs. night (below)</a:t>
            </a:r>
          </a:p>
          <a:p>
            <a:pPr lvl="1"/>
            <a:r>
              <a:rPr lang="en-US" sz="1800" dirty="0" smtClean="0"/>
              <a:t>Fast and efficient—can run in real time</a:t>
            </a:r>
          </a:p>
          <a:p>
            <a:pPr lvl="1"/>
            <a:r>
              <a:rPr lang="en-US" sz="1800" dirty="0" smtClean="0"/>
              <a:t>Lots of code available</a:t>
            </a:r>
          </a:p>
          <a:p>
            <a:pPr lvl="2"/>
            <a:r>
              <a:rPr lang="en-US" sz="1100" dirty="0" smtClean="0">
                <a:hlinkClick r:id="rId7"/>
              </a:rPr>
              <a:t>http://people.csail.mit.edu/albert/ladypack/wiki/index.php/Known_implementations_of_SIFT</a:t>
            </a:r>
            <a:r>
              <a:rPr lang="en-US" sz="1100" dirty="0" smtClean="0"/>
              <a:t> </a:t>
            </a:r>
          </a:p>
        </p:txBody>
      </p:sp>
      <p:pic>
        <p:nvPicPr>
          <p:cNvPr id="69636" name="Picture 2" descr="http://www.cs.washington.edu/homes/snavely/outgoing/test/1a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87738"/>
            <a:ext cx="4495800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4" descr="http://www.cs.washington.edu/homes/snavely/outgoing/test/2a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3494088"/>
            <a:ext cx="4484687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44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does SIFT fail?</a:t>
            </a:r>
            <a:endParaRPr lang="en-US" dirty="0"/>
          </a:p>
        </p:txBody>
      </p:sp>
      <p:pic>
        <p:nvPicPr>
          <p:cNvPr id="4" name="Picture 15" descr="C:\larryz\papers\BinaryFeature\CameraReady\figures\Full_10K_Liberty_SIFT_ttop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325455"/>
            <a:ext cx="8508804" cy="1475145"/>
          </a:xfrm>
          <a:prstGeom prst="rect">
            <a:avLst/>
          </a:prstGeom>
          <a:noFill/>
        </p:spPr>
      </p:pic>
      <p:pic>
        <p:nvPicPr>
          <p:cNvPr id="5" name="Picture 17" descr="C:\larryz\papers\BinaryFeature\CameraReady\figures\Full_10K_ND_SIFT_ttop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1" y="1752737"/>
            <a:ext cx="8508804" cy="14537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12192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Patches SIFT thought were the same but aren’t: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Other methods: Daisy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3848100" cy="3433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60692"/>
              </p:ext>
            </p:extLst>
          </p:nvPr>
        </p:nvGraphicFramePr>
        <p:xfrm>
          <a:off x="1143000" y="2438400"/>
          <a:ext cx="16764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/>
                <a:gridCol w="419100"/>
                <a:gridCol w="419100"/>
                <a:gridCol w="419100"/>
              </a:tblGrid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4114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SIFT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82442" y="5257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Daisy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6248400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Picking the best </a:t>
            </a:r>
            <a:r>
              <a:rPr lang="en-US" sz="1600" dirty="0" smtClean="0"/>
              <a:t>DAISY, S. Winder, G. Hua, M. Brown, CVPR 09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267942" y="112221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Circular gradient binning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8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Other methods: SURF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0668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computational efficiency only compute gradient histogram with 4 bins: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924050"/>
            <a:ext cx="7229475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90599" y="59436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SURF: Speeded Up Robust Features</a:t>
            </a:r>
          </a:p>
          <a:p>
            <a:r>
              <a:rPr lang="en-US" sz="1400" dirty="0"/>
              <a:t>Herbert </a:t>
            </a:r>
            <a:r>
              <a:rPr lang="en-US" sz="1400" dirty="0" smtClean="0"/>
              <a:t>Bay, </a:t>
            </a:r>
            <a:r>
              <a:rPr lang="en-US" sz="1400" dirty="0" err="1"/>
              <a:t>Tinne</a:t>
            </a:r>
            <a:r>
              <a:rPr lang="en-US" sz="1400" dirty="0"/>
              <a:t> </a:t>
            </a:r>
            <a:r>
              <a:rPr lang="en-US" sz="1400" dirty="0" err="1" smtClean="0"/>
              <a:t>Tuytelaars</a:t>
            </a:r>
            <a:r>
              <a:rPr lang="en-US" sz="1400" dirty="0" smtClean="0"/>
              <a:t>, </a:t>
            </a:r>
            <a:r>
              <a:rPr lang="en-US" sz="1400" dirty="0"/>
              <a:t>and Luc Van </a:t>
            </a:r>
            <a:r>
              <a:rPr lang="en-US" sz="1400" dirty="0" err="1" smtClean="0"/>
              <a:t>Gool</a:t>
            </a:r>
            <a:r>
              <a:rPr lang="en-US" sz="1400" dirty="0" smtClean="0"/>
              <a:t>, ECCV 2006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6641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Other methods: BRIEF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82442" y="5257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Daisy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84665" y="6075402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BRIEF: binary robust independent elementary </a:t>
            </a:r>
            <a:r>
              <a:rPr lang="en-US" sz="1600" dirty="0" smtClean="0"/>
              <a:t>features, </a:t>
            </a:r>
            <a:r>
              <a:rPr lang="en-US" sz="1600" dirty="0" err="1" smtClean="0"/>
              <a:t>Calonder</a:t>
            </a:r>
            <a:r>
              <a:rPr lang="en-US" sz="1600" dirty="0"/>
              <a:t>, V </a:t>
            </a:r>
            <a:r>
              <a:rPr lang="en-US" sz="1600" dirty="0" err="1"/>
              <a:t>Lepetit</a:t>
            </a:r>
            <a:r>
              <a:rPr lang="en-US" sz="1600" dirty="0"/>
              <a:t>, C </a:t>
            </a:r>
            <a:r>
              <a:rPr lang="en-US" sz="1600" dirty="0" err="1" smtClean="0"/>
              <a:t>Strecha</a:t>
            </a:r>
            <a:r>
              <a:rPr lang="en-US" sz="1600" dirty="0" smtClean="0"/>
              <a:t>, ECCV </a:t>
            </a:r>
            <a:r>
              <a:rPr lang="en-US" sz="1600" dirty="0"/>
              <a:t>2010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066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Randomly sample pair of pixels a and b.  </a:t>
            </a:r>
          </a:p>
          <a:p>
            <a:r>
              <a:rPr lang="en-US" dirty="0" smtClean="0"/>
              <a:t>1 if a &gt; b, else 0.  Store binary vector.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81463"/>
            <a:ext cx="7496175" cy="436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20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Feature distance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5800" y="914400"/>
            <a:ext cx="8077200" cy="5257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How to define the difference between two features f</a:t>
            </a:r>
            <a:r>
              <a:rPr lang="en-US" baseline="-25000" smtClean="0"/>
              <a:t>1</a:t>
            </a:r>
            <a:r>
              <a:rPr lang="en-US" smtClean="0"/>
              <a:t>, f</a:t>
            </a:r>
            <a:r>
              <a:rPr lang="en-US" baseline="-25000" smtClean="0"/>
              <a:t>2</a:t>
            </a:r>
            <a:r>
              <a:rPr lang="en-US" smtClean="0"/>
              <a:t>?</a:t>
            </a:r>
          </a:p>
          <a:p>
            <a:pPr marL="914400" lvl="1" indent="-457200"/>
            <a:r>
              <a:rPr lang="en-US" smtClean="0"/>
              <a:t>Simple approach is SSD(f</a:t>
            </a:r>
            <a:r>
              <a:rPr lang="en-US" baseline="-25000" smtClean="0"/>
              <a:t>1</a:t>
            </a:r>
            <a:r>
              <a:rPr lang="en-US" smtClean="0"/>
              <a:t>, f</a:t>
            </a:r>
            <a:r>
              <a:rPr lang="en-US" baseline="-25000" smtClean="0"/>
              <a:t>2</a:t>
            </a:r>
            <a:r>
              <a:rPr lang="en-US" smtClean="0"/>
              <a:t>) </a:t>
            </a:r>
          </a:p>
          <a:p>
            <a:pPr marL="1314450" lvl="2" indent="-457200"/>
            <a:r>
              <a:rPr lang="en-US" sz="1800" smtClean="0"/>
              <a:t>sum of square differences between entries of the two descriptors</a:t>
            </a:r>
          </a:p>
          <a:p>
            <a:pPr marL="1314450" lvl="2" indent="-457200"/>
            <a:r>
              <a:rPr lang="en-US" sz="1800" smtClean="0"/>
              <a:t>can give good scores to very ambiguous (bad) matches </a:t>
            </a:r>
          </a:p>
        </p:txBody>
      </p:sp>
      <p:pic>
        <p:nvPicPr>
          <p:cNvPr id="71684" name="Picture 2" descr="http://www.canyonstatevinyl.com/images/Picket%20Fence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895600"/>
            <a:ext cx="43148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19200" y="40005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686" name="Picture 6" descr="http://www.canyonstatevinyl.com/images/Picket%20Fence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95600"/>
            <a:ext cx="43148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7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14563" y="6172200"/>
            <a:ext cx="449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0">
                <a:latin typeface="Arial" charset="0"/>
              </a:rPr>
              <a:t>I</a:t>
            </a:r>
            <a:r>
              <a:rPr lang="en-US" sz="3200" b="0" baseline="-25000">
                <a:latin typeface="Arial" charset="0"/>
              </a:rPr>
              <a:t>1</a:t>
            </a:r>
          </a:p>
        </p:txBody>
      </p:sp>
      <p:sp>
        <p:nvSpPr>
          <p:cNvPr id="71688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11950" y="6172200"/>
            <a:ext cx="450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0">
                <a:latin typeface="Arial" charset="0"/>
              </a:rPr>
              <a:t>I</a:t>
            </a:r>
            <a:r>
              <a:rPr lang="en-US" sz="3200" b="0" baseline="-25000">
                <a:latin typeface="Arial" charset="0"/>
              </a:rPr>
              <a:t>2</a:t>
            </a:r>
          </a:p>
        </p:txBody>
      </p:sp>
      <p:sp>
        <p:nvSpPr>
          <p:cNvPr id="71689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19200" y="3276600"/>
            <a:ext cx="450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="0" baseline="-25000">
                <a:solidFill>
                  <a:srgbClr val="FFFF00"/>
                </a:solidFill>
                <a:latin typeface="Arial" charset="0"/>
              </a:rPr>
              <a:t>1</a:t>
            </a:r>
          </a:p>
        </p:txBody>
      </p:sp>
      <p:sp>
        <p:nvSpPr>
          <p:cNvPr id="71690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015288" y="40005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1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015288" y="3276600"/>
            <a:ext cx="450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="0" baseline="-25000">
                <a:solidFill>
                  <a:srgbClr val="FFFF00"/>
                </a:solidFill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9904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Feature distance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5800" y="914400"/>
            <a:ext cx="8077200" cy="5257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How to define the difference between two features f</a:t>
            </a:r>
            <a:r>
              <a:rPr lang="en-US" baseline="-25000" smtClean="0"/>
              <a:t>1</a:t>
            </a:r>
            <a:r>
              <a:rPr lang="en-US" smtClean="0"/>
              <a:t>, f</a:t>
            </a:r>
            <a:r>
              <a:rPr lang="en-US" baseline="-25000" smtClean="0"/>
              <a:t>2</a:t>
            </a:r>
            <a:r>
              <a:rPr lang="en-US" smtClean="0"/>
              <a:t>?</a:t>
            </a:r>
          </a:p>
          <a:p>
            <a:pPr marL="914400" lvl="1" indent="-457200"/>
            <a:r>
              <a:rPr lang="en-US" smtClean="0"/>
              <a:t>Better approach:  ratio distance = SSD(f</a:t>
            </a:r>
            <a:r>
              <a:rPr lang="en-US" baseline="-25000" smtClean="0"/>
              <a:t>1</a:t>
            </a:r>
            <a:r>
              <a:rPr lang="en-US" smtClean="0"/>
              <a:t>, f</a:t>
            </a:r>
            <a:r>
              <a:rPr lang="en-US" baseline="-25000" smtClean="0"/>
              <a:t>2</a:t>
            </a:r>
            <a:r>
              <a:rPr lang="en-US" smtClean="0"/>
              <a:t>) / SSD(f</a:t>
            </a:r>
            <a:r>
              <a:rPr lang="en-US" baseline="-25000" smtClean="0"/>
              <a:t>1</a:t>
            </a:r>
            <a:r>
              <a:rPr lang="en-US" smtClean="0"/>
              <a:t>, f</a:t>
            </a:r>
            <a:r>
              <a:rPr lang="en-US" baseline="-25000" smtClean="0"/>
              <a:t>2</a:t>
            </a:r>
            <a:r>
              <a:rPr lang="en-US" smtClean="0"/>
              <a:t>’)</a:t>
            </a:r>
          </a:p>
          <a:p>
            <a:pPr marL="1314450" lvl="2" indent="-457200"/>
            <a:r>
              <a:rPr lang="en-US" sz="1800" smtClean="0"/>
              <a:t>f</a:t>
            </a:r>
            <a:r>
              <a:rPr lang="en-US" sz="1800" baseline="-25000" smtClean="0"/>
              <a:t>2</a:t>
            </a:r>
            <a:r>
              <a:rPr lang="en-US" sz="1800" smtClean="0"/>
              <a:t> is best SSD match to f</a:t>
            </a:r>
            <a:r>
              <a:rPr lang="en-US" sz="1800" baseline="-25000" smtClean="0"/>
              <a:t>1</a:t>
            </a:r>
            <a:r>
              <a:rPr lang="en-US" sz="1800" smtClean="0"/>
              <a:t> in I</a:t>
            </a:r>
            <a:r>
              <a:rPr lang="en-US" sz="1800" baseline="-25000" smtClean="0"/>
              <a:t>2</a:t>
            </a:r>
            <a:endParaRPr lang="en-US" sz="1800" smtClean="0"/>
          </a:p>
          <a:p>
            <a:pPr marL="1314450" lvl="2" indent="-457200"/>
            <a:r>
              <a:rPr lang="en-US" sz="1800" smtClean="0"/>
              <a:t>f</a:t>
            </a:r>
            <a:r>
              <a:rPr lang="en-US" sz="1800" baseline="-25000" smtClean="0"/>
              <a:t>2</a:t>
            </a:r>
            <a:r>
              <a:rPr lang="en-US" sz="1800" smtClean="0"/>
              <a:t>’  is  2</a:t>
            </a:r>
            <a:r>
              <a:rPr lang="en-US" sz="1800" baseline="30000" smtClean="0"/>
              <a:t>nd</a:t>
            </a:r>
            <a:r>
              <a:rPr lang="en-US" sz="1800" smtClean="0"/>
              <a:t> best SSD match to f</a:t>
            </a:r>
            <a:r>
              <a:rPr lang="en-US" sz="1800" baseline="-25000" smtClean="0"/>
              <a:t>1</a:t>
            </a:r>
            <a:r>
              <a:rPr lang="en-US" sz="1800" smtClean="0"/>
              <a:t> in I</a:t>
            </a:r>
            <a:r>
              <a:rPr lang="en-US" sz="1800" baseline="-25000" smtClean="0"/>
              <a:t>2</a:t>
            </a:r>
          </a:p>
          <a:p>
            <a:pPr marL="1314450" lvl="2" indent="-457200"/>
            <a:r>
              <a:rPr lang="en-US" sz="1800" smtClean="0"/>
              <a:t>gives large values (~1) for ambiguous matches</a:t>
            </a:r>
            <a:endParaRPr lang="en-US" sz="1800" baseline="30000" smtClean="0"/>
          </a:p>
        </p:txBody>
      </p:sp>
      <p:pic>
        <p:nvPicPr>
          <p:cNvPr id="72708" name="Picture 2" descr="http://www.canyonstatevinyl.com/images/Picket%20Fence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895600"/>
            <a:ext cx="43148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19200" y="40005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2710" name="Picture 6" descr="http://www.canyonstatevinyl.com/images/Picket%20Fence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95600"/>
            <a:ext cx="43148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1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14563" y="6172200"/>
            <a:ext cx="449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0">
                <a:latin typeface="Arial" charset="0"/>
              </a:rPr>
              <a:t>I</a:t>
            </a:r>
            <a:r>
              <a:rPr lang="en-US" sz="3200" b="0" baseline="-25000">
                <a:latin typeface="Arial" charset="0"/>
              </a:rPr>
              <a:t>1</a:t>
            </a:r>
          </a:p>
        </p:txBody>
      </p:sp>
      <p:sp>
        <p:nvSpPr>
          <p:cNvPr id="72712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11950" y="6172200"/>
            <a:ext cx="450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0">
                <a:latin typeface="Arial" charset="0"/>
              </a:rPr>
              <a:t>I</a:t>
            </a:r>
            <a:r>
              <a:rPr lang="en-US" sz="3200" b="0" baseline="-25000">
                <a:latin typeface="Arial" charset="0"/>
              </a:rPr>
              <a:t>2</a:t>
            </a:r>
          </a:p>
        </p:txBody>
      </p:sp>
      <p:sp>
        <p:nvSpPr>
          <p:cNvPr id="72713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19200" y="3276600"/>
            <a:ext cx="450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="0" baseline="-25000">
                <a:solidFill>
                  <a:srgbClr val="FFFF00"/>
                </a:solidFill>
                <a:latin typeface="Arial" charset="0"/>
              </a:rPr>
              <a:t>1</a:t>
            </a:r>
          </a:p>
        </p:txBody>
      </p:sp>
      <p:sp>
        <p:nvSpPr>
          <p:cNvPr id="72714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015288" y="40005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5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015288" y="3276600"/>
            <a:ext cx="450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="0" baseline="-25000">
                <a:solidFill>
                  <a:srgbClr val="FFFF00"/>
                </a:solidFill>
                <a:latin typeface="Arial" charset="0"/>
              </a:rPr>
              <a:t>2</a:t>
            </a:r>
          </a:p>
        </p:txBody>
      </p:sp>
      <p:sp>
        <p:nvSpPr>
          <p:cNvPr id="72716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216775" y="40005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7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216775" y="3276600"/>
            <a:ext cx="798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="0" baseline="-2500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 sz="3200" b="0" baseline="30000">
                <a:solidFill>
                  <a:srgbClr val="FFFF00"/>
                </a:solidFill>
                <a:latin typeface="Arial" charset="0"/>
              </a:rPr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129388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Eliminating bad matches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r>
              <a:rPr lang="en-US" sz="2000" smtClean="0"/>
              <a:t>Throw out features with distance &gt; threshold</a:t>
            </a:r>
          </a:p>
          <a:p>
            <a:pPr lvl="1"/>
            <a:r>
              <a:rPr lang="en-US" sz="1800" smtClean="0"/>
              <a:t>How to choose the threshold?</a:t>
            </a:r>
            <a:endParaRPr lang="en-US" sz="1400" smtClean="0"/>
          </a:p>
        </p:txBody>
      </p:sp>
      <p:pic>
        <p:nvPicPr>
          <p:cNvPr id="74756" name="Picture 2" descr="http://farm1.static.flickr.com/47/136915456_c6f719ea3f.jpg?v=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23963"/>
            <a:ext cx="30861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4" descr="http://farm1.static.flickr.com/133/328570837_37b6289916.jpg?v=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1219200"/>
            <a:ext cx="326072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38400" y="1785938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365875" y="1749425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52600" y="1633538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15000" y="1404938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2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24000" y="1252538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3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410200" y="2090738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4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905000" y="1468438"/>
            <a:ext cx="381000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5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81475" y="1312863"/>
            <a:ext cx="46672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accent2"/>
                </a:solidFill>
                <a:latin typeface="Arial" charset="0"/>
              </a:rPr>
              <a:t>50</a:t>
            </a:r>
            <a:endParaRPr lang="en-US" sz="2000" b="0" baseline="-250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4766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2590800" y="1785938"/>
            <a:ext cx="3775075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7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267200" y="1633538"/>
            <a:ext cx="46672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accent2"/>
                </a:solidFill>
                <a:latin typeface="Arial" charset="0"/>
              </a:rPr>
              <a:t>75</a:t>
            </a:r>
            <a:endParaRPr lang="en-US" sz="2000" b="0" baseline="-250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4768" name="Freeform 16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1562100" y="1404938"/>
            <a:ext cx="3848100" cy="1155700"/>
          </a:xfrm>
          <a:custGeom>
            <a:avLst/>
            <a:gdLst>
              <a:gd name="T0" fmla="*/ 24 w 2424"/>
              <a:gd name="T1" fmla="*/ 0 h 728"/>
              <a:gd name="T2" fmla="*/ 72 w 2424"/>
              <a:gd name="T3" fmla="*/ 528 h 728"/>
              <a:gd name="T4" fmla="*/ 456 w 2424"/>
              <a:gd name="T5" fmla="*/ 720 h 728"/>
              <a:gd name="T6" fmla="*/ 2424 w 2424"/>
              <a:gd name="T7" fmla="*/ 480 h 728"/>
              <a:gd name="T8" fmla="*/ 0 60000 65536"/>
              <a:gd name="T9" fmla="*/ 0 60000 65536"/>
              <a:gd name="T10" fmla="*/ 0 60000 65536"/>
              <a:gd name="T11" fmla="*/ 0 60000 65536"/>
              <a:gd name="T12" fmla="*/ 0 w 2424"/>
              <a:gd name="T13" fmla="*/ 0 h 728"/>
              <a:gd name="T14" fmla="*/ 2424 w 2424"/>
              <a:gd name="T15" fmla="*/ 728 h 7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4" h="728">
                <a:moveTo>
                  <a:pt x="24" y="0"/>
                </a:moveTo>
                <a:cubicBezTo>
                  <a:pt x="12" y="204"/>
                  <a:pt x="0" y="408"/>
                  <a:pt x="72" y="528"/>
                </a:cubicBezTo>
                <a:cubicBezTo>
                  <a:pt x="144" y="648"/>
                  <a:pt x="64" y="728"/>
                  <a:pt x="456" y="720"/>
                </a:cubicBezTo>
                <a:cubicBezTo>
                  <a:pt x="848" y="712"/>
                  <a:pt x="1636" y="596"/>
                  <a:pt x="2424" y="48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9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191000" y="2090738"/>
            <a:ext cx="608013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FF0000"/>
                </a:solidFill>
                <a:latin typeface="Arial" charset="0"/>
              </a:rPr>
              <a:t>200</a:t>
            </a:r>
            <a:endParaRPr lang="en-US" sz="2000" b="0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4770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267200" y="3538538"/>
            <a:ext cx="1630363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0">
                <a:latin typeface="Arial" charset="0"/>
              </a:rPr>
              <a:t>feature distance</a:t>
            </a:r>
            <a:endParaRPr lang="en-US" sz="1600" b="0" baseline="-25000">
              <a:latin typeface="Arial" charset="0"/>
            </a:endParaRPr>
          </a:p>
        </p:txBody>
      </p:sp>
      <p:sp>
        <p:nvSpPr>
          <p:cNvPr id="74771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 flipV="1">
            <a:off x="4648200" y="1938338"/>
            <a:ext cx="161925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2" name="Rectangle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014788" y="2316163"/>
            <a:ext cx="9620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rgbClr val="FF0000"/>
                </a:solidFill>
                <a:latin typeface="Arial" charset="0"/>
              </a:rPr>
              <a:t>false match</a:t>
            </a:r>
            <a:endParaRPr lang="en-US" sz="1200" b="0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4773" name="Rectangle 2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049713" y="1524000"/>
            <a:ext cx="903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accent2"/>
                </a:solidFill>
                <a:latin typeface="Arial" charset="0"/>
              </a:rPr>
              <a:t>true match</a:t>
            </a:r>
            <a:endParaRPr lang="en-US" sz="1200" b="0" baseline="-2500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5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True/false positives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r>
              <a:rPr lang="en-US" sz="2000" smtClean="0"/>
              <a:t>The distance threshold affects performance</a:t>
            </a:r>
          </a:p>
          <a:p>
            <a:pPr lvl="1"/>
            <a:r>
              <a:rPr lang="en-US" sz="1800" smtClean="0"/>
              <a:t>True positives = # of detected matches that are correct</a:t>
            </a:r>
          </a:p>
          <a:p>
            <a:pPr lvl="2"/>
            <a:r>
              <a:rPr lang="en-US" sz="1600" smtClean="0"/>
              <a:t>Suppose we want to maximize these—how to choose threshold?</a:t>
            </a:r>
          </a:p>
          <a:p>
            <a:pPr lvl="1"/>
            <a:r>
              <a:rPr lang="en-US" sz="1800" smtClean="0"/>
              <a:t>False positives = # of detected matches that are incorrect</a:t>
            </a:r>
          </a:p>
          <a:p>
            <a:pPr lvl="2"/>
            <a:r>
              <a:rPr lang="en-US" sz="1600" smtClean="0"/>
              <a:t>Suppose we want to minimize these—how to choose threshold?</a:t>
            </a:r>
          </a:p>
        </p:txBody>
      </p:sp>
      <p:pic>
        <p:nvPicPr>
          <p:cNvPr id="97284" name="Picture 2" descr="http://farm1.static.flickr.com/47/136915456_c6f719ea3f.jpg?v=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23963"/>
            <a:ext cx="30861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4" descr="http://farm1.static.flickr.com/133/328570837_37b6289916.jpg?v=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1219200"/>
            <a:ext cx="326072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38400" y="1785938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7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365875" y="1749425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8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52600" y="1633538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9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15000" y="1404938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0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24000" y="1252538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1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410200" y="2090738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905000" y="1468438"/>
            <a:ext cx="381000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3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81475" y="1312863"/>
            <a:ext cx="46672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accent2"/>
                </a:solidFill>
                <a:latin typeface="Arial" charset="0"/>
              </a:rPr>
              <a:t>50</a:t>
            </a:r>
            <a:endParaRPr lang="en-US" sz="2000" b="0" baseline="-250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7294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2590800" y="1785938"/>
            <a:ext cx="3775075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5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267200" y="1633538"/>
            <a:ext cx="46672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accent2"/>
                </a:solidFill>
                <a:latin typeface="Arial" charset="0"/>
              </a:rPr>
              <a:t>75</a:t>
            </a:r>
            <a:endParaRPr lang="en-US" sz="2000" b="0" baseline="-250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7296" name="Freeform 16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1562100" y="1404938"/>
            <a:ext cx="3848100" cy="1155700"/>
          </a:xfrm>
          <a:custGeom>
            <a:avLst/>
            <a:gdLst>
              <a:gd name="T0" fmla="*/ 24 w 2424"/>
              <a:gd name="T1" fmla="*/ 0 h 728"/>
              <a:gd name="T2" fmla="*/ 72 w 2424"/>
              <a:gd name="T3" fmla="*/ 528 h 728"/>
              <a:gd name="T4" fmla="*/ 456 w 2424"/>
              <a:gd name="T5" fmla="*/ 720 h 728"/>
              <a:gd name="T6" fmla="*/ 2424 w 2424"/>
              <a:gd name="T7" fmla="*/ 480 h 728"/>
              <a:gd name="T8" fmla="*/ 0 60000 65536"/>
              <a:gd name="T9" fmla="*/ 0 60000 65536"/>
              <a:gd name="T10" fmla="*/ 0 60000 65536"/>
              <a:gd name="T11" fmla="*/ 0 60000 65536"/>
              <a:gd name="T12" fmla="*/ 0 w 2424"/>
              <a:gd name="T13" fmla="*/ 0 h 728"/>
              <a:gd name="T14" fmla="*/ 2424 w 2424"/>
              <a:gd name="T15" fmla="*/ 728 h 7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4" h="728">
                <a:moveTo>
                  <a:pt x="24" y="0"/>
                </a:moveTo>
                <a:cubicBezTo>
                  <a:pt x="12" y="204"/>
                  <a:pt x="0" y="408"/>
                  <a:pt x="72" y="528"/>
                </a:cubicBezTo>
                <a:cubicBezTo>
                  <a:pt x="144" y="648"/>
                  <a:pt x="64" y="728"/>
                  <a:pt x="456" y="720"/>
                </a:cubicBezTo>
                <a:cubicBezTo>
                  <a:pt x="848" y="712"/>
                  <a:pt x="1636" y="596"/>
                  <a:pt x="2424" y="48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7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191000" y="2090738"/>
            <a:ext cx="608013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FF0000"/>
                </a:solidFill>
                <a:latin typeface="Arial" charset="0"/>
              </a:rPr>
              <a:t>200</a:t>
            </a:r>
            <a:endParaRPr lang="en-US" sz="2000" b="0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7298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267200" y="3538538"/>
            <a:ext cx="1630363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0">
                <a:latin typeface="Arial" charset="0"/>
              </a:rPr>
              <a:t>feature distance</a:t>
            </a:r>
            <a:endParaRPr lang="en-US" sz="1600" b="0" baseline="-25000">
              <a:latin typeface="Arial" charset="0"/>
            </a:endParaRPr>
          </a:p>
        </p:txBody>
      </p:sp>
      <p:sp>
        <p:nvSpPr>
          <p:cNvPr id="97299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 flipV="1">
            <a:off x="4648200" y="1938338"/>
            <a:ext cx="161925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0" name="Rectangle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014788" y="2316163"/>
            <a:ext cx="9620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rgbClr val="FF0000"/>
                </a:solidFill>
                <a:latin typeface="Arial" charset="0"/>
              </a:rPr>
              <a:t>false match</a:t>
            </a:r>
            <a:endParaRPr lang="en-US" sz="1200" b="0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7301" name="Rectangle 2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049713" y="1524000"/>
            <a:ext cx="903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accent2"/>
                </a:solidFill>
                <a:latin typeface="Arial" charset="0"/>
              </a:rPr>
              <a:t>true match</a:t>
            </a:r>
            <a:endParaRPr lang="en-US" sz="1200" b="0" baseline="-2500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9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Line 3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3505200" y="2476500"/>
            <a:ext cx="419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79" name="Line 3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922713" y="2438400"/>
            <a:ext cx="0" cy="2085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0" name="TextBox 2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92450" y="22987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n-US" sz="1600" b="0">
                <a:latin typeface="Arial" charset="0"/>
              </a:rPr>
              <a:t>0.7</a:t>
            </a:r>
          </a:p>
        </p:txBody>
      </p:sp>
      <p:sp>
        <p:nvSpPr>
          <p:cNvPr id="75781" name="Rectangle 4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Evaluating the results</a:t>
            </a:r>
          </a:p>
        </p:txBody>
      </p:sp>
      <p:sp>
        <p:nvSpPr>
          <p:cNvPr id="75782" name="Rectangle 5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914400"/>
            <a:ext cx="7772400" cy="42545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smtClean="0"/>
              <a:t>How can we measure the performance of a feature matcher?</a:t>
            </a:r>
          </a:p>
        </p:txBody>
      </p:sp>
      <p:sp>
        <p:nvSpPr>
          <p:cNvPr id="75783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57600" y="1828800"/>
            <a:ext cx="25908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29000" y="43434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n-US" sz="2000" b="0">
                <a:latin typeface="Arial" charset="0"/>
              </a:rPr>
              <a:t>0</a:t>
            </a:r>
          </a:p>
        </p:txBody>
      </p:sp>
      <p:sp>
        <p:nvSpPr>
          <p:cNvPr id="75785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96000" y="4387850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n-US" sz="1600" b="0">
                <a:latin typeface="Arial" charset="0"/>
              </a:rPr>
              <a:t>1</a:t>
            </a:r>
          </a:p>
        </p:txBody>
      </p:sp>
      <p:sp>
        <p:nvSpPr>
          <p:cNvPr id="75786" name="Text Box 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29000" y="1676400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n-US" sz="1600" b="0">
                <a:latin typeface="Arial" charset="0"/>
              </a:rPr>
              <a:t>1</a:t>
            </a:r>
          </a:p>
        </p:txBody>
      </p:sp>
      <p:sp>
        <p:nvSpPr>
          <p:cNvPr id="75787" name="Text Box 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76600" y="4419600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/>
            <a:r>
              <a:rPr lang="en-US" sz="1400" b="0" i="1">
                <a:solidFill>
                  <a:srgbClr val="FF0000"/>
                </a:solidFill>
                <a:latin typeface="Arial" charset="0"/>
              </a:rPr>
              <a:t>false positive rate</a:t>
            </a:r>
          </a:p>
        </p:txBody>
      </p:sp>
      <p:sp>
        <p:nvSpPr>
          <p:cNvPr id="75788" name="Text Box 1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67000" y="2819400"/>
            <a:ext cx="1219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/>
            <a:r>
              <a:rPr lang="en-US" sz="1400" b="0" i="1">
                <a:solidFill>
                  <a:srgbClr val="FF0000"/>
                </a:solidFill>
                <a:latin typeface="Arial" charset="0"/>
              </a:rPr>
              <a:t>true</a:t>
            </a:r>
            <a:br>
              <a:rPr lang="en-US" sz="1400" b="0" i="1">
                <a:solidFill>
                  <a:srgbClr val="FF0000"/>
                </a:solidFill>
                <a:latin typeface="Arial" charset="0"/>
              </a:rPr>
            </a:br>
            <a:r>
              <a:rPr lang="en-US" sz="1400" b="0" i="1">
                <a:solidFill>
                  <a:srgbClr val="FF0000"/>
                </a:solidFill>
                <a:latin typeface="Arial" charset="0"/>
              </a:rPr>
              <a:t>positive</a:t>
            </a:r>
            <a:br>
              <a:rPr lang="en-US" sz="1400" b="0" i="1">
                <a:solidFill>
                  <a:srgbClr val="FF0000"/>
                </a:solidFill>
                <a:latin typeface="Arial" charset="0"/>
              </a:rPr>
            </a:br>
            <a:r>
              <a:rPr lang="en-US" sz="1400" b="0" i="1">
                <a:solidFill>
                  <a:srgbClr val="FF0000"/>
                </a:solidFill>
                <a:latin typeface="Arial" charset="0"/>
              </a:rPr>
              <a:t>rate</a:t>
            </a:r>
            <a:br>
              <a:rPr lang="en-US" sz="1400" b="0" i="1">
                <a:solidFill>
                  <a:srgbClr val="FF0000"/>
                </a:solidFill>
                <a:latin typeface="Arial" charset="0"/>
              </a:rPr>
            </a:br>
            <a:endParaRPr lang="en-US" sz="1400" b="0" i="1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75789" name="Group 12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649288" y="2971800"/>
            <a:ext cx="2322512" cy="517525"/>
            <a:chOff x="-48" y="1786"/>
            <a:chExt cx="1200" cy="326"/>
          </a:xfrm>
        </p:grpSpPr>
        <p:sp>
          <p:nvSpPr>
            <p:cNvPr id="75798" name="Text Box 23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-48" y="1786"/>
              <a:ext cx="120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400" b="0">
                  <a:latin typeface="Arial" charset="0"/>
                </a:rPr>
                <a:t># true positives matched</a:t>
              </a:r>
            </a:p>
            <a:p>
              <a:pPr algn="ctr"/>
              <a:r>
                <a:rPr lang="en-US" sz="1400" b="0">
                  <a:latin typeface="Arial" charset="0"/>
                </a:rPr>
                <a:t># true positives</a:t>
              </a:r>
              <a:endParaRPr lang="en-US" b="0" baseline="-25000"/>
            </a:p>
          </p:txBody>
        </p:sp>
        <p:sp>
          <p:nvSpPr>
            <p:cNvPr id="75799" name="Line 14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52" y="1956"/>
              <a:ext cx="1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790" name="Oval 1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886200" y="243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1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924300" y="429577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2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rot="-5400000">
            <a:off x="3619500" y="2362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3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683000" y="4419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n-US" sz="1600" b="0">
                <a:latin typeface="Arial" charset="0"/>
              </a:rPr>
              <a:t>0.1</a:t>
            </a:r>
          </a:p>
        </p:txBody>
      </p:sp>
      <p:grpSp>
        <p:nvGrpSpPr>
          <p:cNvPr id="75794" name="Group 20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3673475" y="4740275"/>
            <a:ext cx="2422525" cy="517525"/>
            <a:chOff x="-48" y="1786"/>
            <a:chExt cx="1200" cy="326"/>
          </a:xfrm>
        </p:grpSpPr>
        <p:sp>
          <p:nvSpPr>
            <p:cNvPr id="75796" name="Text Box 21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-48" y="1786"/>
              <a:ext cx="120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400" b="0">
                  <a:latin typeface="Arial" charset="0"/>
                </a:rPr>
                <a:t># false positives matched</a:t>
              </a:r>
            </a:p>
            <a:p>
              <a:pPr algn="ctr"/>
              <a:r>
                <a:rPr lang="en-US" sz="1400" b="0">
                  <a:latin typeface="Arial" charset="0"/>
                </a:rPr>
                <a:t># true negatives</a:t>
              </a:r>
              <a:endParaRPr lang="en-US" b="0" baseline="-25000"/>
            </a:p>
          </p:txBody>
        </p:sp>
        <p:sp>
          <p:nvSpPr>
            <p:cNvPr id="75797" name="Line 22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48" y="1956"/>
              <a:ext cx="10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795" name="Line 2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3657600" y="1828800"/>
            <a:ext cx="25908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0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93725" y="3962400"/>
            <a:ext cx="3000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>
                <a:latin typeface="Arial" charset="0"/>
              </a:rPr>
              <a:t>features that really do have a match</a:t>
            </a:r>
            <a:endParaRPr lang="en-US"/>
          </a:p>
        </p:txBody>
      </p:sp>
      <p:sp>
        <p:nvSpPr>
          <p:cNvPr id="75801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9600" y="2133600"/>
            <a:ext cx="1838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>
                <a:latin typeface="Arial" charset="0"/>
              </a:rPr>
              <a:t>the matcher correctly</a:t>
            </a:r>
            <a:br>
              <a:rPr lang="en-US" sz="1400" b="0">
                <a:latin typeface="Arial" charset="0"/>
              </a:rPr>
            </a:br>
            <a:r>
              <a:rPr lang="en-US" sz="1400" b="0">
                <a:latin typeface="Arial" charset="0"/>
              </a:rPr>
              <a:t>found a match</a:t>
            </a:r>
            <a:endParaRPr lang="en-US"/>
          </a:p>
        </p:txBody>
      </p:sp>
      <p:sp>
        <p:nvSpPr>
          <p:cNvPr id="75802" name="Line 2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905000" y="2514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3" name="Line 2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1905000" y="3489325"/>
            <a:ext cx="0" cy="473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4" name="Text Box 2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89300" y="5638800"/>
            <a:ext cx="318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>
                <a:latin typeface="Arial" charset="0"/>
              </a:rPr>
              <a:t>features that really don’t have a match</a:t>
            </a:r>
            <a:endParaRPr lang="en-US"/>
          </a:p>
        </p:txBody>
      </p:sp>
      <p:sp>
        <p:nvSpPr>
          <p:cNvPr id="75805" name="Text Box 2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726238" y="4587875"/>
            <a:ext cx="23415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>
                <a:latin typeface="Arial" charset="0"/>
              </a:rPr>
              <a:t>the matcher said yes when </a:t>
            </a:r>
            <a:br>
              <a:rPr lang="en-US" sz="1400" b="0">
                <a:latin typeface="Arial" charset="0"/>
              </a:rPr>
            </a:br>
            <a:r>
              <a:rPr lang="en-US" sz="1400" b="0">
                <a:latin typeface="Arial" charset="0"/>
              </a:rPr>
              <a:t>the right answer was no</a:t>
            </a:r>
            <a:endParaRPr lang="en-US"/>
          </a:p>
        </p:txBody>
      </p:sp>
      <p:sp>
        <p:nvSpPr>
          <p:cNvPr id="75806" name="Line 30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6096000" y="48768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7" name="Line 3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4876800" y="5257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8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ata\Patches\Caltech\CategoryPatchPairs\Test\Pairs_0010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0" t="16409" r="6235" b="13267"/>
          <a:stretch/>
        </p:blipFill>
        <p:spPr bwMode="auto">
          <a:xfrm>
            <a:off x="-130628" y="1"/>
            <a:ext cx="92746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000000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400734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solidFill>
                  <a:schemeClr val="bg1"/>
                </a:solidFill>
                <a:latin typeface="Kalinga" pitchFamily="34" charset="0"/>
                <a:cs typeface="Kalinga" pitchFamily="34" charset="0"/>
              </a:rPr>
              <a:t>How do we describe an image patch?</a:t>
            </a:r>
            <a:endParaRPr lang="en-US" sz="3600" spc="-200" dirty="0">
              <a:solidFill>
                <a:schemeClr val="bg1"/>
              </a:solidFill>
              <a:latin typeface="Kalinga" pitchFamily="34" charset="0"/>
              <a:cs typeface="Kaling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4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2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92450" y="22987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n-US" sz="1600" b="0">
                <a:latin typeface="Arial" charset="0"/>
              </a:rPr>
              <a:t>0.7</a:t>
            </a:r>
          </a:p>
        </p:txBody>
      </p:sp>
      <p:sp>
        <p:nvSpPr>
          <p:cNvPr id="76803" name="Rectangle 4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Evaluating the results</a:t>
            </a:r>
          </a:p>
        </p:txBody>
      </p:sp>
      <p:sp>
        <p:nvSpPr>
          <p:cNvPr id="76804" name="Rectangle 5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685800" y="914400"/>
            <a:ext cx="7772400" cy="42545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smtClean="0"/>
              <a:t>How can we measure the performance of a feature matcher?</a:t>
            </a:r>
          </a:p>
        </p:txBody>
      </p:sp>
      <p:sp>
        <p:nvSpPr>
          <p:cNvPr id="76805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57600" y="1828800"/>
            <a:ext cx="25908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29000" y="43434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n-US" sz="2000" b="0">
                <a:latin typeface="Arial" charset="0"/>
              </a:rPr>
              <a:t>0</a:t>
            </a:r>
          </a:p>
        </p:txBody>
      </p:sp>
      <p:sp>
        <p:nvSpPr>
          <p:cNvPr id="7680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4387850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n-US" sz="1600" b="0">
                <a:latin typeface="Arial" charset="0"/>
              </a:rPr>
              <a:t>1</a:t>
            </a:r>
          </a:p>
        </p:txBody>
      </p:sp>
      <p:sp>
        <p:nvSpPr>
          <p:cNvPr id="76808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29000" y="1676400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n-US" sz="1600" b="0">
                <a:latin typeface="Arial" charset="0"/>
              </a:rPr>
              <a:t>1</a:t>
            </a:r>
          </a:p>
        </p:txBody>
      </p:sp>
      <p:sp>
        <p:nvSpPr>
          <p:cNvPr id="76809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76600" y="4419600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/>
            <a:r>
              <a:rPr lang="en-US" sz="1400" b="0" i="1">
                <a:solidFill>
                  <a:srgbClr val="FF0000"/>
                </a:solidFill>
                <a:latin typeface="Arial" charset="0"/>
              </a:rPr>
              <a:t>false positive rate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67000" y="2819400"/>
            <a:ext cx="1219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/>
            <a:r>
              <a:rPr lang="en-US" sz="1400" b="0" i="1">
                <a:solidFill>
                  <a:srgbClr val="FF0000"/>
                </a:solidFill>
                <a:latin typeface="Arial" charset="0"/>
              </a:rPr>
              <a:t>true</a:t>
            </a:r>
            <a:br>
              <a:rPr lang="en-US" sz="1400" b="0" i="1">
                <a:solidFill>
                  <a:srgbClr val="FF0000"/>
                </a:solidFill>
                <a:latin typeface="Arial" charset="0"/>
              </a:rPr>
            </a:br>
            <a:r>
              <a:rPr lang="en-US" sz="1400" b="0" i="1">
                <a:solidFill>
                  <a:srgbClr val="FF0000"/>
                </a:solidFill>
                <a:latin typeface="Arial" charset="0"/>
              </a:rPr>
              <a:t>positive</a:t>
            </a:r>
            <a:br>
              <a:rPr lang="en-US" sz="1400" b="0" i="1">
                <a:solidFill>
                  <a:srgbClr val="FF0000"/>
                </a:solidFill>
                <a:latin typeface="Arial" charset="0"/>
              </a:rPr>
            </a:br>
            <a:r>
              <a:rPr lang="en-US" sz="1400" b="0" i="1">
                <a:solidFill>
                  <a:srgbClr val="FF0000"/>
                </a:solidFill>
                <a:latin typeface="Arial" charset="0"/>
              </a:rPr>
              <a:t>rate</a:t>
            </a:r>
            <a:br>
              <a:rPr lang="en-US" sz="1400" b="0" i="1">
                <a:solidFill>
                  <a:srgbClr val="FF0000"/>
                </a:solidFill>
                <a:latin typeface="Arial" charset="0"/>
              </a:rPr>
            </a:br>
            <a:endParaRPr lang="en-US" sz="1400" b="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6812" name="Oval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6200" y="243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3" name="Line 1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924300" y="429577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4" name="Line 1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rot="-5400000">
            <a:off x="3619500" y="2362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5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683000" y="4419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n-US" sz="1600" b="0">
                <a:latin typeface="Arial" charset="0"/>
              </a:rPr>
              <a:t>0.1</a:t>
            </a:r>
          </a:p>
        </p:txBody>
      </p:sp>
      <p:sp>
        <p:nvSpPr>
          <p:cNvPr id="76817" name="Line 2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3657600" y="1828800"/>
            <a:ext cx="25908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8" name="Freeform 25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3657600" y="1828800"/>
            <a:ext cx="2590800" cy="2590800"/>
          </a:xfrm>
          <a:custGeom>
            <a:avLst/>
            <a:gdLst>
              <a:gd name="T0" fmla="*/ 0 w 1632"/>
              <a:gd name="T1" fmla="*/ 2147483647 h 1632"/>
              <a:gd name="T2" fmla="*/ 120967500 w 1632"/>
              <a:gd name="T3" fmla="*/ 2147483647 h 1632"/>
              <a:gd name="T4" fmla="*/ 241935000 w 1632"/>
              <a:gd name="T5" fmla="*/ 1451610000 h 1632"/>
              <a:gd name="T6" fmla="*/ 483870000 w 1632"/>
              <a:gd name="T7" fmla="*/ 967740000 h 1632"/>
              <a:gd name="T8" fmla="*/ 1209675000 w 1632"/>
              <a:gd name="T9" fmla="*/ 483870000 h 1632"/>
              <a:gd name="T10" fmla="*/ 2147483647 w 1632"/>
              <a:gd name="T11" fmla="*/ 120967500 h 1632"/>
              <a:gd name="T12" fmla="*/ 2147483647 w 1632"/>
              <a:gd name="T13" fmla="*/ 0 h 16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2"/>
              <a:gd name="T22" fmla="*/ 0 h 1632"/>
              <a:gd name="T23" fmla="*/ 1632 w 1632"/>
              <a:gd name="T24" fmla="*/ 1632 h 16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2" h="1632">
                <a:moveTo>
                  <a:pt x="0" y="1632"/>
                </a:moveTo>
                <a:cubicBezTo>
                  <a:pt x="16" y="1456"/>
                  <a:pt x="32" y="1280"/>
                  <a:pt x="48" y="1104"/>
                </a:cubicBezTo>
                <a:cubicBezTo>
                  <a:pt x="64" y="928"/>
                  <a:pt x="72" y="696"/>
                  <a:pt x="96" y="576"/>
                </a:cubicBezTo>
                <a:cubicBezTo>
                  <a:pt x="120" y="456"/>
                  <a:pt x="128" y="448"/>
                  <a:pt x="192" y="384"/>
                </a:cubicBezTo>
                <a:cubicBezTo>
                  <a:pt x="256" y="320"/>
                  <a:pt x="304" y="248"/>
                  <a:pt x="480" y="192"/>
                </a:cubicBezTo>
                <a:cubicBezTo>
                  <a:pt x="656" y="136"/>
                  <a:pt x="1056" y="80"/>
                  <a:pt x="1248" y="48"/>
                </a:cubicBezTo>
                <a:cubicBezTo>
                  <a:pt x="1440" y="16"/>
                  <a:pt x="1536" y="8"/>
                  <a:pt x="1632" y="0"/>
                </a:cubicBezTo>
              </a:path>
            </a:pathLst>
          </a:custGeom>
          <a:noFill/>
          <a:ln w="381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9" name="Text Box 2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505200" y="1339850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/>
            <a:r>
              <a:rPr lang="en-US">
                <a:solidFill>
                  <a:srgbClr val="33CC33"/>
                </a:solidFill>
                <a:latin typeface="Arial" charset="0"/>
              </a:rPr>
              <a:t>ROC curve  </a:t>
            </a:r>
            <a:r>
              <a:rPr lang="en-US" sz="1200">
                <a:solidFill>
                  <a:srgbClr val="33CC33"/>
                </a:solidFill>
                <a:latin typeface="Arial" charset="0"/>
              </a:rPr>
              <a:t>(“Receiver Operator Characteristic”)</a:t>
            </a:r>
          </a:p>
        </p:txBody>
      </p:sp>
      <p:sp>
        <p:nvSpPr>
          <p:cNvPr id="76820" name="Rectangle 2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5800" y="5181600"/>
            <a:ext cx="8458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0">
                <a:latin typeface="Arial" charset="0"/>
              </a:rPr>
              <a:t>ROC Curves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Arial" charset="0"/>
              </a:rPr>
              <a:t>Generated by counting # current/incorrect matches, for different threholds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Arial" charset="0"/>
              </a:rPr>
              <a:t>Want to maximize area under the curve (AUC)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Arial" charset="0"/>
              </a:rPr>
              <a:t>Useful for comparing different feature matching methods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Arial" charset="0"/>
              </a:rPr>
              <a:t>For more info:  </a:t>
            </a:r>
            <a:r>
              <a:rPr lang="en-US" sz="1200" b="0">
                <a:latin typeface="Arial" charset="0"/>
                <a:hlinkClick r:id="rId26"/>
              </a:rPr>
              <a:t>http://en.wikipedia.org/wiki/Receiver_operating_characteristic</a:t>
            </a:r>
            <a:r>
              <a:rPr lang="en-US" sz="1200" b="0">
                <a:latin typeface="Arial" charset="0"/>
              </a:rPr>
              <a:t> </a:t>
            </a:r>
          </a:p>
        </p:txBody>
      </p:sp>
      <p:grpSp>
        <p:nvGrpSpPr>
          <p:cNvPr id="76825" name="Group 12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649288" y="2971800"/>
            <a:ext cx="2322512" cy="517525"/>
            <a:chOff x="-48" y="1786"/>
            <a:chExt cx="1200" cy="326"/>
          </a:xfrm>
        </p:grpSpPr>
        <p:sp>
          <p:nvSpPr>
            <p:cNvPr id="76826" name="Text Box 26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-48" y="1786"/>
              <a:ext cx="120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400" b="0">
                  <a:latin typeface="Arial" charset="0"/>
                </a:rPr>
                <a:t># true positives matched</a:t>
              </a:r>
            </a:p>
            <a:p>
              <a:pPr algn="ctr"/>
              <a:r>
                <a:rPr lang="en-US" sz="1400" b="0">
                  <a:latin typeface="Arial" charset="0"/>
                </a:rPr>
                <a:t># true positives</a:t>
              </a:r>
              <a:endParaRPr lang="en-US" b="0" baseline="-25000"/>
            </a:p>
          </p:txBody>
        </p:sp>
        <p:sp>
          <p:nvSpPr>
            <p:cNvPr id="76827" name="Line 14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52" y="1956"/>
              <a:ext cx="1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28" name="Group 20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3673475" y="4740275"/>
            <a:ext cx="2422525" cy="517525"/>
            <a:chOff x="-48" y="1786"/>
            <a:chExt cx="1200" cy="326"/>
          </a:xfrm>
        </p:grpSpPr>
        <p:sp>
          <p:nvSpPr>
            <p:cNvPr id="76829" name="Text Box 2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-48" y="1786"/>
              <a:ext cx="120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400" b="0">
                  <a:latin typeface="Arial" charset="0"/>
                </a:rPr>
                <a:t># false positives matched</a:t>
              </a:r>
            </a:p>
            <a:p>
              <a:pPr algn="ctr"/>
              <a:r>
                <a:rPr lang="en-US" sz="1400" b="0">
                  <a:latin typeface="Arial" charset="0"/>
                </a:rPr>
                <a:t># true negatives</a:t>
              </a:r>
              <a:endParaRPr lang="en-US" b="0" baseline="-25000"/>
            </a:p>
          </p:txBody>
        </p:sp>
        <p:sp>
          <p:nvSpPr>
            <p:cNvPr id="76830" name="Line 22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48" y="1956"/>
              <a:ext cx="10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920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C:\larryz\papers\BinaryFeature\CameraReady\figures\table.jpg"/>
          <p:cNvPicPr>
            <a:picLocks noChangeAspect="1" noChangeArrowheads="1"/>
          </p:cNvPicPr>
          <p:nvPr/>
        </p:nvPicPr>
        <p:blipFill rotWithShape="1">
          <a:blip r:embed="rId4"/>
          <a:srcRect l="23616" t="17641" r="26199" b="23316"/>
          <a:stretch/>
        </p:blipFill>
        <p:spPr bwMode="auto">
          <a:xfrm>
            <a:off x="455125" y="1295400"/>
            <a:ext cx="2356358" cy="1960704"/>
          </a:xfrm>
          <a:prstGeom prst="rect">
            <a:avLst/>
          </a:prstGeom>
          <a:noFill/>
        </p:spPr>
      </p:pic>
      <p:sp>
        <p:nvSpPr>
          <p:cNvPr id="76803" name="Rectangle 4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Some actual ROC curves</a:t>
            </a:r>
          </a:p>
        </p:txBody>
      </p:sp>
      <p:pic>
        <p:nvPicPr>
          <p:cNvPr id="27" name="Picture 3" descr="C:\larryz\papers\BinaryFeature\CameraReady\figures\ROCLiberty100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1905000"/>
            <a:ext cx="5865050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974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0" y="400734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How do we describe an image patch?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459468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Patches with similar content should have similar descriptors.</a:t>
            </a:r>
            <a:endParaRPr lang="en-US" sz="2000" dirty="0"/>
          </a:p>
        </p:txBody>
      </p:sp>
      <p:pic>
        <p:nvPicPr>
          <p:cNvPr id="2050" name="Picture 2" descr="C:\larryz\papers\BiCE\CameraReady\figures\CategoryExampl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30"/>
          <a:stretch/>
        </p:blipFill>
        <p:spPr bwMode="auto">
          <a:xfrm>
            <a:off x="696686" y="2667000"/>
            <a:ext cx="364671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larryz\papers\BiCE\CameraReady\figures\LibertyExam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3657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larryz\papers\BiCE\CameraReady\figures\NDExamp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4495800"/>
            <a:ext cx="3648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75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0" y="400734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What do human use?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459468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Gabor filters…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57150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 and many other things.</a:t>
            </a:r>
            <a:endParaRPr lang="en-US" sz="2400" dirty="0"/>
          </a:p>
        </p:txBody>
      </p:sp>
      <p:pic>
        <p:nvPicPr>
          <p:cNvPr id="3074" name="Picture 2" descr="http://www.robots.ox.ac.uk/~vgg/research/texclass/figs/with/mr8fil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56657"/>
            <a:ext cx="3133725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26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2400"/>
            <a:ext cx="9372600" cy="73914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95400" y="76200"/>
            <a:ext cx="6477000" cy="6324600"/>
          </a:xfrm>
          <a:prstGeom prst="ellips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781175" y="550545"/>
            <a:ext cx="5505450" cy="5375910"/>
          </a:xfrm>
          <a:prstGeom prst="ellipse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66950" y="1024890"/>
            <a:ext cx="4533900" cy="4427220"/>
          </a:xfrm>
          <a:prstGeom prst="ellipse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52725" y="1499235"/>
            <a:ext cx="3562350" cy="3478530"/>
          </a:xfrm>
          <a:prstGeom prst="ellipse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19463" y="2052638"/>
            <a:ext cx="2428875" cy="2371725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10000" y="2514600"/>
            <a:ext cx="1447800" cy="1432560"/>
          </a:xfrm>
          <a:prstGeom prst="ellipse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91000" y="2907506"/>
            <a:ext cx="685800" cy="661988"/>
          </a:xfrm>
          <a:prstGeom prst="ellipse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0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9" grpId="0" animBg="1"/>
      <p:bldP spid="8" grpId="0" animBg="1"/>
      <p:bldP spid="7" grpId="0" animBg="1"/>
      <p:bldP spid="6" grpId="0" animBg="1"/>
      <p:bldP spid="5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5867400" cy="750205"/>
          </a:xfrm>
        </p:spPr>
        <p:txBody>
          <a:bodyPr/>
          <a:lstStyle/>
          <a:p>
            <a:r>
              <a:rPr lang="en-US" dirty="0" smtClean="0"/>
              <a:t>Encoding the gradients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2394466"/>
            <a:ext cx="570547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2525" y="1588532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Poster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09725" y="1957864"/>
            <a:ext cx="228600" cy="43660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56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914400"/>
            <a:ext cx="8001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b="0" dirty="0">
                <a:solidFill>
                  <a:srgbClr val="000000"/>
                </a:solidFill>
                <a:latin typeface="Arial" charset="0"/>
              </a:rPr>
              <a:t>Basic idea: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Take 16x16 square window around detected feature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Compute </a:t>
            </a:r>
            <a:r>
              <a:rPr lang="en-US" sz="1800" b="0" dirty="0" smtClean="0">
                <a:solidFill>
                  <a:srgbClr val="000000"/>
                </a:solidFill>
                <a:latin typeface="Arial" charset="0"/>
              </a:rPr>
              <a:t>gradient orientation for 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each pixel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 smtClean="0">
                <a:solidFill>
                  <a:srgbClr val="000000"/>
                </a:solidFill>
                <a:latin typeface="Arial" charset="0"/>
              </a:rPr>
              <a:t>Create 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histogram </a:t>
            </a:r>
            <a:r>
              <a:rPr lang="en-US" sz="1800" b="0" dirty="0" smtClean="0">
                <a:solidFill>
                  <a:srgbClr val="000000"/>
                </a:solidFill>
                <a:latin typeface="Arial" charset="0"/>
              </a:rPr>
              <a:t>over edge orientations weighted by magnitude</a:t>
            </a:r>
            <a:endParaRPr lang="en-US" sz="18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S</a:t>
            </a:r>
            <a:r>
              <a:rPr lang="en-US" smtClean="0"/>
              <a:t>cale </a:t>
            </a:r>
            <a:r>
              <a:rPr lang="en-US" smtClean="0">
                <a:solidFill>
                  <a:srgbClr val="0066FF"/>
                </a:solidFill>
              </a:rPr>
              <a:t>I</a:t>
            </a:r>
            <a:r>
              <a:rPr lang="en-US" smtClean="0"/>
              <a:t>nvariant </a:t>
            </a:r>
            <a:r>
              <a:rPr lang="en-US" smtClean="0">
                <a:solidFill>
                  <a:srgbClr val="0066FF"/>
                </a:solidFill>
              </a:rPr>
              <a:t>F</a:t>
            </a:r>
            <a:r>
              <a:rPr lang="en-US" smtClean="0"/>
              <a:t>eature </a:t>
            </a:r>
            <a:r>
              <a:rPr lang="en-US" smtClean="0">
                <a:solidFill>
                  <a:srgbClr val="0066FF"/>
                </a:solidFill>
              </a:rPr>
              <a:t>T</a:t>
            </a:r>
            <a:r>
              <a:rPr lang="en-US" smtClean="0"/>
              <a:t>ransform</a:t>
            </a:r>
          </a:p>
        </p:txBody>
      </p:sp>
      <p:sp>
        <p:nvSpPr>
          <p:cNvPr id="67588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59050" y="6411913"/>
            <a:ext cx="368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ea typeface="ＭＳ Ｐゴシック" charset="-128"/>
              </a:rPr>
              <a:t>Adapted from slide by David Lowe</a:t>
            </a:r>
          </a:p>
        </p:txBody>
      </p:sp>
      <p:pic>
        <p:nvPicPr>
          <p:cNvPr id="67589" name="Picture 4" descr="descri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2895600"/>
            <a:ext cx="6580187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Rectangl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562600" y="2895600"/>
            <a:ext cx="2590800" cy="3132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grpSp>
        <p:nvGrpSpPr>
          <p:cNvPr id="67591" name="Group 26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5715000" y="3048000"/>
            <a:ext cx="2362200" cy="1300163"/>
            <a:chOff x="5715000" y="4343400"/>
            <a:chExt cx="2362200" cy="1299865"/>
          </a:xfrm>
        </p:grpSpPr>
        <p:cxnSp>
          <p:nvCxnSpPr>
            <p:cNvPr id="67603" name="Straight Arrow Connector 13"/>
            <p:cNvCxnSpPr>
              <a:cxnSpLocks noChangeShapeType="1"/>
            </p:cNvCxnSpPr>
            <p:nvPr>
              <p:custDataLst>
                <p:tags r:id="rId18"/>
              </p:custDataLst>
            </p:nvPr>
          </p:nvCxnSpPr>
          <p:spPr bwMode="auto">
            <a:xfrm>
              <a:off x="5791200" y="5256212"/>
              <a:ext cx="2133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7604" name="Rectangle 2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791200" y="4343400"/>
              <a:ext cx="228600" cy="9128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67605" name="Rectangle 1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019800" y="4800600"/>
              <a:ext cx="228600" cy="4556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67606" name="Rectangle 1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2484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67607" name="Rectangle 17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477000" y="5177134"/>
              <a:ext cx="228600" cy="7907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67608" name="Rectangle 1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7056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67609" name="Rectangle 1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934200" y="5177134"/>
              <a:ext cx="228600" cy="7907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67610" name="Rectangle 20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1628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67611" name="Rectangle 2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391400" y="4953000"/>
              <a:ext cx="228600" cy="3048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67612" name="TextBox 23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715000" y="5181408"/>
              <a:ext cx="457200" cy="461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67613" name="TextBox 24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239000" y="5176647"/>
              <a:ext cx="838200" cy="46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charset="0"/>
                  <a:sym typeface="Symbol" pitchFamily="18" charset="2"/>
                </a:rPr>
                <a:t>2</a:t>
              </a:r>
              <a:r>
                <a:rPr lang="el-GR">
                  <a:solidFill>
                    <a:srgbClr val="000000"/>
                  </a:solidFill>
                  <a:latin typeface="Arial" charset="0"/>
                  <a:sym typeface="Symbol" pitchFamily="18" charset="2"/>
                </a:rPr>
                <a:t></a:t>
              </a: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67592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21375" y="4278313"/>
            <a:ext cx="185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ea typeface="ＭＳ Ｐゴシック" charset="-128"/>
              </a:rPr>
              <a:t>angle histogram</a:t>
            </a:r>
          </a:p>
        </p:txBody>
      </p:sp>
      <p:grpSp>
        <p:nvGrpSpPr>
          <p:cNvPr id="67593" name="Group 46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6324600" y="4953000"/>
            <a:ext cx="1219200" cy="762000"/>
            <a:chOff x="6324600" y="4953000"/>
            <a:chExt cx="1219200" cy="762000"/>
          </a:xfrm>
        </p:grpSpPr>
        <p:cxnSp>
          <p:nvCxnSpPr>
            <p:cNvPr id="67594" name="Straight Arrow Connector 31"/>
            <p:cNvCxnSpPr>
              <a:cxnSpLocks noChangeShapeType="1"/>
            </p:cNvCxnSpPr>
            <p:nvPr>
              <p:custDataLst>
                <p:tags r:id="rId9"/>
              </p:custDataLst>
            </p:nvPr>
          </p:nvCxnSpPr>
          <p:spPr bwMode="auto">
            <a:xfrm>
              <a:off x="6705600" y="5334000"/>
              <a:ext cx="838200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595" name="Straight Arrow Connector 33"/>
            <p:cNvCxnSpPr>
              <a:cxnSpLocks noChangeShapeType="1"/>
            </p:cNvCxnSpPr>
            <p:nvPr>
              <p:custDataLst>
                <p:tags r:id="rId10"/>
              </p:custDataLst>
            </p:nvPr>
          </p:nvCxnSpPr>
          <p:spPr bwMode="auto">
            <a:xfrm rot="5400000" flipH="1" flipV="1">
              <a:off x="6705600" y="4953000"/>
              <a:ext cx="381000" cy="381000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596" name="Straight Arrow Connector 35"/>
            <p:cNvCxnSpPr>
              <a:cxnSpLocks noChangeShapeType="1"/>
            </p:cNvCxnSpPr>
            <p:nvPr>
              <p:custDataLst>
                <p:tags r:id="rId11"/>
              </p:custDataLst>
            </p:nvPr>
          </p:nvCxnSpPr>
          <p:spPr bwMode="auto">
            <a:xfrm rot="5400000" flipH="1" flipV="1">
              <a:off x="6514306" y="5144294"/>
              <a:ext cx="382588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597" name="Straight Arrow Connector 37"/>
            <p:cNvCxnSpPr>
              <a:cxnSpLocks noChangeShapeType="1"/>
            </p:cNvCxnSpPr>
            <p:nvPr>
              <p:custDataLst>
                <p:tags r:id="rId12"/>
              </p:custDataLst>
            </p:nvPr>
          </p:nvCxnSpPr>
          <p:spPr bwMode="auto">
            <a:xfrm rot="16200000" flipV="1">
              <a:off x="6550024" y="5181600"/>
              <a:ext cx="154782" cy="154782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598" name="Straight Arrow Connector 39"/>
            <p:cNvCxnSpPr>
              <a:cxnSpLocks noChangeShapeType="1"/>
            </p:cNvCxnSpPr>
            <p:nvPr>
              <p:custDataLst>
                <p:tags r:id="rId13"/>
              </p:custDataLst>
            </p:nvPr>
          </p:nvCxnSpPr>
          <p:spPr bwMode="auto">
            <a:xfrm rot="10800000">
              <a:off x="6324600" y="5336382"/>
              <a:ext cx="380206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599" name="Straight Arrow Connector 42"/>
            <p:cNvCxnSpPr>
              <a:cxnSpLocks noChangeShapeType="1"/>
            </p:cNvCxnSpPr>
            <p:nvPr>
              <p:custDataLst>
                <p:tags r:id="rId14"/>
              </p:custDataLst>
            </p:nvPr>
          </p:nvCxnSpPr>
          <p:spPr bwMode="auto">
            <a:xfrm rot="5400000">
              <a:off x="6553200" y="5331618"/>
              <a:ext cx="154782" cy="154782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600" name="Straight Arrow Connector 43"/>
            <p:cNvCxnSpPr>
              <a:cxnSpLocks noChangeShapeType="1"/>
            </p:cNvCxnSpPr>
            <p:nvPr>
              <p:custDataLst>
                <p:tags r:id="rId15"/>
              </p:custDataLst>
            </p:nvPr>
          </p:nvCxnSpPr>
          <p:spPr bwMode="auto">
            <a:xfrm rot="16200000" flipH="1">
              <a:off x="6515100" y="5522912"/>
              <a:ext cx="382588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601" name="Straight Arrow Connector 44"/>
            <p:cNvCxnSpPr>
              <a:cxnSpLocks noChangeShapeType="1"/>
            </p:cNvCxnSpPr>
            <p:nvPr>
              <p:custDataLst>
                <p:tags r:id="rId16"/>
              </p:custDataLst>
            </p:nvPr>
          </p:nvCxnSpPr>
          <p:spPr bwMode="auto">
            <a:xfrm rot="16200000" flipH="1">
              <a:off x="6701632" y="5337969"/>
              <a:ext cx="312737" cy="304800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7602" name="Oval 2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657976" y="5286376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452678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 smtClean="0"/>
              <a:t>SIFT descriptor</a:t>
            </a:r>
          </a:p>
        </p:txBody>
      </p:sp>
      <p:pic>
        <p:nvPicPr>
          <p:cNvPr id="68611" name="Picture 4" descr="descri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6580188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Rectangle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914400"/>
            <a:ext cx="830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b="0">
                <a:solidFill>
                  <a:srgbClr val="000000"/>
                </a:solidFill>
                <a:latin typeface="Arial" charset="0"/>
              </a:rPr>
              <a:t>Full version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>
                <a:solidFill>
                  <a:srgbClr val="000000"/>
                </a:solidFill>
                <a:latin typeface="Arial" charset="0"/>
              </a:rPr>
              <a:t>Divide the 16x16 window into a 4x4 grid of cells (2x2 case shown below)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>
                <a:solidFill>
                  <a:srgbClr val="000000"/>
                </a:solidFill>
                <a:latin typeface="Arial" charset="0"/>
              </a:rPr>
              <a:t>Compute an orientation histogram for each cell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>
                <a:solidFill>
                  <a:srgbClr val="000000"/>
                </a:solidFill>
                <a:latin typeface="Arial" charset="0"/>
              </a:rPr>
              <a:t>16 cells * 8 orientations = 128 dimensional descriptor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800" b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3" name="Rectangle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59050" y="6411913"/>
            <a:ext cx="368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ea typeface="ＭＳ Ｐゴシック" charset="-128"/>
              </a:rPr>
              <a:t>Adapted from slide by David Lowe</a:t>
            </a:r>
          </a:p>
        </p:txBody>
      </p:sp>
    </p:spTree>
    <p:extLst>
      <p:ext uri="{BB962C8B-B14F-4D97-AF65-F5344CB8AC3E}">
        <p14:creationId xmlns:p14="http://schemas.microsoft.com/office/powerpoint/2010/main" val="99109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914400"/>
            <a:ext cx="830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Full version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Divide the 16x16 window into a 4x4 grid of cells (2x2 case shown below)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Compute an orientation histogram for each cell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16 cells * 8 orientations = 128 dimensional </a:t>
            </a:r>
            <a:r>
              <a:rPr lang="en-US" sz="1800" b="0" dirty="0" smtClean="0">
                <a:solidFill>
                  <a:srgbClr val="000000"/>
                </a:solidFill>
                <a:latin typeface="Arial" charset="0"/>
              </a:rPr>
              <a:t>descriptor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 smtClean="0">
                <a:solidFill>
                  <a:srgbClr val="000000"/>
                </a:solidFill>
                <a:latin typeface="Arial" charset="0"/>
              </a:rPr>
              <a:t>Threshold normalize the descriptor: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smtClean="0"/>
              <a:t>SIFT descriptor</a:t>
            </a:r>
          </a:p>
        </p:txBody>
      </p:sp>
      <p:sp>
        <p:nvSpPr>
          <p:cNvPr id="68613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59050" y="6411913"/>
            <a:ext cx="368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-128"/>
              </a:rPr>
              <a:t>Adapted from slide by David Lowe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71600" y="4800600"/>
            <a:ext cx="5791200" cy="914610"/>
            <a:chOff x="1371600" y="3733164"/>
            <a:chExt cx="5791200" cy="914610"/>
          </a:xfrm>
        </p:grpSpPr>
        <p:cxnSp>
          <p:nvCxnSpPr>
            <p:cNvPr id="7" name="Straight Arrow Connector 13"/>
            <p:cNvCxnSpPr>
              <a:cxnSpLocks noChangeShapeType="1"/>
            </p:cNvCxnSpPr>
            <p:nvPr>
              <p:custDataLst>
                <p:tags r:id="rId4"/>
              </p:custDataLst>
            </p:nvPr>
          </p:nvCxnSpPr>
          <p:spPr bwMode="auto">
            <a:xfrm flipV="1">
              <a:off x="1371600" y="4642259"/>
              <a:ext cx="5791200" cy="39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Rectangle 2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371600" y="3733164"/>
              <a:ext cx="228600" cy="91302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9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600200" y="4190469"/>
              <a:ext cx="228600" cy="45571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0" name="Rectangle 1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828800" y="4038600"/>
              <a:ext cx="228600" cy="60758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1" name="Rectangle 1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057400" y="4567089"/>
              <a:ext cx="228600" cy="7909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2" name="Rectangle 1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286000" y="4414402"/>
              <a:ext cx="228600" cy="23178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3" name="Rectangle 1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514600" y="4567089"/>
              <a:ext cx="228600" cy="7909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4" name="Rectangle 2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743200" y="4342904"/>
              <a:ext cx="228600" cy="30328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5" name="Rectangle 2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71800" y="4342904"/>
              <a:ext cx="228600" cy="30487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99906" y="4038599"/>
              <a:ext cx="228600" cy="60500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428506" y="4187890"/>
              <a:ext cx="228600" cy="45571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657106" y="3733164"/>
              <a:ext cx="228600" cy="910443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885706" y="4564510"/>
              <a:ext cx="228600" cy="7909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14306" y="4340325"/>
              <a:ext cx="228600" cy="30328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342906" y="4564510"/>
              <a:ext cx="228600" cy="7909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571506" y="4190469"/>
              <a:ext cx="228600" cy="4531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800106" y="4340325"/>
              <a:ext cx="228600" cy="30487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7" name="Rectangle 2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027718" y="3962399"/>
              <a:ext cx="228600" cy="679861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8" name="Rectangle 1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256318" y="4186544"/>
              <a:ext cx="228600" cy="45571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9" name="Rectangle 1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484918" y="4338979"/>
              <a:ext cx="228600" cy="30328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0" name="Rectangle 17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713518" y="4563164"/>
              <a:ext cx="228600" cy="7909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1" name="Rectangle 1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942118" y="4338979"/>
              <a:ext cx="228600" cy="30328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2" name="Rectangle 1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170718" y="4563164"/>
              <a:ext cx="228600" cy="7909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3" name="Rectangle 2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399318" y="3962399"/>
              <a:ext cx="228600" cy="67986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4" name="Rectangle 2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627918" y="4338979"/>
              <a:ext cx="228600" cy="30487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</p:grpSp>
      <p:cxnSp>
        <p:nvCxnSpPr>
          <p:cNvPr id="35" name="Straight Connector 34"/>
          <p:cNvCxnSpPr/>
          <p:nvPr/>
        </p:nvCxnSpPr>
        <p:spPr bwMode="auto">
          <a:xfrm>
            <a:off x="1371600" y="4800600"/>
            <a:ext cx="579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914400" y="46101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03" y="3200400"/>
            <a:ext cx="1873297" cy="101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504" y="3192582"/>
            <a:ext cx="1567788" cy="59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72968" y="3317544"/>
            <a:ext cx="1674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uch that: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391400" y="3920389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Why?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6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5937</TotalTime>
  <Words>698</Words>
  <Application>Microsoft Office PowerPoint</Application>
  <PresentationFormat>On-screen Show (4:3)</PresentationFormat>
  <Paragraphs>161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Blank Presentation</vt:lpstr>
      <vt:lpstr>1_Blank Presentation</vt:lpstr>
      <vt:lpstr>Patch Descriptors</vt:lpstr>
      <vt:lpstr>PowerPoint Presentation</vt:lpstr>
      <vt:lpstr>PowerPoint Presentation</vt:lpstr>
      <vt:lpstr>PowerPoint Presentation</vt:lpstr>
      <vt:lpstr>PowerPoint Presentation</vt:lpstr>
      <vt:lpstr>Encoding the gradients</vt:lpstr>
      <vt:lpstr>Scale Invariant Feature Transform</vt:lpstr>
      <vt:lpstr>SIFT descriptor</vt:lpstr>
      <vt:lpstr>SIFT descriptor</vt:lpstr>
      <vt:lpstr>Properties of SIFT</vt:lpstr>
      <vt:lpstr>When does SIFT fail?</vt:lpstr>
      <vt:lpstr>Other methods: Daisy</vt:lpstr>
      <vt:lpstr>Other methods: SURF</vt:lpstr>
      <vt:lpstr>Other methods: BRIEF </vt:lpstr>
      <vt:lpstr>Feature distance</vt:lpstr>
      <vt:lpstr>Feature distance</vt:lpstr>
      <vt:lpstr>Eliminating bad matches</vt:lpstr>
      <vt:lpstr>True/false positives</vt:lpstr>
      <vt:lpstr>Evaluating the results</vt:lpstr>
      <vt:lpstr>Evaluating the results</vt:lpstr>
      <vt:lpstr>Some actual ROC curves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Zitnick</dc:creator>
  <cp:lastModifiedBy>Larry Zitnick</cp:lastModifiedBy>
  <cp:revision>91</cp:revision>
  <dcterms:created xsi:type="dcterms:W3CDTF">2011-03-15T23:32:41Z</dcterms:created>
  <dcterms:modified xsi:type="dcterms:W3CDTF">2011-04-06T03:56:58Z</dcterms:modified>
</cp:coreProperties>
</file>