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28" r:id="rId5"/>
    <p:sldMasterId id="2147483718" r:id="rId6"/>
    <p:sldMasterId id="2147483754" r:id="rId7"/>
    <p:sldMasterId id="2147483755" r:id="rId8"/>
    <p:sldMasterId id="2147483756" r:id="rId9"/>
    <p:sldMasterId id="2147483765" r:id="rId10"/>
  </p:sldMasterIdLst>
  <p:notesMasterIdLst>
    <p:notesMasterId r:id="rId25"/>
  </p:notesMasterIdLst>
  <p:handoutMasterIdLst>
    <p:handoutMasterId r:id="rId26"/>
  </p:handoutMasterIdLst>
  <p:sldIdLst>
    <p:sldId id="355" r:id="rId11"/>
    <p:sldId id="383" r:id="rId12"/>
    <p:sldId id="384" r:id="rId13"/>
    <p:sldId id="361" r:id="rId14"/>
    <p:sldId id="382" r:id="rId15"/>
    <p:sldId id="379" r:id="rId16"/>
    <p:sldId id="381" r:id="rId17"/>
    <p:sldId id="386" r:id="rId18"/>
    <p:sldId id="387" r:id="rId19"/>
    <p:sldId id="388" r:id="rId20"/>
    <p:sldId id="385" r:id="rId21"/>
    <p:sldId id="333" r:id="rId22"/>
    <p:sldId id="380" r:id="rId23"/>
    <p:sldId id="372" r:id="rId24"/>
  </p:sldIdLst>
  <p:sldSz cx="9144000" cy="5143500" type="screen16x9"/>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4">
          <p15:clr>
            <a:srgbClr val="A4A3A4"/>
          </p15:clr>
        </p15:guide>
        <p15:guide id="2" orient="horz" pos="1200">
          <p15:clr>
            <a:srgbClr val="A4A3A4"/>
          </p15:clr>
        </p15:guide>
        <p15:guide id="3" orient="horz" pos="2736">
          <p15:clr>
            <a:srgbClr val="A4A3A4"/>
          </p15:clr>
        </p15:guide>
        <p15:guide id="4" orient="horz" pos="4176">
          <p15:clr>
            <a:srgbClr val="A4A3A4"/>
          </p15:clr>
        </p15:guide>
        <p15:guide id="5" orient="horz" pos="1488">
          <p15:clr>
            <a:srgbClr val="A4A3A4"/>
          </p15:clr>
        </p15:guide>
        <p15:guide id="6" orient="horz" pos="912">
          <p15:clr>
            <a:srgbClr val="A4A3A4"/>
          </p15:clr>
        </p15:guide>
        <p15:guide id="7" pos="2881">
          <p15:clr>
            <a:srgbClr val="A4A3A4"/>
          </p15:clr>
        </p15:guide>
        <p15:guide id="8" pos="240">
          <p15:clr>
            <a:srgbClr val="A4A3A4"/>
          </p15:clr>
        </p15:guide>
        <p15:guide id="9" pos="912">
          <p15:clr>
            <a:srgbClr val="A4A3A4"/>
          </p15:clr>
        </p15:guide>
        <p15:guide id="10" pos="5324">
          <p15:clr>
            <a:srgbClr val="A4A3A4"/>
          </p15:clr>
        </p15:guide>
        <p15:guide id="11" pos="5299">
          <p15:clr>
            <a:srgbClr val="A4A3A4"/>
          </p15:clr>
        </p15:guide>
        <p15:guide id="12" pos="458">
          <p15:clr>
            <a:srgbClr val="A4A3A4"/>
          </p15:clr>
        </p15:guide>
        <p15:guide id="13" orient="horz" pos="108">
          <p15:clr>
            <a:srgbClr val="A4A3A4"/>
          </p15:clr>
        </p15:guide>
        <p15:guide id="14" orient="horz" pos="900">
          <p15:clr>
            <a:srgbClr val="A4A3A4"/>
          </p15:clr>
        </p15:guide>
        <p15:guide id="15" orient="horz" pos="2052">
          <p15:clr>
            <a:srgbClr val="A4A3A4"/>
          </p15:clr>
        </p15:guide>
        <p15:guide id="16" orient="horz" pos="3132">
          <p15:clr>
            <a:srgbClr val="A4A3A4"/>
          </p15:clr>
        </p15:guide>
        <p15:guide id="17" orient="horz" pos="1116">
          <p15:clr>
            <a:srgbClr val="A4A3A4"/>
          </p15:clr>
        </p15:guide>
        <p15:guide id="18" orient="horz" pos="684">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F68"/>
    <a:srgbClr val="420C65"/>
    <a:srgbClr val="47116A"/>
    <a:srgbClr val="49136C"/>
    <a:srgbClr val="4B156E"/>
    <a:srgbClr val="4D1770"/>
    <a:srgbClr val="4F1972"/>
    <a:srgbClr val="331149"/>
    <a:srgbClr val="501B73"/>
    <a:srgbClr val="511C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93508" autoAdjust="0"/>
  </p:normalViewPr>
  <p:slideViewPr>
    <p:cSldViewPr snapToGrid="0">
      <p:cViewPr>
        <p:scale>
          <a:sx n="100" d="100"/>
          <a:sy n="100" d="100"/>
        </p:scale>
        <p:origin x="-72" y="-918"/>
      </p:cViewPr>
      <p:guideLst>
        <p:guide orient="horz" pos="144"/>
        <p:guide orient="horz" pos="1200"/>
        <p:guide orient="horz" pos="2736"/>
        <p:guide orient="horz" pos="4176"/>
        <p:guide orient="horz" pos="1488"/>
        <p:guide orient="horz" pos="912"/>
        <p:guide orient="horz" pos="108"/>
        <p:guide orient="horz" pos="900"/>
        <p:guide orient="horz" pos="2052"/>
        <p:guide orient="horz" pos="3132"/>
        <p:guide orient="horz" pos="1116"/>
        <p:guide orient="horz" pos="684"/>
        <p:guide pos="2881"/>
        <p:guide pos="240"/>
        <p:guide pos="912"/>
        <p:guide pos="5324"/>
        <p:guide pos="5299"/>
        <p:guide pos="458"/>
      </p:guideLst>
    </p:cSldViewPr>
  </p:slideViewPr>
  <p:outlineViewPr>
    <p:cViewPr>
      <p:scale>
        <a:sx n="33" d="100"/>
        <a:sy n="33" d="100"/>
      </p:scale>
      <p:origin x="0" y="72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1" d="100"/>
          <a:sy n="71" d="100"/>
        </p:scale>
        <p:origin x="-653"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CMG Marketing Excellence</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11/8/2012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CMG Marketing Excellence</a:t>
            </a:r>
            <a:endParaRPr lang="en-US" dirty="0">
              <a:latin typeface="Segoe UI"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11/8/2012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FBDBF35-321D-4052-9637-12D2D83271D7}"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854763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Design analysis: show me your threat model.  Requirements:</a:t>
            </a:r>
            <a:r>
              <a:rPr lang="en-US" baseline="0" dirty="0" smtClean="0"/>
              <a:t> what’s your threat model?  “</a:t>
            </a:r>
            <a:endParaRPr lang="en-US" dirty="0"/>
          </a:p>
        </p:txBody>
      </p:sp>
      <p:sp>
        <p:nvSpPr>
          <p:cNvPr id="4" name="Slide Number Placeholder 3"/>
          <p:cNvSpPr>
            <a:spLocks noGrp="1"/>
          </p:cNvSpPr>
          <p:nvPr>
            <p:ph type="sldNum" sz="quarter" idx="10"/>
          </p:nvPr>
        </p:nvSpPr>
        <p:spPr/>
        <p:txBody>
          <a:bodyPr/>
          <a:lstStyle/>
          <a:p>
            <a:fld id="{E02F7759-3B30-46E4-9BA8-D4ABA23C8E3D}"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864ADC-306E-495B-9C5F-FB52052E5ECC}"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2F7759-3B30-46E4-9BA8-D4ABA23C8E3D}" type="slidenum">
              <a:rPr lang="en-US" smtClean="0"/>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2D07386-F872-40E8-AE83-697CA5E1BCA8}" type="slidenum">
              <a:rPr lang="en-US" smtClean="0"/>
              <a:t>9</a:t>
            </a:fld>
            <a:endParaRPr lang="en-US"/>
          </a:p>
        </p:txBody>
      </p:sp>
    </p:spTree>
    <p:extLst>
      <p:ext uri="{BB962C8B-B14F-4D97-AF65-F5344CB8AC3E}">
        <p14:creationId xmlns:p14="http://schemas.microsoft.com/office/powerpoint/2010/main" val="1530595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2D07386-F872-40E8-AE83-697CA5E1BCA8}" type="slidenum">
              <a:rPr lang="en-US" smtClean="0"/>
              <a:t>10</a:t>
            </a:fld>
            <a:endParaRPr lang="en-US"/>
          </a:p>
        </p:txBody>
      </p:sp>
    </p:spTree>
    <p:extLst>
      <p:ext uri="{BB962C8B-B14F-4D97-AF65-F5344CB8AC3E}">
        <p14:creationId xmlns:p14="http://schemas.microsoft.com/office/powerpoint/2010/main" val="371936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11/8/2012 9:38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8" name="Footer Placeholder 5"/>
          <p:cNvSpPr>
            <a:spLocks noGrp="1"/>
          </p:cNvSpPr>
          <p:nvPr>
            <p:ph type="ftr" sz="quarter" idx="4"/>
          </p:nvPr>
        </p:nvSpPr>
        <p:spPr>
          <a:xfrm>
            <a:off x="0" y="8685213"/>
            <a:ext cx="6172200" cy="457200"/>
          </a:xfrm>
        </p:spPr>
        <p:txBody>
          <a:bodyPr/>
          <a:lstStyle/>
          <a:p>
            <a:r>
              <a:rPr lang="en-US" sz="500"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Tree>
    <p:extLst>
      <p:ext uri="{BB962C8B-B14F-4D97-AF65-F5344CB8AC3E}">
        <p14:creationId xmlns:p14="http://schemas.microsoft.com/office/powerpoint/2010/main" val="626092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474663"/>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Microsoft </a:t>
            </a:r>
            <a:r>
              <a:rPr lang="en-US" b="1" smtClean="0"/>
              <a:t>Engineering Excellence</a:t>
            </a:r>
            <a:endParaRPr lang="en-US"/>
          </a:p>
        </p:txBody>
      </p:sp>
      <p:sp>
        <p:nvSpPr>
          <p:cNvPr id="5" name="Footer Placeholder 4"/>
          <p:cNvSpPr>
            <a:spLocks noGrp="1"/>
          </p:cNvSpPr>
          <p:nvPr>
            <p:ph type="ftr" sz="quarter" idx="11"/>
          </p:nvPr>
        </p:nvSpPr>
        <p:spPr/>
        <p:txBody>
          <a:bodyPr/>
          <a:lstStyle/>
          <a:p>
            <a:r>
              <a:rPr lang="en-US" smtClean="0"/>
              <a:t>Microsoft Confidential</a:t>
            </a:r>
            <a:endParaRPr lang="en-US"/>
          </a:p>
        </p:txBody>
      </p:sp>
      <p:sp>
        <p:nvSpPr>
          <p:cNvPr id="6" name="Slide Number Placeholder 5"/>
          <p:cNvSpPr>
            <a:spLocks noGrp="1"/>
          </p:cNvSpPr>
          <p:nvPr>
            <p:ph type="sldNum" sz="quarter" idx="12"/>
          </p:nvPr>
        </p:nvSpPr>
        <p:spPr/>
        <p:txBody>
          <a:bodyPr/>
          <a:lstStyle/>
          <a:p>
            <a:fld id="{9BCB209F-5C8A-4993-B8DC-E4EB37ECC977}"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60939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TwCNex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25" y="4826262"/>
            <a:ext cx="2011680" cy="245174"/>
          </a:xfrm>
          <a:prstGeom prst="rect">
            <a:avLst/>
          </a:prstGeom>
        </p:spPr>
      </p:pic>
      <p:sp>
        <p:nvSpPr>
          <p:cNvPr id="8" name="Slide Number Placeholder 4"/>
          <p:cNvSpPr>
            <a:spLocks noGrp="1"/>
          </p:cNvSpPr>
          <p:nvPr>
            <p:ph type="sldNum" sz="quarter" idx="4"/>
          </p:nvPr>
        </p:nvSpPr>
        <p:spPr>
          <a:xfrm>
            <a:off x="8542421" y="4553532"/>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gradFill>
                  <a:gsLst>
                    <a:gs pos="50000">
                      <a:srgbClr val="FFFFFF"/>
                    </a:gs>
                    <a:gs pos="100000">
                      <a:srgbClr val="FFFFFF"/>
                    </a:gs>
                  </a:gsLst>
                  <a:lin ang="5400000" scaled="0"/>
                </a:gradFill>
              </a:rPr>
              <a:pPr/>
              <a:t>‹#›</a:t>
            </a:fld>
            <a:endParaRPr lang="en-US" dirty="0">
              <a:gradFill>
                <a:gsLst>
                  <a:gs pos="50000">
                    <a:srgbClr val="FFFFFF"/>
                  </a:gs>
                  <a:gs pos="100000">
                    <a:srgbClr val="FFFFFF"/>
                  </a:gs>
                </a:gsLst>
                <a:lin ang="5400000" scaled="0"/>
              </a:gradFill>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40842" y="4782906"/>
            <a:ext cx="1203158" cy="33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_1">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descr="MSFT-Tw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4054" y="4625992"/>
            <a:ext cx="2743200" cy="334328"/>
          </a:xfrm>
          <a:prstGeom prst="rect">
            <a:avLst/>
          </a:prstGeom>
        </p:spPr>
      </p:pic>
      <p:sp>
        <p:nvSpPr>
          <p:cNvPr id="3" name="TextBox 2"/>
          <p:cNvSpPr txBox="1"/>
          <p:nvPr userDrawn="1"/>
        </p:nvSpPr>
        <p:spPr>
          <a:xfrm>
            <a:off x="2803760" y="3724000"/>
            <a:ext cx="3557626" cy="615553"/>
          </a:xfrm>
          <a:prstGeom prst="rect">
            <a:avLst/>
          </a:prstGeom>
          <a:noFill/>
        </p:spPr>
        <p:txBody>
          <a:bodyPr wrap="square" lIns="0" tIns="0" rIns="0" bIns="0" rtlCol="0">
            <a:spAutoFit/>
          </a:bodyPr>
          <a:lstStyle/>
          <a:p>
            <a:pPr algn="ctr"/>
            <a:r>
              <a:rPr lang="en-US" sz="2000" dirty="0" smtClean="0">
                <a:gradFill>
                  <a:gsLst>
                    <a:gs pos="0">
                      <a:schemeClr val="bg1"/>
                    </a:gs>
                    <a:gs pos="86000">
                      <a:schemeClr val="bg1"/>
                    </a:gs>
                  </a:gsLst>
                  <a:lin ang="5400000" scaled="0"/>
                </a:gradFill>
                <a:latin typeface="+mj-lt"/>
              </a:rPr>
              <a:t>Marking a Milestone.</a:t>
            </a:r>
          </a:p>
          <a:p>
            <a:pPr algn="ctr"/>
            <a:r>
              <a:rPr lang="en-US" sz="2000" dirty="0" smtClean="0">
                <a:gradFill>
                  <a:gsLst>
                    <a:gs pos="0">
                      <a:schemeClr val="bg1"/>
                    </a:gs>
                    <a:gs pos="86000">
                      <a:schemeClr val="bg1"/>
                    </a:gs>
                  </a:gsLst>
                  <a:lin ang="5400000" scaled="0"/>
                </a:gradFill>
                <a:latin typeface="+mj-lt"/>
              </a:rPr>
              <a:t>Continuing Our Commitment.</a:t>
            </a:r>
          </a:p>
        </p:txBody>
      </p:sp>
      <p:pic>
        <p:nvPicPr>
          <p:cNvPr id="5" name="Picture 4" descr="TwCLogo-L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48711" y="3245695"/>
            <a:ext cx="2263140" cy="565785"/>
          </a:xfrm>
          <a:prstGeom prst="rect">
            <a:avLst/>
          </a:prstGeom>
        </p:spPr>
      </p:pic>
    </p:spTree>
    <p:extLst>
      <p:ext uri="{BB962C8B-B14F-4D97-AF65-F5344CB8AC3E}">
        <p14:creationId xmlns:p14="http://schemas.microsoft.com/office/powerpoint/2010/main" val="135262198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75" y="1085850"/>
            <a:ext cx="7685088" cy="758833"/>
          </a:xfrm>
        </p:spPr>
        <p:txBody>
          <a:bodyPr anchor="ctr" anchorCtr="0">
            <a:noAutofit/>
          </a:bodyPr>
          <a:lstStyle>
            <a:lvl1pPr algn="ctr">
              <a:lnSpc>
                <a:spcPct val="90000"/>
              </a:lnSpc>
              <a:defRPr sz="4800" baseline="0">
                <a:gradFill>
                  <a:gsLst>
                    <a:gs pos="0">
                      <a:schemeClr val="bg1"/>
                    </a:gs>
                    <a:gs pos="100000">
                      <a:schemeClr val="bg1"/>
                    </a:gs>
                  </a:gsLst>
                  <a:lin ang="5400000" scaled="0"/>
                </a:gradFill>
              </a:defRPr>
            </a:lvl1pPr>
          </a:lstStyle>
          <a:p>
            <a:r>
              <a:rPr lang="en-US" dirty="0" smtClean="0"/>
              <a:t>Click to edit Master title style</a:t>
            </a:r>
            <a:endParaRPr lang="en-US" dirty="0"/>
          </a:p>
        </p:txBody>
      </p:sp>
      <p:pic>
        <p:nvPicPr>
          <p:cNvPr id="5" name="Picture 4" descr="TwC-wSloga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94618" y="3961265"/>
            <a:ext cx="1776222" cy="514350"/>
          </a:xfrm>
          <a:prstGeom prst="rect">
            <a:avLst/>
          </a:prstGeom>
        </p:spPr>
      </p:pic>
      <p:pic>
        <p:nvPicPr>
          <p:cNvPr id="7" name="Picture 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40842" y="4782906"/>
            <a:ext cx="1203158" cy="33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89618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609398"/>
          </a:xfrm>
        </p:spPr>
        <p:txBody>
          <a:bodyPr/>
          <a:lstStyle>
            <a:lvl1pPr>
              <a:defRPr>
                <a:gradFill flip="none" rotWithShape="1">
                  <a:gsLst>
                    <a:gs pos="0">
                      <a:schemeClr val="bg1"/>
                    </a:gs>
                    <a:gs pos="86000">
                      <a:schemeClr val="bg1"/>
                    </a:gs>
                  </a:gsLst>
                  <a:lin ang="5400000" scaled="0"/>
                  <a:tileRect/>
                </a:gra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085850"/>
            <a:ext cx="8363938" cy="2000548"/>
          </a:xfrm>
        </p:spPr>
        <p:txBody>
          <a:bodyPr/>
          <a:lstStyle>
            <a:lvl1pPr>
              <a:defRPr>
                <a:gradFill>
                  <a:gsLst>
                    <a:gs pos="0">
                      <a:schemeClr val="bg1"/>
                    </a:gs>
                    <a:gs pos="86000">
                      <a:schemeClr val="bg1"/>
                    </a:gs>
                  </a:gsLst>
                  <a:lin ang="5400000" scaled="0"/>
                </a:gradFill>
              </a:defRPr>
            </a:lvl1pPr>
            <a:lvl2pPr>
              <a:defRPr>
                <a:gradFill>
                  <a:gsLst>
                    <a:gs pos="0">
                      <a:schemeClr val="bg1"/>
                    </a:gs>
                    <a:gs pos="86000">
                      <a:schemeClr val="bg1"/>
                    </a:gs>
                  </a:gsLst>
                  <a:lin ang="5400000" scaled="0"/>
                </a:gradFill>
              </a:defRPr>
            </a:lvl2pPr>
            <a:lvl3pPr>
              <a:defRPr>
                <a:gradFill>
                  <a:gsLst>
                    <a:gs pos="0">
                      <a:schemeClr val="bg1"/>
                    </a:gs>
                    <a:gs pos="86000">
                      <a:schemeClr val="bg1"/>
                    </a:gs>
                  </a:gsLst>
                  <a:lin ang="5400000" scaled="0"/>
                </a:gradFill>
              </a:defRPr>
            </a:lvl3pPr>
            <a:lvl4pPr>
              <a:defRPr>
                <a:gradFill>
                  <a:gsLst>
                    <a:gs pos="0">
                      <a:schemeClr val="bg1"/>
                    </a:gs>
                    <a:gs pos="86000">
                      <a:schemeClr val="bg1"/>
                    </a:gs>
                  </a:gsLst>
                  <a:lin ang="5400000" scaled="0"/>
                </a:gradFill>
              </a:defRPr>
            </a:lvl4pPr>
            <a:lvl5pPr>
              <a:defRPr>
                <a:gradFill>
                  <a:gsLst>
                    <a:gs pos="0">
                      <a:schemeClr val="bg1"/>
                    </a:gs>
                    <a:gs pos="86000">
                      <a:schemeClr val="bg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TwCNex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25" y="4826262"/>
            <a:ext cx="2011680" cy="245174"/>
          </a:xfrm>
          <a:prstGeom prst="rect">
            <a:avLst/>
          </a:prstGeom>
        </p:spPr>
      </p:pic>
      <p:sp>
        <p:nvSpPr>
          <p:cNvPr id="8" name="Slide Number Placeholder 4"/>
          <p:cNvSpPr>
            <a:spLocks noGrp="1"/>
          </p:cNvSpPr>
          <p:nvPr>
            <p:ph type="sldNum" sz="quarter" idx="4"/>
          </p:nvPr>
        </p:nvSpPr>
        <p:spPr>
          <a:xfrm>
            <a:off x="8542421" y="4553532"/>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gradFill>
                  <a:gsLst>
                    <a:gs pos="50000">
                      <a:srgbClr val="FFFFFF"/>
                    </a:gs>
                    <a:gs pos="100000">
                      <a:srgbClr val="FFFFFF"/>
                    </a:gs>
                  </a:gsLst>
                  <a:lin ang="5400000" scaled="0"/>
                </a:gradFill>
              </a:rPr>
              <a:pPr/>
              <a:t>‹#›</a:t>
            </a:fld>
            <a:endParaRPr lang="en-US" dirty="0">
              <a:gradFill>
                <a:gsLst>
                  <a:gs pos="50000">
                    <a:srgbClr val="FFFFFF"/>
                  </a:gs>
                  <a:gs pos="100000">
                    <a:srgbClr val="FFFFFF"/>
                  </a:gs>
                </a:gsLst>
                <a:lin ang="5400000" scaled="0"/>
              </a:gradFill>
            </a:endParaRPr>
          </a:p>
        </p:txBody>
      </p:sp>
      <p:pic>
        <p:nvPicPr>
          <p:cNvPr id="7"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5117" y="4734544"/>
            <a:ext cx="1203158" cy="44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22677"/>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609398"/>
          </a:xfrm>
        </p:spPr>
        <p:txBody>
          <a:bodyPr/>
          <a:lstStyle>
            <a:lvl1pPr>
              <a:defRPr>
                <a:gradFill flip="none" rotWithShape="1">
                  <a:gsLst>
                    <a:gs pos="0">
                      <a:schemeClr val="bg1"/>
                    </a:gs>
                    <a:gs pos="86000">
                      <a:schemeClr val="bg1"/>
                    </a:gs>
                  </a:gsLst>
                  <a:lin ang="5400000" scaled="0"/>
                  <a:tileRect/>
                </a:gra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085850"/>
            <a:ext cx="8363938" cy="2000548"/>
          </a:xfrm>
        </p:spPr>
        <p:txBody>
          <a:bodyPr/>
          <a:lstStyle>
            <a:lvl1pPr>
              <a:defRPr>
                <a:gradFill>
                  <a:gsLst>
                    <a:gs pos="0">
                      <a:schemeClr val="bg1"/>
                    </a:gs>
                    <a:gs pos="86000">
                      <a:schemeClr val="bg1"/>
                    </a:gs>
                  </a:gsLst>
                  <a:lin ang="5400000" scaled="0"/>
                </a:gradFill>
              </a:defRPr>
            </a:lvl1pPr>
            <a:lvl2pPr>
              <a:defRPr>
                <a:gradFill>
                  <a:gsLst>
                    <a:gs pos="0">
                      <a:schemeClr val="bg1"/>
                    </a:gs>
                    <a:gs pos="86000">
                      <a:schemeClr val="bg1"/>
                    </a:gs>
                  </a:gsLst>
                  <a:lin ang="5400000" scaled="0"/>
                </a:gradFill>
              </a:defRPr>
            </a:lvl2pPr>
            <a:lvl3pPr>
              <a:defRPr>
                <a:gradFill>
                  <a:gsLst>
                    <a:gs pos="0">
                      <a:schemeClr val="bg1"/>
                    </a:gs>
                    <a:gs pos="86000">
                      <a:schemeClr val="bg1"/>
                    </a:gs>
                  </a:gsLst>
                  <a:lin ang="5400000" scaled="0"/>
                </a:gradFill>
              </a:defRPr>
            </a:lvl3pPr>
            <a:lvl4pPr>
              <a:defRPr>
                <a:gradFill>
                  <a:gsLst>
                    <a:gs pos="0">
                      <a:schemeClr val="bg1"/>
                    </a:gs>
                    <a:gs pos="86000">
                      <a:schemeClr val="bg1"/>
                    </a:gs>
                  </a:gsLst>
                  <a:lin ang="5400000" scaled="0"/>
                </a:gradFill>
              </a:defRPr>
            </a:lvl4pPr>
            <a:lvl5pPr>
              <a:defRPr>
                <a:gradFill>
                  <a:gsLst>
                    <a:gs pos="0">
                      <a:schemeClr val="bg1"/>
                    </a:gs>
                    <a:gs pos="86000">
                      <a:schemeClr val="bg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TwCNex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25" y="4826262"/>
            <a:ext cx="2011680" cy="245174"/>
          </a:xfrm>
          <a:prstGeom prst="rect">
            <a:avLst/>
          </a:prstGeom>
        </p:spPr>
      </p:pic>
      <p:sp>
        <p:nvSpPr>
          <p:cNvPr id="7" name="Slide Number Placeholder 4"/>
          <p:cNvSpPr>
            <a:spLocks noGrp="1"/>
          </p:cNvSpPr>
          <p:nvPr>
            <p:ph type="sldNum" sz="quarter" idx="4"/>
          </p:nvPr>
        </p:nvSpPr>
        <p:spPr>
          <a:xfrm>
            <a:off x="8542421" y="4553532"/>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gradFill>
                  <a:gsLst>
                    <a:gs pos="50000">
                      <a:srgbClr val="FFFFFF"/>
                    </a:gs>
                    <a:gs pos="100000">
                      <a:srgbClr val="FFFFFF"/>
                    </a:gs>
                  </a:gsLst>
                  <a:lin ang="5400000" scaled="0"/>
                </a:gradFill>
              </a:rPr>
              <a:pPr/>
              <a:t>‹#›</a:t>
            </a:fld>
            <a:endParaRPr lang="en-US" dirty="0">
              <a:gradFill>
                <a:gsLst>
                  <a:gs pos="50000">
                    <a:srgbClr val="FFFFFF"/>
                  </a:gs>
                  <a:gs pos="100000">
                    <a:srgbClr val="FFFFFF"/>
                  </a:gs>
                </a:gsLst>
                <a:lin ang="5400000" scaled="0"/>
              </a:gradFill>
            </a:endParaRPr>
          </a:p>
        </p:txBody>
      </p:sp>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5117" y="4734544"/>
            <a:ext cx="1203158" cy="44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31332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609398"/>
          </a:xfrm>
        </p:spPr>
        <p:txBody>
          <a:bodyPr/>
          <a:lstStyle>
            <a:lvl1pPr>
              <a:defRPr>
                <a:gradFill flip="none" rotWithShape="1">
                  <a:gsLst>
                    <a:gs pos="0">
                      <a:schemeClr val="bg1"/>
                    </a:gs>
                    <a:gs pos="86000">
                      <a:schemeClr val="bg1"/>
                    </a:gs>
                  </a:gsLst>
                  <a:lin ang="5400000" scaled="0"/>
                  <a:tileRect/>
                </a:gra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085850"/>
            <a:ext cx="8363938" cy="2000548"/>
          </a:xfrm>
        </p:spPr>
        <p:txBody>
          <a:bodyPr/>
          <a:lstStyle>
            <a:lvl1pPr>
              <a:defRPr>
                <a:gradFill>
                  <a:gsLst>
                    <a:gs pos="0">
                      <a:schemeClr val="bg1"/>
                    </a:gs>
                    <a:gs pos="86000">
                      <a:schemeClr val="bg1"/>
                    </a:gs>
                  </a:gsLst>
                  <a:lin ang="5400000" scaled="0"/>
                </a:gradFill>
              </a:defRPr>
            </a:lvl1pPr>
            <a:lvl2pPr>
              <a:defRPr>
                <a:gradFill>
                  <a:gsLst>
                    <a:gs pos="0">
                      <a:schemeClr val="bg1"/>
                    </a:gs>
                    <a:gs pos="86000">
                      <a:schemeClr val="bg1"/>
                    </a:gs>
                  </a:gsLst>
                  <a:lin ang="5400000" scaled="0"/>
                </a:gradFill>
              </a:defRPr>
            </a:lvl2pPr>
            <a:lvl3pPr>
              <a:defRPr>
                <a:gradFill>
                  <a:gsLst>
                    <a:gs pos="0">
                      <a:schemeClr val="bg1"/>
                    </a:gs>
                    <a:gs pos="86000">
                      <a:schemeClr val="bg1"/>
                    </a:gs>
                  </a:gsLst>
                  <a:lin ang="5400000" scaled="0"/>
                </a:gradFill>
              </a:defRPr>
            </a:lvl3pPr>
            <a:lvl4pPr>
              <a:defRPr>
                <a:gradFill>
                  <a:gsLst>
                    <a:gs pos="0">
                      <a:schemeClr val="bg1"/>
                    </a:gs>
                    <a:gs pos="86000">
                      <a:schemeClr val="bg1"/>
                    </a:gs>
                  </a:gsLst>
                  <a:lin ang="5400000" scaled="0"/>
                </a:gradFill>
              </a:defRPr>
            </a:lvl4pPr>
            <a:lvl5pPr>
              <a:defRPr>
                <a:gradFill>
                  <a:gsLst>
                    <a:gs pos="0">
                      <a:schemeClr val="bg1"/>
                    </a:gs>
                    <a:gs pos="86000">
                      <a:schemeClr val="bg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TwCNex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25" y="4826262"/>
            <a:ext cx="2011680" cy="245174"/>
          </a:xfrm>
          <a:prstGeom prst="rect">
            <a:avLst/>
          </a:prstGeom>
        </p:spPr>
      </p:pic>
      <p:sp>
        <p:nvSpPr>
          <p:cNvPr id="7" name="Slide Number Placeholder 4"/>
          <p:cNvSpPr>
            <a:spLocks noGrp="1"/>
          </p:cNvSpPr>
          <p:nvPr>
            <p:ph type="sldNum" sz="quarter" idx="4"/>
          </p:nvPr>
        </p:nvSpPr>
        <p:spPr>
          <a:xfrm>
            <a:off x="8542421" y="4553532"/>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gradFill>
                  <a:gsLst>
                    <a:gs pos="50000">
                      <a:srgbClr val="FFFFFF"/>
                    </a:gs>
                    <a:gs pos="100000">
                      <a:srgbClr val="FFFFFF"/>
                    </a:gs>
                  </a:gsLst>
                  <a:lin ang="5400000" scaled="0"/>
                </a:gradFill>
              </a:rPr>
              <a:pPr/>
              <a:t>‹#›</a:t>
            </a:fld>
            <a:endParaRPr lang="en-US" dirty="0">
              <a:gradFill>
                <a:gsLst>
                  <a:gs pos="50000">
                    <a:srgbClr val="FFFFFF"/>
                  </a:gs>
                  <a:gs pos="100000">
                    <a:srgbClr val="FFFFFF"/>
                  </a:gs>
                </a:gsLst>
                <a:lin ang="5400000" scaled="0"/>
              </a:gradFill>
            </a:endParaRPr>
          </a:p>
        </p:txBody>
      </p:sp>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5117" y="4734544"/>
            <a:ext cx="1203158" cy="44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54754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randing">
    <p:spTree>
      <p:nvGrpSpPr>
        <p:cNvPr id="1" name=""/>
        <p:cNvGrpSpPr/>
        <p:nvPr/>
      </p:nvGrpSpPr>
      <p:grpSpPr>
        <a:xfrm>
          <a:off x="0" y="0"/>
          <a:ext cx="0" cy="0"/>
          <a:chOff x="0" y="0"/>
          <a:chExt cx="0" cy="0"/>
        </a:xfrm>
      </p:grpSpPr>
      <p:pic>
        <p:nvPicPr>
          <p:cNvPr id="5" name="Picture 4" descr="TwCNex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25" y="4826262"/>
            <a:ext cx="2011680" cy="245174"/>
          </a:xfrm>
          <a:prstGeom prst="rect">
            <a:avLst/>
          </a:prstGeom>
        </p:spPr>
      </p:pic>
      <p:pic>
        <p:nvPicPr>
          <p:cNvPr id="4"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5117" y="4734544"/>
            <a:ext cx="1203158" cy="44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24121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WALKIN - Prints in GRAYSCALE">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descr="TwCNext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425" y="4826262"/>
            <a:ext cx="2011680" cy="245174"/>
          </a:xfrm>
          <a:prstGeom prst="rect">
            <a:avLst/>
          </a:prstGeom>
        </p:spPr>
      </p:pic>
      <p:sp>
        <p:nvSpPr>
          <p:cNvPr id="5" name="Slide Number Placeholder 4"/>
          <p:cNvSpPr>
            <a:spLocks noGrp="1"/>
          </p:cNvSpPr>
          <p:nvPr>
            <p:ph type="sldNum" sz="quarter" idx="4"/>
          </p:nvPr>
        </p:nvSpPr>
        <p:spPr>
          <a:xfrm>
            <a:off x="8542421" y="4553532"/>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gradFill>
                  <a:gsLst>
                    <a:gs pos="50000">
                      <a:srgbClr val="FFFFFF"/>
                    </a:gs>
                    <a:gs pos="100000">
                      <a:srgbClr val="FFFFFF"/>
                    </a:gs>
                  </a:gsLst>
                  <a:lin ang="5400000" scaled="0"/>
                </a:gradFill>
              </a:rPr>
              <a:pPr/>
              <a:t>‹#›</a:t>
            </a:fld>
            <a:endParaRPr lang="en-US" dirty="0">
              <a:gradFill>
                <a:gsLst>
                  <a:gs pos="50000">
                    <a:srgbClr val="FFFFFF"/>
                  </a:gs>
                  <a:gs pos="100000">
                    <a:srgbClr val="FFFFFF"/>
                  </a:gs>
                </a:gsLst>
                <a:lin ang="5400000" scaled="0"/>
              </a:gradFill>
            </a:endParaRPr>
          </a:p>
        </p:txBody>
      </p:sp>
      <p:pic>
        <p:nvPicPr>
          <p:cNvPr id="7" name="Picture 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55117" y="4734544"/>
            <a:ext cx="1203158" cy="44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09027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urple Blank">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5117" y="4734544"/>
            <a:ext cx="1203158" cy="44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9557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urple Blank">
    <p:bg>
      <p:bgPr>
        <a:solidFill>
          <a:srgbClr val="420C65"/>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55117" y="4734544"/>
            <a:ext cx="1203158" cy="44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92663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60939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
          <p:cNvSpPr>
            <a:spLocks noGrp="1"/>
          </p:cNvSpPr>
          <p:nvPr>
            <p:ph type="sldNum" sz="quarter" idx="4"/>
          </p:nvPr>
        </p:nvSpPr>
        <p:spPr>
          <a:xfrm>
            <a:off x="8458200" y="4917283"/>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pPr/>
              <a:t>‹#›</a:t>
            </a:fld>
            <a:endParaRPr lang="en-US" dirty="0"/>
          </a:p>
        </p:txBody>
      </p:sp>
      <p:pic>
        <p:nvPicPr>
          <p:cNvPr id="7" name="Picture 6" descr="TwCNex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25" y="4826262"/>
            <a:ext cx="2011680" cy="245174"/>
          </a:xfrm>
          <a:prstGeom prst="rect">
            <a:avLst/>
          </a:prstGeom>
        </p:spPr>
      </p:pic>
      <p:pic>
        <p:nvPicPr>
          <p:cNvPr id="9" name="Picture 8" descr="MSFT-Tw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5653" y="4878160"/>
            <a:ext cx="2011680" cy="245174"/>
          </a:xfrm>
          <a:prstGeom prst="rect">
            <a:avLst/>
          </a:prstGeom>
        </p:spPr>
      </p:pic>
    </p:spTree>
    <p:extLst>
      <p:ext uri="{BB962C8B-B14F-4D97-AF65-F5344CB8AC3E}">
        <p14:creationId xmlns:p14="http://schemas.microsoft.com/office/powerpoint/2010/main" val="214159396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TwCNex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25" y="4826262"/>
            <a:ext cx="2011680" cy="245174"/>
          </a:xfrm>
          <a:prstGeom prst="rect">
            <a:avLst/>
          </a:prstGeom>
        </p:spPr>
      </p:pic>
      <p:sp>
        <p:nvSpPr>
          <p:cNvPr id="7" name="Slide Number Placeholder 4"/>
          <p:cNvSpPr>
            <a:spLocks noGrp="1"/>
          </p:cNvSpPr>
          <p:nvPr>
            <p:ph type="sldNum" sz="quarter" idx="4"/>
          </p:nvPr>
        </p:nvSpPr>
        <p:spPr>
          <a:xfrm>
            <a:off x="8542421" y="4553532"/>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gradFill>
                  <a:gsLst>
                    <a:gs pos="50000">
                      <a:srgbClr val="FFFFFF"/>
                    </a:gs>
                    <a:gs pos="100000">
                      <a:srgbClr val="FFFFFF"/>
                    </a:gs>
                  </a:gsLst>
                  <a:lin ang="5400000" scaled="0"/>
                </a:gradFill>
              </a:rPr>
              <a:pPr/>
              <a:t>‹#›</a:t>
            </a:fld>
            <a:endParaRPr lang="en-US" dirty="0">
              <a:gradFill>
                <a:gsLst>
                  <a:gs pos="50000">
                    <a:srgbClr val="FFFFFF"/>
                  </a:gs>
                  <a:gs pos="100000">
                    <a:srgbClr val="FFFFFF"/>
                  </a:gs>
                </a:gsLst>
                <a:lin ang="5400000" scaled="0"/>
              </a:gradFill>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40842" y="4782906"/>
            <a:ext cx="1203158" cy="33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Slide Number Placeholder 4"/>
          <p:cNvSpPr>
            <a:spLocks noGrp="1"/>
          </p:cNvSpPr>
          <p:nvPr>
            <p:ph type="sldNum" sz="quarter" idx="4"/>
          </p:nvPr>
        </p:nvSpPr>
        <p:spPr>
          <a:xfrm>
            <a:off x="8458200" y="4917283"/>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pPr/>
              <a:t>‹#›</a:t>
            </a:fld>
            <a:endParaRPr lang="en-US" dirty="0"/>
          </a:p>
        </p:txBody>
      </p:sp>
      <p:pic>
        <p:nvPicPr>
          <p:cNvPr id="9" name="Picture 8" descr="TwCNex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25" y="4826262"/>
            <a:ext cx="2011680" cy="245174"/>
          </a:xfrm>
          <a:prstGeom prst="rect">
            <a:avLst/>
          </a:prstGeom>
        </p:spPr>
      </p:pic>
      <p:pic>
        <p:nvPicPr>
          <p:cNvPr id="10" name="Picture 9" descr="MSFT-Tw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5653" y="4878160"/>
            <a:ext cx="2011680" cy="245174"/>
          </a:xfrm>
          <a:prstGeom prst="rect">
            <a:avLst/>
          </a:prstGeom>
        </p:spPr>
      </p:pic>
    </p:spTree>
    <p:extLst>
      <p:ext uri="{BB962C8B-B14F-4D97-AF65-F5344CB8AC3E}">
        <p14:creationId xmlns:p14="http://schemas.microsoft.com/office/powerpoint/2010/main" val="426808083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00" baseline="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7" y="1428750"/>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60939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
          <p:cNvSpPr>
            <a:spLocks noGrp="1"/>
          </p:cNvSpPr>
          <p:nvPr>
            <p:ph type="sldNum" sz="quarter" idx="4"/>
          </p:nvPr>
        </p:nvSpPr>
        <p:spPr>
          <a:xfrm>
            <a:off x="8542421" y="4553532"/>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gradFill>
                  <a:gsLst>
                    <a:gs pos="50000">
                      <a:srgbClr val="FFFFFF"/>
                    </a:gs>
                    <a:gs pos="100000">
                      <a:srgbClr val="FFFFFF"/>
                    </a:gs>
                  </a:gsLst>
                  <a:lin ang="5400000" scaled="0"/>
                </a:gradFill>
              </a:rPr>
              <a:pPr/>
              <a:t>‹#›</a:t>
            </a:fld>
            <a:endParaRPr lang="en-US" dirty="0">
              <a:gradFill>
                <a:gsLst>
                  <a:gs pos="50000">
                    <a:srgbClr val="FFFFFF"/>
                  </a:gs>
                  <a:gs pos="100000">
                    <a:srgbClr val="FFFFFF"/>
                  </a:gs>
                </a:gsLst>
                <a:lin ang="5400000" scaled="0"/>
              </a:gradFill>
            </a:endParaRPr>
          </a:p>
        </p:txBody>
      </p:sp>
      <p:pic>
        <p:nvPicPr>
          <p:cNvPr id="7" name="Picture 6" descr="TwCNex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25" y="4826262"/>
            <a:ext cx="2011680" cy="245174"/>
          </a:xfrm>
          <a:prstGeom prst="rect">
            <a:avLst/>
          </a:prstGeom>
        </p:spPr>
      </p:pic>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5117" y="4734544"/>
            <a:ext cx="1203158" cy="44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39030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TwCNex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25" y="4826262"/>
            <a:ext cx="2011680" cy="245174"/>
          </a:xfrm>
          <a:prstGeom prst="rect">
            <a:avLst/>
          </a:prstGeom>
        </p:spPr>
      </p:pic>
      <p:sp>
        <p:nvSpPr>
          <p:cNvPr id="7" name="Slide Number Placeholder 4"/>
          <p:cNvSpPr>
            <a:spLocks noGrp="1"/>
          </p:cNvSpPr>
          <p:nvPr>
            <p:ph type="sldNum" sz="quarter" idx="4"/>
          </p:nvPr>
        </p:nvSpPr>
        <p:spPr>
          <a:xfrm>
            <a:off x="8542421" y="4553532"/>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gradFill>
                  <a:gsLst>
                    <a:gs pos="50000">
                      <a:srgbClr val="FFFFFF"/>
                    </a:gs>
                    <a:gs pos="100000">
                      <a:srgbClr val="FFFFFF"/>
                    </a:gs>
                  </a:gsLst>
                  <a:lin ang="5400000" scaled="0"/>
                </a:gradFill>
              </a:rPr>
              <a:pPr/>
              <a:t>‹#›</a:t>
            </a:fld>
            <a:endParaRPr lang="en-US" dirty="0">
              <a:gradFill>
                <a:gsLst>
                  <a:gs pos="50000">
                    <a:srgbClr val="FFFFFF"/>
                  </a:gs>
                  <a:gs pos="100000">
                    <a:srgbClr val="FFFFFF"/>
                  </a:gs>
                </a:gsLst>
                <a:lin ang="5400000" scaled="0"/>
              </a:gradFill>
            </a:endParaRPr>
          </a:p>
        </p:txBody>
      </p:sp>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5117" y="4734544"/>
            <a:ext cx="1203158" cy="44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60287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9436" y="108585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descr="TwCNex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25" y="4826262"/>
            <a:ext cx="2011680" cy="245174"/>
          </a:xfrm>
          <a:prstGeom prst="rect">
            <a:avLst/>
          </a:prstGeom>
        </p:spPr>
      </p:pic>
      <p:sp>
        <p:nvSpPr>
          <p:cNvPr id="8" name="Slide Number Placeholder 4"/>
          <p:cNvSpPr>
            <a:spLocks noGrp="1"/>
          </p:cNvSpPr>
          <p:nvPr>
            <p:ph type="sldNum" sz="quarter" idx="4"/>
          </p:nvPr>
        </p:nvSpPr>
        <p:spPr>
          <a:xfrm>
            <a:off x="8542421" y="4553532"/>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gradFill>
                  <a:gsLst>
                    <a:gs pos="50000">
                      <a:srgbClr val="FFFFFF"/>
                    </a:gs>
                    <a:gs pos="100000">
                      <a:srgbClr val="FFFFFF"/>
                    </a:gs>
                  </a:gsLst>
                  <a:lin ang="5400000" scaled="0"/>
                </a:gradFill>
              </a:rPr>
              <a:pPr/>
              <a:t>‹#›</a:t>
            </a:fld>
            <a:endParaRPr lang="en-US" dirty="0">
              <a:gradFill>
                <a:gsLst>
                  <a:gs pos="50000">
                    <a:srgbClr val="FFFFFF"/>
                  </a:gs>
                  <a:gs pos="100000">
                    <a:srgbClr val="FFFFFF"/>
                  </a:gs>
                </a:gsLst>
                <a:lin ang="5400000" scaled="0"/>
              </a:gradFill>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5117" y="4734544"/>
            <a:ext cx="1203158" cy="44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16088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62585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1600200"/>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7501" y="62585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12" descr="TwCNex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25" y="4826262"/>
            <a:ext cx="2011680" cy="245174"/>
          </a:xfrm>
          <a:prstGeom prst="rect">
            <a:avLst/>
          </a:prstGeom>
        </p:spPr>
      </p:pic>
      <p:sp>
        <p:nvSpPr>
          <p:cNvPr id="10" name="Slide Number Placeholder 4"/>
          <p:cNvSpPr>
            <a:spLocks noGrp="1"/>
          </p:cNvSpPr>
          <p:nvPr>
            <p:ph type="sldNum" sz="quarter" idx="10"/>
          </p:nvPr>
        </p:nvSpPr>
        <p:spPr>
          <a:xfrm>
            <a:off x="8542421" y="4553532"/>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gradFill>
                  <a:gsLst>
                    <a:gs pos="50000">
                      <a:srgbClr val="FFFFFF"/>
                    </a:gs>
                    <a:gs pos="100000">
                      <a:srgbClr val="FFFFFF"/>
                    </a:gs>
                  </a:gsLst>
                  <a:lin ang="5400000" scaled="0"/>
                </a:gradFill>
              </a:rPr>
              <a:pPr/>
              <a:t>‹#›</a:t>
            </a:fld>
            <a:endParaRPr lang="en-US" dirty="0">
              <a:gradFill>
                <a:gsLst>
                  <a:gs pos="50000">
                    <a:srgbClr val="FFFFFF"/>
                  </a:gs>
                  <a:gs pos="100000">
                    <a:srgbClr val="FFFFFF"/>
                  </a:gs>
                </a:gsLst>
                <a:lin ang="5400000" scaled="0"/>
              </a:gradFill>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5117" y="4734544"/>
            <a:ext cx="1203158" cy="44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314920"/>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9" name="Picture 8" descr="TwCNex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25" y="4826262"/>
            <a:ext cx="2011680" cy="245174"/>
          </a:xfrm>
          <a:prstGeom prst="rect">
            <a:avLst/>
          </a:prstGeom>
        </p:spPr>
      </p:pic>
      <p:sp>
        <p:nvSpPr>
          <p:cNvPr id="6" name="Slide Number Placeholder 4"/>
          <p:cNvSpPr>
            <a:spLocks noGrp="1"/>
          </p:cNvSpPr>
          <p:nvPr>
            <p:ph type="sldNum" sz="quarter" idx="4"/>
          </p:nvPr>
        </p:nvSpPr>
        <p:spPr>
          <a:xfrm>
            <a:off x="8542421" y="4553532"/>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gradFill>
                  <a:gsLst>
                    <a:gs pos="50000">
                      <a:srgbClr val="FFFFFF"/>
                    </a:gs>
                    <a:gs pos="100000">
                      <a:srgbClr val="FFFFFF"/>
                    </a:gs>
                  </a:gsLst>
                  <a:lin ang="5400000" scaled="0"/>
                </a:gradFill>
              </a:rPr>
              <a:pPr/>
              <a:t>‹#›</a:t>
            </a:fld>
            <a:endParaRPr lang="en-US" dirty="0">
              <a:gradFill>
                <a:gsLst>
                  <a:gs pos="50000">
                    <a:srgbClr val="FFFFFF"/>
                  </a:gs>
                  <a:gs pos="100000">
                    <a:srgbClr val="FFFFFF"/>
                  </a:gs>
                </a:gsLst>
                <a:lin ang="5400000" scaled="0"/>
              </a:gradFill>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5117" y="4734544"/>
            <a:ext cx="1203158" cy="44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97030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TwC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28" y="4788274"/>
            <a:ext cx="914400" cy="297180"/>
          </a:xfrm>
          <a:prstGeom prst="rect">
            <a:avLst/>
          </a:prstGeom>
        </p:spPr>
      </p:pic>
      <p:sp>
        <p:nvSpPr>
          <p:cNvPr id="7" name="Slide Number Placeholder 4"/>
          <p:cNvSpPr>
            <a:spLocks noGrp="1"/>
          </p:cNvSpPr>
          <p:nvPr>
            <p:ph type="sldNum" sz="quarter" idx="4"/>
          </p:nvPr>
        </p:nvSpPr>
        <p:spPr>
          <a:xfrm>
            <a:off x="8542421" y="4553532"/>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gradFill>
                  <a:gsLst>
                    <a:gs pos="50000">
                      <a:srgbClr val="FFFFFF"/>
                    </a:gs>
                    <a:gs pos="100000">
                      <a:srgbClr val="FFFFFF"/>
                    </a:gs>
                  </a:gsLst>
                  <a:lin ang="5400000" scaled="0"/>
                </a:gradFill>
              </a:rPr>
              <a:pPr/>
              <a:t>‹#›</a:t>
            </a:fld>
            <a:endParaRPr lang="en-US" dirty="0">
              <a:gradFill>
                <a:gsLst>
                  <a:gs pos="50000">
                    <a:srgbClr val="FFFFFF"/>
                  </a:gs>
                  <a:gs pos="100000">
                    <a:srgbClr val="FFFFFF"/>
                  </a:gs>
                </a:gsLst>
                <a:lin ang="5400000" scaled="0"/>
              </a:gradFill>
            </a:endParaRPr>
          </a:p>
        </p:txBody>
      </p:sp>
      <p:pic>
        <p:nvPicPr>
          <p:cNvPr id="5"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5117" y="4734544"/>
            <a:ext cx="1203158" cy="44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165209"/>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833">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98183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8"/>
            <a:ext cx="9144001" cy="464344"/>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2766489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9436" y="108585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descr="TwCNex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25" y="4826262"/>
            <a:ext cx="2011680" cy="245174"/>
          </a:xfrm>
          <a:prstGeom prst="rect">
            <a:avLst/>
          </a:prstGeom>
        </p:spPr>
      </p:pic>
      <p:sp>
        <p:nvSpPr>
          <p:cNvPr id="8" name="Slide Number Placeholder 4"/>
          <p:cNvSpPr>
            <a:spLocks noGrp="1"/>
          </p:cNvSpPr>
          <p:nvPr>
            <p:ph type="sldNum" sz="quarter" idx="4"/>
          </p:nvPr>
        </p:nvSpPr>
        <p:spPr>
          <a:xfrm>
            <a:off x="8542421" y="4553532"/>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gradFill>
                  <a:gsLst>
                    <a:gs pos="50000">
                      <a:srgbClr val="FFFFFF"/>
                    </a:gs>
                    <a:gs pos="100000">
                      <a:srgbClr val="FFFFFF"/>
                    </a:gs>
                  </a:gsLst>
                  <a:lin ang="5400000" scaled="0"/>
                </a:gradFill>
              </a:rPr>
              <a:pPr/>
              <a:t>‹#›</a:t>
            </a:fld>
            <a:endParaRPr lang="en-US" dirty="0">
              <a:gradFill>
                <a:gsLst>
                  <a:gs pos="50000">
                    <a:srgbClr val="FFFFFF"/>
                  </a:gs>
                  <a:gs pos="100000">
                    <a:srgbClr val="FFFFFF"/>
                  </a:gs>
                </a:gsLst>
                <a:lin ang="5400000" scaled="0"/>
              </a:gradFill>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40842" y="4782906"/>
            <a:ext cx="1203158" cy="33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_1">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572001" y="1917454"/>
            <a:ext cx="4189413" cy="997196"/>
          </a:xfrm>
        </p:spPr>
        <p:txBody>
          <a:bodyPr anchor="b"/>
          <a:lstStyle>
            <a:lvl1pPr marL="0" indent="0">
              <a:buNone/>
              <a:defRPr kumimoji="0" lang="en-US" sz="3600" b="0" i="0" u="none" strike="noStrike" kern="0" cap="none" spc="0" normalizeH="0" baseline="0" noProof="0" dirty="0" smtClean="0">
                <a:ln>
                  <a:noFill/>
                </a:ln>
                <a:gradFill>
                  <a:gsLst>
                    <a:gs pos="0">
                      <a:schemeClr val="bg1"/>
                    </a:gs>
                    <a:gs pos="86000">
                      <a:schemeClr val="bg1"/>
                    </a:gs>
                  </a:gsLst>
                  <a:lin ang="5400000" scaled="0"/>
                </a:gradFill>
                <a:effectLst/>
                <a:uLnTx/>
                <a:uFillTx/>
                <a:latin typeface="Segoe UI Light" pitchFamily="34" charset="0"/>
                <a:ea typeface="+mn-ea"/>
                <a:cs typeface="+mn-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dirty="0" smtClean="0"/>
              <a:t>Click to edit Master title styles</a:t>
            </a:r>
          </a:p>
        </p:txBody>
      </p:sp>
      <p:sp>
        <p:nvSpPr>
          <p:cNvPr id="14" name="Text Placeholder 13"/>
          <p:cNvSpPr>
            <a:spLocks noGrp="1"/>
          </p:cNvSpPr>
          <p:nvPr>
            <p:ph type="body" sz="quarter" idx="11" hasCustomPrompt="1"/>
          </p:nvPr>
        </p:nvSpPr>
        <p:spPr>
          <a:xfrm>
            <a:off x="4572001" y="3257551"/>
            <a:ext cx="4189413" cy="249299"/>
          </a:xfrm>
        </p:spPr>
        <p:txBody>
          <a:bodyPr/>
          <a:lstStyle>
            <a:lvl1pPr marL="0" indent="0">
              <a:buNone/>
              <a:defRPr kumimoji="0" lang="en-US" sz="1800" b="0" i="0" u="none" strike="noStrike" kern="0" cap="none" spc="0" normalizeH="0" baseline="0" noProof="0" dirty="0" smtClean="0">
                <a:ln>
                  <a:noFill/>
                </a:ln>
                <a:gradFill>
                  <a:gsLst>
                    <a:gs pos="0">
                      <a:srgbClr val="FFFFFF">
                        <a:lumMod val="90000"/>
                        <a:lumOff val="10000"/>
                      </a:srgbClr>
                    </a:gs>
                    <a:gs pos="86000">
                      <a:srgbClr val="FFFFFF">
                        <a:lumMod val="90000"/>
                        <a:lumOff val="10000"/>
                      </a:srgbClr>
                    </a:gs>
                  </a:gsLst>
                  <a:lin ang="5400000" scaled="0"/>
                </a:gradFill>
                <a:effectLst/>
                <a:uLnTx/>
                <a:uFillTx/>
                <a:latin typeface="Segoe UI Light" pitchFamily="34" charset="0"/>
                <a:ea typeface="+mn-ea"/>
                <a:cs typeface="+mn-cs"/>
              </a:defRPr>
            </a:lvl1pPr>
            <a:lvl2pPr marL="460375" indent="0">
              <a:buNone/>
              <a:defRPr/>
            </a:lvl2pPr>
            <a:lvl3pPr marL="855663" indent="0">
              <a:buNone/>
              <a:defRPr/>
            </a:lvl3pPr>
            <a:lvl4pPr marL="1258888" indent="0">
              <a:buNone/>
              <a:defRPr/>
            </a:lvl4pPr>
            <a:lvl5pPr marL="1604963" indent="0">
              <a:buNone/>
              <a:defRPr/>
            </a:lvl5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dirty="0" smtClean="0"/>
              <a:t>Click to edit Master subtitle style</a:t>
            </a:r>
          </a:p>
        </p:txBody>
      </p:sp>
      <p:sp>
        <p:nvSpPr>
          <p:cNvPr id="17" name="Text Placeholder 16"/>
          <p:cNvSpPr>
            <a:spLocks noGrp="1"/>
          </p:cNvSpPr>
          <p:nvPr>
            <p:ph type="body" sz="quarter" idx="12" hasCustomPrompt="1"/>
          </p:nvPr>
        </p:nvSpPr>
        <p:spPr>
          <a:xfrm>
            <a:off x="4572001" y="3657600"/>
            <a:ext cx="4189413" cy="215444"/>
          </a:xfrm>
        </p:spPr>
        <p:txBody>
          <a:bodyPr/>
          <a:lstStyle>
            <a:lvl1pPr marL="0" indent="0">
              <a:buNone/>
              <a:defRPr kumimoji="0" lang="en-US" sz="1400" b="0" i="0" u="none" strike="noStrike" kern="0" cap="none" spc="0" normalizeH="0" baseline="0" noProof="0" dirty="0" smtClean="0">
                <a:ln>
                  <a:noFill/>
                </a:ln>
                <a:gradFill>
                  <a:gsLst>
                    <a:gs pos="0">
                      <a:schemeClr val="bg1"/>
                    </a:gs>
                    <a:gs pos="86000">
                      <a:schemeClr val="bg1"/>
                    </a:gs>
                  </a:gsLst>
                  <a:lin ang="5400000" scaled="0"/>
                </a:gradFill>
                <a:effectLst/>
                <a:uLnTx/>
                <a:uFillTx/>
                <a:latin typeface="Segoe UI (Body)"/>
                <a:ea typeface="+mn-ea"/>
                <a:cs typeface="+mn-cs"/>
              </a:defRPr>
            </a:lvl1pPr>
            <a:lvl2pPr marL="460375" indent="0">
              <a:buNone/>
              <a:defRPr/>
            </a:lvl2pPr>
            <a:lvl3pPr marL="855663" indent="0">
              <a:buNone/>
              <a:defRPr/>
            </a:lvl3pPr>
            <a:lvl4pPr marL="1258888" indent="0">
              <a:buNone/>
              <a:defRPr/>
            </a:lvl4pPr>
            <a:lvl5pPr marL="1604963" indent="0">
              <a:buNone/>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Click to add presenters name and date</a:t>
            </a:r>
          </a:p>
        </p:txBody>
      </p:sp>
    </p:spTree>
    <p:extLst>
      <p:ext uri="{BB962C8B-B14F-4D97-AF65-F5344CB8AC3E}">
        <p14:creationId xmlns:p14="http://schemas.microsoft.com/office/powerpoint/2010/main" val="1836331322"/>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_1">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2803760" y="3724000"/>
            <a:ext cx="3557626" cy="615553"/>
          </a:xfrm>
          <a:prstGeom prst="rect">
            <a:avLst/>
          </a:prstGeom>
          <a:noFill/>
        </p:spPr>
        <p:txBody>
          <a:bodyPr wrap="square" lIns="0" tIns="0" rIns="0" bIns="0" rtlCol="0">
            <a:spAutoFit/>
          </a:bodyPr>
          <a:lstStyle/>
          <a:p>
            <a:pPr algn="ctr"/>
            <a:r>
              <a:rPr lang="en-US" sz="2000" dirty="0" smtClean="0">
                <a:gradFill>
                  <a:gsLst>
                    <a:gs pos="0">
                      <a:srgbClr val="FFFFFF"/>
                    </a:gs>
                    <a:gs pos="86000">
                      <a:srgbClr val="FFFFFF"/>
                    </a:gs>
                  </a:gsLst>
                  <a:lin ang="5400000" scaled="0"/>
                </a:gradFill>
                <a:latin typeface="Segoe UI Light"/>
              </a:rPr>
              <a:t>Marking a Milestone.</a:t>
            </a:r>
          </a:p>
          <a:p>
            <a:pPr algn="ctr"/>
            <a:r>
              <a:rPr lang="en-US" sz="2000" dirty="0" smtClean="0">
                <a:gradFill>
                  <a:gsLst>
                    <a:gs pos="0">
                      <a:srgbClr val="FFFFFF"/>
                    </a:gs>
                    <a:gs pos="86000">
                      <a:srgbClr val="FFFFFF"/>
                    </a:gs>
                  </a:gsLst>
                  <a:lin ang="5400000" scaled="0"/>
                </a:gradFill>
                <a:latin typeface="Segoe UI Light"/>
              </a:rPr>
              <a:t>Continuing Our Commitment.</a:t>
            </a:r>
          </a:p>
        </p:txBody>
      </p:sp>
      <p:pic>
        <p:nvPicPr>
          <p:cNvPr id="5" name="Picture 4" descr="TwCLogo-L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8711" y="3245695"/>
            <a:ext cx="2263140" cy="565785"/>
          </a:xfrm>
          <a:prstGeom prst="rect">
            <a:avLst/>
          </a:prstGeom>
        </p:spPr>
      </p:pic>
    </p:spTree>
    <p:extLst>
      <p:ext uri="{BB962C8B-B14F-4D97-AF65-F5344CB8AC3E}">
        <p14:creationId xmlns:p14="http://schemas.microsoft.com/office/powerpoint/2010/main" val="4032686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75" y="1085850"/>
            <a:ext cx="7685088" cy="758833"/>
          </a:xfrm>
        </p:spPr>
        <p:txBody>
          <a:bodyPr anchor="ctr" anchorCtr="0">
            <a:noAutofit/>
          </a:bodyPr>
          <a:lstStyle>
            <a:lvl1pPr algn="ctr">
              <a:lnSpc>
                <a:spcPct val="90000"/>
              </a:lnSpc>
              <a:defRPr sz="4800" baseline="0">
                <a:gradFill>
                  <a:gsLst>
                    <a:gs pos="0">
                      <a:schemeClr val="bg1"/>
                    </a:gs>
                    <a:gs pos="100000">
                      <a:schemeClr val="bg1"/>
                    </a:gs>
                  </a:gsLst>
                  <a:lin ang="5400000" scaled="0"/>
                </a:gradFill>
              </a:defRPr>
            </a:lvl1pPr>
          </a:lstStyle>
          <a:p>
            <a:r>
              <a:rPr lang="en-US" dirty="0" smtClean="0"/>
              <a:t>Click to edit Master title style</a:t>
            </a:r>
            <a:endParaRPr lang="en-US" dirty="0"/>
          </a:p>
        </p:txBody>
      </p:sp>
      <p:pic>
        <p:nvPicPr>
          <p:cNvPr id="5" name="Picture 4" descr="TwC-wSloga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94618" y="3961265"/>
            <a:ext cx="1776222" cy="514350"/>
          </a:xfrm>
          <a:prstGeom prst="rect">
            <a:avLst/>
          </a:prstGeom>
        </p:spPr>
      </p:pic>
    </p:spTree>
    <p:extLst>
      <p:ext uri="{BB962C8B-B14F-4D97-AF65-F5344CB8AC3E}">
        <p14:creationId xmlns:p14="http://schemas.microsoft.com/office/powerpoint/2010/main" val="29670245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609398"/>
          </a:xfrm>
        </p:spPr>
        <p:txBody>
          <a:bodyPr/>
          <a:lstStyle>
            <a:lvl1pPr>
              <a:defRPr>
                <a:gradFill flip="none" rotWithShape="1">
                  <a:gsLst>
                    <a:gs pos="0">
                      <a:schemeClr val="bg1"/>
                    </a:gs>
                    <a:gs pos="86000">
                      <a:schemeClr val="bg1"/>
                    </a:gs>
                  </a:gsLst>
                  <a:lin ang="5400000" scaled="0"/>
                  <a:tileRect/>
                </a:gra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085850"/>
            <a:ext cx="8363938" cy="2000548"/>
          </a:xfrm>
        </p:spPr>
        <p:txBody>
          <a:bodyPr/>
          <a:lstStyle>
            <a:lvl1pPr>
              <a:defRPr>
                <a:gradFill>
                  <a:gsLst>
                    <a:gs pos="0">
                      <a:schemeClr val="bg1"/>
                    </a:gs>
                    <a:gs pos="86000">
                      <a:schemeClr val="bg1"/>
                    </a:gs>
                  </a:gsLst>
                  <a:lin ang="5400000" scaled="0"/>
                </a:gradFill>
              </a:defRPr>
            </a:lvl1pPr>
            <a:lvl2pPr>
              <a:defRPr>
                <a:gradFill>
                  <a:gsLst>
                    <a:gs pos="0">
                      <a:schemeClr val="bg1"/>
                    </a:gs>
                    <a:gs pos="86000">
                      <a:schemeClr val="bg1"/>
                    </a:gs>
                  </a:gsLst>
                  <a:lin ang="5400000" scaled="0"/>
                </a:gradFill>
              </a:defRPr>
            </a:lvl2pPr>
            <a:lvl3pPr>
              <a:defRPr>
                <a:gradFill>
                  <a:gsLst>
                    <a:gs pos="0">
                      <a:schemeClr val="bg1"/>
                    </a:gs>
                    <a:gs pos="86000">
                      <a:schemeClr val="bg1"/>
                    </a:gs>
                  </a:gsLst>
                  <a:lin ang="5400000" scaled="0"/>
                </a:gradFill>
              </a:defRPr>
            </a:lvl3pPr>
            <a:lvl4pPr>
              <a:defRPr>
                <a:gradFill>
                  <a:gsLst>
                    <a:gs pos="0">
                      <a:schemeClr val="bg1"/>
                    </a:gs>
                    <a:gs pos="86000">
                      <a:schemeClr val="bg1"/>
                    </a:gs>
                  </a:gsLst>
                  <a:lin ang="5400000" scaled="0"/>
                </a:gradFill>
              </a:defRPr>
            </a:lvl4pPr>
            <a:lvl5pPr>
              <a:defRPr>
                <a:gradFill>
                  <a:gsLst>
                    <a:gs pos="0">
                      <a:schemeClr val="bg1"/>
                    </a:gs>
                    <a:gs pos="86000">
                      <a:schemeClr val="bg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TwCNex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25" y="4826262"/>
            <a:ext cx="2011680" cy="245174"/>
          </a:xfrm>
          <a:prstGeom prst="rect">
            <a:avLst/>
          </a:prstGeom>
        </p:spPr>
      </p:pic>
      <p:sp>
        <p:nvSpPr>
          <p:cNvPr id="12" name="Slide Number Placeholder 4"/>
          <p:cNvSpPr>
            <a:spLocks noGrp="1"/>
          </p:cNvSpPr>
          <p:nvPr>
            <p:ph type="sldNum" sz="quarter" idx="4"/>
          </p:nvPr>
        </p:nvSpPr>
        <p:spPr>
          <a:xfrm>
            <a:off x="8542421" y="4553532"/>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gradFill>
                  <a:gsLst>
                    <a:gs pos="50000">
                      <a:srgbClr val="FFFFFF"/>
                    </a:gs>
                    <a:gs pos="100000">
                      <a:srgbClr val="FFFFFF"/>
                    </a:gs>
                  </a:gsLst>
                  <a:lin ang="5400000" scaled="0"/>
                </a:gradFill>
              </a:rPr>
              <a:pPr/>
              <a:t>‹#›</a:t>
            </a:fld>
            <a:endParaRPr lang="en-US" dirty="0">
              <a:gradFill>
                <a:gsLst>
                  <a:gs pos="50000">
                    <a:srgbClr val="FFFFFF"/>
                  </a:gs>
                  <a:gs pos="100000">
                    <a:srgbClr val="FFFFFF"/>
                  </a:gs>
                </a:gsLst>
                <a:lin ang="5400000" scaled="0"/>
              </a:gradFill>
            </a:endParaRPr>
          </a:p>
        </p:txBody>
      </p:sp>
      <p:pic>
        <p:nvPicPr>
          <p:cNvPr id="7"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5117" y="4734544"/>
            <a:ext cx="1203158" cy="44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33379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609398"/>
          </a:xfrm>
        </p:spPr>
        <p:txBody>
          <a:bodyPr/>
          <a:lstStyle>
            <a:lvl1pPr>
              <a:defRPr>
                <a:gradFill flip="none" rotWithShape="1">
                  <a:gsLst>
                    <a:gs pos="0">
                      <a:schemeClr val="bg1"/>
                    </a:gs>
                    <a:gs pos="86000">
                      <a:schemeClr val="bg1"/>
                    </a:gs>
                  </a:gsLst>
                  <a:lin ang="5400000" scaled="0"/>
                  <a:tileRect/>
                </a:gra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085850"/>
            <a:ext cx="8363938" cy="2000548"/>
          </a:xfrm>
        </p:spPr>
        <p:txBody>
          <a:bodyPr/>
          <a:lstStyle>
            <a:lvl1pPr>
              <a:defRPr>
                <a:gradFill>
                  <a:gsLst>
                    <a:gs pos="0">
                      <a:schemeClr val="bg1"/>
                    </a:gs>
                    <a:gs pos="86000">
                      <a:schemeClr val="bg1"/>
                    </a:gs>
                  </a:gsLst>
                  <a:lin ang="5400000" scaled="0"/>
                </a:gradFill>
              </a:defRPr>
            </a:lvl1pPr>
            <a:lvl2pPr>
              <a:defRPr>
                <a:gradFill>
                  <a:gsLst>
                    <a:gs pos="0">
                      <a:schemeClr val="bg1"/>
                    </a:gs>
                    <a:gs pos="86000">
                      <a:schemeClr val="bg1"/>
                    </a:gs>
                  </a:gsLst>
                  <a:lin ang="5400000" scaled="0"/>
                </a:gradFill>
              </a:defRPr>
            </a:lvl2pPr>
            <a:lvl3pPr>
              <a:defRPr>
                <a:gradFill>
                  <a:gsLst>
                    <a:gs pos="0">
                      <a:schemeClr val="bg1"/>
                    </a:gs>
                    <a:gs pos="86000">
                      <a:schemeClr val="bg1"/>
                    </a:gs>
                  </a:gsLst>
                  <a:lin ang="5400000" scaled="0"/>
                </a:gradFill>
              </a:defRPr>
            </a:lvl3pPr>
            <a:lvl4pPr>
              <a:defRPr>
                <a:gradFill>
                  <a:gsLst>
                    <a:gs pos="0">
                      <a:schemeClr val="bg1"/>
                    </a:gs>
                    <a:gs pos="86000">
                      <a:schemeClr val="bg1"/>
                    </a:gs>
                  </a:gsLst>
                  <a:lin ang="5400000" scaled="0"/>
                </a:gradFill>
              </a:defRPr>
            </a:lvl4pPr>
            <a:lvl5pPr>
              <a:defRPr>
                <a:gradFill>
                  <a:gsLst>
                    <a:gs pos="0">
                      <a:schemeClr val="bg1"/>
                    </a:gs>
                    <a:gs pos="86000">
                      <a:schemeClr val="bg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TwCNex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25" y="4826262"/>
            <a:ext cx="2011680" cy="245174"/>
          </a:xfrm>
          <a:prstGeom prst="rect">
            <a:avLst/>
          </a:prstGeom>
        </p:spPr>
      </p:pic>
      <p:sp>
        <p:nvSpPr>
          <p:cNvPr id="7" name="Slide Number Placeholder 4"/>
          <p:cNvSpPr>
            <a:spLocks noGrp="1"/>
          </p:cNvSpPr>
          <p:nvPr>
            <p:ph type="sldNum" sz="quarter" idx="4"/>
          </p:nvPr>
        </p:nvSpPr>
        <p:spPr>
          <a:xfrm>
            <a:off x="8542421" y="4553532"/>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gradFill>
                  <a:gsLst>
                    <a:gs pos="50000">
                      <a:srgbClr val="FFFFFF"/>
                    </a:gs>
                    <a:gs pos="100000">
                      <a:srgbClr val="FFFFFF"/>
                    </a:gs>
                  </a:gsLst>
                  <a:lin ang="5400000" scaled="0"/>
                </a:gradFill>
              </a:rPr>
              <a:pPr/>
              <a:t>‹#›</a:t>
            </a:fld>
            <a:endParaRPr lang="en-US" dirty="0">
              <a:gradFill>
                <a:gsLst>
                  <a:gs pos="50000">
                    <a:srgbClr val="FFFFFF"/>
                  </a:gs>
                  <a:gs pos="100000">
                    <a:srgbClr val="FFFFFF"/>
                  </a:gs>
                </a:gsLst>
                <a:lin ang="5400000" scaled="0"/>
              </a:gradFill>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5117" y="4734544"/>
            <a:ext cx="1203158" cy="44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14031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r>
              <a:rPr lang="en-US" smtClean="0"/>
              <a:t>November 8, 2012</a:t>
            </a:r>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smtClean="0"/>
              <a:t>© Microsoft Corporation </a:t>
            </a:r>
            <a:endParaRPr lang="en-US" dirty="0"/>
          </a:p>
        </p:txBody>
      </p:sp>
      <p:sp>
        <p:nvSpPr>
          <p:cNvPr id="8" name="TextBox 7"/>
          <p:cNvSpPr txBox="1"/>
          <p:nvPr userDrawn="1"/>
        </p:nvSpPr>
        <p:spPr>
          <a:xfrm>
            <a:off x="6096000" y="4775285"/>
            <a:ext cx="2590800" cy="276999"/>
          </a:xfrm>
          <a:prstGeom prst="rect">
            <a:avLst/>
          </a:prstGeom>
          <a:noFill/>
        </p:spPr>
        <p:txBody>
          <a:bodyPr wrap="square" rtlCol="0">
            <a:spAutoFit/>
          </a:bodyPr>
          <a:lstStyle/>
          <a:p>
            <a:pPr algn="r"/>
            <a:r>
              <a:rPr lang="en-US" sz="1200" dirty="0" smtClean="0">
                <a:solidFill>
                  <a:schemeClr val="bg1"/>
                </a:solidFill>
              </a:rPr>
              <a:t>asa@microsoft.com</a:t>
            </a:r>
            <a:endParaRPr lang="en-US" sz="1200" dirty="0">
              <a:solidFill>
                <a:schemeClr val="bg1"/>
              </a:solidFill>
            </a:endParaRPr>
          </a:p>
        </p:txBody>
      </p:sp>
    </p:spTree>
    <p:extLst>
      <p:ext uri="{BB962C8B-B14F-4D97-AF65-F5344CB8AC3E}">
        <p14:creationId xmlns:p14="http://schemas.microsoft.com/office/powerpoint/2010/main" val="2378439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r>
              <a:rPr lang="en-US" smtClean="0"/>
              <a:t>November 8, 2012</a:t>
            </a:r>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r>
              <a:rPr lang="en-US" smtClean="0"/>
              <a:t>© Microsoft Corporation </a:t>
            </a:r>
            <a:endParaRPr lang="en-US" dirty="0"/>
          </a:p>
        </p:txBody>
      </p:sp>
      <p:sp>
        <p:nvSpPr>
          <p:cNvPr id="5" name="TextBox 4"/>
          <p:cNvSpPr txBox="1"/>
          <p:nvPr userDrawn="1"/>
        </p:nvSpPr>
        <p:spPr>
          <a:xfrm>
            <a:off x="6096000" y="4775285"/>
            <a:ext cx="2590800" cy="276999"/>
          </a:xfrm>
          <a:prstGeom prst="rect">
            <a:avLst/>
          </a:prstGeom>
          <a:noFill/>
        </p:spPr>
        <p:txBody>
          <a:bodyPr wrap="square" rtlCol="0">
            <a:spAutoFit/>
          </a:bodyPr>
          <a:lstStyle/>
          <a:p>
            <a:pPr algn="r"/>
            <a:r>
              <a:rPr lang="en-US" sz="1200" dirty="0" smtClean="0">
                <a:solidFill>
                  <a:schemeClr val="bg1"/>
                </a:solidFill>
              </a:rPr>
              <a:t>asa@microsoft.com</a:t>
            </a:r>
            <a:endParaRPr lang="en-US" sz="1200" dirty="0">
              <a:solidFill>
                <a:schemeClr val="bg1"/>
              </a:solidFill>
            </a:endParaRPr>
          </a:p>
        </p:txBody>
      </p:sp>
    </p:spTree>
    <p:extLst>
      <p:ext uri="{BB962C8B-B14F-4D97-AF65-F5344CB8AC3E}">
        <p14:creationId xmlns:p14="http://schemas.microsoft.com/office/powerpoint/2010/main" val="4228866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r>
              <a:rPr lang="en-US" smtClean="0"/>
              <a:t>November 8, 2012</a:t>
            </a:r>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r>
              <a:rPr lang="en-US" smtClean="0"/>
              <a:t>© Microsoft Corporation </a:t>
            </a:r>
            <a:endParaRPr lang="en-US"/>
          </a:p>
        </p:txBody>
      </p:sp>
      <p:sp>
        <p:nvSpPr>
          <p:cNvPr id="5" name="Slide Number Placeholder 4"/>
          <p:cNvSpPr>
            <a:spLocks noGrp="1"/>
          </p:cNvSpPr>
          <p:nvPr>
            <p:ph type="sldNum" sz="quarter" idx="12"/>
          </p:nvPr>
        </p:nvSpPr>
        <p:spPr/>
        <p:txBody>
          <a:bodyPr/>
          <a:lstStyle/>
          <a:p>
            <a:fld id="{8377AA91-C549-44CF-868B-EC32234573D0}" type="slidenum">
              <a:rPr lang="en-US" smtClean="0"/>
              <a:t>‹#›</a:t>
            </a:fld>
            <a:endParaRPr lang="en-US"/>
          </a:p>
        </p:txBody>
      </p:sp>
    </p:spTree>
    <p:extLst>
      <p:ext uri="{BB962C8B-B14F-4D97-AF65-F5344CB8AC3E}">
        <p14:creationId xmlns:p14="http://schemas.microsoft.com/office/powerpoint/2010/main" val="38398542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60939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
          <p:cNvSpPr>
            <a:spLocks noGrp="1"/>
          </p:cNvSpPr>
          <p:nvPr>
            <p:ph type="sldNum" sz="quarter" idx="4"/>
          </p:nvPr>
        </p:nvSpPr>
        <p:spPr>
          <a:xfrm>
            <a:off x="8458200" y="4917283"/>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pPr/>
              <a:t>‹#›</a:t>
            </a:fld>
            <a:endParaRPr lang="en-US" dirty="0"/>
          </a:p>
        </p:txBody>
      </p:sp>
      <p:pic>
        <p:nvPicPr>
          <p:cNvPr id="7" name="Picture 6" descr="TwCNex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25" y="4826262"/>
            <a:ext cx="2011680" cy="245174"/>
          </a:xfrm>
          <a:prstGeom prst="rect">
            <a:avLst/>
          </a:prstGeom>
        </p:spPr>
      </p:pic>
      <p:pic>
        <p:nvPicPr>
          <p:cNvPr id="9" name="Picture 8" descr="MSFT-Tw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5653" y="4878160"/>
            <a:ext cx="2011680" cy="245174"/>
          </a:xfrm>
          <a:prstGeom prst="rect">
            <a:avLst/>
          </a:prstGeom>
        </p:spPr>
      </p:pic>
    </p:spTree>
    <p:extLst>
      <p:ext uri="{BB962C8B-B14F-4D97-AF65-F5344CB8AC3E}">
        <p14:creationId xmlns:p14="http://schemas.microsoft.com/office/powerpoint/2010/main" val="29925346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r>
              <a:rPr lang="en-US" smtClean="0"/>
              <a:t>-</a:t>
            </a:r>
            <a:fld id="{856A6AC5-489D-43DA-B314-82F2970016DA}" type="slidenum">
              <a:rPr lang="en-US" smtClean="0"/>
              <a:pPr/>
              <a:t>‹#›</a:t>
            </a:fld>
            <a:r>
              <a:rPr lang="en-US" smtClean="0"/>
              <a:t>-</a:t>
            </a:r>
            <a:endParaRPr lang="en-US" dirty="0"/>
          </a:p>
        </p:txBody>
      </p:sp>
      <p:sp>
        <p:nvSpPr>
          <p:cNvPr id="4" name="Footer Placeholder 3"/>
          <p:cNvSpPr>
            <a:spLocks noGrp="1"/>
          </p:cNvSpPr>
          <p:nvPr>
            <p:ph type="ftr" sz="quarter" idx="11"/>
          </p:nvPr>
        </p:nvSpPr>
        <p:spPr>
          <a:xfrm>
            <a:off x="3124200" y="4686300"/>
            <a:ext cx="2895600" cy="342900"/>
          </a:xfrm>
          <a:prstGeom prst="rect">
            <a:avLst/>
          </a:prstGeom>
        </p:spPr>
        <p:txBody>
          <a:bodyPr/>
          <a:lstStyle/>
          <a:p>
            <a:fld id="{3FF59693-AD98-4C6A-A7AA-697EEF27B512}" type="datetime4">
              <a:rPr lang="en-US" smtClean="0"/>
              <a:pPr/>
              <a:t>November 8, 2012</a:t>
            </a:fld>
            <a:endParaRPr lang="en-US" dirty="0"/>
          </a:p>
        </p:txBody>
      </p:sp>
      <p:sp>
        <p:nvSpPr>
          <p:cNvPr id="5" name="Rectangle 3"/>
          <p:cNvSpPr>
            <a:spLocks noGrp="1" noChangeArrowheads="1"/>
          </p:cNvSpPr>
          <p:nvPr>
            <p:ph idx="1"/>
          </p:nvPr>
        </p:nvSpPr>
        <p:spPr bwMode="auto">
          <a:xfrm>
            <a:off x="533400" y="948928"/>
            <a:ext cx="81534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Tree>
    <p:extLst>
      <p:ext uri="{BB962C8B-B14F-4D97-AF65-F5344CB8AC3E}">
        <p14:creationId xmlns:p14="http://schemas.microsoft.com/office/powerpoint/2010/main" val="12324079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62585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1600200"/>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7501" y="62585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12" descr="TwCNex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25" y="4826262"/>
            <a:ext cx="2011680" cy="245174"/>
          </a:xfrm>
          <a:prstGeom prst="rect">
            <a:avLst/>
          </a:prstGeom>
        </p:spPr>
      </p:pic>
      <p:sp>
        <p:nvSpPr>
          <p:cNvPr id="10" name="Slide Number Placeholder 4"/>
          <p:cNvSpPr>
            <a:spLocks noGrp="1"/>
          </p:cNvSpPr>
          <p:nvPr>
            <p:ph type="sldNum" sz="quarter" idx="10"/>
          </p:nvPr>
        </p:nvSpPr>
        <p:spPr>
          <a:xfrm>
            <a:off x="8542421" y="4553532"/>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gradFill>
                  <a:gsLst>
                    <a:gs pos="50000">
                      <a:srgbClr val="FFFFFF"/>
                    </a:gs>
                    <a:gs pos="100000">
                      <a:srgbClr val="FFFFFF"/>
                    </a:gs>
                  </a:gsLst>
                  <a:lin ang="5400000" scaled="0"/>
                </a:gradFill>
              </a:rPr>
              <a:pPr/>
              <a:t>‹#›</a:t>
            </a:fld>
            <a:endParaRPr lang="en-US" dirty="0">
              <a:gradFill>
                <a:gsLst>
                  <a:gs pos="50000">
                    <a:srgbClr val="FFFFFF"/>
                  </a:gs>
                  <a:gs pos="100000">
                    <a:srgbClr val="FFFFFF"/>
                  </a:gs>
                </a:gsLst>
                <a:lin ang="5400000" scaled="0"/>
              </a:gradFill>
            </a:endParaRPr>
          </a:p>
        </p:txBody>
      </p:sp>
      <p:pic>
        <p:nvPicPr>
          <p:cNvPr id="12"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40842" y="4782906"/>
            <a:ext cx="1203158" cy="33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9" name="Picture 8" descr="TwCNex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25" y="4826262"/>
            <a:ext cx="2011680" cy="245174"/>
          </a:xfrm>
          <a:prstGeom prst="rect">
            <a:avLst/>
          </a:prstGeom>
        </p:spPr>
      </p:pic>
      <p:sp>
        <p:nvSpPr>
          <p:cNvPr id="6" name="Slide Number Placeholder 4"/>
          <p:cNvSpPr>
            <a:spLocks noGrp="1"/>
          </p:cNvSpPr>
          <p:nvPr>
            <p:ph type="sldNum" sz="quarter" idx="4"/>
          </p:nvPr>
        </p:nvSpPr>
        <p:spPr>
          <a:xfrm>
            <a:off x="8542421" y="4553532"/>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gradFill>
                  <a:gsLst>
                    <a:gs pos="50000">
                      <a:srgbClr val="FFFFFF"/>
                    </a:gs>
                    <a:gs pos="100000">
                      <a:srgbClr val="FFFFFF"/>
                    </a:gs>
                  </a:gsLst>
                  <a:lin ang="5400000" scaled="0"/>
                </a:gradFill>
              </a:rPr>
              <a:pPr/>
              <a:t>‹#›</a:t>
            </a:fld>
            <a:endParaRPr lang="en-US" dirty="0">
              <a:gradFill>
                <a:gsLst>
                  <a:gs pos="50000">
                    <a:srgbClr val="FFFFFF"/>
                  </a:gs>
                  <a:gs pos="100000">
                    <a:srgbClr val="FFFFFF"/>
                  </a:gs>
                </a:gsLst>
                <a:lin ang="5400000" scaled="0"/>
              </a:gradFill>
            </a:endParaRPr>
          </a:p>
        </p:txBody>
      </p:sp>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40842" y="4782906"/>
            <a:ext cx="1203158" cy="33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TwC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28" y="4788274"/>
            <a:ext cx="914400" cy="297180"/>
          </a:xfrm>
          <a:prstGeom prst="rect">
            <a:avLst/>
          </a:prstGeom>
        </p:spPr>
      </p:pic>
      <p:sp>
        <p:nvSpPr>
          <p:cNvPr id="7" name="Slide Number Placeholder 4"/>
          <p:cNvSpPr>
            <a:spLocks noGrp="1"/>
          </p:cNvSpPr>
          <p:nvPr>
            <p:ph type="sldNum" sz="quarter" idx="4"/>
          </p:nvPr>
        </p:nvSpPr>
        <p:spPr>
          <a:xfrm>
            <a:off x="8542421" y="4553532"/>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gradFill>
                  <a:gsLst>
                    <a:gs pos="50000">
                      <a:srgbClr val="FFFFFF"/>
                    </a:gs>
                    <a:gs pos="100000">
                      <a:srgbClr val="FFFFFF"/>
                    </a:gs>
                  </a:gsLst>
                  <a:lin ang="5400000" scaled="0"/>
                </a:gradFill>
              </a:rPr>
              <a:pPr/>
              <a:t>‹#›</a:t>
            </a:fld>
            <a:endParaRPr lang="en-US" dirty="0">
              <a:gradFill>
                <a:gsLst>
                  <a:gs pos="50000">
                    <a:srgbClr val="FFFFFF"/>
                  </a:gs>
                  <a:gs pos="100000">
                    <a:srgbClr val="FFFFFF"/>
                  </a:gs>
                </a:gsLst>
                <a:lin ang="5400000" scaled="0"/>
              </a:gradFill>
            </a:endParaRPr>
          </a:p>
        </p:txBody>
      </p:sp>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40842" y="4782906"/>
            <a:ext cx="1203158" cy="33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833">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8"/>
            <a:ext cx="9144001" cy="464344"/>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_1">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572001" y="1917454"/>
            <a:ext cx="4189413" cy="997196"/>
          </a:xfrm>
        </p:spPr>
        <p:txBody>
          <a:bodyPr anchor="b"/>
          <a:lstStyle>
            <a:lvl1pPr marL="0" indent="0">
              <a:buNone/>
              <a:defRPr kumimoji="0" lang="en-US" sz="3600" b="0" i="0" u="none" strike="noStrike" kern="0" cap="none" spc="0" normalizeH="0" baseline="0" noProof="0" dirty="0" smtClean="0">
                <a:ln>
                  <a:noFill/>
                </a:ln>
                <a:gradFill>
                  <a:gsLst>
                    <a:gs pos="0">
                      <a:schemeClr val="bg1"/>
                    </a:gs>
                    <a:gs pos="86000">
                      <a:schemeClr val="bg1"/>
                    </a:gs>
                  </a:gsLst>
                  <a:lin ang="5400000" scaled="0"/>
                </a:gradFill>
                <a:effectLst/>
                <a:uLnTx/>
                <a:uFillTx/>
                <a:latin typeface="Segoe UI Light" pitchFamily="34" charset="0"/>
                <a:ea typeface="+mn-ea"/>
                <a:cs typeface="+mn-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dirty="0" smtClean="0"/>
              <a:t>Click to edit Master title styles</a:t>
            </a:r>
          </a:p>
        </p:txBody>
      </p:sp>
      <p:sp>
        <p:nvSpPr>
          <p:cNvPr id="14" name="Text Placeholder 13"/>
          <p:cNvSpPr>
            <a:spLocks noGrp="1"/>
          </p:cNvSpPr>
          <p:nvPr>
            <p:ph type="body" sz="quarter" idx="11" hasCustomPrompt="1"/>
          </p:nvPr>
        </p:nvSpPr>
        <p:spPr>
          <a:xfrm>
            <a:off x="4572001" y="3257551"/>
            <a:ext cx="4189413" cy="249299"/>
          </a:xfrm>
        </p:spPr>
        <p:txBody>
          <a:bodyPr/>
          <a:lstStyle>
            <a:lvl1pPr marL="0" indent="0">
              <a:buNone/>
              <a:defRPr kumimoji="0" lang="en-US" sz="1800" b="0" i="0" u="none" strike="noStrike" kern="0" cap="none" spc="0" normalizeH="0" baseline="0" noProof="0" dirty="0" smtClean="0">
                <a:ln>
                  <a:noFill/>
                </a:ln>
                <a:gradFill>
                  <a:gsLst>
                    <a:gs pos="0">
                      <a:srgbClr val="FFFFFF">
                        <a:lumMod val="90000"/>
                        <a:lumOff val="10000"/>
                      </a:srgbClr>
                    </a:gs>
                    <a:gs pos="86000">
                      <a:srgbClr val="FFFFFF">
                        <a:lumMod val="90000"/>
                        <a:lumOff val="10000"/>
                      </a:srgbClr>
                    </a:gs>
                  </a:gsLst>
                  <a:lin ang="5400000" scaled="0"/>
                </a:gradFill>
                <a:effectLst/>
                <a:uLnTx/>
                <a:uFillTx/>
                <a:latin typeface="Segoe UI Light" pitchFamily="34" charset="0"/>
                <a:ea typeface="+mn-ea"/>
                <a:cs typeface="+mn-cs"/>
              </a:defRPr>
            </a:lvl1pPr>
            <a:lvl2pPr marL="460375" indent="0">
              <a:buNone/>
              <a:defRPr/>
            </a:lvl2pPr>
            <a:lvl3pPr marL="855663" indent="0">
              <a:buNone/>
              <a:defRPr/>
            </a:lvl3pPr>
            <a:lvl4pPr marL="1258888" indent="0">
              <a:buNone/>
              <a:defRPr/>
            </a:lvl4pPr>
            <a:lvl5pPr marL="1604963" indent="0">
              <a:buNone/>
              <a:defRPr/>
            </a:lvl5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dirty="0" smtClean="0"/>
              <a:t>Click to edit Master subtitle style</a:t>
            </a:r>
          </a:p>
        </p:txBody>
      </p:sp>
      <p:sp>
        <p:nvSpPr>
          <p:cNvPr id="17" name="Text Placeholder 16"/>
          <p:cNvSpPr>
            <a:spLocks noGrp="1"/>
          </p:cNvSpPr>
          <p:nvPr>
            <p:ph type="body" sz="quarter" idx="12" hasCustomPrompt="1"/>
          </p:nvPr>
        </p:nvSpPr>
        <p:spPr>
          <a:xfrm>
            <a:off x="4572001" y="3657600"/>
            <a:ext cx="4189413" cy="215444"/>
          </a:xfrm>
        </p:spPr>
        <p:txBody>
          <a:bodyPr/>
          <a:lstStyle>
            <a:lvl1pPr marL="0" indent="0">
              <a:buNone/>
              <a:defRPr kumimoji="0" lang="en-US" sz="1400" b="0" i="0" u="none" strike="noStrike" kern="0" cap="none" spc="0" normalizeH="0" baseline="0" noProof="0" dirty="0" smtClean="0">
                <a:ln>
                  <a:noFill/>
                </a:ln>
                <a:gradFill>
                  <a:gsLst>
                    <a:gs pos="0">
                      <a:schemeClr val="bg1"/>
                    </a:gs>
                    <a:gs pos="86000">
                      <a:schemeClr val="bg1"/>
                    </a:gs>
                  </a:gsLst>
                  <a:lin ang="5400000" scaled="0"/>
                </a:gradFill>
                <a:effectLst/>
                <a:uLnTx/>
                <a:uFillTx/>
                <a:latin typeface="Segoe UI (Body)"/>
                <a:ea typeface="+mn-ea"/>
                <a:cs typeface="+mn-cs"/>
              </a:defRPr>
            </a:lvl1pPr>
            <a:lvl2pPr marL="460375" indent="0">
              <a:buNone/>
              <a:defRPr/>
            </a:lvl2pPr>
            <a:lvl3pPr marL="855663" indent="0">
              <a:buNone/>
              <a:defRPr/>
            </a:lvl3pPr>
            <a:lvl4pPr marL="1258888" indent="0">
              <a:buNone/>
              <a:defRPr/>
            </a:lvl4pPr>
            <a:lvl5pPr marL="1604963" indent="0">
              <a:buNone/>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Click to add presenters name and date</a:t>
            </a:r>
          </a:p>
        </p:txBody>
      </p:sp>
      <p:pic>
        <p:nvPicPr>
          <p:cNvPr id="7"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40842" y="4782906"/>
            <a:ext cx="1203158" cy="33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91368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3.xml"/><Relationship Id="rId1" Type="http://schemas.openxmlformats.org/officeDocument/2006/relationships/slideLayout" Target="../slideLayouts/slideLayout21.xml"/><Relationship Id="rId4" Type="http://schemas.openxmlformats.org/officeDocument/2006/relationships/image" Target="../media/image1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theme" Target="../theme/theme4.xml"/><Relationship Id="rId4" Type="http://schemas.openxmlformats.org/officeDocument/2006/relationships/image" Target="../media/image18.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theme" Target="../theme/theme5.xml"/><Relationship Id="rId4" Type="http://schemas.openxmlformats.org/officeDocument/2006/relationships/image" Target="../media/image1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5.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7.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8578200" y="4853786"/>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3" r:id="rId7"/>
    <p:sldLayoutId id="2147483704" r:id="rId8"/>
  </p:sldLayoutIdLst>
  <p:transition>
    <p:fade/>
  </p:transition>
  <p:timing>
    <p:tnLst>
      <p:par>
        <p:cTn id="1" dur="indefinite" restart="never" nodeType="tmRoot"/>
      </p:par>
    </p:tnLst>
  </p:timing>
  <p:hf sldNum="0"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6" y="108585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8458200" y="4853786"/>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pPr/>
              <a:t>‹#›</a:t>
            </a:fld>
            <a:endParaRPr lang="en-US" dirty="0"/>
          </a:p>
        </p:txBody>
      </p:sp>
    </p:spTree>
    <p:extLst>
      <p:ext uri="{BB962C8B-B14F-4D97-AF65-F5344CB8AC3E}">
        <p14:creationId xmlns:p14="http://schemas.microsoft.com/office/powerpoint/2010/main" val="3913013863"/>
      </p:ext>
    </p:extLst>
  </p:cSld>
  <p:clrMap bg1="lt1" tx1="dk1" bg2="lt2" tx2="dk2" accent1="accent1" accent2="accent2" accent3="accent3" accent4="accent4" accent5="accent5" accent6="accent6" hlink="hlink" folHlink="folHlink"/>
  <p:sldLayoutIdLst>
    <p:sldLayoutId id="2147483729" r:id="rId1"/>
    <p:sldLayoutId id="2147483742" r:id="rId2"/>
    <p:sldLayoutId id="2147483730" r:id="rId3"/>
    <p:sldLayoutId id="2147483732" r:id="rId4"/>
    <p:sldLayoutId id="2147483733" r:id="rId5"/>
    <p:sldLayoutId id="2147483734" r:id="rId6"/>
    <p:sldLayoutId id="2147483740" r:id="rId7"/>
    <p:sldLayoutId id="2147483741" r:id="rId8"/>
    <p:sldLayoutId id="2147483743" r:id="rId9"/>
    <p:sldLayoutId id="2147483744" r:id="rId10"/>
    <p:sldLayoutId id="2147483775" r:id="rId11"/>
    <p:sldLayoutId id="2147483776" r:id="rId12"/>
  </p:sldLayoutIdLst>
  <p:transition>
    <p:fade/>
  </p:transition>
  <p:timing>
    <p:tnLst>
      <p:par>
        <p:cTn id="1" dur="indefinite" restart="never" nodeType="tmRoot"/>
      </p:par>
    </p:tnLst>
  </p:timing>
  <p:hf sldNum="0"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bg1"/>
              </a:gs>
              <a:gs pos="86000">
                <a:schemeClr val="bg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bg1"/>
              </a:gs>
              <a:gs pos="86000">
                <a:schemeClr val="bg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bg1"/>
              </a:gs>
              <a:gs pos="86000">
                <a:schemeClr val="bg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bg1"/>
              </a:gs>
              <a:gs pos="86000">
                <a:schemeClr val="bg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bg1"/>
              </a:gs>
              <a:gs pos="86000">
                <a:schemeClr val="bg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bg1"/>
              </a:gs>
              <a:gs pos="86000">
                <a:schemeClr val="bg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974779"/>
            <a:ext cx="9144000" cy="4168721"/>
          </a:xfrm>
          <a:prstGeom prst="rect">
            <a:avLst/>
          </a:prstGeom>
        </p:spPr>
      </p:pic>
      <p:sp>
        <p:nvSpPr>
          <p:cNvPr id="2" name="Title Placeholder 1"/>
          <p:cNvSpPr>
            <a:spLocks noGrp="1"/>
          </p:cNvSpPr>
          <p:nvPr>
            <p:ph type="title"/>
          </p:nvPr>
        </p:nvSpPr>
        <p:spPr>
          <a:xfrm>
            <a:off x="389436" y="17145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428750"/>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hf sldNum="0" hdr="0" ftr="0" dt="0"/>
  <p:txStyles>
    <p:titleStyle>
      <a:lvl1pPr algn="l" defTabSz="914363" rtl="0" eaLnBrk="1" latinLnBrk="0" hangingPunct="1">
        <a:lnSpc>
          <a:spcPct val="90000"/>
        </a:lnSpc>
        <a:spcBef>
          <a:spcPct val="0"/>
        </a:spcBef>
        <a:buNone/>
        <a:defRPr lang="en-US" sz="4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1450"/>
            <a:ext cx="8378825"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085850"/>
            <a:ext cx="8378825"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81000" y="4949502"/>
            <a:ext cx="3733800" cy="153888"/>
          </a:xfrm>
          <a:prstGeom prst="rect">
            <a:avLst/>
          </a:prstGeom>
        </p:spPr>
        <p:txBody>
          <a:bodyPr vert="horz" wrap="square" lIns="0" tIns="0" rIns="0" bIns="0" rtlCol="0" anchor="t" anchorCtr="0">
            <a:spAutoFit/>
          </a:bodyPr>
          <a:lstStyle>
            <a:lvl1pPr algn="l">
              <a:defRPr lang="en-US" sz="1000" kern="1200" dirty="0">
                <a:gradFill>
                  <a:gsLst>
                    <a:gs pos="0">
                      <a:schemeClr val="tx1">
                        <a:lumMod val="85000"/>
                      </a:schemeClr>
                    </a:gs>
                    <a:gs pos="86000">
                      <a:schemeClr val="tx1">
                        <a:lumMod val="85000"/>
                      </a:schemeClr>
                    </a:gs>
                  </a:gsLst>
                  <a:lin ang="5400000" scaled="0"/>
                </a:gradFill>
                <a:latin typeface="+mn-lt"/>
                <a:ea typeface="+mn-ea"/>
                <a:cs typeface="+mn-cs"/>
              </a:defRPr>
            </a:lvl1pPr>
          </a:lstStyle>
          <a:p>
            <a:r>
              <a:rPr lang="en-US" smtClean="0">
                <a:gradFill>
                  <a:gsLst>
                    <a:gs pos="0">
                      <a:srgbClr val="FFFFFF">
                        <a:lumMod val="85000"/>
                      </a:srgbClr>
                    </a:gs>
                    <a:gs pos="86000">
                      <a:srgbClr val="FFFFFF">
                        <a:lumMod val="85000"/>
                      </a:srgbClr>
                    </a:gs>
                  </a:gsLst>
                  <a:lin ang="5400000" scaled="0"/>
                </a:gradFill>
              </a:rPr>
              <a:t>© Microsoft Corporation </a:t>
            </a:r>
            <a:endParaRPr smtClean="0">
              <a:gradFill>
                <a:gsLst>
                  <a:gs pos="0">
                    <a:srgbClr val="FFFFFF">
                      <a:lumMod val="85000"/>
                    </a:srgbClr>
                  </a:gs>
                  <a:gs pos="86000">
                    <a:srgbClr val="FFFFFF">
                      <a:lumMod val="85000"/>
                    </a:srgbClr>
                  </a:gs>
                </a:gsLst>
                <a:lin ang="5400000" scaled="0"/>
              </a:gradFill>
            </a:endParaRPr>
          </a:p>
        </p:txBody>
      </p:sp>
      <p:sp>
        <p:nvSpPr>
          <p:cNvPr id="5" name="Slide Number Placeholder 4"/>
          <p:cNvSpPr>
            <a:spLocks noGrp="1"/>
          </p:cNvSpPr>
          <p:nvPr>
            <p:ph type="sldNum" sz="quarter" idx="4"/>
          </p:nvPr>
        </p:nvSpPr>
        <p:spPr>
          <a:xfrm>
            <a:off x="7924800" y="4949502"/>
            <a:ext cx="835025" cy="153888"/>
          </a:xfrm>
          <a:prstGeom prst="rect">
            <a:avLst/>
          </a:prstGeom>
        </p:spPr>
        <p:txBody>
          <a:bodyPr vert="horz" wrap="square" lIns="0" tIns="0" rIns="0" bIns="0" rtlCol="0" anchor="t" anchorCtr="0">
            <a:spAutoFit/>
          </a:bodyPr>
          <a:lstStyle>
            <a:lvl1pPr algn="r">
              <a:defRPr lang="en-US" sz="1000" smtClean="0">
                <a:gradFill>
                  <a:gsLst>
                    <a:gs pos="0">
                      <a:schemeClr val="tx1">
                        <a:lumMod val="85000"/>
                      </a:schemeClr>
                    </a:gs>
                    <a:gs pos="86000">
                      <a:schemeClr val="tx1">
                        <a:lumMod val="85000"/>
                      </a:schemeClr>
                    </a:gs>
                  </a:gsLst>
                  <a:lin ang="5400000" scaled="0"/>
                </a:gradFill>
              </a:defRPr>
            </a:lvl1pPr>
          </a:lstStyle>
          <a:p>
            <a:fld id="{CDC85BD8-4EB4-41B5-8DBC-D2971F7E3F73}" type="slidenum">
              <a:rPr>
                <a:gradFill>
                  <a:gsLst>
                    <a:gs pos="0">
                      <a:srgbClr val="FFFFFF">
                        <a:lumMod val="85000"/>
                      </a:srgbClr>
                    </a:gs>
                    <a:gs pos="86000">
                      <a:srgbClr val="FFFFFF">
                        <a:lumMod val="85000"/>
                      </a:srgbClr>
                    </a:gs>
                  </a:gsLst>
                  <a:lin ang="5400000" scaled="0"/>
                </a:gradFill>
              </a:rPr>
              <a:pPr/>
              <a:t>‹#›</a:t>
            </a:fld>
            <a:endParaRPr dirty="0">
              <a:gradFill>
                <a:gsLst>
                  <a:gs pos="0">
                    <a:srgbClr val="FFFFFF">
                      <a:lumMod val="85000"/>
                    </a:srgbClr>
                  </a:gs>
                  <a:gs pos="86000">
                    <a:srgbClr val="FFFFFF">
                      <a:lumMod val="85000"/>
                    </a:srgbClr>
                  </a:gs>
                </a:gsLst>
                <a:lin ang="5400000" scaled="0"/>
              </a:gradFill>
            </a:endParaRPr>
          </a:p>
        </p:txBody>
      </p:sp>
    </p:spTree>
  </p:cSld>
  <p:clrMap bg1="dk1" tx1="lt1" bg2="dk2" tx2="lt2" accent1="accent1" accent2="accent2" accent3="accent3" accent4="accent4" accent5="accent5" accent6="accent6" hlink="hlink" folHlink="folHlink"/>
  <p:transition>
    <p:fade/>
  </p:transition>
  <p:hf sldNum="0"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1450"/>
            <a:ext cx="8378825"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085850"/>
            <a:ext cx="8378825"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81000" y="4949502"/>
            <a:ext cx="3733800" cy="153888"/>
          </a:xfrm>
          <a:prstGeom prst="rect">
            <a:avLst/>
          </a:prstGeom>
        </p:spPr>
        <p:txBody>
          <a:bodyPr vert="horz" wrap="square" lIns="0" tIns="0" rIns="0" bIns="0" rtlCol="0" anchor="t" anchorCtr="0">
            <a:spAutoFit/>
          </a:bodyPr>
          <a:lstStyle>
            <a:lvl1pPr algn="l">
              <a:defRPr lang="en-US" sz="1000" kern="1200" dirty="0">
                <a:gradFill>
                  <a:gsLst>
                    <a:gs pos="0">
                      <a:schemeClr val="tx1">
                        <a:lumMod val="85000"/>
                      </a:schemeClr>
                    </a:gs>
                    <a:gs pos="86000">
                      <a:schemeClr val="tx1">
                        <a:lumMod val="85000"/>
                      </a:schemeClr>
                    </a:gs>
                  </a:gsLst>
                  <a:lin ang="5400000" scaled="0"/>
                </a:gradFill>
                <a:latin typeface="+mn-lt"/>
                <a:ea typeface="+mn-ea"/>
                <a:cs typeface="+mn-cs"/>
              </a:defRPr>
            </a:lvl1pPr>
          </a:lstStyle>
          <a:p>
            <a:r>
              <a:rPr lang="en-US" smtClean="0">
                <a:gradFill>
                  <a:gsLst>
                    <a:gs pos="0">
                      <a:srgbClr val="FFFFFF">
                        <a:lumMod val="85000"/>
                      </a:srgbClr>
                    </a:gs>
                    <a:gs pos="86000">
                      <a:srgbClr val="FFFFFF">
                        <a:lumMod val="85000"/>
                      </a:srgbClr>
                    </a:gs>
                  </a:gsLst>
                  <a:lin ang="5400000" scaled="0"/>
                </a:gradFill>
              </a:rPr>
              <a:t>© Microsoft Corporation </a:t>
            </a:r>
            <a:endParaRPr smtClean="0">
              <a:gradFill>
                <a:gsLst>
                  <a:gs pos="0">
                    <a:srgbClr val="FFFFFF">
                      <a:lumMod val="85000"/>
                    </a:srgbClr>
                  </a:gs>
                  <a:gs pos="86000">
                    <a:srgbClr val="FFFFFF">
                      <a:lumMod val="85000"/>
                    </a:srgbClr>
                  </a:gs>
                </a:gsLst>
                <a:lin ang="5400000" scaled="0"/>
              </a:gradFill>
            </a:endParaRPr>
          </a:p>
        </p:txBody>
      </p:sp>
      <p:sp>
        <p:nvSpPr>
          <p:cNvPr id="5" name="Slide Number Placeholder 4"/>
          <p:cNvSpPr>
            <a:spLocks noGrp="1"/>
          </p:cNvSpPr>
          <p:nvPr>
            <p:ph type="sldNum" sz="quarter" idx="4"/>
          </p:nvPr>
        </p:nvSpPr>
        <p:spPr>
          <a:xfrm>
            <a:off x="7924800" y="4949502"/>
            <a:ext cx="835025" cy="153888"/>
          </a:xfrm>
          <a:prstGeom prst="rect">
            <a:avLst/>
          </a:prstGeom>
        </p:spPr>
        <p:txBody>
          <a:bodyPr vert="horz" wrap="square" lIns="0" tIns="0" rIns="0" bIns="0" rtlCol="0" anchor="t" anchorCtr="0">
            <a:spAutoFit/>
          </a:bodyPr>
          <a:lstStyle>
            <a:lvl1pPr algn="r">
              <a:defRPr lang="en-US" sz="1000" smtClean="0">
                <a:gradFill>
                  <a:gsLst>
                    <a:gs pos="0">
                      <a:schemeClr val="tx1">
                        <a:lumMod val="85000"/>
                      </a:schemeClr>
                    </a:gs>
                    <a:gs pos="86000">
                      <a:schemeClr val="tx1">
                        <a:lumMod val="85000"/>
                      </a:schemeClr>
                    </a:gs>
                  </a:gsLst>
                  <a:lin ang="5400000" scaled="0"/>
                </a:gradFill>
              </a:defRPr>
            </a:lvl1pPr>
          </a:lstStyle>
          <a:p>
            <a:fld id="{CDC85BD8-4EB4-41B5-8DBC-D2971F7E3F73}" type="slidenum">
              <a:rPr>
                <a:gradFill>
                  <a:gsLst>
                    <a:gs pos="0">
                      <a:srgbClr val="FFFFFF">
                        <a:lumMod val="85000"/>
                      </a:srgbClr>
                    </a:gs>
                    <a:gs pos="86000">
                      <a:srgbClr val="FFFFFF">
                        <a:lumMod val="85000"/>
                      </a:srgbClr>
                    </a:gs>
                  </a:gsLst>
                  <a:lin ang="5400000" scaled="0"/>
                </a:gradFill>
              </a:rPr>
              <a:pPr/>
              <a:t>‹#›</a:t>
            </a:fld>
            <a:endParaRPr dirty="0">
              <a:gradFill>
                <a:gsLst>
                  <a:gs pos="0">
                    <a:srgbClr val="FFFFFF">
                      <a:lumMod val="85000"/>
                    </a:srgbClr>
                  </a:gs>
                  <a:gs pos="86000">
                    <a:srgbClr val="FFFFFF">
                      <a:lumMod val="85000"/>
                    </a:srgbClr>
                  </a:gs>
                </a:gsLst>
                <a:lin ang="5400000" scaled="0"/>
              </a:gradFill>
            </a:endParaRPr>
          </a:p>
        </p:txBody>
      </p:sp>
    </p:spTree>
  </p:cSld>
  <p:clrMap bg1="dk1" tx1="lt1" bg2="dk2" tx2="lt2" accent1="accent1" accent2="accent2" accent3="accent3" accent4="accent4" accent5="accent5" accent6="accent6" hlink="hlink" folHlink="folHlink"/>
  <p:transition>
    <p:fade/>
  </p:transition>
  <p:hf sldNum="0"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8578200" y="4853786"/>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gradFill>
                  <a:gsLst>
                    <a:gs pos="50000">
                      <a:srgbClr val="FFFFFF"/>
                    </a:gs>
                    <a:gs pos="100000">
                      <a:srgbClr val="FFFFFF"/>
                    </a:gs>
                  </a:gsLst>
                  <a:lin ang="5400000" scaled="0"/>
                </a:gradFill>
              </a:rPr>
              <a:pPr/>
              <a:t>‹#›</a:t>
            </a:fld>
            <a:endParaRPr lang="en-US" dirty="0">
              <a:gradFill>
                <a:gsLst>
                  <a:gs pos="50000">
                    <a:srgbClr val="FFFFFF"/>
                  </a:gs>
                  <a:gs pos="100000">
                    <a:srgbClr val="FFFFFF"/>
                  </a:gs>
                </a:gsLst>
                <a:lin ang="5400000" scaled="0"/>
              </a:gradFill>
            </a:endParaRPr>
          </a:p>
        </p:txBody>
      </p:sp>
    </p:spTree>
    <p:extLst>
      <p:ext uri="{BB962C8B-B14F-4D97-AF65-F5344CB8AC3E}">
        <p14:creationId xmlns:p14="http://schemas.microsoft.com/office/powerpoint/2010/main" val="369823133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p:transition>
    <p:fade/>
  </p:transition>
  <p:timing>
    <p:tnLst>
      <p:par>
        <p:cTn id="1" dur="indefinite" restart="never" nodeType="tmRoot"/>
      </p:par>
    </p:tnLst>
  </p:timing>
  <p:hf sldNum="0"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6" y="108585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8456696" y="4498800"/>
            <a:ext cx="381000" cy="235744"/>
          </a:xfrm>
          <a:prstGeom prst="rect">
            <a:avLst/>
          </a:prstGeom>
        </p:spPr>
        <p:txBody>
          <a:bodyPr anchor="t"/>
          <a:lstStyle>
            <a:lvl1pPr algn="r">
              <a:defRPr sz="800">
                <a:gradFill>
                  <a:gsLst>
                    <a:gs pos="50000">
                      <a:schemeClr val="bg1"/>
                    </a:gs>
                    <a:gs pos="100000">
                      <a:schemeClr val="bg1"/>
                    </a:gs>
                  </a:gsLst>
                  <a:lin ang="5400000" scaled="0"/>
                </a:gradFill>
              </a:defRPr>
            </a:lvl1pPr>
          </a:lstStyle>
          <a:p>
            <a:fld id="{96DEF805-7469-404E-9C73-56CE05B34E44}" type="slidenum">
              <a:rPr lang="en-US" smtClean="0">
                <a:gradFill>
                  <a:gsLst>
                    <a:gs pos="50000">
                      <a:srgbClr val="FFFFFF"/>
                    </a:gs>
                    <a:gs pos="100000">
                      <a:srgbClr val="FFFFFF"/>
                    </a:gs>
                  </a:gsLst>
                  <a:lin ang="5400000" scaled="0"/>
                </a:gradFill>
              </a:rPr>
              <a:pPr/>
              <a:t>‹#›</a:t>
            </a:fld>
            <a:endParaRPr lang="en-US" dirty="0">
              <a:gradFill>
                <a:gsLst>
                  <a:gs pos="50000">
                    <a:srgbClr val="FFFFFF"/>
                  </a:gs>
                  <a:gs pos="100000">
                    <a:srgbClr val="FFFFFF"/>
                  </a:gs>
                </a:gsLst>
                <a:lin ang="5400000" scaled="0"/>
              </a:gradFill>
            </a:endParaRPr>
          </a:p>
        </p:txBody>
      </p:sp>
      <p:pic>
        <p:nvPicPr>
          <p:cNvPr id="7" name="Picture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55117" y="4734544"/>
            <a:ext cx="1203158" cy="44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97731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1" r:id="rId5"/>
    <p:sldLayoutId id="2147483772" r:id="rId6"/>
    <p:sldLayoutId id="2147483773" r:id="rId7"/>
    <p:sldLayoutId id="2147483774" r:id="rId8"/>
    <p:sldLayoutId id="2147483777" r:id="rId9"/>
    <p:sldLayoutId id="2147483778" r:id="rId10"/>
  </p:sldLayoutIdLst>
  <p:transition>
    <p:fade/>
  </p:transition>
  <p:timing>
    <p:tnLst>
      <p:par>
        <p:cTn id="1" dur="indefinite" restart="never" nodeType="tmRoot"/>
      </p:par>
    </p:tnLst>
  </p:timing>
  <p:hf sldNum="0"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bg1"/>
              </a:gs>
              <a:gs pos="86000">
                <a:schemeClr val="bg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bg1"/>
              </a:gs>
              <a:gs pos="86000">
                <a:schemeClr val="bg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bg1"/>
              </a:gs>
              <a:gs pos="86000">
                <a:schemeClr val="bg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bg1"/>
              </a:gs>
              <a:gs pos="86000">
                <a:schemeClr val="bg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bg1"/>
              </a:gs>
              <a:gs pos="86000">
                <a:schemeClr val="bg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bg1"/>
              </a:gs>
              <a:gs pos="86000">
                <a:schemeClr val="bg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23.png"/><Relationship Id="rId5" Type="http://schemas.openxmlformats.org/officeDocument/2006/relationships/image" Target="../media/image27.gif"/><Relationship Id="rId4" Type="http://schemas.openxmlformats.org/officeDocument/2006/relationships/image" Target="../media/image26.gif"/></Relationships>
</file>

<file path=ppt/slides/_rels/slide11.xml.rels><?xml version="1.0" encoding="UTF-8" standalone="yes"?>
<Relationships xmlns="http://schemas.openxmlformats.org/package/2006/relationships"><Relationship Id="rId3" Type="http://schemas.openxmlformats.org/officeDocument/2006/relationships/hyperlink" Target="http://www.microsoft.com/security/sdl/default.aspx" TargetMode="External"/><Relationship Id="rId7" Type="http://schemas.openxmlformats.org/officeDocument/2006/relationships/hyperlink" Target="http://research.cs.wisc.edu/mist/" TargetMode="External"/><Relationship Id="rId2" Type="http://schemas.openxmlformats.org/officeDocument/2006/relationships/hyperlink" Target="http://www.safecode.org/publications/SAFECode_Dev_Practices0211.pdf" TargetMode="External"/><Relationship Id="rId1" Type="http://schemas.openxmlformats.org/officeDocument/2006/relationships/slideLayout" Target="../slideLayouts/slideLayout37.xml"/><Relationship Id="rId6" Type="http://schemas.openxmlformats.org/officeDocument/2006/relationships/hyperlink" Target="http://capec.mitre.org/" TargetMode="External"/><Relationship Id="rId5" Type="http://schemas.openxmlformats.org/officeDocument/2006/relationships/hyperlink" Target="http://research.cs.wisc.edu/mist/papers/Guifre-sep2012.pdf" TargetMode="External"/><Relationship Id="rId4" Type="http://schemas.openxmlformats.org/officeDocument/2006/relationships/hyperlink" Target="http://www.microsoft.com/security/sdl/adopt/threatmodeling.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hyperlink" Target="http://research.cs.wisc.edu/mist/projects/SecSTAR/"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9.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2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10"/>
          </p:nvPr>
        </p:nvSpPr>
        <p:spPr>
          <a:xfrm>
            <a:off x="3738067" y="1917454"/>
            <a:ext cx="5023347" cy="997196"/>
          </a:xfrm>
        </p:spPr>
        <p:txBody>
          <a:bodyPr/>
          <a:lstStyle/>
          <a:p>
            <a:r>
              <a:rPr lang="en-US" dirty="0" smtClean="0"/>
              <a:t>Introduction to Threat Modeling</a:t>
            </a:r>
            <a:endParaRPr lang="en-US" dirty="0" smtClean="0"/>
          </a:p>
        </p:txBody>
      </p:sp>
      <p:sp>
        <p:nvSpPr>
          <p:cNvPr id="2" name="Text Placeholder 1"/>
          <p:cNvSpPr>
            <a:spLocks noGrp="1"/>
          </p:cNvSpPr>
          <p:nvPr>
            <p:ph type="body" sz="quarter" idx="12"/>
          </p:nvPr>
        </p:nvSpPr>
        <p:spPr>
          <a:xfrm>
            <a:off x="4572001" y="3657601"/>
            <a:ext cx="4189413" cy="904863"/>
          </a:xfrm>
        </p:spPr>
        <p:txBody>
          <a:bodyPr/>
          <a:lstStyle/>
          <a:p>
            <a:r>
              <a:rPr lang="en-US" dirty="0" smtClean="0"/>
              <a:t>Mike Grimm</a:t>
            </a:r>
          </a:p>
          <a:p>
            <a:r>
              <a:rPr lang="en-US" dirty="0" smtClean="0"/>
              <a:t>November 8, 2012</a:t>
            </a:r>
            <a:endParaRPr lang="en-US" dirty="0"/>
          </a:p>
          <a:p>
            <a:endParaRPr lang="en-US" dirty="0"/>
          </a:p>
          <a:p>
            <a:endParaRPr lang="en-US" dirty="0"/>
          </a:p>
        </p:txBody>
      </p:sp>
    </p:spTree>
    <p:extLst>
      <p:ext uri="{BB962C8B-B14F-4D97-AF65-F5344CB8AC3E}">
        <p14:creationId xmlns:p14="http://schemas.microsoft.com/office/powerpoint/2010/main" val="2287544538"/>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144000" cy="498598"/>
          </a:xfrm>
        </p:spPr>
        <p:txBody>
          <a:bodyPr/>
          <a:lstStyle/>
          <a:p>
            <a:r>
              <a:rPr lang="es-ES" sz="3600" dirty="0" err="1" smtClean="0"/>
              <a:t>Methodology</a:t>
            </a:r>
            <a:r>
              <a:rPr lang="es-ES" sz="3600" dirty="0" smtClean="0"/>
              <a:t>: </a:t>
            </a:r>
            <a:r>
              <a:rPr lang="es-ES" sz="3600" dirty="0" err="1" smtClean="0"/>
              <a:t>Threat</a:t>
            </a:r>
            <a:r>
              <a:rPr lang="es-ES" sz="3600" dirty="0" smtClean="0"/>
              <a:t> </a:t>
            </a:r>
            <a:r>
              <a:rPr lang="es-ES" sz="3600" dirty="0" err="1" smtClean="0"/>
              <a:t>Identification</a:t>
            </a:r>
            <a:endParaRPr lang="en-US" sz="3600" dirty="0"/>
          </a:p>
        </p:txBody>
      </p:sp>
      <p:sp>
        <p:nvSpPr>
          <p:cNvPr id="3" name="Slide Number Placeholder 2"/>
          <p:cNvSpPr>
            <a:spLocks noGrp="1"/>
          </p:cNvSpPr>
          <p:nvPr>
            <p:ph type="sldNum" sz="quarter" idx="10"/>
          </p:nvPr>
        </p:nvSpPr>
        <p:spPr/>
        <p:txBody>
          <a:bodyPr/>
          <a:lstStyle/>
          <a:p>
            <a:r>
              <a:rPr lang="en-US" smtClean="0"/>
              <a:t>-</a:t>
            </a:r>
            <a:fld id="{856A6AC5-489D-43DA-B314-82F2970016DA}" type="slidenum">
              <a:rPr lang="en-US" smtClean="0"/>
              <a:pPr/>
              <a:t>10</a:t>
            </a:fld>
            <a:r>
              <a:rPr lang="en-US" smtClean="0"/>
              <a:t>-</a:t>
            </a:r>
            <a:endParaRPr lang="en-US" dirty="0"/>
          </a:p>
        </p:txBody>
      </p:sp>
      <p:sp>
        <p:nvSpPr>
          <p:cNvPr id="5" name="Content Placeholder 4"/>
          <p:cNvSpPr>
            <a:spLocks noGrp="1"/>
          </p:cNvSpPr>
          <p:nvPr>
            <p:ph idx="1"/>
          </p:nvPr>
        </p:nvSpPr>
        <p:spPr>
          <a:xfrm>
            <a:off x="76200" y="891778"/>
            <a:ext cx="9067800" cy="978729"/>
          </a:xfrm>
        </p:spPr>
        <p:txBody>
          <a:bodyPr/>
          <a:lstStyle/>
          <a:p>
            <a:r>
              <a:rPr lang="es-ES" dirty="0" err="1" smtClean="0">
                <a:solidFill>
                  <a:srgbClr val="0070C0"/>
                </a:solidFill>
              </a:rPr>
              <a:t>Identification</a:t>
            </a:r>
            <a:r>
              <a:rPr lang="es-ES" dirty="0" smtClean="0">
                <a:solidFill>
                  <a:srgbClr val="0070C0"/>
                </a:solidFill>
              </a:rPr>
              <a:t> </a:t>
            </a:r>
            <a:r>
              <a:rPr lang="es-ES" dirty="0" err="1" smtClean="0">
                <a:solidFill>
                  <a:srgbClr val="0070C0"/>
                </a:solidFill>
              </a:rPr>
              <a:t>Trees</a:t>
            </a:r>
            <a:r>
              <a:rPr lang="es-ES" dirty="0" smtClean="0"/>
              <a:t>: </a:t>
            </a:r>
            <a:r>
              <a:rPr lang="es-ES" dirty="0" err="1" smtClean="0"/>
              <a:t>Part</a:t>
            </a:r>
            <a:r>
              <a:rPr lang="es-ES" dirty="0" smtClean="0"/>
              <a:t> of </a:t>
            </a:r>
            <a:r>
              <a:rPr lang="es-ES" dirty="0" err="1" smtClean="0"/>
              <a:t>the</a:t>
            </a:r>
            <a:r>
              <a:rPr lang="es-ES" dirty="0" smtClean="0"/>
              <a:t> </a:t>
            </a:r>
            <a:r>
              <a:rPr lang="es-ES" dirty="0" err="1" smtClean="0"/>
              <a:t>Attack</a:t>
            </a:r>
            <a:r>
              <a:rPr lang="es-ES" dirty="0" smtClean="0"/>
              <a:t> </a:t>
            </a:r>
            <a:r>
              <a:rPr lang="es-ES" dirty="0" err="1"/>
              <a:t>P</a:t>
            </a:r>
            <a:r>
              <a:rPr lang="es-ES" dirty="0" err="1" smtClean="0"/>
              <a:t>attern</a:t>
            </a:r>
            <a:r>
              <a:rPr lang="es-ES" dirty="0" smtClean="0"/>
              <a:t> </a:t>
            </a:r>
            <a:r>
              <a:rPr lang="es-ES" dirty="0" err="1" smtClean="0"/>
              <a:t>representing</a:t>
            </a:r>
            <a:r>
              <a:rPr lang="es-ES" dirty="0" smtClean="0"/>
              <a:t> a </a:t>
            </a:r>
            <a:r>
              <a:rPr lang="es-ES" dirty="0" err="1" smtClean="0"/>
              <a:t>threat</a:t>
            </a:r>
            <a:endParaRPr lang="en-US" dirty="0"/>
          </a:p>
        </p:txBody>
      </p:sp>
      <p:sp>
        <p:nvSpPr>
          <p:cNvPr id="7" name="Rounded Rectangle 6"/>
          <p:cNvSpPr/>
          <p:nvPr/>
        </p:nvSpPr>
        <p:spPr bwMode="auto">
          <a:xfrm>
            <a:off x="2438400" y="2400301"/>
            <a:ext cx="1676400" cy="960263"/>
          </a:xfrm>
          <a:prstGeom prst="roundRect">
            <a:avLst/>
          </a:prstGeom>
          <a:solidFill>
            <a:schemeClr val="accent1">
              <a:alpha val="48000"/>
            </a:schemeClr>
          </a:solid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90000"/>
              </a:lnSpc>
              <a:spcBef>
                <a:spcPct val="20000"/>
              </a:spcBef>
              <a:spcAft>
                <a:spcPct val="0"/>
              </a:spcAft>
              <a:buClrTx/>
              <a:buSzTx/>
              <a:tabLst/>
            </a:pPr>
            <a:r>
              <a:rPr kumimoji="0" lang="es-ES" sz="2800" b="0" u="none" strike="noStrike" cap="none" normalizeH="0" baseline="0" dirty="0" err="1" smtClean="0">
                <a:ln>
                  <a:noFill/>
                </a:ln>
                <a:solidFill>
                  <a:schemeClr val="tx1"/>
                </a:solidFill>
                <a:effectLst/>
                <a:latin typeface="Arial Rounded MT Bold" charset="0"/>
              </a:rPr>
              <a:t>Threat</a:t>
            </a:r>
            <a:r>
              <a:rPr kumimoji="0" lang="es-ES" sz="2800" b="0" u="none" strike="noStrike" cap="none" normalizeH="0" baseline="0" dirty="0" smtClean="0">
                <a:ln>
                  <a:noFill/>
                </a:ln>
                <a:solidFill>
                  <a:schemeClr val="tx1"/>
                </a:solidFill>
                <a:effectLst/>
                <a:latin typeface="Arial Rounded MT Bold" charset="0"/>
              </a:rPr>
              <a:t> </a:t>
            </a:r>
            <a:r>
              <a:rPr kumimoji="0" lang="es-ES" sz="2800" b="0" u="none" strike="noStrike" cap="none" normalizeH="0" baseline="0" dirty="0" err="1" smtClean="0">
                <a:ln>
                  <a:noFill/>
                </a:ln>
                <a:solidFill>
                  <a:schemeClr val="tx1"/>
                </a:solidFill>
                <a:effectLst/>
                <a:latin typeface="Arial Rounded MT Bold" charset="0"/>
              </a:rPr>
              <a:t>Agent</a:t>
            </a:r>
            <a:r>
              <a:rPr kumimoji="0" lang="es-ES" sz="2800" b="0" u="none" strike="noStrike" cap="none" normalizeH="0" baseline="0" dirty="0" smtClean="0">
                <a:ln>
                  <a:noFill/>
                </a:ln>
                <a:solidFill>
                  <a:schemeClr val="tx1"/>
                </a:solidFill>
                <a:effectLst/>
                <a:latin typeface="Arial Rounded MT Bold" charset="0"/>
              </a:rPr>
              <a:t> 1</a:t>
            </a:r>
            <a:endParaRPr kumimoji="0" lang="en-US" sz="2800" b="0" u="none" strike="noStrike" cap="none" normalizeH="0" baseline="0" dirty="0" smtClean="0">
              <a:ln>
                <a:noFill/>
              </a:ln>
              <a:solidFill>
                <a:schemeClr val="tx1"/>
              </a:solidFill>
              <a:effectLst/>
              <a:latin typeface="Arial Rounded MT Bold" charset="0"/>
            </a:endParaRPr>
          </a:p>
        </p:txBody>
      </p:sp>
      <p:sp>
        <p:nvSpPr>
          <p:cNvPr id="8" name="Rounded Rectangle 7"/>
          <p:cNvSpPr/>
          <p:nvPr/>
        </p:nvSpPr>
        <p:spPr bwMode="auto">
          <a:xfrm>
            <a:off x="2438400" y="3871143"/>
            <a:ext cx="1676400" cy="531209"/>
          </a:xfrm>
          <a:prstGeom prst="roundRect">
            <a:avLst/>
          </a:prstGeom>
          <a:solidFill>
            <a:schemeClr val="accent1">
              <a:alpha val="48000"/>
            </a:schemeClr>
          </a:solid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90000"/>
              </a:lnSpc>
              <a:spcBef>
                <a:spcPct val="20000"/>
              </a:spcBef>
              <a:spcAft>
                <a:spcPct val="0"/>
              </a:spcAft>
              <a:buClrTx/>
              <a:buSzTx/>
              <a:tabLst/>
            </a:pPr>
            <a:r>
              <a:rPr kumimoji="0" lang="es-ES" sz="2800" b="0" u="none" strike="noStrike" cap="none" normalizeH="0" baseline="0" dirty="0" err="1" smtClean="0">
                <a:ln>
                  <a:noFill/>
                </a:ln>
                <a:solidFill>
                  <a:schemeClr val="tx1"/>
                </a:solidFill>
                <a:effectLst/>
                <a:latin typeface="Arial Rounded MT Bold" charset="0"/>
              </a:rPr>
              <a:t>Asset</a:t>
            </a:r>
            <a:r>
              <a:rPr kumimoji="0" lang="es-ES" sz="2800" b="0" u="none" strike="noStrike" cap="none" normalizeH="0" baseline="0" dirty="0" smtClean="0">
                <a:ln>
                  <a:noFill/>
                </a:ln>
                <a:solidFill>
                  <a:schemeClr val="tx1"/>
                </a:solidFill>
                <a:effectLst/>
                <a:latin typeface="Arial Rounded MT Bold" charset="0"/>
              </a:rPr>
              <a:t> 2</a:t>
            </a:r>
            <a:endParaRPr kumimoji="0" lang="en-US" sz="2800" b="0" u="none" strike="noStrike" cap="none" normalizeH="0" baseline="0" dirty="0" smtClean="0">
              <a:ln>
                <a:noFill/>
              </a:ln>
              <a:solidFill>
                <a:schemeClr val="tx1"/>
              </a:solidFill>
              <a:effectLst/>
              <a:latin typeface="Arial Rounded MT Bold" charset="0"/>
            </a:endParaRPr>
          </a:p>
        </p:txBody>
      </p:sp>
      <p:sp>
        <p:nvSpPr>
          <p:cNvPr id="12" name="TextBox 11"/>
          <p:cNvSpPr txBox="1"/>
          <p:nvPr/>
        </p:nvSpPr>
        <p:spPr>
          <a:xfrm>
            <a:off x="2667000" y="3236441"/>
            <a:ext cx="1219200" cy="523220"/>
          </a:xfrm>
          <a:prstGeom prst="rect">
            <a:avLst/>
          </a:prstGeom>
          <a:noFill/>
        </p:spPr>
        <p:txBody>
          <a:bodyPr wrap="square" rtlCol="0">
            <a:spAutoFit/>
          </a:bodyPr>
          <a:lstStyle/>
          <a:p>
            <a:pPr algn="ctr"/>
            <a:r>
              <a:rPr lang="es-ES" sz="2800" dirty="0" smtClean="0"/>
              <a:t>…</a:t>
            </a:r>
            <a:endParaRPr lang="en-US" sz="2800" dirty="0"/>
          </a:p>
        </p:txBody>
      </p:sp>
      <p:cxnSp>
        <p:nvCxnSpPr>
          <p:cNvPr id="13" name="Straight Arrow Connector 12"/>
          <p:cNvCxnSpPr/>
          <p:nvPr/>
        </p:nvCxnSpPr>
        <p:spPr bwMode="auto">
          <a:xfrm>
            <a:off x="3270250" y="3120498"/>
            <a:ext cx="0" cy="251353"/>
          </a:xfrm>
          <a:prstGeom prst="straightConnector1">
            <a:avLst/>
          </a:prstGeom>
          <a:noFill/>
          <a:ln w="222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a:off x="3276600" y="3600450"/>
            <a:ext cx="0" cy="270693"/>
          </a:xfrm>
          <a:prstGeom prst="straightConnector1">
            <a:avLst/>
          </a:prstGeom>
          <a:noFill/>
          <a:ln w="22225" cap="flat" cmpd="sng" algn="ctr">
            <a:solidFill>
              <a:schemeClr val="tx1"/>
            </a:solidFill>
            <a:prstDash val="solid"/>
            <a:round/>
            <a:headEnd type="none" w="med" len="med"/>
            <a:tailEnd type="arrow"/>
          </a:ln>
          <a:effectLst/>
        </p:spPr>
      </p:cxnSp>
      <p:sp>
        <p:nvSpPr>
          <p:cNvPr id="15" name="Rounded Rectangle 14"/>
          <p:cNvSpPr/>
          <p:nvPr/>
        </p:nvSpPr>
        <p:spPr bwMode="auto">
          <a:xfrm>
            <a:off x="4851400" y="2400301"/>
            <a:ext cx="1676400" cy="960263"/>
          </a:xfrm>
          <a:prstGeom prst="roundRect">
            <a:avLst/>
          </a:prstGeom>
          <a:solidFill>
            <a:schemeClr val="accent1">
              <a:alpha val="48000"/>
            </a:schemeClr>
          </a:solid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90000"/>
              </a:lnSpc>
              <a:spcBef>
                <a:spcPct val="20000"/>
              </a:spcBef>
              <a:spcAft>
                <a:spcPct val="0"/>
              </a:spcAft>
              <a:buClrTx/>
              <a:buSzTx/>
              <a:tabLst/>
            </a:pPr>
            <a:r>
              <a:rPr kumimoji="0" lang="es-ES" sz="2800" b="0" u="none" strike="noStrike" cap="none" normalizeH="0" baseline="0" dirty="0" err="1" smtClean="0">
                <a:ln>
                  <a:noFill/>
                </a:ln>
                <a:solidFill>
                  <a:schemeClr val="tx1"/>
                </a:solidFill>
                <a:effectLst/>
                <a:latin typeface="Arial Rounded MT Bold" charset="0"/>
              </a:rPr>
              <a:t>Threat</a:t>
            </a:r>
            <a:r>
              <a:rPr kumimoji="0" lang="es-ES" sz="2800" b="0" u="none" strike="noStrike" cap="none" normalizeH="0" baseline="0" dirty="0" smtClean="0">
                <a:ln>
                  <a:noFill/>
                </a:ln>
                <a:solidFill>
                  <a:schemeClr val="tx1"/>
                </a:solidFill>
                <a:effectLst/>
                <a:latin typeface="Arial Rounded MT Bold" charset="0"/>
              </a:rPr>
              <a:t> </a:t>
            </a:r>
            <a:r>
              <a:rPr kumimoji="0" lang="es-ES" sz="2800" b="0" u="none" strike="noStrike" cap="none" normalizeH="0" baseline="0" dirty="0" err="1" smtClean="0">
                <a:ln>
                  <a:noFill/>
                </a:ln>
                <a:solidFill>
                  <a:schemeClr val="tx1"/>
                </a:solidFill>
                <a:effectLst/>
                <a:latin typeface="Arial Rounded MT Bold" charset="0"/>
              </a:rPr>
              <a:t>Agent</a:t>
            </a:r>
            <a:r>
              <a:rPr kumimoji="0" lang="es-ES" sz="2800" b="0" u="none" strike="noStrike" cap="none" normalizeH="0" baseline="0" dirty="0" smtClean="0">
                <a:ln>
                  <a:noFill/>
                </a:ln>
                <a:solidFill>
                  <a:schemeClr val="tx1"/>
                </a:solidFill>
                <a:effectLst/>
                <a:latin typeface="Arial Rounded MT Bold" charset="0"/>
              </a:rPr>
              <a:t> N</a:t>
            </a:r>
            <a:endParaRPr kumimoji="0" lang="en-US" sz="2800" b="0" u="none" strike="noStrike" cap="none" normalizeH="0" baseline="0" dirty="0" smtClean="0">
              <a:ln>
                <a:noFill/>
              </a:ln>
              <a:solidFill>
                <a:schemeClr val="tx1"/>
              </a:solidFill>
              <a:effectLst/>
              <a:latin typeface="Arial Rounded MT Bold" charset="0"/>
            </a:endParaRPr>
          </a:p>
        </p:txBody>
      </p:sp>
      <p:sp>
        <p:nvSpPr>
          <p:cNvPr id="16" name="Rounded Rectangle 15"/>
          <p:cNvSpPr/>
          <p:nvPr/>
        </p:nvSpPr>
        <p:spPr bwMode="auto">
          <a:xfrm>
            <a:off x="4876800" y="3871143"/>
            <a:ext cx="1676400" cy="531209"/>
          </a:xfrm>
          <a:prstGeom prst="roundRect">
            <a:avLst/>
          </a:prstGeom>
          <a:solidFill>
            <a:schemeClr val="accent1">
              <a:alpha val="48000"/>
            </a:schemeClr>
          </a:solid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90000"/>
              </a:lnSpc>
              <a:spcBef>
                <a:spcPct val="20000"/>
              </a:spcBef>
              <a:spcAft>
                <a:spcPct val="0"/>
              </a:spcAft>
              <a:buClrTx/>
              <a:buSzTx/>
              <a:tabLst/>
            </a:pPr>
            <a:r>
              <a:rPr kumimoji="0" lang="es-ES" sz="2800" b="0" u="none" strike="noStrike" cap="none" normalizeH="0" baseline="0" dirty="0" err="1" smtClean="0">
                <a:ln>
                  <a:noFill/>
                </a:ln>
                <a:solidFill>
                  <a:schemeClr val="tx1"/>
                </a:solidFill>
                <a:effectLst/>
                <a:latin typeface="Arial Rounded MT Bold" charset="0"/>
              </a:rPr>
              <a:t>Asset</a:t>
            </a:r>
            <a:r>
              <a:rPr kumimoji="0" lang="es-ES" sz="2800" b="0" u="none" strike="noStrike" cap="none" normalizeH="0" baseline="0" dirty="0" smtClean="0">
                <a:ln>
                  <a:noFill/>
                </a:ln>
                <a:solidFill>
                  <a:schemeClr val="tx1"/>
                </a:solidFill>
                <a:effectLst/>
                <a:latin typeface="Arial Rounded MT Bold" charset="0"/>
              </a:rPr>
              <a:t> N</a:t>
            </a:r>
            <a:endParaRPr kumimoji="0" lang="en-US" sz="2800" b="0" u="none" strike="noStrike" cap="none" normalizeH="0" baseline="0" dirty="0" smtClean="0">
              <a:ln>
                <a:noFill/>
              </a:ln>
              <a:solidFill>
                <a:schemeClr val="tx1"/>
              </a:solidFill>
              <a:effectLst/>
              <a:latin typeface="Arial Rounded MT Bold" charset="0"/>
            </a:endParaRPr>
          </a:p>
        </p:txBody>
      </p:sp>
      <p:sp>
        <p:nvSpPr>
          <p:cNvPr id="17" name="TextBox 16"/>
          <p:cNvSpPr txBox="1"/>
          <p:nvPr/>
        </p:nvSpPr>
        <p:spPr>
          <a:xfrm>
            <a:off x="5118100" y="3200400"/>
            <a:ext cx="1219200" cy="523220"/>
          </a:xfrm>
          <a:prstGeom prst="rect">
            <a:avLst/>
          </a:prstGeom>
          <a:noFill/>
        </p:spPr>
        <p:txBody>
          <a:bodyPr wrap="square" rtlCol="0">
            <a:spAutoFit/>
          </a:bodyPr>
          <a:lstStyle/>
          <a:p>
            <a:pPr algn="ctr"/>
            <a:r>
              <a:rPr lang="es-ES" sz="2800" dirty="0" smtClean="0"/>
              <a:t>…</a:t>
            </a:r>
            <a:endParaRPr lang="en-US" sz="2800" dirty="0"/>
          </a:p>
        </p:txBody>
      </p:sp>
      <p:cxnSp>
        <p:nvCxnSpPr>
          <p:cNvPr id="18" name="Straight Arrow Connector 17"/>
          <p:cNvCxnSpPr/>
          <p:nvPr/>
        </p:nvCxnSpPr>
        <p:spPr bwMode="auto">
          <a:xfrm>
            <a:off x="5715000" y="3120498"/>
            <a:ext cx="0" cy="251353"/>
          </a:xfrm>
          <a:prstGeom prst="straightConnector1">
            <a:avLst/>
          </a:prstGeom>
          <a:noFill/>
          <a:ln w="222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a:off x="5715000" y="3600449"/>
            <a:ext cx="0" cy="270693"/>
          </a:xfrm>
          <a:prstGeom prst="straightConnector1">
            <a:avLst/>
          </a:prstGeom>
          <a:noFill/>
          <a:ln w="22225" cap="flat" cmpd="sng" algn="ctr">
            <a:solidFill>
              <a:schemeClr val="tx1"/>
            </a:solidFill>
            <a:prstDash val="solid"/>
            <a:round/>
            <a:headEnd type="none" w="med" len="med"/>
            <a:tailEnd type="arrow"/>
          </a:ln>
          <a:effectLst/>
        </p:spPr>
      </p:cxnSp>
      <p:sp>
        <p:nvSpPr>
          <p:cNvPr id="20" name="TextBox 19"/>
          <p:cNvSpPr txBox="1"/>
          <p:nvPr/>
        </p:nvSpPr>
        <p:spPr>
          <a:xfrm>
            <a:off x="3873806" y="2228850"/>
            <a:ext cx="1219200" cy="923330"/>
          </a:xfrm>
          <a:prstGeom prst="rect">
            <a:avLst/>
          </a:prstGeom>
          <a:noFill/>
        </p:spPr>
        <p:txBody>
          <a:bodyPr wrap="square" rtlCol="0">
            <a:spAutoFit/>
          </a:bodyPr>
          <a:lstStyle/>
          <a:p>
            <a:pPr algn="ctr"/>
            <a:r>
              <a:rPr lang="es-ES" sz="5400" dirty="0" smtClean="0"/>
              <a:t>…</a:t>
            </a:r>
            <a:endParaRPr lang="en-US" sz="5400" dirty="0"/>
          </a:p>
        </p:txBody>
      </p:sp>
      <p:sp>
        <p:nvSpPr>
          <p:cNvPr id="22" name="Rounded Rectangle 21"/>
          <p:cNvSpPr/>
          <p:nvPr/>
        </p:nvSpPr>
        <p:spPr bwMode="auto">
          <a:xfrm>
            <a:off x="3073706" y="1773293"/>
            <a:ext cx="2819400" cy="469916"/>
          </a:xfrm>
          <a:prstGeom prst="roundRect">
            <a:avLst/>
          </a:prstGeom>
          <a:solidFill>
            <a:schemeClr val="accent1">
              <a:alpha val="48000"/>
            </a:schemeClr>
          </a:solid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90000"/>
              </a:lnSpc>
              <a:spcBef>
                <a:spcPct val="20000"/>
              </a:spcBef>
              <a:spcAft>
                <a:spcPct val="0"/>
              </a:spcAft>
              <a:buClrTx/>
              <a:buSzTx/>
              <a:tabLst/>
            </a:pPr>
            <a:r>
              <a:rPr kumimoji="0" lang="es-ES" sz="2400" b="0" u="none" strike="noStrike" cap="none" normalizeH="0" baseline="0" dirty="0" err="1" smtClean="0">
                <a:ln>
                  <a:noFill/>
                </a:ln>
                <a:solidFill>
                  <a:schemeClr val="tx1"/>
                </a:solidFill>
                <a:effectLst/>
                <a:latin typeface="Arial Rounded MT Bold" charset="0"/>
              </a:rPr>
              <a:t>Attack</a:t>
            </a:r>
            <a:r>
              <a:rPr kumimoji="0" lang="es-ES" sz="2400" b="0" u="none" strike="noStrike" cap="none" normalizeH="0" baseline="0" dirty="0" smtClean="0">
                <a:ln>
                  <a:noFill/>
                </a:ln>
                <a:solidFill>
                  <a:schemeClr val="tx1"/>
                </a:solidFill>
                <a:effectLst/>
                <a:latin typeface="Arial Rounded MT Bold" charset="0"/>
              </a:rPr>
              <a:t> </a:t>
            </a:r>
            <a:r>
              <a:rPr kumimoji="0" lang="es-ES" sz="2400" b="0" u="none" strike="noStrike" cap="none" normalizeH="0" baseline="0" dirty="0" err="1" smtClean="0">
                <a:ln>
                  <a:noFill/>
                </a:ln>
                <a:solidFill>
                  <a:schemeClr val="tx1"/>
                </a:solidFill>
                <a:effectLst/>
                <a:latin typeface="Arial Rounded MT Bold" charset="0"/>
              </a:rPr>
              <a:t>Pattern</a:t>
            </a:r>
            <a:r>
              <a:rPr kumimoji="0" lang="es-ES" sz="2400" b="0" u="none" strike="noStrike" cap="none" normalizeH="0" baseline="0" dirty="0" smtClean="0">
                <a:ln>
                  <a:noFill/>
                </a:ln>
                <a:solidFill>
                  <a:schemeClr val="tx1"/>
                </a:solidFill>
                <a:effectLst/>
                <a:latin typeface="Arial Rounded MT Bold" charset="0"/>
              </a:rPr>
              <a:t> 1</a:t>
            </a:r>
            <a:endParaRPr kumimoji="0" lang="en-US" sz="2400" b="0" u="none" strike="noStrike" cap="none" normalizeH="0" baseline="0" dirty="0" smtClean="0">
              <a:ln>
                <a:noFill/>
              </a:ln>
              <a:solidFill>
                <a:schemeClr val="tx1"/>
              </a:solidFill>
              <a:effectLst/>
              <a:latin typeface="Arial Rounded MT Bold" charset="0"/>
            </a:endParaRPr>
          </a:p>
        </p:txBody>
      </p:sp>
      <p:cxnSp>
        <p:nvCxnSpPr>
          <p:cNvPr id="23" name="Straight Arrow Connector 22"/>
          <p:cNvCxnSpPr>
            <a:stCxn id="22" idx="2"/>
            <a:endCxn id="7" idx="0"/>
          </p:cNvCxnSpPr>
          <p:nvPr/>
        </p:nvCxnSpPr>
        <p:spPr bwMode="auto">
          <a:xfrm flipH="1">
            <a:off x="3276600" y="2243209"/>
            <a:ext cx="1206806" cy="157092"/>
          </a:xfrm>
          <a:prstGeom prst="straightConnector1">
            <a:avLst/>
          </a:prstGeom>
          <a:noFill/>
          <a:ln w="22225" cap="flat" cmpd="sng" algn="ctr">
            <a:solidFill>
              <a:schemeClr val="tx1"/>
            </a:solidFill>
            <a:prstDash val="solid"/>
            <a:round/>
            <a:headEnd type="none" w="med" len="med"/>
            <a:tailEnd type="arrow"/>
          </a:ln>
          <a:effectLst/>
        </p:spPr>
      </p:cxnSp>
      <p:cxnSp>
        <p:nvCxnSpPr>
          <p:cNvPr id="29" name="Straight Arrow Connector 28"/>
          <p:cNvCxnSpPr>
            <a:stCxn id="22" idx="2"/>
            <a:endCxn id="15" idx="0"/>
          </p:cNvCxnSpPr>
          <p:nvPr/>
        </p:nvCxnSpPr>
        <p:spPr bwMode="auto">
          <a:xfrm>
            <a:off x="4483406" y="2243209"/>
            <a:ext cx="1206194" cy="157092"/>
          </a:xfrm>
          <a:prstGeom prst="straightConnector1">
            <a:avLst/>
          </a:prstGeom>
          <a:noFill/>
          <a:ln w="22225" cap="flat" cmpd="sng" algn="ctr">
            <a:solidFill>
              <a:schemeClr val="tx1"/>
            </a:solidFill>
            <a:prstDash val="solid"/>
            <a:round/>
            <a:headEnd type="none" w="med" len="med"/>
            <a:tailEnd type="arrow"/>
          </a:ln>
          <a:effectLst/>
        </p:spPr>
      </p:cxnSp>
      <p:pic>
        <p:nvPicPr>
          <p:cNvPr id="33794" name="Picture 2" descr="C:\Documents and Settings\Administrator\Desktop\1225770283668564458emyller_magnifying_glass.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301" y="2089548"/>
            <a:ext cx="2308225" cy="17966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we.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00" y="4407035"/>
            <a:ext cx="1968500" cy="523875"/>
          </a:xfrm>
          <a:prstGeom prst="rect">
            <a:avLst/>
          </a:prstGeom>
        </p:spPr>
      </p:pic>
      <p:pic>
        <p:nvPicPr>
          <p:cNvPr id="9" name="Picture 8" descr="capec-logo.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44" y="3541499"/>
            <a:ext cx="2247900" cy="571500"/>
          </a:xfrm>
          <a:prstGeom prst="rect">
            <a:avLst/>
          </a:prstGeom>
        </p:spPr>
      </p:pic>
      <p:sp>
        <p:nvSpPr>
          <p:cNvPr id="33792" name="Rounded Rectangle 33791"/>
          <p:cNvSpPr/>
          <p:nvPr/>
        </p:nvSpPr>
        <p:spPr bwMode="auto">
          <a:xfrm>
            <a:off x="6595832" y="1733788"/>
            <a:ext cx="2438400" cy="1498283"/>
          </a:xfrm>
          <a:prstGeom prst="roundRect">
            <a:avLst/>
          </a:prstGeom>
          <a:solidFill>
            <a:schemeClr val="accent1">
              <a:alpha val="42000"/>
            </a:schemeClr>
          </a:solidFill>
          <a:ln w="19050" cap="flat" cmpd="sng" algn="ctr">
            <a:solidFill>
              <a:schemeClr val="tx1"/>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spAutoFit/>
          </a:bodyPr>
          <a:lstStyle/>
          <a:p>
            <a:pPr marL="108000" marR="0" indent="288000" algn="l" defTabSz="914400" rtl="0" eaLnBrk="1" fontAlgn="base" latinLnBrk="0" hangingPunct="1">
              <a:spcBef>
                <a:spcPts val="600"/>
              </a:spcBef>
              <a:spcAft>
                <a:spcPct val="0"/>
              </a:spcAft>
              <a:buClrTx/>
              <a:buSzTx/>
              <a:buFont typeface="Arial" pitchFamily="34" charset="0"/>
              <a:buChar char="•"/>
              <a:tabLst/>
            </a:pPr>
            <a:r>
              <a:rPr kumimoji="0" lang="es-ES" sz="2400" u="none" strike="noStrike" cap="none" normalizeH="0" baseline="0" dirty="0" err="1" smtClean="0">
                <a:ln>
                  <a:noFill/>
                </a:ln>
                <a:solidFill>
                  <a:schemeClr val="tx1"/>
                </a:solidFill>
                <a:effectLst/>
                <a:latin typeface="Arial Rounded MT Bold" charset="0"/>
              </a:rPr>
              <a:t>Type</a:t>
            </a:r>
            <a:endParaRPr lang="es-ES" sz="2400" dirty="0">
              <a:latin typeface="Arial Rounded MT Bold" charset="0"/>
            </a:endParaRPr>
          </a:p>
          <a:p>
            <a:pPr marL="108000" marR="0" indent="288000" algn="l" defTabSz="914400" rtl="0" eaLnBrk="1" fontAlgn="base" latinLnBrk="0" hangingPunct="1">
              <a:spcBef>
                <a:spcPts val="600"/>
              </a:spcBef>
              <a:spcAft>
                <a:spcPct val="0"/>
              </a:spcAft>
              <a:buClrTx/>
              <a:buSzTx/>
              <a:buFont typeface="Arial" pitchFamily="34" charset="0"/>
              <a:buChar char="•"/>
              <a:tabLst/>
            </a:pPr>
            <a:r>
              <a:rPr lang="es-ES" sz="2400" baseline="0" dirty="0" err="1" smtClean="0">
                <a:latin typeface="Arial Rounded MT Bold" charset="0"/>
              </a:rPr>
              <a:t>Label</a:t>
            </a:r>
            <a:endParaRPr lang="es-ES" sz="2400" baseline="0" dirty="0" smtClean="0">
              <a:latin typeface="Arial Rounded MT Bold" charset="0"/>
            </a:endParaRPr>
          </a:p>
          <a:p>
            <a:pPr marL="108000" marR="0" indent="288000" algn="l" defTabSz="914400" rtl="0" eaLnBrk="1" fontAlgn="base" latinLnBrk="0" hangingPunct="1">
              <a:spcBef>
                <a:spcPts val="600"/>
              </a:spcBef>
              <a:spcAft>
                <a:spcPct val="0"/>
              </a:spcAft>
              <a:buClrTx/>
              <a:buSzTx/>
              <a:buFont typeface="Arial" pitchFamily="34" charset="0"/>
              <a:buChar char="•"/>
              <a:tabLst/>
            </a:pPr>
            <a:r>
              <a:rPr lang="es-ES" sz="2400" dirty="0" err="1" smtClean="0">
                <a:latin typeface="Arial Rounded MT Bold" charset="0"/>
              </a:rPr>
              <a:t>Frameworks</a:t>
            </a:r>
            <a:endParaRPr kumimoji="0" lang="es-ES" sz="2400" u="none" strike="noStrike" cap="none" normalizeH="0" baseline="0" dirty="0" smtClean="0">
              <a:ln>
                <a:noFill/>
              </a:ln>
              <a:solidFill>
                <a:schemeClr val="tx1"/>
              </a:solidFill>
              <a:effectLst/>
              <a:latin typeface="Arial Rounded MT Bold" charset="0"/>
            </a:endParaRPr>
          </a:p>
        </p:txBody>
      </p:sp>
      <p:sp>
        <p:nvSpPr>
          <p:cNvPr id="10" name="Left Brace 9"/>
          <p:cNvSpPr/>
          <p:nvPr/>
        </p:nvSpPr>
        <p:spPr bwMode="auto">
          <a:xfrm>
            <a:off x="1905000" y="1989841"/>
            <a:ext cx="660400" cy="559070"/>
          </a:xfrm>
          <a:prstGeom prst="leftBrace">
            <a:avLst>
              <a:gd name="adj1" fmla="val 78212"/>
              <a:gd name="adj2" fmla="val 49197"/>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9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Arial Rounded MT Bold" charset="0"/>
            </a:endParaRPr>
          </a:p>
        </p:txBody>
      </p:sp>
      <p:sp>
        <p:nvSpPr>
          <p:cNvPr id="11" name="Rectangle 10"/>
          <p:cNvSpPr/>
          <p:nvPr/>
        </p:nvSpPr>
        <p:spPr>
          <a:xfrm>
            <a:off x="0" y="2691453"/>
            <a:ext cx="2133600" cy="830997"/>
          </a:xfrm>
          <a:prstGeom prst="rect">
            <a:avLst/>
          </a:prstGeom>
        </p:spPr>
        <p:txBody>
          <a:bodyPr wrap="square">
            <a:spAutoFit/>
          </a:bodyPr>
          <a:lstStyle/>
          <a:p>
            <a:pPr algn="ctr"/>
            <a:r>
              <a:rPr lang="es-ES" sz="2400" dirty="0" err="1" smtClean="0">
                <a:solidFill>
                  <a:srgbClr val="0070C0"/>
                </a:solidFill>
              </a:rPr>
              <a:t>Identification</a:t>
            </a:r>
            <a:r>
              <a:rPr lang="es-ES" sz="2400" dirty="0" smtClean="0">
                <a:solidFill>
                  <a:srgbClr val="0070C0"/>
                </a:solidFill>
              </a:rPr>
              <a:t> </a:t>
            </a:r>
            <a:r>
              <a:rPr lang="es-ES" sz="2400" dirty="0" err="1" smtClean="0">
                <a:solidFill>
                  <a:srgbClr val="0070C0"/>
                </a:solidFill>
              </a:rPr>
              <a:t>Tree</a:t>
            </a:r>
            <a:endParaRPr lang="en-US" sz="2400" dirty="0">
              <a:solidFill>
                <a:srgbClr val="0070C0"/>
              </a:solidFill>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6975" y="4524375"/>
            <a:ext cx="28670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owasp-logo.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6529" y="4407035"/>
            <a:ext cx="2322698" cy="736465"/>
          </a:xfrm>
          <a:prstGeom prst="rect">
            <a:avLst/>
          </a:prstGeom>
        </p:spPr>
      </p:pic>
    </p:spTree>
    <p:extLst>
      <p:ext uri="{BB962C8B-B14F-4D97-AF65-F5344CB8AC3E}">
        <p14:creationId xmlns:p14="http://schemas.microsoft.com/office/powerpoint/2010/main" val="246921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792"/>
                                        </p:tgtEl>
                                        <p:attrNameLst>
                                          <p:attrName>style.visibility</p:attrName>
                                        </p:attrNameLst>
                                      </p:cBhvr>
                                      <p:to>
                                        <p:strVal val="visible"/>
                                      </p:to>
                                    </p:set>
                                    <p:animEffect transition="in" filter="wipe(left)">
                                      <p:cBhvr>
                                        <p:cTn id="11" dur="500"/>
                                        <p:tgtEl>
                                          <p:spTgt spid="3379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par>
                                <p:cTn id="18" presetID="1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par>
                                <p:cTn id="22" presetID="1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p:tgtEl>
                                          <p:spTgt spid="9"/>
                                        </p:tgtEl>
                                        <p:attrNameLst>
                                          <p:attrName>ppt_y</p:attrName>
                                        </p:attrNameLst>
                                      </p:cBhvr>
                                      <p:tavLst>
                                        <p:tav tm="0">
                                          <p:val>
                                            <p:strVal val="#ppt_y+#ppt_h*1.125000"/>
                                          </p:val>
                                        </p:tav>
                                        <p:tav tm="100000">
                                          <p:val>
                                            <p:strVal val="#ppt_y"/>
                                          </p:val>
                                        </p:tav>
                                      </p:tavLst>
                                    </p:anim>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Resources</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85116934"/>
              </p:ext>
            </p:extLst>
          </p:nvPr>
        </p:nvGraphicFramePr>
        <p:xfrm>
          <a:off x="361950" y="854075"/>
          <a:ext cx="8229600" cy="4199908"/>
        </p:xfrm>
        <a:graphic>
          <a:graphicData uri="http://schemas.openxmlformats.org/drawingml/2006/table">
            <a:tbl>
              <a:tblPr>
                <a:tableStyleId>{5C22544A-7EE6-4342-B048-85BDC9FD1C3A}</a:tableStyleId>
              </a:tblPr>
              <a:tblGrid>
                <a:gridCol w="4114800"/>
                <a:gridCol w="4114800"/>
              </a:tblGrid>
              <a:tr h="422900">
                <a:tc>
                  <a:txBody>
                    <a:bodyPr/>
                    <a:lstStyle/>
                    <a:p>
                      <a:r>
                        <a:rPr lang="en-US" dirty="0" smtClean="0">
                          <a:solidFill>
                            <a:schemeClr val="bg1"/>
                          </a:solidFill>
                          <a:hlinkClick r:id="rId2"/>
                        </a:rPr>
                        <a:t>Fundamental Practices for Secure</a:t>
                      </a:r>
                      <a:r>
                        <a:rPr lang="en-US" baseline="0" dirty="0" smtClean="0">
                          <a:solidFill>
                            <a:schemeClr val="bg1"/>
                          </a:solidFill>
                          <a:hlinkClick r:id="rId2"/>
                        </a:rPr>
                        <a:t> Software Development</a:t>
                      </a:r>
                      <a:endParaRPr lang="en-US" dirty="0">
                        <a:solidFill>
                          <a:schemeClr val="bg1"/>
                        </a:solidFill>
                      </a:endParaRPr>
                    </a:p>
                  </a:txBody>
                  <a:tcPr>
                    <a:noFill/>
                  </a:tcPr>
                </a:tc>
                <a:tc>
                  <a:txBody>
                    <a:bodyPr/>
                    <a:lstStyle/>
                    <a:p>
                      <a:r>
                        <a:rPr lang="en-US" dirty="0" smtClean="0">
                          <a:solidFill>
                            <a:schemeClr val="bg1"/>
                          </a:solidFill>
                        </a:rPr>
                        <a:t>http://www.safecode.org/publications/SAFECode_Dev_Practices0211.pdf</a:t>
                      </a:r>
                      <a:endParaRPr lang="en-US" dirty="0">
                        <a:solidFill>
                          <a:schemeClr val="bg1"/>
                        </a:solidFill>
                      </a:endParaRPr>
                    </a:p>
                  </a:txBody>
                  <a:tcPr>
                    <a:noFill/>
                  </a:tcPr>
                </a:tc>
              </a:tr>
              <a:tr h="729937">
                <a:tc>
                  <a:txBody>
                    <a:bodyPr/>
                    <a:lstStyle/>
                    <a:p>
                      <a:r>
                        <a:rPr lang="en-US" dirty="0" smtClean="0">
                          <a:solidFill>
                            <a:schemeClr val="bg1"/>
                          </a:solidFill>
                          <a:hlinkClick r:id="rId3"/>
                        </a:rPr>
                        <a:t>Microsoft Security</a:t>
                      </a:r>
                      <a:r>
                        <a:rPr lang="en-US" baseline="0" dirty="0" smtClean="0">
                          <a:solidFill>
                            <a:schemeClr val="bg1"/>
                          </a:solidFill>
                          <a:hlinkClick r:id="rId3"/>
                        </a:rPr>
                        <a:t> Development Lifecycle</a:t>
                      </a:r>
                      <a:endParaRPr lang="en-US" dirty="0">
                        <a:solidFill>
                          <a:schemeClr val="bg1"/>
                        </a:solidFill>
                      </a:endParaRPr>
                    </a:p>
                  </a:txBody>
                  <a:tcPr>
                    <a:noFill/>
                  </a:tcPr>
                </a:tc>
                <a:tc>
                  <a:txBody>
                    <a:bodyPr/>
                    <a:lstStyle/>
                    <a:p>
                      <a:r>
                        <a:rPr lang="en-US" dirty="0" smtClean="0">
                          <a:solidFill>
                            <a:schemeClr val="bg1"/>
                          </a:solidFill>
                        </a:rPr>
                        <a:t>http://www.microsoft.com/security/sdl/default.aspx</a:t>
                      </a:r>
                      <a:endParaRPr lang="en-US" dirty="0">
                        <a:solidFill>
                          <a:schemeClr val="bg1"/>
                        </a:solidFill>
                      </a:endParaRPr>
                    </a:p>
                  </a:txBody>
                  <a:tcPr>
                    <a:noFill/>
                  </a:tcPr>
                </a:tc>
              </a:tr>
              <a:tr h="729937">
                <a:tc>
                  <a:txBody>
                    <a:bodyPr/>
                    <a:lstStyle/>
                    <a:p>
                      <a:r>
                        <a:rPr lang="en-US" dirty="0" smtClean="0">
                          <a:solidFill>
                            <a:schemeClr val="bg1"/>
                          </a:solidFill>
                          <a:hlinkClick r:id="rId4"/>
                        </a:rPr>
                        <a:t>SDL Threat Modeling Tool</a:t>
                      </a:r>
                      <a:endParaRPr lang="en-US" dirty="0">
                        <a:solidFill>
                          <a:schemeClr val="bg1"/>
                        </a:solidFill>
                      </a:endParaRPr>
                    </a:p>
                  </a:txBody>
                  <a:tcPr>
                    <a:noFill/>
                  </a:tcPr>
                </a:tc>
                <a:tc>
                  <a:txBody>
                    <a:bodyPr/>
                    <a:lstStyle/>
                    <a:p>
                      <a:r>
                        <a:rPr lang="en-US" dirty="0" smtClean="0">
                          <a:solidFill>
                            <a:schemeClr val="bg1"/>
                          </a:solidFill>
                        </a:rPr>
                        <a:t>http://www.microsoft.com/security/sdl/adopt/threatmodeling.aspx</a:t>
                      </a:r>
                      <a:endParaRPr lang="en-US" dirty="0">
                        <a:solidFill>
                          <a:schemeClr val="bg1"/>
                        </a:solidFill>
                      </a:endParaRPr>
                    </a:p>
                  </a:txBody>
                  <a:tcPr>
                    <a:noFill/>
                  </a:tcPr>
                </a:tc>
              </a:tr>
              <a:tr h="729937">
                <a:tc>
                  <a:txBody>
                    <a:bodyPr/>
                    <a:lstStyle/>
                    <a:p>
                      <a:r>
                        <a:rPr lang="en-US" dirty="0" smtClean="0">
                          <a:solidFill>
                            <a:schemeClr val="bg1"/>
                          </a:solidFill>
                          <a:hlinkClick r:id="rId5"/>
                        </a:rPr>
                        <a:t>Automated Threat Modeling</a:t>
                      </a:r>
                      <a:endParaRPr lang="en-US" dirty="0">
                        <a:solidFill>
                          <a:schemeClr val="bg1"/>
                        </a:solidFill>
                      </a:endParaRPr>
                    </a:p>
                  </a:txBody>
                  <a:tcPr>
                    <a:noFill/>
                  </a:tcPr>
                </a:tc>
                <a:tc>
                  <a:txBody>
                    <a:bodyPr/>
                    <a:lstStyle/>
                    <a:p>
                      <a:r>
                        <a:rPr lang="en-US" dirty="0" smtClean="0">
                          <a:solidFill>
                            <a:schemeClr val="bg1"/>
                          </a:solidFill>
                        </a:rPr>
                        <a:t>http://research.cs.wisc.edu/mist/papers/Guifre-sep2012.pdf</a:t>
                      </a:r>
                      <a:endParaRPr lang="en-US" dirty="0">
                        <a:solidFill>
                          <a:schemeClr val="bg1"/>
                        </a:solidFill>
                      </a:endParaRPr>
                    </a:p>
                  </a:txBody>
                  <a:tcPr>
                    <a:noFill/>
                  </a:tcPr>
                </a:tc>
              </a:tr>
              <a:tr h="729937">
                <a:tc>
                  <a:txBody>
                    <a:bodyPr/>
                    <a:lstStyle/>
                    <a:p>
                      <a:r>
                        <a:rPr lang="en-US" dirty="0" smtClean="0">
                          <a:solidFill>
                            <a:schemeClr val="bg1"/>
                          </a:solidFill>
                          <a:hlinkClick r:id="rId6"/>
                        </a:rPr>
                        <a:t>Common Attack Pattern</a:t>
                      </a:r>
                      <a:r>
                        <a:rPr lang="en-US" baseline="0" dirty="0" smtClean="0">
                          <a:solidFill>
                            <a:schemeClr val="bg1"/>
                          </a:solidFill>
                          <a:hlinkClick r:id="rId6"/>
                        </a:rPr>
                        <a:t> Enumeration and Classification</a:t>
                      </a:r>
                      <a:endParaRPr lang="en-US" dirty="0">
                        <a:solidFill>
                          <a:schemeClr val="bg1"/>
                        </a:solidFill>
                      </a:endParaRPr>
                    </a:p>
                  </a:txBody>
                  <a:tcPr>
                    <a:noFill/>
                  </a:tcPr>
                </a:tc>
                <a:tc>
                  <a:txBody>
                    <a:bodyPr/>
                    <a:lstStyle/>
                    <a:p>
                      <a:r>
                        <a:rPr lang="en-US" dirty="0" smtClean="0">
                          <a:solidFill>
                            <a:schemeClr val="bg1"/>
                          </a:solidFill>
                        </a:rPr>
                        <a:t>http://capec.mitre.org</a:t>
                      </a:r>
                      <a:endParaRPr lang="en-US" dirty="0">
                        <a:solidFill>
                          <a:schemeClr val="bg1"/>
                        </a:solidFill>
                      </a:endParaRPr>
                    </a:p>
                  </a:txBody>
                  <a:tcPr>
                    <a:noFill/>
                  </a:tcPr>
                </a:tc>
              </a:tr>
              <a:tr h="422900">
                <a:tc>
                  <a:txBody>
                    <a:bodyPr/>
                    <a:lstStyle/>
                    <a:p>
                      <a:r>
                        <a:rPr lang="en-US" dirty="0" smtClean="0">
                          <a:solidFill>
                            <a:schemeClr val="bg1"/>
                          </a:solidFill>
                          <a:hlinkClick r:id="rId7"/>
                        </a:rPr>
                        <a:t>University of Wisconsin Security</a:t>
                      </a:r>
                      <a:r>
                        <a:rPr lang="en-US" baseline="0" dirty="0" smtClean="0">
                          <a:solidFill>
                            <a:schemeClr val="bg1"/>
                          </a:solidFill>
                          <a:hlinkClick r:id="rId7"/>
                        </a:rPr>
                        <a:t> Research</a:t>
                      </a:r>
                      <a:endParaRPr lang="en-US" dirty="0">
                        <a:solidFill>
                          <a:schemeClr val="bg1"/>
                        </a:solidFill>
                      </a:endParaRPr>
                    </a:p>
                  </a:txBody>
                  <a:tcPr>
                    <a:noFill/>
                  </a:tcPr>
                </a:tc>
                <a:tc>
                  <a:txBody>
                    <a:bodyPr/>
                    <a:lstStyle/>
                    <a:p>
                      <a:r>
                        <a:rPr lang="en-US" dirty="0" smtClean="0">
                          <a:solidFill>
                            <a:schemeClr val="bg1"/>
                          </a:solidFill>
                        </a:rPr>
                        <a:t>http://research.cs.wisc.edu/mist/</a:t>
                      </a:r>
                      <a:endParaRPr lang="en-US" dirty="0">
                        <a:solidFill>
                          <a:schemeClr val="bg1"/>
                        </a:solidFill>
                      </a:endParaRPr>
                    </a:p>
                  </a:txBody>
                  <a:tcPr>
                    <a:noFill/>
                  </a:tcPr>
                </a:tc>
              </a:tr>
            </a:tbl>
          </a:graphicData>
        </a:graphic>
      </p:graphicFrame>
    </p:spTree>
    <p:extLst>
      <p:ext uri="{BB962C8B-B14F-4D97-AF65-F5344CB8AC3E}">
        <p14:creationId xmlns:p14="http://schemas.microsoft.com/office/powerpoint/2010/main" val="2665083003"/>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blackWhite">
          <a:xfrm>
            <a:off x="381000" y="456268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bg1"/>
                    </a:gs>
                    <a:gs pos="100000">
                      <a:schemeClr val="bg1"/>
                    </a:gs>
                  </a:gsLst>
                  <a:lin ang="5400000" scaled="0"/>
                </a:gradFill>
                <a:cs typeface="Arial" charset="0"/>
              </a:rPr>
              <a:t>© </a:t>
            </a:r>
            <a:r>
              <a:rPr lang="en-US" sz="700" dirty="0" smtClean="0">
                <a:gradFill>
                  <a:gsLst>
                    <a:gs pos="0">
                      <a:schemeClr val="bg1"/>
                    </a:gs>
                    <a:gs pos="100000">
                      <a:schemeClr val="bg1"/>
                    </a:gs>
                  </a:gsLst>
                  <a:lin ang="5400000" scaled="0"/>
                </a:gradFill>
                <a:cs typeface="Arial" charset="0"/>
              </a:rPr>
              <a:t>2012 Microsoft </a:t>
            </a:r>
            <a:r>
              <a:rPr lang="en-US" sz="700" dirty="0">
                <a:gradFill>
                  <a:gsLst>
                    <a:gs pos="0">
                      <a:schemeClr val="bg1"/>
                    </a:gs>
                    <a:gs pos="100000">
                      <a:schemeClr val="bg1"/>
                    </a:gs>
                  </a:gsLst>
                  <a:lin ang="5400000" scaled="0"/>
                </a:gradFill>
                <a:cs typeface="Arial" charset="0"/>
              </a:rPr>
              <a:t>Corporation. All rights reserved. Microsoft, Windows</a:t>
            </a:r>
            <a:r>
              <a:rPr lang="en-US" sz="700" dirty="0" smtClean="0">
                <a:gradFill>
                  <a:gsLst>
                    <a:gs pos="0">
                      <a:schemeClr val="bg1"/>
                    </a:gs>
                    <a:gs pos="100000">
                      <a:schemeClr val="bg1"/>
                    </a:gs>
                  </a:gsLst>
                  <a:lin ang="5400000" scaled="0"/>
                </a:gradFill>
                <a:cs typeface="Arial" charset="0"/>
              </a:rPr>
              <a:t>, Internet Explorer, </a:t>
            </a:r>
            <a:r>
              <a:rPr lang="en-US" sz="700" dirty="0">
                <a:gradFill>
                  <a:gsLst>
                    <a:gs pos="0">
                      <a:schemeClr val="bg1"/>
                    </a:gs>
                    <a:gs pos="100000">
                      <a:schemeClr val="bg1"/>
                    </a:gs>
                  </a:gsLst>
                  <a:lin ang="5400000" scaled="0"/>
                </a:gradFill>
                <a:cs typeface="Arial" charset="0"/>
              </a:rPr>
              <a:t>and other product names are or may be registered trademarks and/or trademarks in the U.S. and/or other countries.</a:t>
            </a:r>
          </a:p>
          <a:p>
            <a:pPr algn="ctr" defTabSz="914099" eaLnBrk="0" hangingPunct="0"/>
            <a:r>
              <a:rPr lang="en-US" sz="700" dirty="0">
                <a:gradFill>
                  <a:gsLst>
                    <a:gs pos="0">
                      <a:schemeClr val="bg1"/>
                    </a:gs>
                    <a:gs pos="100000">
                      <a:schemeClr val="bg1"/>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bg1"/>
                    </a:gs>
                    <a:gs pos="100000">
                      <a:schemeClr val="bg1"/>
                    </a:gs>
                  </a:gsLst>
                  <a:lin ang="5400000" scaled="0"/>
                </a:gradFill>
                <a:cs typeface="Arial" charset="0"/>
              </a:rPr>
              <a:t>MICROSOFT </a:t>
            </a:r>
            <a:r>
              <a:rPr lang="en-US" sz="700" dirty="0">
                <a:gradFill>
                  <a:gsLst>
                    <a:gs pos="0">
                      <a:schemeClr val="bg1"/>
                    </a:gs>
                    <a:gs pos="100000">
                      <a:schemeClr val="bg1"/>
                    </a:gs>
                  </a:gsLst>
                  <a:lin ang="5400000" scaled="0"/>
                </a:gradFill>
                <a:cs typeface="Arial" charset="0"/>
              </a:rPr>
              <a:t>MAKES NO WARRANTIES, EXPRESS, IMPLIED OR STATUTORY, AS TO THE INFORMATION IN THIS PRESENTATION.</a:t>
            </a:r>
          </a:p>
        </p:txBody>
      </p:sp>
      <p:sp>
        <p:nvSpPr>
          <p:cNvPr id="2" name="TextBox 1"/>
          <p:cNvSpPr txBox="1"/>
          <p:nvPr/>
        </p:nvSpPr>
        <p:spPr>
          <a:xfrm>
            <a:off x="3400425" y="2247900"/>
            <a:ext cx="3924300" cy="492443"/>
          </a:xfrm>
          <a:prstGeom prst="rect">
            <a:avLst/>
          </a:prstGeom>
          <a:noFill/>
        </p:spPr>
        <p:txBody>
          <a:bodyPr wrap="square" lIns="0" tIns="0" rIns="0" bIns="0" rtlCol="0">
            <a:spAutoFit/>
          </a:bodyPr>
          <a:lstStyle/>
          <a:p>
            <a:r>
              <a:rPr lang="en-US" sz="3200" dirty="0" smtClean="0">
                <a:gradFill>
                  <a:gsLst>
                    <a:gs pos="0">
                      <a:schemeClr val="bg1"/>
                    </a:gs>
                    <a:gs pos="86000">
                      <a:schemeClr val="bg1"/>
                    </a:gs>
                  </a:gsLst>
                  <a:lin ang="5400000" scaled="0"/>
                </a:gradFill>
              </a:rPr>
              <a:t>Thank You!</a:t>
            </a:r>
          </a:p>
        </p:txBody>
      </p:sp>
    </p:spTree>
    <p:extLst>
      <p:ext uri="{BB962C8B-B14F-4D97-AF65-F5344CB8AC3E}">
        <p14:creationId xmlns:p14="http://schemas.microsoft.com/office/powerpoint/2010/main" val="3650516877"/>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205978"/>
            <a:ext cx="7467600" cy="85725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50" normalizeH="0" baseline="0" noProof="0" dirty="0" smtClean="0">
                <a:ln w="3175">
                  <a:noFill/>
                </a:ln>
                <a:solidFill>
                  <a:schemeClr val="bg1"/>
                </a:solidFill>
                <a:uLnTx/>
                <a:uFillTx/>
                <a:latin typeface="+mn-lt"/>
                <a:ea typeface="+mn-ea"/>
                <a:cs typeface="Arial" charset="0"/>
              </a:rPr>
              <a:t>Evolved SDL Approach</a:t>
            </a:r>
          </a:p>
        </p:txBody>
      </p:sp>
      <p:pic>
        <p:nvPicPr>
          <p:cNvPr id="3073" name="Picture 1"/>
          <p:cNvPicPr>
            <a:picLocks noChangeAspect="1" noChangeArrowheads="1"/>
          </p:cNvPicPr>
          <p:nvPr/>
        </p:nvPicPr>
        <p:blipFill>
          <a:blip r:embed="rId3" cstate="print"/>
          <a:srcRect/>
          <a:stretch>
            <a:fillRect/>
          </a:stretch>
        </p:blipFill>
        <p:spPr bwMode="auto">
          <a:xfrm>
            <a:off x="0" y="914400"/>
            <a:ext cx="6692361" cy="3779044"/>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cstate="print"/>
          <a:srcRect l="42271" t="36641" r="21767" b="21483"/>
          <a:stretch>
            <a:fillRect/>
          </a:stretch>
        </p:blipFill>
        <p:spPr bwMode="auto">
          <a:xfrm>
            <a:off x="5105400" y="2514600"/>
            <a:ext cx="4343400" cy="2743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56778608"/>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67051"/>
            <a:ext cx="8363938" cy="1218795"/>
          </a:xfrm>
        </p:spPr>
        <p:txBody>
          <a:bodyPr/>
          <a:lstStyle/>
          <a:p>
            <a:pPr algn="ctr"/>
            <a:r>
              <a:rPr lang="en-US" b="1" dirty="0" smtClean="0"/>
              <a:t>SDL Threat Modeling Tool</a:t>
            </a:r>
            <a:br>
              <a:rPr lang="en-US" b="1" dirty="0" smtClean="0"/>
            </a:br>
            <a:r>
              <a:rPr lang="en-US" b="1" dirty="0" smtClean="0"/>
              <a:t>Demo</a:t>
            </a:r>
            <a:endParaRPr lang="en-US" b="1" dirty="0"/>
          </a:p>
        </p:txBody>
      </p:sp>
    </p:spTree>
    <p:extLst>
      <p:ext uri="{BB962C8B-B14F-4D97-AF65-F5344CB8AC3E}">
        <p14:creationId xmlns:p14="http://schemas.microsoft.com/office/powerpoint/2010/main" val="1168008992"/>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997196"/>
          </a:xfrm>
        </p:spPr>
        <p:txBody>
          <a:bodyPr/>
          <a:lstStyle/>
          <a:p>
            <a:r>
              <a:rPr lang="en-US" sz="3600" dirty="0" smtClean="0"/>
              <a:t>Goals for a Security Development  Process (“SDL”)</a:t>
            </a:r>
            <a:endParaRPr lang="en-US" sz="3600" dirty="0"/>
          </a:p>
        </p:txBody>
      </p:sp>
      <p:sp>
        <p:nvSpPr>
          <p:cNvPr id="3" name="Text Placeholder 2"/>
          <p:cNvSpPr>
            <a:spLocks noGrp="1"/>
          </p:cNvSpPr>
          <p:nvPr>
            <p:ph type="body" sz="quarter" idx="10"/>
          </p:nvPr>
        </p:nvSpPr>
        <p:spPr>
          <a:xfrm>
            <a:off x="389436" y="1085850"/>
            <a:ext cx="8363938" cy="3354765"/>
          </a:xfrm>
        </p:spPr>
        <p:txBody>
          <a:bodyPr/>
          <a:lstStyle/>
          <a:p>
            <a:r>
              <a:rPr lang="en-US" dirty="0" smtClean="0"/>
              <a:t>Secure by Design</a:t>
            </a:r>
          </a:p>
          <a:p>
            <a:pPr lvl="1"/>
            <a:r>
              <a:rPr lang="en-US" dirty="0" smtClean="0"/>
              <a:t>Reduce the number of vulnerabilities</a:t>
            </a:r>
          </a:p>
          <a:p>
            <a:pPr lvl="1"/>
            <a:r>
              <a:rPr lang="en-US" dirty="0" smtClean="0"/>
              <a:t>Which reduces the number of security updates</a:t>
            </a:r>
          </a:p>
          <a:p>
            <a:pPr lvl="1"/>
            <a:r>
              <a:rPr lang="en-US" dirty="0" smtClean="0"/>
              <a:t>But you can never remove all vulnerabilities</a:t>
            </a:r>
          </a:p>
          <a:p>
            <a:r>
              <a:rPr lang="en-US" dirty="0" smtClean="0"/>
              <a:t>Secure by Default</a:t>
            </a:r>
          </a:p>
          <a:p>
            <a:pPr lvl="1"/>
            <a:r>
              <a:rPr lang="en-US" dirty="0" smtClean="0"/>
              <a:t>Reduce the severity of the vulnerabilities missed</a:t>
            </a:r>
          </a:p>
          <a:p>
            <a:pPr lvl="1"/>
            <a:r>
              <a:rPr lang="en-US" dirty="0" smtClean="0"/>
              <a:t>Focus on defenses and reduced exposure</a:t>
            </a:r>
            <a:endParaRPr lang="en-US" dirty="0"/>
          </a:p>
        </p:txBody>
      </p:sp>
    </p:spTree>
    <p:extLst>
      <p:ext uri="{BB962C8B-B14F-4D97-AF65-F5344CB8AC3E}">
        <p14:creationId xmlns:p14="http://schemas.microsoft.com/office/powerpoint/2010/main" val="397426662"/>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389436" y="171451"/>
            <a:ext cx="8363938" cy="498598"/>
          </a:xfrm>
        </p:spPr>
        <p:txBody>
          <a:bodyPr/>
          <a:lstStyle/>
          <a:p>
            <a:r>
              <a:rPr sz="3600" dirty="0"/>
              <a:t>The Microsoft </a:t>
            </a:r>
            <a:r>
              <a:rPr sz="3600" dirty="0" smtClean="0"/>
              <a:t>SDL</a:t>
            </a:r>
            <a:endParaRPr lang="en-US" sz="1800" dirty="0">
              <a:solidFill>
                <a:schemeClr val="tx1"/>
              </a:solidFill>
            </a:endParaRPr>
          </a:p>
        </p:txBody>
      </p:sp>
      <p:grpSp>
        <p:nvGrpSpPr>
          <p:cNvPr id="2" name="Small 01"/>
          <p:cNvGrpSpPr/>
          <p:nvPr/>
        </p:nvGrpSpPr>
        <p:grpSpPr>
          <a:xfrm>
            <a:off x="152400" y="2229336"/>
            <a:ext cx="1434548" cy="1447471"/>
            <a:chOff x="152400" y="2704824"/>
            <a:chExt cx="1434548" cy="1929961"/>
          </a:xfrm>
        </p:grpSpPr>
        <p:sp>
          <p:nvSpPr>
            <p:cNvPr id="45" name="Chevron 44"/>
            <p:cNvSpPr/>
            <p:nvPr/>
          </p:nvSpPr>
          <p:spPr>
            <a:xfrm>
              <a:off x="152400" y="2704824"/>
              <a:ext cx="1434548" cy="515160"/>
            </a:xfrm>
            <a:prstGeom prst="chevron">
              <a:avLst/>
            </a:prstGeom>
            <a:gradFill flip="none" rotWithShape="1">
              <a:gsLst>
                <a:gs pos="0">
                  <a:srgbClr val="FFFFFF"/>
                </a:gs>
                <a:gs pos="40000">
                  <a:schemeClr val="accent2"/>
                </a:gs>
                <a:gs pos="100000">
                  <a:srgbClr val="FFFFFF">
                    <a:alpha val="5000"/>
                  </a:srgbClr>
                </a:gs>
              </a:gsLst>
              <a:lin ang="5400000" scaled="1"/>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800" b="1" dirty="0" smtClean="0">
                  <a:solidFill>
                    <a:schemeClr val="tx1"/>
                  </a:solidFill>
                </a:rPr>
                <a:t>Training</a:t>
              </a:r>
              <a:endParaRPr lang="en-US" sz="800" b="1" dirty="0">
                <a:solidFill>
                  <a:schemeClr val="tx1"/>
                </a:solidFill>
              </a:endParaRPr>
            </a:p>
          </p:txBody>
        </p:sp>
        <p:sp>
          <p:nvSpPr>
            <p:cNvPr id="52" name="Rectangle 51"/>
            <p:cNvSpPr/>
            <p:nvPr/>
          </p:nvSpPr>
          <p:spPr>
            <a:xfrm>
              <a:off x="210074" y="3219984"/>
              <a:ext cx="1136126" cy="1414801"/>
            </a:xfrm>
            <a:prstGeom prst="rect">
              <a:avLst/>
            </a:prstGeom>
            <a:gradFill>
              <a:gsLst>
                <a:gs pos="0">
                  <a:schemeClr val="accent2">
                    <a:lumMod val="40000"/>
                    <a:lumOff val="6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45720" rIns="45720" rtlCol="0" anchor="t"/>
            <a:lstStyle/>
            <a:p>
              <a:pPr marL="114300" indent="-114300" defTabSz="914363">
                <a:lnSpc>
                  <a:spcPct val="90000"/>
                </a:lnSpc>
                <a:spcBef>
                  <a:spcPct val="20000"/>
                </a:spcBef>
                <a:buBlip>
                  <a:blip r:embed="rId3"/>
                </a:buBlip>
              </a:pPr>
              <a:r>
                <a:rPr lang="en-US" sz="1000" dirty="0" smtClean="0">
                  <a:solidFill>
                    <a:schemeClr val="tx1"/>
                  </a:solidFill>
                  <a:latin typeface="Trebuchet MS" pitchFamily="34" charset="0"/>
                </a:rPr>
                <a:t>Core training</a:t>
              </a:r>
            </a:p>
          </p:txBody>
        </p:sp>
      </p:grpSp>
      <p:grpSp>
        <p:nvGrpSpPr>
          <p:cNvPr id="3" name="Small 02"/>
          <p:cNvGrpSpPr/>
          <p:nvPr/>
        </p:nvGrpSpPr>
        <p:grpSpPr>
          <a:xfrm>
            <a:off x="1386509" y="2229336"/>
            <a:ext cx="1434548" cy="1447471"/>
            <a:chOff x="1386509" y="2704824"/>
            <a:chExt cx="1434548" cy="1929961"/>
          </a:xfrm>
        </p:grpSpPr>
        <p:sp>
          <p:nvSpPr>
            <p:cNvPr id="46" name="Chevron 45"/>
            <p:cNvSpPr/>
            <p:nvPr/>
          </p:nvSpPr>
          <p:spPr>
            <a:xfrm>
              <a:off x="1386509" y="2704824"/>
              <a:ext cx="1434548" cy="515160"/>
            </a:xfrm>
            <a:prstGeom prst="chevron">
              <a:avLst/>
            </a:prstGeom>
            <a:gradFill flip="none" rotWithShape="1">
              <a:gsLst>
                <a:gs pos="0">
                  <a:srgbClr val="DDEBCF"/>
                </a:gs>
                <a:gs pos="50000">
                  <a:srgbClr val="9CB86E"/>
                </a:gs>
                <a:gs pos="100000">
                  <a:srgbClr val="156B13"/>
                </a:gs>
              </a:gsLst>
              <a:lin ang="5400000" scaled="0"/>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800" b="1" dirty="0" smtClean="0">
                  <a:solidFill>
                    <a:schemeClr val="tx1"/>
                  </a:solidFill>
                </a:rPr>
                <a:t>Requirements</a:t>
              </a:r>
              <a:endParaRPr lang="en-US" sz="800" b="1" dirty="0">
                <a:solidFill>
                  <a:schemeClr val="tx1"/>
                </a:solidFill>
              </a:endParaRPr>
            </a:p>
          </p:txBody>
        </p:sp>
        <p:sp>
          <p:nvSpPr>
            <p:cNvPr id="53" name="Rectangle 52"/>
            <p:cNvSpPr/>
            <p:nvPr/>
          </p:nvSpPr>
          <p:spPr>
            <a:xfrm>
              <a:off x="1446207" y="3219984"/>
              <a:ext cx="1136126" cy="1414801"/>
            </a:xfrm>
            <a:prstGeom prst="rect">
              <a:avLst/>
            </a:prstGeom>
            <a:gradFill>
              <a:gsLst>
                <a:gs pos="0">
                  <a:schemeClr val="accent4">
                    <a:lumMod val="40000"/>
                    <a:lumOff val="6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45720" rIns="45720" rtlCol="0" anchor="t"/>
            <a:lstStyle/>
            <a:p>
              <a:pPr marL="114300" indent="-114300" defTabSz="914363">
                <a:lnSpc>
                  <a:spcPct val="90000"/>
                </a:lnSpc>
                <a:spcBef>
                  <a:spcPct val="20000"/>
                </a:spcBef>
                <a:buBlip>
                  <a:blip r:embed="rId3"/>
                </a:buBlip>
              </a:pPr>
              <a:r>
                <a:rPr lang="en-US" sz="1000" dirty="0" smtClean="0">
                  <a:solidFill>
                    <a:schemeClr val="tx1"/>
                  </a:solidFill>
                  <a:latin typeface="Trebuchet MS" pitchFamily="34" charset="0"/>
                </a:rPr>
                <a:t>Analyze security and privacy risk </a:t>
              </a:r>
            </a:p>
            <a:p>
              <a:pPr marL="114300" indent="-114300" defTabSz="914363">
                <a:lnSpc>
                  <a:spcPct val="90000"/>
                </a:lnSpc>
                <a:spcBef>
                  <a:spcPct val="20000"/>
                </a:spcBef>
                <a:buBlip>
                  <a:blip r:embed="rId3"/>
                </a:buBlip>
              </a:pPr>
              <a:r>
                <a:rPr lang="en-US" sz="1000" dirty="0" smtClean="0">
                  <a:solidFill>
                    <a:schemeClr val="tx1"/>
                  </a:solidFill>
                  <a:latin typeface="Trebuchet MS" pitchFamily="34" charset="0"/>
                </a:rPr>
                <a:t>Define quality gates</a:t>
              </a:r>
            </a:p>
          </p:txBody>
        </p:sp>
      </p:grpSp>
      <p:grpSp>
        <p:nvGrpSpPr>
          <p:cNvPr id="4" name="Small 03"/>
          <p:cNvGrpSpPr/>
          <p:nvPr/>
        </p:nvGrpSpPr>
        <p:grpSpPr>
          <a:xfrm>
            <a:off x="2620618" y="2229336"/>
            <a:ext cx="1434548" cy="1447471"/>
            <a:chOff x="2620618" y="2704824"/>
            <a:chExt cx="1434548" cy="1929961"/>
          </a:xfrm>
        </p:grpSpPr>
        <p:sp>
          <p:nvSpPr>
            <p:cNvPr id="47" name="Chevron 46"/>
            <p:cNvSpPr/>
            <p:nvPr/>
          </p:nvSpPr>
          <p:spPr>
            <a:xfrm>
              <a:off x="2620618" y="2704824"/>
              <a:ext cx="1434548" cy="515160"/>
            </a:xfrm>
            <a:prstGeom prst="chevron">
              <a:avLst/>
            </a:prstGeom>
            <a:gradFill flip="none" rotWithShape="1">
              <a:gsLst>
                <a:gs pos="0">
                  <a:srgbClr val="DDEBCF"/>
                </a:gs>
                <a:gs pos="50000">
                  <a:srgbClr val="9CB86E"/>
                </a:gs>
                <a:gs pos="100000">
                  <a:srgbClr val="156B13"/>
                </a:gs>
              </a:gsLst>
              <a:lin ang="5400000" scaled="0"/>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r>
                <a:rPr lang="en-US" sz="800" b="1" dirty="0">
                  <a:solidFill>
                    <a:schemeClr val="tx1"/>
                  </a:solidFill>
                </a:rPr>
                <a:t>Design</a:t>
              </a:r>
            </a:p>
          </p:txBody>
        </p:sp>
        <p:sp>
          <p:nvSpPr>
            <p:cNvPr id="54" name="Rectangle 53"/>
            <p:cNvSpPr/>
            <p:nvPr/>
          </p:nvSpPr>
          <p:spPr>
            <a:xfrm>
              <a:off x="2682340" y="3219984"/>
              <a:ext cx="1136126" cy="1414801"/>
            </a:xfrm>
            <a:prstGeom prst="rect">
              <a:avLst/>
            </a:prstGeom>
            <a:gradFill>
              <a:gsLst>
                <a:gs pos="0">
                  <a:schemeClr val="accent4">
                    <a:lumMod val="40000"/>
                    <a:lumOff val="6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45720" rIns="45720" rtlCol="0" anchor="t"/>
            <a:lstStyle/>
            <a:p>
              <a:pPr marL="114300" indent="-114300" defTabSz="914363">
                <a:lnSpc>
                  <a:spcPct val="90000"/>
                </a:lnSpc>
                <a:spcBef>
                  <a:spcPct val="20000"/>
                </a:spcBef>
                <a:buBlip>
                  <a:blip r:embed="rId3"/>
                </a:buBlip>
              </a:pPr>
              <a:r>
                <a:rPr lang="en-US" sz="1000" dirty="0" smtClean="0">
                  <a:solidFill>
                    <a:schemeClr val="tx1"/>
                  </a:solidFill>
                  <a:latin typeface="Trebuchet MS" pitchFamily="34" charset="0"/>
                </a:rPr>
                <a:t>Threat modeling</a:t>
              </a:r>
            </a:p>
            <a:p>
              <a:pPr marL="114300" indent="-114300" defTabSz="914363">
                <a:lnSpc>
                  <a:spcPct val="90000"/>
                </a:lnSpc>
                <a:spcBef>
                  <a:spcPct val="20000"/>
                </a:spcBef>
                <a:buBlip>
                  <a:blip r:embed="rId3"/>
                </a:buBlip>
              </a:pPr>
              <a:r>
                <a:rPr lang="en-US" sz="1000" dirty="0" smtClean="0">
                  <a:solidFill>
                    <a:schemeClr val="tx1"/>
                  </a:solidFill>
                  <a:latin typeface="Trebuchet MS" pitchFamily="34" charset="0"/>
                </a:rPr>
                <a:t>Attack surface analysis</a:t>
              </a:r>
            </a:p>
          </p:txBody>
        </p:sp>
      </p:grpSp>
      <p:grpSp>
        <p:nvGrpSpPr>
          <p:cNvPr id="5" name="Small 04"/>
          <p:cNvGrpSpPr/>
          <p:nvPr/>
        </p:nvGrpSpPr>
        <p:grpSpPr>
          <a:xfrm>
            <a:off x="3854727" y="2229336"/>
            <a:ext cx="1434548" cy="1447471"/>
            <a:chOff x="3854727" y="2704824"/>
            <a:chExt cx="1434548" cy="1929961"/>
          </a:xfrm>
        </p:grpSpPr>
        <p:sp>
          <p:nvSpPr>
            <p:cNvPr id="48" name="Chevron 47"/>
            <p:cNvSpPr/>
            <p:nvPr/>
          </p:nvSpPr>
          <p:spPr>
            <a:xfrm>
              <a:off x="3854727" y="2704824"/>
              <a:ext cx="1434548" cy="515160"/>
            </a:xfrm>
            <a:prstGeom prst="chevron">
              <a:avLst/>
            </a:prstGeom>
            <a:gradFill flip="none" rotWithShape="1">
              <a:gsLst>
                <a:gs pos="0">
                  <a:srgbClr val="DDEBCF"/>
                </a:gs>
                <a:gs pos="50000">
                  <a:srgbClr val="9CB86E"/>
                </a:gs>
                <a:gs pos="100000">
                  <a:srgbClr val="156B13"/>
                </a:gs>
              </a:gsLst>
              <a:lin ang="5400000" scaled="0"/>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r>
                <a:rPr lang="en-US" sz="800" b="1" dirty="0" smtClean="0">
                  <a:solidFill>
                    <a:schemeClr val="tx1"/>
                  </a:solidFill>
                </a:rPr>
                <a:t>Implementation</a:t>
              </a:r>
              <a:endParaRPr lang="en-US" sz="1000" b="1" dirty="0">
                <a:solidFill>
                  <a:schemeClr val="tx1"/>
                </a:solidFill>
              </a:endParaRPr>
            </a:p>
          </p:txBody>
        </p:sp>
        <p:sp>
          <p:nvSpPr>
            <p:cNvPr id="55" name="Rectangle 54"/>
            <p:cNvSpPr/>
            <p:nvPr/>
          </p:nvSpPr>
          <p:spPr>
            <a:xfrm>
              <a:off x="3918473" y="3219984"/>
              <a:ext cx="1136126" cy="1414801"/>
            </a:xfrm>
            <a:prstGeom prst="rect">
              <a:avLst/>
            </a:prstGeom>
            <a:gradFill>
              <a:gsLst>
                <a:gs pos="0">
                  <a:schemeClr val="accent4">
                    <a:lumMod val="40000"/>
                    <a:lumOff val="6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45720" rIns="45720" rtlCol="0" anchor="t"/>
            <a:lstStyle/>
            <a:p>
              <a:pPr marL="114300" indent="-114300" defTabSz="914363">
                <a:lnSpc>
                  <a:spcPct val="90000"/>
                </a:lnSpc>
                <a:spcBef>
                  <a:spcPct val="20000"/>
                </a:spcBef>
                <a:buBlip>
                  <a:blip r:embed="rId3"/>
                </a:buBlip>
              </a:pPr>
              <a:r>
                <a:rPr lang="en-US" sz="1000" dirty="0" smtClean="0">
                  <a:solidFill>
                    <a:schemeClr val="tx1"/>
                  </a:solidFill>
                  <a:latin typeface="Trebuchet MS" pitchFamily="34" charset="0"/>
                </a:rPr>
                <a:t>Specify tools</a:t>
              </a:r>
            </a:p>
            <a:p>
              <a:pPr marL="114300" indent="-114300" defTabSz="914363">
                <a:lnSpc>
                  <a:spcPct val="90000"/>
                </a:lnSpc>
                <a:spcBef>
                  <a:spcPct val="20000"/>
                </a:spcBef>
                <a:buBlip>
                  <a:blip r:embed="rId3"/>
                </a:buBlip>
              </a:pPr>
              <a:r>
                <a:rPr lang="en-US" sz="1000" dirty="0" smtClean="0">
                  <a:solidFill>
                    <a:schemeClr val="tx1"/>
                  </a:solidFill>
                  <a:latin typeface="Trebuchet MS" pitchFamily="34" charset="0"/>
                </a:rPr>
                <a:t>Enforce banned functions </a:t>
              </a:r>
            </a:p>
            <a:p>
              <a:pPr marL="114300" indent="-114300" defTabSz="914363">
                <a:lnSpc>
                  <a:spcPct val="90000"/>
                </a:lnSpc>
                <a:spcBef>
                  <a:spcPct val="20000"/>
                </a:spcBef>
                <a:buBlip>
                  <a:blip r:embed="rId3"/>
                </a:buBlip>
              </a:pPr>
              <a:r>
                <a:rPr lang="en-US" sz="1000" dirty="0" smtClean="0">
                  <a:solidFill>
                    <a:schemeClr val="tx1"/>
                  </a:solidFill>
                  <a:latin typeface="Trebuchet MS" pitchFamily="34" charset="0"/>
                </a:rPr>
                <a:t>Static analysis</a:t>
              </a:r>
            </a:p>
          </p:txBody>
        </p:sp>
      </p:grpSp>
      <p:grpSp>
        <p:nvGrpSpPr>
          <p:cNvPr id="6" name="Small 05"/>
          <p:cNvGrpSpPr/>
          <p:nvPr/>
        </p:nvGrpSpPr>
        <p:grpSpPr>
          <a:xfrm>
            <a:off x="5088836" y="2229336"/>
            <a:ext cx="1434548" cy="1447471"/>
            <a:chOff x="5088836" y="2704824"/>
            <a:chExt cx="1434548" cy="1929961"/>
          </a:xfrm>
        </p:grpSpPr>
        <p:sp>
          <p:nvSpPr>
            <p:cNvPr id="49" name="Chevron 48"/>
            <p:cNvSpPr/>
            <p:nvPr/>
          </p:nvSpPr>
          <p:spPr>
            <a:xfrm>
              <a:off x="5088836" y="2704824"/>
              <a:ext cx="1434548" cy="515160"/>
            </a:xfrm>
            <a:prstGeom prst="chevron">
              <a:avLst/>
            </a:prstGeom>
            <a:gradFill flip="none" rotWithShape="1">
              <a:gsLst>
                <a:gs pos="0">
                  <a:srgbClr val="DDEBCF"/>
                </a:gs>
                <a:gs pos="50000">
                  <a:srgbClr val="9CB86E"/>
                </a:gs>
                <a:gs pos="100000">
                  <a:srgbClr val="156B13"/>
                </a:gs>
              </a:gsLst>
              <a:lin ang="5400000" scaled="0"/>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800" b="1" dirty="0">
                  <a:solidFill>
                    <a:schemeClr val="tx1"/>
                  </a:solidFill>
                </a:rPr>
                <a:t>Verification</a:t>
              </a:r>
            </a:p>
          </p:txBody>
        </p:sp>
        <p:sp>
          <p:nvSpPr>
            <p:cNvPr id="56" name="Rectangle 55"/>
            <p:cNvSpPr/>
            <p:nvPr/>
          </p:nvSpPr>
          <p:spPr>
            <a:xfrm>
              <a:off x="5154606" y="3219984"/>
              <a:ext cx="1136126" cy="1414801"/>
            </a:xfrm>
            <a:prstGeom prst="rect">
              <a:avLst/>
            </a:prstGeom>
            <a:gradFill>
              <a:gsLst>
                <a:gs pos="0">
                  <a:schemeClr val="accent4">
                    <a:lumMod val="40000"/>
                    <a:lumOff val="6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45720" rIns="45720" rtlCol="0" anchor="t"/>
            <a:lstStyle/>
            <a:p>
              <a:pPr marL="114300" indent="-114300" defTabSz="914363">
                <a:lnSpc>
                  <a:spcPct val="90000"/>
                </a:lnSpc>
                <a:spcBef>
                  <a:spcPct val="20000"/>
                </a:spcBef>
                <a:buBlip>
                  <a:blip r:embed="rId3"/>
                </a:buBlip>
              </a:pPr>
              <a:r>
                <a:rPr lang="en-US" sz="1000" dirty="0" smtClean="0">
                  <a:solidFill>
                    <a:schemeClr val="tx1"/>
                  </a:solidFill>
                  <a:latin typeface="Trebuchet MS" pitchFamily="34" charset="0"/>
                </a:rPr>
                <a:t>Dynamic/Fuzz testing </a:t>
              </a:r>
            </a:p>
            <a:p>
              <a:pPr marL="114300" indent="-114300" defTabSz="914363">
                <a:lnSpc>
                  <a:spcPct val="90000"/>
                </a:lnSpc>
                <a:spcBef>
                  <a:spcPct val="20000"/>
                </a:spcBef>
                <a:buBlip>
                  <a:blip r:embed="rId3"/>
                </a:buBlip>
              </a:pPr>
              <a:r>
                <a:rPr lang="en-US" sz="1000" dirty="0" smtClean="0">
                  <a:solidFill>
                    <a:schemeClr val="tx1"/>
                  </a:solidFill>
                  <a:latin typeface="Trebuchet MS" pitchFamily="34" charset="0"/>
                </a:rPr>
                <a:t>Verify threat models/attack surface</a:t>
              </a:r>
            </a:p>
          </p:txBody>
        </p:sp>
      </p:grpSp>
      <p:grpSp>
        <p:nvGrpSpPr>
          <p:cNvPr id="7" name="Small 06"/>
          <p:cNvGrpSpPr/>
          <p:nvPr/>
        </p:nvGrpSpPr>
        <p:grpSpPr>
          <a:xfrm>
            <a:off x="6322945" y="2229336"/>
            <a:ext cx="1434548" cy="1447471"/>
            <a:chOff x="6322945" y="2704824"/>
            <a:chExt cx="1434548" cy="1929961"/>
          </a:xfrm>
        </p:grpSpPr>
        <p:sp>
          <p:nvSpPr>
            <p:cNvPr id="50" name="Chevron 49"/>
            <p:cNvSpPr/>
            <p:nvPr/>
          </p:nvSpPr>
          <p:spPr>
            <a:xfrm>
              <a:off x="6322945" y="2704824"/>
              <a:ext cx="1434548" cy="515160"/>
            </a:xfrm>
            <a:prstGeom prst="chevron">
              <a:avLst/>
            </a:prstGeom>
            <a:gradFill flip="none" rotWithShape="1">
              <a:gsLst>
                <a:gs pos="0">
                  <a:srgbClr val="DDEBCF"/>
                </a:gs>
                <a:gs pos="50000">
                  <a:srgbClr val="9CB86E"/>
                </a:gs>
                <a:gs pos="100000">
                  <a:srgbClr val="156B13"/>
                </a:gs>
              </a:gsLst>
              <a:lin ang="5400000" scaled="0"/>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800" b="1" dirty="0" smtClean="0">
                  <a:solidFill>
                    <a:schemeClr val="tx1"/>
                  </a:solidFill>
                </a:rPr>
                <a:t>Release</a:t>
              </a:r>
              <a:endParaRPr lang="en-US" sz="800" b="1" dirty="0">
                <a:solidFill>
                  <a:schemeClr val="tx1"/>
                </a:solidFill>
              </a:endParaRPr>
            </a:p>
          </p:txBody>
        </p:sp>
        <p:sp>
          <p:nvSpPr>
            <p:cNvPr id="57" name="Rectangle 56"/>
            <p:cNvSpPr/>
            <p:nvPr/>
          </p:nvSpPr>
          <p:spPr>
            <a:xfrm>
              <a:off x="6390739" y="3219984"/>
              <a:ext cx="1136126" cy="1414801"/>
            </a:xfrm>
            <a:prstGeom prst="rect">
              <a:avLst/>
            </a:prstGeom>
            <a:gradFill>
              <a:gsLst>
                <a:gs pos="0">
                  <a:schemeClr val="accent4">
                    <a:lumMod val="40000"/>
                    <a:lumOff val="6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45720" rIns="45720" rtlCol="0" anchor="t"/>
            <a:lstStyle/>
            <a:p>
              <a:pPr marL="114300" indent="-114300" defTabSz="914363">
                <a:lnSpc>
                  <a:spcPct val="90000"/>
                </a:lnSpc>
                <a:spcBef>
                  <a:spcPct val="20000"/>
                </a:spcBef>
                <a:buBlip>
                  <a:blip r:embed="rId3"/>
                </a:buBlip>
              </a:pPr>
              <a:r>
                <a:rPr lang="en-US" sz="1000" dirty="0" smtClean="0">
                  <a:solidFill>
                    <a:schemeClr val="tx1"/>
                  </a:solidFill>
                  <a:latin typeface="Trebuchet MS" pitchFamily="34" charset="0"/>
                </a:rPr>
                <a:t>Response plan</a:t>
              </a:r>
            </a:p>
            <a:p>
              <a:pPr marL="114300" indent="-114300" defTabSz="914363">
                <a:lnSpc>
                  <a:spcPct val="90000"/>
                </a:lnSpc>
                <a:spcBef>
                  <a:spcPct val="20000"/>
                </a:spcBef>
                <a:buBlip>
                  <a:blip r:embed="rId3"/>
                </a:buBlip>
              </a:pPr>
              <a:r>
                <a:rPr lang="en-US" sz="1000" dirty="0" smtClean="0">
                  <a:solidFill>
                    <a:schemeClr val="tx1"/>
                  </a:solidFill>
                  <a:latin typeface="Trebuchet MS" pitchFamily="34" charset="0"/>
                </a:rPr>
                <a:t>Final security review</a:t>
              </a:r>
            </a:p>
            <a:p>
              <a:pPr marL="114300" indent="-114300" defTabSz="914363">
                <a:lnSpc>
                  <a:spcPct val="90000"/>
                </a:lnSpc>
                <a:spcBef>
                  <a:spcPct val="20000"/>
                </a:spcBef>
                <a:buBlip>
                  <a:blip r:embed="rId3"/>
                </a:buBlip>
              </a:pPr>
              <a:r>
                <a:rPr lang="en-US" sz="1000" dirty="0" smtClean="0">
                  <a:solidFill>
                    <a:schemeClr val="tx1"/>
                  </a:solidFill>
                  <a:latin typeface="Trebuchet MS" pitchFamily="34" charset="0"/>
                </a:rPr>
                <a:t>Release archive</a:t>
              </a:r>
            </a:p>
          </p:txBody>
        </p:sp>
      </p:grpSp>
      <p:grpSp>
        <p:nvGrpSpPr>
          <p:cNvPr id="8" name="Small 07"/>
          <p:cNvGrpSpPr/>
          <p:nvPr/>
        </p:nvGrpSpPr>
        <p:grpSpPr>
          <a:xfrm>
            <a:off x="7557052" y="2229336"/>
            <a:ext cx="1434548" cy="1447471"/>
            <a:chOff x="7557052" y="2704824"/>
            <a:chExt cx="1434548" cy="1929961"/>
          </a:xfrm>
        </p:grpSpPr>
        <p:sp>
          <p:nvSpPr>
            <p:cNvPr id="51" name="Chevron 50"/>
            <p:cNvSpPr/>
            <p:nvPr/>
          </p:nvSpPr>
          <p:spPr>
            <a:xfrm>
              <a:off x="7557052" y="2704824"/>
              <a:ext cx="1434548" cy="515160"/>
            </a:xfrm>
            <a:prstGeom prst="chevron">
              <a:avLst/>
            </a:prstGeom>
            <a:gradFill flip="none" rotWithShape="1">
              <a:gsLst>
                <a:gs pos="0">
                  <a:srgbClr val="FFFFFF"/>
                </a:gs>
                <a:gs pos="40000">
                  <a:schemeClr val="accent5">
                    <a:lumMod val="75000"/>
                  </a:schemeClr>
                </a:gs>
                <a:gs pos="100000">
                  <a:srgbClr val="FFFFFF">
                    <a:alpha val="5000"/>
                  </a:srgbClr>
                </a:gs>
              </a:gsLst>
              <a:lin ang="5400000" scaled="1"/>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800" b="1" dirty="0" smtClean="0">
                  <a:solidFill>
                    <a:schemeClr val="tx1"/>
                  </a:solidFill>
                </a:rPr>
                <a:t>Response</a:t>
              </a:r>
              <a:endParaRPr lang="en-US" sz="800" b="1" dirty="0">
                <a:solidFill>
                  <a:schemeClr val="tx1"/>
                </a:solidFill>
              </a:endParaRPr>
            </a:p>
          </p:txBody>
        </p:sp>
        <p:sp>
          <p:nvSpPr>
            <p:cNvPr id="58" name="Rectangle 57"/>
            <p:cNvSpPr/>
            <p:nvPr/>
          </p:nvSpPr>
          <p:spPr>
            <a:xfrm>
              <a:off x="7626874" y="3219984"/>
              <a:ext cx="1136126" cy="1414801"/>
            </a:xfrm>
            <a:prstGeom prst="rect">
              <a:avLst/>
            </a:prstGeom>
            <a:gradFill>
              <a:gsLst>
                <a:gs pos="0">
                  <a:schemeClr val="accent3">
                    <a:lumMod val="60000"/>
                    <a:lumOff val="4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45720" rIns="45720" rtlCol="0" anchor="t"/>
            <a:lstStyle/>
            <a:p>
              <a:pPr marL="114300" indent="-114300" defTabSz="914363">
                <a:lnSpc>
                  <a:spcPct val="90000"/>
                </a:lnSpc>
                <a:spcBef>
                  <a:spcPct val="20000"/>
                </a:spcBef>
                <a:buBlip>
                  <a:blip r:embed="rId3"/>
                </a:buBlip>
              </a:pPr>
              <a:r>
                <a:rPr lang="en-US" sz="1000" dirty="0" smtClean="0">
                  <a:solidFill>
                    <a:schemeClr val="tx1"/>
                  </a:solidFill>
                  <a:latin typeface="Trebuchet MS" pitchFamily="34" charset="0"/>
                </a:rPr>
                <a:t>Response execution</a:t>
              </a:r>
            </a:p>
          </p:txBody>
        </p:sp>
      </p:grpSp>
      <p:grpSp>
        <p:nvGrpSpPr>
          <p:cNvPr id="9" name="Top Bracket"/>
          <p:cNvGrpSpPr/>
          <p:nvPr/>
        </p:nvGrpSpPr>
        <p:grpSpPr>
          <a:xfrm>
            <a:off x="302943" y="1744724"/>
            <a:ext cx="8382000" cy="416568"/>
            <a:chOff x="487180" y="2105196"/>
            <a:chExt cx="8123420" cy="555424"/>
          </a:xfrm>
        </p:grpSpPr>
        <p:sp>
          <p:nvSpPr>
            <p:cNvPr id="60" name="Rectangle 59"/>
            <p:cNvSpPr/>
            <p:nvPr/>
          </p:nvSpPr>
          <p:spPr>
            <a:xfrm>
              <a:off x="533400" y="2105196"/>
              <a:ext cx="8077200" cy="492443"/>
            </a:xfrm>
            <a:prstGeom prst="rect">
              <a:avLst/>
            </a:prstGeom>
          </p:spPr>
          <p:txBody>
            <a:bodyPr wrap="square">
              <a:spAutoFit/>
            </a:bodyPr>
            <a:lstStyle/>
            <a:p>
              <a:pPr algn="ctr">
                <a:buSzPct val="95000"/>
                <a:defRPr/>
              </a:pPr>
              <a:r>
                <a:rPr lang="en-US" dirty="0" smtClean="0">
                  <a:ln w="1905"/>
                  <a:solidFill>
                    <a:schemeClr val="tx2"/>
                  </a:solidFill>
                  <a:latin typeface="+mn-lt"/>
                  <a:ea typeface="ＭＳ Ｐゴシック" charset="-128"/>
                </a:rPr>
                <a:t>Executive commitment </a:t>
              </a:r>
              <a:r>
                <a:rPr lang="en-US" dirty="0" smtClean="0">
                  <a:ln w="1905"/>
                  <a:solidFill>
                    <a:schemeClr val="tx2"/>
                  </a:solidFill>
                  <a:latin typeface="+mn-lt"/>
                  <a:ea typeface="ＭＳ Ｐゴシック" charset="-128"/>
                  <a:sym typeface="Wingdings" pitchFamily="2" charset="2"/>
                </a:rPr>
                <a:t> </a:t>
              </a:r>
              <a:r>
                <a:rPr lang="en-US" dirty="0" smtClean="0">
                  <a:ln w="1905"/>
                  <a:solidFill>
                    <a:schemeClr val="tx2"/>
                  </a:solidFill>
                  <a:latin typeface="+mn-lt"/>
                  <a:ea typeface="ＭＳ Ｐゴシック" charset="-128"/>
                </a:rPr>
                <a:t>SDL a mandatory policy at Microsoft since 2004</a:t>
              </a:r>
            </a:p>
          </p:txBody>
        </p:sp>
        <p:sp>
          <p:nvSpPr>
            <p:cNvPr id="61" name="Right Brace 60"/>
            <p:cNvSpPr/>
            <p:nvPr/>
          </p:nvSpPr>
          <p:spPr>
            <a:xfrm rot="16200000">
              <a:off x="4437779" y="-1512201"/>
              <a:ext cx="222222" cy="8123420"/>
            </a:xfrm>
            <a:prstGeom prst="rightBrace">
              <a:avLst>
                <a:gd name="adj1" fmla="val 8333"/>
                <a:gd name="adj2" fmla="val 4955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grpSp>
      <p:grpSp>
        <p:nvGrpSpPr>
          <p:cNvPr id="10" name="Bottom Bracket"/>
          <p:cNvGrpSpPr/>
          <p:nvPr/>
        </p:nvGrpSpPr>
        <p:grpSpPr>
          <a:xfrm>
            <a:off x="137161" y="3453909"/>
            <a:ext cx="8610603" cy="558952"/>
            <a:chOff x="137160" y="4337585"/>
            <a:chExt cx="8610603" cy="745268"/>
          </a:xfrm>
        </p:grpSpPr>
        <p:sp>
          <p:nvSpPr>
            <p:cNvPr id="27" name="Rectangle 26"/>
            <p:cNvSpPr/>
            <p:nvPr/>
          </p:nvSpPr>
          <p:spPr>
            <a:xfrm>
              <a:off x="2473089" y="4590411"/>
              <a:ext cx="2795740" cy="492442"/>
            </a:xfrm>
            <a:prstGeom prst="rect">
              <a:avLst/>
            </a:prstGeom>
            <a:noFill/>
            <a:ln>
              <a:headEnd type="none" w="med" len="med"/>
              <a:tailEnd type="none" w="med" len="med"/>
            </a:ln>
            <a:effectLst/>
            <a:scene3d>
              <a:camera prst="orthographicFront">
                <a:rot lat="0" lon="0" rev="0"/>
              </a:camera>
              <a:lightRig rig="brightRoom" dir="t">
                <a:rot lat="0" lon="0" rev="12000000"/>
              </a:lightRig>
            </a:scene3d>
            <a:sp3d prstMaterial="softEdge">
              <a:bevelT w="127000" h="63500" prst="softRound"/>
            </a:sp3d>
          </p:spPr>
          <p:txBody>
            <a:bodyPr wrap="square">
              <a:spAutoFit/>
            </a:bodyPr>
            <a:lstStyle/>
            <a:p>
              <a:pPr algn="ctr">
                <a:buSzPct val="95000"/>
                <a:defRPr/>
              </a:pPr>
              <a:r>
                <a:rPr lang="en-US" dirty="0" smtClean="0">
                  <a:ln w="1905"/>
                  <a:solidFill>
                    <a:schemeClr val="tx2"/>
                  </a:solidFill>
                  <a:latin typeface="+mn-lt"/>
                  <a:ea typeface="ＭＳ Ｐゴシック" charset="-128"/>
                </a:rPr>
                <a:t>Technology and Process</a:t>
              </a:r>
            </a:p>
          </p:txBody>
        </p:sp>
        <p:sp>
          <p:nvSpPr>
            <p:cNvPr id="30" name="Right Brace 29"/>
            <p:cNvSpPr/>
            <p:nvPr/>
          </p:nvSpPr>
          <p:spPr>
            <a:xfrm rot="5400000">
              <a:off x="3769955" y="2015430"/>
              <a:ext cx="202009" cy="484632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a:off x="137160" y="4590411"/>
              <a:ext cx="1288915" cy="492442"/>
            </a:xfrm>
            <a:prstGeom prst="rect">
              <a:avLst/>
            </a:prstGeom>
            <a:noFill/>
            <a:ln>
              <a:headEnd type="none" w="med" len="med"/>
              <a:tailEnd type="none" w="med" len="med"/>
            </a:ln>
            <a:effectLst/>
            <a:scene3d>
              <a:camera prst="orthographicFront">
                <a:rot lat="0" lon="0" rev="0"/>
              </a:camera>
              <a:lightRig rig="brightRoom" dir="t">
                <a:rot lat="0" lon="0" rev="12000000"/>
              </a:lightRig>
            </a:scene3d>
            <a:sp3d prstMaterial="softEdge">
              <a:bevelT w="127000" h="63500" prst="softRound"/>
            </a:sp3d>
          </p:spPr>
          <p:txBody>
            <a:bodyPr wrap="square">
              <a:spAutoFit/>
            </a:bodyPr>
            <a:lstStyle/>
            <a:p>
              <a:pPr algn="ctr">
                <a:buSzPct val="95000"/>
                <a:defRPr/>
              </a:pPr>
              <a:r>
                <a:rPr lang="en-US" dirty="0" smtClean="0">
                  <a:ln w="1905"/>
                  <a:solidFill>
                    <a:schemeClr val="tx2"/>
                  </a:solidFill>
                  <a:latin typeface="+mn-lt"/>
                  <a:ea typeface="ＭＳ Ｐゴシック" charset="-128"/>
                </a:rPr>
                <a:t>Education</a:t>
              </a:r>
            </a:p>
          </p:txBody>
        </p:sp>
        <p:sp>
          <p:nvSpPr>
            <p:cNvPr id="31" name="Right Brace 30"/>
            <p:cNvSpPr/>
            <p:nvPr/>
          </p:nvSpPr>
          <p:spPr>
            <a:xfrm rot="5400000">
              <a:off x="680613" y="3873892"/>
              <a:ext cx="202009" cy="112939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6465004" y="4590411"/>
              <a:ext cx="2203315" cy="492442"/>
            </a:xfrm>
            <a:prstGeom prst="rect">
              <a:avLst/>
            </a:prstGeom>
            <a:noFill/>
            <a:ln>
              <a:headEnd type="none" w="med" len="med"/>
              <a:tailEnd type="none" w="med" len="med"/>
            </a:ln>
            <a:effectLst/>
            <a:scene3d>
              <a:camera prst="orthographicFront">
                <a:rot lat="0" lon="0" rev="0"/>
              </a:camera>
              <a:lightRig rig="brightRoom" dir="t">
                <a:rot lat="0" lon="0" rev="12000000"/>
              </a:lightRig>
            </a:scene3d>
            <a:sp3d prstMaterial="softEdge">
              <a:bevelT w="127000" h="63500" prst="softRound"/>
            </a:sp3d>
          </p:spPr>
          <p:txBody>
            <a:bodyPr wrap="square">
              <a:spAutoFit/>
            </a:bodyPr>
            <a:lstStyle/>
            <a:p>
              <a:pPr algn="ctr">
                <a:buSzPct val="95000"/>
                <a:defRPr/>
              </a:pPr>
              <a:r>
                <a:rPr lang="en-US" dirty="0" smtClean="0">
                  <a:ln w="1905"/>
                  <a:solidFill>
                    <a:schemeClr val="tx2"/>
                  </a:solidFill>
                  <a:latin typeface="+mn-lt"/>
                  <a:ea typeface="ＭＳ Ｐゴシック" charset="-128"/>
                </a:rPr>
                <a:t>Accountability </a:t>
              </a:r>
            </a:p>
          </p:txBody>
        </p:sp>
        <p:sp>
          <p:nvSpPr>
            <p:cNvPr id="32" name="Right Brace 31"/>
            <p:cNvSpPr/>
            <p:nvPr/>
          </p:nvSpPr>
          <p:spPr>
            <a:xfrm rot="5400000">
              <a:off x="7465657" y="3272478"/>
              <a:ext cx="202009" cy="2362203"/>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Cycle"/>
          <p:cNvGrpSpPr/>
          <p:nvPr/>
        </p:nvGrpSpPr>
        <p:grpSpPr>
          <a:xfrm>
            <a:off x="1290445" y="3886199"/>
            <a:ext cx="6451600" cy="1073091"/>
            <a:chOff x="1346200" y="5346700"/>
            <a:chExt cx="6451600" cy="1430788"/>
          </a:xfrm>
        </p:grpSpPr>
        <p:pic>
          <p:nvPicPr>
            <p:cNvPr id="3074" name="Picture 2" descr="C:\Program Files\Microsoft Resource DVD Artwork\DVD_ART\Artwork_Imagery\Shapes and Graphics\Arrows - arrow\Curved\loop continuous cycle arrows2.png"/>
            <p:cNvPicPr>
              <a:picLocks noChangeAspect="1" noChangeArrowheads="1"/>
            </p:cNvPicPr>
            <p:nvPr/>
          </p:nvPicPr>
          <p:blipFill>
            <a:blip r:embed="rId4" cstate="print"/>
            <a:srcRect/>
            <a:stretch>
              <a:fillRect/>
            </a:stretch>
          </p:blipFill>
          <p:spPr bwMode="auto">
            <a:xfrm>
              <a:off x="1346200" y="5346700"/>
              <a:ext cx="6451600" cy="1016000"/>
            </a:xfrm>
            <a:prstGeom prst="rect">
              <a:avLst/>
            </a:prstGeom>
            <a:noFill/>
          </p:spPr>
        </p:pic>
        <p:sp>
          <p:nvSpPr>
            <p:cNvPr id="62" name="Rectangle 61"/>
            <p:cNvSpPr/>
            <p:nvPr/>
          </p:nvSpPr>
          <p:spPr>
            <a:xfrm>
              <a:off x="1436649" y="6285045"/>
              <a:ext cx="6248400" cy="492443"/>
            </a:xfrm>
            <a:prstGeom prst="rect">
              <a:avLst/>
            </a:prstGeom>
          </p:spPr>
          <p:txBody>
            <a:bodyPr wrap="square">
              <a:spAutoFit/>
            </a:bodyPr>
            <a:lstStyle/>
            <a:p>
              <a:pPr algn="ctr">
                <a:buSzPct val="95000"/>
                <a:defRPr/>
              </a:pPr>
              <a:r>
                <a:rPr lang="en-US" dirty="0" smtClean="0">
                  <a:ln w="1905"/>
                  <a:solidFill>
                    <a:schemeClr val="bg1"/>
                  </a:solidFill>
                  <a:effectLst>
                    <a:outerShdw blurRad="38100" dist="38100" dir="2700000" algn="tl">
                      <a:srgbClr val="000000">
                        <a:alpha val="43137"/>
                      </a:srgbClr>
                    </a:outerShdw>
                  </a:effectLst>
                  <a:latin typeface="+mn-lt"/>
                  <a:ea typeface="ＭＳ Ｐゴシック" charset="-128"/>
                </a:rPr>
                <a:t>Ongoing Process Improvements </a:t>
              </a:r>
              <a:r>
                <a:rPr lang="en-US" dirty="0" smtClean="0">
                  <a:ln w="1905"/>
                  <a:solidFill>
                    <a:schemeClr val="bg1"/>
                  </a:solidFill>
                  <a:effectLst>
                    <a:outerShdw blurRad="38100" dist="38100" dir="2700000" algn="tl">
                      <a:srgbClr val="000000">
                        <a:alpha val="43137"/>
                      </a:srgbClr>
                    </a:outerShdw>
                  </a:effectLst>
                  <a:latin typeface="+mn-lt"/>
                  <a:ea typeface="ＭＳ Ｐゴシック" charset="-128"/>
                  <a:sym typeface="Wingdings" pitchFamily="2" charset="2"/>
                </a:rPr>
                <a:t></a:t>
              </a:r>
              <a:r>
                <a:rPr lang="en-US" dirty="0" smtClean="0">
                  <a:ln w="1905"/>
                  <a:solidFill>
                    <a:schemeClr val="bg1"/>
                  </a:solidFill>
                  <a:effectLst>
                    <a:outerShdw blurRad="38100" dist="38100" dir="2700000" algn="tl">
                      <a:srgbClr val="000000">
                        <a:alpha val="43137"/>
                      </a:srgbClr>
                    </a:outerShdw>
                  </a:effectLst>
                  <a:latin typeface="+mn-lt"/>
                  <a:ea typeface="ＭＳ Ｐゴシック" charset="-128"/>
                </a:rPr>
                <a:t> 12 month cycle</a:t>
              </a:r>
            </a:p>
          </p:txBody>
        </p:sp>
      </p:grpSp>
      <p:sp>
        <p:nvSpPr>
          <p:cNvPr id="64" name="Rectangle 56"/>
          <p:cNvSpPr txBox="1">
            <a:spLocks noChangeArrowheads="1"/>
          </p:cNvSpPr>
          <p:nvPr/>
        </p:nvSpPr>
        <p:spPr bwMode="auto">
          <a:xfrm>
            <a:off x="4886962" y="1095500"/>
            <a:ext cx="184731" cy="535531"/>
          </a:xfrm>
          <a:prstGeom prst="rect">
            <a:avLst/>
          </a:prstGeom>
          <a:noFill/>
          <a:ln>
            <a:miter lim="800000"/>
            <a:headEnd/>
            <a:tailEnd/>
          </a:ln>
        </p:spPr>
        <p:txBody>
          <a:bodyPr vert="horz" wrap="none" lIns="91440" tIns="45720" rIns="91440" bIns="45720" numCol="1" rtlCol="0" anchor="t" anchorCtr="0" compatLnSpc="1">
            <a:prstTxWarp prst="textNoShape">
              <a:avLst/>
            </a:prstTxWarp>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endParaRPr kumimoji="0" lang="en-US" sz="3200" b="1" i="1"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endParaRPr>
          </a:p>
        </p:txBody>
      </p:sp>
      <p:grpSp>
        <p:nvGrpSpPr>
          <p:cNvPr id="12" name="Group 65"/>
          <p:cNvGrpSpPr/>
          <p:nvPr/>
        </p:nvGrpSpPr>
        <p:grpSpPr>
          <a:xfrm>
            <a:off x="401445" y="744232"/>
            <a:ext cx="8361557" cy="763828"/>
            <a:chOff x="412595" y="825043"/>
            <a:chExt cx="8361557" cy="1311194"/>
          </a:xfrm>
          <a:effectLst/>
        </p:grpSpPr>
        <p:sp>
          <p:nvSpPr>
            <p:cNvPr id="63" name="AutoShape 7"/>
            <p:cNvSpPr>
              <a:spLocks noChangeArrowheads="1"/>
            </p:cNvSpPr>
            <p:nvPr/>
          </p:nvSpPr>
          <p:spPr bwMode="auto">
            <a:xfrm>
              <a:off x="421987" y="825043"/>
              <a:ext cx="8352164" cy="1148729"/>
            </a:xfrm>
            <a:prstGeom prst="rect">
              <a:avLst/>
            </a:prstGeom>
            <a:gradFill>
              <a:gsLst>
                <a:gs pos="40000">
                  <a:schemeClr val="accent2">
                    <a:lumMod val="50000"/>
                    <a:alpha val="50000"/>
                  </a:schemeClr>
                </a:gs>
                <a:gs pos="100000">
                  <a:srgbClr val="002060">
                    <a:alpha val="50000"/>
                  </a:srgbClr>
                </a:gs>
              </a:gsLst>
              <a:lin ang="5400000" scaled="1"/>
            </a:gradFill>
            <a:ln w="12700" cmpd="sng">
              <a:gradFill>
                <a:gsLst>
                  <a:gs pos="0">
                    <a:schemeClr val="tx1"/>
                  </a:gs>
                  <a:gs pos="15000">
                    <a:schemeClr val="accent2">
                      <a:lumMod val="40000"/>
                      <a:lumOff val="60000"/>
                    </a:schemeClr>
                  </a:gs>
                  <a:gs pos="50000">
                    <a:schemeClr val="accent2"/>
                  </a:gs>
                </a:gsLst>
                <a:lin ang="5400000" scaled="0"/>
              </a:gra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80000"/>
                </a:lnSpc>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65" name="Rectangle 64"/>
            <p:cNvSpPr/>
            <p:nvPr/>
          </p:nvSpPr>
          <p:spPr>
            <a:xfrm>
              <a:off x="412595" y="921074"/>
              <a:ext cx="8361557" cy="1215163"/>
            </a:xfrm>
            <a:prstGeom prst="rect">
              <a:avLst/>
            </a:prstGeom>
          </p:spPr>
          <p:txBody>
            <a:bodyPr wrap="square">
              <a:spAutoFit/>
            </a:bodyPr>
            <a:lstStyle/>
            <a:p>
              <a:pPr marL="396875" indent="-396875" defTabSz="914363">
                <a:lnSpc>
                  <a:spcPct val="90000"/>
                </a:lnSpc>
                <a:spcBef>
                  <a:spcPct val="20000"/>
                </a:spcBef>
              </a:pPr>
              <a:r>
                <a:rPr lang="en-US" sz="2000" dirty="0" smtClean="0">
                  <a:solidFill>
                    <a:schemeClr val="bg1"/>
                  </a:solidFill>
                  <a:latin typeface="Trebuchet MS" pitchFamily="34" charset="0"/>
                </a:rPr>
                <a:t>Helping to protect customers by:</a:t>
              </a:r>
            </a:p>
            <a:p>
              <a:pPr marL="396875" indent="-396875" defTabSz="914363">
                <a:lnSpc>
                  <a:spcPct val="90000"/>
                </a:lnSpc>
                <a:spcBef>
                  <a:spcPct val="20000"/>
                </a:spcBef>
              </a:pPr>
              <a:r>
                <a:rPr lang="en-US" sz="2000" dirty="0" smtClean="0">
                  <a:solidFill>
                    <a:schemeClr val="bg1"/>
                  </a:solidFill>
                  <a:latin typeface="Trebuchet MS" pitchFamily="34" charset="0"/>
                </a:rPr>
                <a:t>Reducing the </a:t>
              </a:r>
              <a:r>
                <a:rPr lang="en-US" sz="2000" b="1" i="1" spc="-150" dirty="0" smtClean="0">
                  <a:ln w="3175">
                    <a:noFill/>
                  </a:ln>
                  <a:solidFill>
                    <a:schemeClr val="bg1"/>
                  </a:solidFill>
                  <a:latin typeface="Trebuchet MS" pitchFamily="34" charset="0"/>
                  <a:cs typeface="Arial" charset="0"/>
                </a:rPr>
                <a:t>number</a:t>
              </a:r>
              <a:r>
                <a:rPr lang="en-US" sz="2000" dirty="0" smtClean="0">
                  <a:solidFill>
                    <a:schemeClr val="bg1"/>
                  </a:solidFill>
                  <a:latin typeface="Trebuchet MS" pitchFamily="34" charset="0"/>
                </a:rPr>
                <a:t> and </a:t>
              </a:r>
              <a:r>
                <a:rPr lang="en-US" sz="2000" b="1" i="1" spc="-150" dirty="0" smtClean="0">
                  <a:ln w="3175">
                    <a:noFill/>
                  </a:ln>
                  <a:solidFill>
                    <a:schemeClr val="bg1"/>
                  </a:solidFill>
                  <a:latin typeface="Trebuchet MS" pitchFamily="34" charset="0"/>
                  <a:cs typeface="Arial" charset="0"/>
                </a:rPr>
                <a:t>severity</a:t>
              </a:r>
              <a:r>
                <a:rPr lang="en-US" sz="2000" dirty="0" smtClean="0">
                  <a:solidFill>
                    <a:schemeClr val="bg1"/>
                  </a:solidFill>
                  <a:latin typeface="Trebuchet MS" pitchFamily="34" charset="0"/>
                </a:rPr>
                <a:t> of SW vulnerabilities before release</a:t>
              </a:r>
            </a:p>
          </p:txBody>
        </p:sp>
      </p:grpSp>
    </p:spTree>
    <p:extLst>
      <p:ext uri="{BB962C8B-B14F-4D97-AF65-F5344CB8AC3E}">
        <p14:creationId xmlns:p14="http://schemas.microsoft.com/office/powerpoint/2010/main" val="3472719556"/>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498598"/>
          </a:xfrm>
        </p:spPr>
        <p:txBody>
          <a:bodyPr/>
          <a:lstStyle/>
          <a:p>
            <a:r>
              <a:rPr lang="en-US" sz="3600" dirty="0" smtClean="0"/>
              <a:t>Threat Modeling Process</a:t>
            </a:r>
            <a:endParaRPr lang="en-US" sz="3600" dirty="0"/>
          </a:p>
        </p:txBody>
      </p:sp>
      <p:sp>
        <p:nvSpPr>
          <p:cNvPr id="3" name="Text Placeholder 2"/>
          <p:cNvSpPr>
            <a:spLocks noGrp="1"/>
          </p:cNvSpPr>
          <p:nvPr>
            <p:ph type="body" sz="quarter" idx="10"/>
          </p:nvPr>
        </p:nvSpPr>
        <p:spPr>
          <a:xfrm>
            <a:off x="389436" y="1085850"/>
            <a:ext cx="8363938" cy="3231654"/>
          </a:xfrm>
        </p:spPr>
        <p:txBody>
          <a:bodyPr/>
          <a:lstStyle/>
          <a:p>
            <a:r>
              <a:rPr lang="en-US" sz="2400" dirty="0" smtClean="0"/>
              <a:t>Initially rolled out at the inception of Trustworthy Computing in Windows Server 2003 Security Push</a:t>
            </a:r>
          </a:p>
          <a:p>
            <a:r>
              <a:rPr lang="en-US" sz="2400" dirty="0" smtClean="0"/>
              <a:t>Goal: Identify designed interactions between components, enumerate threats and suggest mitigations</a:t>
            </a:r>
          </a:p>
          <a:p>
            <a:endParaRPr lang="en-US" sz="2400" dirty="0"/>
          </a:p>
          <a:p>
            <a:r>
              <a:rPr lang="en-US" sz="2400" dirty="0" smtClean="0"/>
              <a:t>This process evolved into:</a:t>
            </a:r>
          </a:p>
          <a:p>
            <a:pPr lvl="1"/>
            <a:r>
              <a:rPr lang="en-US" sz="2000" dirty="0" smtClean="0"/>
              <a:t>Create a data-flow diagram (leverage existing design concepts)</a:t>
            </a:r>
          </a:p>
          <a:p>
            <a:pPr lvl="1"/>
            <a:r>
              <a:rPr lang="en-US" sz="2000" dirty="0" smtClean="0"/>
              <a:t>Enumerate threats based on STRIDE threat categorization</a:t>
            </a:r>
          </a:p>
          <a:p>
            <a:pPr lvl="1"/>
            <a:r>
              <a:rPr lang="en-US" sz="2000" dirty="0" smtClean="0"/>
              <a:t>Suggest mitigations for each threat</a:t>
            </a:r>
          </a:p>
        </p:txBody>
      </p:sp>
    </p:spTree>
    <p:extLst>
      <p:ext uri="{BB962C8B-B14F-4D97-AF65-F5344CB8AC3E}">
        <p14:creationId xmlns:p14="http://schemas.microsoft.com/office/powerpoint/2010/main" val="1231640402"/>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498598"/>
          </a:xfrm>
        </p:spPr>
        <p:txBody>
          <a:bodyPr/>
          <a:lstStyle/>
          <a:p>
            <a:r>
              <a:rPr lang="en-US" sz="3600" dirty="0" smtClean="0"/>
              <a:t>Understand the threats</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122572406"/>
              </p:ext>
            </p:extLst>
          </p:nvPr>
        </p:nvGraphicFramePr>
        <p:xfrm>
          <a:off x="411480" y="1007974"/>
          <a:ext cx="8183881" cy="4077984"/>
        </p:xfrm>
        <a:graphic>
          <a:graphicData uri="http://schemas.openxmlformats.org/drawingml/2006/table">
            <a:tbl>
              <a:tblPr firstRow="1" bandRow="1">
                <a:tableStyleId>{46F890A9-2807-4EBB-B81D-B2AA78EC7F39}</a:tableStyleId>
              </a:tblPr>
              <a:tblGrid>
                <a:gridCol w="1417320"/>
                <a:gridCol w="1143000"/>
                <a:gridCol w="3371850"/>
                <a:gridCol w="2251711"/>
              </a:tblGrid>
              <a:tr h="287426">
                <a:tc>
                  <a:txBody>
                    <a:bodyPr/>
                    <a:lstStyle/>
                    <a:p>
                      <a:r>
                        <a:rPr lang="en-US" sz="1100" dirty="0" smtClean="0"/>
                        <a:t>Threat</a:t>
                      </a:r>
                      <a:endParaRPr lang="en-US" sz="1100" b="0" dirty="0"/>
                    </a:p>
                  </a:txBody>
                  <a:tcPr marT="34290" marB="34290"/>
                </a:tc>
                <a:tc>
                  <a:txBody>
                    <a:bodyPr/>
                    <a:lstStyle/>
                    <a:p>
                      <a:r>
                        <a:rPr lang="en-US" sz="1100" dirty="0" smtClean="0"/>
                        <a:t>Property</a:t>
                      </a:r>
                      <a:endParaRPr lang="en-US" sz="1100" b="0" dirty="0"/>
                    </a:p>
                  </a:txBody>
                  <a:tcPr marT="34290" marB="34290"/>
                </a:tc>
                <a:tc>
                  <a:txBody>
                    <a:bodyPr/>
                    <a:lstStyle/>
                    <a:p>
                      <a:r>
                        <a:rPr lang="en-US" sz="1100" dirty="0" smtClean="0"/>
                        <a:t>Definition</a:t>
                      </a:r>
                      <a:endParaRPr lang="en-US" sz="1100" b="0" dirty="0"/>
                    </a:p>
                  </a:txBody>
                  <a:tcPr marT="34290" marB="34290"/>
                </a:tc>
                <a:tc>
                  <a:txBody>
                    <a:bodyPr/>
                    <a:lstStyle/>
                    <a:p>
                      <a:r>
                        <a:rPr lang="en-US" sz="1100" dirty="0" smtClean="0"/>
                        <a:t>Example</a:t>
                      </a:r>
                      <a:endParaRPr lang="en-US" sz="1100" b="0" dirty="0"/>
                    </a:p>
                  </a:txBody>
                  <a:tcPr marT="34290" marB="34290"/>
                </a:tc>
              </a:tr>
              <a:tr h="409912">
                <a:tc>
                  <a:txBody>
                    <a:bodyPr/>
                    <a:lstStyle/>
                    <a:p>
                      <a:pPr marL="0" marR="0">
                        <a:lnSpc>
                          <a:spcPct val="115000"/>
                        </a:lnSpc>
                        <a:spcBef>
                          <a:spcPts val="1000"/>
                        </a:spcBef>
                        <a:spcAft>
                          <a:spcPts val="0"/>
                        </a:spcAft>
                      </a:pPr>
                      <a:r>
                        <a:rPr lang="en-US" sz="1100" dirty="0"/>
                        <a:t>S</a:t>
                      </a:r>
                      <a:r>
                        <a:rPr lang="en-US" sz="1000" dirty="0"/>
                        <a:t>poofing</a:t>
                      </a:r>
                      <a:endParaRPr lang="en-US" sz="1000" dirty="0">
                        <a:solidFill>
                          <a:srgbClr val="365F91"/>
                        </a:solidFill>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000" dirty="0"/>
                        <a:t>Authentication</a:t>
                      </a:r>
                      <a:endParaRPr lang="en-US" sz="1000" dirty="0">
                        <a:solidFill>
                          <a:srgbClr val="365F91"/>
                        </a:solidFill>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000" dirty="0" smtClean="0"/>
                        <a:t>Spoofing is when a process or entity is something other than its claimed identity. Examples include substituting a process, a file, website or a network address.</a:t>
                      </a:r>
                      <a:endParaRPr lang="en-US" sz="1000" b="0" dirty="0">
                        <a:solidFill>
                          <a:srgbClr val="365F91"/>
                        </a:solidFill>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000" dirty="0"/>
                        <a:t>Pretending to be </a:t>
                      </a:r>
                      <a:r>
                        <a:rPr lang="en-US" sz="1000" dirty="0" smtClean="0"/>
                        <a:t>a different</a:t>
                      </a:r>
                      <a:r>
                        <a:rPr lang="en-US" sz="1000" baseline="0" dirty="0" smtClean="0"/>
                        <a:t> user, process</a:t>
                      </a:r>
                      <a:r>
                        <a:rPr lang="en-US" sz="1000" dirty="0" smtClean="0"/>
                        <a:t>, or web</a:t>
                      </a:r>
                      <a:r>
                        <a:rPr lang="en-US" sz="1000" baseline="0" dirty="0" smtClean="0"/>
                        <a:t>site.</a:t>
                      </a:r>
                      <a:endParaRPr lang="en-US" sz="1000" dirty="0">
                        <a:solidFill>
                          <a:srgbClr val="365F91"/>
                        </a:solidFill>
                        <a:latin typeface="Calibri"/>
                        <a:ea typeface="Times New Roman"/>
                        <a:cs typeface="Times New Roman"/>
                      </a:endParaRPr>
                    </a:p>
                  </a:txBody>
                  <a:tcPr marL="68580" marR="68580" marT="0" marB="0"/>
                </a:tc>
              </a:tr>
              <a:tr h="406483">
                <a:tc>
                  <a:txBody>
                    <a:bodyPr/>
                    <a:lstStyle/>
                    <a:p>
                      <a:pPr marL="0" marR="0">
                        <a:lnSpc>
                          <a:spcPct val="115000"/>
                        </a:lnSpc>
                        <a:spcBef>
                          <a:spcPts val="1000"/>
                        </a:spcBef>
                        <a:spcAft>
                          <a:spcPts val="0"/>
                        </a:spcAft>
                      </a:pPr>
                      <a:r>
                        <a:rPr lang="en-US" sz="1100" dirty="0"/>
                        <a:t>T</a:t>
                      </a:r>
                      <a:r>
                        <a:rPr lang="en-US" sz="1000" dirty="0"/>
                        <a:t>ampering</a:t>
                      </a:r>
                      <a:endParaRPr lang="en-US" sz="1000" dirty="0">
                        <a:solidFill>
                          <a:srgbClr val="365F91"/>
                        </a:solidFill>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000" dirty="0"/>
                        <a:t>Integrity</a:t>
                      </a:r>
                      <a:endParaRPr lang="en-US" sz="1000" dirty="0">
                        <a:solidFill>
                          <a:srgbClr val="365F91"/>
                        </a:solidFill>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000" dirty="0" smtClean="0"/>
                        <a:t>Tampering is the act of altering the bits. Tampering with a process involves changing bits in the running process. Similarly, Tampering with a data flow involves changing bits on the wire or between two running processes.</a:t>
                      </a:r>
                      <a:endParaRPr lang="en-US" sz="1000" dirty="0">
                        <a:solidFill>
                          <a:srgbClr val="365F91"/>
                        </a:solidFill>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000" dirty="0"/>
                        <a:t>Modifying a </a:t>
                      </a:r>
                      <a:r>
                        <a:rPr lang="en-US" sz="1000" dirty="0" smtClean="0"/>
                        <a:t>program image, </a:t>
                      </a:r>
                      <a:r>
                        <a:rPr lang="en-US" sz="1000" dirty="0"/>
                        <a:t>or a </a:t>
                      </a:r>
                      <a:r>
                        <a:rPr lang="en-US" sz="1000" dirty="0" smtClean="0"/>
                        <a:t>network packet.</a:t>
                      </a:r>
                      <a:endParaRPr lang="en-US" sz="1000" dirty="0">
                        <a:solidFill>
                          <a:srgbClr val="365F91"/>
                        </a:solidFill>
                        <a:latin typeface="Calibri"/>
                        <a:ea typeface="Times New Roman"/>
                        <a:cs typeface="Times New Roman"/>
                      </a:endParaRPr>
                    </a:p>
                  </a:txBody>
                  <a:tcPr marL="68580" marR="68580" marT="0" marB="0"/>
                </a:tc>
              </a:tr>
              <a:tr h="427166">
                <a:tc>
                  <a:txBody>
                    <a:bodyPr/>
                    <a:lstStyle/>
                    <a:p>
                      <a:pPr marL="0" marR="0">
                        <a:lnSpc>
                          <a:spcPct val="115000"/>
                        </a:lnSpc>
                        <a:spcBef>
                          <a:spcPts val="1000"/>
                        </a:spcBef>
                        <a:spcAft>
                          <a:spcPts val="0"/>
                        </a:spcAft>
                      </a:pPr>
                      <a:r>
                        <a:rPr lang="en-US" sz="1100" dirty="0"/>
                        <a:t>R</a:t>
                      </a:r>
                      <a:r>
                        <a:rPr lang="en-US" sz="1000" dirty="0"/>
                        <a:t>epudiation</a:t>
                      </a:r>
                      <a:endParaRPr lang="en-US" sz="1000" dirty="0">
                        <a:solidFill>
                          <a:srgbClr val="365F91"/>
                        </a:solidFill>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000" dirty="0"/>
                        <a:t>Non-repudiation</a:t>
                      </a:r>
                      <a:endParaRPr lang="en-US" sz="1000" dirty="0">
                        <a:solidFill>
                          <a:srgbClr val="365F91"/>
                        </a:solidFill>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000" dirty="0"/>
                        <a:t>Claiming to have not performed an action.</a:t>
                      </a:r>
                      <a:endParaRPr lang="en-US" sz="1000" dirty="0">
                        <a:solidFill>
                          <a:srgbClr val="365F91"/>
                        </a:solidFill>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000" dirty="0"/>
                        <a:t>“I didn’t send that email,” “I didn’t modify that file,” “I certainly didn’t visit that web site, dear!”</a:t>
                      </a:r>
                      <a:endParaRPr lang="en-US" sz="1000" dirty="0">
                        <a:solidFill>
                          <a:srgbClr val="365F91"/>
                        </a:solidFill>
                        <a:latin typeface="Calibri"/>
                        <a:ea typeface="Times New Roman"/>
                        <a:cs typeface="Times New Roman"/>
                      </a:endParaRPr>
                    </a:p>
                  </a:txBody>
                  <a:tcPr marL="68580" marR="68580" marT="0" marB="0"/>
                </a:tc>
              </a:tr>
              <a:tr h="635878">
                <a:tc>
                  <a:txBody>
                    <a:bodyPr/>
                    <a:lstStyle/>
                    <a:p>
                      <a:pPr marL="0" marR="0">
                        <a:lnSpc>
                          <a:spcPct val="115000"/>
                        </a:lnSpc>
                        <a:spcBef>
                          <a:spcPts val="1000"/>
                        </a:spcBef>
                        <a:spcAft>
                          <a:spcPts val="0"/>
                        </a:spcAft>
                      </a:pPr>
                      <a:r>
                        <a:rPr lang="en-US" sz="1100" dirty="0"/>
                        <a:t>I</a:t>
                      </a:r>
                      <a:r>
                        <a:rPr lang="en-US" sz="1000" dirty="0"/>
                        <a:t>nformation Disclosure</a:t>
                      </a:r>
                      <a:endParaRPr lang="en-US" sz="1000" dirty="0">
                        <a:solidFill>
                          <a:srgbClr val="365F91"/>
                        </a:solidFill>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000" dirty="0"/>
                        <a:t>Confidentiality</a:t>
                      </a:r>
                      <a:endParaRPr lang="en-US" sz="1000" dirty="0">
                        <a:solidFill>
                          <a:srgbClr val="365F91"/>
                        </a:solidFill>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000" dirty="0" smtClean="0"/>
                        <a:t>Information disclosure happens when the information can be read by an unauthorized party.</a:t>
                      </a:r>
                      <a:endParaRPr lang="en-US" sz="1000" dirty="0">
                        <a:solidFill>
                          <a:srgbClr val="365F91"/>
                        </a:solidFill>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000" dirty="0"/>
                        <a:t>Allowing someone to read the Windows source code; publishing a list of customers to a web site.</a:t>
                      </a:r>
                      <a:endParaRPr lang="en-US" sz="1000" dirty="0">
                        <a:solidFill>
                          <a:srgbClr val="365F91"/>
                        </a:solidFill>
                        <a:latin typeface="Calibri"/>
                        <a:ea typeface="Times New Roman"/>
                        <a:cs typeface="Times New Roman"/>
                      </a:endParaRPr>
                    </a:p>
                  </a:txBody>
                  <a:tcPr marL="68580" marR="68580" marT="0" marB="0"/>
                </a:tc>
              </a:tr>
              <a:tr h="664790">
                <a:tc>
                  <a:txBody>
                    <a:bodyPr/>
                    <a:lstStyle/>
                    <a:p>
                      <a:pPr marL="0" marR="0">
                        <a:lnSpc>
                          <a:spcPct val="115000"/>
                        </a:lnSpc>
                        <a:spcBef>
                          <a:spcPts val="1000"/>
                        </a:spcBef>
                        <a:spcAft>
                          <a:spcPts val="0"/>
                        </a:spcAft>
                      </a:pPr>
                      <a:r>
                        <a:rPr lang="en-US" sz="1100" dirty="0"/>
                        <a:t>D</a:t>
                      </a:r>
                      <a:r>
                        <a:rPr lang="en-US" sz="1000" dirty="0"/>
                        <a:t>enial of Service</a:t>
                      </a:r>
                      <a:endParaRPr lang="en-US" sz="1000" dirty="0">
                        <a:solidFill>
                          <a:srgbClr val="365F91"/>
                        </a:solidFill>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000" dirty="0"/>
                        <a:t>Availability</a:t>
                      </a:r>
                      <a:endParaRPr lang="en-US" sz="1000" dirty="0">
                        <a:solidFill>
                          <a:srgbClr val="365F91"/>
                        </a:solidFill>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000"/>
                        <a:t>Deny or degrade service to users</a:t>
                      </a:r>
                      <a:endParaRPr lang="en-US" sz="1000">
                        <a:solidFill>
                          <a:srgbClr val="365F91"/>
                        </a:solidFill>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000" dirty="0"/>
                        <a:t>Crashing Windows or a web site, sending a packet and absorbing seconds of CPU time, or routing packets into a black hole.</a:t>
                      </a:r>
                      <a:endParaRPr lang="en-US" sz="1000" dirty="0">
                        <a:solidFill>
                          <a:srgbClr val="365F91"/>
                        </a:solidFill>
                        <a:latin typeface="Calibri"/>
                        <a:ea typeface="Times New Roman"/>
                        <a:cs typeface="Times New Roman"/>
                      </a:endParaRPr>
                    </a:p>
                  </a:txBody>
                  <a:tcPr marL="68580" marR="68580" marT="0" marB="0"/>
                </a:tc>
              </a:tr>
              <a:tr h="552069">
                <a:tc>
                  <a:txBody>
                    <a:bodyPr/>
                    <a:lstStyle/>
                    <a:p>
                      <a:pPr marL="0" marR="0">
                        <a:lnSpc>
                          <a:spcPct val="115000"/>
                        </a:lnSpc>
                        <a:spcBef>
                          <a:spcPts val="1000"/>
                        </a:spcBef>
                        <a:spcAft>
                          <a:spcPts val="0"/>
                        </a:spcAft>
                      </a:pPr>
                      <a:r>
                        <a:rPr lang="en-US" sz="1100" dirty="0"/>
                        <a:t>E</a:t>
                      </a:r>
                      <a:r>
                        <a:rPr lang="en-US" sz="1000" dirty="0"/>
                        <a:t>levation of </a:t>
                      </a:r>
                      <a:r>
                        <a:rPr lang="en-US" sz="1000" dirty="0" smtClean="0"/>
                        <a:t>Privilege</a:t>
                      </a:r>
                    </a:p>
                  </a:txBody>
                  <a:tcPr marL="68580" marR="68580" marT="0" marB="0"/>
                </a:tc>
                <a:tc>
                  <a:txBody>
                    <a:bodyPr/>
                    <a:lstStyle/>
                    <a:p>
                      <a:pPr marL="0" marR="0">
                        <a:lnSpc>
                          <a:spcPct val="115000"/>
                        </a:lnSpc>
                        <a:spcBef>
                          <a:spcPts val="1000"/>
                        </a:spcBef>
                        <a:spcAft>
                          <a:spcPts val="0"/>
                        </a:spcAft>
                      </a:pPr>
                      <a:r>
                        <a:rPr lang="en-US" sz="1000" dirty="0"/>
                        <a:t>Authorization</a:t>
                      </a:r>
                      <a:endParaRPr lang="en-US" sz="1000" dirty="0">
                        <a:solidFill>
                          <a:srgbClr val="365F91"/>
                        </a:solidFill>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000"/>
                        <a:t>Gain capabilities without proper authorization</a:t>
                      </a:r>
                      <a:endParaRPr lang="en-US" sz="1000">
                        <a:solidFill>
                          <a:srgbClr val="365F91"/>
                        </a:solidFill>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000" dirty="0"/>
                        <a:t>Allowing a remote internet user to run commands is the classic example, but going from a limited user to admin is also </a:t>
                      </a:r>
                      <a:r>
                        <a:rPr lang="en-US" sz="1000" dirty="0" err="1"/>
                        <a:t>EoP</a:t>
                      </a:r>
                      <a:r>
                        <a:rPr lang="en-US" sz="1000" dirty="0"/>
                        <a:t>.</a:t>
                      </a:r>
                      <a:endParaRPr lang="en-US" sz="1000" dirty="0">
                        <a:solidFill>
                          <a:srgbClr val="365F91"/>
                        </a:solidFill>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524378171"/>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457200"/>
            <a:ext cx="8477250" cy="857250"/>
          </a:xfrm>
        </p:spPr>
        <p:txBody>
          <a:bodyPr>
            <a:normAutofit/>
          </a:bodyPr>
          <a:lstStyle/>
          <a:p>
            <a:r>
              <a:rPr lang="en-US" sz="3600" dirty="0" smtClean="0"/>
              <a:t>Tool-Based </a:t>
            </a:r>
            <a:r>
              <a:rPr sz="3600" dirty="0" smtClean="0"/>
              <a:t>Threat Modeling (Manual)</a:t>
            </a:r>
            <a:endParaRPr lang="en-US" sz="3600" dirty="0"/>
          </a:p>
        </p:txBody>
      </p:sp>
      <p:sp>
        <p:nvSpPr>
          <p:cNvPr id="8" name="Text Placeholder 2"/>
          <p:cNvSpPr>
            <a:spLocks noGrp="1"/>
          </p:cNvSpPr>
          <p:nvPr>
            <p:ph idx="1"/>
          </p:nvPr>
        </p:nvSpPr>
        <p:spPr>
          <a:xfrm>
            <a:off x="381000" y="1097281"/>
            <a:ext cx="8382610" cy="3874770"/>
          </a:xfrm>
        </p:spPr>
        <p:txBody>
          <a:bodyPr>
            <a:normAutofit fontScale="55000" lnSpcReduction="20000"/>
          </a:bodyPr>
          <a:lstStyle/>
          <a:p>
            <a:r>
              <a:rPr lang="en-US" sz="3800" dirty="0" smtClean="0"/>
              <a:t>Problem: Threat modeling is a complex activity that only experts can do</a:t>
            </a:r>
          </a:p>
          <a:p>
            <a:r>
              <a:rPr lang="en-US" sz="3800" dirty="0" smtClean="0"/>
              <a:t>Main innovation: Transform threat modeling into an activity that any software architect can perform effectively</a:t>
            </a:r>
          </a:p>
          <a:p>
            <a:r>
              <a:rPr lang="en-US" sz="3800" dirty="0" smtClean="0"/>
              <a:t>Main Approach:</a:t>
            </a:r>
          </a:p>
          <a:p>
            <a:pPr lvl="1"/>
            <a:r>
              <a:rPr lang="en-US" sz="3800" dirty="0" smtClean="0"/>
              <a:t>Simple</a:t>
            </a:r>
          </a:p>
          <a:p>
            <a:pPr lvl="1"/>
            <a:r>
              <a:rPr lang="en-US" sz="3800" dirty="0" smtClean="0"/>
              <a:t>Prescriptive</a:t>
            </a:r>
          </a:p>
          <a:p>
            <a:pPr lvl="1"/>
            <a:r>
              <a:rPr lang="en-US" sz="3800" dirty="0" smtClean="0"/>
              <a:t>Self-checks</a:t>
            </a:r>
          </a:p>
          <a:p>
            <a:r>
              <a:rPr lang="en-US" sz="3800" dirty="0" smtClean="0"/>
              <a:t>Tool</a:t>
            </a:r>
          </a:p>
          <a:p>
            <a:pPr lvl="1"/>
            <a:r>
              <a:rPr lang="en-US" sz="3800" dirty="0" smtClean="0"/>
              <a:t>Guidance in drawing threat diagrams</a:t>
            </a:r>
          </a:p>
          <a:p>
            <a:pPr lvl="1"/>
            <a:r>
              <a:rPr lang="en-US" sz="3800" dirty="0" smtClean="0"/>
              <a:t>Guided analysis of threats and mitigations </a:t>
            </a:r>
          </a:p>
          <a:p>
            <a:pPr lvl="1"/>
            <a:r>
              <a:rPr lang="en-US" sz="3800" dirty="0" smtClean="0"/>
              <a:t>Integration with bug tracking systems </a:t>
            </a:r>
          </a:p>
          <a:p>
            <a:pPr lvl="1"/>
            <a:r>
              <a:rPr lang="en-US" sz="3800" dirty="0" smtClean="0"/>
              <a:t>Robust reporting capabilities</a:t>
            </a:r>
          </a:p>
          <a:p>
            <a:pPr lvl="1"/>
            <a:endParaRPr lang="en-US" dirty="0"/>
          </a:p>
        </p:txBody>
      </p:sp>
    </p:spTree>
    <p:extLst>
      <p:ext uri="{BB962C8B-B14F-4D97-AF65-F5344CB8AC3E}">
        <p14:creationId xmlns:p14="http://schemas.microsoft.com/office/powerpoint/2010/main" val="2721125732"/>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Find threats: Use STRIDE per item</a:t>
            </a:r>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0" y="1028700"/>
            <a:ext cx="6477000" cy="3657434"/>
          </a:xfrm>
          <a:prstGeom prst="rect">
            <a:avLst/>
          </a:prstGeom>
          <a:noFill/>
          <a:ln w="9525">
            <a:noFill/>
            <a:miter lim="800000"/>
            <a:headEnd/>
            <a:tailEnd/>
          </a:ln>
          <a:effectLst/>
        </p:spPr>
      </p:pic>
      <p:pic>
        <p:nvPicPr>
          <p:cNvPr id="6" name="Content Placeholder 3" descr="stride-element.jpg"/>
          <p:cNvPicPr>
            <a:picLocks noChangeAspect="1"/>
          </p:cNvPicPr>
          <p:nvPr/>
        </p:nvPicPr>
        <p:blipFill>
          <a:blip r:embed="rId4" cstate="print"/>
          <a:srcRect r="18750" b="14063"/>
          <a:stretch>
            <a:fillRect/>
          </a:stretch>
        </p:blipFill>
        <p:spPr>
          <a:xfrm>
            <a:off x="5181600" y="2514600"/>
            <a:ext cx="3962400" cy="2514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7780320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457200"/>
            <a:ext cx="8477250" cy="857250"/>
          </a:xfrm>
        </p:spPr>
        <p:txBody>
          <a:bodyPr>
            <a:normAutofit/>
          </a:bodyPr>
          <a:lstStyle/>
          <a:p>
            <a:r>
              <a:rPr lang="en-US" sz="3600" dirty="0" smtClean="0"/>
              <a:t>Tool-Based </a:t>
            </a:r>
            <a:r>
              <a:rPr sz="3600" dirty="0" smtClean="0"/>
              <a:t>Threat Modeling (Automated)</a:t>
            </a:r>
            <a:endParaRPr lang="en-US" sz="3600" dirty="0"/>
          </a:p>
        </p:txBody>
      </p:sp>
      <p:sp>
        <p:nvSpPr>
          <p:cNvPr id="8" name="Text Placeholder 2"/>
          <p:cNvSpPr>
            <a:spLocks noGrp="1"/>
          </p:cNvSpPr>
          <p:nvPr>
            <p:ph idx="1"/>
          </p:nvPr>
        </p:nvSpPr>
        <p:spPr>
          <a:xfrm>
            <a:off x="381000" y="1097281"/>
            <a:ext cx="8382610" cy="3874770"/>
          </a:xfrm>
        </p:spPr>
        <p:txBody>
          <a:bodyPr>
            <a:normAutofit/>
          </a:bodyPr>
          <a:lstStyle/>
          <a:p>
            <a:r>
              <a:rPr lang="en-US" sz="2400" dirty="0" smtClean="0"/>
              <a:t>Towards automated threat modeling</a:t>
            </a:r>
          </a:p>
          <a:p>
            <a:pPr lvl="1"/>
            <a:r>
              <a:rPr lang="en-US" sz="2400" dirty="0" smtClean="0"/>
              <a:t>Automate collection of system data, follow program control flow across processes and machines.</a:t>
            </a:r>
          </a:p>
          <a:p>
            <a:pPr lvl="1"/>
            <a:r>
              <a:rPr lang="en-US" sz="2400" dirty="0" smtClean="0"/>
              <a:t>Use instrumented or un-instrumented binaries?</a:t>
            </a:r>
          </a:p>
          <a:p>
            <a:pPr lvl="1"/>
            <a:r>
              <a:rPr lang="en-US" sz="2400" dirty="0" smtClean="0"/>
              <a:t>Instrumentation can be a starting point for sophisticated code analysis.</a:t>
            </a:r>
          </a:p>
          <a:p>
            <a:pPr lvl="1"/>
            <a:r>
              <a:rPr lang="en-US" sz="2400" dirty="0" smtClean="0"/>
              <a:t>Pioneered by University of Wisconsin and </a:t>
            </a:r>
            <a:r>
              <a:rPr lang="en-US" sz="2400" dirty="0" err="1">
                <a:latin typeface="Arial" charset="0"/>
              </a:rPr>
              <a:t>Universitat</a:t>
            </a:r>
            <a:r>
              <a:rPr lang="en-US" sz="2400" dirty="0">
                <a:latin typeface="Arial" charset="0"/>
              </a:rPr>
              <a:t> </a:t>
            </a:r>
            <a:r>
              <a:rPr lang="en-US" sz="2400" dirty="0" err="1">
                <a:latin typeface="Arial" charset="0"/>
              </a:rPr>
              <a:t>Aut</a:t>
            </a:r>
            <a:r>
              <a:rPr lang="en-US" altLang="ja-JP" sz="2400" dirty="0" err="1">
                <a:latin typeface="Arial" charset="0"/>
              </a:rPr>
              <a:t>ònoma</a:t>
            </a:r>
            <a:r>
              <a:rPr lang="en-US" altLang="ja-JP" sz="2400" dirty="0">
                <a:latin typeface="Arial" charset="0"/>
              </a:rPr>
              <a:t> de </a:t>
            </a:r>
            <a:r>
              <a:rPr lang="en-US" altLang="ja-JP" sz="2400" dirty="0" smtClean="0">
                <a:latin typeface="Arial" charset="0"/>
              </a:rPr>
              <a:t>Barcelona</a:t>
            </a:r>
            <a:endParaRPr lang="en-US" sz="2400" dirty="0" smtClean="0"/>
          </a:p>
          <a:p>
            <a:pPr lvl="1"/>
            <a:r>
              <a:rPr lang="en-US" sz="2400" dirty="0"/>
              <a:t>See </a:t>
            </a:r>
            <a:r>
              <a:rPr lang="en-US" sz="2400" dirty="0">
                <a:hlinkClick r:id="rId3"/>
              </a:rPr>
              <a:t>http://research.cs.wisc.edu/mist/projects/SecSTAR</a:t>
            </a:r>
            <a:r>
              <a:rPr lang="en-US" sz="2400" dirty="0" smtClean="0">
                <a:hlinkClick r:id="rId3"/>
              </a:rPr>
              <a:t>/</a:t>
            </a:r>
            <a:r>
              <a:rPr lang="en-US" sz="2400" dirty="0" smtClean="0"/>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6975" y="4491038"/>
            <a:ext cx="28670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389475"/>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498598"/>
          </a:xfrm>
        </p:spPr>
        <p:txBody>
          <a:bodyPr/>
          <a:lstStyle/>
          <a:p>
            <a:r>
              <a:rPr lang="es-ES" sz="3600" dirty="0" err="1" smtClean="0"/>
              <a:t>Methodology</a:t>
            </a:r>
            <a:r>
              <a:rPr lang="es-ES" sz="3600" dirty="0" smtClean="0"/>
              <a:t>: </a:t>
            </a:r>
            <a:r>
              <a:rPr lang="es-ES" sz="3600" dirty="0" err="1" smtClean="0"/>
              <a:t>Canonicalization</a:t>
            </a:r>
            <a:endParaRPr lang="en-US" sz="3600" dirty="0"/>
          </a:p>
        </p:txBody>
      </p:sp>
      <p:sp>
        <p:nvSpPr>
          <p:cNvPr id="3" name="Slide Number Placeholder 2"/>
          <p:cNvSpPr>
            <a:spLocks noGrp="1"/>
          </p:cNvSpPr>
          <p:nvPr>
            <p:ph type="sldNum" sz="quarter" idx="10"/>
          </p:nvPr>
        </p:nvSpPr>
        <p:spPr/>
        <p:txBody>
          <a:bodyPr/>
          <a:lstStyle/>
          <a:p>
            <a:r>
              <a:rPr lang="en-US" smtClean="0"/>
              <a:t>-</a:t>
            </a:r>
            <a:fld id="{856A6AC5-489D-43DA-B314-82F2970016DA}" type="slidenum">
              <a:rPr lang="en-US" smtClean="0"/>
              <a:pPr/>
              <a:t>9</a:t>
            </a:fld>
            <a:r>
              <a:rPr lang="en-US" smtClean="0"/>
              <a:t>-</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527819759"/>
              </p:ext>
            </p:extLst>
          </p:nvPr>
        </p:nvGraphicFramePr>
        <p:xfrm>
          <a:off x="762000" y="628650"/>
          <a:ext cx="9463088" cy="3886200"/>
        </p:xfrm>
        <a:graphic>
          <a:graphicData uri="http://schemas.openxmlformats.org/presentationml/2006/ole">
            <mc:AlternateContent xmlns:mc="http://schemas.openxmlformats.org/markup-compatibility/2006">
              <mc:Choice xmlns:v="urn:schemas-microsoft-com:vml" Requires="v">
                <p:oleObj spid="_x0000_s1030" name="Visio" r:id="rId4" imgW="4325862" imgH="2367882" progId="Visio.Drawing.11">
                  <p:embed/>
                </p:oleObj>
              </mc:Choice>
              <mc:Fallback>
                <p:oleObj name="Visio" r:id="rId4" imgW="4325862" imgH="2367882" progId="Visio.Drawing.11">
                  <p:embed/>
                  <p:pic>
                    <p:nvPicPr>
                      <p:cNvPr id="0" name=""/>
                      <p:cNvPicPr>
                        <a:picLocks noChangeAspect="1" noChangeArrowheads="1"/>
                      </p:cNvPicPr>
                      <p:nvPr/>
                    </p:nvPicPr>
                    <p:blipFill>
                      <a:blip r:embed="rId5"/>
                      <a:srcRect/>
                      <a:stretch>
                        <a:fillRect/>
                      </a:stretch>
                    </p:blipFill>
                    <p:spPr bwMode="auto">
                      <a:xfrm>
                        <a:off x="762000" y="628650"/>
                        <a:ext cx="94630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6975" y="4524375"/>
            <a:ext cx="28670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003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wC Next 4x3">
  <a:themeElements>
    <a:clrScheme name="Custom 21">
      <a:dk1>
        <a:srgbClr val="292929"/>
      </a:dk1>
      <a:lt1>
        <a:srgbClr val="FFFFFF"/>
      </a:lt1>
      <a:dk2>
        <a:srgbClr val="535965"/>
      </a:dk2>
      <a:lt2>
        <a:srgbClr val="C5E9FF"/>
      </a:lt2>
      <a:accent1>
        <a:srgbClr val="00AFDB"/>
      </a:accent1>
      <a:accent2>
        <a:srgbClr val="FFC211"/>
      </a:accent2>
      <a:accent3>
        <a:srgbClr val="6BBD46"/>
      </a:accent3>
      <a:accent4>
        <a:srgbClr val="557EB9"/>
      </a:accent4>
      <a:accent5>
        <a:srgbClr val="A4D7F4"/>
      </a:accent5>
      <a:accent6>
        <a:srgbClr val="AEB0B2"/>
      </a:accent6>
      <a:hlink>
        <a:srgbClr val="00AFDB"/>
      </a:hlink>
      <a:folHlink>
        <a:srgbClr val="3F3F9B"/>
      </a:folHlink>
    </a:clrScheme>
    <a:fontScheme name="Custom 1">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bg1"/>
                </a:gs>
                <a:gs pos="86000">
                  <a:schemeClr val="bg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TwC Template-Dark">
  <a:themeElements>
    <a:clrScheme name="Custom 22">
      <a:dk1>
        <a:srgbClr val="292929"/>
      </a:dk1>
      <a:lt1>
        <a:srgbClr val="FFFFFF"/>
      </a:lt1>
      <a:dk2>
        <a:srgbClr val="535965"/>
      </a:dk2>
      <a:lt2>
        <a:srgbClr val="C5E9FF"/>
      </a:lt2>
      <a:accent1>
        <a:srgbClr val="00AFDB"/>
      </a:accent1>
      <a:accent2>
        <a:srgbClr val="FFC211"/>
      </a:accent2>
      <a:accent3>
        <a:srgbClr val="6BBD46"/>
      </a:accent3>
      <a:accent4>
        <a:srgbClr val="557EB9"/>
      </a:accent4>
      <a:accent5>
        <a:srgbClr val="A4D7F4"/>
      </a:accent5>
      <a:accent6>
        <a:srgbClr val="AEB0B2"/>
      </a:accent6>
      <a:hlink>
        <a:srgbClr val="C5E9FF"/>
      </a:hlink>
      <a:folHlink>
        <a:srgbClr val="3F3F9B"/>
      </a:folHlink>
    </a:clrScheme>
    <a:fontScheme name="Custom 1">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bg1"/>
                </a:gs>
                <a:gs pos="86000">
                  <a:schemeClr val="bg1"/>
                </a:gs>
              </a:gsLst>
              <a:lin ang="5400000" scaled="0"/>
            </a:gradFill>
          </a:defRPr>
        </a:defPPr>
      </a:lstStyle>
    </a:txDef>
  </a:objectDefaults>
  <a:extraClrSchemeLst/>
</a:theme>
</file>

<file path=ppt/theme/theme3.xml><?xml version="1.0" encoding="utf-8"?>
<a:theme xmlns:a="http://schemas.openxmlformats.org/drawingml/2006/main" name="White with Consolas font for code slides">
  <a:themeElements>
    <a:clrScheme name="MARCOM_LIGHT">
      <a:dk1>
        <a:srgbClr val="292929"/>
      </a:dk1>
      <a:lt1>
        <a:srgbClr val="FFFFFF"/>
      </a:lt1>
      <a:dk2>
        <a:srgbClr val="535965"/>
      </a:dk2>
      <a:lt2>
        <a:srgbClr val="C5E9FF"/>
      </a:lt2>
      <a:accent1>
        <a:srgbClr val="00AFDB"/>
      </a:accent1>
      <a:accent2>
        <a:srgbClr val="FFC211"/>
      </a:accent2>
      <a:accent3>
        <a:srgbClr val="6BBD46"/>
      </a:accent3>
      <a:accent4>
        <a:srgbClr val="557EB9"/>
      </a:accent4>
      <a:accent5>
        <a:srgbClr val="8AE7FF"/>
      </a:accent5>
      <a:accent6>
        <a:srgbClr val="AEB0B2"/>
      </a:accent6>
      <a:hlink>
        <a:srgbClr val="557EB9"/>
      </a:hlink>
      <a:folHlink>
        <a:srgbClr val="3F3F9B"/>
      </a:folHlink>
    </a:clrScheme>
    <a:fontScheme name="Custom 1">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4.xml><?xml version="1.0" encoding="utf-8"?>
<a:theme xmlns:a="http://schemas.openxmlformats.org/drawingml/2006/main" name="ChiefSecurityOfficerCouncil_2011_Template_v02">
  <a:themeElements>
    <a:clrScheme name="Chief Security Officer Council">
      <a:dk1>
        <a:srgbClr val="000000"/>
      </a:dk1>
      <a:lt1>
        <a:srgbClr val="FFFFFF"/>
      </a:lt1>
      <a:dk2>
        <a:srgbClr val="0063D0"/>
      </a:dk2>
      <a:lt2>
        <a:srgbClr val="FFFC80"/>
      </a:lt2>
      <a:accent1>
        <a:srgbClr val="FFC000"/>
      </a:accent1>
      <a:accent2>
        <a:srgbClr val="0684A2"/>
      </a:accent2>
      <a:accent3>
        <a:srgbClr val="DF8045"/>
      </a:accent3>
      <a:accent4>
        <a:srgbClr val="919E7A"/>
      </a:accent4>
      <a:accent5>
        <a:srgbClr val="FF9929"/>
      </a:accent5>
      <a:accent6>
        <a:srgbClr val="7D3DA1"/>
      </a:accent6>
      <a:hlink>
        <a:srgbClr val="F3EB4F"/>
      </a:hlink>
      <a:folHlink>
        <a:srgbClr val="F0ED7B"/>
      </a:folHlink>
    </a:clrScheme>
    <a:fontScheme name="Segoe UI - Segoe UI">
      <a:majorFont>
        <a:latin typeface="Segoe UI"/>
        <a:ea typeface=""/>
        <a:cs typeface=""/>
      </a:majorFont>
      <a:minorFont>
        <a:latin typeface="Segoe U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bodyPr vert="horz" wrap="square" lIns="0" tIns="0" rIns="0" bIns="0" rtlCol="0" anchor="t">
        <a:spAutoFit/>
      </a:bodyPr>
      <a:lstStyle>
        <a:defPPr>
          <a:defRPr sz="3200" spc="-100" dirty="0">
            <a:ln w="3175">
              <a:noFill/>
            </a:ln>
            <a:gradFill flip="none" rotWithShape="1">
              <a:gsLst>
                <a:gs pos="0">
                  <a:schemeClr val="tx1"/>
                </a:gs>
                <a:gs pos="86000">
                  <a:schemeClr val="tx1"/>
                </a:gs>
              </a:gsLst>
              <a:lin ang="5400000" scaled="0"/>
              <a:tileRect/>
            </a:gradFill>
            <a:latin typeface="+mj-lt"/>
            <a:cs typeface="Arial" charset="0"/>
          </a:defRPr>
        </a:defPPr>
      </a:lstStyle>
    </a:txDef>
  </a:objectDefaults>
  <a:extraClrSchemeLst/>
</a:theme>
</file>

<file path=ppt/theme/theme5.xml><?xml version="1.0" encoding="utf-8"?>
<a:theme xmlns:a="http://schemas.openxmlformats.org/drawingml/2006/main" name="1_ChiefSecurityOfficerCouncil_2011_Template_v02">
  <a:themeElements>
    <a:clrScheme name="Chief Security Officer Council">
      <a:dk1>
        <a:srgbClr val="000000"/>
      </a:dk1>
      <a:lt1>
        <a:srgbClr val="FFFFFF"/>
      </a:lt1>
      <a:dk2>
        <a:srgbClr val="0063D0"/>
      </a:dk2>
      <a:lt2>
        <a:srgbClr val="FFFC80"/>
      </a:lt2>
      <a:accent1>
        <a:srgbClr val="FFC000"/>
      </a:accent1>
      <a:accent2>
        <a:srgbClr val="0684A2"/>
      </a:accent2>
      <a:accent3>
        <a:srgbClr val="DF8045"/>
      </a:accent3>
      <a:accent4>
        <a:srgbClr val="919E7A"/>
      </a:accent4>
      <a:accent5>
        <a:srgbClr val="FF9929"/>
      </a:accent5>
      <a:accent6>
        <a:srgbClr val="7D3DA1"/>
      </a:accent6>
      <a:hlink>
        <a:srgbClr val="F3EB4F"/>
      </a:hlink>
      <a:folHlink>
        <a:srgbClr val="F0ED7B"/>
      </a:folHlink>
    </a:clrScheme>
    <a:fontScheme name="Segoe UI - Segoe UI">
      <a:majorFont>
        <a:latin typeface="Segoe UI"/>
        <a:ea typeface=""/>
        <a:cs typeface=""/>
      </a:majorFont>
      <a:minorFont>
        <a:latin typeface="Segoe U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bodyPr vert="horz" wrap="square" lIns="0" tIns="0" rIns="0" bIns="0" rtlCol="0" anchor="t">
        <a:spAutoFit/>
      </a:bodyPr>
      <a:lstStyle>
        <a:defPPr>
          <a:defRPr sz="3200" spc="-100" dirty="0">
            <a:ln w="3175">
              <a:noFill/>
            </a:ln>
            <a:gradFill flip="none" rotWithShape="1">
              <a:gsLst>
                <a:gs pos="0">
                  <a:schemeClr val="tx1"/>
                </a:gs>
                <a:gs pos="86000">
                  <a:schemeClr val="tx1"/>
                </a:gs>
              </a:gsLst>
              <a:lin ang="5400000" scaled="0"/>
              <a:tileRect/>
            </a:gradFill>
            <a:latin typeface="+mj-lt"/>
            <a:cs typeface="Arial" charset="0"/>
          </a:defRPr>
        </a:defPPr>
      </a:lstStyle>
    </a:txDef>
  </a:objectDefaults>
  <a:extraClrSchemeLst/>
</a:theme>
</file>

<file path=ppt/theme/theme6.xml><?xml version="1.0" encoding="utf-8"?>
<a:theme xmlns:a="http://schemas.openxmlformats.org/drawingml/2006/main" name="1_TwC Next 4x3">
  <a:themeElements>
    <a:clrScheme name="Custom 21">
      <a:dk1>
        <a:srgbClr val="292929"/>
      </a:dk1>
      <a:lt1>
        <a:srgbClr val="FFFFFF"/>
      </a:lt1>
      <a:dk2>
        <a:srgbClr val="535965"/>
      </a:dk2>
      <a:lt2>
        <a:srgbClr val="C5E9FF"/>
      </a:lt2>
      <a:accent1>
        <a:srgbClr val="00AFDB"/>
      </a:accent1>
      <a:accent2>
        <a:srgbClr val="FFC211"/>
      </a:accent2>
      <a:accent3>
        <a:srgbClr val="6BBD46"/>
      </a:accent3>
      <a:accent4>
        <a:srgbClr val="557EB9"/>
      </a:accent4>
      <a:accent5>
        <a:srgbClr val="A4D7F4"/>
      </a:accent5>
      <a:accent6>
        <a:srgbClr val="AEB0B2"/>
      </a:accent6>
      <a:hlink>
        <a:srgbClr val="00AFDB"/>
      </a:hlink>
      <a:folHlink>
        <a:srgbClr val="3F3F9B"/>
      </a:folHlink>
    </a:clrScheme>
    <a:fontScheme name="Custom 1">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bg1"/>
                </a:gs>
                <a:gs pos="86000">
                  <a:schemeClr val="bg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TwC Template-Dark">
  <a:themeElements>
    <a:clrScheme name="Custom 22">
      <a:dk1>
        <a:srgbClr val="292929"/>
      </a:dk1>
      <a:lt1>
        <a:srgbClr val="FFFFFF"/>
      </a:lt1>
      <a:dk2>
        <a:srgbClr val="535965"/>
      </a:dk2>
      <a:lt2>
        <a:srgbClr val="C5E9FF"/>
      </a:lt2>
      <a:accent1>
        <a:srgbClr val="00AFDB"/>
      </a:accent1>
      <a:accent2>
        <a:srgbClr val="FFC211"/>
      </a:accent2>
      <a:accent3>
        <a:srgbClr val="6BBD46"/>
      </a:accent3>
      <a:accent4>
        <a:srgbClr val="557EB9"/>
      </a:accent4>
      <a:accent5>
        <a:srgbClr val="A4D7F4"/>
      </a:accent5>
      <a:accent6>
        <a:srgbClr val="AEB0B2"/>
      </a:accent6>
      <a:hlink>
        <a:srgbClr val="C5E9FF"/>
      </a:hlink>
      <a:folHlink>
        <a:srgbClr val="3F3F9B"/>
      </a:folHlink>
    </a:clrScheme>
    <a:fontScheme name="Custom 1">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bg1"/>
                </a:gs>
                <a:gs pos="86000">
                  <a:schemeClr val="bg1"/>
                </a:gs>
              </a:gsLst>
              <a:lin ang="5400000" scaled="0"/>
            </a:gra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D548D92A859341A9D59A7D93B09501" ma:contentTypeVersion="1" ma:contentTypeDescription="Create a new document." ma:contentTypeScope="" ma:versionID="335c39581c406491e57eb43ba93e23fa">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08157E2-8AE6-40DD-BC72-273F91706F0C}">
  <ds:schemaRefs>
    <ds:schemaRef ds:uri="http://schemas.microsoft.com/sharepoint/v3/contenttype/forms"/>
  </ds:schemaRefs>
</ds:datastoreItem>
</file>

<file path=customXml/itemProps2.xml><?xml version="1.0" encoding="utf-8"?>
<ds:datastoreItem xmlns:ds="http://schemas.openxmlformats.org/officeDocument/2006/customXml" ds:itemID="{F9E4FE60-4AB8-40DE-BE6B-903F9F6EB4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F701F2-C796-47D7-97B1-34E7E56556AF}">
  <ds:schemaRefs>
    <ds:schemaRef ds:uri="http://schemas.microsoft.com/office/2006/documentManagement/types"/>
    <ds:schemaRef ds:uri="http://www.w3.org/XML/1998/namespace"/>
    <ds:schemaRef ds:uri="http://purl.org/dc/dcmitype/"/>
    <ds:schemaRef ds:uri="http://schemas.microsoft.com/office/infopath/2007/PartnerControls"/>
    <ds:schemaRef ds:uri="http://schemas.microsoft.com/sharepoint/v3"/>
    <ds:schemaRef ds:uri="http://purl.org/dc/elements/1.1/"/>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CMG_MicrosoftCOM-Studios-Events_Template_4x3.potx</Template>
  <TotalTime>1570</TotalTime>
  <Words>914</Words>
  <Application>Microsoft Office PowerPoint</Application>
  <PresentationFormat>On-screen Show (16:9)</PresentationFormat>
  <Paragraphs>147</Paragraphs>
  <Slides>14</Slides>
  <Notes>9</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14</vt:i4>
      </vt:variant>
    </vt:vector>
  </HeadingPairs>
  <TitlesOfParts>
    <vt:vector size="22" baseType="lpstr">
      <vt:lpstr>TwC Next 4x3</vt:lpstr>
      <vt:lpstr>TwC Template-Dark</vt:lpstr>
      <vt:lpstr>White with Consolas font for code slides</vt:lpstr>
      <vt:lpstr>ChiefSecurityOfficerCouncil_2011_Template_v02</vt:lpstr>
      <vt:lpstr>1_ChiefSecurityOfficerCouncil_2011_Template_v02</vt:lpstr>
      <vt:lpstr>1_TwC Next 4x3</vt:lpstr>
      <vt:lpstr>1_TwC Template-Dark</vt:lpstr>
      <vt:lpstr>Visio</vt:lpstr>
      <vt:lpstr>PowerPoint Presentation</vt:lpstr>
      <vt:lpstr>Goals for a Security Development  Process (“SDL”)</vt:lpstr>
      <vt:lpstr>The Microsoft SDL</vt:lpstr>
      <vt:lpstr>Threat Modeling Process</vt:lpstr>
      <vt:lpstr>Understand the threats</vt:lpstr>
      <vt:lpstr>Tool-Based Threat Modeling (Manual)</vt:lpstr>
      <vt:lpstr>Find threats: Use STRIDE per item</vt:lpstr>
      <vt:lpstr>Tool-Based Threat Modeling (Automated)</vt:lpstr>
      <vt:lpstr>Methodology: Canonicalization</vt:lpstr>
      <vt:lpstr>Methodology: Threat Identification</vt:lpstr>
      <vt:lpstr>Resources</vt:lpstr>
      <vt:lpstr>PowerPoint Presentation</vt:lpstr>
      <vt:lpstr>PowerPoint Presentation</vt:lpstr>
      <vt:lpstr>SDL Threat Modeling Tool Demo</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ASA and BinScope</dc:title>
  <dc:subject>Microsoft Central Marketing Group Digital Marketing Excellence</dc:subject>
  <dc:creator>Jimmie Lee;Meng Li</dc:creator>
  <dc:description>Template: Jeremy Jenkins, Silver Fox Productions
Formatting:
Event Date:
Event Location:
Audience Type:</dc:description>
  <cp:lastModifiedBy>Mike Grimm</cp:lastModifiedBy>
  <cp:revision>202</cp:revision>
  <dcterms:created xsi:type="dcterms:W3CDTF">2007-08-15T21:15:21Z</dcterms:created>
  <dcterms:modified xsi:type="dcterms:W3CDTF">2012-11-08T17:45:51Z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0x01010029D548D92A859341A9D59A7D93B09501</vt:lpwstr>
  </property>
</Properties>
</file>