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4"/>
  </p:notesMasterIdLst>
  <p:sldIdLst>
    <p:sldId id="257" r:id="rId2"/>
    <p:sldId id="258" r:id="rId3"/>
    <p:sldId id="259" r:id="rId4"/>
    <p:sldId id="260" r:id="rId5"/>
    <p:sldId id="30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365" r:id="rId18"/>
    <p:sldId id="380" r:id="rId19"/>
    <p:sldId id="363" r:id="rId20"/>
    <p:sldId id="364" r:id="rId21"/>
    <p:sldId id="275" r:id="rId22"/>
    <p:sldId id="279" r:id="rId23"/>
    <p:sldId id="280" r:id="rId24"/>
    <p:sldId id="313" r:id="rId25"/>
    <p:sldId id="291" r:id="rId26"/>
    <p:sldId id="308" r:id="rId27"/>
    <p:sldId id="309" r:id="rId28"/>
    <p:sldId id="310" r:id="rId29"/>
    <p:sldId id="292" r:id="rId30"/>
    <p:sldId id="311" r:id="rId31"/>
    <p:sldId id="312" r:id="rId32"/>
    <p:sldId id="29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3" r:id="rId42"/>
    <p:sldId id="324" r:id="rId43"/>
    <p:sldId id="325" r:id="rId44"/>
    <p:sldId id="326" r:id="rId45"/>
    <p:sldId id="382" r:id="rId46"/>
    <p:sldId id="329" r:id="rId47"/>
    <p:sldId id="330" r:id="rId48"/>
    <p:sldId id="331" r:id="rId49"/>
    <p:sldId id="332" r:id="rId50"/>
    <p:sldId id="333" r:id="rId51"/>
    <p:sldId id="366" r:id="rId52"/>
    <p:sldId id="334" r:id="rId53"/>
    <p:sldId id="335" r:id="rId54"/>
    <p:sldId id="294" r:id="rId55"/>
    <p:sldId id="296" r:id="rId56"/>
    <p:sldId id="297" r:id="rId57"/>
    <p:sldId id="299" r:id="rId58"/>
    <p:sldId id="300" r:id="rId59"/>
    <p:sldId id="302" r:id="rId60"/>
    <p:sldId id="303" r:id="rId61"/>
    <p:sldId id="304" r:id="rId62"/>
    <p:sldId id="305" r:id="rId63"/>
    <p:sldId id="306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5" r:id="rId73"/>
    <p:sldId id="360" r:id="rId74"/>
    <p:sldId id="357" r:id="rId75"/>
    <p:sldId id="368" r:id="rId76"/>
    <p:sldId id="369" r:id="rId77"/>
    <p:sldId id="378" r:id="rId78"/>
    <p:sldId id="371" r:id="rId79"/>
    <p:sldId id="373" r:id="rId80"/>
    <p:sldId id="375" r:id="rId81"/>
    <p:sldId id="377" r:id="rId82"/>
    <p:sldId id="379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016" autoAdjust="0"/>
  </p:normalViewPr>
  <p:slideViewPr>
    <p:cSldViewPr>
      <p:cViewPr varScale="1">
        <p:scale>
          <a:sx n="107" d="100"/>
          <a:sy n="107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F6455-0F95-4E5E-9DBF-2FC5EDF400B6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DFA6B-D097-4428-9200-844DE5CA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64D67-1F44-4250-9D8D-BDB61E6A9DE2}" type="slidenum">
              <a:rPr lang="en-US"/>
              <a:pPr/>
              <a:t>33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has a randomly assigned 128-bit </a:t>
            </a:r>
            <a:r>
              <a:rPr lang="en-US" dirty="0" err="1"/>
              <a:t>nodeId</a:t>
            </a:r>
            <a:r>
              <a:rPr lang="en-US" dirty="0"/>
              <a:t>, circular namespace</a:t>
            </a:r>
          </a:p>
          <a:p>
            <a:endParaRPr lang="en-US" dirty="0"/>
          </a:p>
          <a:p>
            <a:r>
              <a:rPr lang="en-US" dirty="0"/>
              <a:t>Basic operation: A message with key X, sent by any Pastry node, is delivered</a:t>
            </a:r>
          </a:p>
          <a:p>
            <a:r>
              <a:rPr lang="en-US" dirty="0"/>
              <a:t>to the live node with </a:t>
            </a:r>
            <a:r>
              <a:rPr lang="en-US" dirty="0" err="1"/>
              <a:t>nodeId</a:t>
            </a:r>
            <a:r>
              <a:rPr lang="en-US" dirty="0"/>
              <a:t> closest to X in at most </a:t>
            </a:r>
            <a:r>
              <a:rPr lang="en-GB" dirty="0"/>
              <a:t>log</a:t>
            </a:r>
            <a:r>
              <a:rPr lang="en-GB" baseline="-25000" dirty="0"/>
              <a:t>16</a:t>
            </a:r>
            <a:r>
              <a:rPr lang="en-GB" dirty="0"/>
              <a:t> N steps (barring node failures).</a:t>
            </a:r>
          </a:p>
          <a:p>
            <a:endParaRPr lang="en-GB" dirty="0"/>
          </a:p>
          <a:p>
            <a:r>
              <a:rPr lang="en-GB" dirty="0"/>
              <a:t>Pastry uses a form of generalized hypercube routing, where the routing tables are initialized and updated dynamically.</a:t>
            </a:r>
          </a:p>
          <a:p>
            <a:endParaRPr lang="en-US"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18AD6-A46A-4517-9F14-C6BC69E946FC}" type="slidenum">
              <a:rPr lang="en-US"/>
              <a:pPr/>
              <a:t>43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18B86-99EC-480C-9E0C-D51D8AD3F4B0}" type="slidenum">
              <a:rPr lang="en-US"/>
              <a:pPr/>
              <a:t>44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2D37A-A6AE-4CAE-A55D-0B48308D13C5}" type="slidenum">
              <a:rPr lang="en-US"/>
              <a:pPr/>
              <a:t>46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91A65-CC5C-4878-98E3-4CE35C1736CE}" type="slidenum">
              <a:rPr lang="en-US"/>
              <a:pPr/>
              <a:t>48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C29B6-30B3-4CD5-820A-2FD306EC04E4}" type="slidenum">
              <a:rPr lang="en-US"/>
              <a:pPr/>
              <a:t>49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4ABBE-0D9D-40C2-AF8C-9BD20CCD61C6}" type="slidenum">
              <a:rPr lang="en-US"/>
              <a:pPr/>
              <a:t>66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4CA9F-F22F-4AB6-9432-715DF901F2C6}" type="slidenum">
              <a:rPr lang="en-US"/>
              <a:pPr/>
              <a:t>67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7E212-4A45-4931-B579-3134BD1428EE}" type="slidenum">
              <a:rPr lang="en-US"/>
              <a:pPr/>
              <a:t>34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has a randomly assigned 128-bit </a:t>
            </a:r>
            <a:r>
              <a:rPr lang="en-US" dirty="0" err="1"/>
              <a:t>nodeId</a:t>
            </a:r>
            <a:r>
              <a:rPr lang="en-US" dirty="0"/>
              <a:t>, circular namespace</a:t>
            </a:r>
          </a:p>
          <a:p>
            <a:endParaRPr lang="en-US" dirty="0"/>
          </a:p>
          <a:p>
            <a:r>
              <a:rPr lang="en-US" dirty="0"/>
              <a:t>Basic operation: A message with key X, sent by any Pastry node, is delivered</a:t>
            </a:r>
          </a:p>
          <a:p>
            <a:r>
              <a:rPr lang="en-US" dirty="0"/>
              <a:t>to the live node with </a:t>
            </a:r>
            <a:r>
              <a:rPr lang="en-US" dirty="0" err="1"/>
              <a:t>nodeId</a:t>
            </a:r>
            <a:r>
              <a:rPr lang="en-US" dirty="0"/>
              <a:t> closest to X in at most </a:t>
            </a:r>
            <a:r>
              <a:rPr lang="en-GB" dirty="0"/>
              <a:t>log</a:t>
            </a:r>
            <a:r>
              <a:rPr lang="en-GB" baseline="-25000" dirty="0"/>
              <a:t>16</a:t>
            </a:r>
            <a:r>
              <a:rPr lang="en-GB" dirty="0"/>
              <a:t> N steps (barring node failures).</a:t>
            </a:r>
          </a:p>
          <a:p>
            <a:endParaRPr lang="en-GB" dirty="0"/>
          </a:p>
          <a:p>
            <a:r>
              <a:rPr lang="en-GB" dirty="0"/>
              <a:t>Pastry uses a form of generalized hypercube routing, where the routing tables are initialized and updated dynamically.</a:t>
            </a:r>
          </a:p>
          <a:p>
            <a:endParaRPr lang="en-US" sz="1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AD943-4DC7-4CAA-8072-8CD398582CE7}" type="slidenum">
              <a:rPr lang="en-US"/>
              <a:pPr/>
              <a:t>36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6A8A2-BDA3-4254-8FD0-608CCE3FDB5A}" type="slidenum">
              <a:rPr lang="en-US"/>
              <a:pPr/>
              <a:t>37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has a randomly assigned 128-bit </a:t>
            </a:r>
            <a:r>
              <a:rPr lang="en-US" dirty="0" err="1"/>
              <a:t>nodeId</a:t>
            </a:r>
            <a:r>
              <a:rPr lang="en-US" dirty="0"/>
              <a:t>, circular namespace</a:t>
            </a:r>
          </a:p>
          <a:p>
            <a:endParaRPr lang="en-US" dirty="0"/>
          </a:p>
          <a:p>
            <a:r>
              <a:rPr lang="en-US" dirty="0"/>
              <a:t>Basic operation: A message with key X, sent by any Pastry node, is delivered</a:t>
            </a:r>
          </a:p>
          <a:p>
            <a:r>
              <a:rPr lang="en-US" dirty="0"/>
              <a:t>to the live node with </a:t>
            </a:r>
            <a:r>
              <a:rPr lang="en-US" dirty="0" err="1"/>
              <a:t>nodeId</a:t>
            </a:r>
            <a:r>
              <a:rPr lang="en-US" dirty="0"/>
              <a:t> closest to X in at most </a:t>
            </a:r>
            <a:r>
              <a:rPr lang="en-GB" dirty="0"/>
              <a:t>log</a:t>
            </a:r>
            <a:r>
              <a:rPr lang="en-GB" baseline="-25000" dirty="0"/>
              <a:t>16</a:t>
            </a:r>
            <a:r>
              <a:rPr lang="en-GB" dirty="0"/>
              <a:t> N steps (barring node failures).</a:t>
            </a:r>
          </a:p>
          <a:p>
            <a:endParaRPr lang="en-GB" dirty="0"/>
          </a:p>
          <a:p>
            <a:r>
              <a:rPr lang="en-GB" dirty="0"/>
              <a:t>Pastry uses a form of generalized hypercube routing, where the routing tables are initialized and updated dynamically.</a:t>
            </a:r>
          </a:p>
          <a:p>
            <a:endParaRPr lang="en-US" sz="18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AAB85-7FD3-4D54-A652-AB9344761870}" type="slidenum">
              <a:rPr lang="en-US"/>
              <a:pPr/>
              <a:t>38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4974B-C981-4200-A54F-5BDD9B4AADA2}" type="slidenum">
              <a:rPr lang="en-US"/>
              <a:pPr/>
              <a:t>39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85F65-F8FB-41FD-B1FC-0C6A5A732FFA}" type="slidenum">
              <a:rPr lang="en-US"/>
              <a:pPr/>
              <a:t>40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65304-F4D2-4414-8B28-2FAAAAECF1FE}" type="slidenum">
              <a:rPr lang="en-US"/>
              <a:pPr/>
              <a:t>41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44409-24F0-4435-BFCA-2CB48A8CD01B}" type="slidenum">
              <a:rPr lang="en-US"/>
              <a:pPr/>
              <a:t>42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98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CFA47B-4AFB-45C8-84BE-EFBDAB16A0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838" y="6245225"/>
            <a:ext cx="3681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fld id="{D03C0BB7-A2CD-444B-B8C3-BEE888A0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A3800"/>
        </a:buClr>
        <a:buSzPct val="50000"/>
        <a:buFont typeface="Wingdings" pitchFamily="-11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A3800"/>
        </a:buClr>
        <a:buSzPct val="65000"/>
        <a:buFont typeface="Georgia" pitchFamily="-112" charset="0"/>
        <a:buChar char="−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atul@microsoft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3" Type="http://schemas.openxmlformats.org/officeDocument/2006/relationships/image" Target="../media/image9.wmf"/><Relationship Id="rId21" Type="http://schemas.openxmlformats.org/officeDocument/2006/relationships/image" Target="../media/image27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Relationship Id="rId22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2155825"/>
          </a:xfrm>
        </p:spPr>
        <p:txBody>
          <a:bodyPr/>
          <a:lstStyle/>
          <a:p>
            <a:r>
              <a:rPr lang="en-US" dirty="0" smtClean="0"/>
              <a:t>P561: Network Systems</a:t>
            </a:r>
            <a:br>
              <a:rPr lang="en-US" dirty="0" smtClean="0"/>
            </a:br>
            <a:r>
              <a:rPr lang="en-US" dirty="0" smtClean="0"/>
              <a:t>Week 7: Finding content</a:t>
            </a:r>
            <a:br>
              <a:rPr lang="en-US" dirty="0" smtClean="0"/>
            </a:br>
            <a:r>
              <a:rPr lang="en-US" dirty="0" smtClean="0"/>
              <a:t>    Multicast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/>
          <a:lstStyle/>
          <a:p>
            <a:r>
              <a:rPr lang="en-US" dirty="0" smtClean="0"/>
              <a:t>Tom Anderson</a:t>
            </a:r>
          </a:p>
          <a:p>
            <a:r>
              <a:rPr lang="en-US" dirty="0" smtClean="0"/>
              <a:t>Ratul Mahajan</a:t>
            </a:r>
          </a:p>
          <a:p>
            <a:endParaRPr lang="en-US" dirty="0" smtClean="0"/>
          </a:p>
          <a:p>
            <a:r>
              <a:rPr lang="en-US" dirty="0" smtClean="0"/>
              <a:t>TA: Colin Dixon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Hierarchy</a:t>
            </a:r>
          </a:p>
        </p:txBody>
      </p:sp>
      <p:sp>
        <p:nvSpPr>
          <p:cNvPr id="815107" name="Oval 3"/>
          <p:cNvSpPr>
            <a:spLocks noChangeArrowheads="1"/>
          </p:cNvSpPr>
          <p:nvPr/>
        </p:nvSpPr>
        <p:spPr bwMode="auto">
          <a:xfrm>
            <a:off x="36576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5108" name="Line 4"/>
          <p:cNvSpPr>
            <a:spLocks noChangeShapeType="1"/>
          </p:cNvSpPr>
          <p:nvPr/>
        </p:nvSpPr>
        <p:spPr bwMode="auto">
          <a:xfrm flipH="1">
            <a:off x="1981200" y="198120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5109" name="Line 5"/>
          <p:cNvSpPr>
            <a:spLocks noChangeShapeType="1"/>
          </p:cNvSpPr>
          <p:nvPr/>
        </p:nvSpPr>
        <p:spPr bwMode="auto">
          <a:xfrm flipH="1">
            <a:off x="3352800" y="19812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5110" name="Line 6"/>
          <p:cNvSpPr>
            <a:spLocks noChangeShapeType="1"/>
          </p:cNvSpPr>
          <p:nvPr/>
        </p:nvSpPr>
        <p:spPr bwMode="auto">
          <a:xfrm>
            <a:off x="3810000" y="1981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5111" name="Line 7"/>
          <p:cNvSpPr>
            <a:spLocks noChangeShapeType="1"/>
          </p:cNvSpPr>
          <p:nvPr/>
        </p:nvSpPr>
        <p:spPr bwMode="auto">
          <a:xfrm>
            <a:off x="3733800" y="19812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5112" name="Line 8"/>
          <p:cNvSpPr>
            <a:spLocks noChangeShapeType="1"/>
          </p:cNvSpPr>
          <p:nvPr/>
        </p:nvSpPr>
        <p:spPr bwMode="auto">
          <a:xfrm>
            <a:off x="3733800" y="1981200"/>
            <a:ext cx="32766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5113" name="Line 9"/>
          <p:cNvSpPr>
            <a:spLocks noChangeShapeType="1"/>
          </p:cNvSpPr>
          <p:nvPr/>
        </p:nvSpPr>
        <p:spPr bwMode="auto">
          <a:xfrm flipH="1">
            <a:off x="1524000" y="3352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5114" name="Line 10"/>
          <p:cNvSpPr>
            <a:spLocks noChangeShapeType="1"/>
          </p:cNvSpPr>
          <p:nvPr/>
        </p:nvSpPr>
        <p:spPr bwMode="auto">
          <a:xfrm flipH="1">
            <a:off x="914400" y="426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5115" name="Line 11"/>
          <p:cNvSpPr>
            <a:spLocks noChangeShapeType="1"/>
          </p:cNvSpPr>
          <p:nvPr/>
        </p:nvSpPr>
        <p:spPr bwMode="auto">
          <a:xfrm>
            <a:off x="1524000" y="4267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5116" name="Line 12"/>
          <p:cNvSpPr>
            <a:spLocks noChangeShapeType="1"/>
          </p:cNvSpPr>
          <p:nvPr/>
        </p:nvSpPr>
        <p:spPr bwMode="auto">
          <a:xfrm>
            <a:off x="2133600" y="3352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15117" name="Line 13"/>
          <p:cNvSpPr>
            <a:spLocks noChangeShapeType="1"/>
          </p:cNvSpPr>
          <p:nvPr/>
        </p:nvSpPr>
        <p:spPr bwMode="auto">
          <a:xfrm flipH="1">
            <a:off x="1371600" y="5181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5118" name="Oval 14"/>
          <p:cNvSpPr>
            <a:spLocks noChangeArrowheads="1"/>
          </p:cNvSpPr>
          <p:nvPr/>
        </p:nvSpPr>
        <p:spPr bwMode="auto">
          <a:xfrm>
            <a:off x="1446213" y="2819400"/>
            <a:ext cx="915987" cy="619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edu</a:t>
            </a:r>
          </a:p>
        </p:txBody>
      </p:sp>
      <p:sp>
        <p:nvSpPr>
          <p:cNvPr id="815119" name="Oval 15"/>
          <p:cNvSpPr>
            <a:spLocks noChangeArrowheads="1"/>
          </p:cNvSpPr>
          <p:nvPr/>
        </p:nvSpPr>
        <p:spPr bwMode="auto">
          <a:xfrm>
            <a:off x="1517650" y="4638675"/>
            <a:ext cx="625475" cy="619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cs</a:t>
            </a:r>
          </a:p>
        </p:txBody>
      </p:sp>
      <p:sp>
        <p:nvSpPr>
          <p:cNvPr id="815120" name="Oval 16"/>
          <p:cNvSpPr>
            <a:spLocks noChangeArrowheads="1"/>
          </p:cNvSpPr>
          <p:nvPr/>
        </p:nvSpPr>
        <p:spPr bwMode="auto">
          <a:xfrm>
            <a:off x="1155700" y="3810000"/>
            <a:ext cx="746125" cy="619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uw</a:t>
            </a:r>
          </a:p>
        </p:txBody>
      </p:sp>
      <p:sp>
        <p:nvSpPr>
          <p:cNvPr id="815121" name="Oval 17"/>
          <p:cNvSpPr>
            <a:spLocks noChangeArrowheads="1"/>
          </p:cNvSpPr>
          <p:nvPr/>
        </p:nvSpPr>
        <p:spPr bwMode="auto">
          <a:xfrm>
            <a:off x="6715125" y="2819400"/>
            <a:ext cx="676275" cy="619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au</a:t>
            </a:r>
          </a:p>
        </p:txBody>
      </p:sp>
      <p:sp>
        <p:nvSpPr>
          <p:cNvPr id="815122" name="Oval 18"/>
          <p:cNvSpPr>
            <a:spLocks noChangeArrowheads="1"/>
          </p:cNvSpPr>
          <p:nvPr/>
        </p:nvSpPr>
        <p:spPr bwMode="auto">
          <a:xfrm>
            <a:off x="5505450" y="2819400"/>
            <a:ext cx="819150" cy="619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org</a:t>
            </a:r>
          </a:p>
        </p:txBody>
      </p:sp>
      <p:sp>
        <p:nvSpPr>
          <p:cNvPr id="815123" name="Oval 19"/>
          <p:cNvSpPr>
            <a:spLocks noChangeArrowheads="1"/>
          </p:cNvSpPr>
          <p:nvPr/>
        </p:nvSpPr>
        <p:spPr bwMode="auto">
          <a:xfrm>
            <a:off x="4359275" y="2809875"/>
            <a:ext cx="746125" cy="619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mil</a:t>
            </a:r>
          </a:p>
        </p:txBody>
      </p:sp>
      <p:sp>
        <p:nvSpPr>
          <p:cNvPr id="815124" name="Oval 20"/>
          <p:cNvSpPr>
            <a:spLocks noChangeArrowheads="1"/>
          </p:cNvSpPr>
          <p:nvPr/>
        </p:nvSpPr>
        <p:spPr bwMode="auto">
          <a:xfrm>
            <a:off x="2819400" y="2743200"/>
            <a:ext cx="1011238" cy="619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com</a:t>
            </a:r>
          </a:p>
        </p:txBody>
      </p:sp>
      <p:sp>
        <p:nvSpPr>
          <p:cNvPr id="815125" name="Oval 21"/>
          <p:cNvSpPr>
            <a:spLocks noChangeArrowheads="1"/>
          </p:cNvSpPr>
          <p:nvPr/>
        </p:nvSpPr>
        <p:spPr bwMode="auto">
          <a:xfrm>
            <a:off x="538163" y="4648200"/>
            <a:ext cx="676275" cy="619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ee</a:t>
            </a:r>
          </a:p>
        </p:txBody>
      </p:sp>
      <p:sp>
        <p:nvSpPr>
          <p:cNvPr id="815126" name="Text Box 22"/>
          <p:cNvSpPr txBox="1">
            <a:spLocks noChangeArrowheads="1"/>
          </p:cNvSpPr>
          <p:nvPr/>
        </p:nvSpPr>
        <p:spPr bwMode="auto">
          <a:xfrm>
            <a:off x="4343400" y="4724400"/>
            <a:ext cx="434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latin typeface="Arial" charset="0"/>
              </a:rPr>
              <a:t> “dot” is the root of the hierarchy</a:t>
            </a:r>
          </a:p>
          <a:p>
            <a:pPr algn="l">
              <a:buFontTx/>
              <a:buChar char="•"/>
            </a:pPr>
            <a:r>
              <a:rPr lang="en-US" dirty="0">
                <a:latin typeface="Arial" charset="0"/>
              </a:rPr>
              <a:t> Top levels now controlled by ICANN</a:t>
            </a:r>
          </a:p>
          <a:p>
            <a:pPr algn="l">
              <a:buFontTx/>
              <a:buChar char="•"/>
            </a:pPr>
            <a:r>
              <a:rPr lang="en-US" dirty="0">
                <a:latin typeface="Arial" charset="0"/>
              </a:rPr>
              <a:t> Lower level control is delegated</a:t>
            </a:r>
          </a:p>
          <a:p>
            <a:pPr algn="l">
              <a:buFontTx/>
              <a:buChar char="•"/>
            </a:pPr>
            <a:r>
              <a:rPr lang="en-US" dirty="0">
                <a:latin typeface="Arial" charset="0"/>
              </a:rPr>
              <a:t> Usage governed by conventions</a:t>
            </a:r>
          </a:p>
          <a:p>
            <a:pPr algn="l">
              <a:buFontTx/>
              <a:buChar char="•"/>
            </a:pPr>
            <a:r>
              <a:rPr lang="en-US" dirty="0">
                <a:latin typeface="Arial" charset="0"/>
              </a:rPr>
              <a:t> FQDN = Fully Qualified Domain Name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2590800" y="3900249"/>
            <a:ext cx="1143293" cy="51935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smtClean="0">
                <a:latin typeface="Arial" charset="0"/>
              </a:rPr>
              <a:t>yahoo</a:t>
            </a:r>
            <a:endParaRPr lang="en-US" dirty="0">
              <a:latin typeface="Arial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>
            <a:off x="3200400" y="3352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3505200" y="3352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990600" y="5652849"/>
            <a:ext cx="872798" cy="51935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err="1" smtClean="0">
                <a:latin typeface="Arial" charset="0"/>
              </a:rPr>
              <a:t>june</a:t>
            </a:r>
            <a:endParaRPr lang="en-US" dirty="0">
              <a:latin typeface="Arial" charset="0"/>
            </a:endParaRP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2618437" y="4738449"/>
            <a:ext cx="962963" cy="51935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smtClean="0">
                <a:latin typeface="Arial" charset="0"/>
              </a:rPr>
              <a:t>www</a:t>
            </a:r>
            <a:endParaRPr lang="en-US" dirty="0">
              <a:latin typeface="Arial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3078480" y="4419600"/>
            <a:ext cx="45719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</a:t>
            </a:r>
            <a:r>
              <a:rPr lang="en-US" dirty="0" smtClean="0"/>
              <a:t>space </a:t>
            </a:r>
            <a:r>
              <a:rPr lang="en-US" dirty="0"/>
              <a:t>d</a:t>
            </a:r>
            <a:r>
              <a:rPr lang="en-US" dirty="0" smtClean="0"/>
              <a:t>elegation </a:t>
            </a:r>
            <a:endParaRPr lang="en-US" dirty="0"/>
          </a:p>
        </p:txBody>
      </p:sp>
      <p:sp>
        <p:nvSpPr>
          <p:cNvPr id="79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382000" cy="4525962"/>
          </a:xfrm>
        </p:spPr>
        <p:txBody>
          <a:bodyPr/>
          <a:lstStyle/>
          <a:p>
            <a:r>
              <a:rPr lang="en-US" sz="2800" dirty="0"/>
              <a:t>Each organization controls its own name space (“zone” = </a:t>
            </a:r>
            <a:r>
              <a:rPr lang="en-US" sz="2800" dirty="0" err="1"/>
              <a:t>subtree</a:t>
            </a:r>
            <a:r>
              <a:rPr lang="en-US" sz="2800" dirty="0"/>
              <a:t> of global tree)</a:t>
            </a:r>
          </a:p>
          <a:p>
            <a:pPr lvl="1"/>
            <a:r>
              <a:rPr lang="en-US" sz="2400" dirty="0"/>
              <a:t>each organization has its own </a:t>
            </a:r>
            <a:r>
              <a:rPr lang="en-US" sz="2400" dirty="0" err="1" smtClean="0"/>
              <a:t>nameservers</a:t>
            </a:r>
            <a:endParaRPr lang="en-US" sz="2400" dirty="0"/>
          </a:p>
          <a:p>
            <a:pPr lvl="2"/>
            <a:r>
              <a:rPr lang="en-US" sz="2000" dirty="0"/>
              <a:t>replicated for availability</a:t>
            </a:r>
          </a:p>
          <a:p>
            <a:pPr lvl="1"/>
            <a:r>
              <a:rPr lang="en-US" dirty="0" err="1" smtClean="0"/>
              <a:t>name</a:t>
            </a:r>
            <a:r>
              <a:rPr lang="en-US" sz="2400" dirty="0" err="1" smtClean="0"/>
              <a:t>servers</a:t>
            </a:r>
            <a:r>
              <a:rPr lang="en-US" sz="2400" dirty="0" smtClean="0"/>
              <a:t> </a:t>
            </a:r>
            <a:r>
              <a:rPr lang="en-US" sz="2400" dirty="0"/>
              <a:t>translate </a:t>
            </a:r>
            <a:r>
              <a:rPr lang="en-US" sz="2400" dirty="0" smtClean="0"/>
              <a:t>names </a:t>
            </a:r>
            <a:r>
              <a:rPr lang="en-US" sz="2400" dirty="0"/>
              <a:t>within their </a:t>
            </a:r>
            <a:r>
              <a:rPr lang="en-US" sz="2400" dirty="0" smtClean="0"/>
              <a:t>organization</a:t>
            </a:r>
            <a:endParaRPr lang="en-US" sz="2400" dirty="0"/>
          </a:p>
          <a:p>
            <a:pPr lvl="2"/>
            <a:r>
              <a:rPr lang="en-US" sz="2000" dirty="0"/>
              <a:t>client lookup proceeds step-by-step</a:t>
            </a:r>
          </a:p>
          <a:p>
            <a:pPr lvl="1"/>
            <a:r>
              <a:rPr lang="en-US" sz="2400" dirty="0"/>
              <a:t>example: washington.edu</a:t>
            </a:r>
          </a:p>
          <a:p>
            <a:pPr lvl="2"/>
            <a:r>
              <a:rPr lang="en-US" sz="2000" dirty="0"/>
              <a:t>contains IP addresses for all its hosts (www.washington.edu)</a:t>
            </a:r>
          </a:p>
          <a:p>
            <a:pPr lvl="2"/>
            <a:r>
              <a:rPr lang="en-US" sz="2000" dirty="0"/>
              <a:t>contains pointer to its </a:t>
            </a:r>
            <a:r>
              <a:rPr lang="en-US" sz="2000" dirty="0" err="1"/>
              <a:t>subdomains</a:t>
            </a:r>
            <a:r>
              <a:rPr lang="en-US" sz="2000" dirty="0"/>
              <a:t> (cs.washington.edu)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81600" cy="1752600"/>
          </a:xfrm>
        </p:spPr>
        <p:txBody>
          <a:bodyPr/>
          <a:lstStyle/>
          <a:p>
            <a:r>
              <a:rPr lang="en-US" sz="2400" dirty="0" smtClean="0"/>
              <a:t>Reactive</a:t>
            </a:r>
          </a:p>
          <a:p>
            <a:r>
              <a:rPr lang="en-US" sz="2400" dirty="0" smtClean="0"/>
              <a:t>Queries can be recursive or iterative</a:t>
            </a:r>
          </a:p>
          <a:p>
            <a:r>
              <a:rPr lang="en-US" sz="2400" dirty="0" smtClean="0"/>
              <a:t>Uses UDP (port 53)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17156" name="Rectangle 4"/>
          <p:cNvSpPr>
            <a:spLocks noChangeArrowheads="1"/>
          </p:cNvSpPr>
          <p:nvPr/>
        </p:nvSpPr>
        <p:spPr bwMode="auto">
          <a:xfrm>
            <a:off x="7146925" y="1506538"/>
            <a:ext cx="3492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Root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57" name="Rectangle 5"/>
          <p:cNvSpPr>
            <a:spLocks noChangeArrowheads="1"/>
          </p:cNvSpPr>
          <p:nvPr/>
        </p:nvSpPr>
        <p:spPr bwMode="auto">
          <a:xfrm>
            <a:off x="7137400" y="1695450"/>
            <a:ext cx="4143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name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58" name="Rectangle 6"/>
          <p:cNvSpPr>
            <a:spLocks noChangeArrowheads="1"/>
          </p:cNvSpPr>
          <p:nvPr/>
        </p:nvSpPr>
        <p:spPr bwMode="auto">
          <a:xfrm>
            <a:off x="7118350" y="1887538"/>
            <a:ext cx="4603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59" name="Rectangle 7"/>
          <p:cNvSpPr>
            <a:spLocks noChangeArrowheads="1"/>
          </p:cNvSpPr>
          <p:nvPr/>
        </p:nvSpPr>
        <p:spPr bwMode="auto">
          <a:xfrm>
            <a:off x="6988175" y="3367088"/>
            <a:ext cx="6985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Princeton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60" name="Rectangle 8"/>
          <p:cNvSpPr>
            <a:spLocks noChangeArrowheads="1"/>
          </p:cNvSpPr>
          <p:nvPr/>
        </p:nvSpPr>
        <p:spPr bwMode="auto">
          <a:xfrm>
            <a:off x="7132638" y="3560763"/>
            <a:ext cx="4143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name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61" name="Rectangle 9"/>
          <p:cNvSpPr>
            <a:spLocks noChangeArrowheads="1"/>
          </p:cNvSpPr>
          <p:nvPr/>
        </p:nvSpPr>
        <p:spPr bwMode="auto">
          <a:xfrm>
            <a:off x="7113588" y="3748088"/>
            <a:ext cx="4603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62" name="Rectangle 10"/>
          <p:cNvSpPr>
            <a:spLocks noChangeArrowheads="1"/>
          </p:cNvSpPr>
          <p:nvPr/>
        </p:nvSpPr>
        <p:spPr bwMode="auto">
          <a:xfrm>
            <a:off x="7219950" y="5314950"/>
            <a:ext cx="2286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63" name="Rectangle 11"/>
          <p:cNvSpPr>
            <a:spLocks noChangeArrowheads="1"/>
          </p:cNvSpPr>
          <p:nvPr/>
        </p:nvSpPr>
        <p:spPr bwMode="auto">
          <a:xfrm>
            <a:off x="7127875" y="5508625"/>
            <a:ext cx="4143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name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64" name="Rectangle 12"/>
          <p:cNvSpPr>
            <a:spLocks noChangeArrowheads="1"/>
          </p:cNvSpPr>
          <p:nvPr/>
        </p:nvSpPr>
        <p:spPr bwMode="auto">
          <a:xfrm>
            <a:off x="7108825" y="5700713"/>
            <a:ext cx="4603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65" name="Rectangle 13"/>
          <p:cNvSpPr>
            <a:spLocks noChangeArrowheads="1"/>
          </p:cNvSpPr>
          <p:nvPr/>
        </p:nvSpPr>
        <p:spPr bwMode="auto">
          <a:xfrm>
            <a:off x="7316788" y="588962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en-US">
              <a:latin typeface="Times New Roman" pitchFamily="18" charset="0"/>
            </a:endParaRPr>
          </a:p>
        </p:txBody>
      </p:sp>
      <p:sp>
        <p:nvSpPr>
          <p:cNvPr id="817166" name="Freeform 14"/>
          <p:cNvSpPr>
            <a:spLocks/>
          </p:cNvSpPr>
          <p:nvPr/>
        </p:nvSpPr>
        <p:spPr bwMode="auto">
          <a:xfrm>
            <a:off x="6921500" y="1371600"/>
            <a:ext cx="800100" cy="892175"/>
          </a:xfrm>
          <a:custGeom>
            <a:avLst/>
            <a:gdLst/>
            <a:ahLst/>
            <a:cxnLst>
              <a:cxn ang="0">
                <a:pos x="504" y="559"/>
              </a:cxn>
              <a:cxn ang="0">
                <a:pos x="504" y="0"/>
              </a:cxn>
              <a:cxn ang="0">
                <a:pos x="0" y="0"/>
              </a:cxn>
              <a:cxn ang="0">
                <a:pos x="0" y="562"/>
              </a:cxn>
              <a:cxn ang="0">
                <a:pos x="504" y="562"/>
              </a:cxn>
              <a:cxn ang="0">
                <a:pos x="504" y="562"/>
              </a:cxn>
            </a:cxnLst>
            <a:rect l="0" t="0" r="r" b="b"/>
            <a:pathLst>
              <a:path w="504" h="562">
                <a:moveTo>
                  <a:pt x="504" y="559"/>
                </a:moveTo>
                <a:lnTo>
                  <a:pt x="504" y="0"/>
                </a:lnTo>
                <a:lnTo>
                  <a:pt x="0" y="0"/>
                </a:lnTo>
                <a:lnTo>
                  <a:pt x="0" y="562"/>
                </a:lnTo>
                <a:lnTo>
                  <a:pt x="504" y="562"/>
                </a:lnTo>
                <a:lnTo>
                  <a:pt x="504" y="5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67" name="Freeform 15"/>
          <p:cNvSpPr>
            <a:spLocks/>
          </p:cNvSpPr>
          <p:nvPr/>
        </p:nvSpPr>
        <p:spPr bwMode="auto">
          <a:xfrm>
            <a:off x="6921500" y="3246438"/>
            <a:ext cx="800100" cy="887412"/>
          </a:xfrm>
          <a:custGeom>
            <a:avLst/>
            <a:gdLst/>
            <a:ahLst/>
            <a:cxnLst>
              <a:cxn ang="0">
                <a:pos x="504" y="559"/>
              </a:cxn>
              <a:cxn ang="0">
                <a:pos x="504" y="0"/>
              </a:cxn>
              <a:cxn ang="0">
                <a:pos x="0" y="0"/>
              </a:cxn>
              <a:cxn ang="0">
                <a:pos x="0" y="559"/>
              </a:cxn>
              <a:cxn ang="0">
                <a:pos x="504" y="559"/>
              </a:cxn>
              <a:cxn ang="0">
                <a:pos x="504" y="559"/>
              </a:cxn>
            </a:cxnLst>
            <a:rect l="0" t="0" r="r" b="b"/>
            <a:pathLst>
              <a:path w="504" h="559">
                <a:moveTo>
                  <a:pt x="504" y="559"/>
                </a:moveTo>
                <a:lnTo>
                  <a:pt x="504" y="0"/>
                </a:lnTo>
                <a:lnTo>
                  <a:pt x="0" y="0"/>
                </a:lnTo>
                <a:lnTo>
                  <a:pt x="0" y="559"/>
                </a:lnTo>
                <a:lnTo>
                  <a:pt x="504" y="559"/>
                </a:lnTo>
                <a:lnTo>
                  <a:pt x="504" y="55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68" name="Rectangle 16"/>
          <p:cNvSpPr>
            <a:spLocks noChangeArrowheads="1"/>
          </p:cNvSpPr>
          <p:nvPr/>
        </p:nvSpPr>
        <p:spPr bwMode="auto">
          <a:xfrm>
            <a:off x="3898900" y="3367088"/>
            <a:ext cx="3952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Local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69" name="Rectangle 17"/>
          <p:cNvSpPr>
            <a:spLocks noChangeArrowheads="1"/>
          </p:cNvSpPr>
          <p:nvPr/>
        </p:nvSpPr>
        <p:spPr bwMode="auto">
          <a:xfrm>
            <a:off x="3903663" y="3560763"/>
            <a:ext cx="4143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name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70" name="Rectangle 18"/>
          <p:cNvSpPr>
            <a:spLocks noChangeArrowheads="1"/>
          </p:cNvSpPr>
          <p:nvPr/>
        </p:nvSpPr>
        <p:spPr bwMode="auto">
          <a:xfrm>
            <a:off x="3884613" y="3748088"/>
            <a:ext cx="4603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71" name="Freeform 19"/>
          <p:cNvSpPr>
            <a:spLocks/>
          </p:cNvSpPr>
          <p:nvPr/>
        </p:nvSpPr>
        <p:spPr bwMode="auto">
          <a:xfrm>
            <a:off x="3690938" y="3246438"/>
            <a:ext cx="800100" cy="887412"/>
          </a:xfrm>
          <a:custGeom>
            <a:avLst/>
            <a:gdLst/>
            <a:ahLst/>
            <a:cxnLst>
              <a:cxn ang="0">
                <a:pos x="504" y="559"/>
              </a:cxn>
              <a:cxn ang="0">
                <a:pos x="504" y="0"/>
              </a:cxn>
              <a:cxn ang="0">
                <a:pos x="0" y="0"/>
              </a:cxn>
              <a:cxn ang="0">
                <a:pos x="0" y="559"/>
              </a:cxn>
              <a:cxn ang="0">
                <a:pos x="504" y="559"/>
              </a:cxn>
              <a:cxn ang="0">
                <a:pos x="504" y="559"/>
              </a:cxn>
            </a:cxnLst>
            <a:rect l="0" t="0" r="r" b="b"/>
            <a:pathLst>
              <a:path w="504" h="559">
                <a:moveTo>
                  <a:pt x="504" y="559"/>
                </a:moveTo>
                <a:lnTo>
                  <a:pt x="504" y="0"/>
                </a:lnTo>
                <a:lnTo>
                  <a:pt x="0" y="0"/>
                </a:lnTo>
                <a:lnTo>
                  <a:pt x="0" y="559"/>
                </a:lnTo>
                <a:lnTo>
                  <a:pt x="504" y="559"/>
                </a:lnTo>
                <a:lnTo>
                  <a:pt x="504" y="55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72" name="Freeform 20"/>
          <p:cNvSpPr>
            <a:spLocks/>
          </p:cNvSpPr>
          <p:nvPr/>
        </p:nvSpPr>
        <p:spPr bwMode="auto">
          <a:xfrm>
            <a:off x="6921500" y="5180013"/>
            <a:ext cx="800100" cy="892175"/>
          </a:xfrm>
          <a:custGeom>
            <a:avLst/>
            <a:gdLst/>
            <a:ahLst/>
            <a:cxnLst>
              <a:cxn ang="0">
                <a:pos x="504" y="559"/>
              </a:cxn>
              <a:cxn ang="0">
                <a:pos x="504" y="0"/>
              </a:cxn>
              <a:cxn ang="0">
                <a:pos x="0" y="0"/>
              </a:cxn>
              <a:cxn ang="0">
                <a:pos x="0" y="562"/>
              </a:cxn>
              <a:cxn ang="0">
                <a:pos x="504" y="562"/>
              </a:cxn>
              <a:cxn ang="0">
                <a:pos x="504" y="562"/>
              </a:cxn>
            </a:cxnLst>
            <a:rect l="0" t="0" r="r" b="b"/>
            <a:pathLst>
              <a:path w="504" h="562">
                <a:moveTo>
                  <a:pt x="504" y="559"/>
                </a:moveTo>
                <a:lnTo>
                  <a:pt x="504" y="0"/>
                </a:lnTo>
                <a:lnTo>
                  <a:pt x="0" y="0"/>
                </a:lnTo>
                <a:lnTo>
                  <a:pt x="0" y="562"/>
                </a:lnTo>
                <a:lnTo>
                  <a:pt x="504" y="562"/>
                </a:lnTo>
                <a:lnTo>
                  <a:pt x="504" y="5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73" name="Rectangle 21"/>
          <p:cNvSpPr>
            <a:spLocks noChangeArrowheads="1"/>
          </p:cNvSpPr>
          <p:nvPr/>
        </p:nvSpPr>
        <p:spPr bwMode="auto">
          <a:xfrm>
            <a:off x="765175" y="3584575"/>
            <a:ext cx="422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74" name="Freeform 22"/>
          <p:cNvSpPr>
            <a:spLocks/>
          </p:cNvSpPr>
          <p:nvPr/>
        </p:nvSpPr>
        <p:spPr bwMode="auto">
          <a:xfrm>
            <a:off x="533400" y="3449638"/>
            <a:ext cx="882650" cy="477837"/>
          </a:xfrm>
          <a:custGeom>
            <a:avLst/>
            <a:gdLst/>
            <a:ahLst/>
            <a:cxnLst>
              <a:cxn ang="0">
                <a:pos x="277" y="301"/>
              </a:cxn>
              <a:cxn ang="0">
                <a:pos x="322" y="301"/>
              </a:cxn>
              <a:cxn ang="0">
                <a:pos x="368" y="294"/>
              </a:cxn>
              <a:cxn ang="0">
                <a:pos x="407" y="285"/>
              </a:cxn>
              <a:cxn ang="0">
                <a:pos x="444" y="273"/>
              </a:cxn>
              <a:cxn ang="0">
                <a:pos x="474" y="258"/>
              </a:cxn>
              <a:cxn ang="0">
                <a:pos x="504" y="240"/>
              </a:cxn>
              <a:cxn ang="0">
                <a:pos x="526" y="219"/>
              </a:cxn>
              <a:cxn ang="0">
                <a:pos x="544" y="197"/>
              </a:cxn>
              <a:cxn ang="0">
                <a:pos x="553" y="176"/>
              </a:cxn>
              <a:cxn ang="0">
                <a:pos x="556" y="152"/>
              </a:cxn>
              <a:cxn ang="0">
                <a:pos x="553" y="127"/>
              </a:cxn>
              <a:cxn ang="0">
                <a:pos x="544" y="103"/>
              </a:cxn>
              <a:cxn ang="0">
                <a:pos x="526" y="82"/>
              </a:cxn>
              <a:cxn ang="0">
                <a:pos x="504" y="61"/>
              </a:cxn>
              <a:cxn ang="0">
                <a:pos x="474" y="45"/>
              </a:cxn>
              <a:cxn ang="0">
                <a:pos x="444" y="30"/>
              </a:cxn>
              <a:cxn ang="0">
                <a:pos x="407" y="18"/>
              </a:cxn>
              <a:cxn ang="0">
                <a:pos x="368" y="9"/>
              </a:cxn>
              <a:cxn ang="0">
                <a:pos x="322" y="3"/>
              </a:cxn>
              <a:cxn ang="0">
                <a:pos x="277" y="0"/>
              </a:cxn>
              <a:cxn ang="0">
                <a:pos x="234" y="3"/>
              </a:cxn>
              <a:cxn ang="0">
                <a:pos x="188" y="9"/>
              </a:cxn>
              <a:cxn ang="0">
                <a:pos x="149" y="18"/>
              </a:cxn>
              <a:cxn ang="0">
                <a:pos x="113" y="30"/>
              </a:cxn>
              <a:cxn ang="0">
                <a:pos x="79" y="45"/>
              </a:cxn>
              <a:cxn ang="0">
                <a:pos x="52" y="61"/>
              </a:cxn>
              <a:cxn ang="0">
                <a:pos x="31" y="82"/>
              </a:cxn>
              <a:cxn ang="0">
                <a:pos x="12" y="103"/>
              </a:cxn>
              <a:cxn ang="0">
                <a:pos x="3" y="127"/>
              </a:cxn>
              <a:cxn ang="0">
                <a:pos x="0" y="152"/>
              </a:cxn>
              <a:cxn ang="0">
                <a:pos x="3" y="176"/>
              </a:cxn>
              <a:cxn ang="0">
                <a:pos x="12" y="197"/>
              </a:cxn>
              <a:cxn ang="0">
                <a:pos x="31" y="219"/>
              </a:cxn>
              <a:cxn ang="0">
                <a:pos x="52" y="240"/>
              </a:cxn>
              <a:cxn ang="0">
                <a:pos x="79" y="258"/>
              </a:cxn>
              <a:cxn ang="0">
                <a:pos x="113" y="273"/>
              </a:cxn>
              <a:cxn ang="0">
                <a:pos x="149" y="285"/>
              </a:cxn>
              <a:cxn ang="0">
                <a:pos x="188" y="294"/>
              </a:cxn>
              <a:cxn ang="0">
                <a:pos x="234" y="301"/>
              </a:cxn>
              <a:cxn ang="0">
                <a:pos x="277" y="301"/>
              </a:cxn>
              <a:cxn ang="0">
                <a:pos x="277" y="301"/>
              </a:cxn>
            </a:cxnLst>
            <a:rect l="0" t="0" r="r" b="b"/>
            <a:pathLst>
              <a:path w="556" h="301">
                <a:moveTo>
                  <a:pt x="277" y="301"/>
                </a:moveTo>
                <a:lnTo>
                  <a:pt x="322" y="301"/>
                </a:lnTo>
                <a:lnTo>
                  <a:pt x="368" y="294"/>
                </a:lnTo>
                <a:lnTo>
                  <a:pt x="407" y="285"/>
                </a:lnTo>
                <a:lnTo>
                  <a:pt x="444" y="273"/>
                </a:lnTo>
                <a:lnTo>
                  <a:pt x="474" y="258"/>
                </a:lnTo>
                <a:lnTo>
                  <a:pt x="504" y="240"/>
                </a:lnTo>
                <a:lnTo>
                  <a:pt x="526" y="219"/>
                </a:lnTo>
                <a:lnTo>
                  <a:pt x="544" y="197"/>
                </a:lnTo>
                <a:lnTo>
                  <a:pt x="553" y="176"/>
                </a:lnTo>
                <a:lnTo>
                  <a:pt x="556" y="152"/>
                </a:lnTo>
                <a:lnTo>
                  <a:pt x="553" y="127"/>
                </a:lnTo>
                <a:lnTo>
                  <a:pt x="544" y="103"/>
                </a:lnTo>
                <a:lnTo>
                  <a:pt x="526" y="82"/>
                </a:lnTo>
                <a:lnTo>
                  <a:pt x="504" y="61"/>
                </a:lnTo>
                <a:lnTo>
                  <a:pt x="474" y="45"/>
                </a:lnTo>
                <a:lnTo>
                  <a:pt x="444" y="30"/>
                </a:lnTo>
                <a:lnTo>
                  <a:pt x="407" y="18"/>
                </a:lnTo>
                <a:lnTo>
                  <a:pt x="368" y="9"/>
                </a:lnTo>
                <a:lnTo>
                  <a:pt x="322" y="3"/>
                </a:lnTo>
                <a:lnTo>
                  <a:pt x="277" y="0"/>
                </a:lnTo>
                <a:lnTo>
                  <a:pt x="234" y="3"/>
                </a:lnTo>
                <a:lnTo>
                  <a:pt x="188" y="9"/>
                </a:lnTo>
                <a:lnTo>
                  <a:pt x="149" y="18"/>
                </a:lnTo>
                <a:lnTo>
                  <a:pt x="113" y="30"/>
                </a:lnTo>
                <a:lnTo>
                  <a:pt x="79" y="45"/>
                </a:lnTo>
                <a:lnTo>
                  <a:pt x="52" y="61"/>
                </a:lnTo>
                <a:lnTo>
                  <a:pt x="31" y="82"/>
                </a:lnTo>
                <a:lnTo>
                  <a:pt x="12" y="103"/>
                </a:lnTo>
                <a:lnTo>
                  <a:pt x="3" y="127"/>
                </a:lnTo>
                <a:lnTo>
                  <a:pt x="0" y="152"/>
                </a:lnTo>
                <a:lnTo>
                  <a:pt x="3" y="176"/>
                </a:lnTo>
                <a:lnTo>
                  <a:pt x="12" y="197"/>
                </a:lnTo>
                <a:lnTo>
                  <a:pt x="31" y="219"/>
                </a:lnTo>
                <a:lnTo>
                  <a:pt x="52" y="240"/>
                </a:lnTo>
                <a:lnTo>
                  <a:pt x="79" y="258"/>
                </a:lnTo>
                <a:lnTo>
                  <a:pt x="113" y="273"/>
                </a:lnTo>
                <a:lnTo>
                  <a:pt x="149" y="285"/>
                </a:lnTo>
                <a:lnTo>
                  <a:pt x="188" y="294"/>
                </a:lnTo>
                <a:lnTo>
                  <a:pt x="234" y="301"/>
                </a:lnTo>
                <a:lnTo>
                  <a:pt x="277" y="301"/>
                </a:lnTo>
                <a:lnTo>
                  <a:pt x="277" y="30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75" name="Rectangle 23"/>
          <p:cNvSpPr>
            <a:spLocks noChangeArrowheads="1"/>
          </p:cNvSpPr>
          <p:nvPr/>
        </p:nvSpPr>
        <p:spPr bwMode="auto">
          <a:xfrm>
            <a:off x="1657350" y="32083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1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7176" name="Rectangle 24"/>
          <p:cNvSpPr>
            <a:spLocks noChangeArrowheads="1"/>
          </p:cNvSpPr>
          <p:nvPr/>
        </p:nvSpPr>
        <p:spPr bwMode="auto">
          <a:xfrm>
            <a:off x="1657350" y="3397250"/>
            <a:ext cx="17383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cicada.cs.princeton.edu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77" name="Rectangle 25"/>
          <p:cNvSpPr>
            <a:spLocks noChangeArrowheads="1"/>
          </p:cNvSpPr>
          <p:nvPr/>
        </p:nvSpPr>
        <p:spPr bwMode="auto">
          <a:xfrm>
            <a:off x="2003425" y="3806825"/>
            <a:ext cx="9667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192.12.69.60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78" name="Rectangle 26"/>
          <p:cNvSpPr>
            <a:spLocks noChangeArrowheads="1"/>
          </p:cNvSpPr>
          <p:nvPr/>
        </p:nvSpPr>
        <p:spPr bwMode="auto">
          <a:xfrm>
            <a:off x="2003425" y="3994150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8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7179" name="Line 27"/>
          <p:cNvSpPr>
            <a:spLocks noChangeShapeType="1"/>
          </p:cNvSpPr>
          <p:nvPr/>
        </p:nvSpPr>
        <p:spPr bwMode="auto">
          <a:xfrm>
            <a:off x="1406525" y="3646488"/>
            <a:ext cx="2182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80" name="Freeform 28"/>
          <p:cNvSpPr>
            <a:spLocks/>
          </p:cNvSpPr>
          <p:nvPr/>
        </p:nvSpPr>
        <p:spPr bwMode="auto">
          <a:xfrm>
            <a:off x="3565525" y="3613150"/>
            <a:ext cx="130175" cy="682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82" y="21"/>
              </a:cxn>
              <a:cxn ang="0">
                <a:pos x="0" y="0"/>
              </a:cxn>
              <a:cxn ang="0">
                <a:pos x="0" y="43"/>
              </a:cxn>
              <a:cxn ang="0">
                <a:pos x="0" y="43"/>
              </a:cxn>
            </a:cxnLst>
            <a:rect l="0" t="0" r="r" b="b"/>
            <a:pathLst>
              <a:path w="82" h="43">
                <a:moveTo>
                  <a:pt x="0" y="43"/>
                </a:moveTo>
                <a:lnTo>
                  <a:pt x="82" y="21"/>
                </a:lnTo>
                <a:lnTo>
                  <a:pt x="0" y="0"/>
                </a:lnTo>
                <a:lnTo>
                  <a:pt x="0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81" name="Line 29"/>
          <p:cNvSpPr>
            <a:spLocks noChangeShapeType="1"/>
          </p:cNvSpPr>
          <p:nvPr/>
        </p:nvSpPr>
        <p:spPr bwMode="auto">
          <a:xfrm flipH="1">
            <a:off x="1498600" y="3776663"/>
            <a:ext cx="2197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82" name="Freeform 30"/>
          <p:cNvSpPr>
            <a:spLocks/>
          </p:cNvSpPr>
          <p:nvPr/>
        </p:nvSpPr>
        <p:spPr bwMode="auto">
          <a:xfrm>
            <a:off x="1392238" y="3743325"/>
            <a:ext cx="130175" cy="730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0" y="21"/>
              </a:cxn>
              <a:cxn ang="0">
                <a:pos x="82" y="46"/>
              </a:cxn>
              <a:cxn ang="0">
                <a:pos x="82" y="0"/>
              </a:cxn>
              <a:cxn ang="0">
                <a:pos x="82" y="0"/>
              </a:cxn>
              <a:cxn ang="0">
                <a:pos x="79" y="0"/>
              </a:cxn>
            </a:cxnLst>
            <a:rect l="0" t="0" r="r" b="b"/>
            <a:pathLst>
              <a:path w="82" h="46">
                <a:moveTo>
                  <a:pt x="79" y="0"/>
                </a:moveTo>
                <a:lnTo>
                  <a:pt x="0" y="21"/>
                </a:lnTo>
                <a:lnTo>
                  <a:pt x="82" y="46"/>
                </a:lnTo>
                <a:lnTo>
                  <a:pt x="82" y="0"/>
                </a:lnTo>
                <a:lnTo>
                  <a:pt x="82" y="0"/>
                </a:lnTo>
                <a:lnTo>
                  <a:pt x="7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83" name="Rectangle 31"/>
          <p:cNvSpPr>
            <a:spLocks noChangeArrowheads="1"/>
          </p:cNvSpPr>
          <p:nvPr/>
        </p:nvSpPr>
        <p:spPr bwMode="auto">
          <a:xfrm rot="19800000">
            <a:off x="4837113" y="2281238"/>
            <a:ext cx="17383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cicada.cs.princeton.edu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84" name="Line 32"/>
          <p:cNvSpPr>
            <a:spLocks noChangeShapeType="1"/>
          </p:cNvSpPr>
          <p:nvPr/>
        </p:nvSpPr>
        <p:spPr bwMode="auto">
          <a:xfrm flipV="1">
            <a:off x="4491038" y="1916113"/>
            <a:ext cx="2328862" cy="1325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85" name="Freeform 33"/>
          <p:cNvSpPr>
            <a:spLocks/>
          </p:cNvSpPr>
          <p:nvPr/>
        </p:nvSpPr>
        <p:spPr bwMode="auto">
          <a:xfrm>
            <a:off x="6781800" y="1863725"/>
            <a:ext cx="130175" cy="90488"/>
          </a:xfrm>
          <a:custGeom>
            <a:avLst/>
            <a:gdLst/>
            <a:ahLst/>
            <a:cxnLst>
              <a:cxn ang="0">
                <a:pos x="18" y="57"/>
              </a:cxn>
              <a:cxn ang="0">
                <a:pos x="82" y="0"/>
              </a:cxn>
              <a:cxn ang="0">
                <a:pos x="0" y="21"/>
              </a:cxn>
              <a:cxn ang="0">
                <a:pos x="21" y="57"/>
              </a:cxn>
              <a:cxn ang="0">
                <a:pos x="21" y="57"/>
              </a:cxn>
              <a:cxn ang="0">
                <a:pos x="18" y="57"/>
              </a:cxn>
            </a:cxnLst>
            <a:rect l="0" t="0" r="r" b="b"/>
            <a:pathLst>
              <a:path w="82" h="57">
                <a:moveTo>
                  <a:pt x="18" y="57"/>
                </a:moveTo>
                <a:lnTo>
                  <a:pt x="82" y="0"/>
                </a:lnTo>
                <a:lnTo>
                  <a:pt x="0" y="21"/>
                </a:lnTo>
                <a:lnTo>
                  <a:pt x="21" y="57"/>
                </a:lnTo>
                <a:lnTo>
                  <a:pt x="21" y="57"/>
                </a:lnTo>
                <a:lnTo>
                  <a:pt x="18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86" name="Line 34"/>
          <p:cNvSpPr>
            <a:spLocks noChangeShapeType="1"/>
          </p:cNvSpPr>
          <p:nvPr/>
        </p:nvSpPr>
        <p:spPr bwMode="auto">
          <a:xfrm flipH="1">
            <a:off x="4597400" y="1984375"/>
            <a:ext cx="2314575" cy="133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87" name="Freeform 35"/>
          <p:cNvSpPr>
            <a:spLocks/>
          </p:cNvSpPr>
          <p:nvPr/>
        </p:nvSpPr>
        <p:spPr bwMode="auto">
          <a:xfrm>
            <a:off x="4505325" y="3281363"/>
            <a:ext cx="130175" cy="9525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60"/>
              </a:cxn>
              <a:cxn ang="0">
                <a:pos x="82" y="39"/>
              </a:cxn>
              <a:cxn ang="0">
                <a:pos x="61" y="0"/>
              </a:cxn>
              <a:cxn ang="0">
                <a:pos x="61" y="0"/>
              </a:cxn>
              <a:cxn ang="0">
                <a:pos x="58" y="0"/>
              </a:cxn>
            </a:cxnLst>
            <a:rect l="0" t="0" r="r" b="b"/>
            <a:pathLst>
              <a:path w="82" h="60">
                <a:moveTo>
                  <a:pt x="58" y="0"/>
                </a:moveTo>
                <a:lnTo>
                  <a:pt x="0" y="60"/>
                </a:lnTo>
                <a:lnTo>
                  <a:pt x="82" y="39"/>
                </a:lnTo>
                <a:lnTo>
                  <a:pt x="61" y="0"/>
                </a:lnTo>
                <a:lnTo>
                  <a:pt x="61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88" name="Rectangle 36"/>
          <p:cNvSpPr>
            <a:spLocks noChangeArrowheads="1"/>
          </p:cNvSpPr>
          <p:nvPr/>
        </p:nvSpPr>
        <p:spPr bwMode="auto">
          <a:xfrm rot="19800000">
            <a:off x="4654550" y="2657475"/>
            <a:ext cx="23383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princeton.edu, 128.196.128.233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89" name="Rectangle 37"/>
          <p:cNvSpPr>
            <a:spLocks noChangeArrowheads="1"/>
          </p:cNvSpPr>
          <p:nvPr/>
        </p:nvSpPr>
        <p:spPr bwMode="auto">
          <a:xfrm rot="1980000">
            <a:off x="4972050" y="4608513"/>
            <a:ext cx="17383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cicada.cs.princeton.edu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90" name="Line 38"/>
          <p:cNvSpPr>
            <a:spLocks noChangeShapeType="1"/>
          </p:cNvSpPr>
          <p:nvPr/>
        </p:nvSpPr>
        <p:spPr bwMode="auto">
          <a:xfrm>
            <a:off x="4491038" y="3989388"/>
            <a:ext cx="2333625" cy="155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91" name="Freeform 39"/>
          <p:cNvSpPr>
            <a:spLocks/>
          </p:cNvSpPr>
          <p:nvPr/>
        </p:nvSpPr>
        <p:spPr bwMode="auto">
          <a:xfrm>
            <a:off x="6781800" y="5497513"/>
            <a:ext cx="130175" cy="1016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2" y="64"/>
              </a:cxn>
              <a:cxn ang="0">
                <a:pos x="27" y="0"/>
              </a:cxn>
              <a:cxn ang="0">
                <a:pos x="3" y="37"/>
              </a:cxn>
              <a:cxn ang="0">
                <a:pos x="3" y="37"/>
              </a:cxn>
              <a:cxn ang="0">
                <a:pos x="0" y="34"/>
              </a:cxn>
            </a:cxnLst>
            <a:rect l="0" t="0" r="r" b="b"/>
            <a:pathLst>
              <a:path w="82" h="64">
                <a:moveTo>
                  <a:pt x="0" y="34"/>
                </a:moveTo>
                <a:lnTo>
                  <a:pt x="82" y="64"/>
                </a:lnTo>
                <a:lnTo>
                  <a:pt x="27" y="0"/>
                </a:lnTo>
                <a:lnTo>
                  <a:pt x="3" y="37"/>
                </a:lnTo>
                <a:lnTo>
                  <a:pt x="3" y="37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92" name="Line 40"/>
          <p:cNvSpPr>
            <a:spLocks noChangeShapeType="1"/>
          </p:cNvSpPr>
          <p:nvPr/>
        </p:nvSpPr>
        <p:spPr bwMode="auto">
          <a:xfrm flipH="1" flipV="1">
            <a:off x="4587875" y="4192588"/>
            <a:ext cx="2328863" cy="153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93" name="Freeform 41"/>
          <p:cNvSpPr>
            <a:spLocks/>
          </p:cNvSpPr>
          <p:nvPr/>
        </p:nvSpPr>
        <p:spPr bwMode="auto">
          <a:xfrm>
            <a:off x="4495800" y="4133850"/>
            <a:ext cx="130175" cy="101600"/>
          </a:xfrm>
          <a:custGeom>
            <a:avLst/>
            <a:gdLst/>
            <a:ahLst/>
            <a:cxnLst>
              <a:cxn ang="0">
                <a:pos x="79" y="27"/>
              </a:cxn>
              <a:cxn ang="0">
                <a:pos x="0" y="0"/>
              </a:cxn>
              <a:cxn ang="0">
                <a:pos x="58" y="64"/>
              </a:cxn>
              <a:cxn ang="0">
                <a:pos x="82" y="27"/>
              </a:cxn>
              <a:cxn ang="0">
                <a:pos x="82" y="27"/>
              </a:cxn>
              <a:cxn ang="0">
                <a:pos x="79" y="27"/>
              </a:cxn>
            </a:cxnLst>
            <a:rect l="0" t="0" r="r" b="b"/>
            <a:pathLst>
              <a:path w="82" h="64">
                <a:moveTo>
                  <a:pt x="79" y="27"/>
                </a:moveTo>
                <a:lnTo>
                  <a:pt x="0" y="0"/>
                </a:lnTo>
                <a:lnTo>
                  <a:pt x="58" y="64"/>
                </a:lnTo>
                <a:lnTo>
                  <a:pt x="82" y="27"/>
                </a:lnTo>
                <a:lnTo>
                  <a:pt x="82" y="27"/>
                </a:lnTo>
                <a:lnTo>
                  <a:pt x="79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94" name="Rectangle 42"/>
          <p:cNvSpPr>
            <a:spLocks noChangeArrowheads="1"/>
          </p:cNvSpPr>
          <p:nvPr/>
        </p:nvSpPr>
        <p:spPr bwMode="auto">
          <a:xfrm rot="1980000">
            <a:off x="4660900" y="4872038"/>
            <a:ext cx="17843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cicada.cs.princeton.edu,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95" name="Rectangle 43"/>
          <p:cNvSpPr>
            <a:spLocks noChangeArrowheads="1"/>
          </p:cNvSpPr>
          <p:nvPr/>
        </p:nvSpPr>
        <p:spPr bwMode="auto">
          <a:xfrm rot="1980000">
            <a:off x="4621213" y="4808538"/>
            <a:ext cx="9667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192.12.69.60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96" name="Rectangle 44"/>
          <p:cNvSpPr>
            <a:spLocks noChangeArrowheads="1"/>
          </p:cNvSpPr>
          <p:nvPr/>
        </p:nvSpPr>
        <p:spPr bwMode="auto">
          <a:xfrm>
            <a:off x="5021263" y="3376613"/>
            <a:ext cx="17383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cicada.cs.princeton.edu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197" name="Line 45"/>
          <p:cNvSpPr>
            <a:spLocks noChangeShapeType="1"/>
          </p:cNvSpPr>
          <p:nvPr/>
        </p:nvSpPr>
        <p:spPr bwMode="auto">
          <a:xfrm flipH="1">
            <a:off x="4611688" y="3748088"/>
            <a:ext cx="2295525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98" name="Freeform 46"/>
          <p:cNvSpPr>
            <a:spLocks/>
          </p:cNvSpPr>
          <p:nvPr/>
        </p:nvSpPr>
        <p:spPr bwMode="auto">
          <a:xfrm>
            <a:off x="4505325" y="3714750"/>
            <a:ext cx="130175" cy="71438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0" y="24"/>
              </a:cxn>
              <a:cxn ang="0">
                <a:pos x="82" y="45"/>
              </a:cxn>
              <a:cxn ang="0">
                <a:pos x="82" y="0"/>
              </a:cxn>
              <a:cxn ang="0">
                <a:pos x="82" y="0"/>
              </a:cxn>
            </a:cxnLst>
            <a:rect l="0" t="0" r="r" b="b"/>
            <a:pathLst>
              <a:path w="82" h="45">
                <a:moveTo>
                  <a:pt x="82" y="0"/>
                </a:moveTo>
                <a:lnTo>
                  <a:pt x="0" y="24"/>
                </a:lnTo>
                <a:lnTo>
                  <a:pt x="82" y="45"/>
                </a:lnTo>
                <a:lnTo>
                  <a:pt x="82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199" name="Line 47"/>
          <p:cNvSpPr>
            <a:spLocks noChangeShapeType="1"/>
          </p:cNvSpPr>
          <p:nvPr/>
        </p:nvSpPr>
        <p:spPr bwMode="auto">
          <a:xfrm>
            <a:off x="4495800" y="3622675"/>
            <a:ext cx="2295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200" name="Freeform 48"/>
          <p:cNvSpPr>
            <a:spLocks/>
          </p:cNvSpPr>
          <p:nvPr/>
        </p:nvSpPr>
        <p:spPr bwMode="auto">
          <a:xfrm>
            <a:off x="6767513" y="3589338"/>
            <a:ext cx="130175" cy="66675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82" y="21"/>
              </a:cxn>
              <a:cxn ang="0">
                <a:pos x="0" y="0"/>
              </a:cxn>
              <a:cxn ang="0">
                <a:pos x="0" y="42"/>
              </a:cxn>
              <a:cxn ang="0">
                <a:pos x="0" y="42"/>
              </a:cxn>
            </a:cxnLst>
            <a:rect l="0" t="0" r="r" b="b"/>
            <a:pathLst>
              <a:path w="82" h="42">
                <a:moveTo>
                  <a:pt x="0" y="42"/>
                </a:moveTo>
                <a:lnTo>
                  <a:pt x="82" y="21"/>
                </a:lnTo>
                <a:lnTo>
                  <a:pt x="0" y="0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201" name="Rectangle 49"/>
          <p:cNvSpPr>
            <a:spLocks noChangeArrowheads="1"/>
          </p:cNvSpPr>
          <p:nvPr/>
        </p:nvSpPr>
        <p:spPr bwMode="auto">
          <a:xfrm>
            <a:off x="4746625" y="3783013"/>
            <a:ext cx="2181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cs.princeton.edu, 192.12.69.5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7202" name="Rectangle 50"/>
          <p:cNvSpPr>
            <a:spLocks noChangeArrowheads="1"/>
          </p:cNvSpPr>
          <p:nvPr/>
        </p:nvSpPr>
        <p:spPr bwMode="auto">
          <a:xfrm>
            <a:off x="6530975" y="16081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2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7203" name="Rectangle 51"/>
          <p:cNvSpPr>
            <a:spLocks noChangeArrowheads="1"/>
          </p:cNvSpPr>
          <p:nvPr/>
        </p:nvSpPr>
        <p:spPr bwMode="auto">
          <a:xfrm>
            <a:off x="6772275" y="240347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3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7204" name="Rectangle 52"/>
          <p:cNvSpPr>
            <a:spLocks noChangeArrowheads="1"/>
          </p:cNvSpPr>
          <p:nvPr/>
        </p:nvSpPr>
        <p:spPr bwMode="auto">
          <a:xfrm>
            <a:off x="6627813" y="310197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4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7205" name="Rectangle 53"/>
          <p:cNvSpPr>
            <a:spLocks noChangeArrowheads="1"/>
          </p:cNvSpPr>
          <p:nvPr/>
        </p:nvSpPr>
        <p:spPr bwMode="auto">
          <a:xfrm>
            <a:off x="6651625" y="4043363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5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7206" name="Rectangle 54"/>
          <p:cNvSpPr>
            <a:spLocks noChangeArrowheads="1"/>
          </p:cNvSpPr>
          <p:nvPr/>
        </p:nvSpPr>
        <p:spPr bwMode="auto">
          <a:xfrm>
            <a:off x="6651625" y="49101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6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7207" name="Rectangle 55"/>
          <p:cNvSpPr>
            <a:spLocks noChangeArrowheads="1"/>
          </p:cNvSpPr>
          <p:nvPr/>
        </p:nvSpPr>
        <p:spPr bwMode="auto">
          <a:xfrm>
            <a:off x="6256338" y="570547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7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</a:t>
            </a:r>
            <a:r>
              <a:rPr lang="en-US" dirty="0" err="1"/>
              <a:t>n</a:t>
            </a:r>
            <a:r>
              <a:rPr lang="en-US" dirty="0" err="1" smtClean="0"/>
              <a:t>ameservers</a:t>
            </a:r>
            <a:endParaRPr lang="en-US" dirty="0"/>
          </a:p>
        </p:txBody>
      </p:sp>
      <p:sp>
        <p:nvSpPr>
          <p:cNvPr id="818180" name="Rectangle 4"/>
          <p:cNvSpPr>
            <a:spLocks noChangeArrowheads="1"/>
          </p:cNvSpPr>
          <p:nvPr/>
        </p:nvSpPr>
        <p:spPr bwMode="auto">
          <a:xfrm>
            <a:off x="4240213" y="2066925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</a:rPr>
              <a:t>Root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181" name="Rectangle 5"/>
          <p:cNvSpPr>
            <a:spLocks noChangeArrowheads="1"/>
          </p:cNvSpPr>
          <p:nvPr/>
        </p:nvSpPr>
        <p:spPr bwMode="auto">
          <a:xfrm>
            <a:off x="3924300" y="2319338"/>
            <a:ext cx="113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</a:rPr>
              <a:t>name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182" name="Rectangle 6"/>
          <p:cNvSpPr>
            <a:spLocks noChangeArrowheads="1"/>
          </p:cNvSpPr>
          <p:nvPr/>
        </p:nvSpPr>
        <p:spPr bwMode="auto">
          <a:xfrm>
            <a:off x="2733675" y="3749675"/>
            <a:ext cx="857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</a:rPr>
              <a:t>Princeton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183" name="Rectangle 7"/>
          <p:cNvSpPr>
            <a:spLocks noChangeArrowheads="1"/>
          </p:cNvSpPr>
          <p:nvPr/>
        </p:nvSpPr>
        <p:spPr bwMode="auto">
          <a:xfrm>
            <a:off x="2625725" y="4000500"/>
            <a:ext cx="113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</a:rPr>
              <a:t>name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184" name="Rectangle 8"/>
          <p:cNvSpPr>
            <a:spLocks noChangeArrowheads="1"/>
          </p:cNvSpPr>
          <p:nvPr/>
        </p:nvSpPr>
        <p:spPr bwMode="auto">
          <a:xfrm>
            <a:off x="5487988" y="3749675"/>
            <a:ext cx="506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</a:rPr>
              <a:t>Cisco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185" name="Rectangle 9"/>
          <p:cNvSpPr>
            <a:spLocks noChangeArrowheads="1"/>
          </p:cNvSpPr>
          <p:nvPr/>
        </p:nvSpPr>
        <p:spPr bwMode="auto">
          <a:xfrm>
            <a:off x="5197475" y="4000500"/>
            <a:ext cx="113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</a:rPr>
              <a:t>name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186" name="Rectangle 10"/>
          <p:cNvSpPr>
            <a:spLocks noChangeArrowheads="1"/>
          </p:cNvSpPr>
          <p:nvPr/>
        </p:nvSpPr>
        <p:spPr bwMode="auto">
          <a:xfrm>
            <a:off x="1952625" y="5180013"/>
            <a:ext cx="280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</a:rPr>
              <a:t>CS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187" name="Rectangle 11"/>
          <p:cNvSpPr>
            <a:spLocks noChangeArrowheads="1"/>
          </p:cNvSpPr>
          <p:nvPr/>
        </p:nvSpPr>
        <p:spPr bwMode="auto">
          <a:xfrm>
            <a:off x="1541463" y="5432425"/>
            <a:ext cx="113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</a:rPr>
              <a:t>name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188" name="Rectangle 12"/>
          <p:cNvSpPr>
            <a:spLocks noChangeArrowheads="1"/>
          </p:cNvSpPr>
          <p:nvPr/>
        </p:nvSpPr>
        <p:spPr bwMode="auto">
          <a:xfrm>
            <a:off x="4038600" y="5180013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</a:rPr>
              <a:t>EE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189" name="Rectangle 13"/>
          <p:cNvSpPr>
            <a:spLocks noChangeArrowheads="1"/>
          </p:cNvSpPr>
          <p:nvPr/>
        </p:nvSpPr>
        <p:spPr bwMode="auto">
          <a:xfrm>
            <a:off x="3629025" y="5432425"/>
            <a:ext cx="113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</a:rPr>
              <a:t>name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190" name="Freeform 14"/>
          <p:cNvSpPr>
            <a:spLocks/>
          </p:cNvSpPr>
          <p:nvPr/>
        </p:nvSpPr>
        <p:spPr bwMode="auto">
          <a:xfrm>
            <a:off x="3440113" y="2035175"/>
            <a:ext cx="1957387" cy="603250"/>
          </a:xfrm>
          <a:custGeom>
            <a:avLst/>
            <a:gdLst/>
            <a:ahLst/>
            <a:cxnLst>
              <a:cxn ang="0">
                <a:pos x="1294" y="377"/>
              </a:cxn>
              <a:cxn ang="0">
                <a:pos x="1298" y="0"/>
              </a:cxn>
              <a:cxn ang="0">
                <a:pos x="0" y="0"/>
              </a:cxn>
              <a:cxn ang="0">
                <a:pos x="0" y="377"/>
              </a:cxn>
              <a:cxn ang="0">
                <a:pos x="1298" y="377"/>
              </a:cxn>
              <a:cxn ang="0">
                <a:pos x="1298" y="377"/>
              </a:cxn>
            </a:cxnLst>
            <a:rect l="0" t="0" r="r" b="b"/>
            <a:pathLst>
              <a:path w="1298" h="377">
                <a:moveTo>
                  <a:pt x="1294" y="377"/>
                </a:moveTo>
                <a:lnTo>
                  <a:pt x="1298" y="0"/>
                </a:lnTo>
                <a:lnTo>
                  <a:pt x="0" y="0"/>
                </a:lnTo>
                <a:lnTo>
                  <a:pt x="0" y="377"/>
                </a:lnTo>
                <a:lnTo>
                  <a:pt x="1298" y="377"/>
                </a:lnTo>
                <a:lnTo>
                  <a:pt x="1298" y="37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191" name="Freeform 15"/>
          <p:cNvSpPr>
            <a:spLocks/>
          </p:cNvSpPr>
          <p:nvPr/>
        </p:nvSpPr>
        <p:spPr bwMode="auto">
          <a:xfrm>
            <a:off x="2443163" y="3724275"/>
            <a:ext cx="1430337" cy="590550"/>
          </a:xfrm>
          <a:custGeom>
            <a:avLst/>
            <a:gdLst/>
            <a:ahLst/>
            <a:cxnLst>
              <a:cxn ang="0">
                <a:pos x="917" y="365"/>
              </a:cxn>
              <a:cxn ang="0">
                <a:pos x="921" y="0"/>
              </a:cxn>
              <a:cxn ang="0">
                <a:pos x="0" y="0"/>
              </a:cxn>
              <a:cxn ang="0">
                <a:pos x="0" y="369"/>
              </a:cxn>
              <a:cxn ang="0">
                <a:pos x="921" y="369"/>
              </a:cxn>
              <a:cxn ang="0">
                <a:pos x="921" y="369"/>
              </a:cxn>
            </a:cxnLst>
            <a:rect l="0" t="0" r="r" b="b"/>
            <a:pathLst>
              <a:path w="921" h="369">
                <a:moveTo>
                  <a:pt x="917" y="365"/>
                </a:moveTo>
                <a:lnTo>
                  <a:pt x="921" y="0"/>
                </a:lnTo>
                <a:lnTo>
                  <a:pt x="0" y="0"/>
                </a:lnTo>
                <a:lnTo>
                  <a:pt x="0" y="369"/>
                </a:lnTo>
                <a:lnTo>
                  <a:pt x="921" y="369"/>
                </a:lnTo>
                <a:lnTo>
                  <a:pt x="921" y="36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192" name="Freeform 16"/>
          <p:cNvSpPr>
            <a:spLocks/>
          </p:cNvSpPr>
          <p:nvPr/>
        </p:nvSpPr>
        <p:spPr bwMode="auto">
          <a:xfrm>
            <a:off x="1454150" y="5129213"/>
            <a:ext cx="1260475" cy="585787"/>
          </a:xfrm>
          <a:custGeom>
            <a:avLst/>
            <a:gdLst/>
            <a:ahLst/>
            <a:cxnLst>
              <a:cxn ang="0">
                <a:pos x="794" y="365"/>
              </a:cxn>
              <a:cxn ang="0">
                <a:pos x="794" y="0"/>
              </a:cxn>
              <a:cxn ang="0">
                <a:pos x="0" y="0"/>
              </a:cxn>
              <a:cxn ang="0">
                <a:pos x="0" y="369"/>
              </a:cxn>
              <a:cxn ang="0">
                <a:pos x="794" y="369"/>
              </a:cxn>
              <a:cxn ang="0">
                <a:pos x="794" y="369"/>
              </a:cxn>
            </a:cxnLst>
            <a:rect l="0" t="0" r="r" b="b"/>
            <a:pathLst>
              <a:path w="794" h="369">
                <a:moveTo>
                  <a:pt x="794" y="365"/>
                </a:moveTo>
                <a:lnTo>
                  <a:pt x="794" y="0"/>
                </a:lnTo>
                <a:lnTo>
                  <a:pt x="0" y="0"/>
                </a:lnTo>
                <a:lnTo>
                  <a:pt x="0" y="369"/>
                </a:lnTo>
                <a:lnTo>
                  <a:pt x="794" y="369"/>
                </a:lnTo>
                <a:lnTo>
                  <a:pt x="794" y="36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193" name="Freeform 17"/>
          <p:cNvSpPr>
            <a:spLocks/>
          </p:cNvSpPr>
          <p:nvPr/>
        </p:nvSpPr>
        <p:spPr bwMode="auto">
          <a:xfrm>
            <a:off x="3540125" y="5129213"/>
            <a:ext cx="1260475" cy="585787"/>
          </a:xfrm>
          <a:custGeom>
            <a:avLst/>
            <a:gdLst/>
            <a:ahLst/>
            <a:cxnLst>
              <a:cxn ang="0">
                <a:pos x="794" y="365"/>
              </a:cxn>
              <a:cxn ang="0">
                <a:pos x="794" y="0"/>
              </a:cxn>
              <a:cxn ang="0">
                <a:pos x="0" y="0"/>
              </a:cxn>
              <a:cxn ang="0">
                <a:pos x="0" y="369"/>
              </a:cxn>
              <a:cxn ang="0">
                <a:pos x="794" y="369"/>
              </a:cxn>
              <a:cxn ang="0">
                <a:pos x="794" y="369"/>
              </a:cxn>
            </a:cxnLst>
            <a:rect l="0" t="0" r="r" b="b"/>
            <a:pathLst>
              <a:path w="794" h="369">
                <a:moveTo>
                  <a:pt x="794" y="365"/>
                </a:moveTo>
                <a:lnTo>
                  <a:pt x="794" y="0"/>
                </a:lnTo>
                <a:lnTo>
                  <a:pt x="0" y="0"/>
                </a:lnTo>
                <a:lnTo>
                  <a:pt x="0" y="369"/>
                </a:lnTo>
                <a:lnTo>
                  <a:pt x="794" y="369"/>
                </a:lnTo>
                <a:lnTo>
                  <a:pt x="794" y="36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194" name="Freeform 18"/>
          <p:cNvSpPr>
            <a:spLocks/>
          </p:cNvSpPr>
          <p:nvPr/>
        </p:nvSpPr>
        <p:spPr bwMode="auto">
          <a:xfrm>
            <a:off x="5021263" y="3724275"/>
            <a:ext cx="1455737" cy="585788"/>
          </a:xfrm>
          <a:custGeom>
            <a:avLst/>
            <a:gdLst/>
            <a:ahLst/>
            <a:cxnLst>
              <a:cxn ang="0">
                <a:pos x="917" y="365"/>
              </a:cxn>
              <a:cxn ang="0">
                <a:pos x="917" y="0"/>
              </a:cxn>
              <a:cxn ang="0">
                <a:pos x="0" y="0"/>
              </a:cxn>
              <a:cxn ang="0">
                <a:pos x="0" y="369"/>
              </a:cxn>
              <a:cxn ang="0">
                <a:pos x="917" y="369"/>
              </a:cxn>
              <a:cxn ang="0">
                <a:pos x="917" y="369"/>
              </a:cxn>
            </a:cxnLst>
            <a:rect l="0" t="0" r="r" b="b"/>
            <a:pathLst>
              <a:path w="917" h="369">
                <a:moveTo>
                  <a:pt x="917" y="365"/>
                </a:moveTo>
                <a:lnTo>
                  <a:pt x="917" y="0"/>
                </a:lnTo>
                <a:lnTo>
                  <a:pt x="0" y="0"/>
                </a:lnTo>
                <a:lnTo>
                  <a:pt x="0" y="369"/>
                </a:lnTo>
                <a:lnTo>
                  <a:pt x="917" y="369"/>
                </a:lnTo>
                <a:lnTo>
                  <a:pt x="917" y="36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195" name="Line 19"/>
          <p:cNvSpPr>
            <a:spLocks noChangeShapeType="1"/>
          </p:cNvSpPr>
          <p:nvPr/>
        </p:nvSpPr>
        <p:spPr bwMode="auto">
          <a:xfrm flipH="1">
            <a:off x="2166938" y="4303713"/>
            <a:ext cx="692150" cy="730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196" name="Freeform 20"/>
          <p:cNvSpPr>
            <a:spLocks/>
          </p:cNvSpPr>
          <p:nvPr/>
        </p:nvSpPr>
        <p:spPr bwMode="auto">
          <a:xfrm>
            <a:off x="2090738" y="4991100"/>
            <a:ext cx="119062" cy="138113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87"/>
              </a:cxn>
              <a:cxn ang="0">
                <a:pos x="75" y="31"/>
              </a:cxn>
              <a:cxn ang="0">
                <a:pos x="40" y="0"/>
              </a:cxn>
              <a:cxn ang="0">
                <a:pos x="40" y="0"/>
              </a:cxn>
              <a:cxn ang="0">
                <a:pos x="36" y="0"/>
              </a:cxn>
            </a:cxnLst>
            <a:rect l="0" t="0" r="r" b="b"/>
            <a:pathLst>
              <a:path w="75" h="87">
                <a:moveTo>
                  <a:pt x="36" y="0"/>
                </a:moveTo>
                <a:lnTo>
                  <a:pt x="0" y="87"/>
                </a:lnTo>
                <a:lnTo>
                  <a:pt x="75" y="31"/>
                </a:lnTo>
                <a:lnTo>
                  <a:pt x="40" y="0"/>
                </a:lnTo>
                <a:lnTo>
                  <a:pt x="4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197" name="Line 21"/>
          <p:cNvSpPr>
            <a:spLocks noChangeShapeType="1"/>
          </p:cNvSpPr>
          <p:nvPr/>
        </p:nvSpPr>
        <p:spPr bwMode="auto">
          <a:xfrm>
            <a:off x="3495675" y="4310063"/>
            <a:ext cx="611188" cy="723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198" name="Freeform 22"/>
          <p:cNvSpPr>
            <a:spLocks/>
          </p:cNvSpPr>
          <p:nvPr/>
        </p:nvSpPr>
        <p:spPr bwMode="auto">
          <a:xfrm>
            <a:off x="4057650" y="4991100"/>
            <a:ext cx="119063" cy="131763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75" y="83"/>
              </a:cxn>
              <a:cxn ang="0">
                <a:pos x="39" y="0"/>
              </a:cxn>
              <a:cxn ang="0">
                <a:pos x="4" y="27"/>
              </a:cxn>
              <a:cxn ang="0">
                <a:pos x="4" y="27"/>
              </a:cxn>
              <a:cxn ang="0">
                <a:pos x="0" y="27"/>
              </a:cxn>
            </a:cxnLst>
            <a:rect l="0" t="0" r="r" b="b"/>
            <a:pathLst>
              <a:path w="75" h="83">
                <a:moveTo>
                  <a:pt x="0" y="27"/>
                </a:moveTo>
                <a:lnTo>
                  <a:pt x="75" y="83"/>
                </a:lnTo>
                <a:lnTo>
                  <a:pt x="39" y="0"/>
                </a:lnTo>
                <a:lnTo>
                  <a:pt x="4" y="27"/>
                </a:lnTo>
                <a:lnTo>
                  <a:pt x="4" y="27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199" name="Line 23"/>
          <p:cNvSpPr>
            <a:spLocks noChangeShapeType="1"/>
          </p:cNvSpPr>
          <p:nvPr/>
        </p:nvSpPr>
        <p:spPr bwMode="auto">
          <a:xfrm flipH="1">
            <a:off x="3249613" y="2640013"/>
            <a:ext cx="882650" cy="995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200" name="Freeform 24"/>
          <p:cNvSpPr>
            <a:spLocks/>
          </p:cNvSpPr>
          <p:nvPr/>
        </p:nvSpPr>
        <p:spPr bwMode="auto">
          <a:xfrm>
            <a:off x="3168650" y="3584575"/>
            <a:ext cx="125413" cy="1333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84"/>
              </a:cxn>
              <a:cxn ang="0">
                <a:pos x="79" y="36"/>
              </a:cxn>
              <a:cxn ang="0">
                <a:pos x="43" y="0"/>
              </a:cxn>
              <a:cxn ang="0">
                <a:pos x="43" y="0"/>
              </a:cxn>
              <a:cxn ang="0">
                <a:pos x="40" y="0"/>
              </a:cxn>
            </a:cxnLst>
            <a:rect l="0" t="0" r="r" b="b"/>
            <a:pathLst>
              <a:path w="79" h="84">
                <a:moveTo>
                  <a:pt x="40" y="0"/>
                </a:moveTo>
                <a:lnTo>
                  <a:pt x="0" y="84"/>
                </a:lnTo>
                <a:lnTo>
                  <a:pt x="79" y="36"/>
                </a:lnTo>
                <a:lnTo>
                  <a:pt x="43" y="0"/>
                </a:lnTo>
                <a:lnTo>
                  <a:pt x="43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201" name="Line 25"/>
          <p:cNvSpPr>
            <a:spLocks noChangeShapeType="1"/>
          </p:cNvSpPr>
          <p:nvPr/>
        </p:nvSpPr>
        <p:spPr bwMode="auto">
          <a:xfrm>
            <a:off x="4819650" y="2633663"/>
            <a:ext cx="869950" cy="1008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202" name="Freeform 26"/>
          <p:cNvSpPr>
            <a:spLocks/>
          </p:cNvSpPr>
          <p:nvPr/>
        </p:nvSpPr>
        <p:spPr bwMode="auto">
          <a:xfrm>
            <a:off x="5638800" y="3590925"/>
            <a:ext cx="127000" cy="13335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80" y="84"/>
              </a:cxn>
              <a:cxn ang="0">
                <a:pos x="40" y="0"/>
              </a:cxn>
              <a:cxn ang="0">
                <a:pos x="4" y="32"/>
              </a:cxn>
              <a:cxn ang="0">
                <a:pos x="4" y="32"/>
              </a:cxn>
              <a:cxn ang="0">
                <a:pos x="0" y="32"/>
              </a:cxn>
            </a:cxnLst>
            <a:rect l="0" t="0" r="r" b="b"/>
            <a:pathLst>
              <a:path w="80" h="84">
                <a:moveTo>
                  <a:pt x="0" y="32"/>
                </a:moveTo>
                <a:lnTo>
                  <a:pt x="80" y="84"/>
                </a:lnTo>
                <a:lnTo>
                  <a:pt x="40" y="0"/>
                </a:lnTo>
                <a:lnTo>
                  <a:pt x="4" y="32"/>
                </a:lnTo>
                <a:lnTo>
                  <a:pt x="4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203" name="Rectangle 27"/>
          <p:cNvSpPr>
            <a:spLocks noChangeArrowheads="1"/>
          </p:cNvSpPr>
          <p:nvPr/>
        </p:nvSpPr>
        <p:spPr bwMode="auto">
          <a:xfrm>
            <a:off x="4308475" y="3722688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Arial" charset="0"/>
              </a:rPr>
              <a:t>…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204" name="Rectangle 28"/>
          <p:cNvSpPr>
            <a:spLocks noChangeArrowheads="1"/>
          </p:cNvSpPr>
          <p:nvPr/>
        </p:nvSpPr>
        <p:spPr bwMode="auto">
          <a:xfrm>
            <a:off x="4535488" y="372268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en-US">
              <a:latin typeface="Times New Roman" pitchFamily="18" charset="0"/>
            </a:endParaRPr>
          </a:p>
        </p:txBody>
      </p:sp>
      <p:sp>
        <p:nvSpPr>
          <p:cNvPr id="818205" name="Rectangle 29"/>
          <p:cNvSpPr>
            <a:spLocks noChangeArrowheads="1"/>
          </p:cNvSpPr>
          <p:nvPr/>
        </p:nvSpPr>
        <p:spPr bwMode="auto">
          <a:xfrm>
            <a:off x="2986088" y="5159375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Arial" charset="0"/>
              </a:rPr>
              <a:t>…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8206" name="Rectangle 30"/>
          <p:cNvSpPr>
            <a:spLocks noChangeArrowheads="1"/>
          </p:cNvSpPr>
          <p:nvPr/>
        </p:nvSpPr>
        <p:spPr bwMode="auto">
          <a:xfrm>
            <a:off x="3213100" y="515937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en-US">
              <a:latin typeface="Times New Roman" pitchFamily="18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en-US" dirty="0" smtClean="0"/>
              <a:t>performance</a:t>
            </a:r>
            <a:r>
              <a:rPr lang="en-US" dirty="0"/>
              <a:t>: </a:t>
            </a:r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DNS query results are cached at local proxy</a:t>
            </a:r>
          </a:p>
          <a:p>
            <a:pPr lvl="1"/>
            <a:r>
              <a:rPr lang="en-US" sz="2400"/>
              <a:t>quick response for repeated translations</a:t>
            </a:r>
          </a:p>
          <a:p>
            <a:pPr lvl="1"/>
            <a:r>
              <a:rPr lang="en-US" sz="2400"/>
              <a:t>lookups are the rare case</a:t>
            </a:r>
          </a:p>
          <a:p>
            <a:pPr lvl="1"/>
            <a:r>
              <a:rPr lang="en-US" sz="2400"/>
              <a:t>vastly reduces load at the servers</a:t>
            </a:r>
          </a:p>
          <a:p>
            <a:pPr lvl="1"/>
            <a:r>
              <a:rPr lang="en-US" sz="2400"/>
              <a:t>what if something new lands on slashdot?</a:t>
            </a:r>
          </a:p>
        </p:txBody>
      </p:sp>
      <p:sp>
        <p:nvSpPr>
          <p:cNvPr id="819204" name="Rectangle 4"/>
          <p:cNvSpPr>
            <a:spLocks noChangeArrowheads="1"/>
          </p:cNvSpPr>
          <p:nvPr/>
        </p:nvSpPr>
        <p:spPr bwMode="auto">
          <a:xfrm>
            <a:off x="4059238" y="3968750"/>
            <a:ext cx="3952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Local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05" name="Rectangle 5"/>
          <p:cNvSpPr>
            <a:spLocks noChangeArrowheads="1"/>
          </p:cNvSpPr>
          <p:nvPr/>
        </p:nvSpPr>
        <p:spPr bwMode="auto">
          <a:xfrm>
            <a:off x="4064000" y="4162425"/>
            <a:ext cx="4143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name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06" name="Rectangle 6"/>
          <p:cNvSpPr>
            <a:spLocks noChangeArrowheads="1"/>
          </p:cNvSpPr>
          <p:nvPr/>
        </p:nvSpPr>
        <p:spPr bwMode="auto">
          <a:xfrm>
            <a:off x="4044950" y="4349750"/>
            <a:ext cx="4603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07" name="Freeform 7"/>
          <p:cNvSpPr>
            <a:spLocks/>
          </p:cNvSpPr>
          <p:nvPr/>
        </p:nvSpPr>
        <p:spPr bwMode="auto">
          <a:xfrm>
            <a:off x="3851275" y="3848100"/>
            <a:ext cx="800100" cy="887412"/>
          </a:xfrm>
          <a:custGeom>
            <a:avLst/>
            <a:gdLst/>
            <a:ahLst/>
            <a:cxnLst>
              <a:cxn ang="0">
                <a:pos x="504" y="559"/>
              </a:cxn>
              <a:cxn ang="0">
                <a:pos x="504" y="0"/>
              </a:cxn>
              <a:cxn ang="0">
                <a:pos x="0" y="0"/>
              </a:cxn>
              <a:cxn ang="0">
                <a:pos x="0" y="559"/>
              </a:cxn>
              <a:cxn ang="0">
                <a:pos x="504" y="559"/>
              </a:cxn>
              <a:cxn ang="0">
                <a:pos x="504" y="559"/>
              </a:cxn>
            </a:cxnLst>
            <a:rect l="0" t="0" r="r" b="b"/>
            <a:pathLst>
              <a:path w="504" h="559">
                <a:moveTo>
                  <a:pt x="504" y="559"/>
                </a:moveTo>
                <a:lnTo>
                  <a:pt x="504" y="0"/>
                </a:lnTo>
                <a:lnTo>
                  <a:pt x="0" y="0"/>
                </a:lnTo>
                <a:lnTo>
                  <a:pt x="0" y="559"/>
                </a:lnTo>
                <a:lnTo>
                  <a:pt x="504" y="559"/>
                </a:lnTo>
                <a:lnTo>
                  <a:pt x="504" y="55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08" name="Rectangle 8"/>
          <p:cNvSpPr>
            <a:spLocks noChangeArrowheads="1"/>
          </p:cNvSpPr>
          <p:nvPr/>
        </p:nvSpPr>
        <p:spPr bwMode="auto">
          <a:xfrm>
            <a:off x="925513" y="4186237"/>
            <a:ext cx="422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09" name="Freeform 9"/>
          <p:cNvSpPr>
            <a:spLocks/>
          </p:cNvSpPr>
          <p:nvPr/>
        </p:nvSpPr>
        <p:spPr bwMode="auto">
          <a:xfrm>
            <a:off x="693738" y="4051300"/>
            <a:ext cx="882650" cy="477837"/>
          </a:xfrm>
          <a:custGeom>
            <a:avLst/>
            <a:gdLst/>
            <a:ahLst/>
            <a:cxnLst>
              <a:cxn ang="0">
                <a:pos x="277" y="301"/>
              </a:cxn>
              <a:cxn ang="0">
                <a:pos x="322" y="301"/>
              </a:cxn>
              <a:cxn ang="0">
                <a:pos x="368" y="294"/>
              </a:cxn>
              <a:cxn ang="0">
                <a:pos x="407" y="285"/>
              </a:cxn>
              <a:cxn ang="0">
                <a:pos x="444" y="273"/>
              </a:cxn>
              <a:cxn ang="0">
                <a:pos x="474" y="258"/>
              </a:cxn>
              <a:cxn ang="0">
                <a:pos x="504" y="240"/>
              </a:cxn>
              <a:cxn ang="0">
                <a:pos x="526" y="219"/>
              </a:cxn>
              <a:cxn ang="0">
                <a:pos x="544" y="197"/>
              </a:cxn>
              <a:cxn ang="0">
                <a:pos x="553" y="176"/>
              </a:cxn>
              <a:cxn ang="0">
                <a:pos x="556" y="152"/>
              </a:cxn>
              <a:cxn ang="0">
                <a:pos x="553" y="127"/>
              </a:cxn>
              <a:cxn ang="0">
                <a:pos x="544" y="103"/>
              </a:cxn>
              <a:cxn ang="0">
                <a:pos x="526" y="82"/>
              </a:cxn>
              <a:cxn ang="0">
                <a:pos x="504" y="61"/>
              </a:cxn>
              <a:cxn ang="0">
                <a:pos x="474" y="45"/>
              </a:cxn>
              <a:cxn ang="0">
                <a:pos x="444" y="30"/>
              </a:cxn>
              <a:cxn ang="0">
                <a:pos x="407" y="18"/>
              </a:cxn>
              <a:cxn ang="0">
                <a:pos x="368" y="9"/>
              </a:cxn>
              <a:cxn ang="0">
                <a:pos x="322" y="3"/>
              </a:cxn>
              <a:cxn ang="0">
                <a:pos x="277" y="0"/>
              </a:cxn>
              <a:cxn ang="0">
                <a:pos x="234" y="3"/>
              </a:cxn>
              <a:cxn ang="0">
                <a:pos x="188" y="9"/>
              </a:cxn>
              <a:cxn ang="0">
                <a:pos x="149" y="18"/>
              </a:cxn>
              <a:cxn ang="0">
                <a:pos x="113" y="30"/>
              </a:cxn>
              <a:cxn ang="0">
                <a:pos x="79" y="45"/>
              </a:cxn>
              <a:cxn ang="0">
                <a:pos x="52" y="61"/>
              </a:cxn>
              <a:cxn ang="0">
                <a:pos x="31" y="82"/>
              </a:cxn>
              <a:cxn ang="0">
                <a:pos x="12" y="103"/>
              </a:cxn>
              <a:cxn ang="0">
                <a:pos x="3" y="127"/>
              </a:cxn>
              <a:cxn ang="0">
                <a:pos x="0" y="152"/>
              </a:cxn>
              <a:cxn ang="0">
                <a:pos x="3" y="176"/>
              </a:cxn>
              <a:cxn ang="0">
                <a:pos x="12" y="197"/>
              </a:cxn>
              <a:cxn ang="0">
                <a:pos x="31" y="219"/>
              </a:cxn>
              <a:cxn ang="0">
                <a:pos x="52" y="240"/>
              </a:cxn>
              <a:cxn ang="0">
                <a:pos x="79" y="258"/>
              </a:cxn>
              <a:cxn ang="0">
                <a:pos x="113" y="273"/>
              </a:cxn>
              <a:cxn ang="0">
                <a:pos x="149" y="285"/>
              </a:cxn>
              <a:cxn ang="0">
                <a:pos x="188" y="294"/>
              </a:cxn>
              <a:cxn ang="0">
                <a:pos x="234" y="301"/>
              </a:cxn>
              <a:cxn ang="0">
                <a:pos x="277" y="301"/>
              </a:cxn>
              <a:cxn ang="0">
                <a:pos x="277" y="301"/>
              </a:cxn>
            </a:cxnLst>
            <a:rect l="0" t="0" r="r" b="b"/>
            <a:pathLst>
              <a:path w="556" h="301">
                <a:moveTo>
                  <a:pt x="277" y="301"/>
                </a:moveTo>
                <a:lnTo>
                  <a:pt x="322" y="301"/>
                </a:lnTo>
                <a:lnTo>
                  <a:pt x="368" y="294"/>
                </a:lnTo>
                <a:lnTo>
                  <a:pt x="407" y="285"/>
                </a:lnTo>
                <a:lnTo>
                  <a:pt x="444" y="273"/>
                </a:lnTo>
                <a:lnTo>
                  <a:pt x="474" y="258"/>
                </a:lnTo>
                <a:lnTo>
                  <a:pt x="504" y="240"/>
                </a:lnTo>
                <a:lnTo>
                  <a:pt x="526" y="219"/>
                </a:lnTo>
                <a:lnTo>
                  <a:pt x="544" y="197"/>
                </a:lnTo>
                <a:lnTo>
                  <a:pt x="553" y="176"/>
                </a:lnTo>
                <a:lnTo>
                  <a:pt x="556" y="152"/>
                </a:lnTo>
                <a:lnTo>
                  <a:pt x="553" y="127"/>
                </a:lnTo>
                <a:lnTo>
                  <a:pt x="544" y="103"/>
                </a:lnTo>
                <a:lnTo>
                  <a:pt x="526" y="82"/>
                </a:lnTo>
                <a:lnTo>
                  <a:pt x="504" y="61"/>
                </a:lnTo>
                <a:lnTo>
                  <a:pt x="474" y="45"/>
                </a:lnTo>
                <a:lnTo>
                  <a:pt x="444" y="30"/>
                </a:lnTo>
                <a:lnTo>
                  <a:pt x="407" y="18"/>
                </a:lnTo>
                <a:lnTo>
                  <a:pt x="368" y="9"/>
                </a:lnTo>
                <a:lnTo>
                  <a:pt x="322" y="3"/>
                </a:lnTo>
                <a:lnTo>
                  <a:pt x="277" y="0"/>
                </a:lnTo>
                <a:lnTo>
                  <a:pt x="234" y="3"/>
                </a:lnTo>
                <a:lnTo>
                  <a:pt x="188" y="9"/>
                </a:lnTo>
                <a:lnTo>
                  <a:pt x="149" y="18"/>
                </a:lnTo>
                <a:lnTo>
                  <a:pt x="113" y="30"/>
                </a:lnTo>
                <a:lnTo>
                  <a:pt x="79" y="45"/>
                </a:lnTo>
                <a:lnTo>
                  <a:pt x="52" y="61"/>
                </a:lnTo>
                <a:lnTo>
                  <a:pt x="31" y="82"/>
                </a:lnTo>
                <a:lnTo>
                  <a:pt x="12" y="103"/>
                </a:lnTo>
                <a:lnTo>
                  <a:pt x="3" y="127"/>
                </a:lnTo>
                <a:lnTo>
                  <a:pt x="0" y="152"/>
                </a:lnTo>
                <a:lnTo>
                  <a:pt x="3" y="176"/>
                </a:lnTo>
                <a:lnTo>
                  <a:pt x="12" y="197"/>
                </a:lnTo>
                <a:lnTo>
                  <a:pt x="31" y="219"/>
                </a:lnTo>
                <a:lnTo>
                  <a:pt x="52" y="240"/>
                </a:lnTo>
                <a:lnTo>
                  <a:pt x="79" y="258"/>
                </a:lnTo>
                <a:lnTo>
                  <a:pt x="113" y="273"/>
                </a:lnTo>
                <a:lnTo>
                  <a:pt x="149" y="285"/>
                </a:lnTo>
                <a:lnTo>
                  <a:pt x="188" y="294"/>
                </a:lnTo>
                <a:lnTo>
                  <a:pt x="234" y="301"/>
                </a:lnTo>
                <a:lnTo>
                  <a:pt x="277" y="301"/>
                </a:lnTo>
                <a:lnTo>
                  <a:pt x="277" y="30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10" name="Rectangle 10"/>
          <p:cNvSpPr>
            <a:spLocks noChangeArrowheads="1"/>
          </p:cNvSpPr>
          <p:nvPr/>
        </p:nvSpPr>
        <p:spPr bwMode="auto">
          <a:xfrm>
            <a:off x="1817688" y="3810000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1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9211" name="Rectangle 11"/>
          <p:cNvSpPr>
            <a:spLocks noChangeArrowheads="1"/>
          </p:cNvSpPr>
          <p:nvPr/>
        </p:nvSpPr>
        <p:spPr bwMode="auto">
          <a:xfrm>
            <a:off x="1817688" y="3998912"/>
            <a:ext cx="17383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cicada.cs.princeton.edu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12" name="Rectangle 12"/>
          <p:cNvSpPr>
            <a:spLocks noChangeArrowheads="1"/>
          </p:cNvSpPr>
          <p:nvPr/>
        </p:nvSpPr>
        <p:spPr bwMode="auto">
          <a:xfrm>
            <a:off x="2163763" y="4408487"/>
            <a:ext cx="9667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192.12.69.60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13" name="Rectangle 13"/>
          <p:cNvSpPr>
            <a:spLocks noChangeArrowheads="1"/>
          </p:cNvSpPr>
          <p:nvPr/>
        </p:nvSpPr>
        <p:spPr bwMode="auto">
          <a:xfrm>
            <a:off x="1785938" y="4640262"/>
            <a:ext cx="1714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2 (if cicada is cached)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9214" name="Line 14"/>
          <p:cNvSpPr>
            <a:spLocks noChangeShapeType="1"/>
          </p:cNvSpPr>
          <p:nvPr/>
        </p:nvSpPr>
        <p:spPr bwMode="auto">
          <a:xfrm>
            <a:off x="1566863" y="4248150"/>
            <a:ext cx="21828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15" name="Freeform 15"/>
          <p:cNvSpPr>
            <a:spLocks/>
          </p:cNvSpPr>
          <p:nvPr/>
        </p:nvSpPr>
        <p:spPr bwMode="auto">
          <a:xfrm>
            <a:off x="3725863" y="4214812"/>
            <a:ext cx="130175" cy="682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82" y="21"/>
              </a:cxn>
              <a:cxn ang="0">
                <a:pos x="0" y="0"/>
              </a:cxn>
              <a:cxn ang="0">
                <a:pos x="0" y="43"/>
              </a:cxn>
              <a:cxn ang="0">
                <a:pos x="0" y="43"/>
              </a:cxn>
            </a:cxnLst>
            <a:rect l="0" t="0" r="r" b="b"/>
            <a:pathLst>
              <a:path w="82" h="43">
                <a:moveTo>
                  <a:pt x="0" y="43"/>
                </a:moveTo>
                <a:lnTo>
                  <a:pt x="82" y="21"/>
                </a:lnTo>
                <a:lnTo>
                  <a:pt x="0" y="0"/>
                </a:lnTo>
                <a:lnTo>
                  <a:pt x="0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16" name="Line 16"/>
          <p:cNvSpPr>
            <a:spLocks noChangeShapeType="1"/>
          </p:cNvSpPr>
          <p:nvPr/>
        </p:nvSpPr>
        <p:spPr bwMode="auto">
          <a:xfrm flipH="1">
            <a:off x="1658938" y="4378325"/>
            <a:ext cx="2197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17" name="Freeform 17"/>
          <p:cNvSpPr>
            <a:spLocks/>
          </p:cNvSpPr>
          <p:nvPr/>
        </p:nvSpPr>
        <p:spPr bwMode="auto">
          <a:xfrm>
            <a:off x="1552575" y="4344987"/>
            <a:ext cx="130175" cy="730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0" y="21"/>
              </a:cxn>
              <a:cxn ang="0">
                <a:pos x="82" y="46"/>
              </a:cxn>
              <a:cxn ang="0">
                <a:pos x="82" y="0"/>
              </a:cxn>
              <a:cxn ang="0">
                <a:pos x="82" y="0"/>
              </a:cxn>
              <a:cxn ang="0">
                <a:pos x="79" y="0"/>
              </a:cxn>
            </a:cxnLst>
            <a:rect l="0" t="0" r="r" b="b"/>
            <a:pathLst>
              <a:path w="82" h="46">
                <a:moveTo>
                  <a:pt x="79" y="0"/>
                </a:moveTo>
                <a:lnTo>
                  <a:pt x="0" y="21"/>
                </a:lnTo>
                <a:lnTo>
                  <a:pt x="82" y="46"/>
                </a:lnTo>
                <a:lnTo>
                  <a:pt x="82" y="0"/>
                </a:lnTo>
                <a:lnTo>
                  <a:pt x="82" y="0"/>
                </a:lnTo>
                <a:lnTo>
                  <a:pt x="7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35" name="Rectangle 35"/>
          <p:cNvSpPr>
            <a:spLocks noChangeArrowheads="1"/>
          </p:cNvSpPr>
          <p:nvPr/>
        </p:nvSpPr>
        <p:spPr bwMode="auto">
          <a:xfrm>
            <a:off x="7408863" y="5699125"/>
            <a:ext cx="228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36" name="Rectangle 36"/>
          <p:cNvSpPr>
            <a:spLocks noChangeArrowheads="1"/>
          </p:cNvSpPr>
          <p:nvPr/>
        </p:nvSpPr>
        <p:spPr bwMode="auto">
          <a:xfrm>
            <a:off x="7316788" y="5892800"/>
            <a:ext cx="4143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name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37" name="Rectangle 37"/>
          <p:cNvSpPr>
            <a:spLocks noChangeArrowheads="1"/>
          </p:cNvSpPr>
          <p:nvPr/>
        </p:nvSpPr>
        <p:spPr bwMode="auto">
          <a:xfrm>
            <a:off x="7297738" y="6084887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38" name="Freeform 38"/>
          <p:cNvSpPr>
            <a:spLocks/>
          </p:cNvSpPr>
          <p:nvPr/>
        </p:nvSpPr>
        <p:spPr bwMode="auto">
          <a:xfrm>
            <a:off x="7110413" y="5564187"/>
            <a:ext cx="800100" cy="892175"/>
          </a:xfrm>
          <a:custGeom>
            <a:avLst/>
            <a:gdLst/>
            <a:ahLst/>
            <a:cxnLst>
              <a:cxn ang="0">
                <a:pos x="504" y="559"/>
              </a:cxn>
              <a:cxn ang="0">
                <a:pos x="504" y="0"/>
              </a:cxn>
              <a:cxn ang="0">
                <a:pos x="0" y="0"/>
              </a:cxn>
              <a:cxn ang="0">
                <a:pos x="0" y="562"/>
              </a:cxn>
              <a:cxn ang="0">
                <a:pos x="504" y="562"/>
              </a:cxn>
              <a:cxn ang="0">
                <a:pos x="504" y="562"/>
              </a:cxn>
            </a:cxnLst>
            <a:rect l="0" t="0" r="r" b="b"/>
            <a:pathLst>
              <a:path w="504" h="562">
                <a:moveTo>
                  <a:pt x="504" y="559"/>
                </a:moveTo>
                <a:lnTo>
                  <a:pt x="504" y="0"/>
                </a:lnTo>
                <a:lnTo>
                  <a:pt x="0" y="0"/>
                </a:lnTo>
                <a:lnTo>
                  <a:pt x="0" y="562"/>
                </a:lnTo>
                <a:lnTo>
                  <a:pt x="504" y="562"/>
                </a:lnTo>
                <a:lnTo>
                  <a:pt x="504" y="5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39" name="Rectangle 39"/>
          <p:cNvSpPr>
            <a:spLocks noChangeArrowheads="1"/>
          </p:cNvSpPr>
          <p:nvPr/>
        </p:nvSpPr>
        <p:spPr bwMode="auto">
          <a:xfrm rot="1980000">
            <a:off x="5160963" y="4992687"/>
            <a:ext cx="17383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cicada.cs.princeton.edu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40" name="Freeform 40"/>
          <p:cNvSpPr>
            <a:spLocks/>
          </p:cNvSpPr>
          <p:nvPr/>
        </p:nvSpPr>
        <p:spPr bwMode="auto">
          <a:xfrm>
            <a:off x="6970713" y="5881687"/>
            <a:ext cx="130175" cy="1016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2" y="64"/>
              </a:cxn>
              <a:cxn ang="0">
                <a:pos x="27" y="0"/>
              </a:cxn>
              <a:cxn ang="0">
                <a:pos x="3" y="37"/>
              </a:cxn>
              <a:cxn ang="0">
                <a:pos x="3" y="37"/>
              </a:cxn>
              <a:cxn ang="0">
                <a:pos x="0" y="34"/>
              </a:cxn>
            </a:cxnLst>
            <a:rect l="0" t="0" r="r" b="b"/>
            <a:pathLst>
              <a:path w="82" h="64">
                <a:moveTo>
                  <a:pt x="0" y="34"/>
                </a:moveTo>
                <a:lnTo>
                  <a:pt x="82" y="64"/>
                </a:lnTo>
                <a:lnTo>
                  <a:pt x="27" y="0"/>
                </a:lnTo>
                <a:lnTo>
                  <a:pt x="3" y="37"/>
                </a:lnTo>
                <a:lnTo>
                  <a:pt x="3" y="37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41" name="Line 41"/>
          <p:cNvSpPr>
            <a:spLocks noChangeShapeType="1"/>
          </p:cNvSpPr>
          <p:nvPr/>
        </p:nvSpPr>
        <p:spPr bwMode="auto">
          <a:xfrm flipH="1" flipV="1">
            <a:off x="4776788" y="4576762"/>
            <a:ext cx="2328862" cy="1531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42" name="Freeform 42"/>
          <p:cNvSpPr>
            <a:spLocks/>
          </p:cNvSpPr>
          <p:nvPr/>
        </p:nvSpPr>
        <p:spPr bwMode="auto">
          <a:xfrm>
            <a:off x="4684713" y="4518025"/>
            <a:ext cx="130175" cy="101600"/>
          </a:xfrm>
          <a:custGeom>
            <a:avLst/>
            <a:gdLst/>
            <a:ahLst/>
            <a:cxnLst>
              <a:cxn ang="0">
                <a:pos x="79" y="27"/>
              </a:cxn>
              <a:cxn ang="0">
                <a:pos x="0" y="0"/>
              </a:cxn>
              <a:cxn ang="0">
                <a:pos x="58" y="64"/>
              </a:cxn>
              <a:cxn ang="0">
                <a:pos x="82" y="27"/>
              </a:cxn>
              <a:cxn ang="0">
                <a:pos x="82" y="27"/>
              </a:cxn>
              <a:cxn ang="0">
                <a:pos x="79" y="27"/>
              </a:cxn>
            </a:cxnLst>
            <a:rect l="0" t="0" r="r" b="b"/>
            <a:pathLst>
              <a:path w="82" h="64">
                <a:moveTo>
                  <a:pt x="79" y="27"/>
                </a:moveTo>
                <a:lnTo>
                  <a:pt x="0" y="0"/>
                </a:lnTo>
                <a:lnTo>
                  <a:pt x="58" y="64"/>
                </a:lnTo>
                <a:lnTo>
                  <a:pt x="82" y="27"/>
                </a:lnTo>
                <a:lnTo>
                  <a:pt x="82" y="27"/>
                </a:lnTo>
                <a:lnTo>
                  <a:pt x="79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43" name="Rectangle 43"/>
          <p:cNvSpPr>
            <a:spLocks noChangeArrowheads="1"/>
          </p:cNvSpPr>
          <p:nvPr/>
        </p:nvSpPr>
        <p:spPr bwMode="auto">
          <a:xfrm rot="1980000">
            <a:off x="4849813" y="5256212"/>
            <a:ext cx="17843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cicada.cs.princeton.edu,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44" name="Rectangle 44"/>
          <p:cNvSpPr>
            <a:spLocks noChangeArrowheads="1"/>
          </p:cNvSpPr>
          <p:nvPr/>
        </p:nvSpPr>
        <p:spPr bwMode="auto">
          <a:xfrm rot="1980000">
            <a:off x="4810125" y="5192712"/>
            <a:ext cx="9667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192.12.69.60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46" name="Rectangle 46"/>
          <p:cNvSpPr>
            <a:spLocks noChangeArrowheads="1"/>
          </p:cNvSpPr>
          <p:nvPr/>
        </p:nvSpPr>
        <p:spPr bwMode="auto">
          <a:xfrm>
            <a:off x="6043613" y="4786312"/>
            <a:ext cx="13827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2 (if cs is cached)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9247" name="Rectangle 47"/>
          <p:cNvSpPr>
            <a:spLocks noChangeArrowheads="1"/>
          </p:cNvSpPr>
          <p:nvPr/>
        </p:nvSpPr>
        <p:spPr bwMode="auto">
          <a:xfrm>
            <a:off x="6445250" y="6089650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3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9248" name="Rectangle 48"/>
          <p:cNvSpPr>
            <a:spLocks noChangeArrowheads="1"/>
          </p:cNvSpPr>
          <p:nvPr/>
        </p:nvSpPr>
        <p:spPr bwMode="auto">
          <a:xfrm>
            <a:off x="1779588" y="4967287"/>
            <a:ext cx="13827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4 (if cs is cached)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9249" name="Line 49"/>
          <p:cNvSpPr>
            <a:spLocks noChangeShapeType="1"/>
          </p:cNvSpPr>
          <p:nvPr/>
        </p:nvSpPr>
        <p:spPr bwMode="auto">
          <a:xfrm>
            <a:off x="4694238" y="4402137"/>
            <a:ext cx="2333625" cy="155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en-US" dirty="0" smtClean="0"/>
              <a:t>cache </a:t>
            </a:r>
            <a:r>
              <a:rPr lang="en-US" dirty="0"/>
              <a:t>c</a:t>
            </a:r>
            <a:r>
              <a:rPr lang="en-US" dirty="0" smtClean="0"/>
              <a:t>onsistency</a:t>
            </a:r>
            <a:endParaRPr lang="en-US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 we keep cached copies up to date?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DNS entries are modified from time to time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to change name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IP address mappings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to add/delete names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Cache entries invalidated periodically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DNS entry has time-to-live (TTL) field: how long can the local proxy can keep a </a:t>
            </a:r>
            <a:r>
              <a:rPr lang="en-US" sz="2400" dirty="0" smtClean="0"/>
              <a:t>copy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entry accessed after the timeout, get a fresh copy from the server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do you pick the TTL</a:t>
            </a:r>
            <a:r>
              <a:rPr lang="en-US" sz="2400" dirty="0" smtClean="0"/>
              <a:t>?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how long after a change are all the copies updated?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en-US" dirty="0" smtClean="0"/>
              <a:t>cache </a:t>
            </a:r>
            <a:r>
              <a:rPr lang="en-US" dirty="0"/>
              <a:t>e</a:t>
            </a:r>
            <a:r>
              <a:rPr lang="en-US" dirty="0" smtClean="0"/>
              <a:t>ffectiveness</a:t>
            </a:r>
            <a:endParaRPr lang="en-US" dirty="0"/>
          </a:p>
        </p:txBody>
      </p:sp>
      <p:graphicFrame>
        <p:nvGraphicFramePr>
          <p:cNvPr id="798723" name="Object 3"/>
          <p:cNvGraphicFramePr>
            <a:graphicFrameLocks noChangeAspect="1"/>
          </p:cNvGraphicFramePr>
          <p:nvPr/>
        </p:nvGraphicFramePr>
        <p:xfrm>
          <a:off x="2209800" y="1371600"/>
          <a:ext cx="5363224" cy="4114800"/>
        </p:xfrm>
        <a:graphic>
          <a:graphicData uri="http://schemas.openxmlformats.org/presentationml/2006/ole">
            <p:oleObj spid="_x0000_s1026" name="Worksheet" r:id="rId3" imgW="4059000" imgH="2919240" progId="Excel.Shee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5715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Traffic seen on UW’s access link in 1999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caching in DNS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Pro: traffic reduction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Misspellings, old or non-existent names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“Helpful” client features</a:t>
            </a:r>
          </a:p>
          <a:p>
            <a:r>
              <a:rPr lang="en-US" dirty="0" smtClean="0"/>
              <a:t>Con: what if the host appears?</a:t>
            </a:r>
          </a:p>
          <a:p>
            <a:endParaRPr lang="en-US" dirty="0" smtClean="0"/>
          </a:p>
          <a:p>
            <a:r>
              <a:rPr lang="en-US" dirty="0" smtClean="0"/>
              <a:t>Status: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Optional in original design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Mandatory since 1998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en-US" dirty="0" smtClean="0"/>
              <a:t>traffic in the wide-area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71800" y="2362200"/>
          <a:ext cx="3200400" cy="206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Study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 of DNS packets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Danzig,</a:t>
                      </a:r>
                      <a:r>
                        <a:rPr lang="en-US" sz="1600" baseline="0" dirty="0" smtClean="0"/>
                        <a:t> 1990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Danzig,</a:t>
                      </a:r>
                      <a:r>
                        <a:rPr lang="en-US" sz="1600" baseline="0" dirty="0" smtClean="0"/>
                        <a:t> 1992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Frazer, 1995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Thomson, 1997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know IP addresses of root servers before we can make any queries</a:t>
            </a:r>
          </a:p>
          <a:p>
            <a:endParaRPr lang="en-US" dirty="0"/>
          </a:p>
          <a:p>
            <a:r>
              <a:rPr lang="en-US" dirty="0"/>
              <a:t>Addresses for 13 root servers ([a-m].root-</a:t>
            </a:r>
            <a:r>
              <a:rPr lang="en-US" dirty="0" err="1"/>
              <a:t>servers.net</a:t>
            </a:r>
            <a:r>
              <a:rPr lang="en-US" dirty="0"/>
              <a:t>) handled via initial </a:t>
            </a:r>
            <a:r>
              <a:rPr lang="en-US" dirty="0" smtClean="0"/>
              <a:t>configuration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Cannot have more than 13 root server IP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06962"/>
          </a:xfrm>
        </p:spPr>
        <p:txBody>
          <a:bodyPr/>
          <a:lstStyle/>
          <a:p>
            <a:r>
              <a:rPr lang="en-US" dirty="0" smtClean="0"/>
              <a:t>Finding content and services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Infrastructure hosted (DNS)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Peer-to-peer hosted (Napster, Gnutella, DHTs)</a:t>
            </a:r>
          </a:p>
          <a:p>
            <a:pPr lvl="4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Multicast: one to many content dissemination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Infrastructure (IP Multicast)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Peer-to-peer (End-system Multicast, Scribe)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root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800px-Root-current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65" y="1524000"/>
            <a:ext cx="8734035" cy="37338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38400" y="5486400"/>
            <a:ext cx="38862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A3800"/>
              </a:buClr>
              <a:buSzPct val="50000"/>
              <a:buFont typeface="Wingdings" pitchFamily="-11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123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 servers as of Dec 2006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availability</a:t>
            </a:r>
            <a:endParaRPr lang="en-US" dirty="0"/>
          </a:p>
        </p:txBody>
      </p:sp>
      <p:sp>
        <p:nvSpPr>
          <p:cNvPr id="79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happens if DNS service is not working?</a:t>
            </a:r>
          </a:p>
          <a:p>
            <a:r>
              <a:rPr lang="en-US" sz="2800" dirty="0"/>
              <a:t>DNS servers are replicated</a:t>
            </a:r>
          </a:p>
          <a:p>
            <a:pPr lvl="1"/>
            <a:r>
              <a:rPr lang="en-US" sz="2400" dirty="0"/>
              <a:t>name service available if at least one replica is working</a:t>
            </a:r>
          </a:p>
          <a:p>
            <a:pPr lvl="1"/>
            <a:r>
              <a:rPr lang="en-US" sz="2400" dirty="0"/>
              <a:t>queries load balanced between replicas</a:t>
            </a:r>
          </a:p>
        </p:txBody>
      </p:sp>
      <p:sp>
        <p:nvSpPr>
          <p:cNvPr id="797701" name="Rectangle 5"/>
          <p:cNvSpPr>
            <a:spLocks noChangeArrowheads="1"/>
          </p:cNvSpPr>
          <p:nvPr/>
        </p:nvSpPr>
        <p:spPr bwMode="auto">
          <a:xfrm>
            <a:off x="4398963" y="4288033"/>
            <a:ext cx="4143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dirty="0">
                <a:solidFill>
                  <a:srgbClr val="000000"/>
                </a:solidFill>
                <a:latin typeface="Arial" charset="0"/>
              </a:rPr>
              <a:t>name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4379913" y="4480121"/>
            <a:ext cx="4603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7703" name="Freeform 7"/>
          <p:cNvSpPr>
            <a:spLocks/>
          </p:cNvSpPr>
          <p:nvPr/>
        </p:nvSpPr>
        <p:spPr bwMode="auto">
          <a:xfrm>
            <a:off x="4183063" y="3964183"/>
            <a:ext cx="800100" cy="892175"/>
          </a:xfrm>
          <a:custGeom>
            <a:avLst/>
            <a:gdLst/>
            <a:ahLst/>
            <a:cxnLst>
              <a:cxn ang="0">
                <a:pos x="504" y="559"/>
              </a:cxn>
              <a:cxn ang="0">
                <a:pos x="504" y="0"/>
              </a:cxn>
              <a:cxn ang="0">
                <a:pos x="0" y="0"/>
              </a:cxn>
              <a:cxn ang="0">
                <a:pos x="0" y="562"/>
              </a:cxn>
              <a:cxn ang="0">
                <a:pos x="504" y="562"/>
              </a:cxn>
              <a:cxn ang="0">
                <a:pos x="504" y="562"/>
              </a:cxn>
            </a:cxnLst>
            <a:rect l="0" t="0" r="r" b="b"/>
            <a:pathLst>
              <a:path w="504" h="562">
                <a:moveTo>
                  <a:pt x="504" y="559"/>
                </a:moveTo>
                <a:lnTo>
                  <a:pt x="504" y="0"/>
                </a:lnTo>
                <a:lnTo>
                  <a:pt x="0" y="0"/>
                </a:lnTo>
                <a:lnTo>
                  <a:pt x="0" y="562"/>
                </a:lnTo>
                <a:lnTo>
                  <a:pt x="504" y="562"/>
                </a:lnTo>
                <a:lnTo>
                  <a:pt x="504" y="5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04" name="Rectangle 8"/>
          <p:cNvSpPr>
            <a:spLocks noChangeArrowheads="1"/>
          </p:cNvSpPr>
          <p:nvPr/>
        </p:nvSpPr>
        <p:spPr bwMode="auto">
          <a:xfrm rot="19800000">
            <a:off x="2098675" y="4873821"/>
            <a:ext cx="17383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cicada.cs.princeton.edu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7705" name="Line 9"/>
          <p:cNvSpPr>
            <a:spLocks noChangeShapeType="1"/>
          </p:cNvSpPr>
          <p:nvPr/>
        </p:nvSpPr>
        <p:spPr bwMode="auto">
          <a:xfrm flipV="1">
            <a:off x="1752600" y="4508696"/>
            <a:ext cx="2328863" cy="1325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06" name="Freeform 10"/>
          <p:cNvSpPr>
            <a:spLocks/>
          </p:cNvSpPr>
          <p:nvPr/>
        </p:nvSpPr>
        <p:spPr bwMode="auto">
          <a:xfrm>
            <a:off x="4043363" y="4456308"/>
            <a:ext cx="130175" cy="90488"/>
          </a:xfrm>
          <a:custGeom>
            <a:avLst/>
            <a:gdLst/>
            <a:ahLst/>
            <a:cxnLst>
              <a:cxn ang="0">
                <a:pos x="18" y="57"/>
              </a:cxn>
              <a:cxn ang="0">
                <a:pos x="82" y="0"/>
              </a:cxn>
              <a:cxn ang="0">
                <a:pos x="0" y="21"/>
              </a:cxn>
              <a:cxn ang="0">
                <a:pos x="21" y="57"/>
              </a:cxn>
              <a:cxn ang="0">
                <a:pos x="21" y="57"/>
              </a:cxn>
              <a:cxn ang="0">
                <a:pos x="18" y="57"/>
              </a:cxn>
            </a:cxnLst>
            <a:rect l="0" t="0" r="r" b="b"/>
            <a:pathLst>
              <a:path w="82" h="57">
                <a:moveTo>
                  <a:pt x="18" y="57"/>
                </a:moveTo>
                <a:lnTo>
                  <a:pt x="82" y="0"/>
                </a:lnTo>
                <a:lnTo>
                  <a:pt x="0" y="21"/>
                </a:lnTo>
                <a:lnTo>
                  <a:pt x="21" y="57"/>
                </a:lnTo>
                <a:lnTo>
                  <a:pt x="21" y="57"/>
                </a:lnTo>
                <a:lnTo>
                  <a:pt x="18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07" name="Line 11"/>
          <p:cNvSpPr>
            <a:spLocks noChangeShapeType="1"/>
          </p:cNvSpPr>
          <p:nvPr/>
        </p:nvSpPr>
        <p:spPr bwMode="auto">
          <a:xfrm flipH="1">
            <a:off x="1858963" y="4576958"/>
            <a:ext cx="2314575" cy="133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08" name="Freeform 12"/>
          <p:cNvSpPr>
            <a:spLocks/>
          </p:cNvSpPr>
          <p:nvPr/>
        </p:nvSpPr>
        <p:spPr bwMode="auto">
          <a:xfrm>
            <a:off x="1766888" y="5873946"/>
            <a:ext cx="130175" cy="9525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60"/>
              </a:cxn>
              <a:cxn ang="0">
                <a:pos x="82" y="39"/>
              </a:cxn>
              <a:cxn ang="0">
                <a:pos x="61" y="0"/>
              </a:cxn>
              <a:cxn ang="0">
                <a:pos x="61" y="0"/>
              </a:cxn>
              <a:cxn ang="0">
                <a:pos x="58" y="0"/>
              </a:cxn>
            </a:cxnLst>
            <a:rect l="0" t="0" r="r" b="b"/>
            <a:pathLst>
              <a:path w="82" h="60">
                <a:moveTo>
                  <a:pt x="58" y="0"/>
                </a:moveTo>
                <a:lnTo>
                  <a:pt x="0" y="60"/>
                </a:lnTo>
                <a:lnTo>
                  <a:pt x="82" y="39"/>
                </a:lnTo>
                <a:lnTo>
                  <a:pt x="61" y="0"/>
                </a:lnTo>
                <a:lnTo>
                  <a:pt x="61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09" name="Rectangle 13"/>
          <p:cNvSpPr>
            <a:spLocks noChangeArrowheads="1"/>
          </p:cNvSpPr>
          <p:nvPr/>
        </p:nvSpPr>
        <p:spPr bwMode="auto">
          <a:xfrm rot="19800000">
            <a:off x="1916113" y="5250058"/>
            <a:ext cx="23383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princeton.edu, 128.196.128.233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7710" name="Rectangle 14"/>
          <p:cNvSpPr>
            <a:spLocks noChangeArrowheads="1"/>
          </p:cNvSpPr>
          <p:nvPr/>
        </p:nvSpPr>
        <p:spPr bwMode="auto">
          <a:xfrm>
            <a:off x="3792538" y="4200721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2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797711" name="Rectangle 15"/>
          <p:cNvSpPr>
            <a:spLocks noChangeArrowheads="1"/>
          </p:cNvSpPr>
          <p:nvPr/>
        </p:nvSpPr>
        <p:spPr bwMode="auto">
          <a:xfrm>
            <a:off x="4033838" y="4996058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chemeClr val="folHlink"/>
                </a:solidFill>
                <a:latin typeface="Arial" charset="0"/>
              </a:rPr>
              <a:t>3</a:t>
            </a: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797714" name="Rectangle 18"/>
          <p:cNvSpPr>
            <a:spLocks noChangeArrowheads="1"/>
          </p:cNvSpPr>
          <p:nvPr/>
        </p:nvSpPr>
        <p:spPr bwMode="auto">
          <a:xfrm>
            <a:off x="5451475" y="4324546"/>
            <a:ext cx="4143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name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7715" name="Rectangle 19"/>
          <p:cNvSpPr>
            <a:spLocks noChangeArrowheads="1"/>
          </p:cNvSpPr>
          <p:nvPr/>
        </p:nvSpPr>
        <p:spPr bwMode="auto">
          <a:xfrm>
            <a:off x="5432425" y="4516633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7716" name="Freeform 20"/>
          <p:cNvSpPr>
            <a:spLocks/>
          </p:cNvSpPr>
          <p:nvPr/>
        </p:nvSpPr>
        <p:spPr bwMode="auto">
          <a:xfrm>
            <a:off x="5235575" y="4000696"/>
            <a:ext cx="800100" cy="892175"/>
          </a:xfrm>
          <a:custGeom>
            <a:avLst/>
            <a:gdLst/>
            <a:ahLst/>
            <a:cxnLst>
              <a:cxn ang="0">
                <a:pos x="504" y="559"/>
              </a:cxn>
              <a:cxn ang="0">
                <a:pos x="504" y="0"/>
              </a:cxn>
              <a:cxn ang="0">
                <a:pos x="0" y="0"/>
              </a:cxn>
              <a:cxn ang="0">
                <a:pos x="0" y="562"/>
              </a:cxn>
              <a:cxn ang="0">
                <a:pos x="504" y="562"/>
              </a:cxn>
              <a:cxn ang="0">
                <a:pos x="504" y="562"/>
              </a:cxn>
            </a:cxnLst>
            <a:rect l="0" t="0" r="r" b="b"/>
            <a:pathLst>
              <a:path w="504" h="562">
                <a:moveTo>
                  <a:pt x="504" y="559"/>
                </a:moveTo>
                <a:lnTo>
                  <a:pt x="504" y="0"/>
                </a:lnTo>
                <a:lnTo>
                  <a:pt x="0" y="0"/>
                </a:lnTo>
                <a:lnTo>
                  <a:pt x="0" y="562"/>
                </a:lnTo>
                <a:lnTo>
                  <a:pt x="504" y="562"/>
                </a:lnTo>
                <a:lnTo>
                  <a:pt x="504" y="5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26" name="Rectangle 30"/>
          <p:cNvSpPr>
            <a:spLocks noChangeArrowheads="1"/>
          </p:cNvSpPr>
          <p:nvPr/>
        </p:nvSpPr>
        <p:spPr bwMode="auto">
          <a:xfrm>
            <a:off x="6416675" y="4318196"/>
            <a:ext cx="4143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name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7727" name="Rectangle 31"/>
          <p:cNvSpPr>
            <a:spLocks noChangeArrowheads="1"/>
          </p:cNvSpPr>
          <p:nvPr/>
        </p:nvSpPr>
        <p:spPr bwMode="auto">
          <a:xfrm>
            <a:off x="6397625" y="4510283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7728" name="Freeform 32"/>
          <p:cNvSpPr>
            <a:spLocks/>
          </p:cNvSpPr>
          <p:nvPr/>
        </p:nvSpPr>
        <p:spPr bwMode="auto">
          <a:xfrm>
            <a:off x="6200775" y="3994346"/>
            <a:ext cx="800100" cy="892175"/>
          </a:xfrm>
          <a:custGeom>
            <a:avLst/>
            <a:gdLst/>
            <a:ahLst/>
            <a:cxnLst>
              <a:cxn ang="0">
                <a:pos x="504" y="559"/>
              </a:cxn>
              <a:cxn ang="0">
                <a:pos x="504" y="0"/>
              </a:cxn>
              <a:cxn ang="0">
                <a:pos x="0" y="0"/>
              </a:cxn>
              <a:cxn ang="0">
                <a:pos x="0" y="562"/>
              </a:cxn>
              <a:cxn ang="0">
                <a:pos x="504" y="562"/>
              </a:cxn>
              <a:cxn ang="0">
                <a:pos x="504" y="562"/>
              </a:cxn>
            </a:cxnLst>
            <a:rect l="0" t="0" r="r" b="b"/>
            <a:pathLst>
              <a:path w="504" h="562">
                <a:moveTo>
                  <a:pt x="504" y="559"/>
                </a:moveTo>
                <a:lnTo>
                  <a:pt x="504" y="0"/>
                </a:lnTo>
                <a:lnTo>
                  <a:pt x="0" y="0"/>
                </a:lnTo>
                <a:lnTo>
                  <a:pt x="0" y="562"/>
                </a:lnTo>
                <a:lnTo>
                  <a:pt x="504" y="562"/>
                </a:lnTo>
                <a:lnTo>
                  <a:pt x="504" y="5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on the DNS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Email: </a:t>
            </a:r>
            <a:r>
              <a:rPr lang="en-US" sz="2800" dirty="0" smtClean="0">
                <a:hlinkClick r:id="rId2"/>
              </a:rPr>
              <a:t>ratul@microsoft.com</a:t>
            </a:r>
            <a:endParaRPr lang="en-US" sz="2800" dirty="0"/>
          </a:p>
          <a:p>
            <a:pPr lvl="1"/>
            <a:r>
              <a:rPr lang="en-US" sz="2400" dirty="0"/>
              <a:t>DNS record for </a:t>
            </a:r>
            <a:r>
              <a:rPr lang="en-US" sz="2400" dirty="0" smtClean="0"/>
              <a:t>ratul in </a:t>
            </a:r>
            <a:r>
              <a:rPr lang="en-US" sz="2400" dirty="0"/>
              <a:t>the domain </a:t>
            </a:r>
            <a:r>
              <a:rPr lang="en-US" sz="2400" dirty="0" smtClean="0"/>
              <a:t>microsoft.com, </a:t>
            </a:r>
            <a:r>
              <a:rPr lang="en-US" sz="2400" dirty="0"/>
              <a:t>specifying where to deliver the email</a:t>
            </a:r>
          </a:p>
          <a:p>
            <a:r>
              <a:rPr lang="en-US" sz="2800" dirty="0"/>
              <a:t>Uniform Resource </a:t>
            </a:r>
            <a:r>
              <a:rPr lang="en-US" sz="2800" dirty="0" smtClean="0"/>
              <a:t>Locator </a:t>
            </a:r>
            <a:r>
              <a:rPr lang="en-US" sz="2800" dirty="0"/>
              <a:t>(</a:t>
            </a:r>
            <a:r>
              <a:rPr lang="en-US" sz="2800" dirty="0" smtClean="0"/>
              <a:t>URL) names </a:t>
            </a:r>
            <a:r>
              <a:rPr lang="en-US" sz="2800" dirty="0"/>
              <a:t>for Web pages</a:t>
            </a:r>
          </a:p>
          <a:p>
            <a:pPr lvl="1"/>
            <a:r>
              <a:rPr lang="en-US" sz="2400" dirty="0"/>
              <a:t>e.g., </a:t>
            </a:r>
            <a:r>
              <a:rPr lang="en-US" sz="2400" dirty="0" smtClean="0"/>
              <a:t>www.cs.washington.edu/homes/ratul</a:t>
            </a:r>
            <a:endParaRPr lang="en-US" sz="2400" dirty="0"/>
          </a:p>
          <a:p>
            <a:pPr lvl="1"/>
            <a:r>
              <a:rPr lang="en-US" sz="2400" dirty="0"/>
              <a:t>Use domain name to identify a Web server</a:t>
            </a:r>
          </a:p>
          <a:p>
            <a:pPr lvl="1"/>
            <a:r>
              <a:rPr lang="en-US" sz="2400" dirty="0"/>
              <a:t>Use “/” separated string for file name </a:t>
            </a:r>
            <a:r>
              <a:rPr lang="en-US" sz="2400" dirty="0" smtClean="0"/>
              <a:t>(</a:t>
            </a:r>
            <a:r>
              <a:rPr lang="en-US" dirty="0" smtClean="0"/>
              <a:t>or script) </a:t>
            </a:r>
            <a:r>
              <a:rPr lang="en-US" sz="2400" dirty="0" smtClean="0"/>
              <a:t>on </a:t>
            </a:r>
            <a:r>
              <a:rPr lang="en-US" sz="2400" dirty="0"/>
              <a:t>the </a:t>
            </a:r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evolution</a:t>
            </a:r>
            <a:endParaRPr lang="en-US" dirty="0"/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Static </a:t>
            </a:r>
            <a:r>
              <a:rPr lang="en-US" dirty="0"/>
              <a:t>host to IP mapping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What about mobility (Mobile IP) and dynamic address assignment (DHCP</a:t>
            </a:r>
            <a:r>
              <a:rPr lang="en-US" sz="2200" dirty="0" smtClean="0"/>
              <a:t>)?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Dynamic DNS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dirty="0"/>
              <a:t>Location-insensitive queries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Many servers are geographically </a:t>
            </a:r>
            <a:r>
              <a:rPr lang="en-US" sz="1800" dirty="0" smtClean="0"/>
              <a:t>replicated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E.g., Yahoo.com </a:t>
            </a:r>
            <a:r>
              <a:rPr lang="en-US" sz="1800" dirty="0"/>
              <a:t>doesn’t refer to a single machine or even a single </a:t>
            </a:r>
            <a:r>
              <a:rPr lang="en-US" sz="1800" dirty="0" smtClean="0"/>
              <a:t>location; want </a:t>
            </a:r>
            <a:r>
              <a:rPr lang="en-US" sz="1800" dirty="0"/>
              <a:t>closest </a:t>
            </a:r>
            <a:r>
              <a:rPr lang="en-US" sz="1800" dirty="0" smtClean="0"/>
              <a:t>server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Next week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 smtClean="0"/>
              <a:t>Security (</a:t>
            </a:r>
            <a:r>
              <a:rPr lang="en-US" dirty="0" err="1" smtClean="0"/>
              <a:t>DNSSec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Internationalization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properties (summary)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315200" cy="2895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124200"/>
                <a:gridCol w="4191000"/>
              </a:tblGrid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Nature of the namespace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Hierarchical;</a:t>
                      </a:r>
                      <a:r>
                        <a:rPr lang="en-US" baseline="0" dirty="0" smtClean="0"/>
                        <a:t> flat at each level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Scalability of</a:t>
                      </a:r>
                      <a:r>
                        <a:rPr lang="en-US" baseline="0" dirty="0" smtClean="0"/>
                        <a:t>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of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Expressiveness of queries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 matches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Robustness</a:t>
                      </a:r>
                      <a:r>
                        <a:rPr lang="en-US" baseline="0" dirty="0" smtClean="0"/>
                        <a:t> to failures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content sharing</a:t>
            </a:r>
            <a:endParaRPr lang="en-US" dirty="0"/>
          </a:p>
        </p:txBody>
      </p:sp>
      <p:sp>
        <p:nvSpPr>
          <p:cNvPr id="893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Want to share </a:t>
            </a:r>
            <a:r>
              <a:rPr lang="en-US" sz="2800" dirty="0" smtClean="0"/>
              <a:t>content among </a:t>
            </a:r>
            <a:r>
              <a:rPr lang="en-US" sz="2800" dirty="0"/>
              <a:t>large number of users; each serves </a:t>
            </a:r>
            <a:r>
              <a:rPr lang="en-US" sz="2800" dirty="0" smtClean="0"/>
              <a:t>a subset </a:t>
            </a:r>
            <a:r>
              <a:rPr lang="en-US" sz="2800" dirty="0"/>
              <a:t>of files</a:t>
            </a:r>
          </a:p>
          <a:p>
            <a:pPr lvl="1"/>
            <a:r>
              <a:rPr lang="en-US" sz="2400" dirty="0"/>
              <a:t>need to locate which </a:t>
            </a:r>
            <a:r>
              <a:rPr lang="en-US" sz="2400" dirty="0" smtClean="0"/>
              <a:t>user has which </a:t>
            </a:r>
            <a:r>
              <a:rPr lang="en-US" sz="2400" dirty="0"/>
              <a:t>files</a:t>
            </a:r>
          </a:p>
          <a:p>
            <a:endParaRPr lang="en-US" sz="2800" dirty="0" smtClean="0"/>
          </a:p>
          <a:p>
            <a:r>
              <a:rPr lang="en-US" dirty="0" smtClean="0"/>
              <a:t>Question: W</a:t>
            </a:r>
            <a:r>
              <a:rPr lang="en-US" sz="2800" dirty="0" smtClean="0"/>
              <a:t>ould </a:t>
            </a:r>
            <a:r>
              <a:rPr lang="en-US" sz="2800" dirty="0"/>
              <a:t>DNS be a good solution for this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 (directory-based)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directory of all users offering each file</a:t>
            </a:r>
          </a:p>
          <a:p>
            <a:r>
              <a:rPr lang="en-US" dirty="0" smtClean="0"/>
              <a:t>Users register their files</a:t>
            </a:r>
          </a:p>
          <a:p>
            <a:r>
              <a:rPr lang="en-US" dirty="0" smtClean="0"/>
              <a:t>Users make requests to Napster central</a:t>
            </a:r>
          </a:p>
          <a:p>
            <a:r>
              <a:rPr lang="en-US" dirty="0" smtClean="0"/>
              <a:t>Napster returns list of users hosting requested file</a:t>
            </a:r>
          </a:p>
          <a:p>
            <a:r>
              <a:rPr lang="en-US" dirty="0" smtClean="0"/>
              <a:t>Direct user-to-user communication to download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Naptser</a:t>
            </a:r>
            <a:r>
              <a:rPr lang="en-US" dirty="0" smtClean="0"/>
              <a:t> illustration</a:t>
            </a:r>
            <a:endParaRPr lang="en-US" dirty="0"/>
          </a:p>
        </p:txBody>
      </p:sp>
      <p:sp>
        <p:nvSpPr>
          <p:cNvPr id="35842" name="server"/>
          <p:cNvSpPr>
            <a:spLocks noEditPoints="1" noChangeArrowheads="1"/>
          </p:cNvSpPr>
          <p:nvPr/>
        </p:nvSpPr>
        <p:spPr bwMode="auto">
          <a:xfrm>
            <a:off x="3886201" y="1981201"/>
            <a:ext cx="1295399" cy="121919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 descr="C:\Documents and Settings\ratul\Local Settings\Temporary Internet Files\Content.IE5\X9Y70YFL\MPj043891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581400"/>
            <a:ext cx="1752600" cy="1170069"/>
          </a:xfrm>
          <a:prstGeom prst="rect">
            <a:avLst/>
          </a:prstGeom>
          <a:noFill/>
        </p:spPr>
      </p:pic>
      <p:pic>
        <p:nvPicPr>
          <p:cNvPr id="35845" name="Picture 5" descr="C:\Documents and Settings\ratul\Local Settings\Temporary Internet Files\Content.IE5\TNFDX88C\MPj043869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861132" cy="1295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>
            <a:stCxn id="35845" idx="0"/>
          </p:cNvCxnSpPr>
          <p:nvPr/>
        </p:nvCxnSpPr>
        <p:spPr bwMode="auto">
          <a:xfrm rot="5400000" flipH="1" flipV="1">
            <a:off x="2158383" y="1853583"/>
            <a:ext cx="1066800" cy="223643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5181602" y="2209800"/>
            <a:ext cx="2895598" cy="1371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35842" idx="3"/>
            <a:endCxn id="35844" idx="0"/>
          </p:cNvCxnSpPr>
          <p:nvPr/>
        </p:nvCxnSpPr>
        <p:spPr bwMode="auto">
          <a:xfrm>
            <a:off x="5181600" y="2590801"/>
            <a:ext cx="2247900" cy="9905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>
            <a:off x="1981200" y="3886200"/>
            <a:ext cx="4572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981200" y="4343400"/>
            <a:ext cx="4572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 rot="20096439">
            <a:off x="1410803" y="2530561"/>
            <a:ext cx="230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 have “</a:t>
            </a:r>
            <a:r>
              <a:rPr lang="en-US" sz="1600" dirty="0" err="1" smtClean="0"/>
              <a:t>Foo</a:t>
            </a:r>
            <a:r>
              <a:rPr lang="en-US" sz="1600" dirty="0" smtClean="0"/>
              <a:t> Fighters”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 rot="1594103">
            <a:off x="5571436" y="2161996"/>
            <a:ext cx="230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 Does anyone have “</a:t>
            </a:r>
            <a:r>
              <a:rPr lang="en-US" sz="1600" dirty="0" err="1" smtClean="0"/>
              <a:t>Foo</a:t>
            </a:r>
            <a:r>
              <a:rPr lang="en-US" sz="1600" dirty="0" smtClean="0"/>
              <a:t> Fighters”?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 rot="1421684">
            <a:off x="5341094" y="3015954"/>
            <a:ext cx="129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 Bob has it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00" y="3505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4. Share “</a:t>
            </a:r>
            <a:r>
              <a:rPr lang="en-US" sz="1600" dirty="0" err="1" smtClean="0"/>
              <a:t>Foo</a:t>
            </a:r>
            <a:r>
              <a:rPr lang="en-US" sz="1600" dirty="0" smtClean="0"/>
              <a:t> Fighters”?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5200" y="4419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5. There you go</a:t>
            </a:r>
            <a:endParaRPr lang="en-US" sz="16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Naptser</a:t>
            </a:r>
            <a:r>
              <a:rPr lang="en-US" dirty="0" smtClean="0"/>
              <a:t> vs. DNS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1539240"/>
          <a:ext cx="7315199" cy="3535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2133600"/>
                <a:gridCol w="2133599"/>
              </a:tblGrid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Napster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r>
                        <a:rPr lang="en-US" sz="2400" baseline="0" dirty="0" smtClean="0"/>
                        <a:t>NS </a:t>
                      </a:r>
                      <a:endParaRPr lang="en-US" sz="2400" dirty="0"/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Nature of the namespace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Multi-dimensional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Hierarchical;</a:t>
                      </a:r>
                      <a:r>
                        <a:rPr lang="en-US" baseline="0" dirty="0" smtClean="0"/>
                        <a:t> flat at each level</a:t>
                      </a:r>
                      <a:endParaRPr lang="en-US" dirty="0"/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Scalability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of resolution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Expressiveness of queries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 matches</a:t>
                      </a:r>
                      <a:endParaRPr lang="en-US" dirty="0"/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Robustness</a:t>
                      </a:r>
                      <a:r>
                        <a:rPr lang="en-US" baseline="0" dirty="0" smtClean="0"/>
                        <a:t> to failures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 (crawl-based)</a:t>
            </a:r>
            <a:endParaRPr lang="en-US" dirty="0"/>
          </a:p>
        </p:txBody>
      </p:sp>
      <p:sp>
        <p:nvSpPr>
          <p:cNvPr id="89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Can we locate files without a centralized directory?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legal and privacy reasons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Gnutella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organize </a:t>
            </a:r>
            <a:r>
              <a:rPr lang="en-US" sz="2400" dirty="0" smtClean="0"/>
              <a:t>users into </a:t>
            </a:r>
            <a:r>
              <a:rPr lang="en-US" sz="2400" dirty="0"/>
              <a:t>ad hoc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flood query to all </a:t>
            </a:r>
            <a:r>
              <a:rPr lang="en-US" sz="2400" dirty="0" smtClean="0"/>
              <a:t>users, </a:t>
            </a:r>
            <a:r>
              <a:rPr lang="en-US" sz="2400" dirty="0"/>
              <a:t>in breadth first search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use hop count to control depth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found, server replies back through path of servers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client makes direct connection to server to get </a:t>
            </a:r>
            <a:r>
              <a:rPr lang="en-US" sz="2400" dirty="0" smtClean="0"/>
              <a:t>file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 and </a:t>
            </a:r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962400"/>
            <a:ext cx="8124825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Names:</a:t>
            </a:r>
            <a:r>
              <a:rPr lang="en-US" sz="2400" dirty="0" smtClean="0"/>
              <a:t> identifiers </a:t>
            </a:r>
            <a:r>
              <a:rPr lang="en-US" sz="2400" dirty="0"/>
              <a:t>for </a:t>
            </a:r>
            <a:r>
              <a:rPr lang="en-US" sz="2400" dirty="0" smtClean="0"/>
              <a:t>objects/services </a:t>
            </a:r>
            <a:r>
              <a:rPr lang="en-US" sz="2400" dirty="0"/>
              <a:t>(high level)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Addresses:</a:t>
            </a:r>
            <a:r>
              <a:rPr lang="en-US" sz="2400" dirty="0" smtClean="0"/>
              <a:t> locators </a:t>
            </a:r>
            <a:r>
              <a:rPr lang="en-US" sz="2400" dirty="0"/>
              <a:t>for objects/services (low level</a:t>
            </a:r>
            <a:r>
              <a:rPr lang="en-US" sz="2400" dirty="0" smtClean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i="1" dirty="0" smtClean="0"/>
              <a:t>Resolution:</a:t>
            </a:r>
            <a:r>
              <a:rPr lang="en-US" sz="2400" dirty="0" smtClean="0"/>
              <a:t> name </a:t>
            </a:r>
            <a:r>
              <a:rPr lang="en-US" sz="2400" dirty="0" smtClean="0">
                <a:sym typeface="Wingdings" pitchFamily="2" charset="2"/>
              </a:rPr>
              <a:t> address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But </a:t>
            </a:r>
            <a:r>
              <a:rPr lang="en-US" sz="2400" dirty="0"/>
              <a:t>addresses are really lower-level names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NAT translation from a virtual IP address to physical </a:t>
            </a:r>
            <a:r>
              <a:rPr lang="en-US" sz="2000" dirty="0" smtClean="0"/>
              <a:t>IP, and IP address to MAC address</a:t>
            </a:r>
            <a:endParaRPr lang="en-US" sz="2000" dirty="0"/>
          </a:p>
        </p:txBody>
      </p:sp>
      <p:sp>
        <p:nvSpPr>
          <p:cNvPr id="808964" name="Rectangle 4"/>
          <p:cNvSpPr>
            <a:spLocks noChangeArrowheads="1"/>
          </p:cNvSpPr>
          <p:nvPr/>
        </p:nvSpPr>
        <p:spPr bwMode="auto">
          <a:xfrm>
            <a:off x="2398713" y="1458913"/>
            <a:ext cx="4191000" cy="2165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8965" name="Text Box 5"/>
          <p:cNvSpPr txBox="1">
            <a:spLocks noChangeArrowheads="1"/>
          </p:cNvSpPr>
          <p:nvPr/>
        </p:nvSpPr>
        <p:spPr bwMode="auto">
          <a:xfrm>
            <a:off x="2855913" y="2300288"/>
            <a:ext cx="24096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Arial" charset="0"/>
              </a:rPr>
              <a:t>Ratul Mahajan</a:t>
            </a:r>
            <a:endParaRPr lang="en-US" sz="2000" dirty="0">
              <a:latin typeface="Arial" charset="0"/>
            </a:endParaRPr>
          </a:p>
          <a:p>
            <a:pPr algn="l"/>
            <a:r>
              <a:rPr lang="en-US" sz="2000" dirty="0" smtClean="0">
                <a:latin typeface="Arial" charset="0"/>
              </a:rPr>
              <a:t>Microsoft Research</a:t>
            </a:r>
            <a:endParaRPr lang="en-US" sz="2000" dirty="0">
              <a:latin typeface="Arial" charset="0"/>
            </a:endParaRPr>
          </a:p>
          <a:p>
            <a:pPr algn="l"/>
            <a:r>
              <a:rPr lang="en-US" sz="2000" dirty="0" smtClean="0">
                <a:latin typeface="Arial" charset="0"/>
              </a:rPr>
              <a:t>Redmond</a:t>
            </a:r>
            <a:endParaRPr lang="en-US" sz="2000" dirty="0">
              <a:latin typeface="Arial" charset="0"/>
            </a:endParaRPr>
          </a:p>
        </p:txBody>
      </p:sp>
      <p:sp>
        <p:nvSpPr>
          <p:cNvPr id="808966" name="Rectangle 6"/>
          <p:cNvSpPr>
            <a:spLocks noChangeArrowheads="1"/>
          </p:cNvSpPr>
          <p:nvPr/>
        </p:nvSpPr>
        <p:spPr bwMode="auto">
          <a:xfrm>
            <a:off x="5751513" y="1568450"/>
            <a:ext cx="569387" cy="36933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33¢</a:t>
            </a:r>
          </a:p>
        </p:txBody>
      </p:sp>
      <p:sp>
        <p:nvSpPr>
          <p:cNvPr id="808967" name="Line 7"/>
          <p:cNvSpPr>
            <a:spLocks noChangeShapeType="1"/>
          </p:cNvSpPr>
          <p:nvPr/>
        </p:nvSpPr>
        <p:spPr bwMode="auto">
          <a:xfrm>
            <a:off x="1789113" y="25257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8968" name="Text Box 8"/>
          <p:cNvSpPr txBox="1">
            <a:spLocks noChangeArrowheads="1"/>
          </p:cNvSpPr>
          <p:nvPr/>
        </p:nvSpPr>
        <p:spPr bwMode="auto">
          <a:xfrm>
            <a:off x="841375" y="2297113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name</a:t>
            </a:r>
          </a:p>
        </p:txBody>
      </p:sp>
      <p:sp>
        <p:nvSpPr>
          <p:cNvPr id="808969" name="Line 9"/>
          <p:cNvSpPr>
            <a:spLocks noChangeShapeType="1"/>
          </p:cNvSpPr>
          <p:nvPr/>
        </p:nvSpPr>
        <p:spPr bwMode="auto">
          <a:xfrm>
            <a:off x="1941513" y="2982913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8970" name="Text Box 10"/>
          <p:cNvSpPr txBox="1">
            <a:spLocks noChangeArrowheads="1"/>
          </p:cNvSpPr>
          <p:nvPr/>
        </p:nvSpPr>
        <p:spPr bwMode="auto">
          <a:xfrm>
            <a:off x="722313" y="2830513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address</a:t>
            </a:r>
          </a:p>
        </p:txBody>
      </p:sp>
      <p:sp>
        <p:nvSpPr>
          <p:cNvPr id="808971" name="AutoShape 11"/>
          <p:cNvSpPr>
            <a:spLocks/>
          </p:cNvSpPr>
          <p:nvPr/>
        </p:nvSpPr>
        <p:spPr bwMode="auto">
          <a:xfrm>
            <a:off x="2779713" y="2678113"/>
            <a:ext cx="76200" cy="6096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 illustration</a:t>
            </a:r>
            <a:endParaRPr lang="en-US" dirty="0"/>
          </a:p>
        </p:txBody>
      </p:sp>
      <p:pic>
        <p:nvPicPr>
          <p:cNvPr id="4" name="Picture 6" descr="C:\WINDOWS\Application Data\Microsoft\Media Catalog\fig1-gnutell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676400"/>
            <a:ext cx="5410200" cy="384725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 vs.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3000"/>
            <a:ext cx="7772400" cy="838200"/>
          </a:xfrm>
        </p:spPr>
        <p:txBody>
          <a:bodyPr/>
          <a:lstStyle/>
          <a:p>
            <a:r>
              <a:rPr lang="en-US" sz="2000" dirty="0" smtClean="0"/>
              <a:t>Content is not indexed in Gnutella</a:t>
            </a:r>
          </a:p>
          <a:p>
            <a:r>
              <a:rPr lang="en-US" sz="2000" dirty="0" smtClean="0"/>
              <a:t>Trade-off between exhaustiveness and efficiency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1600200"/>
          <a:ext cx="7772399" cy="2880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52800"/>
                <a:gridCol w="2590800"/>
                <a:gridCol w="1828799"/>
              </a:tblGrid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Gnutella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DNS</a:t>
                      </a:r>
                      <a:endParaRPr lang="en-US" sz="2400" dirty="0"/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Nature of the namespace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Multi-dimensional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Hierarchical;</a:t>
                      </a:r>
                      <a:r>
                        <a:rPr lang="en-US" baseline="0" dirty="0" smtClean="0"/>
                        <a:t> flat at each level</a:t>
                      </a:r>
                      <a:endParaRPr lang="en-US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Scalability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of resolution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Expressiveness of queries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 matches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Robustness</a:t>
                      </a:r>
                      <a:r>
                        <a:rPr lang="en-US" baseline="0" dirty="0" smtClean="0"/>
                        <a:t> to failures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hash tables (DHTs)</a:t>
            </a:r>
            <a:endParaRPr lang="en-US" dirty="0"/>
          </a:p>
        </p:txBody>
      </p:sp>
      <p:sp>
        <p:nvSpPr>
          <p:cNvPr id="897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135562"/>
          </a:xfrm>
        </p:spPr>
        <p:txBody>
          <a:bodyPr/>
          <a:lstStyle/>
          <a:p>
            <a:r>
              <a:rPr lang="en-US" dirty="0"/>
              <a:t>Can we locate files without an exhaustive search?</a:t>
            </a:r>
          </a:p>
          <a:p>
            <a:pPr lvl="1"/>
            <a:r>
              <a:rPr lang="en-US" dirty="0"/>
              <a:t>want to scale to thousands of </a:t>
            </a:r>
            <a:r>
              <a:rPr lang="en-US" dirty="0" smtClean="0"/>
              <a:t>servers</a:t>
            </a:r>
          </a:p>
          <a:p>
            <a:pPr lvl="3"/>
            <a:endParaRPr lang="en-US" sz="1000" dirty="0"/>
          </a:p>
          <a:p>
            <a:r>
              <a:rPr lang="en-US" dirty="0" smtClean="0"/>
              <a:t>DHTs (Pastry, Chord, etc.)</a:t>
            </a:r>
            <a:endParaRPr lang="en-US" dirty="0"/>
          </a:p>
          <a:p>
            <a:pPr lvl="1"/>
            <a:r>
              <a:rPr lang="en-US" dirty="0" smtClean="0"/>
              <a:t>Map servers and objects into an coordinate space</a:t>
            </a:r>
          </a:p>
          <a:p>
            <a:pPr lvl="1"/>
            <a:r>
              <a:rPr lang="en-US" dirty="0" smtClean="0"/>
              <a:t>Objects/info stored based on its key</a:t>
            </a:r>
          </a:p>
          <a:p>
            <a:pPr lvl="1"/>
            <a:r>
              <a:rPr lang="en-US" dirty="0" smtClean="0"/>
              <a:t>Organize </a:t>
            </a:r>
            <a:r>
              <a:rPr lang="en-US" dirty="0"/>
              <a:t>servers into a predefined topology (e.g., </a:t>
            </a:r>
            <a:r>
              <a:rPr lang="en-US" dirty="0" smtClean="0"/>
              <a:t>a ring or a k-dimensional hypercube)</a:t>
            </a:r>
          </a:p>
          <a:p>
            <a:pPr lvl="1"/>
            <a:r>
              <a:rPr lang="en-US" dirty="0" smtClean="0"/>
              <a:t>Route over this topology to find objects</a:t>
            </a:r>
          </a:p>
          <a:p>
            <a:pPr lvl="3"/>
            <a:endParaRPr lang="en-US" sz="1000" dirty="0"/>
          </a:p>
          <a:p>
            <a:r>
              <a:rPr lang="en-US" dirty="0" smtClean="0"/>
              <a:t>We’ll talk about Pastry </a:t>
            </a:r>
            <a:r>
              <a:rPr lang="en-US" sz="2000" dirty="0" smtClean="0"/>
              <a:t>(with some slides stolen from Peter </a:t>
            </a:r>
            <a:r>
              <a:rPr lang="en-US" sz="2000" dirty="0" err="1" smtClean="0"/>
              <a:t>Druschel</a:t>
            </a:r>
            <a:r>
              <a:rPr lang="en-US" sz="200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1143000"/>
          </a:xfrm>
        </p:spPr>
        <p:txBody>
          <a:bodyPr/>
          <a:lstStyle/>
          <a:p>
            <a:r>
              <a:rPr lang="en-GB" dirty="0" smtClean="0"/>
              <a:t>Pastry: Id space</a:t>
            </a:r>
            <a:endParaRPr lang="en-GB" i="1" dirty="0"/>
          </a:p>
        </p:txBody>
      </p:sp>
      <p:sp>
        <p:nvSpPr>
          <p:cNvPr id="241667" name="Oval 3"/>
          <p:cNvSpPr>
            <a:spLocks noChangeArrowheads="1"/>
          </p:cNvSpPr>
          <p:nvPr/>
        </p:nvSpPr>
        <p:spPr bwMode="auto">
          <a:xfrm>
            <a:off x="387350" y="1752600"/>
            <a:ext cx="4419600" cy="4343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166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3657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6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550" y="3276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0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27432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1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8350" y="4724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2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150" y="53340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3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71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4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45720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5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50" y="2514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6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0" y="19050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7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0" y="6019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8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550" y="1752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9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22860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0" name="Picture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4038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1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588645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2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49530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3" name="Picture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0350" y="57912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4" name="Picture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5638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5" name="Picture 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0" y="1752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6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5350" y="19050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7" name="Picture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3352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8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0" y="5105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9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5867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90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0" y="5638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91" name="Line 27"/>
          <p:cNvSpPr>
            <a:spLocks noChangeShapeType="1"/>
          </p:cNvSpPr>
          <p:nvPr/>
        </p:nvSpPr>
        <p:spPr bwMode="auto">
          <a:xfrm flipH="1">
            <a:off x="3803650" y="2638425"/>
            <a:ext cx="5334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92" name="Text Box 28"/>
          <p:cNvSpPr txBox="1">
            <a:spLocks noChangeArrowheads="1"/>
          </p:cNvSpPr>
          <p:nvPr/>
        </p:nvSpPr>
        <p:spPr bwMode="auto">
          <a:xfrm>
            <a:off x="2843213" y="2746375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>
                <a:solidFill>
                  <a:schemeClr val="tx2"/>
                </a:solidFill>
              </a:rPr>
              <a:t>objId</a:t>
            </a:r>
            <a:endParaRPr lang="en-US" sz="3600">
              <a:solidFill>
                <a:srgbClr val="F74209"/>
              </a:solidFill>
            </a:endParaRPr>
          </a:p>
        </p:txBody>
      </p:sp>
      <p:pic>
        <p:nvPicPr>
          <p:cNvPr id="241695" name="Picture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4343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96" name="Picture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0" y="2209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97" name="Picture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5486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98" name="Picture 3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550" y="1676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702" name="Rectangle 38"/>
          <p:cNvSpPr>
            <a:spLocks noChangeArrowheads="1"/>
          </p:cNvSpPr>
          <p:nvPr/>
        </p:nvSpPr>
        <p:spPr bwMode="auto">
          <a:xfrm>
            <a:off x="5181600" y="1600200"/>
            <a:ext cx="359886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GB" sz="2000" dirty="0" smtClean="0"/>
              <a:t>128 </a:t>
            </a:r>
            <a:r>
              <a:rPr lang="en-GB" sz="2000" dirty="0"/>
              <a:t>bit circular id space</a:t>
            </a:r>
          </a:p>
          <a:p>
            <a:pPr algn="l" eaLnBrk="0" hangingPunct="0"/>
            <a:endParaRPr lang="en-GB" sz="2000" dirty="0"/>
          </a:p>
          <a:p>
            <a:pPr algn="l" eaLnBrk="0" hangingPunct="0"/>
            <a:r>
              <a:rPr lang="en-GB" sz="2000" i="1" dirty="0" err="1">
                <a:solidFill>
                  <a:schemeClr val="hlink"/>
                </a:solidFill>
              </a:rPr>
              <a:t>nodeIds</a:t>
            </a:r>
            <a:r>
              <a:rPr lang="en-GB" sz="2000" i="1" dirty="0"/>
              <a:t> </a:t>
            </a:r>
            <a:r>
              <a:rPr lang="en-GB" sz="2000" dirty="0"/>
              <a:t>(uniform random)</a:t>
            </a:r>
          </a:p>
          <a:p>
            <a:pPr algn="l" eaLnBrk="0" hangingPunct="0">
              <a:buFontTx/>
              <a:buChar char="•"/>
            </a:pPr>
            <a:endParaRPr lang="en-GB" sz="2000" dirty="0"/>
          </a:p>
          <a:p>
            <a:pPr algn="l" eaLnBrk="0" hangingPunct="0"/>
            <a:r>
              <a:rPr lang="en-GB" sz="2000" i="1" dirty="0" err="1">
                <a:solidFill>
                  <a:schemeClr val="tx2"/>
                </a:solidFill>
              </a:rPr>
              <a:t>objIds</a:t>
            </a:r>
            <a:r>
              <a:rPr lang="en-GB" sz="2000" dirty="0"/>
              <a:t> (uniform random)</a:t>
            </a:r>
          </a:p>
          <a:p>
            <a:pPr algn="l" eaLnBrk="0" hangingPunct="0"/>
            <a:endParaRPr lang="en-GB" sz="2000" dirty="0"/>
          </a:p>
          <a:p>
            <a:pPr algn="l" eaLnBrk="0" hangingPunct="0"/>
            <a:r>
              <a:rPr lang="en-GB" sz="2000" b="1" dirty="0"/>
              <a:t>Invariant:</a:t>
            </a:r>
            <a:r>
              <a:rPr lang="en-GB" sz="2000" dirty="0"/>
              <a:t> node with numerically closest </a:t>
            </a:r>
            <a:r>
              <a:rPr lang="en-GB" sz="2000" dirty="0" err="1"/>
              <a:t>nodeId</a:t>
            </a:r>
            <a:r>
              <a:rPr lang="en-GB" sz="2000" dirty="0"/>
              <a:t> maintains object</a:t>
            </a:r>
          </a:p>
          <a:p>
            <a:pPr eaLnBrk="0" hangingPunct="0"/>
            <a:endParaRPr lang="en-GB" sz="1400" dirty="0"/>
          </a:p>
        </p:txBody>
      </p:sp>
      <p:sp>
        <p:nvSpPr>
          <p:cNvPr id="241706" name="Text Box 42"/>
          <p:cNvSpPr txBox="1">
            <a:spLocks noChangeArrowheads="1"/>
          </p:cNvSpPr>
          <p:nvPr/>
        </p:nvSpPr>
        <p:spPr bwMode="auto">
          <a:xfrm>
            <a:off x="1277938" y="4244975"/>
            <a:ext cx="1309687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nodeIds</a:t>
            </a:r>
            <a:endParaRPr lang="en-US"/>
          </a:p>
        </p:txBody>
      </p:sp>
      <p:sp>
        <p:nvSpPr>
          <p:cNvPr id="241707" name="Line 43"/>
          <p:cNvSpPr>
            <a:spLocks noChangeShapeType="1"/>
          </p:cNvSpPr>
          <p:nvPr/>
        </p:nvSpPr>
        <p:spPr bwMode="auto">
          <a:xfrm flipH="1">
            <a:off x="660400" y="4567237"/>
            <a:ext cx="571500" cy="76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08" name="Line 44"/>
          <p:cNvSpPr>
            <a:spLocks noChangeShapeType="1"/>
          </p:cNvSpPr>
          <p:nvPr/>
        </p:nvSpPr>
        <p:spPr bwMode="auto">
          <a:xfrm flipH="1">
            <a:off x="800100" y="4745037"/>
            <a:ext cx="558800" cy="228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09" name="Line 45"/>
          <p:cNvSpPr>
            <a:spLocks noChangeShapeType="1"/>
          </p:cNvSpPr>
          <p:nvPr/>
        </p:nvSpPr>
        <p:spPr bwMode="auto">
          <a:xfrm flipH="1">
            <a:off x="1435100" y="5011737"/>
            <a:ext cx="317500" cy="584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10" name="Line 46"/>
          <p:cNvSpPr>
            <a:spLocks noChangeShapeType="1"/>
          </p:cNvSpPr>
          <p:nvPr/>
        </p:nvSpPr>
        <p:spPr bwMode="auto">
          <a:xfrm flipH="1" flipV="1">
            <a:off x="2628900" y="14224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11" name="Text Box 47"/>
          <p:cNvSpPr txBox="1">
            <a:spLocks noChangeArrowheads="1"/>
          </p:cNvSpPr>
          <p:nvPr/>
        </p:nvSpPr>
        <p:spPr bwMode="auto">
          <a:xfrm>
            <a:off x="2630488" y="12954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41712" name="Text Box 48"/>
          <p:cNvSpPr txBox="1">
            <a:spLocks noChangeArrowheads="1"/>
          </p:cNvSpPr>
          <p:nvPr/>
        </p:nvSpPr>
        <p:spPr bwMode="auto">
          <a:xfrm>
            <a:off x="1924050" y="1295400"/>
            <a:ext cx="895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r>
              <a:rPr lang="en-US" dirty="0"/>
              <a:t>-1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Pastry: Object insertion/lookup</a:t>
            </a:r>
            <a:r>
              <a:rPr lang="en-GB" i="1"/>
              <a:t> </a:t>
            </a:r>
          </a:p>
        </p:txBody>
      </p:sp>
      <p:sp>
        <p:nvSpPr>
          <p:cNvPr id="245763" name="Oval 3"/>
          <p:cNvSpPr>
            <a:spLocks noChangeArrowheads="1"/>
          </p:cNvSpPr>
          <p:nvPr/>
        </p:nvSpPr>
        <p:spPr bwMode="auto">
          <a:xfrm>
            <a:off x="722313" y="1760538"/>
            <a:ext cx="4419600" cy="4343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76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36655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65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9513" y="32845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66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913" y="27511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67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313" y="47323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68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13" y="53419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69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29797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0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45799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1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513" y="25225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2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7713" y="19129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3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713" y="60277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4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513" y="17605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5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113" y="22939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6" name="Picture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40465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7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388" y="589438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8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13" y="49609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9" name="Picture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5313" y="57991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0" name="Picture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313" y="56467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1" name="Picture 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8713" y="17605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2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313" y="19129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3" name="Picture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13" y="33607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4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51133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5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4113" y="58753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7" name="Line 27"/>
          <p:cNvSpPr>
            <a:spLocks noChangeShapeType="1"/>
          </p:cNvSpPr>
          <p:nvPr/>
        </p:nvSpPr>
        <p:spPr bwMode="auto">
          <a:xfrm flipH="1">
            <a:off x="4151313" y="2657475"/>
            <a:ext cx="5334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Text Box 28"/>
          <p:cNvSpPr txBox="1">
            <a:spLocks noChangeArrowheads="1"/>
          </p:cNvSpPr>
          <p:nvPr/>
        </p:nvSpPr>
        <p:spPr bwMode="auto">
          <a:xfrm>
            <a:off x="3730625" y="26527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>
                <a:solidFill>
                  <a:schemeClr val="tx2"/>
                </a:solidFill>
              </a:rPr>
              <a:t>X</a:t>
            </a:r>
            <a:endParaRPr lang="en-US" sz="3600"/>
          </a:p>
        </p:txBody>
      </p:sp>
      <p:cxnSp>
        <p:nvCxnSpPr>
          <p:cNvPr id="245790" name="AutoShape 30"/>
          <p:cNvCxnSpPr>
            <a:cxnSpLocks noChangeShapeType="1"/>
          </p:cNvCxnSpPr>
          <p:nvPr/>
        </p:nvCxnSpPr>
        <p:spPr bwMode="auto">
          <a:xfrm flipV="1">
            <a:off x="1682750" y="2913063"/>
            <a:ext cx="3159125" cy="278765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45791" name="Picture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43513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2" name="Picture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3713" y="22177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3" name="Picture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113" y="54943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4" name="Picture 3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513" y="16843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7" name="Text Box 37"/>
          <p:cNvSpPr txBox="1">
            <a:spLocks noChangeArrowheads="1"/>
          </p:cNvSpPr>
          <p:nvPr/>
        </p:nvSpPr>
        <p:spPr bwMode="auto">
          <a:xfrm>
            <a:off x="182563" y="5813425"/>
            <a:ext cx="1335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Route(</a:t>
            </a:r>
            <a:r>
              <a:rPr lang="en-US">
                <a:solidFill>
                  <a:schemeClr val="tx2"/>
                </a:solidFill>
              </a:rPr>
              <a:t>X</a:t>
            </a:r>
            <a:r>
              <a:rPr lang="en-US"/>
              <a:t>)</a:t>
            </a:r>
            <a:endParaRPr lang="en-US" sz="3600"/>
          </a:p>
        </p:txBody>
      </p:sp>
      <p:sp>
        <p:nvSpPr>
          <p:cNvPr id="245798" name="Rectangle 38"/>
          <p:cNvSpPr>
            <a:spLocks noChangeArrowheads="1"/>
          </p:cNvSpPr>
          <p:nvPr/>
        </p:nvSpPr>
        <p:spPr bwMode="auto">
          <a:xfrm>
            <a:off x="5794375" y="1898650"/>
            <a:ext cx="27082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en-GB" sz="2400" dirty="0" err="1"/>
              <a:t>Msg</a:t>
            </a:r>
            <a:r>
              <a:rPr lang="en-GB" sz="2400" dirty="0"/>
              <a:t> with key </a:t>
            </a:r>
            <a:r>
              <a:rPr lang="en-GB" sz="2400" i="1" dirty="0"/>
              <a:t>X </a:t>
            </a:r>
            <a:r>
              <a:rPr lang="en-GB" sz="2400" dirty="0"/>
              <a:t>is routed to live node with </a:t>
            </a:r>
            <a:r>
              <a:rPr lang="en-GB" sz="2400" dirty="0" err="1"/>
              <a:t>nodeId</a:t>
            </a:r>
            <a:r>
              <a:rPr lang="en-GB" sz="2400" dirty="0"/>
              <a:t> closest to X </a:t>
            </a:r>
          </a:p>
          <a:p>
            <a:pPr eaLnBrk="0" hangingPunct="0"/>
            <a:endParaRPr lang="en-GB" sz="2400" dirty="0"/>
          </a:p>
          <a:p>
            <a:pPr eaLnBrk="0" hangingPunct="0"/>
            <a:r>
              <a:rPr lang="en-GB" sz="2400" dirty="0"/>
              <a:t> </a:t>
            </a:r>
          </a:p>
          <a:p>
            <a:pPr eaLnBrk="0" hangingPunct="0"/>
            <a:r>
              <a:rPr lang="en-GB" sz="2400" b="1" dirty="0"/>
              <a:t>Problem:</a:t>
            </a:r>
            <a:r>
              <a:rPr lang="en-GB" sz="2400" dirty="0"/>
              <a:t> complete routing table not feasible</a:t>
            </a:r>
            <a:endParaRPr lang="en-GB" sz="1600" dirty="0"/>
          </a:p>
        </p:txBody>
      </p:sp>
      <p:sp>
        <p:nvSpPr>
          <p:cNvPr id="245799" name="Line 39"/>
          <p:cNvSpPr>
            <a:spLocks noChangeShapeType="1"/>
          </p:cNvSpPr>
          <p:nvPr/>
        </p:nvSpPr>
        <p:spPr bwMode="auto">
          <a:xfrm flipH="1" flipV="1">
            <a:off x="2959100" y="12700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0" name="Text Box 40"/>
          <p:cNvSpPr txBox="1">
            <a:spLocks noChangeArrowheads="1"/>
          </p:cNvSpPr>
          <p:nvPr/>
        </p:nvSpPr>
        <p:spPr bwMode="auto">
          <a:xfrm>
            <a:off x="2960688" y="12319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45801" name="Text Box 41"/>
          <p:cNvSpPr txBox="1">
            <a:spLocks noChangeArrowheads="1"/>
          </p:cNvSpPr>
          <p:nvPr/>
        </p:nvSpPr>
        <p:spPr bwMode="auto">
          <a:xfrm>
            <a:off x="2228850" y="1219200"/>
            <a:ext cx="895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r>
              <a:rPr lang="en-US" dirty="0"/>
              <a:t>-1</a:t>
            </a:r>
          </a:p>
        </p:txBody>
      </p:sp>
      <p:pic>
        <p:nvPicPr>
          <p:cNvPr id="245786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713" y="56467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advTm="48784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Pastry: Routing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/>
              <a:t>Tradeoff</a:t>
            </a:r>
          </a:p>
          <a:p>
            <a:pPr>
              <a:buFontTx/>
              <a:buNone/>
            </a:pPr>
            <a:endParaRPr lang="en-US" b="1" dirty="0"/>
          </a:p>
          <a:p>
            <a:r>
              <a:rPr lang="en-US" dirty="0"/>
              <a:t>O(</a:t>
            </a:r>
            <a:r>
              <a:rPr lang="en-US" i="1" dirty="0"/>
              <a:t>log N</a:t>
            </a:r>
            <a:r>
              <a:rPr lang="en-US" dirty="0"/>
              <a:t>) routing table size</a:t>
            </a:r>
          </a:p>
          <a:p>
            <a:r>
              <a:rPr lang="en-US" dirty="0"/>
              <a:t>O(</a:t>
            </a:r>
            <a:r>
              <a:rPr lang="en-US" i="1" dirty="0"/>
              <a:t>log N</a:t>
            </a:r>
            <a:r>
              <a:rPr lang="en-US" dirty="0"/>
              <a:t>) message forwarding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7772400" cy="1143000"/>
          </a:xfrm>
        </p:spPr>
        <p:txBody>
          <a:bodyPr/>
          <a:lstStyle/>
          <a:p>
            <a:r>
              <a:rPr lang="en-US"/>
              <a:t>Pastry: Routing table (# 65a1fc</a:t>
            </a:r>
            <a:r>
              <a:rPr lang="en-US" i="1"/>
              <a:t>x</a:t>
            </a:r>
            <a:r>
              <a:rPr lang="en-US"/>
              <a:t>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338263" y="950913"/>
            <a:ext cx="7616825" cy="5691187"/>
            <a:chOff x="323" y="639"/>
            <a:chExt cx="4798" cy="3585"/>
          </a:xfrm>
        </p:grpSpPr>
        <p:sp>
          <p:nvSpPr>
            <p:cNvPr id="360451" name="Text Box 3"/>
            <p:cNvSpPr txBox="1">
              <a:spLocks noChangeArrowheads="1"/>
            </p:cNvSpPr>
            <p:nvPr/>
          </p:nvSpPr>
          <p:spPr bwMode="auto">
            <a:xfrm>
              <a:off x="323" y="1014"/>
              <a:ext cx="2104" cy="11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endParaRPr lang="en-US" sz="3200" i="1"/>
            </a:p>
            <a:p>
              <a:pPr>
                <a:lnSpc>
                  <a:spcPct val="80000"/>
                </a:lnSpc>
              </a:pPr>
              <a:endParaRPr lang="en-US" i="1"/>
            </a:p>
            <a:p>
              <a:pPr>
                <a:lnSpc>
                  <a:spcPct val="80000"/>
                </a:lnSpc>
              </a:pPr>
              <a:endParaRPr lang="en-US" i="1"/>
            </a:p>
            <a:p>
              <a:endParaRPr lang="en-US" i="1"/>
            </a:p>
            <a:p>
              <a:pPr>
                <a:lnSpc>
                  <a:spcPct val="80000"/>
                </a:lnSpc>
              </a:pPr>
              <a:endParaRPr lang="en-US" sz="3200"/>
            </a:p>
          </p:txBody>
        </p:sp>
        <p:graphicFrame>
          <p:nvGraphicFramePr>
            <p:cNvPr id="360452" name="Object 4"/>
            <p:cNvGraphicFramePr>
              <a:graphicFrameLocks noChangeAspect="1"/>
            </p:cNvGraphicFramePr>
            <p:nvPr/>
          </p:nvGraphicFramePr>
          <p:xfrm>
            <a:off x="1280" y="639"/>
            <a:ext cx="3841" cy="2563"/>
          </p:xfrm>
          <a:graphic>
            <a:graphicData uri="http://schemas.openxmlformats.org/presentationml/2006/ole">
              <p:oleObj spid="_x0000_s36866" name="Chart" r:id="rId4" imgW="6096119" imgH="4067294" progId="MSGraph.Chart.8">
                <p:embed followColorScheme="full"/>
              </p:oleObj>
            </a:graphicData>
          </a:graphic>
        </p:graphicFrame>
        <p:graphicFrame>
          <p:nvGraphicFramePr>
            <p:cNvPr id="360453" name="Object 5"/>
            <p:cNvGraphicFramePr>
              <a:graphicFrameLocks noChangeAspect="1"/>
            </p:cNvGraphicFramePr>
            <p:nvPr/>
          </p:nvGraphicFramePr>
          <p:xfrm>
            <a:off x="440" y="672"/>
            <a:ext cx="4616" cy="3552"/>
          </p:xfrm>
          <a:graphic>
            <a:graphicData uri="http://schemas.openxmlformats.org/presentationml/2006/ole">
              <p:oleObj spid="_x0000_s36867" name="Document" r:id="rId5" imgW="7492957" imgH="6565934" progId="Word.Document.8">
                <p:embed/>
              </p:oleObj>
            </a:graphicData>
          </a:graphic>
        </p:graphicFrame>
        <p:sp>
          <p:nvSpPr>
            <p:cNvPr id="360454" name="Line 6"/>
            <p:cNvSpPr>
              <a:spLocks noChangeShapeType="1"/>
            </p:cNvSpPr>
            <p:nvPr/>
          </p:nvSpPr>
          <p:spPr bwMode="auto">
            <a:xfrm flipH="1">
              <a:off x="496" y="1064"/>
              <a:ext cx="1736" cy="19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5" name="Line 7"/>
            <p:cNvSpPr>
              <a:spLocks noChangeShapeType="1"/>
            </p:cNvSpPr>
            <p:nvPr/>
          </p:nvSpPr>
          <p:spPr bwMode="auto">
            <a:xfrm>
              <a:off x="2472" y="1072"/>
              <a:ext cx="2448" cy="16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6" name="Line 8"/>
            <p:cNvSpPr>
              <a:spLocks noChangeShapeType="1"/>
            </p:cNvSpPr>
            <p:nvPr/>
          </p:nvSpPr>
          <p:spPr bwMode="auto">
            <a:xfrm>
              <a:off x="512" y="1072"/>
              <a:ext cx="44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7" name="Line 9"/>
            <p:cNvSpPr>
              <a:spLocks noChangeShapeType="1"/>
            </p:cNvSpPr>
            <p:nvPr/>
          </p:nvSpPr>
          <p:spPr bwMode="auto">
            <a:xfrm flipV="1">
              <a:off x="512" y="1848"/>
              <a:ext cx="444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8" name="Line 10"/>
            <p:cNvSpPr>
              <a:spLocks noChangeShapeType="1"/>
            </p:cNvSpPr>
            <p:nvPr/>
          </p:nvSpPr>
          <p:spPr bwMode="auto">
            <a:xfrm flipH="1">
              <a:off x="504" y="1840"/>
              <a:ext cx="1448" cy="19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9" name="Line 11"/>
            <p:cNvSpPr>
              <a:spLocks noChangeShapeType="1"/>
            </p:cNvSpPr>
            <p:nvPr/>
          </p:nvSpPr>
          <p:spPr bwMode="auto">
            <a:xfrm>
              <a:off x="2224" y="1848"/>
              <a:ext cx="2736" cy="17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60" name="Line 12"/>
            <p:cNvSpPr>
              <a:spLocks noChangeShapeType="1"/>
            </p:cNvSpPr>
            <p:nvPr/>
          </p:nvSpPr>
          <p:spPr bwMode="auto">
            <a:xfrm flipV="1">
              <a:off x="512" y="2792"/>
              <a:ext cx="444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61" name="Line 13"/>
            <p:cNvSpPr>
              <a:spLocks noChangeShapeType="1"/>
            </p:cNvSpPr>
            <p:nvPr/>
          </p:nvSpPr>
          <p:spPr bwMode="auto">
            <a:xfrm flipH="1">
              <a:off x="496" y="2784"/>
              <a:ext cx="2752" cy="19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62" name="Line 14"/>
            <p:cNvSpPr>
              <a:spLocks noChangeShapeType="1"/>
            </p:cNvSpPr>
            <p:nvPr/>
          </p:nvSpPr>
          <p:spPr bwMode="auto">
            <a:xfrm>
              <a:off x="3528" y="2784"/>
              <a:ext cx="1432" cy="19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458788" y="1079500"/>
            <a:ext cx="9890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Row 0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71488" y="1993900"/>
            <a:ext cx="9890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r>
              <a:rPr lang="en-US"/>
              <a:t>Row 1</a:t>
            </a:r>
          </a:p>
        </p:txBody>
      </p:sp>
      <p:sp>
        <p:nvSpPr>
          <p:cNvPr id="360467" name="Text Box 19"/>
          <p:cNvSpPr txBox="1">
            <a:spLocks noChangeArrowheads="1"/>
          </p:cNvSpPr>
          <p:nvPr/>
        </p:nvSpPr>
        <p:spPr bwMode="auto">
          <a:xfrm>
            <a:off x="458788" y="3213100"/>
            <a:ext cx="9890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Row 2</a:t>
            </a:r>
          </a:p>
        </p:txBody>
      </p:sp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84188" y="4686300"/>
            <a:ext cx="9890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Row 3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Pastry: Routing 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3505200"/>
            <a:ext cx="2590800" cy="2209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GB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sz="2800" b="1" dirty="0"/>
              <a:t>Properties</a:t>
            </a:r>
            <a:endParaRPr lang="en-GB" sz="2800" dirty="0"/>
          </a:p>
          <a:p>
            <a:pPr>
              <a:spcBef>
                <a:spcPct val="0"/>
              </a:spcBef>
            </a:pPr>
            <a:r>
              <a:rPr lang="en-GB" sz="2800" dirty="0"/>
              <a:t>log</a:t>
            </a:r>
            <a:r>
              <a:rPr lang="en-GB" sz="2800" baseline="-25000" dirty="0"/>
              <a:t>16</a:t>
            </a:r>
            <a:r>
              <a:rPr lang="en-GB" sz="2800" dirty="0"/>
              <a:t> N steps </a:t>
            </a:r>
          </a:p>
          <a:p>
            <a:pPr>
              <a:spcBef>
                <a:spcPct val="0"/>
              </a:spcBef>
            </a:pPr>
            <a:r>
              <a:rPr lang="en-GB" sz="2800" dirty="0"/>
              <a:t>O(</a:t>
            </a:r>
            <a:r>
              <a:rPr lang="en-GB" sz="2800" i="1" dirty="0"/>
              <a:t>log N</a:t>
            </a:r>
            <a:r>
              <a:rPr lang="en-GB" sz="2800" dirty="0"/>
              <a:t>) state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609600" y="1676400"/>
            <a:ext cx="4419600" cy="4343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1717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81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18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00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19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0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6482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1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257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2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95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3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95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4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438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5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6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943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7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76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8" name="Picture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09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9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0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581025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1" name="Picture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76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2" name="Picture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7150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3" name="Picture 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562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4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764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5" name="Picture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8288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6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76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7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292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8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7912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9" name="Picture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562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1740" name="Line 28"/>
          <p:cNvSpPr>
            <a:spLocks noChangeShapeType="1"/>
          </p:cNvSpPr>
          <p:nvPr/>
        </p:nvSpPr>
        <p:spPr bwMode="auto">
          <a:xfrm flipH="1">
            <a:off x="3949700" y="2446337"/>
            <a:ext cx="5334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741" name="Text Box 29"/>
          <p:cNvSpPr txBox="1">
            <a:spLocks noChangeArrowheads="1"/>
          </p:cNvSpPr>
          <p:nvPr/>
        </p:nvSpPr>
        <p:spPr bwMode="auto">
          <a:xfrm>
            <a:off x="2984500" y="2703512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d46a1c</a:t>
            </a:r>
            <a:endParaRPr lang="en-US" sz="3600"/>
          </a:p>
        </p:txBody>
      </p:sp>
      <p:cxnSp>
        <p:nvCxnSpPr>
          <p:cNvPr id="371742" name="AutoShape 30"/>
          <p:cNvCxnSpPr>
            <a:cxnSpLocks noChangeShapeType="1"/>
          </p:cNvCxnSpPr>
          <p:nvPr/>
        </p:nvCxnSpPr>
        <p:spPr bwMode="auto">
          <a:xfrm rot="16200000">
            <a:off x="2786062" y="3548062"/>
            <a:ext cx="833438" cy="31956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371743" name="Picture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2672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44" name="Picture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3212" y="20955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45" name="Picture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4102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46" name="Picture 3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1747" name="AutoShape 35"/>
          <p:cNvCxnSpPr>
            <a:cxnSpLocks noChangeShapeType="1"/>
          </p:cNvCxnSpPr>
          <p:nvPr/>
        </p:nvCxnSpPr>
        <p:spPr bwMode="auto">
          <a:xfrm rot="10800000" flipH="1">
            <a:off x="4800600" y="3281362"/>
            <a:ext cx="76200" cy="1447800"/>
          </a:xfrm>
          <a:prstGeom prst="curvedConnector3">
            <a:avLst>
              <a:gd name="adj1" fmla="val -3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1748" name="AutoShape 36"/>
          <p:cNvCxnSpPr>
            <a:cxnSpLocks noChangeShapeType="1"/>
          </p:cNvCxnSpPr>
          <p:nvPr/>
        </p:nvCxnSpPr>
        <p:spPr bwMode="auto">
          <a:xfrm rot="10800000">
            <a:off x="4648200" y="2747962"/>
            <a:ext cx="228600" cy="533400"/>
          </a:xfrm>
          <a:prstGeom prst="curvedConnector3">
            <a:avLst>
              <a:gd name="adj1" fmla="val 2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3308350" y="4070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71750" name="Rectangle 38"/>
          <p:cNvSpPr>
            <a:spLocks noChangeArrowheads="1"/>
          </p:cNvSpPr>
          <p:nvPr/>
        </p:nvSpPr>
        <p:spPr bwMode="auto">
          <a:xfrm>
            <a:off x="1236662" y="4473575"/>
            <a:ext cx="1993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Route(</a:t>
            </a:r>
            <a:r>
              <a:rPr lang="en-US">
                <a:solidFill>
                  <a:schemeClr val="tx2"/>
                </a:solidFill>
              </a:rPr>
              <a:t>d46a1c</a:t>
            </a:r>
            <a:r>
              <a:rPr lang="en-US"/>
              <a:t>)</a:t>
            </a:r>
            <a:endParaRPr lang="en-US" i="1">
              <a:solidFill>
                <a:schemeClr val="folHlink"/>
              </a:solidFill>
            </a:endParaRPr>
          </a:p>
        </p:txBody>
      </p:sp>
      <p:sp>
        <p:nvSpPr>
          <p:cNvPr id="371751" name="Text Box 39"/>
          <p:cNvSpPr txBox="1">
            <a:spLocks noChangeArrowheads="1"/>
          </p:cNvSpPr>
          <p:nvPr/>
        </p:nvSpPr>
        <p:spPr bwMode="auto">
          <a:xfrm>
            <a:off x="4840287" y="2427287"/>
            <a:ext cx="1081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d46</a:t>
            </a:r>
            <a:r>
              <a:rPr lang="en-US">
                <a:solidFill>
                  <a:schemeClr val="hlink"/>
                </a:solidFill>
              </a:rPr>
              <a:t>2ba</a:t>
            </a:r>
          </a:p>
        </p:txBody>
      </p:sp>
      <p:sp>
        <p:nvSpPr>
          <p:cNvPr id="371752" name="Rectangle 40"/>
          <p:cNvSpPr>
            <a:spLocks noChangeArrowheads="1"/>
          </p:cNvSpPr>
          <p:nvPr/>
        </p:nvSpPr>
        <p:spPr bwMode="auto">
          <a:xfrm>
            <a:off x="5026025" y="3008312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</a:t>
            </a:r>
            <a:r>
              <a:rPr lang="en-US">
                <a:solidFill>
                  <a:schemeClr val="hlink"/>
                </a:solidFill>
              </a:rPr>
              <a:t>213f</a:t>
            </a:r>
          </a:p>
        </p:txBody>
      </p:sp>
      <p:sp>
        <p:nvSpPr>
          <p:cNvPr id="371753" name="Rectangle 41"/>
          <p:cNvSpPr>
            <a:spLocks noChangeArrowheads="1"/>
          </p:cNvSpPr>
          <p:nvPr/>
        </p:nvSpPr>
        <p:spPr bwMode="auto">
          <a:xfrm>
            <a:off x="4938712" y="4514850"/>
            <a:ext cx="1081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</a:t>
            </a:r>
            <a:r>
              <a:rPr lang="en-US">
                <a:solidFill>
                  <a:schemeClr val="hlink"/>
                </a:solidFill>
              </a:rPr>
              <a:t>13da3</a:t>
            </a:r>
          </a:p>
        </p:txBody>
      </p:sp>
      <p:sp>
        <p:nvSpPr>
          <p:cNvPr id="371754" name="Rectangle 42"/>
          <p:cNvSpPr>
            <a:spLocks noChangeArrowheads="1"/>
          </p:cNvSpPr>
          <p:nvPr/>
        </p:nvSpPr>
        <p:spPr bwMode="auto">
          <a:xfrm>
            <a:off x="585787" y="5635625"/>
            <a:ext cx="10128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65a1fc</a:t>
            </a:r>
          </a:p>
        </p:txBody>
      </p:sp>
      <p:pic>
        <p:nvPicPr>
          <p:cNvPr id="371755" name="Picture 4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7" y="24923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1756" name="Rectangle 44"/>
          <p:cNvSpPr>
            <a:spLocks noChangeArrowheads="1"/>
          </p:cNvSpPr>
          <p:nvPr/>
        </p:nvSpPr>
        <p:spPr bwMode="auto">
          <a:xfrm>
            <a:off x="4730750" y="2159000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d46</a:t>
            </a:r>
            <a:r>
              <a:rPr lang="en-US">
                <a:solidFill>
                  <a:schemeClr val="hlink"/>
                </a:solidFill>
              </a:rPr>
              <a:t>7c4</a:t>
            </a:r>
          </a:p>
        </p:txBody>
      </p:sp>
      <p:cxnSp>
        <p:nvCxnSpPr>
          <p:cNvPr id="371757" name="AutoShape 45"/>
          <p:cNvCxnSpPr>
            <a:cxnSpLocks noChangeShapeType="1"/>
          </p:cNvCxnSpPr>
          <p:nvPr/>
        </p:nvCxnSpPr>
        <p:spPr bwMode="auto">
          <a:xfrm rot="10800000">
            <a:off x="4535487" y="2573337"/>
            <a:ext cx="112713" cy="174625"/>
          </a:xfrm>
          <a:prstGeom prst="curvedConnector3">
            <a:avLst>
              <a:gd name="adj1" fmla="val 302815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371758" name="Rectangle 46"/>
          <p:cNvSpPr>
            <a:spLocks noChangeArrowheads="1"/>
          </p:cNvSpPr>
          <p:nvPr/>
        </p:nvSpPr>
        <p:spPr bwMode="auto">
          <a:xfrm>
            <a:off x="4249737" y="1808162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</a:t>
            </a:r>
            <a:r>
              <a:rPr lang="en-US">
                <a:solidFill>
                  <a:schemeClr val="hlink"/>
                </a:solidFill>
              </a:rPr>
              <a:t>71f1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5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65125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Pastry: Leaf sets</a:t>
            </a:r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914400" y="3048000"/>
            <a:ext cx="7304088" cy="29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800" i="1" dirty="0"/>
              <a:t>Each node maintains IP addresses of  the nodes with the L/2 numerically closest larger and smaller </a:t>
            </a:r>
            <a:r>
              <a:rPr lang="en-US" sz="2800" i="1" dirty="0" err="1"/>
              <a:t>nodeIds</a:t>
            </a:r>
            <a:r>
              <a:rPr lang="en-US" sz="2800" i="1" dirty="0"/>
              <a:t>, respectively.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/>
              <a:t> routing efficiency/robustness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/>
              <a:t> fault detection (keep-alive)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/>
              <a:t> application-specific local coordination</a:t>
            </a:r>
            <a:endParaRPr lang="en-US" sz="2400" dirty="0"/>
          </a:p>
        </p:txBody>
      </p:sp>
      <p:pic>
        <p:nvPicPr>
          <p:cNvPr id="36250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18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1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04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2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90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3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76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4" name="Picture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62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5" name="Picture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48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6" name="Picture 1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34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7" name="Picture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8" name="Picture 1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306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9" name="Picture 13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592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0" name="Picture 14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878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1" name="Picture 15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64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2" name="Picture 16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450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3" name="Picture 17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736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4" name="Picture 18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022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5" name="Picture 19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6308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6" name="Picture 20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594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7" name="Picture 21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880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8" name="Picture 22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3166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9" name="Picture 23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5452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2520" name="Line 24"/>
          <p:cNvSpPr>
            <a:spLocks noChangeShapeType="1"/>
          </p:cNvSpPr>
          <p:nvPr/>
        </p:nvSpPr>
        <p:spPr bwMode="auto">
          <a:xfrm>
            <a:off x="4119563" y="1944688"/>
            <a:ext cx="0" cy="1936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21" name="Line 25"/>
          <p:cNvSpPr>
            <a:spLocks noChangeShapeType="1"/>
          </p:cNvSpPr>
          <p:nvPr/>
        </p:nvSpPr>
        <p:spPr bwMode="auto">
          <a:xfrm>
            <a:off x="4119563" y="2125663"/>
            <a:ext cx="186531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22" name="Line 26"/>
          <p:cNvSpPr>
            <a:spLocks noChangeShapeType="1"/>
          </p:cNvSpPr>
          <p:nvPr/>
        </p:nvSpPr>
        <p:spPr bwMode="auto">
          <a:xfrm flipH="1" flipV="1">
            <a:off x="2290763" y="2112963"/>
            <a:ext cx="1828800" cy="12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23" name="Line 27"/>
          <p:cNvSpPr>
            <a:spLocks noChangeShapeType="1"/>
          </p:cNvSpPr>
          <p:nvPr/>
        </p:nvSpPr>
        <p:spPr bwMode="auto">
          <a:xfrm>
            <a:off x="4775200" y="2317750"/>
            <a:ext cx="0" cy="3492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24" name="Line 28"/>
          <p:cNvSpPr>
            <a:spLocks noChangeShapeType="1"/>
          </p:cNvSpPr>
          <p:nvPr/>
        </p:nvSpPr>
        <p:spPr bwMode="auto">
          <a:xfrm>
            <a:off x="4775200" y="2654300"/>
            <a:ext cx="186531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25" name="Line 29"/>
          <p:cNvSpPr>
            <a:spLocks noChangeShapeType="1"/>
          </p:cNvSpPr>
          <p:nvPr/>
        </p:nvSpPr>
        <p:spPr bwMode="auto">
          <a:xfrm flipH="1">
            <a:off x="2984500" y="2654300"/>
            <a:ext cx="17907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0"/>
            <a:ext cx="7772400" cy="1143000"/>
          </a:xfrm>
        </p:spPr>
        <p:txBody>
          <a:bodyPr/>
          <a:lstStyle/>
          <a:p>
            <a:r>
              <a:rPr lang="en-US"/>
              <a:t>Pastry: Routing procedure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33413" y="1262063"/>
            <a:ext cx="7788275" cy="5033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 b="1"/>
              <a:t>if</a:t>
            </a:r>
            <a:r>
              <a:rPr lang="en-US" sz="2800"/>
              <a:t> (destination is within range of our leaf set)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	forward to numerically closest member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 b="1"/>
              <a:t>else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	let </a:t>
            </a:r>
            <a:r>
              <a:rPr lang="en-US" sz="2800" i="1"/>
              <a:t>l</a:t>
            </a:r>
            <a:r>
              <a:rPr lang="en-US" sz="2800"/>
              <a:t> = length of shared prefix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	let </a:t>
            </a:r>
            <a:r>
              <a:rPr lang="en-US" sz="2800" i="1"/>
              <a:t>d </a:t>
            </a:r>
            <a:r>
              <a:rPr lang="en-US" sz="2800"/>
              <a:t>= value of </a:t>
            </a:r>
            <a:r>
              <a:rPr lang="en-US" sz="2800" i="1"/>
              <a:t>l-</a:t>
            </a:r>
            <a:r>
              <a:rPr lang="en-US" sz="2800"/>
              <a:t>th digit in </a:t>
            </a:r>
            <a:r>
              <a:rPr lang="en-US" sz="2800" i="1"/>
              <a:t>D</a:t>
            </a:r>
            <a:r>
              <a:rPr lang="en-US" sz="2800"/>
              <a:t>’s address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	</a:t>
            </a:r>
            <a:r>
              <a:rPr lang="en-US" sz="2800" b="1"/>
              <a:t>if </a:t>
            </a:r>
            <a:r>
              <a:rPr lang="en-US" sz="2800"/>
              <a:t>(</a:t>
            </a:r>
            <a:r>
              <a:rPr lang="en-US" sz="3200"/>
              <a:t>R</a:t>
            </a:r>
            <a:r>
              <a:rPr lang="en-US" sz="3200" baseline="-25000"/>
              <a:t>l</a:t>
            </a:r>
            <a:r>
              <a:rPr lang="en-US" sz="3200" baseline="30000"/>
              <a:t>d</a:t>
            </a:r>
            <a:r>
              <a:rPr lang="en-US" sz="2800"/>
              <a:t>  exists)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		forward to </a:t>
            </a:r>
            <a:r>
              <a:rPr lang="en-US" sz="3200"/>
              <a:t>R</a:t>
            </a:r>
            <a:r>
              <a:rPr lang="en-US" sz="3200" baseline="-25000"/>
              <a:t>l</a:t>
            </a:r>
            <a:r>
              <a:rPr lang="en-US" sz="3200" baseline="30000"/>
              <a:t>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3200" baseline="30000"/>
              <a:t>	</a:t>
            </a:r>
            <a:r>
              <a:rPr lang="en-US" sz="2800" b="1"/>
              <a:t>else</a:t>
            </a:r>
            <a:r>
              <a:rPr lang="en-US" sz="2800"/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		forward to a known node that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		(a) shares at least as long a prefix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		(b) is numerically closer than this node</a:t>
            </a:r>
            <a:endParaRPr lang="en-US" sz="320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3200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in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06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Ubiquitous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Files in </a:t>
            </a:r>
            <a:r>
              <a:rPr lang="en-US" sz="2400" dirty="0" err="1" smtClean="0"/>
              <a:t>filesystem</a:t>
            </a:r>
            <a:r>
              <a:rPr lang="en-US" sz="2400" dirty="0"/>
              <a:t>, processes in OS, pages on the </a:t>
            </a:r>
            <a:r>
              <a:rPr lang="en-US" sz="2400" dirty="0" smtClean="0"/>
              <a:t>Web</a:t>
            </a: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Decouple </a:t>
            </a:r>
            <a:r>
              <a:rPr lang="en-US" sz="2800" dirty="0"/>
              <a:t>identifier for object/service from location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Hostnames provide a level of indirection for IP </a:t>
            </a:r>
            <a:r>
              <a:rPr lang="en-US" sz="2400" dirty="0" smtClean="0"/>
              <a:t>addresses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/>
              <a:t>Naming greatly impacts system capabilities and performance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Ethernet addresses are a flat 48 bits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flat  any address anywhere but large forwarding tables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IP addresses are hierarchical 32/128 bits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hierarchy </a:t>
            </a:r>
            <a:r>
              <a:rPr lang="en-US" sz="2000" dirty="0" smtClean="0">
                <a:sym typeface="Wingdings" pitchFamily="2" charset="2"/>
              </a:rPr>
              <a:t> smaller routing tables but constrained locations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390525"/>
            <a:ext cx="7772400" cy="1143000"/>
          </a:xfrm>
        </p:spPr>
        <p:txBody>
          <a:bodyPr/>
          <a:lstStyle/>
          <a:p>
            <a:r>
              <a:rPr lang="en-US"/>
              <a:t>Pastry: Performance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98625"/>
            <a:ext cx="7772400" cy="43465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Integrity of overlay/ message delivery:</a:t>
            </a:r>
            <a:endParaRPr lang="en-US" sz="2800" dirty="0"/>
          </a:p>
          <a:p>
            <a:r>
              <a:rPr lang="en-US" sz="2800" dirty="0"/>
              <a:t>guaranteed unless </a:t>
            </a:r>
            <a:r>
              <a:rPr lang="en-US" sz="2800" i="1" dirty="0"/>
              <a:t>L/2</a:t>
            </a:r>
            <a:r>
              <a:rPr lang="en-US" sz="2800" dirty="0"/>
              <a:t> simultaneous failures of nodes with adjacent </a:t>
            </a:r>
            <a:r>
              <a:rPr lang="en-US" sz="2800" dirty="0" err="1"/>
              <a:t>nodeIds</a:t>
            </a:r>
            <a:endParaRPr lang="en-US" sz="2800" dirty="0"/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Number of routing hops:</a:t>
            </a:r>
            <a:endParaRPr lang="en-US" sz="2800" dirty="0"/>
          </a:p>
          <a:p>
            <a:r>
              <a:rPr lang="en-US" sz="2800" dirty="0"/>
              <a:t>No failures: &lt; </a:t>
            </a:r>
            <a:r>
              <a:rPr lang="en-US" sz="2800" i="1" dirty="0"/>
              <a:t>log</a:t>
            </a:r>
            <a:r>
              <a:rPr lang="en-US" sz="2800" baseline="-25000" dirty="0"/>
              <a:t>16</a:t>
            </a:r>
            <a:r>
              <a:rPr lang="en-US" sz="2800" i="1" baseline="-25000" dirty="0"/>
              <a:t> </a:t>
            </a:r>
            <a:r>
              <a:rPr lang="en-US" sz="2800" i="1" dirty="0"/>
              <a:t>N   </a:t>
            </a:r>
            <a:r>
              <a:rPr lang="en-US" sz="2800" dirty="0"/>
              <a:t>expected, </a:t>
            </a:r>
            <a:r>
              <a:rPr lang="en-US" sz="2800" dirty="0" smtClean="0"/>
              <a:t>128/4 </a:t>
            </a:r>
            <a:r>
              <a:rPr lang="en-US" sz="2800" dirty="0"/>
              <a:t>+ 1 max</a:t>
            </a:r>
          </a:p>
          <a:p>
            <a:r>
              <a:rPr lang="en-US" sz="2800" dirty="0"/>
              <a:t>During failure recovery:</a:t>
            </a:r>
          </a:p>
          <a:p>
            <a:pPr lvl="1"/>
            <a:r>
              <a:rPr lang="en-US" sz="2400" i="1" dirty="0"/>
              <a:t>O(N) </a:t>
            </a:r>
            <a:r>
              <a:rPr lang="en-US" sz="2400" dirty="0"/>
              <a:t>worst case, average case much better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Pastry: Node addition </a:t>
            </a:r>
          </a:p>
        </p:txBody>
      </p:sp>
      <p:sp>
        <p:nvSpPr>
          <p:cNvPr id="253956" name="Oval 4"/>
          <p:cNvSpPr>
            <a:spLocks noChangeArrowheads="1"/>
          </p:cNvSpPr>
          <p:nvPr/>
        </p:nvSpPr>
        <p:spPr bwMode="auto">
          <a:xfrm>
            <a:off x="3287713" y="1795463"/>
            <a:ext cx="4419600" cy="4343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3957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3700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58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3" y="3319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59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6313" y="2786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0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4767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1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5376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2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3" y="3014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3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3" y="4614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4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913" y="2557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5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113" y="1947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6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113" y="6062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7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0913" y="1795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8" name="Picture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3" y="2328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9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4081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0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88" y="592931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1" name="Picture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6313" y="4995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2" name="Picture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713" y="5834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3" name="Picture 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713" y="5681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4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113" y="1795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5" name="Picture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713" y="1947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6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7713" y="3395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7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13" y="5148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8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9513" y="5910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9" name="Picture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113" y="5681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3980" name="Line 28"/>
          <p:cNvSpPr>
            <a:spLocks noChangeShapeType="1"/>
          </p:cNvSpPr>
          <p:nvPr/>
        </p:nvSpPr>
        <p:spPr bwMode="auto">
          <a:xfrm flipH="1">
            <a:off x="6627813" y="2565400"/>
            <a:ext cx="5334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1" name="Text Box 29"/>
          <p:cNvSpPr txBox="1">
            <a:spLocks noChangeArrowheads="1"/>
          </p:cNvSpPr>
          <p:nvPr/>
        </p:nvSpPr>
        <p:spPr bwMode="auto">
          <a:xfrm>
            <a:off x="5662613" y="2822575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d46a1c</a:t>
            </a:r>
            <a:endParaRPr lang="en-US" sz="3600"/>
          </a:p>
        </p:txBody>
      </p:sp>
      <p:cxnSp>
        <p:nvCxnSpPr>
          <p:cNvPr id="253982" name="AutoShape 30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5464175" y="3667125"/>
            <a:ext cx="833438" cy="31956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53983" name="Picture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4386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84" name="Picture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22145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85" name="Picture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3" y="5529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86" name="Picture 3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913" y="1719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3987" name="AutoShape 35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>
            <a:off x="7478713" y="3400425"/>
            <a:ext cx="76200" cy="1447800"/>
          </a:xfrm>
          <a:prstGeom prst="curvedConnector3">
            <a:avLst>
              <a:gd name="adj1" fmla="val -3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3988" name="AutoShape 36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>
            <a:off x="7326313" y="2867025"/>
            <a:ext cx="228600" cy="533400"/>
          </a:xfrm>
          <a:prstGeom prst="curvedConnector3">
            <a:avLst>
              <a:gd name="adj1" fmla="val 2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3989" name="Text Box 37"/>
          <p:cNvSpPr txBox="1">
            <a:spLocks noChangeArrowheads="1"/>
          </p:cNvSpPr>
          <p:nvPr/>
        </p:nvSpPr>
        <p:spPr bwMode="auto">
          <a:xfrm>
            <a:off x="5986463" y="4189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3990" name="Rectangle 38"/>
          <p:cNvSpPr>
            <a:spLocks noChangeArrowheads="1"/>
          </p:cNvSpPr>
          <p:nvPr/>
        </p:nvSpPr>
        <p:spPr bwMode="auto">
          <a:xfrm>
            <a:off x="3914775" y="4592638"/>
            <a:ext cx="1993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</a:rPr>
              <a:t>Route(d46a1c)</a:t>
            </a:r>
            <a:endParaRPr lang="en-US" i="1">
              <a:solidFill>
                <a:schemeClr val="folHlink"/>
              </a:solidFill>
            </a:endParaRPr>
          </a:p>
        </p:txBody>
      </p:sp>
      <p:sp>
        <p:nvSpPr>
          <p:cNvPr id="253991" name="Text Box 39"/>
          <p:cNvSpPr txBox="1">
            <a:spLocks noChangeArrowheads="1"/>
          </p:cNvSpPr>
          <p:nvPr/>
        </p:nvSpPr>
        <p:spPr bwMode="auto">
          <a:xfrm>
            <a:off x="7518400" y="2546350"/>
            <a:ext cx="1081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d46</a:t>
            </a:r>
            <a:r>
              <a:rPr lang="en-US">
                <a:solidFill>
                  <a:schemeClr val="hlink"/>
                </a:solidFill>
              </a:rPr>
              <a:t>2ba</a:t>
            </a:r>
          </a:p>
        </p:txBody>
      </p:sp>
      <p:sp>
        <p:nvSpPr>
          <p:cNvPr id="253992" name="Rectangle 40"/>
          <p:cNvSpPr>
            <a:spLocks noChangeArrowheads="1"/>
          </p:cNvSpPr>
          <p:nvPr/>
        </p:nvSpPr>
        <p:spPr bwMode="auto">
          <a:xfrm>
            <a:off x="7704138" y="312737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</a:t>
            </a:r>
            <a:r>
              <a:rPr lang="en-US">
                <a:solidFill>
                  <a:schemeClr val="hlink"/>
                </a:solidFill>
              </a:rPr>
              <a:t>213f</a:t>
            </a:r>
          </a:p>
        </p:txBody>
      </p:sp>
      <p:sp>
        <p:nvSpPr>
          <p:cNvPr id="253993" name="Rectangle 41"/>
          <p:cNvSpPr>
            <a:spLocks noChangeArrowheads="1"/>
          </p:cNvSpPr>
          <p:nvPr/>
        </p:nvSpPr>
        <p:spPr bwMode="auto">
          <a:xfrm>
            <a:off x="7616825" y="4633913"/>
            <a:ext cx="1081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</a:t>
            </a:r>
            <a:r>
              <a:rPr lang="en-US">
                <a:solidFill>
                  <a:schemeClr val="hlink"/>
                </a:solidFill>
              </a:rPr>
              <a:t>13da3</a:t>
            </a:r>
          </a:p>
        </p:txBody>
      </p:sp>
      <p:sp>
        <p:nvSpPr>
          <p:cNvPr id="253994" name="Rectangle 42"/>
          <p:cNvSpPr>
            <a:spLocks noChangeArrowheads="1"/>
          </p:cNvSpPr>
          <p:nvPr/>
        </p:nvSpPr>
        <p:spPr bwMode="auto">
          <a:xfrm>
            <a:off x="3263900" y="5754688"/>
            <a:ext cx="10128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65a1fc</a:t>
            </a:r>
          </a:p>
        </p:txBody>
      </p:sp>
      <p:pic>
        <p:nvPicPr>
          <p:cNvPr id="253995" name="Picture 4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600" y="26114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3996" name="Rectangle 44"/>
          <p:cNvSpPr>
            <a:spLocks noChangeArrowheads="1"/>
          </p:cNvSpPr>
          <p:nvPr/>
        </p:nvSpPr>
        <p:spPr bwMode="auto">
          <a:xfrm>
            <a:off x="7408863" y="2278063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d46</a:t>
            </a:r>
            <a:r>
              <a:rPr lang="en-US">
                <a:solidFill>
                  <a:schemeClr val="hlink"/>
                </a:solidFill>
              </a:rPr>
              <a:t>7c4</a:t>
            </a:r>
          </a:p>
        </p:txBody>
      </p:sp>
      <p:cxnSp>
        <p:nvCxnSpPr>
          <p:cNvPr id="253997" name="AutoShape 45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>
            <a:off x="7213600" y="2692400"/>
            <a:ext cx="112713" cy="174625"/>
          </a:xfrm>
          <a:prstGeom prst="curvedConnector3">
            <a:avLst>
              <a:gd name="adj1" fmla="val 302815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53998" name="Rectangle 46"/>
          <p:cNvSpPr>
            <a:spLocks noChangeArrowheads="1"/>
          </p:cNvSpPr>
          <p:nvPr/>
        </p:nvSpPr>
        <p:spPr bwMode="auto">
          <a:xfrm>
            <a:off x="6927850" y="19272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</a:t>
            </a:r>
            <a:r>
              <a:rPr lang="en-US">
                <a:solidFill>
                  <a:schemeClr val="hlink"/>
                </a:solidFill>
              </a:rPr>
              <a:t>71f1</a:t>
            </a:r>
          </a:p>
        </p:txBody>
      </p:sp>
      <p:pic>
        <p:nvPicPr>
          <p:cNvPr id="253999" name="Picture 4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3675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4000" name="Rectangle 48"/>
          <p:cNvSpPr>
            <a:spLocks noChangeArrowheads="1"/>
          </p:cNvSpPr>
          <p:nvPr/>
        </p:nvSpPr>
        <p:spPr bwMode="auto">
          <a:xfrm>
            <a:off x="279400" y="3143250"/>
            <a:ext cx="2468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New node</a:t>
            </a:r>
            <a:r>
              <a:rPr lang="en-US" dirty="0">
                <a:solidFill>
                  <a:schemeClr val="tx2"/>
                </a:solidFill>
              </a:rPr>
              <a:t>: d46a1c</a:t>
            </a:r>
          </a:p>
        </p:txBody>
      </p:sp>
      <p:cxnSp>
        <p:nvCxnSpPr>
          <p:cNvPr id="254003" name="AutoShape 51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1582738" y="3756025"/>
            <a:ext cx="2700337" cy="19256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pic>
        <p:nvPicPr>
          <p:cNvPr id="254005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413" y="2455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Node departure (failure)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Leaf set members exchange keep-alive messages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Leaf set repair (eager): request set from farthest live node in set</a:t>
            </a:r>
          </a:p>
          <a:p>
            <a:endParaRPr lang="en-US" dirty="0" smtClean="0"/>
          </a:p>
          <a:p>
            <a:r>
              <a:rPr lang="en-US" dirty="0" smtClean="0"/>
              <a:t>Routing </a:t>
            </a:r>
            <a:r>
              <a:rPr lang="en-US" dirty="0"/>
              <a:t>table repair (lazy): get table from peers in the same row, then higher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7338"/>
            <a:ext cx="7772400" cy="1143000"/>
          </a:xfrm>
        </p:spPr>
        <p:txBody>
          <a:bodyPr/>
          <a:lstStyle/>
          <a:p>
            <a:r>
              <a:rPr lang="en-US"/>
              <a:t>Pastry: Average # of hops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838200" y="6169025"/>
            <a:ext cx="3570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L=16, 100k random queries</a:t>
            </a:r>
          </a:p>
        </p:txBody>
      </p:sp>
      <p:graphicFrame>
        <p:nvGraphicFramePr>
          <p:cNvPr id="354308" name="Object 4"/>
          <p:cNvGraphicFramePr>
            <a:graphicFrameLocks noChangeAspect="1"/>
          </p:cNvGraphicFramePr>
          <p:nvPr>
            <p:ph idx="1"/>
          </p:nvPr>
        </p:nvGraphicFramePr>
        <p:xfrm>
          <a:off x="638175" y="1339850"/>
          <a:ext cx="7907338" cy="4716463"/>
        </p:xfrm>
        <a:graphic>
          <a:graphicData uri="http://schemas.openxmlformats.org/presentationml/2006/ole">
            <p:oleObj spid="_x0000_s37890" name="Worksheet" r:id="rId4" imgW="11317680" imgH="6750000" progId="Excel.Shee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7338"/>
            <a:ext cx="7772400" cy="1143000"/>
          </a:xfrm>
        </p:spPr>
        <p:txBody>
          <a:bodyPr/>
          <a:lstStyle/>
          <a:p>
            <a:r>
              <a:rPr lang="en-US"/>
              <a:t>Pastry: # of hops (100k nodes)</a:t>
            </a:r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711200" y="6169025"/>
            <a:ext cx="3570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L=16, 100k random queries</a:t>
            </a:r>
          </a:p>
        </p:txBody>
      </p:sp>
      <p:graphicFrame>
        <p:nvGraphicFramePr>
          <p:cNvPr id="356356" name="Object 4"/>
          <p:cNvGraphicFramePr>
            <a:graphicFrameLocks noChangeAspect="1"/>
          </p:cNvGraphicFramePr>
          <p:nvPr>
            <p:ph idx="1"/>
          </p:nvPr>
        </p:nvGraphicFramePr>
        <p:xfrm>
          <a:off x="638175" y="1339850"/>
          <a:ext cx="7907338" cy="4716463"/>
        </p:xfrm>
        <a:graphic>
          <a:graphicData uri="http://schemas.openxmlformats.org/presentationml/2006/ole">
            <p:oleObj spid="_x0000_s38914" name="Worksheet" r:id="rId4" imgW="11317680" imgH="6750000" progId="Excel.Shee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82438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6175" y="392588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244951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4876800" y="2209800"/>
            <a:ext cx="116570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d462ba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4495800" y="4038600"/>
            <a:ext cx="106792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d4213f</a:t>
            </a:r>
          </a:p>
        </p:txBody>
      </p:sp>
      <p:pic>
        <p:nvPicPr>
          <p:cNvPr id="45" name="Picture 4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737" y="30765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1143000" y="3276600"/>
            <a:ext cx="11336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d467c4</a:t>
            </a:r>
          </a:p>
        </p:txBody>
      </p:sp>
      <p:pic>
        <p:nvPicPr>
          <p:cNvPr id="49" name="Picture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213" y="27463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1143000" y="2667000"/>
            <a:ext cx="1143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65a1fc</a:t>
            </a:r>
          </a:p>
        </p:txBody>
      </p:sp>
      <p:pic>
        <p:nvPicPr>
          <p:cNvPr id="51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488" y="295275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5638800" y="2590800"/>
            <a:ext cx="112242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d13da3</a:t>
            </a:r>
          </a:p>
        </p:txBody>
      </p:sp>
      <p:sp>
        <p:nvSpPr>
          <p:cNvPr id="53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4287"/>
            <a:ext cx="8257349" cy="646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smtClean="0"/>
              <a:t>A potential route to </a:t>
            </a:r>
            <a:r>
              <a:rPr lang="en-US" sz="3600" dirty="0" smtClean="0">
                <a:solidFill>
                  <a:schemeClr val="tx2"/>
                </a:solidFill>
              </a:rPr>
              <a:t>d467c4</a:t>
            </a:r>
            <a:r>
              <a:rPr lang="en-US" sz="3600" dirty="0" smtClean="0"/>
              <a:t> from 65a1fc</a:t>
            </a:r>
            <a:endParaRPr lang="en-US" sz="3600" i="1" dirty="0">
              <a:solidFill>
                <a:schemeClr val="folHlink"/>
              </a:solidFill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2210540" y="2805344"/>
            <a:ext cx="3959441" cy="230819"/>
          </a:xfrm>
          <a:custGeom>
            <a:avLst/>
            <a:gdLst>
              <a:gd name="connsiteX0" fmla="*/ 0 w 3959441"/>
              <a:gd name="connsiteY0" fmla="*/ 0 h 230819"/>
              <a:gd name="connsiteX1" fmla="*/ 3959441 w 3959441"/>
              <a:gd name="connsiteY1" fmla="*/ 230819 h 23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59441" h="230819">
                <a:moveTo>
                  <a:pt x="0" y="0"/>
                </a:moveTo>
                <a:lnTo>
                  <a:pt x="3959441" y="230819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5113538" y="3098307"/>
            <a:ext cx="1118586" cy="843378"/>
          </a:xfrm>
          <a:custGeom>
            <a:avLst/>
            <a:gdLst>
              <a:gd name="connsiteX0" fmla="*/ 1118586 w 1118586"/>
              <a:gd name="connsiteY0" fmla="*/ 0 h 843378"/>
              <a:gd name="connsiteX1" fmla="*/ 0 w 1118586"/>
              <a:gd name="connsiteY1" fmla="*/ 843378 h 84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8586" h="843378">
                <a:moveTo>
                  <a:pt x="1118586" y="0"/>
                </a:moveTo>
                <a:lnTo>
                  <a:pt x="0" y="843378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4785064" y="2601157"/>
            <a:ext cx="266330" cy="1296140"/>
          </a:xfrm>
          <a:custGeom>
            <a:avLst/>
            <a:gdLst>
              <a:gd name="connsiteX0" fmla="*/ 266330 w 266330"/>
              <a:gd name="connsiteY0" fmla="*/ 1296140 h 1296140"/>
              <a:gd name="connsiteX1" fmla="*/ 0 w 266330"/>
              <a:gd name="connsiteY1" fmla="*/ 0 h 129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330" h="1296140">
                <a:moveTo>
                  <a:pt x="266330" y="1296140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2263806" y="2547891"/>
            <a:ext cx="2414726" cy="612559"/>
          </a:xfrm>
          <a:custGeom>
            <a:avLst/>
            <a:gdLst>
              <a:gd name="connsiteX0" fmla="*/ 2414726 w 2414726"/>
              <a:gd name="connsiteY0" fmla="*/ 0 h 612559"/>
              <a:gd name="connsiteX1" fmla="*/ 0 w 2414726"/>
              <a:gd name="connsiteY1" fmla="*/ 612559 h 61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4726" h="612559">
                <a:moveTo>
                  <a:pt x="2414726" y="0"/>
                </a:moveTo>
                <a:lnTo>
                  <a:pt x="0" y="612559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Pastry: Proximity routing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/>
              <a:t>Assumption:</a:t>
            </a:r>
            <a:r>
              <a:rPr lang="en-US" sz="2400" dirty="0"/>
              <a:t> scalar proximity </a:t>
            </a:r>
            <a:r>
              <a:rPr lang="en-US" sz="2400" dirty="0" smtClean="0"/>
              <a:t>metric,  e.g</a:t>
            </a:r>
            <a:r>
              <a:rPr lang="en-US" sz="2400" dirty="0"/>
              <a:t>. ping delay, # IP </a:t>
            </a:r>
            <a:r>
              <a:rPr lang="en-US" sz="2400" dirty="0" smtClean="0"/>
              <a:t>hops; a </a:t>
            </a:r>
            <a:r>
              <a:rPr lang="en-US" sz="2400" dirty="0"/>
              <a:t>node can probe distance to any other </a:t>
            </a:r>
            <a:r>
              <a:rPr lang="en-US" sz="2400" dirty="0" smtClean="0"/>
              <a:t>node</a:t>
            </a:r>
            <a:endParaRPr lang="en-US" sz="2400" dirty="0"/>
          </a:p>
          <a:p>
            <a:pPr>
              <a:buFontTx/>
              <a:buNone/>
            </a:pPr>
            <a:endParaRPr lang="en-US" sz="2400" b="1" dirty="0" smtClean="0"/>
          </a:p>
          <a:p>
            <a:pPr>
              <a:buFontTx/>
              <a:buNone/>
            </a:pPr>
            <a:r>
              <a:rPr lang="en-US" sz="2400" b="1" dirty="0" smtClean="0"/>
              <a:t>Proximity </a:t>
            </a:r>
            <a:r>
              <a:rPr lang="en-US" sz="2400" b="1" dirty="0"/>
              <a:t>invariant: </a:t>
            </a:r>
            <a:r>
              <a:rPr lang="en-US" sz="2400" dirty="0" smtClean="0"/>
              <a:t>Each </a:t>
            </a:r>
            <a:r>
              <a:rPr lang="en-US" sz="2400" dirty="0"/>
              <a:t>routing table entry refers to a node close to the local node (in the proximity space), among all nodes with the appropriate </a:t>
            </a:r>
            <a:r>
              <a:rPr lang="en-US" sz="2400" dirty="0" err="1"/>
              <a:t>nodeId</a:t>
            </a:r>
            <a:r>
              <a:rPr lang="en-US" sz="2400" dirty="0"/>
              <a:t> prefix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b="1" dirty="0" smtClean="0"/>
              <a:t>Locality-related </a:t>
            </a:r>
            <a:r>
              <a:rPr lang="en-US" sz="2400" b="1" dirty="0"/>
              <a:t>route </a:t>
            </a:r>
            <a:r>
              <a:rPr lang="en-US" sz="2400" b="1" dirty="0" smtClean="0"/>
              <a:t>qualities:</a:t>
            </a:r>
            <a:r>
              <a:rPr lang="en-US" sz="2400" dirty="0" smtClean="0"/>
              <a:t> Distance traveled, likelihood </a:t>
            </a:r>
            <a:r>
              <a:rPr lang="en-US" sz="2400" dirty="0"/>
              <a:t>of locating the nearest replica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Pastry: Routes in proximity space 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68300" y="1666875"/>
            <a:ext cx="4356100" cy="4124325"/>
            <a:chOff x="216" y="1562"/>
            <a:chExt cx="2744" cy="2598"/>
          </a:xfrm>
        </p:grpSpPr>
        <p:sp>
          <p:nvSpPr>
            <p:cNvPr id="276483" name="Oval 3"/>
            <p:cNvSpPr>
              <a:spLocks noChangeArrowheads="1"/>
            </p:cNvSpPr>
            <p:nvPr/>
          </p:nvSpPr>
          <p:spPr bwMode="auto">
            <a:xfrm>
              <a:off x="251" y="1598"/>
              <a:ext cx="2051" cy="2069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484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6" y="2506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85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31" y="2324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86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25" y="2070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87" name="Pictur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96" y="3014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88" name="Picture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3" y="3304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89" name="Picture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2" y="2179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90" name="Pictur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7" y="2941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91" name="Picture 1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3" y="1961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92" name="Picture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2" y="1671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93" name="Picture 1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6" y="3631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94" name="Picture 1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" y="1598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95" name="Pictur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9" y="1852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96" name="Picture 1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" y="2687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97" name="Picture 1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3" y="3567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98" name="Picture 1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" y="3123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499" name="Picture 1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2" y="3522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00" name="Picture 2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42" y="3449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01" name="Picture 2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9" y="1598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02" name="Picture 2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65" y="1671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03" name="Picture 2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" y="2360"/>
              <a:ext cx="7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04" name="Picture 2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0" y="3195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05" name="Picture 2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0" y="3558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06" name="Picture 2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6" y="3449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07" name="Line 27"/>
            <p:cNvSpPr>
              <a:spLocks noChangeShapeType="1"/>
            </p:cNvSpPr>
            <p:nvPr/>
          </p:nvSpPr>
          <p:spPr bwMode="auto">
            <a:xfrm flipH="1">
              <a:off x="1801" y="1965"/>
              <a:ext cx="247" cy="14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8" name="Text Box 28"/>
            <p:cNvSpPr txBox="1">
              <a:spLocks noChangeArrowheads="1"/>
            </p:cNvSpPr>
            <p:nvPr/>
          </p:nvSpPr>
          <p:spPr bwMode="auto">
            <a:xfrm>
              <a:off x="1265" y="2052"/>
              <a:ext cx="6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d46a1c</a:t>
              </a:r>
              <a:endParaRPr lang="en-US" sz="3600"/>
            </a:p>
          </p:txBody>
        </p:sp>
        <p:cxnSp>
          <p:nvCxnSpPr>
            <p:cNvPr id="276509" name="AutoShape 29"/>
            <p:cNvCxnSpPr>
              <a:cxnSpLocks noChangeShapeType="1"/>
              <a:stCxn id="0" idx="0"/>
              <a:endCxn id="0" idx="1"/>
            </p:cNvCxnSpPr>
            <p:nvPr/>
          </p:nvCxnSpPr>
          <p:spPr bwMode="auto">
            <a:xfrm rot="16200000">
              <a:off x="1256" y="2509"/>
              <a:ext cx="397" cy="1483"/>
            </a:xfrm>
            <a:prstGeom prst="curvedConnector2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276510" name="Picture 3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6" y="2832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11" name="Picture 3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7" y="1798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12" name="Picture 3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9" y="3377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13" name="Picture 3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0" y="1562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76514" name="AutoShape 34"/>
            <p:cNvCxnSpPr>
              <a:cxnSpLocks noChangeShapeType="1"/>
              <a:stCxn id="0" idx="1"/>
              <a:endCxn id="0" idx="1"/>
            </p:cNvCxnSpPr>
            <p:nvPr/>
          </p:nvCxnSpPr>
          <p:spPr bwMode="auto">
            <a:xfrm rot="10800000" flipH="1">
              <a:off x="2196" y="2363"/>
              <a:ext cx="35" cy="689"/>
            </a:xfrm>
            <a:prstGeom prst="curvedConnector3">
              <a:avLst>
                <a:gd name="adj1" fmla="val -300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15" name="AutoShape 35"/>
            <p:cNvCxnSpPr>
              <a:cxnSpLocks noChangeShapeType="1"/>
              <a:stCxn id="0" idx="1"/>
              <a:endCxn id="0" idx="1"/>
            </p:cNvCxnSpPr>
            <p:nvPr/>
          </p:nvCxnSpPr>
          <p:spPr bwMode="auto">
            <a:xfrm rot="10800000">
              <a:off x="2125" y="2109"/>
              <a:ext cx="106" cy="254"/>
            </a:xfrm>
            <a:prstGeom prst="curvedConnector3">
              <a:avLst>
                <a:gd name="adj1" fmla="val 200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6516" name="Text Box 36"/>
            <p:cNvSpPr txBox="1">
              <a:spLocks noChangeArrowheads="1"/>
            </p:cNvSpPr>
            <p:nvPr/>
          </p:nvSpPr>
          <p:spPr bwMode="auto">
            <a:xfrm>
              <a:off x="1488" y="270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6517" name="Rectangle 37"/>
            <p:cNvSpPr>
              <a:spLocks noChangeArrowheads="1"/>
            </p:cNvSpPr>
            <p:nvPr/>
          </p:nvSpPr>
          <p:spPr bwMode="auto">
            <a:xfrm>
              <a:off x="542" y="2778"/>
              <a:ext cx="125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Route(d46a1c)</a:t>
              </a:r>
              <a:endParaRPr lang="en-US" i="1">
                <a:solidFill>
                  <a:schemeClr val="folHlink"/>
                </a:solidFill>
              </a:endParaRPr>
            </a:p>
          </p:txBody>
        </p:sp>
        <p:sp>
          <p:nvSpPr>
            <p:cNvPr id="276518" name="Text Box 38"/>
            <p:cNvSpPr txBox="1">
              <a:spLocks noChangeArrowheads="1"/>
            </p:cNvSpPr>
            <p:nvPr/>
          </p:nvSpPr>
          <p:spPr bwMode="auto">
            <a:xfrm>
              <a:off x="2173" y="1956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d46</a:t>
              </a:r>
              <a:r>
                <a:rPr lang="en-US">
                  <a:solidFill>
                    <a:schemeClr val="hlink"/>
                  </a:solidFill>
                </a:rPr>
                <a:t>2ba</a:t>
              </a:r>
            </a:p>
          </p:txBody>
        </p:sp>
        <p:sp>
          <p:nvSpPr>
            <p:cNvPr id="276519" name="Rectangle 39"/>
            <p:cNvSpPr>
              <a:spLocks noChangeArrowheads="1"/>
            </p:cNvSpPr>
            <p:nvPr/>
          </p:nvSpPr>
          <p:spPr bwMode="auto">
            <a:xfrm>
              <a:off x="2300" y="2402"/>
              <a:ext cx="66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</a:t>
              </a:r>
              <a:r>
                <a:rPr lang="en-US">
                  <a:solidFill>
                    <a:schemeClr val="hlink"/>
                  </a:solidFill>
                </a:rPr>
                <a:t>213f</a:t>
              </a:r>
            </a:p>
          </p:txBody>
        </p:sp>
        <p:sp>
          <p:nvSpPr>
            <p:cNvPr id="276520" name="Rectangle 40"/>
            <p:cNvSpPr>
              <a:spLocks noChangeArrowheads="1"/>
            </p:cNvSpPr>
            <p:nvPr/>
          </p:nvSpPr>
          <p:spPr bwMode="auto">
            <a:xfrm>
              <a:off x="2259" y="2950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</a:t>
              </a:r>
              <a:r>
                <a:rPr lang="en-US">
                  <a:solidFill>
                    <a:schemeClr val="hlink"/>
                  </a:solidFill>
                </a:rPr>
                <a:t>13da3</a:t>
              </a:r>
            </a:p>
          </p:txBody>
        </p:sp>
        <p:sp>
          <p:nvSpPr>
            <p:cNvPr id="276521" name="Rectangle 41"/>
            <p:cNvSpPr>
              <a:spLocks noChangeArrowheads="1"/>
            </p:cNvSpPr>
            <p:nvPr/>
          </p:nvSpPr>
          <p:spPr bwMode="auto">
            <a:xfrm>
              <a:off x="240" y="3484"/>
              <a:ext cx="63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hlink"/>
                  </a:solidFill>
                </a:rPr>
                <a:t>65a1fc</a:t>
              </a:r>
            </a:p>
          </p:txBody>
        </p:sp>
        <p:pic>
          <p:nvPicPr>
            <p:cNvPr id="276522" name="Picture 4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3" y="1987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23" name="Rectangle 43"/>
            <p:cNvSpPr>
              <a:spLocks noChangeArrowheads="1"/>
            </p:cNvSpPr>
            <p:nvPr/>
          </p:nvSpPr>
          <p:spPr bwMode="auto">
            <a:xfrm>
              <a:off x="2104" y="1840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d46</a:t>
              </a:r>
              <a:r>
                <a:rPr lang="en-US">
                  <a:solidFill>
                    <a:schemeClr val="hlink"/>
                  </a:solidFill>
                </a:rPr>
                <a:t>7c4</a:t>
              </a:r>
            </a:p>
          </p:txBody>
        </p:sp>
        <p:cxnSp>
          <p:nvCxnSpPr>
            <p:cNvPr id="276524" name="AutoShape 44"/>
            <p:cNvCxnSpPr>
              <a:cxnSpLocks noChangeShapeType="1"/>
              <a:stCxn id="0" idx="1"/>
              <a:endCxn id="0" idx="1"/>
            </p:cNvCxnSpPr>
            <p:nvPr/>
          </p:nvCxnSpPr>
          <p:spPr bwMode="auto">
            <a:xfrm rot="10800000">
              <a:off x="2073" y="2025"/>
              <a:ext cx="52" cy="84"/>
            </a:xfrm>
            <a:prstGeom prst="curvedConnector3">
              <a:avLst>
                <a:gd name="adj1" fmla="val 302815"/>
              </a:avLst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276525" name="Rectangle 45"/>
            <p:cNvSpPr>
              <a:spLocks noChangeArrowheads="1"/>
            </p:cNvSpPr>
            <p:nvPr/>
          </p:nvSpPr>
          <p:spPr bwMode="auto">
            <a:xfrm>
              <a:off x="1940" y="1661"/>
              <a:ext cx="66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</a:t>
              </a:r>
              <a:r>
                <a:rPr lang="en-US">
                  <a:solidFill>
                    <a:schemeClr val="hlink"/>
                  </a:solidFill>
                </a:rPr>
                <a:t>71f1</a:t>
              </a:r>
            </a:p>
          </p:txBody>
        </p:sp>
        <p:sp>
          <p:nvSpPr>
            <p:cNvPr id="276551" name="Text Box 71"/>
            <p:cNvSpPr txBox="1">
              <a:spLocks noChangeArrowheads="1"/>
            </p:cNvSpPr>
            <p:nvPr/>
          </p:nvSpPr>
          <p:spPr bwMode="auto">
            <a:xfrm>
              <a:off x="713" y="3872"/>
              <a:ext cx="122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/>
                <a:t>NodeId space</a:t>
              </a:r>
              <a:endParaRPr lang="en-US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4343400" y="1524000"/>
            <a:ext cx="4494212" cy="5029200"/>
            <a:chOff x="2769" y="1138"/>
            <a:chExt cx="2831" cy="3889"/>
          </a:xfrm>
        </p:grpSpPr>
        <p:sp>
          <p:nvSpPr>
            <p:cNvPr id="276540" name="Arc 60"/>
            <p:cNvSpPr>
              <a:spLocks/>
            </p:cNvSpPr>
            <p:nvPr/>
          </p:nvSpPr>
          <p:spPr bwMode="auto">
            <a:xfrm>
              <a:off x="2769" y="1138"/>
              <a:ext cx="1670" cy="3889"/>
            </a:xfrm>
            <a:custGeom>
              <a:avLst/>
              <a:gdLst>
                <a:gd name="G0" fmla="+- 11601 0 0"/>
                <a:gd name="G1" fmla="+- 21430 0 0"/>
                <a:gd name="G2" fmla="+- 21600 0 0"/>
                <a:gd name="T0" fmla="*/ 0 w 11601"/>
                <a:gd name="T1" fmla="*/ 3210 h 21430"/>
                <a:gd name="T2" fmla="*/ 8893 w 11601"/>
                <a:gd name="T3" fmla="*/ 0 h 21430"/>
                <a:gd name="T4" fmla="*/ 11601 w 11601"/>
                <a:gd name="T5" fmla="*/ 21430 h 2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1" h="21430" fill="none" extrusionOk="0">
                  <a:moveTo>
                    <a:pt x="-1" y="3209"/>
                  </a:moveTo>
                  <a:cubicBezTo>
                    <a:pt x="2690" y="1496"/>
                    <a:pt x="5728" y="400"/>
                    <a:pt x="8893" y="0"/>
                  </a:cubicBezTo>
                </a:path>
                <a:path w="11601" h="21430" stroke="0" extrusionOk="0">
                  <a:moveTo>
                    <a:pt x="-1" y="3209"/>
                  </a:moveTo>
                  <a:cubicBezTo>
                    <a:pt x="2690" y="1496"/>
                    <a:pt x="5728" y="400"/>
                    <a:pt x="8893" y="0"/>
                  </a:cubicBezTo>
                  <a:lnTo>
                    <a:pt x="11601" y="2143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9" name="Rectangle 59"/>
            <p:cNvSpPr>
              <a:spLocks noChangeArrowheads="1"/>
            </p:cNvSpPr>
            <p:nvPr/>
          </p:nvSpPr>
          <p:spPr bwMode="auto">
            <a:xfrm>
              <a:off x="3840" y="1172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d46</a:t>
              </a:r>
              <a:r>
                <a:rPr lang="en-US">
                  <a:solidFill>
                    <a:schemeClr val="hlink"/>
                  </a:solidFill>
                </a:rPr>
                <a:t>7c4</a:t>
              </a:r>
            </a:p>
          </p:txBody>
        </p:sp>
        <p:sp>
          <p:nvSpPr>
            <p:cNvPr id="276526" name="Oval 46"/>
            <p:cNvSpPr>
              <a:spLocks noChangeArrowheads="1"/>
            </p:cNvSpPr>
            <p:nvPr/>
          </p:nvSpPr>
          <p:spPr bwMode="auto">
            <a:xfrm>
              <a:off x="4840" y="3704"/>
              <a:ext cx="192" cy="1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527" name="Picture 4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96" y="3762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28" name="Oval 48"/>
            <p:cNvSpPr>
              <a:spLocks noChangeArrowheads="1"/>
            </p:cNvSpPr>
            <p:nvPr/>
          </p:nvSpPr>
          <p:spPr bwMode="auto">
            <a:xfrm>
              <a:off x="4592" y="3528"/>
              <a:ext cx="552" cy="5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533" name="Picture 5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6" y="3466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34" name="Picture 5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0" y="3810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35" name="Rectangle 55"/>
            <p:cNvSpPr>
              <a:spLocks noChangeArrowheads="1"/>
            </p:cNvSpPr>
            <p:nvPr/>
          </p:nvSpPr>
          <p:spPr bwMode="auto">
            <a:xfrm>
              <a:off x="4962" y="3596"/>
              <a:ext cx="63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chemeClr val="hlink"/>
                  </a:solidFill>
                </a:rPr>
                <a:t>65a1fc</a:t>
              </a:r>
            </a:p>
          </p:txBody>
        </p:sp>
        <p:sp>
          <p:nvSpPr>
            <p:cNvPr id="276536" name="Rectangle 56"/>
            <p:cNvSpPr>
              <a:spLocks noChangeArrowheads="1"/>
            </p:cNvSpPr>
            <p:nvPr/>
          </p:nvSpPr>
          <p:spPr bwMode="auto">
            <a:xfrm>
              <a:off x="4791" y="3860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</a:t>
              </a:r>
              <a:r>
                <a:rPr lang="en-US">
                  <a:solidFill>
                    <a:schemeClr val="hlink"/>
                  </a:solidFill>
                </a:rPr>
                <a:t>13da3</a:t>
              </a:r>
            </a:p>
          </p:txBody>
        </p:sp>
        <p:sp>
          <p:nvSpPr>
            <p:cNvPr id="276537" name="Rectangle 57"/>
            <p:cNvSpPr>
              <a:spLocks noChangeArrowheads="1"/>
            </p:cNvSpPr>
            <p:nvPr/>
          </p:nvSpPr>
          <p:spPr bwMode="auto">
            <a:xfrm>
              <a:off x="4812" y="3252"/>
              <a:ext cx="66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</a:t>
              </a:r>
              <a:r>
                <a:rPr lang="en-US">
                  <a:solidFill>
                    <a:schemeClr val="hlink"/>
                  </a:solidFill>
                </a:rPr>
                <a:t>213f</a:t>
              </a:r>
            </a:p>
          </p:txBody>
        </p:sp>
        <p:sp>
          <p:nvSpPr>
            <p:cNvPr id="276538" name="Rectangle 58"/>
            <p:cNvSpPr>
              <a:spLocks noChangeArrowheads="1"/>
            </p:cNvSpPr>
            <p:nvPr/>
          </p:nvSpPr>
          <p:spPr bwMode="auto">
            <a:xfrm>
              <a:off x="3456" y="3840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tx2"/>
                  </a:solidFill>
                </a:rPr>
                <a:t>d46</a:t>
              </a:r>
              <a:r>
                <a:rPr lang="en-US" dirty="0">
                  <a:solidFill>
                    <a:schemeClr val="hlink"/>
                  </a:solidFill>
                </a:rPr>
                <a:t>2ba</a:t>
              </a:r>
            </a:p>
          </p:txBody>
        </p:sp>
        <p:pic>
          <p:nvPicPr>
            <p:cNvPr id="276531" name="Picture 5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4" y="1154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41" name="Line 61"/>
            <p:cNvSpPr>
              <a:spLocks noChangeShapeType="1"/>
            </p:cNvSpPr>
            <p:nvPr/>
          </p:nvSpPr>
          <p:spPr bwMode="auto">
            <a:xfrm flipH="1">
              <a:off x="4880" y="3808"/>
              <a:ext cx="56" cy="4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2" name="Line 62"/>
            <p:cNvSpPr>
              <a:spLocks noChangeShapeType="1"/>
            </p:cNvSpPr>
            <p:nvPr/>
          </p:nvSpPr>
          <p:spPr bwMode="auto">
            <a:xfrm flipH="1" flipV="1">
              <a:off x="4856" y="3504"/>
              <a:ext cx="24" cy="3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4" name="Line 64"/>
            <p:cNvSpPr>
              <a:spLocks noChangeShapeType="1"/>
            </p:cNvSpPr>
            <p:nvPr/>
          </p:nvSpPr>
          <p:spPr bwMode="auto">
            <a:xfrm flipH="1" flipV="1">
              <a:off x="3744" y="1192"/>
              <a:ext cx="344" cy="261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9" name="Arc 69"/>
            <p:cNvSpPr>
              <a:spLocks/>
            </p:cNvSpPr>
            <p:nvPr/>
          </p:nvSpPr>
          <p:spPr bwMode="auto">
            <a:xfrm>
              <a:off x="4067" y="2715"/>
              <a:ext cx="1258" cy="123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49 w 30912"/>
                <a:gd name="T1" fmla="*/ 30782 h 30782"/>
                <a:gd name="T2" fmla="*/ 30912 w 30912"/>
                <a:gd name="T3" fmla="*/ 2111 h 30782"/>
                <a:gd name="T4" fmla="*/ 21600 w 30912"/>
                <a:gd name="T5" fmla="*/ 21600 h 30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12" h="30782" fill="none" extrusionOk="0">
                  <a:moveTo>
                    <a:pt x="2048" y="30782"/>
                  </a:moveTo>
                  <a:cubicBezTo>
                    <a:pt x="699" y="27909"/>
                    <a:pt x="0" y="247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822" y="-1"/>
                    <a:pt x="28004" y="721"/>
                    <a:pt x="30912" y="2110"/>
                  </a:cubicBezTo>
                </a:path>
                <a:path w="30912" h="30782" stroke="0" extrusionOk="0">
                  <a:moveTo>
                    <a:pt x="2048" y="30782"/>
                  </a:moveTo>
                  <a:cubicBezTo>
                    <a:pt x="699" y="27909"/>
                    <a:pt x="0" y="247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822" y="-1"/>
                    <a:pt x="28004" y="721"/>
                    <a:pt x="30912" y="211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2" name="Text Box 72"/>
            <p:cNvSpPr txBox="1">
              <a:spLocks noChangeArrowheads="1"/>
            </p:cNvSpPr>
            <p:nvPr/>
          </p:nvSpPr>
          <p:spPr bwMode="auto">
            <a:xfrm>
              <a:off x="4113" y="1872"/>
              <a:ext cx="14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/>
                <a:t>Proximity space</a:t>
              </a:r>
            </a:p>
          </p:txBody>
        </p:sp>
        <p:pic>
          <p:nvPicPr>
            <p:cNvPr id="276532" name="Picture 5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24" y="3706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43" name="Line 63"/>
            <p:cNvSpPr>
              <a:spLocks noChangeShapeType="1"/>
            </p:cNvSpPr>
            <p:nvPr/>
          </p:nvSpPr>
          <p:spPr bwMode="auto">
            <a:xfrm flipH="1">
              <a:off x="4072" y="3512"/>
              <a:ext cx="792" cy="24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39725"/>
            <a:ext cx="7772400" cy="1143000"/>
          </a:xfrm>
        </p:spPr>
        <p:txBody>
          <a:bodyPr/>
          <a:lstStyle/>
          <a:p>
            <a:r>
              <a:rPr lang="en-US"/>
              <a:t>Pastry: Distance traveled</a:t>
            </a:r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781050" y="6096000"/>
            <a:ext cx="6967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L=16, 100k random queries, Euclidean proximity space</a:t>
            </a:r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>
            <p:ph idx="1"/>
          </p:nvPr>
        </p:nvGraphicFramePr>
        <p:xfrm>
          <a:off x="650875" y="1289050"/>
          <a:ext cx="7907338" cy="4716463"/>
        </p:xfrm>
        <a:graphic>
          <a:graphicData uri="http://schemas.openxmlformats.org/presentationml/2006/ole">
            <p:oleObj spid="_x0000_s39938" name="Worksheet" r:id="rId4" imgW="11317680" imgH="6750000" progId="Excel.Shee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81000"/>
            <a:ext cx="7772400" cy="1143000"/>
          </a:xfrm>
        </p:spPr>
        <p:txBody>
          <a:bodyPr/>
          <a:lstStyle/>
          <a:p>
            <a:r>
              <a:rPr lang="en-US"/>
              <a:t>Pastry: Locality properties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3" y="1651000"/>
            <a:ext cx="7891462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1)  </a:t>
            </a:r>
            <a:r>
              <a:rPr lang="en-US" sz="2400" i="1" dirty="0" smtClean="0"/>
              <a:t>Expected </a:t>
            </a:r>
            <a:r>
              <a:rPr lang="en-US" sz="2400" i="1" dirty="0"/>
              <a:t>distance traveled by a message in the proximity space is within a small constant of the </a:t>
            </a:r>
            <a:r>
              <a:rPr lang="en-US" sz="2400" i="1" dirty="0" smtClean="0"/>
              <a:t>minimum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2)  </a:t>
            </a:r>
            <a:r>
              <a:rPr lang="en-US" sz="2400" i="1" dirty="0"/>
              <a:t>Routes of messages sent by nearby nodes with same keys converge at a node near the source  nodes</a:t>
            </a:r>
            <a:endParaRPr lang="en-US" sz="2400" dirty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3</a:t>
            </a:r>
            <a:r>
              <a:rPr lang="en-US" sz="2400" dirty="0"/>
              <a:t>)  </a:t>
            </a:r>
            <a:r>
              <a:rPr lang="en-US" sz="2400" i="1" dirty="0"/>
              <a:t>Among k nodes with </a:t>
            </a:r>
            <a:r>
              <a:rPr lang="en-US" sz="2400" i="1" dirty="0" err="1"/>
              <a:t>nodeIds</a:t>
            </a:r>
            <a:r>
              <a:rPr lang="en-US" sz="2400" i="1" dirty="0"/>
              <a:t> closest to the key, message likely to reach the node closest to the source node first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namespace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Structure </a:t>
            </a:r>
          </a:p>
          <a:p>
            <a:r>
              <a:rPr lang="en-US" dirty="0" smtClean="0"/>
              <a:t>For the resolution mechanism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Scalability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Efficiency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Expressiveness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Robustness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3"/>
          </a:xfrm>
        </p:spPr>
        <p:txBody>
          <a:bodyPr/>
          <a:lstStyle/>
          <a:p>
            <a:r>
              <a:rPr lang="en-US" dirty="0" smtClean="0"/>
              <a:t>DHTs vs. DNS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7772399" cy="2880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52800"/>
                <a:gridCol w="2590800"/>
                <a:gridCol w="1828799"/>
              </a:tblGrid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Gnutella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DNS</a:t>
                      </a:r>
                      <a:endParaRPr lang="en-US" sz="2400" dirty="0"/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Nature of the namespace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Hierarchical;</a:t>
                      </a:r>
                      <a:r>
                        <a:rPr lang="en-US" baseline="0" dirty="0" smtClean="0"/>
                        <a:t> flat at each level</a:t>
                      </a:r>
                      <a:endParaRPr lang="en-US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Scalability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of resolution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Expressiveness of queries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</a:t>
                      </a:r>
                      <a:r>
                        <a:rPr lang="en-US" baseline="0" dirty="0" smtClean="0"/>
                        <a:t> matches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 matches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Robustness</a:t>
                      </a:r>
                      <a:r>
                        <a:rPr lang="en-US" baseline="0" dirty="0" smtClean="0"/>
                        <a:t> to failures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DHTs are increasingly pervasive in Instant messengers, p2p content sharing, storage systems, within data centers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using DHT?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benefits: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Robustness to failures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Load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Performance</a:t>
            </a:r>
          </a:p>
          <a:p>
            <a:r>
              <a:rPr lang="en-US" dirty="0" smtClean="0"/>
              <a:t>Challenges: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Administrative control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Performance, robustness, load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DNS tricks</a:t>
            </a:r>
          </a:p>
          <a:p>
            <a:r>
              <a:rPr lang="en-US" dirty="0" smtClean="0"/>
              <a:t>Average-case improvement vs. self-case deterioration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departure and arrivals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key challenge to correctness and performance of peer-to-peer systems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304800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Study                  System studied</a:t>
            </a:r>
            <a:r>
              <a:rPr lang="en-US" kern="0" dirty="0" smtClean="0"/>
              <a:t>                </a:t>
            </a:r>
            <a:r>
              <a:rPr lang="en-US" b="1" kern="0" dirty="0" smtClean="0"/>
              <a:t>Session Time</a:t>
            </a:r>
          </a:p>
          <a:p>
            <a:endParaRPr lang="sv-SE" dirty="0" smtClean="0"/>
          </a:p>
          <a:p>
            <a:r>
              <a:rPr lang="sv-SE" dirty="0" smtClean="0"/>
              <a:t>Saroiu, 2002         Gnutella, Napster              50%  &lt;= 60 min.</a:t>
            </a:r>
          </a:p>
          <a:p>
            <a:r>
              <a:rPr lang="sv-SE" dirty="0" smtClean="0"/>
              <a:t>Chu, 2002             Gnutella, Napster              31%  &lt;= 10 min.</a:t>
            </a:r>
          </a:p>
          <a:p>
            <a:r>
              <a:rPr lang="sv-SE" dirty="0" smtClean="0"/>
              <a:t>Sen, 2002              FastTrack                            50%  &lt;=  1 min.</a:t>
            </a:r>
          </a:p>
          <a:p>
            <a:r>
              <a:rPr lang="en-US" dirty="0" err="1" smtClean="0"/>
              <a:t>Bhagwan</a:t>
            </a:r>
            <a:r>
              <a:rPr lang="en-US" dirty="0" smtClean="0"/>
              <a:t>, 2003    </a:t>
            </a:r>
            <a:r>
              <a:rPr lang="en-US" dirty="0" err="1" smtClean="0"/>
              <a:t>Overnet</a:t>
            </a:r>
            <a:r>
              <a:rPr lang="en-US" dirty="0" smtClean="0"/>
              <a:t>                                50%  &lt;= 60 min.</a:t>
            </a:r>
          </a:p>
          <a:p>
            <a:r>
              <a:rPr lang="sv-SE" dirty="0" smtClean="0"/>
              <a:t>Gummadi, 2003   Kazaa                                   50%  &lt;=  2.4 min.</a:t>
            </a:r>
          </a:p>
          <a:p>
            <a:endParaRPr lang="en-US" dirty="0" smtClean="0"/>
          </a:p>
          <a:p>
            <a:r>
              <a:rPr lang="en-US" i="1" dirty="0" smtClean="0"/>
              <a:t>Observed session times in various peer-to-peer systems. (Compiled by Rhea et al., 2004)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churn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careful design; no silver bullet</a:t>
            </a:r>
          </a:p>
          <a:p>
            <a:endParaRPr lang="en-US" dirty="0"/>
          </a:p>
          <a:p>
            <a:r>
              <a:rPr lang="en-US" dirty="0" smtClean="0"/>
              <a:t>Rate of recovery &gt;&gt; rate of failures</a:t>
            </a:r>
          </a:p>
          <a:p>
            <a:endParaRPr lang="en-US" dirty="0" smtClean="0"/>
          </a:p>
          <a:p>
            <a:r>
              <a:rPr lang="en-US" dirty="0" smtClean="0"/>
              <a:t>Robustness to imperfect information</a:t>
            </a:r>
          </a:p>
          <a:p>
            <a:endParaRPr lang="en-US" dirty="0" smtClean="0"/>
          </a:p>
          <a:p>
            <a:r>
              <a:rPr lang="en-US" dirty="0" smtClean="0"/>
              <a:t>Adapt to heterogeneity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Multicast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Many applications require sending messages to a group of receivers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Broadcasting events, </a:t>
            </a:r>
            <a:r>
              <a:rPr lang="en-US" dirty="0" err="1" smtClean="0"/>
              <a:t>telecollaboration</a:t>
            </a:r>
            <a:r>
              <a:rPr lang="en-US" dirty="0" smtClean="0"/>
              <a:t>, software updates, popular shows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do we </a:t>
            </a:r>
            <a:r>
              <a:rPr lang="en-US" dirty="0" smtClean="0"/>
              <a:t>do this efficiently?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Could send to receivers individually but that is not very 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data only once </a:t>
            </a:r>
            <a:r>
              <a:rPr lang="en-US" dirty="0" smtClean="0"/>
              <a:t>along a link </a:t>
            </a:r>
            <a:r>
              <a:rPr lang="en-US" dirty="0"/>
              <a:t>shared by </a:t>
            </a:r>
            <a:r>
              <a:rPr lang="en-US" dirty="0" smtClean="0"/>
              <a:t>paths to multiple </a:t>
            </a:r>
            <a:r>
              <a:rPr lang="en-US" dirty="0"/>
              <a:t>receivers</a:t>
            </a:r>
          </a:p>
        </p:txBody>
      </p:sp>
      <p:sp>
        <p:nvSpPr>
          <p:cNvPr id="839684" name="Oval 4"/>
          <p:cNvSpPr>
            <a:spLocks noChangeArrowheads="1"/>
          </p:cNvSpPr>
          <p:nvPr/>
        </p:nvSpPr>
        <p:spPr bwMode="auto">
          <a:xfrm>
            <a:off x="1463675" y="3497262"/>
            <a:ext cx="376238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85" name="Oval 5"/>
          <p:cNvSpPr>
            <a:spLocks noChangeArrowheads="1"/>
          </p:cNvSpPr>
          <p:nvPr/>
        </p:nvSpPr>
        <p:spPr bwMode="auto">
          <a:xfrm>
            <a:off x="2392363" y="3522662"/>
            <a:ext cx="376237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86" name="Oval 6"/>
          <p:cNvSpPr>
            <a:spLocks noChangeArrowheads="1"/>
          </p:cNvSpPr>
          <p:nvPr/>
        </p:nvSpPr>
        <p:spPr bwMode="auto">
          <a:xfrm>
            <a:off x="3344863" y="3530600"/>
            <a:ext cx="376237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87" name="Oval 7"/>
          <p:cNvSpPr>
            <a:spLocks noChangeArrowheads="1"/>
          </p:cNvSpPr>
          <p:nvPr/>
        </p:nvSpPr>
        <p:spPr bwMode="auto">
          <a:xfrm>
            <a:off x="4779963" y="2779712"/>
            <a:ext cx="376237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88" name="Oval 8"/>
          <p:cNvSpPr>
            <a:spLocks noChangeArrowheads="1"/>
          </p:cNvSpPr>
          <p:nvPr/>
        </p:nvSpPr>
        <p:spPr bwMode="auto">
          <a:xfrm>
            <a:off x="4451350" y="4213225"/>
            <a:ext cx="376238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89" name="Oval 9"/>
          <p:cNvSpPr>
            <a:spLocks noChangeArrowheads="1"/>
          </p:cNvSpPr>
          <p:nvPr/>
        </p:nvSpPr>
        <p:spPr bwMode="auto">
          <a:xfrm>
            <a:off x="5319713" y="4835525"/>
            <a:ext cx="376237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90" name="Oval 10"/>
          <p:cNvSpPr>
            <a:spLocks noChangeArrowheads="1"/>
          </p:cNvSpPr>
          <p:nvPr/>
        </p:nvSpPr>
        <p:spPr bwMode="auto">
          <a:xfrm>
            <a:off x="6189663" y="4351337"/>
            <a:ext cx="376237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91" name="Oval 11"/>
          <p:cNvSpPr>
            <a:spLocks noChangeArrowheads="1"/>
          </p:cNvSpPr>
          <p:nvPr/>
        </p:nvSpPr>
        <p:spPr bwMode="auto">
          <a:xfrm>
            <a:off x="6000750" y="5364162"/>
            <a:ext cx="376238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92" name="Line 12"/>
          <p:cNvSpPr>
            <a:spLocks noChangeShapeType="1"/>
          </p:cNvSpPr>
          <p:nvPr/>
        </p:nvSpPr>
        <p:spPr bwMode="auto">
          <a:xfrm>
            <a:off x="1852613" y="3697287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93" name="Line 13"/>
          <p:cNvSpPr>
            <a:spLocks noChangeShapeType="1"/>
          </p:cNvSpPr>
          <p:nvPr/>
        </p:nvSpPr>
        <p:spPr bwMode="auto">
          <a:xfrm>
            <a:off x="2781300" y="3684587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94" name="Oval 14"/>
          <p:cNvSpPr>
            <a:spLocks noChangeArrowheads="1"/>
          </p:cNvSpPr>
          <p:nvPr/>
        </p:nvSpPr>
        <p:spPr bwMode="auto">
          <a:xfrm>
            <a:off x="6096000" y="2743200"/>
            <a:ext cx="376238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95" name="Line 15"/>
          <p:cNvSpPr>
            <a:spLocks noChangeShapeType="1"/>
          </p:cNvSpPr>
          <p:nvPr/>
        </p:nvSpPr>
        <p:spPr bwMode="auto">
          <a:xfrm flipV="1">
            <a:off x="3663950" y="3074987"/>
            <a:ext cx="1176338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96" name="Line 16"/>
          <p:cNvSpPr>
            <a:spLocks noChangeShapeType="1"/>
          </p:cNvSpPr>
          <p:nvPr/>
        </p:nvSpPr>
        <p:spPr bwMode="auto">
          <a:xfrm>
            <a:off x="3687763" y="3803650"/>
            <a:ext cx="787400" cy="506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97" name="Line 17"/>
          <p:cNvSpPr>
            <a:spLocks noChangeShapeType="1"/>
          </p:cNvSpPr>
          <p:nvPr/>
        </p:nvSpPr>
        <p:spPr bwMode="auto">
          <a:xfrm>
            <a:off x="4803775" y="4497387"/>
            <a:ext cx="56515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98" name="Line 18"/>
          <p:cNvSpPr>
            <a:spLocks noChangeShapeType="1"/>
          </p:cNvSpPr>
          <p:nvPr/>
        </p:nvSpPr>
        <p:spPr bwMode="auto">
          <a:xfrm flipV="1">
            <a:off x="5662613" y="4603750"/>
            <a:ext cx="541337" cy="293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699" name="Line 19"/>
          <p:cNvSpPr>
            <a:spLocks noChangeShapeType="1"/>
          </p:cNvSpPr>
          <p:nvPr/>
        </p:nvSpPr>
        <p:spPr bwMode="auto">
          <a:xfrm>
            <a:off x="5627688" y="5145087"/>
            <a:ext cx="37623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00" name="Line 20"/>
          <p:cNvSpPr>
            <a:spLocks noChangeShapeType="1"/>
          </p:cNvSpPr>
          <p:nvPr/>
        </p:nvSpPr>
        <p:spPr bwMode="auto">
          <a:xfrm>
            <a:off x="5157788" y="2909887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01" name="Text Box 21"/>
          <p:cNvSpPr txBox="1">
            <a:spLocks noChangeArrowheads="1"/>
          </p:cNvSpPr>
          <p:nvPr/>
        </p:nvSpPr>
        <p:spPr bwMode="auto">
          <a:xfrm>
            <a:off x="6338888" y="5410200"/>
            <a:ext cx="3667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39702" name="Text Box 22"/>
          <p:cNvSpPr txBox="1">
            <a:spLocks noChangeArrowheads="1"/>
          </p:cNvSpPr>
          <p:nvPr/>
        </p:nvSpPr>
        <p:spPr bwMode="auto">
          <a:xfrm>
            <a:off x="6502400" y="2763837"/>
            <a:ext cx="366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39703" name="Text Box 23"/>
          <p:cNvSpPr txBox="1">
            <a:spLocks noChangeArrowheads="1"/>
          </p:cNvSpPr>
          <p:nvPr/>
        </p:nvSpPr>
        <p:spPr bwMode="auto">
          <a:xfrm>
            <a:off x="4527550" y="2609850"/>
            <a:ext cx="366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39704" name="Text Box 24"/>
          <p:cNvSpPr txBox="1">
            <a:spLocks noChangeArrowheads="1"/>
          </p:cNvSpPr>
          <p:nvPr/>
        </p:nvSpPr>
        <p:spPr bwMode="auto">
          <a:xfrm>
            <a:off x="6643688" y="4267200"/>
            <a:ext cx="3667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39705" name="Text Box 25"/>
          <p:cNvSpPr txBox="1">
            <a:spLocks noChangeArrowheads="1"/>
          </p:cNvSpPr>
          <p:nvPr/>
        </p:nvSpPr>
        <p:spPr bwMode="auto">
          <a:xfrm>
            <a:off x="981075" y="3021012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231900"/>
          </a:xfrm>
        </p:spPr>
        <p:txBody>
          <a:bodyPr/>
          <a:lstStyle/>
          <a:p>
            <a:r>
              <a:rPr lang="en-US" dirty="0" smtClean="0"/>
              <a:t>Two options for </a:t>
            </a:r>
            <a:br>
              <a:rPr lang="en-US" dirty="0" smtClean="0"/>
            </a:br>
            <a:r>
              <a:rPr lang="en-US" dirty="0" smtClean="0"/>
              <a:t>implementing multicast</a:t>
            </a:r>
            <a:endParaRPr lang="en-US" dirty="0"/>
          </a:p>
        </p:txBody>
      </p:sp>
      <p:sp>
        <p:nvSpPr>
          <p:cNvPr id="84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IP </a:t>
            </a:r>
            <a:r>
              <a:rPr lang="en-US" sz="2800" dirty="0"/>
              <a:t>multicast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special IP addresses to represent groups of receivers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receivers subscribe to specific channels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modify routers to support multicast sends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Overlay </a:t>
            </a:r>
            <a:r>
              <a:rPr lang="en-US" sz="2800" dirty="0"/>
              <a:t>network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PC routers, forward multicast traffic by tunneling over Internet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Works on existing Internet, with no router modifications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multicast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to distribute </a:t>
            </a:r>
            <a:r>
              <a:rPr lang="en-US" dirty="0"/>
              <a:t>packets across thousands of LANs?</a:t>
            </a:r>
          </a:p>
          <a:p>
            <a:pPr lvl="1"/>
            <a:r>
              <a:rPr lang="en-US" dirty="0"/>
              <a:t>Each router responsible for its attached </a:t>
            </a:r>
            <a:r>
              <a:rPr lang="en-US" dirty="0" smtClean="0"/>
              <a:t>LAN</a:t>
            </a:r>
          </a:p>
          <a:p>
            <a:pPr lvl="1"/>
            <a:r>
              <a:rPr lang="en-US" dirty="0" smtClean="0"/>
              <a:t>Hosts declare interest to their routers</a:t>
            </a:r>
          </a:p>
          <a:p>
            <a:endParaRPr lang="en-US" dirty="0" smtClean="0"/>
          </a:p>
          <a:p>
            <a:r>
              <a:rPr lang="en-US" dirty="0" smtClean="0"/>
              <a:t>Reduces </a:t>
            </a:r>
            <a:r>
              <a:rPr lang="en-US" dirty="0"/>
              <a:t>to:</a:t>
            </a:r>
          </a:p>
          <a:p>
            <a:pPr lvl="1"/>
            <a:r>
              <a:rPr lang="en-US" dirty="0"/>
              <a:t>How do we forward packets to all interested routers? (DVMRP, M-OSPF, </a:t>
            </a:r>
            <a:r>
              <a:rPr lang="en-US" dirty="0" err="1"/>
              <a:t>MBone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</a:t>
            </a:r>
            <a:r>
              <a:rPr lang="en-US" dirty="0" smtClean="0"/>
              <a:t>simple </a:t>
            </a:r>
            <a:r>
              <a:rPr lang="en-US" dirty="0"/>
              <a:t>f</a:t>
            </a:r>
            <a:r>
              <a:rPr lang="en-US" dirty="0" smtClean="0"/>
              <a:t>looding</a:t>
            </a:r>
            <a:r>
              <a:rPr lang="en-US" dirty="0"/>
              <a:t>?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haven’t seen a packet </a:t>
            </a:r>
            <a:r>
              <a:rPr lang="en-US" dirty="0" smtClean="0"/>
              <a:t>before, forward </a:t>
            </a:r>
            <a:r>
              <a:rPr lang="en-US" dirty="0"/>
              <a:t>it on every link but incoming</a:t>
            </a:r>
          </a:p>
          <a:p>
            <a:pPr lvl="1"/>
            <a:r>
              <a:rPr lang="en-US" dirty="0" smtClean="0"/>
              <a:t>routers need to </a:t>
            </a:r>
            <a:r>
              <a:rPr lang="en-US" dirty="0"/>
              <a:t>remember each </a:t>
            </a:r>
            <a:r>
              <a:rPr lang="en-US" dirty="0" err="1"/>
              <a:t>pkt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every router gets every packet!</a:t>
            </a:r>
          </a:p>
        </p:txBody>
      </p:sp>
      <p:sp>
        <p:nvSpPr>
          <p:cNvPr id="844804" name="Oval 4"/>
          <p:cNvSpPr>
            <a:spLocks noChangeArrowheads="1"/>
          </p:cNvSpPr>
          <p:nvPr/>
        </p:nvSpPr>
        <p:spPr bwMode="auto">
          <a:xfrm>
            <a:off x="1385888" y="4281488"/>
            <a:ext cx="376237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05" name="Oval 5"/>
          <p:cNvSpPr>
            <a:spLocks noChangeArrowheads="1"/>
          </p:cNvSpPr>
          <p:nvPr/>
        </p:nvSpPr>
        <p:spPr bwMode="auto">
          <a:xfrm>
            <a:off x="2314575" y="4306888"/>
            <a:ext cx="376238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06" name="Oval 6"/>
          <p:cNvSpPr>
            <a:spLocks noChangeArrowheads="1"/>
          </p:cNvSpPr>
          <p:nvPr/>
        </p:nvSpPr>
        <p:spPr bwMode="auto">
          <a:xfrm>
            <a:off x="3267075" y="4314825"/>
            <a:ext cx="376238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07" name="Oval 7"/>
          <p:cNvSpPr>
            <a:spLocks noChangeArrowheads="1"/>
          </p:cNvSpPr>
          <p:nvPr/>
        </p:nvSpPr>
        <p:spPr bwMode="auto">
          <a:xfrm>
            <a:off x="4702175" y="3563938"/>
            <a:ext cx="376238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08" name="Oval 8"/>
          <p:cNvSpPr>
            <a:spLocks noChangeArrowheads="1"/>
          </p:cNvSpPr>
          <p:nvPr/>
        </p:nvSpPr>
        <p:spPr bwMode="auto">
          <a:xfrm>
            <a:off x="4373563" y="4997450"/>
            <a:ext cx="376237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09" name="Oval 9"/>
          <p:cNvSpPr>
            <a:spLocks noChangeArrowheads="1"/>
          </p:cNvSpPr>
          <p:nvPr/>
        </p:nvSpPr>
        <p:spPr bwMode="auto">
          <a:xfrm>
            <a:off x="5241925" y="5619750"/>
            <a:ext cx="376238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10" name="Oval 10"/>
          <p:cNvSpPr>
            <a:spLocks noChangeArrowheads="1"/>
          </p:cNvSpPr>
          <p:nvPr/>
        </p:nvSpPr>
        <p:spPr bwMode="auto">
          <a:xfrm>
            <a:off x="6111875" y="5135563"/>
            <a:ext cx="376238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11" name="Oval 11"/>
          <p:cNvSpPr>
            <a:spLocks noChangeArrowheads="1"/>
          </p:cNvSpPr>
          <p:nvPr/>
        </p:nvSpPr>
        <p:spPr bwMode="auto">
          <a:xfrm>
            <a:off x="5922963" y="6148388"/>
            <a:ext cx="376237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12" name="Line 12"/>
          <p:cNvSpPr>
            <a:spLocks noChangeShapeType="1"/>
          </p:cNvSpPr>
          <p:nvPr/>
        </p:nvSpPr>
        <p:spPr bwMode="auto">
          <a:xfrm>
            <a:off x="1774825" y="4481513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13" name="Line 13"/>
          <p:cNvSpPr>
            <a:spLocks noChangeShapeType="1"/>
          </p:cNvSpPr>
          <p:nvPr/>
        </p:nvSpPr>
        <p:spPr bwMode="auto">
          <a:xfrm>
            <a:off x="2703513" y="4468813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14" name="Oval 14"/>
          <p:cNvSpPr>
            <a:spLocks noChangeArrowheads="1"/>
          </p:cNvSpPr>
          <p:nvPr/>
        </p:nvSpPr>
        <p:spPr bwMode="auto">
          <a:xfrm>
            <a:off x="6018213" y="3527425"/>
            <a:ext cx="376237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15" name="Line 15"/>
          <p:cNvSpPr>
            <a:spLocks noChangeShapeType="1"/>
          </p:cNvSpPr>
          <p:nvPr/>
        </p:nvSpPr>
        <p:spPr bwMode="auto">
          <a:xfrm flipV="1">
            <a:off x="3586163" y="3859213"/>
            <a:ext cx="1176337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16" name="Line 16"/>
          <p:cNvSpPr>
            <a:spLocks noChangeShapeType="1"/>
          </p:cNvSpPr>
          <p:nvPr/>
        </p:nvSpPr>
        <p:spPr bwMode="auto">
          <a:xfrm>
            <a:off x="3609975" y="4587875"/>
            <a:ext cx="787400" cy="506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17" name="Line 17"/>
          <p:cNvSpPr>
            <a:spLocks noChangeShapeType="1"/>
          </p:cNvSpPr>
          <p:nvPr/>
        </p:nvSpPr>
        <p:spPr bwMode="auto">
          <a:xfrm>
            <a:off x="4725988" y="5281613"/>
            <a:ext cx="56515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18" name="Line 18"/>
          <p:cNvSpPr>
            <a:spLocks noChangeShapeType="1"/>
          </p:cNvSpPr>
          <p:nvPr/>
        </p:nvSpPr>
        <p:spPr bwMode="auto">
          <a:xfrm flipV="1">
            <a:off x="5584825" y="5387975"/>
            <a:ext cx="541338" cy="293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19" name="Line 19"/>
          <p:cNvSpPr>
            <a:spLocks noChangeShapeType="1"/>
          </p:cNvSpPr>
          <p:nvPr/>
        </p:nvSpPr>
        <p:spPr bwMode="auto">
          <a:xfrm>
            <a:off x="5549900" y="5929313"/>
            <a:ext cx="37623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20" name="Line 20"/>
          <p:cNvSpPr>
            <a:spLocks noChangeShapeType="1"/>
          </p:cNvSpPr>
          <p:nvPr/>
        </p:nvSpPr>
        <p:spPr bwMode="auto">
          <a:xfrm>
            <a:off x="5080000" y="3694113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4821" name="Text Box 21"/>
          <p:cNvSpPr txBox="1">
            <a:spLocks noChangeArrowheads="1"/>
          </p:cNvSpPr>
          <p:nvPr/>
        </p:nvSpPr>
        <p:spPr bwMode="auto">
          <a:xfrm>
            <a:off x="6261100" y="6194425"/>
            <a:ext cx="366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44822" name="Text Box 22"/>
          <p:cNvSpPr txBox="1">
            <a:spLocks noChangeArrowheads="1"/>
          </p:cNvSpPr>
          <p:nvPr/>
        </p:nvSpPr>
        <p:spPr bwMode="auto">
          <a:xfrm>
            <a:off x="6424613" y="3548063"/>
            <a:ext cx="3667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44823" name="Text Box 23"/>
          <p:cNvSpPr txBox="1">
            <a:spLocks noChangeArrowheads="1"/>
          </p:cNvSpPr>
          <p:nvPr/>
        </p:nvSpPr>
        <p:spPr bwMode="auto">
          <a:xfrm>
            <a:off x="6565900" y="5051425"/>
            <a:ext cx="366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44824" name="Text Box 24"/>
          <p:cNvSpPr txBox="1">
            <a:spLocks noChangeArrowheads="1"/>
          </p:cNvSpPr>
          <p:nvPr/>
        </p:nvSpPr>
        <p:spPr bwMode="auto">
          <a:xfrm>
            <a:off x="903288" y="3805238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844825" name="Line 25"/>
          <p:cNvSpPr>
            <a:spLocks noChangeShapeType="1"/>
          </p:cNvSpPr>
          <p:nvPr/>
        </p:nvSpPr>
        <p:spPr bwMode="auto">
          <a:xfrm flipV="1">
            <a:off x="4619625" y="3905250"/>
            <a:ext cx="306388" cy="1081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</a:t>
            </a:r>
            <a:r>
              <a:rPr lang="en-US" dirty="0"/>
              <a:t>m</a:t>
            </a:r>
            <a:r>
              <a:rPr lang="en-US" dirty="0" smtClean="0"/>
              <a:t>ulticast</a:t>
            </a:r>
            <a:endParaRPr lang="en-US" dirty="0"/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Intuition: </a:t>
            </a:r>
            <a:r>
              <a:rPr lang="en-US" dirty="0" err="1"/>
              <a:t>unicast</a:t>
            </a:r>
            <a:r>
              <a:rPr lang="en-US" dirty="0"/>
              <a:t> routing tables form inverse tree from senders to destination</a:t>
            </a:r>
          </a:p>
          <a:p>
            <a:pPr lvl="1"/>
            <a:r>
              <a:rPr lang="en-US" dirty="0"/>
              <a:t>why not use backwards for multicast?</a:t>
            </a:r>
          </a:p>
          <a:p>
            <a:pPr lvl="1"/>
            <a:r>
              <a:rPr lang="en-US" dirty="0"/>
              <a:t>Various refinements to eliminate useless </a:t>
            </a:r>
            <a:r>
              <a:rPr lang="en-US" dirty="0" smtClean="0"/>
              <a:t>transfers</a:t>
            </a:r>
          </a:p>
          <a:p>
            <a:pPr lvl="1"/>
            <a:endParaRPr lang="en-US" dirty="0"/>
          </a:p>
          <a:p>
            <a:r>
              <a:rPr lang="en-US" dirty="0"/>
              <a:t>Implemented in DVMRP (Distance Vector Multicast Routing Protocol)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</a:t>
            </a:r>
            <a:r>
              <a:rPr lang="en-US" dirty="0" smtClean="0"/>
              <a:t>hostnames</a:t>
            </a:r>
            <a:endParaRPr lang="en-US" dirty="0"/>
          </a:p>
        </p:txBody>
      </p:sp>
      <p:sp>
        <p:nvSpPr>
          <p:cNvPr id="826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458200" cy="4830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</a:t>
            </a:r>
            <a:r>
              <a:rPr lang="en-US" sz="2800" dirty="0" smtClean="0"/>
              <a:t>uman-readable </a:t>
            </a:r>
            <a:r>
              <a:rPr lang="en-US" sz="2800" dirty="0"/>
              <a:t>identifiers for </a:t>
            </a:r>
            <a:r>
              <a:rPr lang="en-US" sz="2800" dirty="0" smtClean="0"/>
              <a:t>end-systems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</a:t>
            </a:r>
            <a:r>
              <a:rPr lang="en-US" sz="2800" dirty="0" smtClean="0"/>
              <a:t>ased </a:t>
            </a:r>
            <a:r>
              <a:rPr lang="en-US" sz="2800" dirty="0"/>
              <a:t>on an administrative hierarchy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</a:t>
            </a:r>
            <a:r>
              <a:rPr lang="en-US" sz="2400" dirty="0" smtClean="0"/>
              <a:t> </a:t>
            </a:r>
            <a:r>
              <a:rPr lang="en-US" sz="2400" dirty="0"/>
              <a:t>june.cs.washington.edu, </a:t>
            </a:r>
            <a:r>
              <a:rPr lang="en-US" sz="2400" dirty="0" smtClean="0">
                <a:hlinkClick r:id="rId2"/>
              </a:rPr>
              <a:t>www.yahoo.com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You</a:t>
            </a:r>
            <a:r>
              <a:rPr lang="en-US" dirty="0" smtClean="0"/>
              <a:t> cannot name your computer foo.yahoo.com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 contrast, (public) </a:t>
            </a:r>
            <a:r>
              <a:rPr lang="en-US" sz="2800" dirty="0" smtClean="0"/>
              <a:t>IP </a:t>
            </a:r>
            <a:r>
              <a:rPr lang="en-US" sz="2800" dirty="0"/>
              <a:t>addresses are a fixed-length binary encoding </a:t>
            </a:r>
            <a:r>
              <a:rPr lang="en-US" sz="2800" dirty="0" smtClean="0"/>
              <a:t>based </a:t>
            </a:r>
            <a:r>
              <a:rPr lang="en-US" sz="2800" dirty="0"/>
              <a:t>on </a:t>
            </a:r>
            <a:r>
              <a:rPr lang="en-US" sz="2800" dirty="0" smtClean="0"/>
              <a:t>network position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128.95.1.4 </a:t>
            </a:r>
            <a:r>
              <a:rPr lang="en-US" sz="2400" dirty="0"/>
              <a:t>is </a:t>
            </a:r>
            <a:r>
              <a:rPr lang="en-US" sz="2400" dirty="0" err="1"/>
              <a:t>june’s</a:t>
            </a:r>
            <a:r>
              <a:rPr lang="en-US" sz="2400" dirty="0"/>
              <a:t> IP </a:t>
            </a:r>
            <a:r>
              <a:rPr lang="en-US" sz="2400" dirty="0" smtClean="0"/>
              <a:t>address, </a:t>
            </a:r>
            <a:r>
              <a:rPr lang="en-US" dirty="0" smtClean="0"/>
              <a:t>209.131.36.158 </a:t>
            </a:r>
            <a:r>
              <a:rPr lang="en-US" sz="2400" dirty="0"/>
              <a:t>is one of </a:t>
            </a:r>
            <a:r>
              <a:rPr lang="en-US" sz="2400" dirty="0" err="1" smtClean="0"/>
              <a:t>www.yahoo.com’s</a:t>
            </a:r>
            <a:r>
              <a:rPr lang="en-US" sz="2400" dirty="0" smtClean="0"/>
              <a:t> </a:t>
            </a:r>
            <a:r>
              <a:rPr lang="en-US" sz="2400" dirty="0"/>
              <a:t>IP </a:t>
            </a:r>
            <a:r>
              <a:rPr lang="en-US" sz="2400" dirty="0" smtClean="0"/>
              <a:t>addresses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Yahoo cannot pick any address it wishes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Path Flooding (RPF)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1249362"/>
          </a:xfrm>
        </p:spPr>
        <p:txBody>
          <a:bodyPr/>
          <a:lstStyle/>
          <a:p>
            <a:r>
              <a:rPr lang="en-US" dirty="0"/>
              <a:t>Router forwards packet from S </a:t>
            </a:r>
            <a:r>
              <a:rPr lang="en-US" dirty="0" err="1"/>
              <a:t>iff</a:t>
            </a:r>
            <a:r>
              <a:rPr lang="en-US" dirty="0"/>
              <a:t> packet came via shortest path back to S</a:t>
            </a:r>
          </a:p>
        </p:txBody>
      </p:sp>
      <p:sp>
        <p:nvSpPr>
          <p:cNvPr id="852996" name="Oval 4"/>
          <p:cNvSpPr>
            <a:spLocks noChangeArrowheads="1"/>
          </p:cNvSpPr>
          <p:nvPr/>
        </p:nvSpPr>
        <p:spPr bwMode="auto">
          <a:xfrm>
            <a:off x="2133600" y="3751263"/>
            <a:ext cx="376238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997" name="Oval 5"/>
          <p:cNvSpPr>
            <a:spLocks noChangeArrowheads="1"/>
          </p:cNvSpPr>
          <p:nvPr/>
        </p:nvSpPr>
        <p:spPr bwMode="auto">
          <a:xfrm>
            <a:off x="3086100" y="3759200"/>
            <a:ext cx="376238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998" name="Oval 6"/>
          <p:cNvSpPr>
            <a:spLocks noChangeArrowheads="1"/>
          </p:cNvSpPr>
          <p:nvPr/>
        </p:nvSpPr>
        <p:spPr bwMode="auto">
          <a:xfrm>
            <a:off x="4521200" y="3008313"/>
            <a:ext cx="376238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999" name="Oval 7"/>
          <p:cNvSpPr>
            <a:spLocks noChangeArrowheads="1"/>
          </p:cNvSpPr>
          <p:nvPr/>
        </p:nvSpPr>
        <p:spPr bwMode="auto">
          <a:xfrm>
            <a:off x="4192588" y="4441825"/>
            <a:ext cx="376237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0" name="Oval 8"/>
          <p:cNvSpPr>
            <a:spLocks noChangeArrowheads="1"/>
          </p:cNvSpPr>
          <p:nvPr/>
        </p:nvSpPr>
        <p:spPr bwMode="auto">
          <a:xfrm>
            <a:off x="5060950" y="5064125"/>
            <a:ext cx="376238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1" name="Oval 9"/>
          <p:cNvSpPr>
            <a:spLocks noChangeArrowheads="1"/>
          </p:cNvSpPr>
          <p:nvPr/>
        </p:nvSpPr>
        <p:spPr bwMode="auto">
          <a:xfrm>
            <a:off x="5930900" y="4579938"/>
            <a:ext cx="376238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2" name="Oval 10"/>
          <p:cNvSpPr>
            <a:spLocks noChangeArrowheads="1"/>
          </p:cNvSpPr>
          <p:nvPr/>
        </p:nvSpPr>
        <p:spPr bwMode="auto">
          <a:xfrm>
            <a:off x="5741988" y="5592763"/>
            <a:ext cx="376237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3" name="Line 11"/>
          <p:cNvSpPr>
            <a:spLocks noChangeShapeType="1"/>
          </p:cNvSpPr>
          <p:nvPr/>
        </p:nvSpPr>
        <p:spPr bwMode="auto">
          <a:xfrm>
            <a:off x="2522538" y="3913188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4" name="Oval 12"/>
          <p:cNvSpPr>
            <a:spLocks noChangeArrowheads="1"/>
          </p:cNvSpPr>
          <p:nvPr/>
        </p:nvSpPr>
        <p:spPr bwMode="auto">
          <a:xfrm>
            <a:off x="5837238" y="2971800"/>
            <a:ext cx="376237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5" name="Line 13"/>
          <p:cNvSpPr>
            <a:spLocks noChangeShapeType="1"/>
          </p:cNvSpPr>
          <p:nvPr/>
        </p:nvSpPr>
        <p:spPr bwMode="auto">
          <a:xfrm flipV="1">
            <a:off x="3405188" y="3303588"/>
            <a:ext cx="1176337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6" name="Line 14"/>
          <p:cNvSpPr>
            <a:spLocks noChangeShapeType="1"/>
          </p:cNvSpPr>
          <p:nvPr/>
        </p:nvSpPr>
        <p:spPr bwMode="auto">
          <a:xfrm>
            <a:off x="3429000" y="4032250"/>
            <a:ext cx="787400" cy="506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7" name="Line 15"/>
          <p:cNvSpPr>
            <a:spLocks noChangeShapeType="1"/>
          </p:cNvSpPr>
          <p:nvPr/>
        </p:nvSpPr>
        <p:spPr bwMode="auto">
          <a:xfrm>
            <a:off x="4545013" y="4725988"/>
            <a:ext cx="56515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8" name="Line 16"/>
          <p:cNvSpPr>
            <a:spLocks noChangeShapeType="1"/>
          </p:cNvSpPr>
          <p:nvPr/>
        </p:nvSpPr>
        <p:spPr bwMode="auto">
          <a:xfrm flipV="1">
            <a:off x="5403850" y="4832350"/>
            <a:ext cx="541338" cy="293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9" name="Line 17"/>
          <p:cNvSpPr>
            <a:spLocks noChangeShapeType="1"/>
          </p:cNvSpPr>
          <p:nvPr/>
        </p:nvSpPr>
        <p:spPr bwMode="auto">
          <a:xfrm>
            <a:off x="5368925" y="5373688"/>
            <a:ext cx="37623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10" name="Line 18"/>
          <p:cNvSpPr>
            <a:spLocks noChangeShapeType="1"/>
          </p:cNvSpPr>
          <p:nvPr/>
        </p:nvSpPr>
        <p:spPr bwMode="auto">
          <a:xfrm>
            <a:off x="4899025" y="3138488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11" name="Text Box 19"/>
          <p:cNvSpPr txBox="1">
            <a:spLocks noChangeArrowheads="1"/>
          </p:cNvSpPr>
          <p:nvPr/>
        </p:nvSpPr>
        <p:spPr bwMode="auto">
          <a:xfrm>
            <a:off x="6080125" y="5638800"/>
            <a:ext cx="366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53012" name="Text Box 20"/>
          <p:cNvSpPr txBox="1">
            <a:spLocks noChangeArrowheads="1"/>
          </p:cNvSpPr>
          <p:nvPr/>
        </p:nvSpPr>
        <p:spPr bwMode="auto">
          <a:xfrm>
            <a:off x="6243638" y="2992438"/>
            <a:ext cx="3667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53013" name="Text Box 21"/>
          <p:cNvSpPr txBox="1">
            <a:spLocks noChangeArrowheads="1"/>
          </p:cNvSpPr>
          <p:nvPr/>
        </p:nvSpPr>
        <p:spPr bwMode="auto">
          <a:xfrm>
            <a:off x="6384925" y="4495800"/>
            <a:ext cx="366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53014" name="Text Box 22"/>
          <p:cNvSpPr txBox="1">
            <a:spLocks noChangeArrowheads="1"/>
          </p:cNvSpPr>
          <p:nvPr/>
        </p:nvSpPr>
        <p:spPr bwMode="auto">
          <a:xfrm>
            <a:off x="2151063" y="3249613"/>
            <a:ext cx="3667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853015" name="Line 23"/>
          <p:cNvSpPr>
            <a:spLocks noChangeShapeType="1"/>
          </p:cNvSpPr>
          <p:nvPr/>
        </p:nvSpPr>
        <p:spPr bwMode="auto">
          <a:xfrm flipV="1">
            <a:off x="4438650" y="3349625"/>
            <a:ext cx="306388" cy="1081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16" name="Line 24"/>
          <p:cNvSpPr>
            <a:spLocks noChangeShapeType="1"/>
          </p:cNvSpPr>
          <p:nvPr/>
        </p:nvSpPr>
        <p:spPr bwMode="auto">
          <a:xfrm>
            <a:off x="2559050" y="4019550"/>
            <a:ext cx="493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17" name="Line 25"/>
          <p:cNvSpPr>
            <a:spLocks noChangeShapeType="1"/>
          </p:cNvSpPr>
          <p:nvPr/>
        </p:nvSpPr>
        <p:spPr bwMode="auto">
          <a:xfrm>
            <a:off x="3370263" y="4137025"/>
            <a:ext cx="682625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18" name="Line 26"/>
          <p:cNvSpPr>
            <a:spLocks noChangeShapeType="1"/>
          </p:cNvSpPr>
          <p:nvPr/>
        </p:nvSpPr>
        <p:spPr bwMode="auto">
          <a:xfrm>
            <a:off x="4510088" y="4841875"/>
            <a:ext cx="506412" cy="341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19" name="Line 27"/>
          <p:cNvSpPr>
            <a:spLocks noChangeShapeType="1"/>
          </p:cNvSpPr>
          <p:nvPr/>
        </p:nvSpPr>
        <p:spPr bwMode="auto">
          <a:xfrm flipV="1">
            <a:off x="4568825" y="3406775"/>
            <a:ext cx="271463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20" name="Line 28"/>
          <p:cNvSpPr>
            <a:spLocks noChangeShapeType="1"/>
          </p:cNvSpPr>
          <p:nvPr/>
        </p:nvSpPr>
        <p:spPr bwMode="auto">
          <a:xfrm flipV="1">
            <a:off x="3476625" y="3230563"/>
            <a:ext cx="1011238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21" name="Line 29"/>
          <p:cNvSpPr>
            <a:spLocks noChangeShapeType="1"/>
          </p:cNvSpPr>
          <p:nvPr/>
        </p:nvSpPr>
        <p:spPr bwMode="auto">
          <a:xfrm>
            <a:off x="4933950" y="3008313"/>
            <a:ext cx="893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22" name="Line 30"/>
          <p:cNvSpPr>
            <a:spLocks noChangeShapeType="1"/>
          </p:cNvSpPr>
          <p:nvPr/>
        </p:nvSpPr>
        <p:spPr bwMode="auto">
          <a:xfrm flipV="1">
            <a:off x="5334000" y="4748213"/>
            <a:ext cx="563563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23" name="Line 31"/>
          <p:cNvSpPr>
            <a:spLocks noChangeShapeType="1"/>
          </p:cNvSpPr>
          <p:nvPr/>
        </p:nvSpPr>
        <p:spPr bwMode="auto">
          <a:xfrm flipH="1">
            <a:off x="4368800" y="3395663"/>
            <a:ext cx="21272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24" name="Line 32"/>
          <p:cNvSpPr>
            <a:spLocks noChangeShapeType="1"/>
          </p:cNvSpPr>
          <p:nvPr/>
        </p:nvSpPr>
        <p:spPr bwMode="auto">
          <a:xfrm>
            <a:off x="5275263" y="5489575"/>
            <a:ext cx="387350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25" name="Text Box 33"/>
          <p:cNvSpPr txBox="1">
            <a:spLocks noChangeArrowheads="1"/>
          </p:cNvSpPr>
          <p:nvPr/>
        </p:nvSpPr>
        <p:spPr bwMode="auto">
          <a:xfrm>
            <a:off x="4257675" y="2720975"/>
            <a:ext cx="366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853026" name="Line 34"/>
          <p:cNvSpPr>
            <a:spLocks noChangeShapeType="1"/>
          </p:cNvSpPr>
          <p:nvPr/>
        </p:nvSpPr>
        <p:spPr bwMode="auto">
          <a:xfrm flipH="1">
            <a:off x="4052888" y="2971800"/>
            <a:ext cx="24606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27" name="Text Box 35"/>
          <p:cNvSpPr txBox="1">
            <a:spLocks noChangeArrowheads="1"/>
          </p:cNvSpPr>
          <p:nvPr/>
        </p:nvSpPr>
        <p:spPr bwMode="auto">
          <a:xfrm>
            <a:off x="4129088" y="4848225"/>
            <a:ext cx="3667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853028" name="Line 36"/>
          <p:cNvSpPr>
            <a:spLocks noChangeShapeType="1"/>
          </p:cNvSpPr>
          <p:nvPr/>
        </p:nvSpPr>
        <p:spPr bwMode="auto">
          <a:xfrm flipH="1" flipV="1">
            <a:off x="4017963" y="4921250"/>
            <a:ext cx="152400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</a:t>
            </a:r>
            <a:r>
              <a:rPr lang="en-US" dirty="0" smtClean="0"/>
              <a:t>sends</a:t>
            </a:r>
            <a:endParaRPr lang="en-US" dirty="0"/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RPF will forward packet to router, even if it will discard</a:t>
            </a:r>
          </a:p>
          <a:p>
            <a:pPr lvl="1"/>
            <a:r>
              <a:rPr lang="en-US"/>
              <a:t>each router gets pkt on all of its input links!</a:t>
            </a:r>
          </a:p>
          <a:p>
            <a:r>
              <a:rPr lang="en-US"/>
              <a:t>Each router connected to LAN will broadcast packet</a:t>
            </a:r>
          </a:p>
        </p:txBody>
      </p:sp>
      <p:sp>
        <p:nvSpPr>
          <p:cNvPr id="854020" name="Oval 4"/>
          <p:cNvSpPr>
            <a:spLocks noChangeArrowheads="1"/>
          </p:cNvSpPr>
          <p:nvPr/>
        </p:nvSpPr>
        <p:spPr bwMode="auto">
          <a:xfrm>
            <a:off x="3817937" y="4019550"/>
            <a:ext cx="376238" cy="3413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4021" name="Oval 5"/>
          <p:cNvSpPr>
            <a:spLocks noChangeArrowheads="1"/>
          </p:cNvSpPr>
          <p:nvPr/>
        </p:nvSpPr>
        <p:spPr bwMode="auto">
          <a:xfrm>
            <a:off x="3182937" y="4700587"/>
            <a:ext cx="376238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4022" name="Oval 6"/>
          <p:cNvSpPr>
            <a:spLocks noChangeArrowheads="1"/>
          </p:cNvSpPr>
          <p:nvPr/>
        </p:nvSpPr>
        <p:spPr bwMode="auto">
          <a:xfrm>
            <a:off x="4405312" y="4700587"/>
            <a:ext cx="376238" cy="341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4023" name="Line 7"/>
          <p:cNvSpPr>
            <a:spLocks noChangeShapeType="1"/>
          </p:cNvSpPr>
          <p:nvPr/>
        </p:nvSpPr>
        <p:spPr bwMode="auto">
          <a:xfrm flipV="1">
            <a:off x="3432175" y="4346575"/>
            <a:ext cx="493712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4024" name="Line 8"/>
          <p:cNvSpPr>
            <a:spLocks noChangeShapeType="1"/>
          </p:cNvSpPr>
          <p:nvPr/>
        </p:nvSpPr>
        <p:spPr bwMode="auto">
          <a:xfrm>
            <a:off x="4149725" y="4322762"/>
            <a:ext cx="363537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4025" name="Line 9"/>
          <p:cNvSpPr>
            <a:spLocks noChangeShapeType="1"/>
          </p:cNvSpPr>
          <p:nvPr/>
        </p:nvSpPr>
        <p:spPr bwMode="auto">
          <a:xfrm flipV="1">
            <a:off x="4008437" y="3698875"/>
            <a:ext cx="11113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4026" name="Line 10"/>
          <p:cNvSpPr>
            <a:spLocks noChangeShapeType="1"/>
          </p:cNvSpPr>
          <p:nvPr/>
        </p:nvSpPr>
        <p:spPr bwMode="auto">
          <a:xfrm flipV="1">
            <a:off x="2667000" y="5475287"/>
            <a:ext cx="3116262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4027" name="Line 11"/>
          <p:cNvSpPr>
            <a:spLocks noChangeShapeType="1"/>
          </p:cNvSpPr>
          <p:nvPr/>
        </p:nvSpPr>
        <p:spPr bwMode="auto">
          <a:xfrm>
            <a:off x="3349625" y="5040312"/>
            <a:ext cx="0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4028" name="Line 12"/>
          <p:cNvSpPr>
            <a:spLocks noChangeShapeType="1"/>
          </p:cNvSpPr>
          <p:nvPr/>
        </p:nvSpPr>
        <p:spPr bwMode="auto">
          <a:xfrm>
            <a:off x="4584700" y="5051425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4029" name="Text Box 13"/>
          <p:cNvSpPr txBox="1">
            <a:spLocks noChangeArrowheads="1"/>
          </p:cNvSpPr>
          <p:nvPr/>
        </p:nvSpPr>
        <p:spPr bwMode="auto">
          <a:xfrm>
            <a:off x="4800600" y="5029200"/>
            <a:ext cx="16446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Ethernet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</a:t>
            </a:r>
            <a:r>
              <a:rPr lang="en-US" dirty="0" smtClean="0"/>
              <a:t>Path Broadcast </a:t>
            </a:r>
            <a:r>
              <a:rPr lang="en-US" dirty="0"/>
              <a:t>(RPB)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distance vector, neighbors exchange routing tables</a:t>
            </a:r>
          </a:p>
          <a:p>
            <a:r>
              <a:rPr lang="en-US"/>
              <a:t>Only send to neighbor if on its shortest path back to source</a:t>
            </a:r>
          </a:p>
          <a:p>
            <a:r>
              <a:rPr lang="en-US"/>
              <a:t>Only send on LAN if have shortest path back to source</a:t>
            </a:r>
          </a:p>
          <a:p>
            <a:pPr lvl="1"/>
            <a:r>
              <a:rPr lang="en-US"/>
              <a:t>break ties arbitrarily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Truncated RPB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hosts tell routers if interested</a:t>
            </a:r>
          </a:p>
          <a:p>
            <a:r>
              <a:rPr lang="en-US" dirty="0"/>
              <a:t>Routers forward on LAN </a:t>
            </a:r>
            <a:r>
              <a:rPr lang="en-US" dirty="0" err="1"/>
              <a:t>iff</a:t>
            </a:r>
            <a:r>
              <a:rPr lang="en-US" dirty="0"/>
              <a:t> there are </a:t>
            </a:r>
            <a:r>
              <a:rPr lang="en-US" dirty="0" smtClean="0"/>
              <a:t>receivers</a:t>
            </a:r>
          </a:p>
          <a:p>
            <a:endParaRPr lang="en-US" dirty="0" smtClean="0"/>
          </a:p>
          <a:p>
            <a:r>
              <a:rPr lang="en-US" dirty="0" smtClean="0"/>
              <a:t>Routers tell their parents if no active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IP 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in isolated pockets of the network</a:t>
            </a:r>
          </a:p>
          <a:p>
            <a:endParaRPr lang="en-US" dirty="0" smtClean="0"/>
          </a:p>
          <a:p>
            <a:r>
              <a:rPr lang="en-US" dirty="0" smtClean="0"/>
              <a:t>But absent at a global scale: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Technical issues: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Scalable? reliability? congestion control?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 ISPs: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Profitable? </a:t>
            </a:r>
            <a:r>
              <a:rPr lang="en-US" dirty="0" err="1" smtClean="0"/>
              <a:t>managable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efficiently implement multicast functionality on top of IP </a:t>
            </a:r>
            <a:r>
              <a:rPr lang="en-US" dirty="0" err="1" smtClean="0"/>
              <a:t>unicast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One answer: </a:t>
            </a:r>
            <a:r>
              <a:rPr lang="en-US" dirty="0" err="1" smtClean="0"/>
              <a:t>Narada</a:t>
            </a:r>
            <a:r>
              <a:rPr lang="en-US" dirty="0" smtClean="0"/>
              <a:t> </a:t>
            </a:r>
            <a:r>
              <a:rPr lang="en-US" sz="2400" dirty="0" smtClean="0"/>
              <a:t>(with some slides stolen from ESM folks)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   </a:t>
            </a:r>
            <a:r>
              <a:rPr lang="en-US" sz="3600" dirty="0" smtClean="0"/>
              <a:t>Naïve </a:t>
            </a:r>
            <a:r>
              <a:rPr lang="en-US" sz="3600" dirty="0" err="1" smtClean="0"/>
              <a:t>unicast</a:t>
            </a:r>
            <a:endParaRPr lang="en-US" sz="3600" dirty="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AB0C-EFE2-4998-8858-C7FE156AC9FE}" type="slidenum">
              <a:rPr lang="en-US"/>
              <a:pPr/>
              <a:t>66</a:t>
            </a:fld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57200" y="914400"/>
            <a:ext cx="7939088" cy="5549900"/>
            <a:chOff x="279" y="432"/>
            <a:chExt cx="5001" cy="3496"/>
          </a:xfrm>
        </p:grpSpPr>
        <p:sp>
          <p:nvSpPr>
            <p:cNvPr id="430084" name="Text Box 4"/>
            <p:cNvSpPr txBox="1">
              <a:spLocks noChangeArrowheads="1"/>
            </p:cNvSpPr>
            <p:nvPr/>
          </p:nvSpPr>
          <p:spPr bwMode="auto">
            <a:xfrm>
              <a:off x="1551" y="3047"/>
              <a:ext cx="1608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 b="0"/>
                <a:t>          </a:t>
              </a:r>
              <a:r>
                <a:rPr lang="en-US" sz="2000" b="0"/>
                <a:t>End Systems</a:t>
              </a:r>
              <a:endParaRPr lang="en-US" sz="2800" b="0"/>
            </a:p>
          </p:txBody>
        </p:sp>
        <p:sp>
          <p:nvSpPr>
            <p:cNvPr id="430085" name="Oval 5"/>
            <p:cNvSpPr>
              <a:spLocks noChangeArrowheads="1"/>
            </p:cNvSpPr>
            <p:nvPr/>
          </p:nvSpPr>
          <p:spPr bwMode="auto">
            <a:xfrm>
              <a:off x="1205" y="1776"/>
              <a:ext cx="3481" cy="118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Tx/>
                <a:buChar char="•"/>
              </a:pPr>
              <a:endParaRPr lang="en-US" sz="2800" b="0"/>
            </a:p>
          </p:txBody>
        </p:sp>
        <p:sp>
          <p:nvSpPr>
            <p:cNvPr id="430086" name="Text Box 6"/>
            <p:cNvSpPr txBox="1">
              <a:spLocks noChangeArrowheads="1"/>
            </p:cNvSpPr>
            <p:nvPr/>
          </p:nvSpPr>
          <p:spPr bwMode="auto">
            <a:xfrm>
              <a:off x="685" y="1977"/>
              <a:ext cx="99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000" b="0"/>
                <a:t> </a:t>
              </a:r>
              <a:endParaRPr lang="en-US" sz="2800" b="0"/>
            </a:p>
          </p:txBody>
        </p:sp>
        <p:sp>
          <p:nvSpPr>
            <p:cNvPr id="430087" name="Text Box 7"/>
            <p:cNvSpPr txBox="1">
              <a:spLocks noChangeArrowheads="1"/>
            </p:cNvSpPr>
            <p:nvPr/>
          </p:nvSpPr>
          <p:spPr bwMode="auto">
            <a:xfrm>
              <a:off x="2949" y="1436"/>
              <a:ext cx="116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800" b="0"/>
            </a:p>
          </p:txBody>
        </p:sp>
        <p:sp>
          <p:nvSpPr>
            <p:cNvPr id="430088" name="Text Box 8"/>
            <p:cNvSpPr txBox="1">
              <a:spLocks noChangeArrowheads="1"/>
            </p:cNvSpPr>
            <p:nvPr/>
          </p:nvSpPr>
          <p:spPr bwMode="auto">
            <a:xfrm>
              <a:off x="2364" y="2496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800" b="0"/>
            </a:p>
          </p:txBody>
        </p:sp>
        <p:sp>
          <p:nvSpPr>
            <p:cNvPr id="430089" name="Text Box 9"/>
            <p:cNvSpPr txBox="1">
              <a:spLocks noChangeArrowheads="1"/>
            </p:cNvSpPr>
            <p:nvPr/>
          </p:nvSpPr>
          <p:spPr bwMode="auto">
            <a:xfrm>
              <a:off x="2103" y="3398"/>
              <a:ext cx="11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/>
                <a:t>Routers</a:t>
              </a:r>
              <a:endParaRPr lang="en-US" sz="2800" b="0" dirty="0"/>
            </a:p>
          </p:txBody>
        </p:sp>
        <p:sp>
          <p:nvSpPr>
            <p:cNvPr id="430090" name="Text Box 10"/>
            <p:cNvSpPr txBox="1">
              <a:spLocks noChangeArrowheads="1"/>
            </p:cNvSpPr>
            <p:nvPr/>
          </p:nvSpPr>
          <p:spPr bwMode="auto">
            <a:xfrm>
              <a:off x="3399" y="578"/>
              <a:ext cx="1230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800" b="0"/>
            </a:p>
          </p:txBody>
        </p:sp>
        <p:sp>
          <p:nvSpPr>
            <p:cNvPr id="430091" name="Text Box 11"/>
            <p:cNvSpPr txBox="1">
              <a:spLocks noChangeArrowheads="1"/>
            </p:cNvSpPr>
            <p:nvPr/>
          </p:nvSpPr>
          <p:spPr bwMode="auto">
            <a:xfrm>
              <a:off x="1813" y="672"/>
              <a:ext cx="67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000" b="0"/>
                <a:t>Gatech</a:t>
              </a:r>
              <a:endParaRPr lang="en-US" sz="2000"/>
            </a:p>
          </p:txBody>
        </p:sp>
        <p:sp>
          <p:nvSpPr>
            <p:cNvPr id="430092" name="Text Box 12"/>
            <p:cNvSpPr txBox="1">
              <a:spLocks noChangeArrowheads="1"/>
            </p:cNvSpPr>
            <p:nvPr/>
          </p:nvSpPr>
          <p:spPr bwMode="auto">
            <a:xfrm>
              <a:off x="279" y="1910"/>
              <a:ext cx="647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000" b="0"/>
                <a:t>CMU</a:t>
              </a:r>
              <a:endParaRPr lang="en-US" sz="2000"/>
            </a:p>
          </p:txBody>
        </p:sp>
        <p:sp>
          <p:nvSpPr>
            <p:cNvPr id="430093" name="Text Box 13"/>
            <p:cNvSpPr txBox="1">
              <a:spLocks noChangeArrowheads="1"/>
            </p:cNvSpPr>
            <p:nvPr/>
          </p:nvSpPr>
          <p:spPr bwMode="auto">
            <a:xfrm rot="21598200" flipH="1">
              <a:off x="5080" y="13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800" b="0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469" y="3168"/>
              <a:ext cx="663" cy="760"/>
              <a:chOff x="4678" y="3176"/>
              <a:chExt cx="663" cy="760"/>
            </a:xfrm>
          </p:grpSpPr>
          <p:sp>
            <p:nvSpPr>
              <p:cNvPr id="430095" name="Text Box 15"/>
              <p:cNvSpPr txBox="1">
                <a:spLocks noChangeArrowheads="1"/>
              </p:cNvSpPr>
              <p:nvPr/>
            </p:nvSpPr>
            <p:spPr bwMode="auto">
              <a:xfrm rot="21598200" flipH="1">
                <a:off x="5071" y="3561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800" b="0"/>
              </a:p>
            </p:txBody>
          </p:sp>
          <p:sp>
            <p:nvSpPr>
              <p:cNvPr id="430096" name="Oval 16"/>
              <p:cNvSpPr>
                <a:spLocks noChangeArrowheads="1"/>
              </p:cNvSpPr>
              <p:nvPr/>
            </p:nvSpPr>
            <p:spPr bwMode="auto">
              <a:xfrm rot="21598200" flipH="1">
                <a:off x="4678" y="3551"/>
                <a:ext cx="421" cy="250"/>
              </a:xfrm>
              <a:prstGeom prst="ellipse">
                <a:avLst/>
              </a:prstGeom>
              <a:solidFill>
                <a:srgbClr val="33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97" name="Oval 17"/>
              <p:cNvSpPr>
                <a:spLocks noChangeArrowheads="1"/>
              </p:cNvSpPr>
              <p:nvPr/>
            </p:nvSpPr>
            <p:spPr bwMode="auto">
              <a:xfrm rot="21598200" flipH="1">
                <a:off x="4678" y="3263"/>
                <a:ext cx="434" cy="240"/>
              </a:xfrm>
              <a:prstGeom prst="ellipse">
                <a:avLst/>
              </a:prstGeom>
              <a:solidFill>
                <a:srgbClr val="33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98" name="Text Box 18"/>
              <p:cNvSpPr txBox="1">
                <a:spLocks noChangeArrowheads="1"/>
              </p:cNvSpPr>
              <p:nvPr/>
            </p:nvSpPr>
            <p:spPr bwMode="auto">
              <a:xfrm rot="21598200" flipH="1">
                <a:off x="4837" y="357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800" b="0"/>
              </a:p>
            </p:txBody>
          </p:sp>
          <p:sp>
            <p:nvSpPr>
              <p:cNvPr id="430099" name="Line 19"/>
              <p:cNvSpPr>
                <a:spLocks noChangeShapeType="1"/>
              </p:cNvSpPr>
              <p:nvPr/>
            </p:nvSpPr>
            <p:spPr bwMode="auto">
              <a:xfrm rot="21598200" flipH="1">
                <a:off x="5324" y="3176"/>
                <a:ext cx="0" cy="7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00" name="Line 20"/>
              <p:cNvSpPr>
                <a:spLocks noChangeShapeType="1"/>
              </p:cNvSpPr>
              <p:nvPr/>
            </p:nvSpPr>
            <p:spPr bwMode="auto">
              <a:xfrm rot="21598200" flipH="1">
                <a:off x="5118" y="3360"/>
                <a:ext cx="2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101" name="Line 21"/>
              <p:cNvSpPr>
                <a:spLocks noChangeShapeType="1"/>
              </p:cNvSpPr>
              <p:nvPr/>
            </p:nvSpPr>
            <p:spPr bwMode="auto">
              <a:xfrm rot="21598200" flipH="1">
                <a:off x="5101" y="3696"/>
                <a:ext cx="2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4357" y="729"/>
              <a:ext cx="592" cy="759"/>
              <a:chOff x="4510" y="480"/>
              <a:chExt cx="592" cy="759"/>
            </a:xfrm>
          </p:grpSpPr>
          <p:sp>
            <p:nvSpPr>
              <p:cNvPr id="430103" name="Line 23"/>
              <p:cNvSpPr>
                <a:spLocks noChangeShapeType="1"/>
              </p:cNvSpPr>
              <p:nvPr/>
            </p:nvSpPr>
            <p:spPr bwMode="auto">
              <a:xfrm rot="21598200" flipH="1">
                <a:off x="5099" y="480"/>
                <a:ext cx="0" cy="7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04" name="Line 24"/>
              <p:cNvSpPr>
                <a:spLocks noChangeShapeType="1"/>
              </p:cNvSpPr>
              <p:nvPr/>
            </p:nvSpPr>
            <p:spPr bwMode="auto">
              <a:xfrm rot="21598200" flipH="1">
                <a:off x="4876" y="720"/>
                <a:ext cx="2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105" name="Line 25"/>
              <p:cNvSpPr>
                <a:spLocks noChangeShapeType="1"/>
              </p:cNvSpPr>
              <p:nvPr/>
            </p:nvSpPr>
            <p:spPr bwMode="auto">
              <a:xfrm rot="21598200" flipH="1">
                <a:off x="4879" y="1008"/>
                <a:ext cx="2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106" name="Oval 26"/>
              <p:cNvSpPr>
                <a:spLocks noChangeArrowheads="1"/>
              </p:cNvSpPr>
              <p:nvPr/>
            </p:nvSpPr>
            <p:spPr bwMode="auto">
              <a:xfrm rot="21598200" flipH="1">
                <a:off x="4510" y="576"/>
                <a:ext cx="434" cy="240"/>
              </a:xfrm>
              <a:prstGeom prst="ellipse">
                <a:avLst/>
              </a:prstGeom>
              <a:solidFill>
                <a:srgbClr val="33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07" name="Oval 27"/>
              <p:cNvSpPr>
                <a:spLocks noChangeArrowheads="1"/>
              </p:cNvSpPr>
              <p:nvPr/>
            </p:nvSpPr>
            <p:spPr bwMode="auto">
              <a:xfrm rot="21598200" flipH="1">
                <a:off x="4510" y="864"/>
                <a:ext cx="434" cy="240"/>
              </a:xfrm>
              <a:prstGeom prst="ellipse">
                <a:avLst/>
              </a:prstGeom>
              <a:solidFill>
                <a:srgbClr val="33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108" name="Oval 28"/>
            <p:cNvSpPr>
              <a:spLocks noChangeArrowheads="1"/>
            </p:cNvSpPr>
            <p:nvPr/>
          </p:nvSpPr>
          <p:spPr bwMode="auto">
            <a:xfrm rot="21598200" flipH="1">
              <a:off x="1813" y="960"/>
              <a:ext cx="434" cy="24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09" name="Oval 29"/>
            <p:cNvSpPr>
              <a:spLocks noChangeArrowheads="1"/>
            </p:cNvSpPr>
            <p:nvPr/>
          </p:nvSpPr>
          <p:spPr bwMode="auto">
            <a:xfrm rot="21598200" flipH="1">
              <a:off x="373" y="2256"/>
              <a:ext cx="434" cy="24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10" name="Oval 30"/>
            <p:cNvSpPr>
              <a:spLocks noChangeArrowheads="1"/>
            </p:cNvSpPr>
            <p:nvPr/>
          </p:nvSpPr>
          <p:spPr bwMode="auto">
            <a:xfrm rot="21598200" flipH="1">
              <a:off x="1623" y="3072"/>
              <a:ext cx="434" cy="24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11" name="Rectangle 31"/>
            <p:cNvSpPr>
              <a:spLocks noChangeArrowheads="1"/>
            </p:cNvSpPr>
            <p:nvPr/>
          </p:nvSpPr>
          <p:spPr bwMode="auto">
            <a:xfrm>
              <a:off x="4614" y="432"/>
              <a:ext cx="666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0"/>
                <a:t>Stanford</a:t>
              </a:r>
            </a:p>
          </p:txBody>
        </p:sp>
        <p:sp>
          <p:nvSpPr>
            <p:cNvPr id="430112" name="Rectangle 32"/>
            <p:cNvSpPr>
              <a:spLocks noChangeArrowheads="1"/>
            </p:cNvSpPr>
            <p:nvPr/>
          </p:nvSpPr>
          <p:spPr bwMode="auto">
            <a:xfrm>
              <a:off x="4469" y="2880"/>
              <a:ext cx="7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000" b="0"/>
                <a:t>Berkeley</a:t>
              </a:r>
            </a:p>
          </p:txBody>
        </p:sp>
        <p:sp>
          <p:nvSpPr>
            <p:cNvPr id="430113" name="Freeform 33"/>
            <p:cNvSpPr>
              <a:spLocks/>
            </p:cNvSpPr>
            <p:nvPr/>
          </p:nvSpPr>
          <p:spPr bwMode="auto">
            <a:xfrm>
              <a:off x="773" y="2441"/>
              <a:ext cx="3688" cy="9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016" y="7"/>
                </a:cxn>
                <a:cxn ang="0">
                  <a:pos x="2433" y="51"/>
                </a:cxn>
                <a:cxn ang="0">
                  <a:pos x="2832" y="277"/>
                </a:cxn>
                <a:cxn ang="0">
                  <a:pos x="3688" y="927"/>
                </a:cxn>
              </a:cxnLst>
              <a:rect l="0" t="0" r="r" b="b"/>
              <a:pathLst>
                <a:path w="3688" h="927">
                  <a:moveTo>
                    <a:pt x="0" y="7"/>
                  </a:moveTo>
                  <a:cubicBezTo>
                    <a:pt x="336" y="7"/>
                    <a:pt x="1611" y="0"/>
                    <a:pt x="2016" y="7"/>
                  </a:cubicBezTo>
                  <a:cubicBezTo>
                    <a:pt x="2421" y="14"/>
                    <a:pt x="2297" y="6"/>
                    <a:pt x="2433" y="51"/>
                  </a:cubicBezTo>
                  <a:cubicBezTo>
                    <a:pt x="2569" y="96"/>
                    <a:pt x="2623" y="131"/>
                    <a:pt x="2832" y="277"/>
                  </a:cubicBezTo>
                  <a:cubicBezTo>
                    <a:pt x="3041" y="423"/>
                    <a:pt x="3510" y="792"/>
                    <a:pt x="3688" y="927"/>
                  </a:cubicBezTo>
                </a:path>
              </a:pathLst>
            </a:custGeom>
            <a:noFill/>
            <a:ln w="57150" cap="flat" cmpd="sng">
              <a:solidFill>
                <a:srgbClr val="0033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14" name="Freeform 34"/>
            <p:cNvSpPr>
              <a:spLocks/>
            </p:cNvSpPr>
            <p:nvPr/>
          </p:nvSpPr>
          <p:spPr bwMode="auto">
            <a:xfrm>
              <a:off x="773" y="988"/>
              <a:ext cx="3602" cy="1412"/>
            </a:xfrm>
            <a:custGeom>
              <a:avLst/>
              <a:gdLst/>
              <a:ahLst/>
              <a:cxnLst>
                <a:cxn ang="0">
                  <a:pos x="0" y="1373"/>
                </a:cxn>
                <a:cxn ang="0">
                  <a:pos x="1962" y="1367"/>
                </a:cxn>
                <a:cxn ang="0">
                  <a:pos x="2435" y="1325"/>
                </a:cxn>
                <a:cxn ang="0">
                  <a:pos x="2953" y="845"/>
                </a:cxn>
                <a:cxn ang="0">
                  <a:pos x="3602" y="0"/>
                </a:cxn>
              </a:cxnLst>
              <a:rect l="0" t="0" r="r" b="b"/>
              <a:pathLst>
                <a:path w="3602" h="1412">
                  <a:moveTo>
                    <a:pt x="0" y="1373"/>
                  </a:moveTo>
                  <a:cubicBezTo>
                    <a:pt x="327" y="1372"/>
                    <a:pt x="1556" y="1375"/>
                    <a:pt x="1962" y="1367"/>
                  </a:cubicBezTo>
                  <a:cubicBezTo>
                    <a:pt x="2368" y="1359"/>
                    <a:pt x="2270" y="1412"/>
                    <a:pt x="2435" y="1325"/>
                  </a:cubicBezTo>
                  <a:cubicBezTo>
                    <a:pt x="2600" y="1238"/>
                    <a:pt x="2759" y="1066"/>
                    <a:pt x="2953" y="845"/>
                  </a:cubicBezTo>
                  <a:cubicBezTo>
                    <a:pt x="3147" y="624"/>
                    <a:pt x="3467" y="176"/>
                    <a:pt x="3602" y="0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15" name="Freeform 35"/>
            <p:cNvSpPr>
              <a:spLocks/>
            </p:cNvSpPr>
            <p:nvPr/>
          </p:nvSpPr>
          <p:spPr bwMode="auto">
            <a:xfrm>
              <a:off x="819" y="1247"/>
              <a:ext cx="3597" cy="1201"/>
            </a:xfrm>
            <a:custGeom>
              <a:avLst/>
              <a:gdLst/>
              <a:ahLst/>
              <a:cxnLst>
                <a:cxn ang="0">
                  <a:pos x="0" y="1164"/>
                </a:cxn>
                <a:cxn ang="0">
                  <a:pos x="2028" y="1151"/>
                </a:cxn>
                <a:cxn ang="0">
                  <a:pos x="2502" y="1118"/>
                </a:cxn>
                <a:cxn ang="0">
                  <a:pos x="3035" y="651"/>
                </a:cxn>
                <a:cxn ang="0">
                  <a:pos x="3597" y="0"/>
                </a:cxn>
              </a:cxnLst>
              <a:rect l="0" t="0" r="r" b="b"/>
              <a:pathLst>
                <a:path w="3597" h="1201">
                  <a:moveTo>
                    <a:pt x="0" y="1164"/>
                  </a:moveTo>
                  <a:cubicBezTo>
                    <a:pt x="338" y="1162"/>
                    <a:pt x="1611" y="1159"/>
                    <a:pt x="2028" y="1151"/>
                  </a:cubicBezTo>
                  <a:cubicBezTo>
                    <a:pt x="2445" y="1143"/>
                    <a:pt x="2334" y="1201"/>
                    <a:pt x="2502" y="1118"/>
                  </a:cubicBezTo>
                  <a:cubicBezTo>
                    <a:pt x="2670" y="1035"/>
                    <a:pt x="2852" y="837"/>
                    <a:pt x="3035" y="651"/>
                  </a:cubicBezTo>
                  <a:cubicBezTo>
                    <a:pt x="3218" y="465"/>
                    <a:pt x="3480" y="136"/>
                    <a:pt x="3597" y="0"/>
                  </a:cubicBezTo>
                </a:path>
              </a:pathLst>
            </a:custGeom>
            <a:noFill/>
            <a:ln w="57150" cap="flat" cmpd="sng">
              <a:solidFill>
                <a:srgbClr val="99CC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16" name="Freeform 36"/>
            <p:cNvSpPr>
              <a:spLocks/>
            </p:cNvSpPr>
            <p:nvPr/>
          </p:nvSpPr>
          <p:spPr bwMode="auto">
            <a:xfrm>
              <a:off x="773" y="1220"/>
              <a:ext cx="1463" cy="1132"/>
            </a:xfrm>
            <a:custGeom>
              <a:avLst/>
              <a:gdLst/>
              <a:ahLst/>
              <a:cxnLst>
                <a:cxn ang="0">
                  <a:pos x="0" y="1107"/>
                </a:cxn>
                <a:cxn ang="0">
                  <a:pos x="1188" y="1081"/>
                </a:cxn>
                <a:cxn ang="0">
                  <a:pos x="1446" y="799"/>
                </a:cxn>
                <a:cxn ang="0">
                  <a:pos x="1289" y="0"/>
                </a:cxn>
              </a:cxnLst>
              <a:rect l="0" t="0" r="r" b="b"/>
              <a:pathLst>
                <a:path w="1463" h="1132">
                  <a:moveTo>
                    <a:pt x="0" y="1107"/>
                  </a:moveTo>
                  <a:cubicBezTo>
                    <a:pt x="198" y="1103"/>
                    <a:pt x="947" y="1132"/>
                    <a:pt x="1188" y="1081"/>
                  </a:cubicBezTo>
                  <a:cubicBezTo>
                    <a:pt x="1429" y="1030"/>
                    <a:pt x="1429" y="979"/>
                    <a:pt x="1446" y="799"/>
                  </a:cubicBezTo>
                  <a:cubicBezTo>
                    <a:pt x="1463" y="619"/>
                    <a:pt x="1322" y="166"/>
                    <a:pt x="1289" y="0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117" name="Rectangle 37"/>
            <p:cNvSpPr>
              <a:spLocks noChangeArrowheads="1"/>
            </p:cNvSpPr>
            <p:nvPr/>
          </p:nvSpPr>
          <p:spPr bwMode="auto">
            <a:xfrm>
              <a:off x="2069" y="1894"/>
              <a:ext cx="326" cy="2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18" name="Rectangle 38"/>
            <p:cNvSpPr>
              <a:spLocks noChangeArrowheads="1"/>
            </p:cNvSpPr>
            <p:nvPr/>
          </p:nvSpPr>
          <p:spPr bwMode="auto">
            <a:xfrm>
              <a:off x="3519" y="1872"/>
              <a:ext cx="326" cy="2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19" name="Freeform 39"/>
            <p:cNvSpPr>
              <a:spLocks/>
            </p:cNvSpPr>
            <p:nvPr/>
          </p:nvSpPr>
          <p:spPr bwMode="auto">
            <a:xfrm>
              <a:off x="743" y="2482"/>
              <a:ext cx="3819" cy="109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70" y="8"/>
                </a:cxn>
                <a:cxn ang="0">
                  <a:pos x="2367" y="58"/>
                </a:cxn>
                <a:cxn ang="0">
                  <a:pos x="2766" y="284"/>
                </a:cxn>
                <a:cxn ang="0">
                  <a:pos x="3819" y="1095"/>
                </a:cxn>
              </a:cxnLst>
              <a:rect l="0" t="0" r="r" b="b"/>
              <a:pathLst>
                <a:path w="3819" h="1095">
                  <a:moveTo>
                    <a:pt x="0" y="8"/>
                  </a:moveTo>
                  <a:cubicBezTo>
                    <a:pt x="345" y="8"/>
                    <a:pt x="1676" y="0"/>
                    <a:pt x="2070" y="8"/>
                  </a:cubicBezTo>
                  <a:cubicBezTo>
                    <a:pt x="2464" y="16"/>
                    <a:pt x="2251" y="12"/>
                    <a:pt x="2367" y="58"/>
                  </a:cubicBezTo>
                  <a:cubicBezTo>
                    <a:pt x="2483" y="104"/>
                    <a:pt x="2524" y="111"/>
                    <a:pt x="2766" y="284"/>
                  </a:cubicBezTo>
                  <a:cubicBezTo>
                    <a:pt x="3008" y="457"/>
                    <a:pt x="3600" y="926"/>
                    <a:pt x="3819" y="1095"/>
                  </a:cubicBezTo>
                </a:path>
              </a:pathLst>
            </a:custGeom>
            <a:noFill/>
            <a:ln w="57150" cap="flat" cmpd="sng">
              <a:solidFill>
                <a:srgbClr val="00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20" name="Rectangle 40"/>
            <p:cNvSpPr>
              <a:spLocks noChangeArrowheads="1"/>
            </p:cNvSpPr>
            <p:nvPr/>
          </p:nvSpPr>
          <p:spPr bwMode="auto">
            <a:xfrm>
              <a:off x="1479" y="2304"/>
              <a:ext cx="336" cy="2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21" name="Rectangle 41"/>
            <p:cNvSpPr>
              <a:spLocks noChangeArrowheads="1"/>
            </p:cNvSpPr>
            <p:nvPr/>
          </p:nvSpPr>
          <p:spPr bwMode="auto">
            <a:xfrm>
              <a:off x="2833" y="2304"/>
              <a:ext cx="326" cy="2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22" name="Rectangle 42"/>
            <p:cNvSpPr>
              <a:spLocks noChangeArrowheads="1"/>
            </p:cNvSpPr>
            <p:nvPr/>
          </p:nvSpPr>
          <p:spPr bwMode="auto">
            <a:xfrm>
              <a:off x="3461" y="2640"/>
              <a:ext cx="326" cy="2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23" name="Rectangle 43"/>
            <p:cNvSpPr>
              <a:spLocks noChangeArrowheads="1"/>
            </p:cNvSpPr>
            <p:nvPr/>
          </p:nvSpPr>
          <p:spPr bwMode="auto">
            <a:xfrm>
              <a:off x="1676" y="3430"/>
              <a:ext cx="336" cy="2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D93E-9072-4CBC-8400-C56751676954}" type="slidenum">
              <a:rPr lang="en-US"/>
              <a:pPr/>
              <a:t>67</a:t>
            </a:fld>
            <a:endParaRPr lang="en-US"/>
          </a:p>
        </p:txBody>
      </p:sp>
      <p:sp>
        <p:nvSpPr>
          <p:cNvPr id="436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990600"/>
          </a:xfrm>
        </p:spPr>
        <p:txBody>
          <a:bodyPr/>
          <a:lstStyle/>
          <a:p>
            <a:r>
              <a:rPr lang="en-US" sz="3600" dirty="0" smtClean="0"/>
              <a:t>An alternative: end-system multicast</a:t>
            </a:r>
            <a:endParaRPr lang="en-US" sz="3600" dirty="0"/>
          </a:p>
        </p:txBody>
      </p:sp>
      <p:sp>
        <p:nvSpPr>
          <p:cNvPr id="436227" name="Text Box 1027"/>
          <p:cNvSpPr txBox="1">
            <a:spLocks noChangeArrowheads="1"/>
          </p:cNvSpPr>
          <p:nvPr/>
        </p:nvSpPr>
        <p:spPr bwMode="auto">
          <a:xfrm>
            <a:off x="5486400" y="1355725"/>
            <a:ext cx="1566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Stanford</a:t>
            </a:r>
            <a:endParaRPr lang="en-US" sz="2800" b="0"/>
          </a:p>
        </p:txBody>
      </p:sp>
      <p:sp>
        <p:nvSpPr>
          <p:cNvPr id="436252" name="Text Box 1052"/>
          <p:cNvSpPr txBox="1">
            <a:spLocks noChangeArrowheads="1"/>
          </p:cNvSpPr>
          <p:nvPr/>
        </p:nvSpPr>
        <p:spPr bwMode="auto">
          <a:xfrm>
            <a:off x="1387475" y="5548313"/>
            <a:ext cx="18034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/>
              <a:t>CMU</a:t>
            </a:r>
          </a:p>
        </p:txBody>
      </p:sp>
      <p:sp>
        <p:nvSpPr>
          <p:cNvPr id="436253" name="Text Box 1053"/>
          <p:cNvSpPr txBox="1">
            <a:spLocks noChangeArrowheads="1"/>
          </p:cNvSpPr>
          <p:nvPr/>
        </p:nvSpPr>
        <p:spPr bwMode="auto">
          <a:xfrm>
            <a:off x="5486400" y="4443413"/>
            <a:ext cx="1066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b="0" dirty="0"/>
              <a:t>Stan1</a:t>
            </a:r>
            <a:endParaRPr lang="en-US" sz="2800" b="0" dirty="0"/>
          </a:p>
        </p:txBody>
      </p:sp>
      <p:sp>
        <p:nvSpPr>
          <p:cNvPr id="436254" name="Line 1054"/>
          <p:cNvSpPr>
            <a:spLocks noChangeShapeType="1"/>
          </p:cNvSpPr>
          <p:nvPr/>
        </p:nvSpPr>
        <p:spPr bwMode="auto">
          <a:xfrm>
            <a:off x="5586413" y="4784725"/>
            <a:ext cx="338137" cy="130810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55" name="Line 1055"/>
          <p:cNvSpPr>
            <a:spLocks noChangeShapeType="1"/>
          </p:cNvSpPr>
          <p:nvPr/>
        </p:nvSpPr>
        <p:spPr bwMode="auto">
          <a:xfrm>
            <a:off x="5586413" y="4784725"/>
            <a:ext cx="704850" cy="477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56" name="Text Box 1056"/>
          <p:cNvSpPr txBox="1">
            <a:spLocks noChangeArrowheads="1"/>
          </p:cNvSpPr>
          <p:nvPr/>
        </p:nvSpPr>
        <p:spPr bwMode="auto">
          <a:xfrm>
            <a:off x="6019800" y="5195888"/>
            <a:ext cx="8969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/>
              <a:t>Stan2</a:t>
            </a:r>
            <a:endParaRPr lang="en-US" sz="2800" b="0"/>
          </a:p>
        </p:txBody>
      </p:sp>
      <p:sp>
        <p:nvSpPr>
          <p:cNvPr id="436257" name="Line 1057"/>
          <p:cNvSpPr>
            <a:spLocks noChangeShapeType="1"/>
          </p:cNvSpPr>
          <p:nvPr/>
        </p:nvSpPr>
        <p:spPr bwMode="auto">
          <a:xfrm>
            <a:off x="5924550" y="6092825"/>
            <a:ext cx="1263650" cy="195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58" name="Rectangle 1058"/>
          <p:cNvSpPr>
            <a:spLocks noChangeArrowheads="1"/>
          </p:cNvSpPr>
          <p:nvPr/>
        </p:nvSpPr>
        <p:spPr bwMode="auto">
          <a:xfrm>
            <a:off x="7185025" y="6092825"/>
            <a:ext cx="1044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 dirty="0"/>
              <a:t>Berk2</a:t>
            </a:r>
          </a:p>
        </p:txBody>
      </p:sp>
      <p:sp>
        <p:nvSpPr>
          <p:cNvPr id="436259" name="Text Box 1059"/>
          <p:cNvSpPr txBox="1">
            <a:spLocks noChangeArrowheads="1"/>
          </p:cNvSpPr>
          <p:nvPr/>
        </p:nvSpPr>
        <p:spPr bwMode="auto">
          <a:xfrm>
            <a:off x="2971800" y="5562600"/>
            <a:ext cx="2514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Overlay  Tree</a:t>
            </a:r>
            <a:endParaRPr lang="en-US" sz="3600" b="0" dirty="0"/>
          </a:p>
        </p:txBody>
      </p:sp>
      <p:sp>
        <p:nvSpPr>
          <p:cNvPr id="436260" name="Text Box 1060"/>
          <p:cNvSpPr txBox="1">
            <a:spLocks noChangeArrowheads="1"/>
          </p:cNvSpPr>
          <p:nvPr/>
        </p:nvSpPr>
        <p:spPr bwMode="auto">
          <a:xfrm>
            <a:off x="5786438" y="4776788"/>
            <a:ext cx="3281362" cy="1160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800" b="0"/>
          </a:p>
          <a:p>
            <a:pPr>
              <a:spcBef>
                <a:spcPct val="50000"/>
              </a:spcBef>
            </a:pPr>
            <a:endParaRPr lang="en-US" sz="2800" b="0"/>
          </a:p>
        </p:txBody>
      </p:sp>
      <p:sp>
        <p:nvSpPr>
          <p:cNvPr id="436261" name="Text Box 1061"/>
          <p:cNvSpPr txBox="1">
            <a:spLocks noChangeArrowheads="1"/>
          </p:cNvSpPr>
          <p:nvPr/>
        </p:nvSpPr>
        <p:spPr bwMode="auto">
          <a:xfrm>
            <a:off x="620713" y="4657725"/>
            <a:ext cx="9032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0"/>
              <a:t>Gatech</a:t>
            </a:r>
            <a:endParaRPr lang="en-US" sz="2000"/>
          </a:p>
        </p:txBody>
      </p:sp>
      <p:sp>
        <p:nvSpPr>
          <p:cNvPr id="436262" name="Line 1062"/>
          <p:cNvSpPr>
            <a:spLocks noChangeShapeType="1"/>
          </p:cNvSpPr>
          <p:nvPr/>
        </p:nvSpPr>
        <p:spPr bwMode="auto">
          <a:xfrm flipH="1" flipV="1">
            <a:off x="1387475" y="4984750"/>
            <a:ext cx="822325" cy="6731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6263" name="Rectangle 1063"/>
          <p:cNvSpPr>
            <a:spLocks noChangeArrowheads="1"/>
          </p:cNvSpPr>
          <p:nvPr/>
        </p:nvSpPr>
        <p:spPr bwMode="auto">
          <a:xfrm>
            <a:off x="5969000" y="5726113"/>
            <a:ext cx="7429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0"/>
              <a:t>Berk1</a:t>
            </a:r>
          </a:p>
        </p:txBody>
      </p:sp>
      <p:sp>
        <p:nvSpPr>
          <p:cNvPr id="436264" name="Line 1064"/>
          <p:cNvSpPr>
            <a:spLocks noChangeShapeType="1"/>
          </p:cNvSpPr>
          <p:nvPr/>
        </p:nvSpPr>
        <p:spPr bwMode="auto">
          <a:xfrm flipV="1">
            <a:off x="2209800" y="4784725"/>
            <a:ext cx="3376613" cy="873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6228" name="Text Box 1028"/>
          <p:cNvSpPr txBox="1">
            <a:spLocks noChangeArrowheads="1"/>
          </p:cNvSpPr>
          <p:nvPr/>
        </p:nvSpPr>
        <p:spPr bwMode="auto">
          <a:xfrm flipH="1">
            <a:off x="7402513" y="4216400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800" b="0"/>
          </a:p>
        </p:txBody>
      </p:sp>
      <p:sp>
        <p:nvSpPr>
          <p:cNvPr id="436229" name="Line 1029"/>
          <p:cNvSpPr>
            <a:spLocks noChangeShapeType="1"/>
          </p:cNvSpPr>
          <p:nvPr/>
        </p:nvSpPr>
        <p:spPr bwMode="auto">
          <a:xfrm flipH="1">
            <a:off x="8375650" y="3792538"/>
            <a:ext cx="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30" name="Line 1030"/>
          <p:cNvSpPr>
            <a:spLocks noChangeShapeType="1"/>
          </p:cNvSpPr>
          <p:nvPr/>
        </p:nvSpPr>
        <p:spPr bwMode="auto">
          <a:xfrm flipH="1">
            <a:off x="7940675" y="3892550"/>
            <a:ext cx="434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6231" name="Line 1031"/>
          <p:cNvSpPr>
            <a:spLocks noChangeShapeType="1"/>
          </p:cNvSpPr>
          <p:nvPr/>
        </p:nvSpPr>
        <p:spPr bwMode="auto">
          <a:xfrm flipH="1">
            <a:off x="7940675" y="4387850"/>
            <a:ext cx="434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6232" name="Oval 1032"/>
          <p:cNvSpPr>
            <a:spLocks noChangeArrowheads="1"/>
          </p:cNvSpPr>
          <p:nvPr/>
        </p:nvSpPr>
        <p:spPr bwMode="auto">
          <a:xfrm flipH="1">
            <a:off x="7399338" y="3756025"/>
            <a:ext cx="587375" cy="247650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33" name="Oval 1033"/>
          <p:cNvSpPr>
            <a:spLocks noChangeArrowheads="1"/>
          </p:cNvSpPr>
          <p:nvPr/>
        </p:nvSpPr>
        <p:spPr bwMode="auto">
          <a:xfrm flipH="1">
            <a:off x="7399338" y="4251325"/>
            <a:ext cx="587375" cy="247650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34" name="Text Box 1034"/>
          <p:cNvSpPr txBox="1">
            <a:spLocks noChangeArrowheads="1"/>
          </p:cNvSpPr>
          <p:nvPr/>
        </p:nvSpPr>
        <p:spPr bwMode="auto">
          <a:xfrm>
            <a:off x="5738813" y="3948113"/>
            <a:ext cx="17668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0"/>
              <a:t>Berkeley</a:t>
            </a:r>
            <a:endParaRPr lang="en-US" sz="2000"/>
          </a:p>
        </p:txBody>
      </p:sp>
      <p:sp>
        <p:nvSpPr>
          <p:cNvPr id="436235" name="Text Box 1035"/>
          <p:cNvSpPr txBox="1">
            <a:spLocks noChangeArrowheads="1"/>
          </p:cNvSpPr>
          <p:nvPr/>
        </p:nvSpPr>
        <p:spPr bwMode="auto">
          <a:xfrm>
            <a:off x="2535238" y="3929063"/>
            <a:ext cx="2446337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/>
              <a:t>         </a:t>
            </a:r>
          </a:p>
        </p:txBody>
      </p:sp>
      <p:sp>
        <p:nvSpPr>
          <p:cNvPr id="436236" name="Oval 1036"/>
          <p:cNvSpPr>
            <a:spLocks noChangeArrowheads="1"/>
          </p:cNvSpPr>
          <p:nvPr/>
        </p:nvSpPr>
        <p:spPr bwMode="auto">
          <a:xfrm>
            <a:off x="2060575" y="2530475"/>
            <a:ext cx="5727700" cy="136048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endParaRPr lang="en-US" sz="2800" b="0"/>
          </a:p>
        </p:txBody>
      </p:sp>
      <p:sp>
        <p:nvSpPr>
          <p:cNvPr id="436237" name="Text Box 1037"/>
          <p:cNvSpPr txBox="1">
            <a:spLocks noChangeArrowheads="1"/>
          </p:cNvSpPr>
          <p:nvPr/>
        </p:nvSpPr>
        <p:spPr bwMode="auto">
          <a:xfrm>
            <a:off x="1109663" y="2706688"/>
            <a:ext cx="16287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0"/>
              <a:t> </a:t>
            </a:r>
            <a:endParaRPr lang="en-US" sz="2800" b="0"/>
          </a:p>
        </p:txBody>
      </p:sp>
      <p:sp>
        <p:nvSpPr>
          <p:cNvPr id="436238" name="Text Box 1038"/>
          <p:cNvSpPr txBox="1">
            <a:spLocks noChangeArrowheads="1"/>
          </p:cNvSpPr>
          <p:nvPr/>
        </p:nvSpPr>
        <p:spPr bwMode="auto">
          <a:xfrm>
            <a:off x="4838700" y="2081213"/>
            <a:ext cx="1841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800" b="0"/>
          </a:p>
        </p:txBody>
      </p:sp>
      <p:sp>
        <p:nvSpPr>
          <p:cNvPr id="436240" name="Oval 1040"/>
          <p:cNvSpPr>
            <a:spLocks noChangeArrowheads="1"/>
          </p:cNvSpPr>
          <p:nvPr/>
        </p:nvSpPr>
        <p:spPr bwMode="auto">
          <a:xfrm>
            <a:off x="2898775" y="1636713"/>
            <a:ext cx="588963" cy="247650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41" name="Line 1041"/>
          <p:cNvSpPr>
            <a:spLocks noChangeShapeType="1"/>
          </p:cNvSpPr>
          <p:nvPr/>
        </p:nvSpPr>
        <p:spPr bwMode="auto">
          <a:xfrm>
            <a:off x="7947025" y="1778000"/>
            <a:ext cx="1588" cy="75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42"/>
          <p:cNvGrpSpPr>
            <a:grpSpLocks/>
          </p:cNvGrpSpPr>
          <p:nvPr/>
        </p:nvGrpSpPr>
        <p:grpSpPr bwMode="auto">
          <a:xfrm rot="-10800000">
            <a:off x="6958013" y="1778000"/>
            <a:ext cx="982662" cy="739775"/>
            <a:chOff x="3648" y="937"/>
            <a:chExt cx="597" cy="647"/>
          </a:xfrm>
        </p:grpSpPr>
        <p:sp>
          <p:nvSpPr>
            <p:cNvPr id="436243" name="Line 1043"/>
            <p:cNvSpPr>
              <a:spLocks noChangeShapeType="1"/>
            </p:cNvSpPr>
            <p:nvPr/>
          </p:nvSpPr>
          <p:spPr bwMode="auto">
            <a:xfrm>
              <a:off x="3648" y="1056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6244" name="Line 1044"/>
            <p:cNvSpPr>
              <a:spLocks noChangeShapeType="1"/>
            </p:cNvSpPr>
            <p:nvPr/>
          </p:nvSpPr>
          <p:spPr bwMode="auto">
            <a:xfrm>
              <a:off x="3648" y="1488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6245" name="Oval 1045"/>
            <p:cNvSpPr>
              <a:spLocks noChangeArrowheads="1"/>
            </p:cNvSpPr>
            <p:nvPr/>
          </p:nvSpPr>
          <p:spPr bwMode="auto">
            <a:xfrm>
              <a:off x="3888" y="937"/>
              <a:ext cx="357" cy="215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6" name="Oval 1046"/>
            <p:cNvSpPr>
              <a:spLocks noChangeArrowheads="1"/>
            </p:cNvSpPr>
            <p:nvPr/>
          </p:nvSpPr>
          <p:spPr bwMode="auto">
            <a:xfrm>
              <a:off x="3888" y="1369"/>
              <a:ext cx="357" cy="215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6247" name="Text Box 1047"/>
          <p:cNvSpPr txBox="1">
            <a:spLocks noChangeArrowheads="1"/>
          </p:cNvSpPr>
          <p:nvPr/>
        </p:nvSpPr>
        <p:spPr bwMode="auto">
          <a:xfrm>
            <a:off x="3152775" y="1301750"/>
            <a:ext cx="9032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0"/>
              <a:t>Gatech</a:t>
            </a:r>
            <a:endParaRPr lang="en-US" sz="2000"/>
          </a:p>
        </p:txBody>
      </p:sp>
      <p:sp>
        <p:nvSpPr>
          <p:cNvPr id="436249" name="Line 1049"/>
          <p:cNvSpPr>
            <a:spLocks noChangeShapeType="1"/>
          </p:cNvSpPr>
          <p:nvPr/>
        </p:nvSpPr>
        <p:spPr bwMode="auto">
          <a:xfrm>
            <a:off x="8034338" y="1855788"/>
            <a:ext cx="0" cy="593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6250" name="Line 1050"/>
          <p:cNvSpPr>
            <a:spLocks noChangeShapeType="1"/>
          </p:cNvSpPr>
          <p:nvPr/>
        </p:nvSpPr>
        <p:spPr bwMode="auto">
          <a:xfrm>
            <a:off x="8451850" y="3821113"/>
            <a:ext cx="0" cy="5937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6265" name="Text Box 1065"/>
          <p:cNvSpPr txBox="1">
            <a:spLocks noChangeArrowheads="1"/>
          </p:cNvSpPr>
          <p:nvPr/>
        </p:nvSpPr>
        <p:spPr bwMode="auto">
          <a:xfrm>
            <a:off x="7342188" y="1274763"/>
            <a:ext cx="7620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0"/>
              <a:t>Stan1</a:t>
            </a:r>
          </a:p>
        </p:txBody>
      </p:sp>
      <p:sp>
        <p:nvSpPr>
          <p:cNvPr id="436266" name="Text Box 1066"/>
          <p:cNvSpPr txBox="1">
            <a:spLocks noChangeArrowheads="1"/>
          </p:cNvSpPr>
          <p:nvPr/>
        </p:nvSpPr>
        <p:spPr bwMode="auto">
          <a:xfrm>
            <a:off x="7285038" y="2492375"/>
            <a:ext cx="10556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0"/>
              <a:t>Stan2</a:t>
            </a:r>
            <a:endParaRPr lang="en-US" sz="2000"/>
          </a:p>
        </p:txBody>
      </p:sp>
      <p:sp>
        <p:nvSpPr>
          <p:cNvPr id="436267" name="Text Box 1067"/>
          <p:cNvSpPr txBox="1">
            <a:spLocks noChangeArrowheads="1"/>
          </p:cNvSpPr>
          <p:nvPr/>
        </p:nvSpPr>
        <p:spPr bwMode="auto">
          <a:xfrm>
            <a:off x="7635875" y="3335338"/>
            <a:ext cx="8048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0"/>
              <a:t>Berk1</a:t>
            </a:r>
            <a:endParaRPr lang="en-US" sz="2000"/>
          </a:p>
        </p:txBody>
      </p:sp>
      <p:sp>
        <p:nvSpPr>
          <p:cNvPr id="436268" name="Text Box 1068"/>
          <p:cNvSpPr txBox="1">
            <a:spLocks noChangeArrowheads="1"/>
          </p:cNvSpPr>
          <p:nvPr/>
        </p:nvSpPr>
        <p:spPr bwMode="auto">
          <a:xfrm>
            <a:off x="7634288" y="4556125"/>
            <a:ext cx="8048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0"/>
              <a:t>Berk2</a:t>
            </a:r>
            <a:endParaRPr lang="en-US" sz="2000"/>
          </a:p>
        </p:txBody>
      </p:sp>
      <p:sp>
        <p:nvSpPr>
          <p:cNvPr id="436269" name="Rectangle 1069"/>
          <p:cNvSpPr>
            <a:spLocks noChangeArrowheads="1"/>
          </p:cNvSpPr>
          <p:nvPr/>
        </p:nvSpPr>
        <p:spPr bwMode="auto">
          <a:xfrm>
            <a:off x="533400" y="2667000"/>
            <a:ext cx="7048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0" dirty="0"/>
              <a:t>CMU</a:t>
            </a:r>
          </a:p>
        </p:txBody>
      </p:sp>
      <p:sp>
        <p:nvSpPr>
          <p:cNvPr id="436270" name="Freeform 1070"/>
          <p:cNvSpPr>
            <a:spLocks/>
          </p:cNvSpPr>
          <p:nvPr/>
        </p:nvSpPr>
        <p:spPr bwMode="auto">
          <a:xfrm>
            <a:off x="1117600" y="1889125"/>
            <a:ext cx="2417763" cy="1325563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1086" y="672"/>
              </a:cxn>
              <a:cxn ang="0">
                <a:pos x="1350" y="624"/>
              </a:cxn>
              <a:cxn ang="0">
                <a:pos x="1344" y="378"/>
              </a:cxn>
              <a:cxn ang="0">
                <a:pos x="1152" y="0"/>
              </a:cxn>
            </a:cxnLst>
            <a:rect l="0" t="0" r="r" b="b"/>
            <a:pathLst>
              <a:path w="1393" h="680">
                <a:moveTo>
                  <a:pt x="0" y="672"/>
                </a:moveTo>
                <a:cubicBezTo>
                  <a:pt x="181" y="672"/>
                  <a:pt x="861" y="680"/>
                  <a:pt x="1086" y="672"/>
                </a:cubicBezTo>
                <a:cubicBezTo>
                  <a:pt x="1311" y="664"/>
                  <a:pt x="1307" y="673"/>
                  <a:pt x="1350" y="624"/>
                </a:cubicBezTo>
                <a:cubicBezTo>
                  <a:pt x="1393" y="575"/>
                  <a:pt x="1377" y="482"/>
                  <a:pt x="1344" y="378"/>
                </a:cubicBezTo>
                <a:cubicBezTo>
                  <a:pt x="1311" y="274"/>
                  <a:pt x="1192" y="79"/>
                  <a:pt x="1152" y="0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6271" name="Freeform 1071"/>
          <p:cNvSpPr>
            <a:spLocks/>
          </p:cNvSpPr>
          <p:nvPr/>
        </p:nvSpPr>
        <p:spPr bwMode="auto">
          <a:xfrm>
            <a:off x="5969000" y="1974850"/>
            <a:ext cx="1611313" cy="1968500"/>
          </a:xfrm>
          <a:custGeom>
            <a:avLst/>
            <a:gdLst/>
            <a:ahLst/>
            <a:cxnLst>
              <a:cxn ang="0">
                <a:pos x="646" y="0"/>
              </a:cxn>
              <a:cxn ang="0">
                <a:pos x="24" y="703"/>
              </a:cxn>
              <a:cxn ang="0">
                <a:pos x="793" y="965"/>
              </a:cxn>
              <a:cxn ang="0">
                <a:pos x="831" y="971"/>
              </a:cxn>
            </a:cxnLst>
            <a:rect l="0" t="0" r="r" b="b"/>
            <a:pathLst>
              <a:path w="928" h="1010">
                <a:moveTo>
                  <a:pt x="646" y="0"/>
                </a:moveTo>
                <a:cubicBezTo>
                  <a:pt x="542" y="117"/>
                  <a:pt x="0" y="542"/>
                  <a:pt x="24" y="703"/>
                </a:cubicBezTo>
                <a:cubicBezTo>
                  <a:pt x="48" y="864"/>
                  <a:pt x="658" y="920"/>
                  <a:pt x="793" y="965"/>
                </a:cubicBezTo>
                <a:cubicBezTo>
                  <a:pt x="928" y="1010"/>
                  <a:pt x="823" y="970"/>
                  <a:pt x="831" y="971"/>
                </a:cubicBezTo>
              </a:path>
            </a:pathLst>
          </a:custGeom>
          <a:noFill/>
          <a:ln w="57150" cap="flat" cmpd="sng">
            <a:solidFill>
              <a:srgbClr val="99CC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6272" name="Freeform 1072"/>
          <p:cNvSpPr>
            <a:spLocks/>
          </p:cNvSpPr>
          <p:nvPr/>
        </p:nvSpPr>
        <p:spPr bwMode="auto">
          <a:xfrm>
            <a:off x="1117600" y="1909763"/>
            <a:ext cx="5868988" cy="1476375"/>
          </a:xfrm>
          <a:custGeom>
            <a:avLst/>
            <a:gdLst/>
            <a:ahLst/>
            <a:cxnLst>
              <a:cxn ang="0">
                <a:pos x="0" y="743"/>
              </a:cxn>
              <a:cxn ang="0">
                <a:pos x="1879" y="743"/>
              </a:cxn>
              <a:cxn ang="0">
                <a:pos x="2581" y="656"/>
              </a:cxn>
              <a:cxn ang="0">
                <a:pos x="2995" y="353"/>
              </a:cxn>
              <a:cxn ang="0">
                <a:pos x="3380" y="0"/>
              </a:cxn>
            </a:cxnLst>
            <a:rect l="0" t="0" r="r" b="b"/>
            <a:pathLst>
              <a:path w="3380" h="757">
                <a:moveTo>
                  <a:pt x="0" y="743"/>
                </a:moveTo>
                <a:cubicBezTo>
                  <a:pt x="313" y="742"/>
                  <a:pt x="1448" y="757"/>
                  <a:pt x="1879" y="743"/>
                </a:cubicBezTo>
                <a:cubicBezTo>
                  <a:pt x="2309" y="728"/>
                  <a:pt x="2395" y="721"/>
                  <a:pt x="2581" y="656"/>
                </a:cubicBezTo>
                <a:cubicBezTo>
                  <a:pt x="2768" y="591"/>
                  <a:pt x="2862" y="462"/>
                  <a:pt x="2995" y="353"/>
                </a:cubicBezTo>
                <a:cubicBezTo>
                  <a:pt x="3128" y="244"/>
                  <a:pt x="3300" y="74"/>
                  <a:pt x="3380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6281" name="Rectangle 1081"/>
          <p:cNvSpPr>
            <a:spLocks noChangeArrowheads="1"/>
          </p:cNvSpPr>
          <p:nvPr/>
        </p:nvSpPr>
        <p:spPr bwMode="auto">
          <a:xfrm>
            <a:off x="5978525" y="3338513"/>
            <a:ext cx="555625" cy="32861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6282" name="Rectangle 1082"/>
          <p:cNvSpPr>
            <a:spLocks noChangeArrowheads="1"/>
          </p:cNvSpPr>
          <p:nvPr/>
        </p:nvSpPr>
        <p:spPr bwMode="auto">
          <a:xfrm>
            <a:off x="2451100" y="3105150"/>
            <a:ext cx="555625" cy="3270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6283" name="Rectangle 1083"/>
          <p:cNvSpPr>
            <a:spLocks noChangeArrowheads="1"/>
          </p:cNvSpPr>
          <p:nvPr/>
        </p:nvSpPr>
        <p:spPr bwMode="auto">
          <a:xfrm>
            <a:off x="3284538" y="2730500"/>
            <a:ext cx="555625" cy="3270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6284" name="Rectangle 1084"/>
          <p:cNvSpPr>
            <a:spLocks noChangeArrowheads="1"/>
          </p:cNvSpPr>
          <p:nvPr/>
        </p:nvSpPr>
        <p:spPr bwMode="auto">
          <a:xfrm>
            <a:off x="5895975" y="2684463"/>
            <a:ext cx="555625" cy="3270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Oval 29"/>
          <p:cNvSpPr>
            <a:spLocks noChangeArrowheads="1"/>
          </p:cNvSpPr>
          <p:nvPr/>
        </p:nvSpPr>
        <p:spPr bwMode="auto">
          <a:xfrm rot="21598200" flipH="1">
            <a:off x="530125" y="3048181"/>
            <a:ext cx="688975" cy="381000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End-system vs. IP 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Scalable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No state at routers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Hosts maintain state only for groups they are part of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Easier to deploy (no need for ISPs’ consent)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Reuse </a:t>
            </a:r>
            <a:r>
              <a:rPr lang="en-US" dirty="0" err="1" smtClean="0"/>
              <a:t>unicast</a:t>
            </a:r>
            <a:r>
              <a:rPr lang="en-US" dirty="0" smtClean="0"/>
              <a:t> reliability and congestion control</a:t>
            </a:r>
          </a:p>
          <a:p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Efficient use of the network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0C0-8399-476B-BDBA-71716992552F}" type="slidenum">
              <a:rPr lang="en-US"/>
              <a:pPr/>
              <a:t>69</a:t>
            </a:fld>
            <a:endParaRPr lang="en-US"/>
          </a:p>
        </p:txBody>
      </p:sp>
      <p:grpSp>
        <p:nvGrpSpPr>
          <p:cNvPr id="2" name="Group 1134"/>
          <p:cNvGrpSpPr>
            <a:grpSpLocks/>
          </p:cNvGrpSpPr>
          <p:nvPr/>
        </p:nvGrpSpPr>
        <p:grpSpPr bwMode="auto">
          <a:xfrm>
            <a:off x="344488" y="4333875"/>
            <a:ext cx="3922712" cy="1655763"/>
            <a:chOff x="288" y="2880"/>
            <a:chExt cx="2471" cy="1043"/>
          </a:xfrm>
        </p:grpSpPr>
        <p:sp>
          <p:nvSpPr>
            <p:cNvPr id="265238" name="Text Box 1046"/>
            <p:cNvSpPr txBox="1">
              <a:spLocks noChangeArrowheads="1"/>
            </p:cNvSpPr>
            <p:nvPr/>
          </p:nvSpPr>
          <p:spPr bwMode="auto">
            <a:xfrm>
              <a:off x="288" y="3637"/>
              <a:ext cx="51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800" b="0"/>
                <a:t>Berk2</a:t>
              </a:r>
              <a:endParaRPr lang="en-US" sz="2000"/>
            </a:p>
          </p:txBody>
        </p:sp>
        <p:grpSp>
          <p:nvGrpSpPr>
            <p:cNvPr id="3" name="Group 1110"/>
            <p:cNvGrpSpPr>
              <a:grpSpLocks/>
            </p:cNvGrpSpPr>
            <p:nvPr/>
          </p:nvGrpSpPr>
          <p:grpSpPr bwMode="auto">
            <a:xfrm>
              <a:off x="672" y="2880"/>
              <a:ext cx="2087" cy="1043"/>
              <a:chOff x="576" y="2951"/>
              <a:chExt cx="2087" cy="1043"/>
            </a:xfrm>
          </p:grpSpPr>
          <p:sp>
            <p:nvSpPr>
              <p:cNvPr id="265243" name="Text Box 1051"/>
              <p:cNvSpPr txBox="1">
                <a:spLocks noChangeArrowheads="1"/>
              </p:cNvSpPr>
              <p:nvPr/>
            </p:nvSpPr>
            <p:spPr bwMode="auto">
              <a:xfrm>
                <a:off x="839" y="3763"/>
                <a:ext cx="553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800" b="0"/>
                  <a:t>Berk1</a:t>
                </a:r>
                <a:endParaRPr lang="en-US" sz="2000"/>
              </a:p>
            </p:txBody>
          </p:sp>
          <p:sp>
            <p:nvSpPr>
              <p:cNvPr id="265236" name="Text Box 1044"/>
              <p:cNvSpPr txBox="1">
                <a:spLocks noChangeArrowheads="1"/>
              </p:cNvSpPr>
              <p:nvPr/>
            </p:nvSpPr>
            <p:spPr bwMode="auto">
              <a:xfrm>
                <a:off x="1280" y="2951"/>
                <a:ext cx="122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z="2800" b="0"/>
              </a:p>
            </p:txBody>
          </p:sp>
          <p:sp>
            <p:nvSpPr>
              <p:cNvPr id="265237" name="Text Box 1045"/>
              <p:cNvSpPr txBox="1">
                <a:spLocks noChangeArrowheads="1"/>
              </p:cNvSpPr>
              <p:nvPr/>
            </p:nvSpPr>
            <p:spPr bwMode="auto">
              <a:xfrm>
                <a:off x="1737" y="2964"/>
                <a:ext cx="4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800" b="0"/>
                  <a:t>CMU</a:t>
                </a:r>
                <a:endParaRPr lang="en-US" sz="2000"/>
              </a:p>
            </p:txBody>
          </p:sp>
          <p:sp>
            <p:nvSpPr>
              <p:cNvPr id="265239" name="Text Box 1047"/>
              <p:cNvSpPr txBox="1">
                <a:spLocks noChangeArrowheads="1"/>
              </p:cNvSpPr>
              <p:nvPr/>
            </p:nvSpPr>
            <p:spPr bwMode="auto">
              <a:xfrm>
                <a:off x="2034" y="3678"/>
                <a:ext cx="62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800" b="0"/>
                  <a:t>  Gatech</a:t>
                </a:r>
                <a:endParaRPr lang="en-US" sz="2000"/>
              </a:p>
            </p:txBody>
          </p:sp>
          <p:sp>
            <p:nvSpPr>
              <p:cNvPr id="265240" name="Line 1048"/>
              <p:cNvSpPr>
                <a:spLocks noChangeShapeType="1"/>
              </p:cNvSpPr>
              <p:nvPr/>
            </p:nvSpPr>
            <p:spPr bwMode="auto">
              <a:xfrm flipH="1">
                <a:off x="1020" y="3254"/>
                <a:ext cx="887" cy="17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241" name="Text Box 1049"/>
              <p:cNvSpPr txBox="1">
                <a:spLocks noChangeArrowheads="1"/>
              </p:cNvSpPr>
              <p:nvPr/>
            </p:nvSpPr>
            <p:spPr bwMode="auto">
              <a:xfrm>
                <a:off x="1031" y="3149"/>
                <a:ext cx="52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800" b="0" dirty="0"/>
                  <a:t>Stan1</a:t>
                </a:r>
                <a:endParaRPr lang="en-US" sz="2000" dirty="0"/>
              </a:p>
            </p:txBody>
          </p:sp>
          <p:sp>
            <p:nvSpPr>
              <p:cNvPr id="265242" name="Text Box 1050"/>
              <p:cNvSpPr txBox="1">
                <a:spLocks noChangeArrowheads="1"/>
              </p:cNvSpPr>
              <p:nvPr/>
            </p:nvSpPr>
            <p:spPr bwMode="auto">
              <a:xfrm>
                <a:off x="599" y="3060"/>
                <a:ext cx="5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r>
                  <a:rPr lang="en-US" sz="1800" b="0" dirty="0"/>
                  <a:t>Stan2</a:t>
                </a:r>
                <a:endParaRPr lang="en-US" sz="2000" dirty="0"/>
              </a:p>
            </p:txBody>
          </p:sp>
          <p:sp>
            <p:nvSpPr>
              <p:cNvPr id="265244" name="Line 1052"/>
              <p:cNvSpPr>
                <a:spLocks noChangeShapeType="1"/>
              </p:cNvSpPr>
              <p:nvPr/>
            </p:nvSpPr>
            <p:spPr bwMode="auto">
              <a:xfrm flipH="1">
                <a:off x="1265" y="3387"/>
                <a:ext cx="21" cy="166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245" name="Line 1053"/>
              <p:cNvSpPr>
                <a:spLocks noChangeShapeType="1"/>
              </p:cNvSpPr>
              <p:nvPr/>
            </p:nvSpPr>
            <p:spPr bwMode="auto">
              <a:xfrm flipH="1">
                <a:off x="1251" y="3254"/>
                <a:ext cx="713" cy="17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246" name="Line 1054"/>
              <p:cNvSpPr>
                <a:spLocks noChangeShapeType="1"/>
              </p:cNvSpPr>
              <p:nvPr/>
            </p:nvSpPr>
            <p:spPr bwMode="auto">
              <a:xfrm flipH="1">
                <a:off x="1251" y="3254"/>
                <a:ext cx="656" cy="17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247" name="Line 1055"/>
              <p:cNvSpPr>
                <a:spLocks noChangeShapeType="1"/>
              </p:cNvSpPr>
              <p:nvPr/>
            </p:nvSpPr>
            <p:spPr bwMode="auto">
              <a:xfrm flipH="1">
                <a:off x="1251" y="3172"/>
                <a:ext cx="656" cy="2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248" name="Line 1056"/>
              <p:cNvSpPr>
                <a:spLocks noChangeShapeType="1"/>
              </p:cNvSpPr>
              <p:nvPr/>
            </p:nvSpPr>
            <p:spPr bwMode="auto">
              <a:xfrm>
                <a:off x="1907" y="3172"/>
                <a:ext cx="302" cy="5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249" name="Line 1057"/>
              <p:cNvSpPr>
                <a:spLocks noChangeShapeType="1"/>
              </p:cNvSpPr>
              <p:nvPr/>
            </p:nvSpPr>
            <p:spPr bwMode="auto">
              <a:xfrm flipH="1" flipV="1">
                <a:off x="998" y="3288"/>
                <a:ext cx="161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250" name="Line 1058"/>
              <p:cNvSpPr>
                <a:spLocks noChangeShapeType="1"/>
              </p:cNvSpPr>
              <p:nvPr/>
            </p:nvSpPr>
            <p:spPr bwMode="auto">
              <a:xfrm flipH="1">
                <a:off x="1129" y="3478"/>
                <a:ext cx="86" cy="2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255" name="Line 1063"/>
              <p:cNvSpPr>
                <a:spLocks noChangeShapeType="1"/>
              </p:cNvSpPr>
              <p:nvPr/>
            </p:nvSpPr>
            <p:spPr bwMode="auto">
              <a:xfrm>
                <a:off x="1221" y="3807"/>
                <a:ext cx="92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256" name="Line 1064"/>
              <p:cNvSpPr>
                <a:spLocks noChangeShapeType="1"/>
              </p:cNvSpPr>
              <p:nvPr/>
            </p:nvSpPr>
            <p:spPr bwMode="auto">
              <a:xfrm flipH="1">
                <a:off x="680" y="3821"/>
                <a:ext cx="24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257" name="Line 1065"/>
              <p:cNvSpPr>
                <a:spLocks noChangeShapeType="1"/>
              </p:cNvSpPr>
              <p:nvPr/>
            </p:nvSpPr>
            <p:spPr bwMode="auto">
              <a:xfrm flipH="1">
                <a:off x="576" y="3277"/>
                <a:ext cx="378" cy="4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65304" name="Rectangle 1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Narada</a:t>
            </a:r>
            <a:r>
              <a:rPr lang="en-US" dirty="0"/>
              <a:t>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265260" name="Text Box 1068"/>
          <p:cNvSpPr txBox="1">
            <a:spLocks noChangeArrowheads="1"/>
          </p:cNvSpPr>
          <p:nvPr/>
        </p:nvSpPr>
        <p:spPr bwMode="auto">
          <a:xfrm>
            <a:off x="6186488" y="4114800"/>
            <a:ext cx="21478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 b="0"/>
          </a:p>
        </p:txBody>
      </p:sp>
      <p:sp>
        <p:nvSpPr>
          <p:cNvPr id="265261" name="Text Box 1069"/>
          <p:cNvSpPr txBox="1">
            <a:spLocks noChangeArrowheads="1"/>
          </p:cNvSpPr>
          <p:nvPr/>
        </p:nvSpPr>
        <p:spPr bwMode="auto">
          <a:xfrm>
            <a:off x="6975475" y="4222750"/>
            <a:ext cx="7604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CMU</a:t>
            </a:r>
            <a:endParaRPr lang="en-US" sz="2000"/>
          </a:p>
        </p:txBody>
      </p:sp>
      <p:grpSp>
        <p:nvGrpSpPr>
          <p:cNvPr id="4" name="Group 1135"/>
          <p:cNvGrpSpPr>
            <a:grpSpLocks/>
          </p:cNvGrpSpPr>
          <p:nvPr/>
        </p:nvGrpSpPr>
        <p:grpSpPr bwMode="auto">
          <a:xfrm>
            <a:off x="4267200" y="4333875"/>
            <a:ext cx="4306888" cy="1550988"/>
            <a:chOff x="2711" y="2911"/>
            <a:chExt cx="2713" cy="977"/>
          </a:xfrm>
        </p:grpSpPr>
        <p:sp>
          <p:nvSpPr>
            <p:cNvPr id="265262" name="Text Box 1070"/>
            <p:cNvSpPr txBox="1">
              <a:spLocks noChangeArrowheads="1"/>
            </p:cNvSpPr>
            <p:nvPr/>
          </p:nvSpPr>
          <p:spPr bwMode="auto">
            <a:xfrm>
              <a:off x="2711" y="3657"/>
              <a:ext cx="55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800" b="0"/>
                <a:t>Berk2</a:t>
              </a:r>
              <a:endParaRPr lang="en-US" sz="2000"/>
            </a:p>
          </p:txBody>
        </p:sp>
        <p:sp>
          <p:nvSpPr>
            <p:cNvPr id="265263" name="Text Box 1071"/>
            <p:cNvSpPr txBox="1">
              <a:spLocks noChangeArrowheads="1"/>
            </p:cNvSpPr>
            <p:nvPr/>
          </p:nvSpPr>
          <p:spPr bwMode="auto">
            <a:xfrm>
              <a:off x="4730" y="3617"/>
              <a:ext cx="69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800" b="0"/>
                <a:t>  Gatech</a:t>
              </a:r>
              <a:endParaRPr lang="en-US" sz="2000" b="0"/>
            </a:p>
          </p:txBody>
        </p:sp>
        <p:sp>
          <p:nvSpPr>
            <p:cNvPr id="265264" name="Line 1072"/>
            <p:cNvSpPr>
              <a:spLocks noChangeShapeType="1"/>
            </p:cNvSpPr>
            <p:nvPr/>
          </p:nvSpPr>
          <p:spPr bwMode="auto">
            <a:xfrm flipH="1">
              <a:off x="3610" y="3115"/>
              <a:ext cx="979" cy="205"/>
            </a:xfrm>
            <a:prstGeom prst="line">
              <a:avLst/>
            </a:prstGeom>
            <a:noFill/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67" name="Text Box 1075"/>
            <p:cNvSpPr txBox="1">
              <a:spLocks noChangeArrowheads="1"/>
            </p:cNvSpPr>
            <p:nvPr/>
          </p:nvSpPr>
          <p:spPr bwMode="auto">
            <a:xfrm>
              <a:off x="3408" y="3607"/>
              <a:ext cx="5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800" b="0"/>
                <a:t>Berk1</a:t>
              </a:r>
              <a:endParaRPr lang="en-US" sz="2000"/>
            </a:p>
          </p:txBody>
        </p:sp>
        <p:sp>
          <p:nvSpPr>
            <p:cNvPr id="265268" name="Line 1076"/>
            <p:cNvSpPr>
              <a:spLocks noChangeShapeType="1"/>
            </p:cNvSpPr>
            <p:nvPr/>
          </p:nvSpPr>
          <p:spPr bwMode="auto">
            <a:xfrm flipH="1">
              <a:off x="3880" y="3268"/>
              <a:ext cx="24" cy="19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69" name="Line 1077"/>
            <p:cNvSpPr>
              <a:spLocks noChangeShapeType="1"/>
            </p:cNvSpPr>
            <p:nvPr/>
          </p:nvSpPr>
          <p:spPr bwMode="auto">
            <a:xfrm flipH="1">
              <a:off x="3865" y="3115"/>
              <a:ext cx="787" cy="205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70" name="Line 1078"/>
            <p:cNvSpPr>
              <a:spLocks noChangeShapeType="1"/>
            </p:cNvSpPr>
            <p:nvPr/>
          </p:nvSpPr>
          <p:spPr bwMode="auto">
            <a:xfrm flipH="1">
              <a:off x="3865" y="3115"/>
              <a:ext cx="724" cy="205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71" name="Line 1079"/>
            <p:cNvSpPr>
              <a:spLocks noChangeShapeType="1"/>
            </p:cNvSpPr>
            <p:nvPr/>
          </p:nvSpPr>
          <p:spPr bwMode="auto">
            <a:xfrm flipH="1">
              <a:off x="3865" y="3022"/>
              <a:ext cx="724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72" name="Line 1080"/>
            <p:cNvSpPr>
              <a:spLocks noChangeShapeType="1"/>
            </p:cNvSpPr>
            <p:nvPr/>
          </p:nvSpPr>
          <p:spPr bwMode="auto">
            <a:xfrm>
              <a:off x="4589" y="3022"/>
              <a:ext cx="334" cy="6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73" name="Line 1081"/>
            <p:cNvSpPr>
              <a:spLocks noChangeShapeType="1"/>
            </p:cNvSpPr>
            <p:nvPr/>
          </p:nvSpPr>
          <p:spPr bwMode="auto">
            <a:xfrm flipH="1" flipV="1">
              <a:off x="3585" y="3166"/>
              <a:ext cx="178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5274" name="Line 1082"/>
            <p:cNvSpPr>
              <a:spLocks noChangeShapeType="1"/>
            </p:cNvSpPr>
            <p:nvPr/>
          </p:nvSpPr>
          <p:spPr bwMode="auto">
            <a:xfrm flipH="1">
              <a:off x="3629" y="3366"/>
              <a:ext cx="163" cy="2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75" name="Line 1083"/>
            <p:cNvSpPr>
              <a:spLocks noChangeShapeType="1"/>
            </p:cNvSpPr>
            <p:nvPr/>
          </p:nvSpPr>
          <p:spPr bwMode="auto">
            <a:xfrm>
              <a:off x="3880" y="3750"/>
              <a:ext cx="1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76" name="Line 1084"/>
            <p:cNvSpPr>
              <a:spLocks noChangeShapeType="1"/>
            </p:cNvSpPr>
            <p:nvPr/>
          </p:nvSpPr>
          <p:spPr bwMode="auto">
            <a:xfrm flipH="1">
              <a:off x="3186" y="3750"/>
              <a:ext cx="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77" name="Line 1085"/>
            <p:cNvSpPr>
              <a:spLocks noChangeShapeType="1"/>
            </p:cNvSpPr>
            <p:nvPr/>
          </p:nvSpPr>
          <p:spPr bwMode="auto">
            <a:xfrm flipH="1">
              <a:off x="3120" y="3142"/>
              <a:ext cx="417" cy="5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81" name="Line 1089"/>
            <p:cNvSpPr>
              <a:spLocks noChangeShapeType="1"/>
            </p:cNvSpPr>
            <p:nvPr/>
          </p:nvSpPr>
          <p:spPr bwMode="auto">
            <a:xfrm flipH="1">
              <a:off x="3564" y="3366"/>
              <a:ext cx="132" cy="2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5284" name="Line 1092"/>
            <p:cNvSpPr>
              <a:spLocks noChangeShapeType="1"/>
            </p:cNvSpPr>
            <p:nvPr/>
          </p:nvSpPr>
          <p:spPr bwMode="auto">
            <a:xfrm>
              <a:off x="4652" y="3031"/>
              <a:ext cx="340" cy="6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5285" name="Line 1093"/>
            <p:cNvSpPr>
              <a:spLocks noChangeShapeType="1"/>
            </p:cNvSpPr>
            <p:nvPr/>
          </p:nvSpPr>
          <p:spPr bwMode="auto">
            <a:xfrm flipH="1">
              <a:off x="3168" y="3688"/>
              <a:ext cx="3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5265" name="Text Box 1073"/>
            <p:cNvSpPr txBox="1">
              <a:spLocks noChangeArrowheads="1"/>
            </p:cNvSpPr>
            <p:nvPr/>
          </p:nvSpPr>
          <p:spPr bwMode="auto">
            <a:xfrm>
              <a:off x="3666" y="2911"/>
              <a:ext cx="5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800" b="0"/>
                <a:t>Stan1</a:t>
              </a:r>
              <a:endParaRPr lang="en-US" sz="2000"/>
            </a:p>
          </p:txBody>
        </p:sp>
        <p:sp>
          <p:nvSpPr>
            <p:cNvPr id="265266" name="Text Box 1074"/>
            <p:cNvSpPr txBox="1">
              <a:spLocks noChangeArrowheads="1"/>
            </p:cNvSpPr>
            <p:nvPr/>
          </p:nvSpPr>
          <p:spPr bwMode="auto">
            <a:xfrm>
              <a:off x="3120" y="2924"/>
              <a:ext cx="54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800" b="0"/>
                <a:t>Stan2</a:t>
              </a:r>
              <a:endParaRPr lang="en-US" sz="2000"/>
            </a:p>
          </p:txBody>
        </p:sp>
        <p:sp>
          <p:nvSpPr>
            <p:cNvPr id="265282" name="Line 1090"/>
            <p:cNvSpPr>
              <a:spLocks noChangeShapeType="1"/>
            </p:cNvSpPr>
            <p:nvPr/>
          </p:nvSpPr>
          <p:spPr bwMode="auto">
            <a:xfrm flipH="1" flipV="1">
              <a:off x="3600" y="3099"/>
              <a:ext cx="184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5283" name="Line 1091"/>
            <p:cNvSpPr>
              <a:spLocks noChangeShapeType="1"/>
            </p:cNvSpPr>
            <p:nvPr/>
          </p:nvSpPr>
          <p:spPr bwMode="auto">
            <a:xfrm flipH="1">
              <a:off x="3822" y="3010"/>
              <a:ext cx="629" cy="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65323" name="Text Box 1131"/>
          <p:cNvSpPr txBox="1">
            <a:spLocks noChangeArrowheads="1"/>
          </p:cNvSpPr>
          <p:nvPr/>
        </p:nvSpPr>
        <p:spPr bwMode="auto">
          <a:xfrm>
            <a:off x="474662" y="1812925"/>
            <a:ext cx="8969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/>
              <a:t>Step 1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65309" name="Rectangle 1117"/>
          <p:cNvSpPr>
            <a:spLocks noChangeArrowheads="1"/>
          </p:cNvSpPr>
          <p:nvPr/>
        </p:nvSpPr>
        <p:spPr bwMode="auto">
          <a:xfrm>
            <a:off x="1371600" y="2784475"/>
            <a:ext cx="7010400" cy="98488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000" b="0" dirty="0" smtClean="0">
                <a:solidFill>
                  <a:srgbClr val="FF0000"/>
                </a:solidFill>
              </a:rPr>
              <a:t>Spanning tree: source </a:t>
            </a:r>
            <a:r>
              <a:rPr lang="en-US" sz="2000" b="0" dirty="0">
                <a:solidFill>
                  <a:srgbClr val="FF0000"/>
                </a:solidFill>
              </a:rPr>
              <a:t>rooted </a:t>
            </a:r>
            <a:r>
              <a:rPr lang="en-US" sz="2000" b="0" dirty="0" smtClean="0">
                <a:solidFill>
                  <a:srgbClr val="FF0000"/>
                </a:solidFill>
              </a:rPr>
              <a:t>tree built over the mesh</a:t>
            </a:r>
            <a:endParaRPr lang="en-US" sz="2000" b="0" dirty="0"/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</a:rPr>
              <a:t> Constructed using </a:t>
            </a:r>
            <a:r>
              <a:rPr lang="en-US" b="0" dirty="0">
                <a:solidFill>
                  <a:srgbClr val="FF0000"/>
                </a:solidFill>
              </a:rPr>
              <a:t>well known routing </a:t>
            </a:r>
            <a:r>
              <a:rPr lang="en-US" b="0" dirty="0" smtClean="0">
                <a:solidFill>
                  <a:srgbClr val="FF0000"/>
                </a:solidFill>
              </a:rPr>
              <a:t>algorithms</a:t>
            </a:r>
            <a:endParaRPr lang="en-US" dirty="0" smtClean="0">
              <a:solidFill>
                <a:srgbClr val="FF0000"/>
              </a:solidFill>
            </a:endParaRPr>
          </a:p>
          <a:p>
            <a:pPr algn="l">
              <a:buFontTx/>
              <a:buChar char="•"/>
            </a:pPr>
            <a:r>
              <a:rPr lang="en-US" sz="2000" b="0" dirty="0" smtClean="0">
                <a:solidFill>
                  <a:srgbClr val="FF0000"/>
                </a:solidFill>
              </a:rPr>
              <a:t> Small </a:t>
            </a:r>
            <a:r>
              <a:rPr lang="en-US" sz="2000" b="0" dirty="0">
                <a:solidFill>
                  <a:srgbClr val="FF0000"/>
                </a:solidFill>
              </a:rPr>
              <a:t>delay from source to receivers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5311" name="Text Box 1119"/>
          <p:cNvSpPr txBox="1">
            <a:spLocks noChangeArrowheads="1"/>
          </p:cNvSpPr>
          <p:nvPr/>
        </p:nvSpPr>
        <p:spPr bwMode="auto">
          <a:xfrm>
            <a:off x="3873500" y="1220788"/>
            <a:ext cx="1841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/>
          </a:p>
        </p:txBody>
      </p:sp>
      <p:sp>
        <p:nvSpPr>
          <p:cNvPr id="265314" name="Rectangle 1122"/>
          <p:cNvSpPr>
            <a:spLocks noChangeArrowheads="1"/>
          </p:cNvSpPr>
          <p:nvPr/>
        </p:nvSpPr>
        <p:spPr bwMode="auto">
          <a:xfrm>
            <a:off x="1371600" y="1498937"/>
            <a:ext cx="7010400" cy="10156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000" dirty="0" smtClean="0"/>
              <a:t>Mesh:</a:t>
            </a:r>
            <a:r>
              <a:rPr lang="en-US" sz="2000" b="0" dirty="0" smtClean="0"/>
              <a:t> Rich overlay graph that includes </a:t>
            </a:r>
            <a:r>
              <a:rPr lang="en-US" sz="2000" b="0" dirty="0"/>
              <a:t>all  group members</a:t>
            </a:r>
            <a:endParaRPr lang="en-US" sz="2400" b="0" dirty="0"/>
          </a:p>
          <a:p>
            <a:pPr algn="l">
              <a:buClr>
                <a:schemeClr val="tx1"/>
              </a:buClr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en-US" sz="2000" b="0" dirty="0" smtClean="0"/>
              <a:t>Members </a:t>
            </a:r>
            <a:r>
              <a:rPr lang="en-US" sz="2000" b="0" dirty="0"/>
              <a:t>have low degrees</a:t>
            </a:r>
          </a:p>
          <a:p>
            <a:pPr algn="l">
              <a:buFontTx/>
              <a:buChar char="•"/>
            </a:pPr>
            <a:r>
              <a:rPr lang="en-US" sz="2000" b="0" dirty="0"/>
              <a:t> </a:t>
            </a:r>
            <a:r>
              <a:rPr lang="en-US" sz="2000" b="0" dirty="0" smtClean="0"/>
              <a:t>Small delay </a:t>
            </a:r>
            <a:r>
              <a:rPr lang="en-US" sz="2000" b="0" dirty="0"/>
              <a:t>between any pair of members along </a:t>
            </a:r>
            <a:r>
              <a:rPr lang="en-US" sz="2000" b="0" dirty="0" smtClean="0"/>
              <a:t>the mesh</a:t>
            </a:r>
            <a:endParaRPr lang="en-US" sz="2000" dirty="0"/>
          </a:p>
        </p:txBody>
      </p:sp>
      <p:sp>
        <p:nvSpPr>
          <p:cNvPr id="265324" name="Text Box 1132"/>
          <p:cNvSpPr txBox="1">
            <a:spLocks noChangeArrowheads="1"/>
          </p:cNvSpPr>
          <p:nvPr/>
        </p:nvSpPr>
        <p:spPr bwMode="auto">
          <a:xfrm>
            <a:off x="457200" y="3048000"/>
            <a:ext cx="914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Step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smtClean="0"/>
              <a:t>hostname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830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the Internet was really young …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Flat namespace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Simple (host, address) pairs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Centralized management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Updates via a single master file called HOSTS.TXT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Manually coordinated by the Network Information Center (NIC)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Resolution process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Look up hostname in the HOSTS.TXT </a:t>
            </a:r>
            <a:r>
              <a:rPr lang="en-US" sz="2400" dirty="0" smtClean="0"/>
              <a:t>file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Works even today: (c:/WINDOWS/system32/drivers)/etc/hosts</a:t>
            </a:r>
            <a:endParaRPr lang="en-US" sz="24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Narada</a:t>
            </a:r>
            <a:r>
              <a:rPr lang="en-US" dirty="0"/>
              <a:t>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Mesh optimization</a:t>
            </a:r>
            <a:endParaRPr lang="en-US" dirty="0"/>
          </a:p>
          <a:p>
            <a:pPr lvl="1"/>
            <a:r>
              <a:rPr lang="en-US" dirty="0"/>
              <a:t>Distributed heuristics for ensuring shortest path delay between members  along the mesh is </a:t>
            </a:r>
            <a:r>
              <a:rPr lang="en-US" dirty="0" smtClean="0"/>
              <a:t>small</a:t>
            </a:r>
          </a:p>
          <a:p>
            <a:pPr lvl="1"/>
            <a:endParaRPr lang="en-US" dirty="0"/>
          </a:p>
          <a:p>
            <a:r>
              <a:rPr lang="en-US" dirty="0" smtClean="0"/>
              <a:t>Mesh management</a:t>
            </a:r>
          </a:p>
          <a:p>
            <a:pPr lvl="1"/>
            <a:r>
              <a:rPr lang="en-US" dirty="0" smtClean="0"/>
              <a:t>Ensures mesh remains connected in face of membership changes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Spanning </a:t>
            </a:r>
            <a:r>
              <a:rPr lang="en-US" dirty="0"/>
              <a:t>tree construction:</a:t>
            </a:r>
          </a:p>
          <a:p>
            <a:pPr lvl="1"/>
            <a:r>
              <a:rPr lang="en-US" dirty="0" smtClean="0"/>
              <a:t>DVMRP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9AA-4F0D-491E-B16B-7469B8E21B09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C405-882C-4570-946B-C882C7BEFBB2}" type="slidenum">
              <a:rPr lang="en-US"/>
              <a:pPr/>
              <a:t>71</a:t>
            </a:fld>
            <a:endParaRPr lang="en-US"/>
          </a:p>
        </p:txBody>
      </p:sp>
      <p:sp>
        <p:nvSpPr>
          <p:cNvPr id="464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optimization heuristics</a:t>
            </a:r>
            <a:endParaRPr lang="en-US" dirty="0"/>
          </a:p>
        </p:txBody>
      </p:sp>
      <p:sp>
        <p:nvSpPr>
          <p:cNvPr id="46489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810000"/>
            <a:ext cx="8229600" cy="2438400"/>
          </a:xfrm>
        </p:spPr>
        <p:txBody>
          <a:bodyPr/>
          <a:lstStyle/>
          <a:p>
            <a:r>
              <a:rPr lang="en-US" dirty="0" smtClean="0"/>
              <a:t>Continuously evaluate adding new links and dropping existing links such that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Links that reduce mesh delay are added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Unhelpful links are deleted, without partition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Stability</a:t>
            </a:r>
          </a:p>
        </p:txBody>
      </p:sp>
      <p:sp>
        <p:nvSpPr>
          <p:cNvPr id="464901" name="Text Box 1029"/>
          <p:cNvSpPr txBox="1">
            <a:spLocks noChangeArrowheads="1"/>
          </p:cNvSpPr>
          <p:nvPr/>
        </p:nvSpPr>
        <p:spPr bwMode="auto">
          <a:xfrm>
            <a:off x="1319212" y="2705100"/>
            <a:ext cx="21097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 dirty="0"/>
              <a:t>Berk1</a:t>
            </a:r>
            <a:endParaRPr lang="en-US" sz="2000" dirty="0"/>
          </a:p>
        </p:txBody>
      </p:sp>
      <p:sp>
        <p:nvSpPr>
          <p:cNvPr id="464902" name="Text Box 1030"/>
          <p:cNvSpPr txBox="1">
            <a:spLocks noChangeArrowheads="1"/>
          </p:cNvSpPr>
          <p:nvPr/>
        </p:nvSpPr>
        <p:spPr bwMode="auto">
          <a:xfrm>
            <a:off x="990600" y="1790700"/>
            <a:ext cx="1716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 dirty="0"/>
              <a:t>Stan2</a:t>
            </a:r>
            <a:endParaRPr lang="en-US" sz="2000" dirty="0"/>
          </a:p>
        </p:txBody>
      </p:sp>
      <p:sp>
        <p:nvSpPr>
          <p:cNvPr id="464904" name="Text Box 1032"/>
          <p:cNvSpPr txBox="1">
            <a:spLocks noChangeArrowheads="1"/>
          </p:cNvSpPr>
          <p:nvPr/>
        </p:nvSpPr>
        <p:spPr bwMode="auto">
          <a:xfrm>
            <a:off x="4181475" y="1501775"/>
            <a:ext cx="15795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/>
              <a:t>CMU</a:t>
            </a:r>
            <a:endParaRPr lang="en-US" sz="2000"/>
          </a:p>
        </p:txBody>
      </p:sp>
      <p:sp>
        <p:nvSpPr>
          <p:cNvPr id="464905" name="Text Box 1033"/>
          <p:cNvSpPr txBox="1">
            <a:spLocks noChangeArrowheads="1"/>
          </p:cNvSpPr>
          <p:nvPr/>
        </p:nvSpPr>
        <p:spPr bwMode="auto">
          <a:xfrm>
            <a:off x="5638800" y="2681288"/>
            <a:ext cx="24622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 dirty="0"/>
              <a:t>  </a:t>
            </a:r>
            <a:r>
              <a:rPr lang="en-US" sz="1600" b="0" dirty="0"/>
              <a:t>Gatech1</a:t>
            </a:r>
            <a:endParaRPr lang="en-US" sz="2000" dirty="0"/>
          </a:p>
        </p:txBody>
      </p:sp>
      <p:sp>
        <p:nvSpPr>
          <p:cNvPr id="464906" name="Line 1034"/>
          <p:cNvSpPr>
            <a:spLocks noChangeShapeType="1"/>
          </p:cNvSpPr>
          <p:nvPr/>
        </p:nvSpPr>
        <p:spPr bwMode="auto">
          <a:xfrm flipH="1">
            <a:off x="1782763" y="1962150"/>
            <a:ext cx="2967037" cy="20955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4907" name="Text Box 1035"/>
          <p:cNvSpPr txBox="1">
            <a:spLocks noChangeArrowheads="1"/>
          </p:cNvSpPr>
          <p:nvPr/>
        </p:nvSpPr>
        <p:spPr bwMode="auto">
          <a:xfrm>
            <a:off x="2201863" y="1746250"/>
            <a:ext cx="17605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 dirty="0"/>
              <a:t>Stan1</a:t>
            </a:r>
            <a:endParaRPr lang="en-US" sz="2000" dirty="0"/>
          </a:p>
        </p:txBody>
      </p:sp>
      <p:sp>
        <p:nvSpPr>
          <p:cNvPr id="464908" name="Line 1036"/>
          <p:cNvSpPr>
            <a:spLocks noChangeShapeType="1"/>
          </p:cNvSpPr>
          <p:nvPr/>
        </p:nvSpPr>
        <p:spPr bwMode="auto">
          <a:xfrm flipH="1">
            <a:off x="2603500" y="2159000"/>
            <a:ext cx="69850" cy="195263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4909" name="Line 1037"/>
          <p:cNvSpPr>
            <a:spLocks noChangeShapeType="1"/>
          </p:cNvSpPr>
          <p:nvPr/>
        </p:nvSpPr>
        <p:spPr bwMode="auto">
          <a:xfrm flipH="1">
            <a:off x="2557463" y="1962150"/>
            <a:ext cx="2382837" cy="20955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4910" name="Line 1038"/>
          <p:cNvSpPr>
            <a:spLocks noChangeShapeType="1"/>
          </p:cNvSpPr>
          <p:nvPr/>
        </p:nvSpPr>
        <p:spPr bwMode="auto">
          <a:xfrm flipH="1">
            <a:off x="2557463" y="1962150"/>
            <a:ext cx="2192337" cy="20955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4911" name="Line 1039"/>
          <p:cNvSpPr>
            <a:spLocks noChangeShapeType="1"/>
          </p:cNvSpPr>
          <p:nvPr/>
        </p:nvSpPr>
        <p:spPr bwMode="auto">
          <a:xfrm flipH="1">
            <a:off x="2557463" y="1841500"/>
            <a:ext cx="2192337" cy="306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4912" name="Line 1040"/>
          <p:cNvSpPr>
            <a:spLocks noChangeShapeType="1"/>
          </p:cNvSpPr>
          <p:nvPr/>
        </p:nvSpPr>
        <p:spPr bwMode="auto">
          <a:xfrm>
            <a:off x="4749800" y="1841500"/>
            <a:ext cx="1011238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4913" name="Line 1041"/>
          <p:cNvSpPr>
            <a:spLocks noChangeShapeType="1"/>
          </p:cNvSpPr>
          <p:nvPr/>
        </p:nvSpPr>
        <p:spPr bwMode="auto">
          <a:xfrm flipH="1" flipV="1">
            <a:off x="1709738" y="1949450"/>
            <a:ext cx="847725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4914" name="Line 1042"/>
          <p:cNvSpPr>
            <a:spLocks noChangeShapeType="1"/>
          </p:cNvSpPr>
          <p:nvPr/>
        </p:nvSpPr>
        <p:spPr bwMode="auto">
          <a:xfrm flipV="1">
            <a:off x="2101850" y="2862263"/>
            <a:ext cx="3627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4915" name="Text Box 1043"/>
          <p:cNvSpPr txBox="1">
            <a:spLocks noChangeArrowheads="1"/>
          </p:cNvSpPr>
          <p:nvPr/>
        </p:nvSpPr>
        <p:spPr bwMode="auto">
          <a:xfrm>
            <a:off x="5532438" y="3162300"/>
            <a:ext cx="129857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/>
              <a:t>Gatech2</a:t>
            </a:r>
            <a:endParaRPr lang="en-US" sz="2000"/>
          </a:p>
        </p:txBody>
      </p:sp>
      <p:sp>
        <p:nvSpPr>
          <p:cNvPr id="464916" name="Line 1044"/>
          <p:cNvSpPr>
            <a:spLocks noChangeShapeType="1"/>
          </p:cNvSpPr>
          <p:nvPr/>
        </p:nvSpPr>
        <p:spPr bwMode="auto">
          <a:xfrm>
            <a:off x="2011363" y="2965450"/>
            <a:ext cx="3475037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4917" name="Line 1045"/>
          <p:cNvSpPr>
            <a:spLocks noChangeShapeType="1"/>
          </p:cNvSpPr>
          <p:nvPr/>
        </p:nvSpPr>
        <p:spPr bwMode="auto">
          <a:xfrm>
            <a:off x="1709738" y="2012950"/>
            <a:ext cx="3822700" cy="1336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4918" name="Line 1046"/>
          <p:cNvSpPr>
            <a:spLocks noChangeShapeType="1"/>
          </p:cNvSpPr>
          <p:nvPr/>
        </p:nvSpPr>
        <p:spPr bwMode="auto">
          <a:xfrm flipH="1">
            <a:off x="1782761" y="2133600"/>
            <a:ext cx="731838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4923" name="Text Box 1051"/>
          <p:cNvSpPr txBox="1">
            <a:spLocks noChangeArrowheads="1"/>
          </p:cNvSpPr>
          <p:nvPr/>
        </p:nvSpPr>
        <p:spPr bwMode="auto">
          <a:xfrm>
            <a:off x="5532438" y="1900238"/>
            <a:ext cx="223996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A poor </a:t>
            </a:r>
            <a:r>
              <a:rPr lang="en-US" sz="2400" b="0" dirty="0" smtClean="0">
                <a:solidFill>
                  <a:srgbClr val="FF0000"/>
                </a:solidFill>
              </a:rPr>
              <a:t>mesh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addition heuristic</a:t>
            </a:r>
            <a:endParaRPr lang="en-US" dirty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1249362"/>
          </a:xfrm>
        </p:spPr>
        <p:txBody>
          <a:bodyPr/>
          <a:lstStyle/>
          <a:p>
            <a:r>
              <a:rPr lang="en-US" dirty="0" smtClean="0"/>
              <a:t>Members periodically probe non-neighbors</a:t>
            </a:r>
          </a:p>
          <a:p>
            <a:r>
              <a:rPr lang="en-US" dirty="0" smtClean="0"/>
              <a:t>New Link added if </a:t>
            </a:r>
            <a:r>
              <a:rPr lang="en-US" dirty="0" smtClean="0">
                <a:solidFill>
                  <a:srgbClr val="FF0000"/>
                </a:solidFill>
              </a:rPr>
              <a:t>Utility Gain </a:t>
            </a:r>
            <a:r>
              <a:rPr lang="en-US" i="1" dirty="0" smtClean="0">
                <a:solidFill>
                  <a:srgbClr val="FF0000"/>
                </a:solidFill>
              </a:rPr>
              <a:t>&gt;</a:t>
            </a:r>
            <a:r>
              <a:rPr lang="en-US" dirty="0" smtClean="0">
                <a:solidFill>
                  <a:srgbClr val="FF0000"/>
                </a:solidFill>
              </a:rPr>
              <a:t> Add threshold</a:t>
            </a:r>
            <a:endParaRPr lang="en-US" dirty="0" smtClean="0"/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A665-D9D8-472A-A732-77115247BC24}" type="slidenum">
              <a:rPr lang="en-US"/>
              <a:pPr/>
              <a:t>72</a:t>
            </a:fld>
            <a:endParaRPr lang="en-US"/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381000" y="5257800"/>
            <a:ext cx="3429000" cy="9541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b="0" dirty="0"/>
              <a:t>Delay improves to Stan1, CMU </a:t>
            </a:r>
          </a:p>
          <a:p>
            <a:pPr algn="l"/>
            <a:r>
              <a:rPr lang="en-US" b="0" dirty="0"/>
              <a:t>but marginally</a:t>
            </a:r>
            <a:r>
              <a:rPr lang="en-US" sz="2000" b="0" dirty="0"/>
              <a:t>.</a:t>
            </a:r>
          </a:p>
          <a:p>
            <a:pPr algn="l"/>
            <a:r>
              <a:rPr lang="en-US" b="0" dirty="0">
                <a:solidFill>
                  <a:srgbClr val="FF0000"/>
                </a:solidFill>
              </a:rPr>
              <a:t>Do not add link!</a:t>
            </a:r>
            <a:endParaRPr lang="en-US" sz="2000" dirty="0"/>
          </a:p>
        </p:txBody>
      </p:sp>
      <p:sp>
        <p:nvSpPr>
          <p:cNvPr id="462893" name="Rectangle 45"/>
          <p:cNvSpPr>
            <a:spLocks noChangeArrowheads="1"/>
          </p:cNvSpPr>
          <p:nvPr/>
        </p:nvSpPr>
        <p:spPr bwMode="auto">
          <a:xfrm>
            <a:off x="4502150" y="4991100"/>
            <a:ext cx="4413250" cy="1333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b="0"/>
              <a:t>Delay improves to CMU, Gatech1 </a:t>
            </a:r>
          </a:p>
          <a:p>
            <a:pPr algn="l"/>
            <a:r>
              <a:rPr lang="en-US" b="0"/>
              <a:t>and significantly.</a:t>
            </a:r>
            <a:r>
              <a:rPr lang="en-US" sz="2000" b="0"/>
              <a:t>  </a:t>
            </a:r>
          </a:p>
          <a:p>
            <a:pPr algn="l"/>
            <a:r>
              <a:rPr lang="en-US" b="0">
                <a:solidFill>
                  <a:srgbClr val="FF0000"/>
                </a:solidFill>
              </a:rPr>
              <a:t>Add link!</a:t>
            </a:r>
            <a:endParaRPr lang="en-US" b="0">
              <a:solidFill>
                <a:srgbClr val="990000"/>
              </a:solidFill>
            </a:endParaRPr>
          </a:p>
        </p:txBody>
      </p:sp>
      <p:sp>
        <p:nvSpPr>
          <p:cNvPr id="462899" name="Text Box 51"/>
          <p:cNvSpPr txBox="1">
            <a:spLocks noChangeArrowheads="1"/>
          </p:cNvSpPr>
          <p:nvPr/>
        </p:nvSpPr>
        <p:spPr bwMode="auto">
          <a:xfrm>
            <a:off x="658813" y="4038600"/>
            <a:ext cx="1398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/>
              <a:t>Berk1</a:t>
            </a:r>
            <a:endParaRPr lang="en-US" sz="2000"/>
          </a:p>
        </p:txBody>
      </p:sp>
      <p:sp>
        <p:nvSpPr>
          <p:cNvPr id="462900" name="Text Box 52"/>
          <p:cNvSpPr txBox="1">
            <a:spLocks noChangeArrowheads="1"/>
          </p:cNvSpPr>
          <p:nvPr/>
        </p:nvSpPr>
        <p:spPr bwMode="auto">
          <a:xfrm>
            <a:off x="228600" y="3124200"/>
            <a:ext cx="1138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 dirty="0"/>
              <a:t>Stan2</a:t>
            </a:r>
            <a:endParaRPr lang="en-US" sz="2000" dirty="0"/>
          </a:p>
        </p:txBody>
      </p:sp>
      <p:sp>
        <p:nvSpPr>
          <p:cNvPr id="462901" name="Text Box 53"/>
          <p:cNvSpPr txBox="1">
            <a:spLocks noChangeArrowheads="1"/>
          </p:cNvSpPr>
          <p:nvPr/>
        </p:nvSpPr>
        <p:spPr bwMode="auto">
          <a:xfrm>
            <a:off x="1344613" y="2706688"/>
            <a:ext cx="2717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 b="0"/>
          </a:p>
        </p:txBody>
      </p:sp>
      <p:sp>
        <p:nvSpPr>
          <p:cNvPr id="462902" name="Text Box 54"/>
          <p:cNvSpPr txBox="1">
            <a:spLocks noChangeArrowheads="1"/>
          </p:cNvSpPr>
          <p:nvPr/>
        </p:nvSpPr>
        <p:spPr bwMode="auto">
          <a:xfrm>
            <a:off x="2571750" y="2757488"/>
            <a:ext cx="1046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/>
              <a:t>CMU</a:t>
            </a:r>
            <a:endParaRPr lang="en-US" sz="2000"/>
          </a:p>
        </p:txBody>
      </p:sp>
      <p:sp>
        <p:nvSpPr>
          <p:cNvPr id="462903" name="Text Box 55"/>
          <p:cNvSpPr txBox="1">
            <a:spLocks noChangeArrowheads="1"/>
          </p:cNvSpPr>
          <p:nvPr/>
        </p:nvSpPr>
        <p:spPr bwMode="auto">
          <a:xfrm>
            <a:off x="3167063" y="3878263"/>
            <a:ext cx="16335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/>
              <a:t>  </a:t>
            </a:r>
            <a:r>
              <a:rPr lang="en-US" sz="1600" b="0"/>
              <a:t>Gatech1</a:t>
            </a:r>
            <a:endParaRPr lang="en-US" sz="2000"/>
          </a:p>
        </p:txBody>
      </p:sp>
      <p:sp>
        <p:nvSpPr>
          <p:cNvPr id="462904" name="Line 56"/>
          <p:cNvSpPr>
            <a:spLocks noChangeShapeType="1"/>
          </p:cNvSpPr>
          <p:nvPr/>
        </p:nvSpPr>
        <p:spPr bwMode="auto">
          <a:xfrm flipH="1">
            <a:off x="981075" y="3240088"/>
            <a:ext cx="1966913" cy="225425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05" name="Text Box 57"/>
          <p:cNvSpPr txBox="1">
            <a:spLocks noChangeArrowheads="1"/>
          </p:cNvSpPr>
          <p:nvPr/>
        </p:nvSpPr>
        <p:spPr bwMode="auto">
          <a:xfrm>
            <a:off x="1143000" y="2992438"/>
            <a:ext cx="11668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 dirty="0"/>
              <a:t>Stan1</a:t>
            </a:r>
            <a:endParaRPr lang="en-US" sz="2000" dirty="0"/>
          </a:p>
        </p:txBody>
      </p:sp>
      <p:sp>
        <p:nvSpPr>
          <p:cNvPr id="462906" name="Line 58"/>
          <p:cNvSpPr>
            <a:spLocks noChangeShapeType="1"/>
          </p:cNvSpPr>
          <p:nvPr/>
        </p:nvSpPr>
        <p:spPr bwMode="auto">
          <a:xfrm flipH="1">
            <a:off x="1571625" y="3416300"/>
            <a:ext cx="47625" cy="20955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07" name="Line 59"/>
          <p:cNvSpPr>
            <a:spLocks noChangeShapeType="1"/>
          </p:cNvSpPr>
          <p:nvPr/>
        </p:nvSpPr>
        <p:spPr bwMode="auto">
          <a:xfrm flipH="1">
            <a:off x="1493838" y="3240088"/>
            <a:ext cx="1581150" cy="225425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08" name="Line 60"/>
          <p:cNvSpPr>
            <a:spLocks noChangeShapeType="1"/>
          </p:cNvSpPr>
          <p:nvPr/>
        </p:nvSpPr>
        <p:spPr bwMode="auto">
          <a:xfrm flipH="1">
            <a:off x="1493838" y="3240088"/>
            <a:ext cx="1454150" cy="225425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09" name="Line 61"/>
          <p:cNvSpPr>
            <a:spLocks noChangeShapeType="1"/>
          </p:cNvSpPr>
          <p:nvPr/>
        </p:nvSpPr>
        <p:spPr bwMode="auto">
          <a:xfrm flipH="1">
            <a:off x="1493838" y="3109913"/>
            <a:ext cx="1454150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10" name="Line 62"/>
          <p:cNvSpPr>
            <a:spLocks noChangeShapeType="1"/>
          </p:cNvSpPr>
          <p:nvPr/>
        </p:nvSpPr>
        <p:spPr bwMode="auto">
          <a:xfrm>
            <a:off x="2947988" y="3240088"/>
            <a:ext cx="669925" cy="766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11" name="Line 63"/>
          <p:cNvSpPr>
            <a:spLocks noChangeShapeType="1"/>
          </p:cNvSpPr>
          <p:nvPr/>
        </p:nvSpPr>
        <p:spPr bwMode="auto">
          <a:xfrm flipH="1" flipV="1">
            <a:off x="931863" y="3225800"/>
            <a:ext cx="561975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12" name="Line 64"/>
          <p:cNvSpPr>
            <a:spLocks noChangeShapeType="1"/>
          </p:cNvSpPr>
          <p:nvPr/>
        </p:nvSpPr>
        <p:spPr bwMode="auto">
          <a:xfrm flipV="1">
            <a:off x="1290638" y="4195763"/>
            <a:ext cx="2327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13" name="Text Box 65"/>
          <p:cNvSpPr txBox="1">
            <a:spLocks noChangeArrowheads="1"/>
          </p:cNvSpPr>
          <p:nvPr/>
        </p:nvSpPr>
        <p:spPr bwMode="auto">
          <a:xfrm>
            <a:off x="3390900" y="4572000"/>
            <a:ext cx="9525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b="0" dirty="0"/>
              <a:t>Gatech2</a:t>
            </a:r>
            <a:endParaRPr lang="en-US" sz="2000" dirty="0"/>
          </a:p>
        </p:txBody>
      </p:sp>
      <p:sp>
        <p:nvSpPr>
          <p:cNvPr id="462914" name="Line 66"/>
          <p:cNvSpPr>
            <a:spLocks noChangeShapeType="1"/>
          </p:cNvSpPr>
          <p:nvPr/>
        </p:nvSpPr>
        <p:spPr bwMode="auto">
          <a:xfrm>
            <a:off x="1290638" y="4330700"/>
            <a:ext cx="2176462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15" name="Line 67"/>
          <p:cNvSpPr>
            <a:spLocks noChangeShapeType="1"/>
          </p:cNvSpPr>
          <p:nvPr/>
        </p:nvSpPr>
        <p:spPr bwMode="auto">
          <a:xfrm>
            <a:off x="981075" y="3300413"/>
            <a:ext cx="2486025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16" name="Line 68"/>
          <p:cNvSpPr>
            <a:spLocks noChangeShapeType="1"/>
          </p:cNvSpPr>
          <p:nvPr/>
        </p:nvSpPr>
        <p:spPr bwMode="auto">
          <a:xfrm flipH="1">
            <a:off x="981075" y="3438525"/>
            <a:ext cx="446088" cy="679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2936" name="Line 88"/>
          <p:cNvSpPr>
            <a:spLocks noChangeShapeType="1"/>
          </p:cNvSpPr>
          <p:nvPr/>
        </p:nvSpPr>
        <p:spPr bwMode="auto">
          <a:xfrm flipH="1" flipV="1">
            <a:off x="1571625" y="3465513"/>
            <a:ext cx="1895475" cy="12255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38" name="Text Box 90"/>
          <p:cNvSpPr txBox="1">
            <a:spLocks noChangeArrowheads="1"/>
          </p:cNvSpPr>
          <p:nvPr/>
        </p:nvSpPr>
        <p:spPr bwMode="auto">
          <a:xfrm>
            <a:off x="2019300" y="3421063"/>
            <a:ext cx="8953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Probe</a:t>
            </a:r>
          </a:p>
        </p:txBody>
      </p:sp>
      <p:sp>
        <p:nvSpPr>
          <p:cNvPr id="462918" name="Text Box 70"/>
          <p:cNvSpPr txBox="1">
            <a:spLocks noChangeArrowheads="1"/>
          </p:cNvSpPr>
          <p:nvPr/>
        </p:nvSpPr>
        <p:spPr bwMode="auto">
          <a:xfrm>
            <a:off x="4768850" y="4159250"/>
            <a:ext cx="1403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/>
              <a:t>Berk1</a:t>
            </a:r>
            <a:endParaRPr lang="en-US" sz="2000"/>
          </a:p>
        </p:txBody>
      </p:sp>
      <p:sp>
        <p:nvSpPr>
          <p:cNvPr id="462919" name="Text Box 71"/>
          <p:cNvSpPr txBox="1">
            <a:spLocks noChangeArrowheads="1"/>
          </p:cNvSpPr>
          <p:nvPr/>
        </p:nvSpPr>
        <p:spPr bwMode="auto">
          <a:xfrm>
            <a:off x="4421188" y="3124200"/>
            <a:ext cx="11414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 dirty="0"/>
              <a:t>Stan2</a:t>
            </a:r>
            <a:endParaRPr lang="en-US" sz="2000" dirty="0"/>
          </a:p>
        </p:txBody>
      </p:sp>
      <p:sp>
        <p:nvSpPr>
          <p:cNvPr id="462920" name="Text Box 72"/>
          <p:cNvSpPr txBox="1">
            <a:spLocks noChangeArrowheads="1"/>
          </p:cNvSpPr>
          <p:nvPr/>
        </p:nvSpPr>
        <p:spPr bwMode="auto">
          <a:xfrm>
            <a:off x="5524500" y="2754313"/>
            <a:ext cx="27257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 b="0"/>
          </a:p>
        </p:txBody>
      </p:sp>
      <p:sp>
        <p:nvSpPr>
          <p:cNvPr id="462921" name="Text Box 73"/>
          <p:cNvSpPr txBox="1">
            <a:spLocks noChangeArrowheads="1"/>
          </p:cNvSpPr>
          <p:nvPr/>
        </p:nvSpPr>
        <p:spPr bwMode="auto">
          <a:xfrm>
            <a:off x="6754813" y="2801938"/>
            <a:ext cx="1050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/>
              <a:t>CMU</a:t>
            </a:r>
            <a:endParaRPr lang="en-US" sz="2000"/>
          </a:p>
        </p:txBody>
      </p:sp>
      <p:sp>
        <p:nvSpPr>
          <p:cNvPr id="462922" name="Text Box 74"/>
          <p:cNvSpPr txBox="1">
            <a:spLocks noChangeArrowheads="1"/>
          </p:cNvSpPr>
          <p:nvPr/>
        </p:nvSpPr>
        <p:spPr bwMode="auto">
          <a:xfrm>
            <a:off x="7353300" y="3973513"/>
            <a:ext cx="16383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/>
              <a:t>  </a:t>
            </a:r>
            <a:r>
              <a:rPr lang="en-US" sz="1600" b="0"/>
              <a:t>Gatech1</a:t>
            </a:r>
            <a:endParaRPr lang="en-US" sz="2000"/>
          </a:p>
        </p:txBody>
      </p:sp>
      <p:sp>
        <p:nvSpPr>
          <p:cNvPr id="462923" name="Line 75"/>
          <p:cNvSpPr>
            <a:spLocks noChangeShapeType="1"/>
          </p:cNvSpPr>
          <p:nvPr/>
        </p:nvSpPr>
        <p:spPr bwMode="auto">
          <a:xfrm flipH="1">
            <a:off x="5160963" y="3300413"/>
            <a:ext cx="1971675" cy="23495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24" name="Text Box 76"/>
          <p:cNvSpPr txBox="1">
            <a:spLocks noChangeArrowheads="1"/>
          </p:cNvSpPr>
          <p:nvPr/>
        </p:nvSpPr>
        <p:spPr bwMode="auto">
          <a:xfrm>
            <a:off x="5307013" y="3049588"/>
            <a:ext cx="11699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/>
              <a:t>Stan1</a:t>
            </a:r>
            <a:endParaRPr lang="en-US" sz="2000"/>
          </a:p>
        </p:txBody>
      </p:sp>
      <p:sp>
        <p:nvSpPr>
          <p:cNvPr id="462925" name="Line 77"/>
          <p:cNvSpPr>
            <a:spLocks noChangeShapeType="1"/>
          </p:cNvSpPr>
          <p:nvPr/>
        </p:nvSpPr>
        <p:spPr bwMode="auto">
          <a:xfrm flipH="1">
            <a:off x="5705475" y="3519488"/>
            <a:ext cx="47625" cy="219075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26" name="Line 78"/>
          <p:cNvSpPr>
            <a:spLocks noChangeShapeType="1"/>
          </p:cNvSpPr>
          <p:nvPr/>
        </p:nvSpPr>
        <p:spPr bwMode="auto">
          <a:xfrm flipH="1">
            <a:off x="5675313" y="3300413"/>
            <a:ext cx="1585912" cy="23495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27" name="Line 79"/>
          <p:cNvSpPr>
            <a:spLocks noChangeShapeType="1"/>
          </p:cNvSpPr>
          <p:nvPr/>
        </p:nvSpPr>
        <p:spPr bwMode="auto">
          <a:xfrm flipH="1">
            <a:off x="5675313" y="3300413"/>
            <a:ext cx="1457325" cy="23495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28" name="Line 80"/>
          <p:cNvSpPr>
            <a:spLocks noChangeShapeType="1"/>
          </p:cNvSpPr>
          <p:nvPr/>
        </p:nvSpPr>
        <p:spPr bwMode="auto">
          <a:xfrm flipH="1">
            <a:off x="5675313" y="3163888"/>
            <a:ext cx="1457325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29" name="Line 81"/>
          <p:cNvSpPr>
            <a:spLocks noChangeShapeType="1"/>
          </p:cNvSpPr>
          <p:nvPr/>
        </p:nvSpPr>
        <p:spPr bwMode="auto">
          <a:xfrm>
            <a:off x="7132638" y="3173413"/>
            <a:ext cx="673100" cy="1071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30" name="Line 82"/>
          <p:cNvSpPr>
            <a:spLocks noChangeShapeType="1"/>
          </p:cNvSpPr>
          <p:nvPr/>
        </p:nvSpPr>
        <p:spPr bwMode="auto">
          <a:xfrm flipH="1" flipV="1">
            <a:off x="5111750" y="3284538"/>
            <a:ext cx="563563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31" name="Line 83"/>
          <p:cNvSpPr>
            <a:spLocks noChangeShapeType="1"/>
          </p:cNvSpPr>
          <p:nvPr/>
        </p:nvSpPr>
        <p:spPr bwMode="auto">
          <a:xfrm flipV="1">
            <a:off x="5470525" y="4297363"/>
            <a:ext cx="2335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32" name="Text Box 84"/>
          <p:cNvSpPr txBox="1">
            <a:spLocks noChangeArrowheads="1"/>
          </p:cNvSpPr>
          <p:nvPr/>
        </p:nvSpPr>
        <p:spPr bwMode="auto">
          <a:xfrm>
            <a:off x="7653338" y="4692650"/>
            <a:ext cx="1185862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b="0" dirty="0"/>
              <a:t>Gatech2</a:t>
            </a:r>
            <a:endParaRPr lang="en-US" sz="2000" dirty="0"/>
          </a:p>
        </p:txBody>
      </p:sp>
      <p:sp>
        <p:nvSpPr>
          <p:cNvPr id="462933" name="Line 85"/>
          <p:cNvSpPr>
            <a:spLocks noChangeShapeType="1"/>
          </p:cNvSpPr>
          <p:nvPr/>
        </p:nvSpPr>
        <p:spPr bwMode="auto">
          <a:xfrm>
            <a:off x="5470525" y="4343400"/>
            <a:ext cx="2182813" cy="51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34" name="Line 86"/>
          <p:cNvSpPr>
            <a:spLocks noChangeShapeType="1"/>
          </p:cNvSpPr>
          <p:nvPr/>
        </p:nvSpPr>
        <p:spPr bwMode="auto">
          <a:xfrm>
            <a:off x="5111750" y="3300413"/>
            <a:ext cx="2541588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2935" name="Line 87"/>
          <p:cNvSpPr>
            <a:spLocks noChangeShapeType="1"/>
          </p:cNvSpPr>
          <p:nvPr/>
        </p:nvSpPr>
        <p:spPr bwMode="auto">
          <a:xfrm flipH="1">
            <a:off x="5160963" y="3506788"/>
            <a:ext cx="447675" cy="709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2937" name="Line 89"/>
          <p:cNvSpPr>
            <a:spLocks noChangeShapeType="1"/>
          </p:cNvSpPr>
          <p:nvPr/>
        </p:nvSpPr>
        <p:spPr bwMode="auto">
          <a:xfrm flipV="1">
            <a:off x="7653338" y="4297363"/>
            <a:ext cx="152400" cy="55721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2939" name="Rectangle 91"/>
          <p:cNvSpPr>
            <a:spLocks noChangeArrowheads="1"/>
          </p:cNvSpPr>
          <p:nvPr/>
        </p:nvSpPr>
        <p:spPr bwMode="auto">
          <a:xfrm>
            <a:off x="7867649" y="4297363"/>
            <a:ext cx="81915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deletion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  periodically monitor existing links</a:t>
            </a:r>
          </a:p>
          <a:p>
            <a:r>
              <a:rPr lang="en-US" dirty="0" smtClean="0"/>
              <a:t>Link dropped if </a:t>
            </a:r>
            <a:r>
              <a:rPr lang="en-US" dirty="0" smtClean="0">
                <a:solidFill>
                  <a:srgbClr val="FF0000"/>
                </a:solidFill>
              </a:rPr>
              <a:t>Cost of dropping &lt; Drop threshold</a:t>
            </a:r>
          </a:p>
          <a:p>
            <a:r>
              <a:rPr lang="en-US" dirty="0" smtClean="0"/>
              <a:t>Cost computation and drop threshold is chosen with stability and partitions in mind</a:t>
            </a:r>
          </a:p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95388" y="5622925"/>
            <a:ext cx="5586412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b="0" dirty="0"/>
              <a:t>Used by Berk1 to reach only Gatech2 and vice versa.</a:t>
            </a:r>
            <a:endParaRPr lang="en-US" dirty="0"/>
          </a:p>
          <a:p>
            <a:pPr algn="l"/>
            <a:r>
              <a:rPr lang="en-US" b="0" dirty="0">
                <a:solidFill>
                  <a:srgbClr val="FF0000"/>
                </a:solidFill>
              </a:rPr>
              <a:t>                           Drop</a:t>
            </a:r>
            <a:r>
              <a:rPr lang="en-US" b="0" dirty="0" smtClean="0">
                <a:solidFill>
                  <a:srgbClr val="FF0000"/>
                </a:solidFill>
              </a:rPr>
              <a:t>!!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6019800" y="4738688"/>
            <a:ext cx="25431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/>
              <a:t>  </a:t>
            </a:r>
            <a:r>
              <a:rPr lang="en-US" sz="1600" b="0"/>
              <a:t>Gatech1</a:t>
            </a:r>
            <a:endParaRPr lang="en-US" sz="200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482975" y="5133975"/>
            <a:ext cx="0" cy="519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1676400" y="4768850"/>
            <a:ext cx="21796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/>
              <a:t>Berk1</a:t>
            </a:r>
            <a:endParaRPr lang="en-US" sz="2000"/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219200" y="3854450"/>
            <a:ext cx="17716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/>
              <a:t>Stan2</a:t>
            </a:r>
            <a:endParaRPr lang="en-US" sz="2000"/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527550" y="3600450"/>
            <a:ext cx="1631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/>
              <a:t>CMU</a:t>
            </a:r>
            <a:endParaRPr lang="en-US" sz="2000"/>
          </a:p>
        </p:txBody>
      </p:sp>
      <p:sp>
        <p:nvSpPr>
          <p:cNvPr id="12" name="Line 51"/>
          <p:cNvSpPr>
            <a:spLocks noChangeShapeType="1"/>
          </p:cNvSpPr>
          <p:nvPr/>
        </p:nvSpPr>
        <p:spPr bwMode="auto">
          <a:xfrm flipH="1">
            <a:off x="2054225" y="4052888"/>
            <a:ext cx="3060700" cy="2032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2451100" y="3811588"/>
            <a:ext cx="18161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b="0"/>
              <a:t>Stan1</a:t>
            </a:r>
            <a:endParaRPr lang="en-US" sz="2000"/>
          </a:p>
        </p:txBody>
      </p:sp>
      <p:sp>
        <p:nvSpPr>
          <p:cNvPr id="14" name="Line 53"/>
          <p:cNvSpPr>
            <a:spLocks noChangeShapeType="1"/>
          </p:cNvSpPr>
          <p:nvPr/>
        </p:nvSpPr>
        <p:spPr bwMode="auto">
          <a:xfrm flipH="1">
            <a:off x="2898775" y="4241800"/>
            <a:ext cx="74613" cy="188913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H="1">
            <a:off x="2852738" y="4052888"/>
            <a:ext cx="2460625" cy="2032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Line 55"/>
          <p:cNvSpPr>
            <a:spLocks noChangeShapeType="1"/>
          </p:cNvSpPr>
          <p:nvPr/>
        </p:nvSpPr>
        <p:spPr bwMode="auto">
          <a:xfrm flipH="1">
            <a:off x="2852738" y="4052888"/>
            <a:ext cx="2262187" cy="2032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56"/>
          <p:cNvSpPr>
            <a:spLocks noChangeShapeType="1"/>
          </p:cNvSpPr>
          <p:nvPr/>
        </p:nvSpPr>
        <p:spPr bwMode="auto">
          <a:xfrm flipH="1">
            <a:off x="2852738" y="3933825"/>
            <a:ext cx="2262187" cy="296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57"/>
          <p:cNvSpPr>
            <a:spLocks noChangeShapeType="1"/>
          </p:cNvSpPr>
          <p:nvPr/>
        </p:nvSpPr>
        <p:spPr bwMode="auto">
          <a:xfrm>
            <a:off x="5114925" y="3943350"/>
            <a:ext cx="1044575" cy="925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Line 58"/>
          <p:cNvSpPr>
            <a:spLocks noChangeShapeType="1"/>
          </p:cNvSpPr>
          <p:nvPr/>
        </p:nvSpPr>
        <p:spPr bwMode="auto">
          <a:xfrm flipH="1" flipV="1">
            <a:off x="1976438" y="4038600"/>
            <a:ext cx="876300" cy="1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Line 59"/>
          <p:cNvSpPr>
            <a:spLocks noChangeShapeType="1"/>
          </p:cNvSpPr>
          <p:nvPr/>
        </p:nvSpPr>
        <p:spPr bwMode="auto">
          <a:xfrm flipV="1">
            <a:off x="2362200" y="4913313"/>
            <a:ext cx="379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5922963" y="5208588"/>
            <a:ext cx="1343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/>
              <a:t>Gatech2</a:t>
            </a:r>
            <a:endParaRPr lang="en-US" sz="2000"/>
          </a:p>
        </p:txBody>
      </p:sp>
      <p:sp>
        <p:nvSpPr>
          <p:cNvPr id="22" name="Line 61"/>
          <p:cNvSpPr>
            <a:spLocks noChangeShapeType="1"/>
          </p:cNvSpPr>
          <p:nvPr/>
        </p:nvSpPr>
        <p:spPr bwMode="auto">
          <a:xfrm>
            <a:off x="2362200" y="4953000"/>
            <a:ext cx="3560763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Line 62"/>
          <p:cNvSpPr>
            <a:spLocks noChangeShapeType="1"/>
          </p:cNvSpPr>
          <p:nvPr/>
        </p:nvSpPr>
        <p:spPr bwMode="auto">
          <a:xfrm>
            <a:off x="1976438" y="4052888"/>
            <a:ext cx="3946525" cy="134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3"/>
          <p:cNvSpPr>
            <a:spLocks noChangeShapeType="1"/>
          </p:cNvSpPr>
          <p:nvPr/>
        </p:nvSpPr>
        <p:spPr bwMode="auto">
          <a:xfrm flipH="1">
            <a:off x="2054224" y="4267200"/>
            <a:ext cx="765175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" name="Line 66"/>
          <p:cNvSpPr>
            <a:spLocks noChangeShapeType="1"/>
          </p:cNvSpPr>
          <p:nvPr/>
        </p:nvSpPr>
        <p:spPr bwMode="auto">
          <a:xfrm flipH="1">
            <a:off x="5922963" y="4913313"/>
            <a:ext cx="236537" cy="46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Narada</a:t>
            </a:r>
            <a:r>
              <a:rPr lang="en-US" dirty="0"/>
              <a:t> </a:t>
            </a:r>
            <a:r>
              <a:rPr lang="en-US" dirty="0" smtClean="0"/>
              <a:t>delay (performance)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D87F-6657-4844-A0B9-69C0A1288418}" type="slidenum">
              <a:rPr lang="en-US"/>
              <a:pPr/>
              <a:t>74</a:t>
            </a:fld>
            <a:endParaRPr lang="en-US"/>
          </a:p>
        </p:txBody>
      </p:sp>
      <p:pic>
        <p:nvPicPr>
          <p:cNvPr id="417795" name="Picture 3" descr="C:\WINNT\Profiles\sanjay\Personal\NaradaVsUnica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517650"/>
            <a:ext cx="6935788" cy="4789488"/>
          </a:xfrm>
          <a:prstGeom prst="rect">
            <a:avLst/>
          </a:prstGeom>
          <a:noFill/>
        </p:spPr>
      </p:pic>
      <p:sp>
        <p:nvSpPr>
          <p:cNvPr id="417796" name="Line 4"/>
          <p:cNvSpPr>
            <a:spLocks noChangeShapeType="1"/>
          </p:cNvSpPr>
          <p:nvPr/>
        </p:nvSpPr>
        <p:spPr bwMode="auto">
          <a:xfrm flipV="1">
            <a:off x="1738313" y="1589088"/>
            <a:ext cx="5995987" cy="4148137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 flipH="1" flipV="1">
            <a:off x="3976688" y="4410075"/>
            <a:ext cx="1358900" cy="3317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4392613" y="4662488"/>
            <a:ext cx="3341687" cy="895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b="0"/>
              <a:t>Internet Routing </a:t>
            </a:r>
          </a:p>
          <a:p>
            <a:pPr algn="l"/>
            <a:r>
              <a:rPr lang="en-US" b="0"/>
              <a:t>can be sub-optimal</a:t>
            </a:r>
            <a:endParaRPr lang="en-US" sz="2000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029325" y="6003925"/>
            <a:ext cx="9048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/>
              <a:t>(ms)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 rot="-5400000">
            <a:off x="637382" y="2102644"/>
            <a:ext cx="6619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/>
              <a:t>(ms)</a:t>
            </a:r>
          </a:p>
        </p:txBody>
      </p:sp>
      <p:sp>
        <p:nvSpPr>
          <p:cNvPr id="417801" name="Line 9"/>
          <p:cNvSpPr>
            <a:spLocks noChangeShapeType="1"/>
          </p:cNvSpPr>
          <p:nvPr/>
        </p:nvSpPr>
        <p:spPr bwMode="auto">
          <a:xfrm flipV="1">
            <a:off x="1738313" y="1589088"/>
            <a:ext cx="2957512" cy="4148137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7802" name="Text Box 10"/>
          <p:cNvSpPr txBox="1">
            <a:spLocks noChangeArrowheads="1"/>
          </p:cNvSpPr>
          <p:nvPr/>
        </p:nvSpPr>
        <p:spPr bwMode="auto">
          <a:xfrm>
            <a:off x="4168775" y="1270000"/>
            <a:ext cx="1398588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2x </a:t>
            </a:r>
            <a:r>
              <a:rPr lang="en-US" sz="1400" dirty="0" err="1">
                <a:solidFill>
                  <a:schemeClr val="accent2"/>
                </a:solidFill>
              </a:rPr>
              <a:t>unicast</a:t>
            </a:r>
            <a:r>
              <a:rPr lang="en-US" sz="1400" dirty="0">
                <a:solidFill>
                  <a:schemeClr val="accent2"/>
                </a:solidFill>
              </a:rPr>
              <a:t> delay</a:t>
            </a:r>
          </a:p>
        </p:txBody>
      </p:sp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7127875" y="1270000"/>
            <a:ext cx="1398588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1x unicast delay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447800" y="1676400"/>
            <a:ext cx="2667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lvl="1" algn="l" rtl="0">
              <a:spcBef>
                <a:spcPct val="0"/>
              </a:spcBef>
            </a:pPr>
            <a:r>
              <a:rPr lang="en-US" sz="2400" kern="1200" dirty="0" smtClean="0">
                <a:solidFill>
                  <a:srgbClr val="3333CC"/>
                </a:solidFill>
                <a:latin typeface="Times New Roman"/>
                <a:ea typeface="+mn-ea"/>
                <a:cs typeface="+mn-cs"/>
              </a:rPr>
              <a:t>Internet experiments</a:t>
            </a:r>
            <a:endParaRPr lang="en-US" sz="2400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Narada</a:t>
            </a:r>
            <a:r>
              <a:rPr lang="en-US" dirty="0" smtClean="0"/>
              <a:t> stress (efficiency)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4" name="Picture 4" descr="C:\WINNT\Profiles\sanjay\Personal\stress_all_lin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1143000"/>
            <a:ext cx="8383587" cy="5334000"/>
          </a:xfrm>
          <a:prstGeom prst="rect">
            <a:avLst/>
          </a:prstGeom>
          <a:noFill/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5802313" y="3148013"/>
            <a:ext cx="1587" cy="1385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43525" y="4191000"/>
            <a:ext cx="2124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Naive </a:t>
            </a:r>
            <a:r>
              <a:rPr lang="en-US" sz="2000" kern="1200" dirty="0" err="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Unicast</a:t>
            </a:r>
            <a:r>
              <a:rPr lang="en-US" sz="20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endParaRPr lang="en-US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90800" y="1447800"/>
            <a:ext cx="243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IP</a:t>
            </a:r>
            <a:r>
              <a:rPr lang="en-US" sz="2000" kern="12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Multicast</a:t>
            </a:r>
            <a:endParaRPr lang="en-US" sz="2400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49250" y="5321300"/>
            <a:ext cx="2730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90588" y="5240338"/>
            <a:ext cx="7623175" cy="1031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kern="1200">
              <a:solidFill>
                <a:srgbClr val="3333CC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430963" y="4699000"/>
            <a:ext cx="1966912" cy="954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4243388" y="2832100"/>
            <a:ext cx="509587" cy="28146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 flipV="1">
            <a:off x="1692275" y="1344612"/>
            <a:ext cx="898525" cy="255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721475" y="1301750"/>
            <a:ext cx="1676400" cy="631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00400" y="2419290"/>
            <a:ext cx="508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kern="1200" dirty="0" err="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Narada</a:t>
            </a:r>
            <a:r>
              <a:rPr lang="en-US" sz="20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: </a:t>
            </a:r>
            <a:r>
              <a:rPr lang="en-US" sz="2000" kern="120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14-fold reduction</a:t>
            </a:r>
            <a:r>
              <a:rPr lang="en-US" sz="20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in </a:t>
            </a:r>
            <a:r>
              <a:rPr lang="en-US" sz="2000" kern="12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worst-case </a:t>
            </a:r>
            <a:r>
              <a:rPr lang="en-US" sz="20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stress !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886200" y="1371600"/>
            <a:ext cx="4876800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 algn="l">
              <a:spcBef>
                <a:spcPct val="0"/>
              </a:spcBef>
            </a:pPr>
            <a:r>
              <a:rPr lang="en-US" b="0" dirty="0">
                <a:solidFill>
                  <a:schemeClr val="accent2"/>
                </a:solidFill>
              </a:rPr>
              <a:t>Waxman </a:t>
            </a:r>
            <a:r>
              <a:rPr lang="en-US" b="0" dirty="0" smtClean="0">
                <a:solidFill>
                  <a:schemeClr val="accent2"/>
                </a:solidFill>
              </a:rPr>
              <a:t>topology</a:t>
            </a:r>
            <a:r>
              <a:rPr lang="en-US" b="0" dirty="0" smtClean="0"/>
              <a:t>: 1024 </a:t>
            </a:r>
            <a:r>
              <a:rPr lang="en-US" b="0" dirty="0"/>
              <a:t>routers, 3145 links</a:t>
            </a:r>
          </a:p>
          <a:p>
            <a:pPr lvl="1" algn="l">
              <a:spcBef>
                <a:spcPct val="0"/>
              </a:spcBef>
            </a:pPr>
            <a:r>
              <a:rPr lang="en-US" b="0" dirty="0">
                <a:solidFill>
                  <a:schemeClr val="accent2"/>
                </a:solidFill>
              </a:rPr>
              <a:t>Group Size</a:t>
            </a:r>
            <a:r>
              <a:rPr lang="en-US" b="0" dirty="0"/>
              <a:t> : 128  </a:t>
            </a:r>
          </a:p>
          <a:p>
            <a:pPr lvl="1" algn="l">
              <a:spcBef>
                <a:spcPct val="0"/>
              </a:spcBef>
            </a:pPr>
            <a:r>
              <a:rPr lang="en-US" b="0" dirty="0" err="1">
                <a:solidFill>
                  <a:schemeClr val="accent2"/>
                </a:solidFill>
              </a:rPr>
              <a:t>Fanout</a:t>
            </a:r>
            <a:r>
              <a:rPr lang="en-US" b="0" dirty="0">
                <a:solidFill>
                  <a:schemeClr val="accent2"/>
                </a:solidFill>
              </a:rPr>
              <a:t> Range</a:t>
            </a:r>
            <a:r>
              <a:rPr lang="en-US" b="0" dirty="0"/>
              <a:t> : &lt;3-6&gt; for all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overlay 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design an overlay multicast system that scales to very large groups?</a:t>
            </a:r>
          </a:p>
          <a:p>
            <a:endParaRPr lang="en-US" dirty="0" smtClean="0"/>
          </a:p>
          <a:p>
            <a:r>
              <a:rPr lang="en-US" dirty="0" smtClean="0"/>
              <a:t>One answer: Scribe </a:t>
            </a:r>
            <a:r>
              <a:rPr lang="en-US" sz="2000" dirty="0" smtClean="0"/>
              <a:t>(with some slides stolen from </a:t>
            </a:r>
            <a:r>
              <a:rPr lang="da-DK" sz="2000" dirty="0" smtClean="0"/>
              <a:t>Kasper Egdø and Morten Bjerre)</a:t>
            </a:r>
            <a:endParaRPr lang="en-GB" sz="20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on top of a DHT (Pastry)</a:t>
            </a:r>
          </a:p>
          <a:p>
            <a:endParaRPr lang="en-US" dirty="0" smtClean="0"/>
          </a:p>
          <a:p>
            <a:r>
              <a:rPr lang="en-US" dirty="0" smtClean="0"/>
              <a:t>Key ideas: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Treat the multicast group name as a key into the DHT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Publish info to the key owner, called the Rendezvous point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Paths from subscribers to the RP form the multicast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Creating </a:t>
            </a:r>
            <a:r>
              <a:rPr lang="da-DK" dirty="0"/>
              <a:t>a group (1100)</a:t>
            </a:r>
            <a:endParaRPr lang="en-US" dirty="0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95288" y="36449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68313" y="37893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1100</a:t>
            </a:r>
            <a:endParaRPr lang="en-US" sz="1400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2627313" y="36449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700338" y="37893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1101</a:t>
            </a:r>
            <a:endParaRPr lang="en-US" sz="1400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2700338" y="1916113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773363" y="20605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1111</a:t>
            </a:r>
            <a:endParaRPr lang="en-US" sz="1400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643438" y="40767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716463" y="42211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1001</a:t>
            </a:r>
            <a:endParaRPr lang="en-US" sz="1400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7307263" y="49403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380288" y="50847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0111</a:t>
            </a:r>
            <a:endParaRPr lang="en-US" sz="1400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6804025" y="2060575"/>
            <a:ext cx="719138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877050" y="220503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0100</a:t>
            </a:r>
            <a:endParaRPr lang="en-US" sz="1400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0" y="4292600"/>
            <a:ext cx="239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Rendezvous Point</a:t>
            </a:r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 flipV="1">
            <a:off x="3348038" y="4005263"/>
            <a:ext cx="12954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1116013" y="393382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50825" y="4581525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(Pastry root)</a:t>
            </a:r>
            <a:endParaRPr lang="en-US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067175" y="4724400"/>
            <a:ext cx="2570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Group Creator</a:t>
            </a:r>
          </a:p>
          <a:p>
            <a:pPr algn="l"/>
            <a:r>
              <a:rPr lang="da-DK"/>
              <a:t>creates Group 1100</a:t>
            </a:r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827088" y="162877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2268538" y="28527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Oval 26"/>
          <p:cNvSpPr>
            <a:spLocks noChangeArrowheads="1"/>
          </p:cNvSpPr>
          <p:nvPr/>
        </p:nvSpPr>
        <p:spPr bwMode="auto">
          <a:xfrm>
            <a:off x="1331913" y="5300663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4716463" y="26368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>
            <a:off x="5364163" y="5516563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Oval 29"/>
          <p:cNvSpPr>
            <a:spLocks noChangeArrowheads="1"/>
          </p:cNvSpPr>
          <p:nvPr/>
        </p:nvSpPr>
        <p:spPr bwMode="auto">
          <a:xfrm>
            <a:off x="7451725" y="3213100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Oval 30"/>
          <p:cNvSpPr>
            <a:spLocks noChangeArrowheads="1"/>
          </p:cNvSpPr>
          <p:nvPr/>
        </p:nvSpPr>
        <p:spPr bwMode="auto">
          <a:xfrm>
            <a:off x="5651500" y="17732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Oval 31"/>
          <p:cNvSpPr>
            <a:spLocks noChangeArrowheads="1"/>
          </p:cNvSpPr>
          <p:nvPr/>
        </p:nvSpPr>
        <p:spPr bwMode="auto">
          <a:xfrm>
            <a:off x="3132138" y="5734050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911" name="Group 119"/>
          <p:cNvGraphicFramePr>
            <a:graphicFrameLocks noGrp="1"/>
          </p:cNvGraphicFramePr>
          <p:nvPr>
            <p:ph idx="1"/>
          </p:nvPr>
        </p:nvGraphicFramePr>
        <p:xfrm>
          <a:off x="179388" y="2636838"/>
          <a:ext cx="1654175" cy="927101"/>
        </p:xfrm>
        <a:graphic>
          <a:graphicData uri="http://schemas.openxmlformats.org/drawingml/2006/table">
            <a:tbl>
              <a:tblPr/>
              <a:tblGrid>
                <a:gridCol w="827087"/>
                <a:gridCol w="827088"/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xxx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Null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da-DK" dirty="0" smtClean="0"/>
              <a:t>Joining </a:t>
            </a:r>
            <a:r>
              <a:rPr lang="da-DK" dirty="0"/>
              <a:t>a group</a:t>
            </a:r>
            <a:endParaRPr lang="en-US" dirty="0"/>
          </a:p>
        </p:txBody>
      </p:sp>
      <p:graphicFrame>
        <p:nvGraphicFramePr>
          <p:cNvPr id="36018" name="Group 178"/>
          <p:cNvGraphicFramePr>
            <a:graphicFrameLocks noGrp="1"/>
          </p:cNvGraphicFramePr>
          <p:nvPr>
            <p:ph sz="quarter" idx="1"/>
          </p:nvPr>
        </p:nvGraphicFramePr>
        <p:xfrm>
          <a:off x="2339975" y="4365625"/>
          <a:ext cx="1727200" cy="82296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98" name="Group 158"/>
          <p:cNvGraphicFramePr>
            <a:graphicFrameLocks noGrp="1"/>
          </p:cNvGraphicFramePr>
          <p:nvPr>
            <p:ph sz="quarter" idx="2"/>
          </p:nvPr>
        </p:nvGraphicFramePr>
        <p:xfrm>
          <a:off x="7380288" y="1341438"/>
          <a:ext cx="1616075" cy="865188"/>
        </p:xfrm>
        <a:graphic>
          <a:graphicData uri="http://schemas.openxmlformats.org/drawingml/2006/table">
            <a:tbl>
              <a:tblPr/>
              <a:tblGrid>
                <a:gridCol w="808037"/>
                <a:gridCol w="808038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013" name="Group 173"/>
          <p:cNvGraphicFramePr>
            <a:graphicFrameLocks noGrp="1"/>
          </p:cNvGraphicFramePr>
          <p:nvPr>
            <p:ph sz="quarter" idx="3"/>
          </p:nvPr>
        </p:nvGraphicFramePr>
        <p:xfrm>
          <a:off x="4211638" y="4868863"/>
          <a:ext cx="1944687" cy="1097280"/>
        </p:xfrm>
        <a:graphic>
          <a:graphicData uri="http://schemas.openxmlformats.org/drawingml/2006/table">
            <a:tbl>
              <a:tblPr/>
              <a:tblGrid>
                <a:gridCol w="973137"/>
                <a:gridCol w="97155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395288" y="36449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8313" y="37893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1100</a:t>
            </a:r>
            <a:endParaRPr lang="en-US" sz="1400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2627313" y="36449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700338" y="37893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1101</a:t>
            </a:r>
            <a:endParaRPr lang="en-US" sz="1400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2700338" y="1916113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773363" y="20605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1111</a:t>
            </a:r>
            <a:endParaRPr lang="en-US" sz="1400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4643438" y="40767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716463" y="42211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1001</a:t>
            </a:r>
            <a:endParaRPr lang="en-US" sz="1400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7307263" y="49403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380288" y="50847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0111</a:t>
            </a:r>
            <a:endParaRPr lang="en-US" sz="1400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6804025" y="2060575"/>
            <a:ext cx="719138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840538" y="220503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0100</a:t>
            </a:r>
            <a:endParaRPr lang="en-US" sz="1400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0" y="4292600"/>
            <a:ext cx="239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Rendezvous Point</a:t>
            </a:r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 flipV="1">
            <a:off x="3348038" y="4005263"/>
            <a:ext cx="12954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 flipV="1">
            <a:off x="1116013" y="393382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250825" y="4581525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(Pastry root)</a:t>
            </a:r>
            <a:endParaRPr lang="en-US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6732588" y="5734050"/>
            <a:ext cx="215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Joining member</a:t>
            </a:r>
            <a:endParaRPr lang="en-US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611188" y="19891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2268538" y="28527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1331913" y="5300663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4716463" y="26368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Oval 25"/>
          <p:cNvSpPr>
            <a:spLocks noChangeArrowheads="1"/>
          </p:cNvSpPr>
          <p:nvPr/>
        </p:nvSpPr>
        <p:spPr bwMode="auto">
          <a:xfrm>
            <a:off x="7451725" y="3213100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Oval 26"/>
          <p:cNvSpPr>
            <a:spLocks noChangeArrowheads="1"/>
          </p:cNvSpPr>
          <p:nvPr/>
        </p:nvSpPr>
        <p:spPr bwMode="auto">
          <a:xfrm>
            <a:off x="5651500" y="17732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Oval 27"/>
          <p:cNvSpPr>
            <a:spLocks noChangeArrowheads="1"/>
          </p:cNvSpPr>
          <p:nvPr/>
        </p:nvSpPr>
        <p:spPr bwMode="auto">
          <a:xfrm>
            <a:off x="3132138" y="5734050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 flipH="1" flipV="1">
            <a:off x="5364163" y="4508500"/>
            <a:ext cx="1944687" cy="649288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5867400" y="41497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800"/>
              <a:t>Join request</a:t>
            </a:r>
            <a:endParaRPr lang="en-US" sz="1800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H="1">
            <a:off x="5292725" y="2636838"/>
            <a:ext cx="165417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5999" name="Group 159"/>
          <p:cNvGraphicFramePr>
            <a:graphicFrameLocks noGrp="1"/>
          </p:cNvGraphicFramePr>
          <p:nvPr>
            <p:ph sz="quarter" idx="4"/>
          </p:nvPr>
        </p:nvGraphicFramePr>
        <p:xfrm>
          <a:off x="7235825" y="4076700"/>
          <a:ext cx="1727200" cy="82296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82" name="Group 142"/>
          <p:cNvGraphicFramePr>
            <a:graphicFrameLocks noGrp="1"/>
          </p:cNvGraphicFramePr>
          <p:nvPr/>
        </p:nvGraphicFramePr>
        <p:xfrm>
          <a:off x="179388" y="2636838"/>
          <a:ext cx="1654175" cy="927101"/>
        </p:xfrm>
        <a:graphic>
          <a:graphicData uri="http://schemas.openxmlformats.org/drawingml/2006/table">
            <a:tbl>
              <a:tblPr/>
              <a:tblGrid>
                <a:gridCol w="827087"/>
                <a:gridCol w="827088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xxx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Null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A47B-4AFB-45C8-84BE-EFBDAB16A0DA}" type="slidenum">
              <a:rPr lang="en-GB" smtClean="0"/>
              <a:pPr/>
              <a:t>79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the original system</a:t>
            </a:r>
            <a:endParaRPr lang="en-US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Coordination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Between all users to avoid </a:t>
            </a:r>
            <a:r>
              <a:rPr lang="en-US" dirty="0" smtClean="0"/>
              <a:t>conflicts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everyone likes a computer named Mars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Inconsistencies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Between updated and old versions of file</a:t>
            </a:r>
          </a:p>
          <a:p>
            <a:pPr>
              <a:lnSpc>
                <a:spcPct val="90000"/>
              </a:lnSpc>
            </a:pPr>
            <a:r>
              <a:rPr lang="en-US" dirty="0"/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point of failure</a:t>
            </a:r>
          </a:p>
          <a:p>
            <a:pPr>
              <a:lnSpc>
                <a:spcPct val="90000"/>
              </a:lnSpc>
            </a:pPr>
            <a:r>
              <a:rPr lang="en-US" dirty="0"/>
              <a:t>Performance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Competition for centralized resources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Multicasting</a:t>
            </a:r>
            <a:endParaRPr lang="en-US" dirty="0"/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395288" y="36449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8313" y="37893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1100</a:t>
            </a:r>
            <a:endParaRPr lang="en-US" sz="1400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2627313" y="36449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700338" y="37893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1101</a:t>
            </a:r>
            <a:endParaRPr lang="en-US" sz="1400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2700338" y="1916113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773363" y="20605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1111</a:t>
            </a:r>
            <a:endParaRPr lang="en-US" sz="1400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4643438" y="40767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716463" y="42211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1001</a:t>
            </a:r>
            <a:endParaRPr lang="en-US" sz="1400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7307263" y="49403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7380288" y="50847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0111</a:t>
            </a:r>
            <a:endParaRPr lang="en-US" sz="1400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6804025" y="2060575"/>
            <a:ext cx="719138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6877050" y="220503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0100</a:t>
            </a:r>
            <a:endParaRPr lang="en-US" sz="140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0" y="4292600"/>
            <a:ext cx="239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Rendezvous Point</a:t>
            </a:r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 flipV="1">
            <a:off x="3348038" y="4005263"/>
            <a:ext cx="12954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 flipV="1">
            <a:off x="1116013" y="393382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250825" y="4581525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(Pastry root)</a:t>
            </a:r>
            <a:endParaRPr lang="en-US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611188" y="19891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2268538" y="28527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1331913" y="5300663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4716463" y="26368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7451725" y="3213100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5651500" y="17732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3132138" y="5734050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1187450" y="2276475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800"/>
              <a:t>Message</a:t>
            </a:r>
            <a:endParaRPr lang="en-US" sz="1800"/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 flipH="1">
            <a:off x="5292725" y="2636838"/>
            <a:ext cx="165417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 flipH="1" flipV="1">
            <a:off x="5364163" y="4437063"/>
            <a:ext cx="19446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>
            <a:off x="1042988" y="3716338"/>
            <a:ext cx="1657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3348038" y="3789363"/>
            <a:ext cx="1368425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 flipV="1">
            <a:off x="5148263" y="2492375"/>
            <a:ext cx="1655762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>
            <a:off x="5364163" y="4292600"/>
            <a:ext cx="2016125" cy="649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 flipH="1">
            <a:off x="971550" y="2276475"/>
            <a:ext cx="1728788" cy="1368425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6011863" y="40767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800"/>
              <a:t>Multicast down tree</a:t>
            </a:r>
            <a:endParaRPr lang="en-US" sz="180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a-DK" dirty="0" smtClean="0"/>
              <a:t>Repairing failures</a:t>
            </a:r>
            <a:endParaRPr lang="en-US" dirty="0"/>
          </a:p>
        </p:txBody>
      </p:sp>
      <p:graphicFrame>
        <p:nvGraphicFramePr>
          <p:cNvPr id="40070" name="Group 134"/>
          <p:cNvGraphicFramePr>
            <a:graphicFrameLocks noGrp="1"/>
          </p:cNvGraphicFramePr>
          <p:nvPr>
            <p:ph sz="quarter" idx="1"/>
          </p:nvPr>
        </p:nvGraphicFramePr>
        <p:xfrm>
          <a:off x="1119188" y="1530350"/>
          <a:ext cx="1581150" cy="822960"/>
        </p:xfrm>
        <a:graphic>
          <a:graphicData uri="http://schemas.openxmlformats.org/drawingml/2006/table">
            <a:tbl>
              <a:tblPr/>
              <a:tblGrid>
                <a:gridCol w="790575"/>
                <a:gridCol w="790575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46" name="Group 110"/>
          <p:cNvGraphicFramePr>
            <a:graphicFrameLocks noGrp="1"/>
          </p:cNvGraphicFramePr>
          <p:nvPr>
            <p:ph sz="quarter" idx="2"/>
          </p:nvPr>
        </p:nvGraphicFramePr>
        <p:xfrm>
          <a:off x="6948488" y="1311275"/>
          <a:ext cx="1727200" cy="823596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57" name="Group 121"/>
          <p:cNvGraphicFramePr>
            <a:graphicFrameLocks noGrp="1"/>
          </p:cNvGraphicFramePr>
          <p:nvPr>
            <p:ph sz="quarter" idx="3"/>
          </p:nvPr>
        </p:nvGraphicFramePr>
        <p:xfrm>
          <a:off x="4211638" y="4762500"/>
          <a:ext cx="1728787" cy="1097280"/>
        </p:xfrm>
        <a:graphic>
          <a:graphicData uri="http://schemas.openxmlformats.org/drawingml/2006/table">
            <a:tbl>
              <a:tblPr/>
              <a:tblGrid>
                <a:gridCol w="865187"/>
                <a:gridCol w="863600"/>
              </a:tblGrid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395288" y="36449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68313" y="37893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1100</a:t>
            </a:r>
            <a:endParaRPr lang="en-US" sz="1400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627313" y="36449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700338" y="37893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1101</a:t>
            </a:r>
            <a:endParaRPr lang="en-US" sz="1400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2700338" y="21336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773363" y="21875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1111</a:t>
            </a:r>
            <a:endParaRPr lang="en-US" sz="1400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4643438" y="40767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716463" y="42211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1001</a:t>
            </a:r>
            <a:endParaRPr lang="en-US" sz="1400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7307263" y="4940300"/>
            <a:ext cx="71913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7380288" y="50847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0111</a:t>
            </a:r>
            <a:endParaRPr lang="en-US" sz="1400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6804025" y="2276475"/>
            <a:ext cx="719138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6877050" y="24034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400"/>
              <a:t>0100</a:t>
            </a:r>
            <a:endParaRPr lang="en-US" sz="1400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0" y="4076700"/>
            <a:ext cx="239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Rendezvous Point</a:t>
            </a:r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 flipV="1">
            <a:off x="3348038" y="4005263"/>
            <a:ext cx="1295400" cy="3603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H="1" flipV="1">
            <a:off x="1116013" y="3933825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50825" y="4365625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(Pastry root)</a:t>
            </a:r>
            <a:endParaRPr lang="en-US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411413" y="4292600"/>
            <a:ext cx="168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/>
              <a:t>Failed Node</a:t>
            </a:r>
            <a:endParaRPr lang="en-US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250825" y="206057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2771775" y="28527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403350" y="602138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4716463" y="26368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5364163" y="587692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7451725" y="3213100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5651500" y="17732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3132138" y="5734050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 flipV="1">
            <a:off x="5364163" y="4508500"/>
            <a:ext cx="19431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>
            <a:off x="5219700" y="2781300"/>
            <a:ext cx="16573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 flipV="1">
            <a:off x="3348038" y="2636838"/>
            <a:ext cx="1439862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flipH="1">
            <a:off x="971550" y="2565400"/>
            <a:ext cx="1728788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3563938" y="24860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800"/>
              <a:t>Join request</a:t>
            </a:r>
            <a:endParaRPr lang="en-US" sz="1800"/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827088" y="270827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a-DK" sz="1800"/>
              <a:t>Join request</a:t>
            </a:r>
            <a:endParaRPr lang="en-US" sz="1800"/>
          </a:p>
        </p:txBody>
      </p:sp>
      <p:graphicFrame>
        <p:nvGraphicFramePr>
          <p:cNvPr id="40061" name="Group 125"/>
          <p:cNvGraphicFramePr>
            <a:graphicFrameLocks noGrp="1"/>
          </p:cNvGraphicFramePr>
          <p:nvPr>
            <p:ph sz="quarter" idx="4"/>
          </p:nvPr>
        </p:nvGraphicFramePr>
        <p:xfrm>
          <a:off x="6934200" y="3978274"/>
          <a:ext cx="1724025" cy="898526"/>
        </p:xfrm>
        <a:graphic>
          <a:graphicData uri="http://schemas.openxmlformats.org/drawingml/2006/table">
            <a:tbl>
              <a:tblPr/>
              <a:tblGrid>
                <a:gridCol w="862013"/>
                <a:gridCol w="862012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77" name="Group 141"/>
          <p:cNvGraphicFramePr>
            <a:graphicFrameLocks noGrp="1"/>
          </p:cNvGraphicFramePr>
          <p:nvPr/>
        </p:nvGraphicFramePr>
        <p:xfrm>
          <a:off x="180975" y="4878388"/>
          <a:ext cx="1654175" cy="1097280"/>
        </p:xfrm>
        <a:graphic>
          <a:graphicData uri="http://schemas.openxmlformats.org/drawingml/2006/table">
            <a:tbl>
              <a:tblPr/>
              <a:tblGrid>
                <a:gridCol w="827088"/>
                <a:gridCol w="827087"/>
              </a:tblGrid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Xxx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Null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A47B-4AFB-45C8-84BE-EFBDAB16A0DA}" type="slidenum">
              <a:rPr lang="en-GB" smtClean="0"/>
              <a:pPr/>
              <a:t>81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scalable services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CDNs,  </a:t>
            </a:r>
            <a:r>
              <a:rPr lang="en-US" dirty="0" err="1" smtClean="0"/>
              <a:t>BitTorrent</a:t>
            </a:r>
            <a:r>
              <a:rPr lang="en-US" dirty="0" smtClean="0"/>
              <a:t>, caching, replication, load balancing, </a:t>
            </a:r>
            <a:r>
              <a:rPr lang="en-US" dirty="0" err="1" smtClean="0"/>
              <a:t>prefetching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Name System (DNS)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Developed by </a:t>
            </a:r>
            <a:r>
              <a:rPr lang="en-US" sz="2800" dirty="0" err="1"/>
              <a:t>Mockapetris</a:t>
            </a:r>
            <a:r>
              <a:rPr lang="en-US" sz="2800" dirty="0"/>
              <a:t> and Dunlap, mid-80’s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Namespace is hierarchical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Allows much better scaling of data structures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i="1" dirty="0" smtClean="0"/>
              <a:t>root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dirty="0" err="1" smtClean="0"/>
              <a:t>edu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washington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cs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sz="2400" dirty="0" err="1" smtClean="0"/>
              <a:t>june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Namespace is distributed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Decentralized administration and access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e.g., </a:t>
            </a:r>
            <a:r>
              <a:rPr lang="en-US" sz="2400" dirty="0" err="1"/>
              <a:t>june</a:t>
            </a:r>
            <a:r>
              <a:rPr lang="en-US" sz="2400" dirty="0"/>
              <a:t> managed by </a:t>
            </a:r>
            <a:r>
              <a:rPr lang="en-US" dirty="0" smtClean="0"/>
              <a:t>cs.washington.edu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Resolution is by query/response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 replicated servers for redundancy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 heavy use of caching for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BB7-A2CD-444B-B8C3-BEE888A03A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561.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dash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p561.4</Template>
  <TotalTime>2010</TotalTime>
  <Words>3433</Words>
  <Application>Microsoft Office PowerPoint</Application>
  <PresentationFormat>On-screen Show (4:3)</PresentationFormat>
  <Paragraphs>977</Paragraphs>
  <Slides>82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p561.1</vt:lpstr>
      <vt:lpstr>Worksheet</vt:lpstr>
      <vt:lpstr>Chart</vt:lpstr>
      <vt:lpstr>Document</vt:lpstr>
      <vt:lpstr>P561: Network Systems Week 7: Finding content     Multicast</vt:lpstr>
      <vt:lpstr>Today</vt:lpstr>
      <vt:lpstr>Names and addresses</vt:lpstr>
      <vt:lpstr>Naming in systems</vt:lpstr>
      <vt:lpstr>Key considerations</vt:lpstr>
      <vt:lpstr>Internet hostnames</vt:lpstr>
      <vt:lpstr>Original hostname system</vt:lpstr>
      <vt:lpstr>Problems with the original system</vt:lpstr>
      <vt:lpstr>Domain Name System (DNS)</vt:lpstr>
      <vt:lpstr>DNS Hierarchy</vt:lpstr>
      <vt:lpstr>Name space delegation </vt:lpstr>
      <vt:lpstr>DNS resolution</vt:lpstr>
      <vt:lpstr>Hierarchy of nameservers</vt:lpstr>
      <vt:lpstr>DNS performance: caching</vt:lpstr>
      <vt:lpstr>DNS cache consistency</vt:lpstr>
      <vt:lpstr>DNS cache effectiveness</vt:lpstr>
      <vt:lpstr>Negative caching in DNS</vt:lpstr>
      <vt:lpstr>DNS traffic in the wide-area</vt:lpstr>
      <vt:lpstr>DNS bootstrapping</vt:lpstr>
      <vt:lpstr>DNS root servers</vt:lpstr>
      <vt:lpstr>DNS availability</vt:lpstr>
      <vt:lpstr>Building on the DNS</vt:lpstr>
      <vt:lpstr>DNS evolution</vt:lpstr>
      <vt:lpstr>DNS properties (summary)</vt:lpstr>
      <vt:lpstr>Peer-to-peer content sharing</vt:lpstr>
      <vt:lpstr>Napster (directory-based)</vt:lpstr>
      <vt:lpstr>Naptser illustration</vt:lpstr>
      <vt:lpstr>Naptser vs. DNS</vt:lpstr>
      <vt:lpstr>Gnutella (crawl-based)</vt:lpstr>
      <vt:lpstr>Gnutella illustration</vt:lpstr>
      <vt:lpstr>Gnutella vs. DNS</vt:lpstr>
      <vt:lpstr>Distributed hash tables (DHTs)</vt:lpstr>
      <vt:lpstr>Pastry: Id space</vt:lpstr>
      <vt:lpstr>Pastry: Object insertion/lookup </vt:lpstr>
      <vt:lpstr>Pastry: Routing</vt:lpstr>
      <vt:lpstr>Pastry: Routing table (# 65a1fcx)</vt:lpstr>
      <vt:lpstr>Pastry: Routing </vt:lpstr>
      <vt:lpstr>Pastry: Leaf sets</vt:lpstr>
      <vt:lpstr>Pastry: Routing procedure</vt:lpstr>
      <vt:lpstr>Pastry: Performance</vt:lpstr>
      <vt:lpstr>Pastry: Node addition </vt:lpstr>
      <vt:lpstr>Node departure (failure)</vt:lpstr>
      <vt:lpstr>Pastry: Average # of hops</vt:lpstr>
      <vt:lpstr>Pastry: # of hops (100k nodes)</vt:lpstr>
      <vt:lpstr>A potential route to d467c4 from 65a1fc</vt:lpstr>
      <vt:lpstr>Pastry: Proximity routing</vt:lpstr>
      <vt:lpstr>Pastry: Routes in proximity space </vt:lpstr>
      <vt:lpstr>Pastry: Distance traveled</vt:lpstr>
      <vt:lpstr>Pastry: Locality properties</vt:lpstr>
      <vt:lpstr>DHTs vs. DNS</vt:lpstr>
      <vt:lpstr>DNS using DHT?</vt:lpstr>
      <vt:lpstr>Churn</vt:lpstr>
      <vt:lpstr>Dealing with churn</vt:lpstr>
      <vt:lpstr>Multicast</vt:lpstr>
      <vt:lpstr>Multicast efficiency</vt:lpstr>
      <vt:lpstr>Two options for  implementing multicast</vt:lpstr>
      <vt:lpstr>IP multicast</vt:lpstr>
      <vt:lpstr>Why not simple flooding?</vt:lpstr>
      <vt:lpstr>Distance vector multicast</vt:lpstr>
      <vt:lpstr>Reverse Path Flooding (RPF)</vt:lpstr>
      <vt:lpstr>Redundant sends</vt:lpstr>
      <vt:lpstr>Reverse Path Broadcast (RPB)</vt:lpstr>
      <vt:lpstr>Truncated RPB</vt:lpstr>
      <vt:lpstr>The state of IP multicast</vt:lpstr>
      <vt:lpstr>Overlay multicast</vt:lpstr>
      <vt:lpstr>   Naïve unicast</vt:lpstr>
      <vt:lpstr>An alternative: end-system multicast</vt:lpstr>
      <vt:lpstr>End-system vs. IP multicast</vt:lpstr>
      <vt:lpstr>Narada design</vt:lpstr>
      <vt:lpstr>Narada components</vt:lpstr>
      <vt:lpstr>Mesh optimization heuristics</vt:lpstr>
      <vt:lpstr>Link addition heuristic</vt:lpstr>
      <vt:lpstr>Link deletion heuristic</vt:lpstr>
      <vt:lpstr>Narada delay (performance)</vt:lpstr>
      <vt:lpstr>Narada stress (efficiency)</vt:lpstr>
      <vt:lpstr>Scalable overlay multicast</vt:lpstr>
      <vt:lpstr>Scribe</vt:lpstr>
      <vt:lpstr>Creating a group (1100)</vt:lpstr>
      <vt:lpstr>Joining a group</vt:lpstr>
      <vt:lpstr>Multicasting</vt:lpstr>
      <vt:lpstr>Repairing failures</vt:lpstr>
      <vt:lpstr>Next week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P561: Network Systems Week 7: Finding content</dc:title>
  <dc:creator>ratul</dc:creator>
  <cp:lastModifiedBy>ratul</cp:lastModifiedBy>
  <cp:revision>277</cp:revision>
  <dcterms:created xsi:type="dcterms:W3CDTF">2008-11-06T17:44:40Z</dcterms:created>
  <dcterms:modified xsi:type="dcterms:W3CDTF">2008-11-11T00:07:38Z</dcterms:modified>
</cp:coreProperties>
</file>