
<file path=[Content_Types].xml><?xml version="1.0" encoding="utf-8"?>
<Types xmlns="http://schemas.openxmlformats.org/package/2006/content-types">
  <Override PartName="/ppt/slideMasters/slideMaster1.xml" ContentType="application/vnd.openxmlformats-officedocument.presentationml.slideMaster+xml"/>
  <Override PartName="/ppt/slides/slide41.xml" ContentType="application/vnd.openxmlformats-officedocument.presentationml.slide+xml"/>
  <Override PartName="/ppt/slideLayouts/slideLayout4.xml" ContentType="application/vnd.openxmlformats-officedocument.presentationml.slideLayout+xml"/>
  <Override PartName="/ppt/slides/slide117.xml" ContentType="application/vnd.openxmlformats-officedocument.presentationml.slide+xml"/>
  <Override PartName="/ppt/slides/slide50.xml" ContentType="application/vnd.openxmlformats-officedocument.presentationml.slide+xml"/>
  <Override PartName="/ppt/slides/slide18.xml" ContentType="application/vnd.openxmlformats-officedocument.presentationml.slide+xml"/>
  <Override PartName="/ppt/notesSlides/notesSlide16.xml" ContentType="application/vnd.openxmlformats-officedocument.presentationml.notesSlide+xml"/>
  <Override PartName="/ppt/notesSlides/notesSlide26.xml" ContentType="application/vnd.openxmlformats-officedocument.presentationml.notesSlide+xml"/>
  <Override PartName="/ppt/slides/slide127.xml" ContentType="application/vnd.openxmlformats-officedocument.presentationml.slide+xml"/>
  <Override PartName="/ppt/slides/slide60.xml" ContentType="application/vnd.openxmlformats-officedocument.presentationml.slide+xml"/>
  <Override PartName="/ppt/slides/slide28.xml" ContentType="application/vnd.openxmlformats-officedocument.presentationml.slide+xml"/>
  <Override PartName="/ppt/slides/slide136.xml" ContentType="application/vnd.openxmlformats-officedocument.presentationml.slide+xml"/>
  <Override PartName="/ppt/slides/slide37.xml" ContentType="application/vnd.openxmlformats-officedocument.presentationml.slide+xml"/>
  <Override PartName="/ppt/slides/slide70.xml" ContentType="application/vnd.openxmlformats-officedocument.presentationml.slide+xml"/>
  <Override PartName="/ppt/slides/slide9.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Default Extension="vml" ContentType="application/vnd.openxmlformats-officedocument.vmlDrawing"/>
  <Override PartName="/ppt/slideLayouts/slideLayout15.xml" ContentType="application/vnd.openxmlformats-officedocument.presentationml.slideLayout+xml"/>
  <Override PartName="/ppt/slides/slide66.xml" ContentType="application/vnd.openxmlformats-officedocument.presentationml.slide+xml"/>
  <Override PartName="/ppt/theme/theme1.xml" ContentType="application/vnd.openxmlformats-officedocument.theme+xml"/>
  <Override PartName="/ppt/notesSlides/notesSlide2.xml" ContentType="application/vnd.openxmlformats-officedocument.presentationml.notesSlide+xml"/>
  <Override PartName="/ppt/slides/slide75.xml" ContentType="application/vnd.openxmlformats-officedocument.presentationml.slide+xml"/>
  <Override PartName="/ppt/slides/slide85.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Default Extension="jpeg" ContentType="image/jpeg"/>
  <Override PartName="/ppt/notesSlides/notesSlide11.xml" ContentType="application/vnd.openxmlformats-officedocument.presentationml.notesSlide+xml"/>
  <Override PartName="/ppt/slides/slide112.xml" ContentType="application/vnd.openxmlformats-officedocument.presentationml.slide+xml"/>
  <Override PartName="/ppt/slides/slide13.xml" ContentType="application/vnd.openxmlformats-officedocument.presentationml.slide+xml"/>
  <Override PartName="/ppt/notesSlides/notesSlide21.xml" ContentType="application/vnd.openxmlformats-officedocument.presentationml.notesSlide+xml"/>
  <Override PartName="/ppt/slides/slide122.xml" ContentType="application/vnd.openxmlformats-officedocument.presentationml.slide+xml"/>
  <Override PartName="/ppt/slides/slide23.xml" ContentType="application/vnd.openxmlformats-officedocument.presentationml.slide+xml"/>
  <Default Extension="doc" ContentType="application/msword"/>
  <Override PartName="/ppt/slides/slide131.xml" ContentType="application/vnd.openxmlformats-officedocument.presentationml.slide+xml"/>
  <Override PartName="/ppt/notesSlides/notesSlide31.xml" ContentType="application/vnd.openxmlformats-officedocument.presentationml.notesSlide+xml"/>
  <Override PartName="/ppt/slides/slide32.xml" ContentType="application/vnd.openxmlformats-officedocument.presentationml.slide+xml"/>
  <Override PartName="/ppt/slides/slide4.xml" ContentType="application/vnd.openxmlformats-officedocument.presentationml.slide+xml"/>
  <Override PartName="/ppt/slides/slide108.xml" ContentType="application/vnd.openxmlformats-officedocument.presentationml.slide+xml"/>
  <Override PartName="/ppt/slides/slide141.xml" ContentType="application/vnd.openxmlformats-officedocument.presentationml.slide+xml"/>
  <Override PartName="/ppt/slides/slide42.xml" ContentType="application/vnd.openxmlformats-officedocument.presentationml.slide+xml"/>
  <Override PartName="/ppt/slideMasters/slideMaster2.xml" ContentType="application/vnd.openxmlformats-officedocument.presentationml.slideMaster+xml"/>
  <Override PartName="/ppt/slideLayouts/slideLayout5.xml" ContentType="application/vnd.openxmlformats-officedocument.presentationml.slideLayout+xml"/>
  <Override PartName="/ppt/slides/slide118.xml" ContentType="application/vnd.openxmlformats-officedocument.presentationml.slide+xml"/>
  <Override PartName="/ppt/slides/slide51.xml" ContentType="application/vnd.openxmlformats-officedocument.presentationml.slide+xml"/>
  <Override PartName="/ppt/slides/slide19.xml" ContentType="application/vnd.openxmlformats-officedocument.presentationml.slide+xml"/>
  <Override PartName="/ppt/notesSlides/notesSlide17.xml" ContentType="application/vnd.openxmlformats-officedocument.presentationml.notesSlide+xml"/>
  <Override PartName="/ppt/notesSlides/notesSlide27.xml" ContentType="application/vnd.openxmlformats-officedocument.presentationml.notesSlide+xml"/>
  <Override PartName="/ppt/slides/slide128.xml" ContentType="application/vnd.openxmlformats-officedocument.presentationml.slide+xml"/>
  <Override PartName="/ppt/slides/slide61.xml" ContentType="application/vnd.openxmlformats-officedocument.presentationml.slide+xml"/>
  <Override PartName="/ppt/slides/slide29.xml" ContentType="application/vnd.openxmlformats-officedocument.presentationml.slide+xml"/>
  <Override PartName="/ppt/slideLayouts/slideLayout10.xml" ContentType="application/vnd.openxmlformats-officedocument.presentationml.slideLayout+xml"/>
  <Override PartName="/ppt/slides/slide137.xml" ContentType="application/vnd.openxmlformats-officedocument.presentationml.slide+xml"/>
  <Override PartName="/ppt/slides/slide38.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90.xml" ContentType="application/vnd.openxmlformats-officedocument.presentationml.slide+xml"/>
  <Override PartName="/ppt/slideLayouts/slideLayout16.xml" ContentType="application/vnd.openxmlformats-officedocument.presentationml.slideLayout+xml"/>
  <Override PartName="/ppt/slides/slide67.xml" ContentType="application/vnd.openxmlformats-officedocument.presentationml.slide+xml"/>
  <Override PartName="/ppt/theme/theme2.xml" ContentType="application/vnd.openxmlformats-officedocument.theme+xml"/>
  <Override PartName="/ppt/notesSlides/notesSlide3.xml" ContentType="application/vnd.openxmlformats-officedocument.presentationml.notesSlide+xml"/>
  <Override PartName="/ppt/slides/slide76.xml" ContentType="application/vnd.openxmlformats-officedocument.presentationml.slide+xml"/>
  <Override PartName="/ppt/slides/slide86.xml" ContentType="application/vnd.openxmlformats-officedocument.presentationml.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slides/slide113.xml" ContentType="application/vnd.openxmlformats-officedocument.presentationml.slide+xml"/>
  <Override PartName="/ppt/slides/slide14.xml" ContentType="application/vnd.openxmlformats-officedocument.presentationml.slide+xml"/>
  <Override PartName="/ppt/notesSlides/notesSlide22.xml" ContentType="application/vnd.openxmlformats-officedocument.presentationml.notesSlide+xml"/>
  <Override PartName="/ppt/slides/slide123.xml" ContentType="application/vnd.openxmlformats-officedocument.presentationml.slide+xml"/>
  <Override PartName="/ppt/slides/slide24.xml" ContentType="application/vnd.openxmlformats-officedocument.presentationml.slide+xml"/>
  <Default Extension="bin" ContentType="application/vnd.openxmlformats-officedocument.presentationml.printerSettings"/>
  <Override PartName="/ppt/slides/slide132.xml" ContentType="application/vnd.openxmlformats-officedocument.presentationml.slide+xml"/>
  <Override PartName="/ppt/notesSlides/notesSlide32.xml" ContentType="application/vnd.openxmlformats-officedocument.presentationml.notesSlide+xml"/>
  <Override PartName="/ppt/slides/slide33.xml" ContentType="application/vnd.openxmlformats-officedocument.presentationml.slide+xml"/>
  <Override PartName="/ppt/slides/slide5.xml" ContentType="application/vnd.openxmlformats-officedocument.presentationml.slide+xml"/>
  <Default Extension="xml" ContentType="application/xml"/>
  <Override PartName="/ppt/slides/slide109.xml" ContentType="application/vnd.openxmlformats-officedocument.presentationml.slide+xml"/>
  <Override PartName="/ppt/slides/slide142.xml" ContentType="application/vnd.openxmlformats-officedocument.presentationml.slide+xml"/>
  <Override PartName="/ppt/slideMasters/slideMaster3.xml" ContentType="application/vnd.openxmlformats-officedocument.presentationml.slideMaster+xml"/>
  <Override PartName="/ppt/slides/slide43.xml" ContentType="application/vnd.openxmlformats-officedocument.presentationml.slide+xml"/>
  <Override PartName="/ppt/tableStyles.xml" ContentType="application/vnd.openxmlformats-officedocument.presentationml.tableStyles+xml"/>
  <Override PartName="/ppt/slides/slide119.xml" ContentType="application/vnd.openxmlformats-officedocument.presentationml.slide+xml"/>
  <Override PartName="/ppt/slides/slide52.xml" ContentType="application/vnd.openxmlformats-officedocument.presentationml.slide+xml"/>
  <Override PartName="/ppt/slideLayouts/slideLayout6.xml" ContentType="application/vnd.openxmlformats-officedocument.presentationml.slideLayout+xml"/>
  <Override PartName="/ppt/notesSlides/notesSlide18.xml" ContentType="application/vnd.openxmlformats-officedocument.presentationml.notesSlide+xml"/>
  <Override PartName="/ppt/notesSlides/notesSlide28.xml" ContentType="application/vnd.openxmlformats-officedocument.presentationml.notesSlide+xml"/>
  <Override PartName="/ppt/slideLayouts/slideLayout11.xml" ContentType="application/vnd.openxmlformats-officedocument.presentationml.slideLayout+xml"/>
  <Override PartName="/ppt/slides/slide62.xml" ContentType="application/vnd.openxmlformats-officedocument.presentationml.slide+xml"/>
  <Override PartName="/ppt/slides/slide138.xml" ContentType="application/vnd.openxmlformats-officedocument.presentationml.slide+xml"/>
  <Override PartName="/docProps/app.xml" ContentType="application/vnd.openxmlformats-officedocument.extended-properties+xml"/>
  <Override PartName="/ppt/slides/slide39.xml" ContentType="application/vnd.openxmlformats-officedocument.presentationml.slide+xml"/>
  <Override PartName="/ppt/slides/slide81.xml" ContentType="application/vnd.openxmlformats-officedocument.presentationml.slide+xml"/>
  <Override PartName="/ppt/slides/slide49.xml" ContentType="application/vnd.openxmlformats-officedocument.presentationml.slide+xml"/>
  <Override PartName="/ppt/slides/slide58.xml" ContentType="application/vnd.openxmlformats-officedocument.presentationml.slide+xml"/>
  <Override PartName="/ppt/slides/slide91.xml" ContentType="application/vnd.openxmlformats-officedocument.presentationml.slide+xml"/>
  <Override PartName="/docProps/core.xml" ContentType="application/vnd.openxmlformats-package.core-properties+xml"/>
  <Override PartName="/ppt/slideLayouts/slideLayout17.xml" ContentType="application/vnd.openxmlformats-officedocument.presentationml.slideLayout+xml"/>
  <Override PartName="/ppt/slides/slide68.xml" ContentType="application/vnd.openxmlformats-officedocument.presentationml.slide+xml"/>
  <Override PartName="/ppt/theme/theme3.xml" ContentType="application/vnd.openxmlformats-officedocument.theme+xml"/>
  <Override PartName="/ppt/notesSlides/notesSlide4.xml" ContentType="application/vnd.openxmlformats-officedocument.presentationml.notesSlide+xml"/>
  <Override PartName="/ppt/slides/slide77.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4.xml" ContentType="application/vnd.openxmlformats-officedocument.presentationml.slide+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13.xml" ContentType="application/vnd.openxmlformats-officedocument.presentationml.notesSlide+xml"/>
  <Override PartName="/ppt/slides/slide114.xml" ContentType="application/vnd.openxmlformats-officedocument.presentationml.slide+xml"/>
  <Override PartName="/ppt/slides/slide15.xml" ContentType="application/vnd.openxmlformats-officedocument.presentationml.slide+xml"/>
  <Override PartName="/ppt/notesSlides/notesSlide23.xml" ContentType="application/vnd.openxmlformats-officedocument.presentationml.notesSlide+xml"/>
  <Override PartName="/ppt/slides/slide124.xml" ContentType="application/vnd.openxmlformats-officedocument.presentationml.slide+xml"/>
  <Override PartName="/ppt/slides/slide25.xml" ContentType="application/vnd.openxmlformats-officedocument.presentationml.slide+xml"/>
  <Override PartName="/ppt/slides/slide133.xml" ContentType="application/vnd.openxmlformats-officedocument.presentationml.slide+xml"/>
  <Override PartName="/ppt/slides/slide34.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Masters/slideMaster4.xml" ContentType="application/vnd.openxmlformats-officedocument.presentationml.slideMaster+xml"/>
  <Override PartName="/ppt/slides/slide44.xml" ContentType="application/vnd.openxmlformats-officedocument.presentationml.slide+xml"/>
  <Override PartName="/ppt/notesSlides/notesSlide19.xml" ContentType="application/vnd.openxmlformats-officedocument.presentationml.notesSlide+xml"/>
  <Override PartName="/ppt/slides/slide53.xml" ContentType="application/vnd.openxmlformats-officedocument.presentationml.slide+xml"/>
  <Override PartName="/ppt/slides/slide129.xml" ContentType="application/vnd.openxmlformats-officedocument.presentationml.slide+xml"/>
  <Override PartName="/ppt/slideLayouts/slideLayout12.xml" ContentType="application/vnd.openxmlformats-officedocument.presentationml.slideLayout+xml"/>
  <Override PartName="/ppt/slides/slide63.xml" ContentType="application/vnd.openxmlformats-officedocument.presentationml.slide+xml"/>
  <Override PartName="/ppt/notesSlides/notesSlide29.xml" ContentType="application/vnd.openxmlformats-officedocument.presentationml.notesSlide+xml"/>
  <Override PartName="/ppt/slides/slide139.xml" ContentType="application/vnd.openxmlformats-officedocument.presentationml.slide+xml"/>
  <Override PartName="/ppt/slides/slide72.xml" ContentType="application/vnd.openxmlformats-officedocument.presentationml.slide+xml"/>
  <Override PartName="/ppt/slides/slide82.xml" ContentType="application/vnd.openxmlformats-officedocument.presentationml.slide+xml"/>
  <Override PartName="/ppt/slides/slide92.xml" ContentType="application/vnd.openxmlformats-officedocument.presentationml.slide+xml"/>
  <Override PartName="/ppt/slides/slide59.xml" ContentType="application/vnd.openxmlformats-officedocument.presentationml.slide+xml"/>
  <Override PartName="/ppt/slides/slide100.xml" ContentType="application/vnd.openxmlformats-officedocument.presentationml.slide+xml"/>
  <Override PartName="/ppt/slides/slide69.xml" ContentType="application/vnd.openxmlformats-officedocument.presentationml.slide+xml"/>
  <Override PartName="/ppt/theme/theme4.xml" ContentType="application/vnd.openxmlformats-officedocument.theme+xml"/>
  <Override PartName="/ppt/notesSlides/notesSlide5.xml" ContentType="application/vnd.openxmlformats-officedocument.presentationml.notesSlide+xml"/>
  <Override PartName="/ppt/slides/slide78.xml" ContentType="application/vnd.openxmlformats-officedocument.presentationml.slide+xml"/>
  <Override PartName="/ppt/slides/slide10.xml" ContentType="application/vnd.openxmlformats-officedocument.presentationml.slide+xml"/>
  <Override PartName="/ppt/slides/slide88.xml" ContentType="application/vnd.openxmlformats-officedocument.presentationml.slide+xml"/>
  <Override PartName="/ppt/slides/slide20.xml" ContentType="application/vnd.openxmlformats-officedocument.presentationml.slide+xml"/>
  <Override PartName="/ppt/slides/slide97.xml" ContentType="application/vnd.openxmlformats-officedocument.presentationml.slide+xml"/>
  <Override PartName="/ppt/slides/slide1.xml" ContentType="application/vnd.openxmlformats-officedocument.presentationml.slide+xml"/>
  <Override PartName="/ppt/slides/slide105.xml" ContentType="application/vnd.openxmlformats-officedocument.presentationml.slide+xml"/>
  <Override PartName="/ppt/slideLayouts/slideLayout2.xml" ContentType="application/vnd.openxmlformats-officedocument.presentationml.slideLayout+xml"/>
  <Override PartName="/ppt/notesSlides/notesSlide14.xml" ContentType="application/vnd.openxmlformats-officedocument.presentationml.notesSlide+xml"/>
  <Override PartName="/ppt/slides/slide115.xml" ContentType="application/vnd.openxmlformats-officedocument.presentationml.slide+xml"/>
  <Override PartName="/ppt/slides/slide16.xml" ContentType="application/vnd.openxmlformats-officedocument.presentationml.slide+xml"/>
  <Override PartName="/ppt/viewProps.xml" ContentType="application/vnd.openxmlformats-officedocument.presentationml.viewProps+xml"/>
  <Override PartName="/ppt/slides/slide125.xml" ContentType="application/vnd.openxmlformats-officedocument.presentationml.slide+xml"/>
  <Override PartName="/ppt/notesSlides/notesSlide24.xml" ContentType="application/vnd.openxmlformats-officedocument.presentationml.notesSlide+xml"/>
  <Override PartName="/ppt/slides/slide26.xml" ContentType="application/vnd.openxmlformats-officedocument.presentationml.slide+xml"/>
  <Default Extension="pict" ContentType="image/pict"/>
  <Override PartName="/ppt/slides/slide134.xml" ContentType="application/vnd.openxmlformats-officedocument.presentationml.slide+xml"/>
  <Default Extension="rels" ContentType="application/vnd.openxmlformats-package.relationships+xml"/>
  <Override PartName="/ppt/slides/slide35.xml" ContentType="application/vnd.openxmlformats-officedocument.presentationml.slide+xml"/>
  <Override PartName="/ppt/slides/slide7.xml" ContentType="application/vnd.openxmlformats-officedocument.presentationml.slide+xml"/>
  <Override PartName="/ppt/slideLayouts/slideLayout8.xml" ContentType="application/vnd.openxmlformats-officedocument.presentationml.slideLayout+xml"/>
  <Override PartName="/ppt/slides/slide45.xml" ContentType="application/vnd.openxmlformats-officedocument.presentationml.slide+xml"/>
  <Override PartName="/ppt/slides/slide54.xml" ContentType="application/vnd.openxmlformats-officedocument.presentationml.slide+xml"/>
  <Override PartName="/ppt/slideLayouts/slideLayout13.xml" ContentType="application/vnd.openxmlformats-officedocument.presentationml.slideLayout+xml"/>
  <Override PartName="/ppt/slides/slide64.xml" ContentType="application/vnd.openxmlformats-officedocument.presentationml.slide+xml"/>
  <Override PartName="/ppt/presProps.xml" ContentType="application/vnd.openxmlformats-officedocument.presentationml.presProps+xml"/>
  <Override PartName="/ppt/slides/slide73.xml" ContentType="application/vnd.openxmlformats-officedocument.presentationml.slide+xml"/>
  <Override PartName="/ppt/presentation.xml" ContentType="application/vnd.openxmlformats-officedocument.presentationml.presentation.main+xml"/>
  <Override PartName="/ppt/slides/slide83.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theme/theme5.xml" ContentType="application/vnd.openxmlformats-officedocument.theme+xml"/>
  <Override PartName="/ppt/notesSlides/notesSlide6.xml" ContentType="application/vnd.openxmlformats-officedocument.presentationml.notesSlide+xml"/>
  <Override PartName="/ppt/slides/slide79.xml" ContentType="application/vnd.openxmlformats-officedocument.presentationml.slide+xml"/>
  <Override PartName="/ppt/slides/slide110.xml" ContentType="application/vnd.openxmlformats-officedocument.presentationml.slide+xml"/>
  <Override PartName="/ppt/slides/slide11.xml" ContentType="application/vnd.openxmlformats-officedocument.presentationml.slide+xml"/>
  <Override PartName="/ppt/notesSlides/notesSlide10.xml" ContentType="application/vnd.openxmlformats-officedocument.presentationml.notesSlide+xml"/>
  <Override PartName="/ppt/slides/slide120.xml" ContentType="application/vnd.openxmlformats-officedocument.presentationml.slide+xml"/>
  <Override PartName="/ppt/slides/slide89.xml" ContentType="application/vnd.openxmlformats-officedocument.presentationml.slide+xml"/>
  <Override PartName="/ppt/slides/slide21.xml" ContentType="application/vnd.openxmlformats-officedocument.presentationml.slide+xml"/>
  <Override PartName="/ppt/slides/slide98.xml" ContentType="application/vnd.openxmlformats-officedocument.presentationml.slide+xml"/>
  <Override PartName="/ppt/slides/slide30.xml" ContentType="application/vnd.openxmlformats-officedocument.presentationml.slide+xml"/>
  <Override PartName="/ppt/slides/slide2.xml" ContentType="application/vnd.openxmlformats-officedocument.presentationml.slide+xml"/>
  <Override PartName="/ppt/slides/slide106.xml" ContentType="application/vnd.openxmlformats-officedocument.presentationml.slide+xml"/>
  <Override PartName="/ppt/handoutMasters/handoutMaster1.xml" ContentType="application/vnd.openxmlformats-officedocument.presentationml.handoutMaster+xml"/>
  <Override PartName="/ppt/slides/slide40.xml" ContentType="application/vnd.openxmlformats-officedocument.presentationml.slide+xml"/>
  <Override PartName="/ppt/slideLayouts/slideLayout3.xml" ContentType="application/vnd.openxmlformats-officedocument.presentationml.slideLayout+xml"/>
  <Override PartName="/ppt/notesSlides/notesSlide15.xml" ContentType="application/vnd.openxmlformats-officedocument.presentationml.notesSlide+xml"/>
  <Override PartName="/ppt/slides/slide116.xml" ContentType="application/vnd.openxmlformats-officedocument.presentationml.slide+xml"/>
  <Override PartName="/ppt/slides/slide17.xml" ContentType="application/vnd.openxmlformats-officedocument.presentationml.slide+xml"/>
  <Override PartName="/ppt/notesSlides/notesSlide25.xml" ContentType="application/vnd.openxmlformats-officedocument.presentationml.notesSlide+xml"/>
  <Override PartName="/ppt/slides/slide126.xml" ContentType="application/vnd.openxmlformats-officedocument.presentationml.slide+xml"/>
  <Override PartName="/ppt/slides/slide27.xml" ContentType="application/vnd.openxmlformats-officedocument.presentationml.slide+xml"/>
  <Override PartName="/ppt/slides/slide135.xml" ContentType="application/vnd.openxmlformats-officedocument.presentationml.slide+xml"/>
  <Override PartName="/ppt/slides/slide36.xml" ContentType="application/vnd.openxmlformats-officedocument.presentationml.slide+xml"/>
  <Override PartName="/ppt/slides/slide8.xml" ContentType="application/vnd.openxmlformats-officedocument.presentationml.slide+xml"/>
  <Override PartName="/ppt/slideLayouts/slideLayout9.xml" ContentType="application/vnd.openxmlformats-officedocument.presentationml.slideLayout+xml"/>
  <Override PartName="/ppt/slides/slide46.xml" ContentType="application/vnd.openxmlformats-officedocument.presentationml.slide+xml"/>
  <Override PartName="/ppt/slides/slide55.xml" ContentType="application/vnd.openxmlformats-officedocument.presentationml.slide+xml"/>
  <Override PartName="/ppt/slideLayouts/slideLayout14.xml" ContentType="application/vnd.openxmlformats-officedocument.presentationml.slideLayout+xml"/>
  <Override PartName="/ppt/slides/slide65.xml" ContentType="application/vnd.openxmlformats-officedocument.presentationml.slide+xml"/>
  <Override PartName="/ppt/notesSlides/notesSlide1.xml" ContentType="application/vnd.openxmlformats-officedocument.presentationml.notesSlide+xml"/>
  <Override PartName="/ppt/slides/slide74.xml" ContentType="application/vnd.openxmlformats-officedocument.presentationml.slide+xml"/>
  <Override PartName="/ppt/slides/slide84.xml" ContentType="application/vnd.openxmlformats-officedocument.presentationml.slide+xml"/>
  <Override PartName="/ppt/slides/slide94.xml" ContentType="application/vnd.openxmlformats-officedocument.presentationml.slide+xml"/>
  <Override PartName="/ppt/slides/slide102.xml" ContentType="application/vnd.openxmlformats-officedocument.presentationml.slide+xml"/>
  <Override PartName="/ppt/theme/theme6.xml" ContentType="application/vnd.openxmlformats-officedocument.theme+xml"/>
  <Override PartName="/ppt/notesSlides/notesSlide7.xml" ContentType="application/vnd.openxmlformats-officedocument.presentationml.notesSlide+xml"/>
  <Override PartName="/ppt/slides/slide111.xml" ContentType="application/vnd.openxmlformats-officedocument.presentationml.slide+xml"/>
  <Override PartName="/ppt/slides/slide12.xml" ContentType="application/vnd.openxmlformats-officedocument.presentationml.slide+xml"/>
  <Override PartName="/ppt/notesSlides/notesSlide20.xml" ContentType="application/vnd.openxmlformats-officedocument.presentationml.notesSlide+xml"/>
  <Override PartName="/ppt/slides/slide121.xml" ContentType="application/vnd.openxmlformats-officedocument.presentationml.slide+xml"/>
  <Override PartName="/ppt/slides/slide22.xml" ContentType="application/vnd.openxmlformats-officedocument.presentationml.slide+xml"/>
  <Override PartName="/ppt/slides/slide130.xml" ContentType="application/vnd.openxmlformats-officedocument.presentationml.slide+xml"/>
  <Override PartName="/ppt/slides/slide99.xml" ContentType="application/vnd.openxmlformats-officedocument.presentationml.slide+xml"/>
  <Override PartName="/ppt/slides/slide31.xml" ContentType="application/vnd.openxmlformats-officedocument.presentationml.slide+xml"/>
  <Override PartName="/ppt/slides/slide3.xml" ContentType="application/vnd.openxmlformats-officedocument.presentationml.slide+xml"/>
  <Override PartName="/ppt/notesSlides/notesSlide30.xml" ContentType="application/vnd.openxmlformats-officedocument.presentationml.notesSlide+xml"/>
  <Override PartName="/ppt/slides/slide107.xml" ContentType="application/vnd.openxmlformats-officedocument.presentationml.slide+xml"/>
  <Override PartName="/ppt/slides/slide140.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autoCompressPictures="0">
  <p:sldMasterIdLst>
    <p:sldMasterId id="2147483727" r:id="rId1"/>
    <p:sldMasterId id="2147483739" r:id="rId2"/>
    <p:sldMasterId id="2147483741" r:id="rId3"/>
    <p:sldMasterId id="2147483743" r:id="rId4"/>
  </p:sldMasterIdLst>
  <p:notesMasterIdLst>
    <p:notesMasterId r:id="rId147"/>
  </p:notesMasterIdLst>
  <p:handoutMasterIdLst>
    <p:handoutMasterId r:id="rId148"/>
  </p:handoutMasterIdLst>
  <p:sldIdLst>
    <p:sldId id="432" r:id="rId5"/>
    <p:sldId id="566" r:id="rId6"/>
    <p:sldId id="567" r:id="rId7"/>
    <p:sldId id="433" r:id="rId8"/>
    <p:sldId id="434" r:id="rId9"/>
    <p:sldId id="390" r:id="rId10"/>
    <p:sldId id="408" r:id="rId11"/>
    <p:sldId id="409" r:id="rId12"/>
    <p:sldId id="410" r:id="rId13"/>
    <p:sldId id="430" r:id="rId14"/>
    <p:sldId id="394" r:id="rId15"/>
    <p:sldId id="395" r:id="rId16"/>
    <p:sldId id="397" r:id="rId17"/>
    <p:sldId id="399" r:id="rId18"/>
    <p:sldId id="400" r:id="rId19"/>
    <p:sldId id="402" r:id="rId20"/>
    <p:sldId id="401" r:id="rId21"/>
    <p:sldId id="403" r:id="rId22"/>
    <p:sldId id="404" r:id="rId23"/>
    <p:sldId id="405" r:id="rId24"/>
    <p:sldId id="406" r:id="rId25"/>
    <p:sldId id="435" r:id="rId26"/>
    <p:sldId id="423" r:id="rId27"/>
    <p:sldId id="437" r:id="rId28"/>
    <p:sldId id="424" r:id="rId29"/>
    <p:sldId id="438" r:id="rId30"/>
    <p:sldId id="439" r:id="rId31"/>
    <p:sldId id="440" r:id="rId32"/>
    <p:sldId id="441" r:id="rId33"/>
    <p:sldId id="450" r:id="rId34"/>
    <p:sldId id="444" r:id="rId35"/>
    <p:sldId id="445" r:id="rId36"/>
    <p:sldId id="446" r:id="rId37"/>
    <p:sldId id="451" r:id="rId38"/>
    <p:sldId id="447" r:id="rId39"/>
    <p:sldId id="448" r:id="rId40"/>
    <p:sldId id="449" r:id="rId41"/>
    <p:sldId id="452" r:id="rId42"/>
    <p:sldId id="453" r:id="rId43"/>
    <p:sldId id="454" r:id="rId44"/>
    <p:sldId id="455" r:id="rId45"/>
    <p:sldId id="539" r:id="rId46"/>
    <p:sldId id="540" r:id="rId47"/>
    <p:sldId id="541" r:id="rId48"/>
    <p:sldId id="542" r:id="rId49"/>
    <p:sldId id="456" r:id="rId50"/>
    <p:sldId id="457" r:id="rId51"/>
    <p:sldId id="458" r:id="rId52"/>
    <p:sldId id="459" r:id="rId53"/>
    <p:sldId id="460" r:id="rId54"/>
    <p:sldId id="461" r:id="rId55"/>
    <p:sldId id="462" r:id="rId56"/>
    <p:sldId id="463" r:id="rId57"/>
    <p:sldId id="464" r:id="rId58"/>
    <p:sldId id="544" r:id="rId59"/>
    <p:sldId id="547" r:id="rId60"/>
    <p:sldId id="545" r:id="rId61"/>
    <p:sldId id="546" r:id="rId62"/>
    <p:sldId id="465" r:id="rId63"/>
    <p:sldId id="549" r:id="rId64"/>
    <p:sldId id="550" r:id="rId65"/>
    <p:sldId id="551" r:id="rId66"/>
    <p:sldId id="552" r:id="rId67"/>
    <p:sldId id="553" r:id="rId68"/>
    <p:sldId id="466" r:id="rId69"/>
    <p:sldId id="555" r:id="rId70"/>
    <p:sldId id="556" r:id="rId71"/>
    <p:sldId id="557" r:id="rId72"/>
    <p:sldId id="558" r:id="rId73"/>
    <p:sldId id="559" r:id="rId74"/>
    <p:sldId id="560" r:id="rId75"/>
    <p:sldId id="467" r:id="rId76"/>
    <p:sldId id="562" r:id="rId77"/>
    <p:sldId id="563" r:id="rId78"/>
    <p:sldId id="564" r:id="rId79"/>
    <p:sldId id="468" r:id="rId80"/>
    <p:sldId id="469" r:id="rId81"/>
    <p:sldId id="470" r:id="rId82"/>
    <p:sldId id="471" r:id="rId83"/>
    <p:sldId id="472" r:id="rId84"/>
    <p:sldId id="473" r:id="rId85"/>
    <p:sldId id="474" r:id="rId86"/>
    <p:sldId id="475" r:id="rId87"/>
    <p:sldId id="477" r:id="rId88"/>
    <p:sldId id="478" r:id="rId89"/>
    <p:sldId id="479" r:id="rId90"/>
    <p:sldId id="480" r:id="rId91"/>
    <p:sldId id="481" r:id="rId92"/>
    <p:sldId id="482" r:id="rId93"/>
    <p:sldId id="483" r:id="rId94"/>
    <p:sldId id="484" r:id="rId95"/>
    <p:sldId id="485" r:id="rId96"/>
    <p:sldId id="486" r:id="rId97"/>
    <p:sldId id="487" r:id="rId98"/>
    <p:sldId id="488" r:id="rId99"/>
    <p:sldId id="489" r:id="rId100"/>
    <p:sldId id="490" r:id="rId101"/>
    <p:sldId id="491" r:id="rId102"/>
    <p:sldId id="492" r:id="rId103"/>
    <p:sldId id="493" r:id="rId104"/>
    <p:sldId id="494" r:id="rId105"/>
    <p:sldId id="495" r:id="rId106"/>
    <p:sldId id="496" r:id="rId107"/>
    <p:sldId id="497" r:id="rId108"/>
    <p:sldId id="498" r:id="rId109"/>
    <p:sldId id="499" r:id="rId110"/>
    <p:sldId id="500" r:id="rId111"/>
    <p:sldId id="501" r:id="rId112"/>
    <p:sldId id="502" r:id="rId113"/>
    <p:sldId id="503" r:id="rId114"/>
    <p:sldId id="505" r:id="rId115"/>
    <p:sldId id="506" r:id="rId116"/>
    <p:sldId id="507" r:id="rId117"/>
    <p:sldId id="508" r:id="rId118"/>
    <p:sldId id="509" r:id="rId119"/>
    <p:sldId id="510" r:id="rId120"/>
    <p:sldId id="511" r:id="rId121"/>
    <p:sldId id="512" r:id="rId122"/>
    <p:sldId id="513" r:id="rId123"/>
    <p:sldId id="514" r:id="rId124"/>
    <p:sldId id="515" r:id="rId125"/>
    <p:sldId id="517" r:id="rId126"/>
    <p:sldId id="565" r:id="rId127"/>
    <p:sldId id="518" r:id="rId128"/>
    <p:sldId id="519" r:id="rId129"/>
    <p:sldId id="520" r:id="rId130"/>
    <p:sldId id="521" r:id="rId131"/>
    <p:sldId id="523" r:id="rId132"/>
    <p:sldId id="524" r:id="rId133"/>
    <p:sldId id="525" r:id="rId134"/>
    <p:sldId id="526" r:id="rId135"/>
    <p:sldId id="527" r:id="rId136"/>
    <p:sldId id="528" r:id="rId137"/>
    <p:sldId id="529" r:id="rId138"/>
    <p:sldId id="530" r:id="rId139"/>
    <p:sldId id="531" r:id="rId140"/>
    <p:sldId id="532" r:id="rId141"/>
    <p:sldId id="533" r:id="rId142"/>
    <p:sldId id="534" r:id="rId143"/>
    <p:sldId id="535" r:id="rId144"/>
    <p:sldId id="536" r:id="rId145"/>
    <p:sldId id="537" r:id="rId146"/>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8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8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8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8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8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8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8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8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clrMru>
    <a:srgbClr val="006600"/>
    <a:srgbClr val="339933"/>
    <a:srgbClr val="FF0000"/>
    <a:srgbClr val="800080"/>
    <a:srgbClr val="6666FF"/>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360" autoAdjust="0"/>
    <p:restoredTop sz="85389" autoAdjust="0"/>
  </p:normalViewPr>
  <p:slideViewPr>
    <p:cSldViewPr>
      <p:cViewPr varScale="1">
        <p:scale>
          <a:sx n="78" d="100"/>
          <a:sy n="78" d="100"/>
        </p:scale>
        <p:origin x="-1168"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73" d="100"/>
          <a:sy n="73" d="100"/>
        </p:scale>
        <p:origin x="-2584" y="-11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00" Type="http://schemas.openxmlformats.org/officeDocument/2006/relationships/slide" Target="slides/slide96.xml"/><Relationship Id="rId150" Type="http://schemas.openxmlformats.org/officeDocument/2006/relationships/presProps" Target="presProps.xml"/><Relationship Id="rId151" Type="http://schemas.openxmlformats.org/officeDocument/2006/relationships/viewProps" Target="viewProps.xml"/><Relationship Id="rId152" Type="http://schemas.openxmlformats.org/officeDocument/2006/relationships/theme" Target="theme/theme1.xml"/><Relationship Id="rId153"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notesMaster" Target="notesMasters/notesMaster1.xml"/><Relationship Id="rId148" Type="http://schemas.openxmlformats.org/officeDocument/2006/relationships/handoutMaster" Target="handoutMasters/handoutMaster1.xml"/><Relationship Id="rId149" Type="http://schemas.openxmlformats.org/officeDocument/2006/relationships/printerSettings" Target="printerSettings/printerSettings1.bin"/></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9AEDCC-6929-AF46-809C-0EAF36BB4F42}" type="datetimeFigureOut">
              <a:rPr lang="en-US" smtClean="0"/>
              <a:pPr/>
              <a:t>12/1/10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F5171C-5920-0344-87F5-19EBC5444F28}"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3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37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3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3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3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E96BEBB-2A40-B847-B6A3-30E7EFD02AC5}" type="slidenum">
              <a:rPr lang="en-US"/>
              <a:pPr/>
              <a:t>‹#›</a:t>
            </a:fld>
            <a:endParaRPr lang="en-US"/>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fontAlgn="base">
      <a:spcBef>
        <a:spcPct val="30000"/>
      </a:spcBef>
      <a:spcAft>
        <a:spcPct val="0"/>
      </a:spcAft>
      <a:defRPr sz="1200" kern="1200">
        <a:solidFill>
          <a:schemeClr val="tx1"/>
        </a:solidFill>
        <a:latin typeface="Arial" charset="0"/>
        <a:ea typeface="ＭＳ Ｐゴシック" charset="-128"/>
        <a:cs typeface="+mn-cs"/>
      </a:defRPr>
    </a:lvl2pPr>
    <a:lvl3pPr marL="914400" algn="l" rtl="0" fontAlgn="base">
      <a:spcBef>
        <a:spcPct val="30000"/>
      </a:spcBef>
      <a:spcAft>
        <a:spcPct val="0"/>
      </a:spcAft>
      <a:defRPr sz="1200" kern="1200">
        <a:solidFill>
          <a:schemeClr val="tx1"/>
        </a:solidFill>
        <a:latin typeface="Arial" charset="0"/>
        <a:ea typeface="ＭＳ Ｐゴシック" charset="-128"/>
        <a:cs typeface="+mn-cs"/>
      </a:defRPr>
    </a:lvl3pPr>
    <a:lvl4pPr marL="1371600" algn="l" rtl="0" fontAlgn="base">
      <a:spcBef>
        <a:spcPct val="30000"/>
      </a:spcBef>
      <a:spcAft>
        <a:spcPct val="0"/>
      </a:spcAft>
      <a:defRPr sz="1200" kern="1200">
        <a:solidFill>
          <a:schemeClr val="tx1"/>
        </a:solidFill>
        <a:latin typeface="Arial" charset="0"/>
        <a:ea typeface="ＭＳ Ｐゴシック" charset="-128"/>
        <a:cs typeface="+mn-cs"/>
      </a:defRPr>
    </a:lvl4pPr>
    <a:lvl5pPr marL="1828800" algn="l" rtl="0" fontAlgn="base">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70E4201-6D59-2840-B230-FC24968C40FD}"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Running</a:t>
            </a:r>
            <a:r>
              <a:rPr lang="en-US" baseline="0" dirty="0" smtClean="0"/>
              <a:t> example:  You start a </a:t>
            </a:r>
            <a:r>
              <a:rPr lang="en-US" baseline="0" dirty="0" err="1" smtClean="0"/>
              <a:t>webiste</a:t>
            </a:r>
            <a:r>
              <a:rPr lang="en-US" baseline="0" dirty="0" smtClean="0"/>
              <a:t>.  You want to know how users are using your website.  So you collect a couple of streams of information from your logs:  page views and users.</a:t>
            </a:r>
          </a:p>
          <a:p>
            <a:endParaRPr lang="en-US" baseline="0" dirty="0" smtClean="0"/>
          </a:p>
          <a:p>
            <a:r>
              <a:rPr lang="en-US" baseline="0" dirty="0" smtClean="0"/>
              <a:t>When you start you have a fair number of page views, but not many users.</a:t>
            </a:r>
          </a:p>
          <a:p>
            <a:endParaRPr lang="en-US" baseline="0" dirty="0" smtClean="0"/>
          </a:p>
          <a:p>
            <a:r>
              <a:rPr lang="en-US" baseline="0" dirty="0" smtClean="0"/>
              <a:t>In this algorithm the smaller table is copied to every map in its entirety (doesn’t yet use Distributed Cache, it should).  Larger file is partitioned as per normal MR.</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Running</a:t>
            </a:r>
            <a:r>
              <a:rPr lang="en-US" baseline="0" dirty="0" smtClean="0"/>
              <a:t> example:  You start a </a:t>
            </a:r>
            <a:r>
              <a:rPr lang="en-US" baseline="0" dirty="0" err="1" smtClean="0"/>
              <a:t>webiste</a:t>
            </a:r>
            <a:r>
              <a:rPr lang="en-US" baseline="0" dirty="0" smtClean="0"/>
              <a:t>.  You want to know how users are using your website.  So you collect a couple of streams of information from your logs:  page views and users.</a:t>
            </a:r>
          </a:p>
          <a:p>
            <a:endParaRPr lang="en-US" baseline="0" dirty="0" smtClean="0"/>
          </a:p>
          <a:p>
            <a:r>
              <a:rPr lang="en-US" baseline="0" dirty="0" smtClean="0"/>
              <a:t>When you start you have a fair number of page views, but not many users.</a:t>
            </a:r>
          </a:p>
          <a:p>
            <a:endParaRPr lang="en-US" baseline="0" dirty="0" smtClean="0"/>
          </a:p>
          <a:p>
            <a:r>
              <a:rPr lang="en-US" baseline="0" dirty="0" smtClean="0"/>
              <a:t>In this algorithm the smaller table is copied to every map in its entirety (doesn’t yet use Distributed Cache, it should).  Larger file is partitioned as per normal MR.</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 website</a:t>
            </a:r>
            <a:r>
              <a:rPr lang="en-US" baseline="0" dirty="0" smtClean="0"/>
              <a:t> grows, the number of unique users grows beyond what you can keep in memory.</a:t>
            </a:r>
          </a:p>
          <a:p>
            <a:endParaRPr lang="en-US" baseline="0" dirty="0" smtClean="0"/>
          </a:p>
          <a:p>
            <a:r>
              <a:rPr lang="en-US" baseline="0" dirty="0" smtClean="0"/>
              <a:t>A given map only gets input from a given input source.  It can therefore annotate </a:t>
            </a:r>
            <a:r>
              <a:rPr lang="en-US" baseline="0" dirty="0" err="1" smtClean="0"/>
              <a:t>tuples</a:t>
            </a:r>
            <a:r>
              <a:rPr lang="en-US" baseline="0" dirty="0" smtClean="0"/>
              <a:t> from that source with information on which source it came from.  The join key is then used to partition the data, but the join key plus the input source id is used to sort it.  This allows pig to buffer one side of the join keys in memory and then use that as a probe table as keys from the other input stream by.</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sz="1200" kern="1200" baseline="0" dirty="0" smtClean="0">
                <a:solidFill>
                  <a:schemeClr val="tx1"/>
                </a:solidFill>
                <a:latin typeface="Arial" charset="0"/>
                <a:ea typeface="ＭＳ Ｐゴシック" charset="-128"/>
                <a:cs typeface="ＭＳ Ｐゴシック" charset="-128"/>
              </a:rPr>
              <a:t>The optimizer will produce </a:t>
            </a:r>
            <a:r>
              <a:rPr lang="en-US" sz="1200" i="1" kern="1200" baseline="0" dirty="0" smtClean="0">
                <a:solidFill>
                  <a:schemeClr val="tx1"/>
                </a:solidFill>
                <a:latin typeface="Arial" charset="0"/>
                <a:ea typeface="ＭＳ Ｐゴシック" charset="-128"/>
                <a:cs typeface="ＭＳ Ｐゴシック" charset="-128"/>
              </a:rPr>
              <a:t>high-quality execution plans for all queries while taking relatively small optimization time with limited additional input </a:t>
            </a:r>
            <a:r>
              <a:rPr lang="en-US" sz="1200" kern="1200" baseline="0" dirty="0" smtClean="0">
                <a:solidFill>
                  <a:schemeClr val="tx1"/>
                </a:solidFill>
                <a:latin typeface="Arial" charset="0"/>
                <a:ea typeface="ＭＳ Ｐゴシック" charset="-128"/>
                <a:cs typeface="ＭＳ Ｐゴシック" charset="-128"/>
              </a:rPr>
              <a:t>such as histograms</a:t>
            </a:r>
          </a:p>
          <a:p>
            <a:pPr marL="228600" indent="-228600">
              <a:buAutoNum type="arabicPeriod"/>
            </a:pPr>
            <a:r>
              <a:rPr lang="en-US" dirty="0" smtClean="0"/>
              <a:t>Cardinality estimation</a:t>
            </a:r>
            <a:r>
              <a:rPr lang="en-US" baseline="0" dirty="0" smtClean="0"/>
              <a:t> sucks; cost estimation is rigid (does not take into account current system state);  search algorithm is always incomplete even if claimed otherwise</a:t>
            </a:r>
            <a:endParaRPr lang="en-US" dirty="0"/>
          </a:p>
        </p:txBody>
      </p:sp>
      <p:sp>
        <p:nvSpPr>
          <p:cNvPr id="4" name="Slide Number Placeholder 3"/>
          <p:cNvSpPr>
            <a:spLocks noGrp="1"/>
          </p:cNvSpPr>
          <p:nvPr>
            <p:ph type="sldNum" sz="quarter" idx="10"/>
          </p:nvPr>
        </p:nvSpPr>
        <p:spPr/>
        <p:txBody>
          <a:bodyPr/>
          <a:lstStyle/>
          <a:p>
            <a:fld id="{6E96BEBB-2A40-B847-B6A3-30E7EFD02AC5}"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your</a:t>
            </a:r>
            <a:r>
              <a:rPr lang="en-US" baseline="0" dirty="0" smtClean="0"/>
              <a:t> website grows even more, some pages become significantly more popular than others.  This means that some pages are visited by almost every user, while others are visited only by a few users.</a:t>
            </a:r>
          </a:p>
          <a:p>
            <a:endParaRPr lang="en-US" baseline="0" dirty="0" smtClean="0"/>
          </a:p>
          <a:p>
            <a:r>
              <a:rPr lang="en-US" baseline="0" dirty="0" smtClean="0"/>
              <a:t>First, a sampling pass is done to determine which keys are large enough to need special attention.  These are keys that have enough values that we estimate we cannot hold the entire value in memory.  It’s about holding the values in memory, not the key.</a:t>
            </a:r>
          </a:p>
          <a:p>
            <a:endParaRPr lang="en-US" baseline="0" dirty="0" smtClean="0"/>
          </a:p>
          <a:p>
            <a:r>
              <a:rPr lang="en-US" baseline="0" dirty="0" smtClean="0"/>
              <a:t>Then at partitioning time, those keys are handled specially.  All other keys are treated as in the regular join.  These selected keys from input1 are split across multiple reducers.  For input2, they are replicated to each of these reducers that had the split.  In this way we guarantee that every instance of key </a:t>
            </a:r>
            <a:r>
              <a:rPr lang="en-US" baseline="0" dirty="0" err="1" smtClean="0"/>
              <a:t>k</a:t>
            </a:r>
            <a:r>
              <a:rPr lang="en-US" baseline="0" dirty="0" smtClean="0"/>
              <a:t> from input1 comes into contact with every instance of </a:t>
            </a:r>
            <a:r>
              <a:rPr lang="en-US" baseline="0" dirty="0" err="1" smtClean="0"/>
              <a:t>k</a:t>
            </a:r>
            <a:r>
              <a:rPr lang="en-US" baseline="0" dirty="0" smtClean="0"/>
              <a:t> from input2.</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say that for some reason you start</a:t>
            </a:r>
            <a:r>
              <a:rPr lang="en-US" baseline="0" dirty="0" smtClean="0"/>
              <a:t> keeping both your page view data and user data sorted by user.</a:t>
            </a:r>
          </a:p>
          <a:p>
            <a:endParaRPr lang="en-US" baseline="0" dirty="0" smtClean="0"/>
          </a:p>
          <a:p>
            <a:r>
              <a:rPr lang="en-US" baseline="0" dirty="0" smtClean="0"/>
              <a:t>Note that one way to do this is make sure that pages and users are partitioned the same way.  But this leads to a big problem.  In order to make sure you can join all your data sets you end up using the same hash function to join them all.  But rarely does one bucketing scheme make sense for all your data.  Whatever is big enough for one data set will be too small for others, and vice versa.  So Pig’s implementation doesn’t depend on how the data is split.</a:t>
            </a:r>
          </a:p>
          <a:p>
            <a:endParaRPr lang="en-US" baseline="0" dirty="0" smtClean="0"/>
          </a:p>
          <a:p>
            <a:r>
              <a:rPr lang="en-US" baseline="0" dirty="0" smtClean="0"/>
              <a:t>Pig does this by sampling one of the inputs and then building an index from that sample that indicates the key for the first record in every split.  The other input is used as the standard input file for </a:t>
            </a:r>
            <a:r>
              <a:rPr lang="en-US" baseline="0" dirty="0" err="1" smtClean="0"/>
              <a:t>Hadoop</a:t>
            </a:r>
            <a:r>
              <a:rPr lang="en-US" baseline="0" dirty="0" smtClean="0"/>
              <a:t> and is split to the maps as per normal.  When the map begins processing this file, when it encounters the first key in that file it uses the index to determine where it should open the second, sampled file.  It then opens the file at the appropriate point, seeks forward until it finds the key it is looking for, and then begins doing a join on the two data sources.</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say that for some reason you start</a:t>
            </a:r>
            <a:r>
              <a:rPr lang="en-US" baseline="0" dirty="0" smtClean="0"/>
              <a:t> keeping both your page view data and user data sorted by user.</a:t>
            </a:r>
          </a:p>
          <a:p>
            <a:endParaRPr lang="en-US" baseline="0" dirty="0" smtClean="0"/>
          </a:p>
          <a:p>
            <a:r>
              <a:rPr lang="en-US" baseline="0" dirty="0" smtClean="0"/>
              <a:t>Note that one way to do this is make sure that pages and users are partitioned the same way.  But this leads to a big problem.  In order to make sure you can join all your data sets you end up using the same hash function to join them all.  But rarely does one bucketing scheme make sense for all your data.  Whatever is big enough for one data set will be too small for others, and vice versa.  So Pig’s implementation doesn’t depend on how the data is split.</a:t>
            </a:r>
          </a:p>
          <a:p>
            <a:endParaRPr lang="en-US" baseline="0" dirty="0" smtClean="0"/>
          </a:p>
          <a:p>
            <a:r>
              <a:rPr lang="en-US" baseline="0" dirty="0" smtClean="0"/>
              <a:t>Pig does this by sampling one of the inputs and then building an index from that sample that indicates the key for the first record in every split.  The other input is used as the standard input file for </a:t>
            </a:r>
            <a:r>
              <a:rPr lang="en-US" baseline="0" dirty="0" err="1" smtClean="0"/>
              <a:t>Hadoop</a:t>
            </a:r>
            <a:r>
              <a:rPr lang="en-US" baseline="0" dirty="0" smtClean="0"/>
              <a:t> and is split to the maps as per normal.  When the map begins processing this file, when it encounters the first key in that file it uses the index to determine where it should open the second, sampled file.  It then opens the file at the appropriate point, seeks forward until it finds the key it is looking for, and then begins doing a join on the two data sources.</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say that for some reason you start</a:t>
            </a:r>
            <a:r>
              <a:rPr lang="en-US" baseline="0" dirty="0" smtClean="0"/>
              <a:t> keeping both your page view data and user data sorted by user.</a:t>
            </a:r>
          </a:p>
          <a:p>
            <a:endParaRPr lang="en-US" baseline="0" dirty="0" smtClean="0"/>
          </a:p>
          <a:p>
            <a:r>
              <a:rPr lang="en-US" baseline="0" dirty="0" smtClean="0"/>
              <a:t>Note that one way to do this is make sure that pages and users are partitioned the same way.  But this leads to a big problem.  In order to make sure you can join all your data sets you end up using the same hash function to join them all.  But rarely does one bucketing scheme make sense for all your data.  Whatever is big enough for one data set will be too small for others, and vice versa.  So Pig’s implementation doesn’t depend on how the data is split.</a:t>
            </a:r>
          </a:p>
          <a:p>
            <a:endParaRPr lang="en-US" baseline="0" dirty="0" smtClean="0"/>
          </a:p>
          <a:p>
            <a:r>
              <a:rPr lang="en-US" baseline="0" dirty="0" smtClean="0"/>
              <a:t>Pig does this by sampling one of the inputs and then building an index from that sample that indicates the key for the first record in every split.  The other input is used as the standard input file for </a:t>
            </a:r>
            <a:r>
              <a:rPr lang="en-US" baseline="0" dirty="0" err="1" smtClean="0"/>
              <a:t>Hadoop</a:t>
            </a:r>
            <a:r>
              <a:rPr lang="en-US" baseline="0" dirty="0" smtClean="0"/>
              <a:t> and is split to the maps as per normal.  When the map begins processing this file, when it encounters the first key in that file it uses the index to determine where it should open the second, sampled file.  It then opens the file at the appropriate point, seeks forward until it finds the key it is looking for, and then begins doing a join on the two data sources.</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lets say that for some reason you start</a:t>
            </a:r>
            <a:r>
              <a:rPr lang="en-US" baseline="0" dirty="0" smtClean="0"/>
              <a:t> keeping both your page view data and user data sorted by user.</a:t>
            </a:r>
          </a:p>
          <a:p>
            <a:endParaRPr lang="en-US" baseline="0" dirty="0" smtClean="0"/>
          </a:p>
          <a:p>
            <a:r>
              <a:rPr lang="en-US" baseline="0" dirty="0" smtClean="0"/>
              <a:t>Note that one way to do this is make sure that pages and users are partitioned the same way.  But this leads to a big problem.  In order to make sure you can join all your data sets you end up using the same hash function to join them all.  But rarely does one bucketing scheme make sense for all your data.  Whatever is big enough for one data set will be too small for others, and vice versa.  So Pig’s implementation doesn’t depend on how the data is split.</a:t>
            </a:r>
          </a:p>
          <a:p>
            <a:endParaRPr lang="en-US" baseline="0" dirty="0" smtClean="0"/>
          </a:p>
          <a:p>
            <a:r>
              <a:rPr lang="en-US" baseline="0" dirty="0" smtClean="0"/>
              <a:t>Pig does this by sampling one of the inputs and then building an index from that sample that indicates the key for the first record in every split.  The other input is used as the standard input file for </a:t>
            </a:r>
            <a:r>
              <a:rPr lang="en-US" baseline="0" dirty="0" err="1" smtClean="0"/>
              <a:t>Hadoop</a:t>
            </a:r>
            <a:r>
              <a:rPr lang="en-US" baseline="0" dirty="0" smtClean="0"/>
              <a:t> and is split to the maps as per normal.  When the map begins processing this file, when it encounters the first key in that file it uses the index to determine where it should open the second, sampled file.  It then opens the file at the appropriate point, seeks forward until it finds the key it is looking for, and then begins doing a join on the two data sources.</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very common use case we see at Yahoo is users want to read one data set and group it several different ways.  Since scan time</a:t>
            </a:r>
            <a:r>
              <a:rPr lang="en-US" baseline="0" dirty="0" smtClean="0"/>
              <a:t> often dominates for these large data sets, sharing one scan across several group instances can result in nearly linear speed up of queries.</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a:ln/>
        </p:spPr>
      </p:sp>
      <p:sp>
        <p:nvSpPr>
          <p:cNvPr id="36867" name="Notes Placeholder 2"/>
          <p:cNvSpPr>
            <a:spLocks noGrp="1"/>
          </p:cNvSpPr>
          <p:nvPr>
            <p:ph type="body" idx="1"/>
          </p:nvPr>
        </p:nvSpPr>
        <p:spPr>
          <a:noFill/>
          <a:ln/>
        </p:spPr>
        <p:txBody>
          <a:bodyPr/>
          <a:lstStyle/>
          <a:p>
            <a:r>
              <a:rPr lang="en-US" dirty="0" smtClean="0"/>
              <a:t>Round robin: perfect load balance</a:t>
            </a:r>
          </a:p>
          <a:p>
            <a:r>
              <a:rPr lang="en-US" dirty="0" smtClean="0"/>
              <a:t>Hash based: good load balance, lowers work</a:t>
            </a:r>
          </a:p>
          <a:p>
            <a:r>
              <a:rPr lang="en-US" dirty="0" smtClean="0"/>
              <a:t>Range based: may have data skew, but supports better certain queries.</a:t>
            </a:r>
          </a:p>
          <a:p>
            <a:r>
              <a:rPr lang="en-US" dirty="0" smtClean="0"/>
              <a:t>Typically, want to hash-partition on primary key to speed-up foreign-key joins.</a:t>
            </a:r>
          </a:p>
        </p:txBody>
      </p:sp>
      <p:sp>
        <p:nvSpPr>
          <p:cNvPr id="36868" name="Slide Number Placeholder 3"/>
          <p:cNvSpPr>
            <a:spLocks noGrp="1"/>
          </p:cNvSpPr>
          <p:nvPr>
            <p:ph type="sldNum" sz="quarter" idx="5"/>
          </p:nvPr>
        </p:nvSpPr>
        <p:spPr>
          <a:noFill/>
        </p:spPr>
        <p:txBody>
          <a:bodyPr/>
          <a:lstStyle/>
          <a:p>
            <a:fld id="{D30CFBA7-9457-4F43-BB98-C69DD647B182}" type="slidenum">
              <a:rPr lang="en-US" smtClean="0"/>
              <a:pPr/>
              <a:t>20</a:t>
            </a:fld>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case multiple pipelines are needed in Map and Reduce phases</a:t>
            </a:r>
          </a:p>
          <a:p>
            <a:r>
              <a:rPr lang="en-US" dirty="0" smtClean="0"/>
              <a:t>Due to our</a:t>
            </a:r>
            <a:r>
              <a:rPr lang="en-US" baseline="0" dirty="0" smtClean="0"/>
              <a:t> pull based model in execution, we have split and multiplex embed the pipelines within themselves</a:t>
            </a:r>
            <a:endParaRPr lang="en-US" dirty="0" smtClean="0"/>
          </a:p>
          <a:p>
            <a:r>
              <a:rPr lang="en-US" dirty="0" smtClean="0">
                <a:solidFill>
                  <a:schemeClr val="tx1"/>
                </a:solidFill>
                <a:latin typeface="Arial"/>
                <a:ea typeface="+mn-ea"/>
                <a:cs typeface="+mn-cs"/>
              </a:rPr>
              <a:t>Records are tagged with the pipeline number in the map stage</a:t>
            </a:r>
          </a:p>
          <a:p>
            <a:r>
              <a:rPr lang="en-US" dirty="0" smtClean="0"/>
              <a:t>Grouping is done by </a:t>
            </a:r>
            <a:r>
              <a:rPr lang="en-US" dirty="0" err="1" smtClean="0"/>
              <a:t>Hadoop</a:t>
            </a:r>
            <a:r>
              <a:rPr lang="en-US" dirty="0" smtClean="0"/>
              <a:t> using a union of the keys</a:t>
            </a:r>
          </a:p>
          <a:p>
            <a:r>
              <a:rPr lang="en-US" dirty="0" smtClean="0"/>
              <a:t>Multiplex operator on the reducer places incoming records in the correct pipeline</a:t>
            </a:r>
          </a:p>
          <a:p>
            <a:endParaRPr lang="en-US" dirty="0"/>
          </a:p>
        </p:txBody>
      </p:sp>
      <p:sp>
        <p:nvSpPr>
          <p:cNvPr id="4" name="Slide Number Placeholder 3"/>
          <p:cNvSpPr>
            <a:spLocks noGrp="1"/>
          </p:cNvSpPr>
          <p:nvPr>
            <p:ph type="sldNum" sz="quarter" idx="10"/>
          </p:nvPr>
        </p:nvSpPr>
        <p:spPr/>
        <p:txBody>
          <a:bodyPr/>
          <a:lstStyle/>
          <a:p>
            <a:fld id="{C3426DD1-EB0E-E148-AF94-8EBAE7424890}"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A3CFF4FA-4523-47D6-8379-07E48ADD48E1}" type="slidenum">
              <a:rPr lang="en-US">
                <a:solidFill>
                  <a:prstClr val="black"/>
                </a:solidFill>
              </a:rPr>
              <a:pPr/>
              <a:t>82</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a:ea typeface="ＭＳ Ｐゴシック" pitchFamily="-64" charset="-128"/>
              <a:cs typeface="ＭＳ Ｐゴシック" pitchFamily="-6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335C6EF9-0CF4-6848-A80A-6659CD0B9760}" type="slidenum">
              <a:rPr lang="en-US"/>
              <a:pPr/>
              <a:t>110</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Step 3: we need to store the incoming</a:t>
            </a:r>
            <a:r>
              <a:rPr lang="en-US" baseline="0" dirty="0" smtClean="0"/>
              <a:t> blocks on disk, then read them.  We can avoid this cost if B(R)/P &lt;= M.</a:t>
            </a:r>
            <a:endParaRPr lang="en-US" dirty="0"/>
          </a:p>
        </p:txBody>
      </p:sp>
      <p:sp>
        <p:nvSpPr>
          <p:cNvPr id="4" name="Slide Number Placeholder 3"/>
          <p:cNvSpPr>
            <a:spLocks noGrp="1"/>
          </p:cNvSpPr>
          <p:nvPr>
            <p:ph type="sldNum" sz="quarter" idx="10"/>
          </p:nvPr>
        </p:nvSpPr>
        <p:spPr/>
        <p:txBody>
          <a:bodyPr/>
          <a:lstStyle/>
          <a:p>
            <a:fld id="{6E96BEBB-2A40-B847-B6A3-30E7EFD02AC5}" type="slidenum">
              <a:rPr lang="en-US" smtClean="0"/>
              <a:pPr/>
              <a:t>22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p:spPr>
        <p:txBody>
          <a:bodyPr/>
          <a:lstStyle/>
          <a:p>
            <a:endParaRPr lang="en-US">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570E4201-6D59-2840-B230-FC24968C40FD}" type="slidenum">
              <a:rPr lang="en-US">
                <a:solidFill>
                  <a:prstClr val="black"/>
                </a:solidFill>
              </a:rPr>
              <a:pPr/>
              <a:t>38</a:t>
            </a:fld>
            <a:endParaRPr lang="en-US">
              <a:solidFill>
                <a:prstClr val="black"/>
              </a:solidFill>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Running</a:t>
            </a:r>
            <a:r>
              <a:rPr lang="en-US" baseline="0" dirty="0" smtClean="0"/>
              <a:t> example:  You start a </a:t>
            </a:r>
            <a:r>
              <a:rPr lang="en-US" baseline="0" dirty="0" err="1" smtClean="0"/>
              <a:t>webiste</a:t>
            </a:r>
            <a:r>
              <a:rPr lang="en-US" baseline="0" dirty="0" smtClean="0"/>
              <a:t>.  You want to know how users are using your website.  So you collect a couple of streams of information from your logs:  page views and users.</a:t>
            </a:r>
          </a:p>
          <a:p>
            <a:endParaRPr lang="en-US" baseline="0" dirty="0" smtClean="0"/>
          </a:p>
          <a:p>
            <a:r>
              <a:rPr lang="en-US" baseline="0" dirty="0" smtClean="0"/>
              <a:t>When you start you have a fair number of page views, but not many users.</a:t>
            </a:r>
          </a:p>
          <a:p>
            <a:endParaRPr lang="en-US" baseline="0" dirty="0" smtClean="0"/>
          </a:p>
          <a:p>
            <a:r>
              <a:rPr lang="en-US" baseline="0" dirty="0" smtClean="0"/>
              <a:t>In this algorithm the smaller table is copied to every map in its entirety (doesn’t yet use Distributed Cache, it should).  Larger file is partitioned as per normal MR.</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54</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Running</a:t>
            </a:r>
            <a:r>
              <a:rPr lang="en-US" baseline="0" dirty="0" smtClean="0"/>
              <a:t> example:  You start a </a:t>
            </a:r>
            <a:r>
              <a:rPr lang="en-US" baseline="0" dirty="0" err="1" smtClean="0"/>
              <a:t>webiste</a:t>
            </a:r>
            <a:r>
              <a:rPr lang="en-US" baseline="0" dirty="0" smtClean="0"/>
              <a:t>.  You want to know how users are using your website.  So you collect a couple of streams of information from your logs:  page views and users.</a:t>
            </a:r>
          </a:p>
          <a:p>
            <a:endParaRPr lang="en-US" baseline="0" dirty="0" smtClean="0"/>
          </a:p>
          <a:p>
            <a:r>
              <a:rPr lang="en-US" baseline="0" dirty="0" smtClean="0"/>
              <a:t>When you start you have a fair number of page views, but not many users.</a:t>
            </a:r>
          </a:p>
          <a:p>
            <a:endParaRPr lang="en-US" baseline="0" dirty="0" smtClean="0"/>
          </a:p>
          <a:p>
            <a:r>
              <a:rPr lang="en-US" baseline="0" dirty="0" smtClean="0"/>
              <a:t>In this algorithm the smaller table is copied to every map in its entirety (doesn’t yet use Distributed Cache, it should).  Larger file is partitioned as per normal MR.</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Running</a:t>
            </a:r>
            <a:r>
              <a:rPr lang="en-US" baseline="0" dirty="0" smtClean="0"/>
              <a:t> example:  You start a </a:t>
            </a:r>
            <a:r>
              <a:rPr lang="en-US" baseline="0" dirty="0" err="1" smtClean="0"/>
              <a:t>webiste</a:t>
            </a:r>
            <a:r>
              <a:rPr lang="en-US" baseline="0" dirty="0" smtClean="0"/>
              <a:t>.  You want to know how users are using your website.  So you collect a couple of streams of information from your logs:  page views and users.</a:t>
            </a:r>
          </a:p>
          <a:p>
            <a:endParaRPr lang="en-US" baseline="0" dirty="0" smtClean="0"/>
          </a:p>
          <a:p>
            <a:r>
              <a:rPr lang="en-US" baseline="0" dirty="0" smtClean="0"/>
              <a:t>When you start you have a fair number of page views, but not many users.</a:t>
            </a:r>
          </a:p>
          <a:p>
            <a:endParaRPr lang="en-US" baseline="0" dirty="0" smtClean="0"/>
          </a:p>
          <a:p>
            <a:r>
              <a:rPr lang="en-US" baseline="0" dirty="0" smtClean="0"/>
              <a:t>In this algorithm the smaller table is copied to every map in its entirety (doesn’t yet use Distributed Cache, it should).  Larger file is partitioned as per normal MR.</a:t>
            </a:r>
            <a:endParaRPr lang="en-US" dirty="0"/>
          </a:p>
        </p:txBody>
      </p:sp>
      <p:sp>
        <p:nvSpPr>
          <p:cNvPr id="4" name="Slide Number Placeholder 3"/>
          <p:cNvSpPr>
            <a:spLocks noGrp="1"/>
          </p:cNvSpPr>
          <p:nvPr>
            <p:ph type="sldNum" sz="quarter" idx="10"/>
          </p:nvPr>
        </p:nvSpPr>
        <p:spPr/>
        <p:txBody>
          <a:bodyPr/>
          <a:lstStyle/>
          <a:p>
            <a:fld id="{BF9148A5-C973-B449-BC8C-008E8E41F2E9}" type="slidenum">
              <a:rPr lang="en-US" smtClean="0">
                <a:solidFill>
                  <a:prstClr val="black"/>
                </a:solidFill>
              </a:rPr>
              <a:pPr/>
              <a:t>56</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64BA7BD9-9992-4240-BA7D-4E059C0BD2D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9F0C87C4-6DC3-954F-96AB-D597D889E30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95E19C14-9296-134F-98C7-160C4151C8A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r>
              <a:rPr lang="en-US" smtClean="0">
                <a:solidFill>
                  <a:srgbClr val="000000"/>
                </a:solidFill>
              </a:rPr>
              <a:t>CSE 544 - Fall 2009</a:t>
            </a:r>
            <a:endParaRPr lang="en-US">
              <a:solidFill>
                <a:srgbClr val="000000"/>
              </a:solidFill>
            </a:endParaRPr>
          </a:p>
        </p:txBody>
      </p:sp>
      <p:sp>
        <p:nvSpPr>
          <p:cNvPr id="6" name="Slide Number Placeholder 5"/>
          <p:cNvSpPr>
            <a:spLocks noGrp="1"/>
          </p:cNvSpPr>
          <p:nvPr>
            <p:ph type="sldNum" sz="quarter" idx="12"/>
          </p:nvPr>
        </p:nvSpPr>
        <p:spPr/>
        <p:txBody>
          <a:bodyPr/>
          <a:lstStyle>
            <a:lvl1pPr>
              <a:defRPr smtClean="0"/>
            </a:lvl1pPr>
          </a:lstStyle>
          <a:p>
            <a:fld id="{2F395A72-8585-774E-A6D9-C880D4400FE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3E1FEF0-8890-4283-907E-61B2EB70C5B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5426BEF-5B5C-46AE-AB2C-36A0013CC0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3D311CAC-49EA-4777-BECA-598943765E98}"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E4CAB030-087B-436E-BABB-E9C93F98861A}"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8405D5D7-247A-C749-AE8A-55DFE122B4A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
        <p:nvSpPr>
          <p:cNvPr id="7" name="Slide Number Placeholder 6"/>
          <p:cNvSpPr>
            <a:spLocks noGrp="1"/>
          </p:cNvSpPr>
          <p:nvPr>
            <p:ph type="sldNum" sz="quarter" idx="12"/>
          </p:nvPr>
        </p:nvSpPr>
        <p:spPr/>
        <p:txBody>
          <a:bodyPr/>
          <a:lstStyle/>
          <a:p>
            <a:fld id="{F2AA417D-1F6E-8B42-8D4E-B737E4BAA3A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dirty="0" smtClean="0"/>
              <a:t>Dan Suciu -- CSEP544 Fall 2010        </a:t>
            </a:r>
            <a:endParaRPr lang="en-US" dirty="0"/>
          </a:p>
        </p:txBody>
      </p:sp>
      <p:sp>
        <p:nvSpPr>
          <p:cNvPr id="9" name="Slide Number Placeholder 8"/>
          <p:cNvSpPr>
            <a:spLocks noGrp="1"/>
          </p:cNvSpPr>
          <p:nvPr>
            <p:ph type="sldNum" sz="quarter" idx="12"/>
          </p:nvPr>
        </p:nvSpPr>
        <p:spPr/>
        <p:txBody>
          <a:bodyPr/>
          <a:lstStyle/>
          <a:p>
            <a:fld id="{9B50E383-1258-154B-9EBE-E335E4E782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5" name="Slide Number Placeholder 4"/>
          <p:cNvSpPr>
            <a:spLocks noGrp="1"/>
          </p:cNvSpPr>
          <p:nvPr>
            <p:ph type="sldNum" sz="quarter" idx="12"/>
          </p:nvPr>
        </p:nvSpPr>
        <p:spPr/>
        <p:txBody>
          <a:bodyPr/>
          <a:lstStyle/>
          <a:p>
            <a:fld id="{4B02EB20-918E-B141-9139-B65C4638CC6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dirty="0" smtClean="0"/>
              <a:t>Dan Suciu -- CSEP544 Fall 2010        </a:t>
            </a:r>
            <a:endParaRPr lang="en-US" dirty="0"/>
          </a:p>
        </p:txBody>
      </p:sp>
      <p:sp>
        <p:nvSpPr>
          <p:cNvPr id="4" name="Slide Number Placeholder 3"/>
          <p:cNvSpPr>
            <a:spLocks noGrp="1"/>
          </p:cNvSpPr>
          <p:nvPr>
            <p:ph type="sldNum" sz="quarter" idx="12"/>
          </p:nvPr>
        </p:nvSpPr>
        <p:spPr/>
        <p:txBody>
          <a:bodyPr/>
          <a:lstStyle/>
          <a:p>
            <a:fld id="{2E5894DF-2D3D-EA42-A7EC-A6AAE628D25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
        <p:nvSpPr>
          <p:cNvPr id="7" name="Slide Number Placeholder 6"/>
          <p:cNvSpPr>
            <a:spLocks noGrp="1"/>
          </p:cNvSpPr>
          <p:nvPr>
            <p:ph type="sldNum" sz="quarter" idx="12"/>
          </p:nvPr>
        </p:nvSpPr>
        <p:spPr/>
        <p:txBody>
          <a:bodyPr/>
          <a:lstStyle/>
          <a:p>
            <a:fld id="{E4C34DFE-39C9-B04E-A4E0-67EB48232C6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
        <p:nvSpPr>
          <p:cNvPr id="7" name="Slide Number Placeholder 6"/>
          <p:cNvSpPr>
            <a:spLocks noGrp="1"/>
          </p:cNvSpPr>
          <p:nvPr>
            <p:ph type="sldNum" sz="quarter" idx="12"/>
          </p:nvPr>
        </p:nvSpPr>
        <p:spPr/>
        <p:txBody>
          <a:bodyPr/>
          <a:lstStyle/>
          <a:p>
            <a:fld id="{DE2DDCED-B257-FB41-8383-7451AE5CB0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theme" Target="../theme/theme3.xml"/><Relationship Id="rId3"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6.xml"/><Relationship Id="rId4" Type="http://schemas.openxmlformats.org/officeDocument/2006/relationships/slideLayout" Target="../slideLayouts/slideLayout17.xml"/><Relationship Id="rId5" Type="http://schemas.openxmlformats.org/officeDocument/2006/relationships/theme" Target="../theme/theme4.xml"/><Relationship Id="rId1" Type="http://schemas.openxmlformats.org/officeDocument/2006/relationships/slideLayout" Target="../slideLayouts/slideLayout14.xml"/><Relationship Id="rId2"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Dan Suciu -- CSEP544 Fall 2010        </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B94997-910E-DA45-863F-413D5EDA33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hf hdr="0" dt="0"/>
  <p:txStyles>
    <p:titleStyle>
      <a:lvl1pPr algn="ctr" defTabSz="457200" rtl="0" eaLnBrk="1" latinLnBrk="0" hangingPunct="1">
        <a:spcBef>
          <a:spcPct val="0"/>
        </a:spcBef>
        <a:buNone/>
        <a:defRPr sz="44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Arial"/>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Arial"/>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Arial"/>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Arial"/>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457200" y="228600"/>
            <a:ext cx="8305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457200" y="1676400"/>
            <a:ext cx="8305800"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endParaRPr lang="en-US">
              <a:solidFill>
                <a:srgbClr val="000000"/>
              </a:solidFill>
            </a:endParaRPr>
          </a:p>
        </p:txBody>
      </p:sp>
      <p:sp>
        <p:nvSpPr>
          <p:cNvPr id="1126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r>
              <a:rPr lang="en-US" smtClean="0">
                <a:solidFill>
                  <a:srgbClr val="000000"/>
                </a:solidFill>
              </a:rPr>
              <a:t>CSE 544 - Fall 2009</a:t>
            </a:r>
            <a:endParaRPr lang="en-US">
              <a:solidFill>
                <a:srgbClr val="000000"/>
              </a:solidFill>
            </a:endParaRPr>
          </a:p>
        </p:txBody>
      </p:sp>
      <p:sp>
        <p:nvSpPr>
          <p:cNvPr id="1127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a typeface="+mn-ea"/>
                <a:cs typeface="+mn-cs"/>
              </a:defRPr>
            </a:lvl1pPr>
          </a:lstStyle>
          <a:p>
            <a:fld id="{06B94997-910E-DA45-863F-413D5EDA3396}" type="slidenum">
              <a:rPr lang="en-US">
                <a:solidFill>
                  <a:srgbClr val="000000"/>
                </a:solidFill>
              </a: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40" r:id="rId1"/>
  </p:sldLayoutIdLst>
  <p:hf hdr="0" dt="0"/>
  <p:txStyles>
    <p:titleStyle>
      <a:lvl1pPr algn="ctr" rtl="0" fontAlgn="base">
        <a:spcBef>
          <a:spcPct val="0"/>
        </a:spcBef>
        <a:spcAft>
          <a:spcPct val="0"/>
        </a:spcAft>
        <a:defRPr sz="4000">
          <a:solidFill>
            <a:schemeClr val="tx2"/>
          </a:solidFill>
          <a:latin typeface="+mj-lt"/>
          <a:ea typeface="+mj-ea"/>
          <a:cs typeface="+mj-cs"/>
        </a:defRPr>
      </a:lvl1pPr>
      <a:lvl2pPr algn="ctr" rtl="0" fontAlgn="base">
        <a:spcBef>
          <a:spcPct val="0"/>
        </a:spcBef>
        <a:spcAft>
          <a:spcPct val="0"/>
        </a:spcAft>
        <a:defRPr sz="4000">
          <a:solidFill>
            <a:schemeClr val="tx2"/>
          </a:solidFill>
          <a:latin typeface="Arial" charset="0"/>
          <a:ea typeface="Osaka" charset="-128"/>
          <a:cs typeface="Osaka" charset="-128"/>
        </a:defRPr>
      </a:lvl2pPr>
      <a:lvl3pPr algn="ctr" rtl="0" fontAlgn="base">
        <a:spcBef>
          <a:spcPct val="0"/>
        </a:spcBef>
        <a:spcAft>
          <a:spcPct val="0"/>
        </a:spcAft>
        <a:defRPr sz="4000">
          <a:solidFill>
            <a:schemeClr val="tx2"/>
          </a:solidFill>
          <a:latin typeface="Arial" charset="0"/>
          <a:ea typeface="Osaka" charset="-128"/>
          <a:cs typeface="Osaka" charset="-128"/>
        </a:defRPr>
      </a:lvl3pPr>
      <a:lvl4pPr algn="ctr" rtl="0" fontAlgn="base">
        <a:spcBef>
          <a:spcPct val="0"/>
        </a:spcBef>
        <a:spcAft>
          <a:spcPct val="0"/>
        </a:spcAft>
        <a:defRPr sz="4000">
          <a:solidFill>
            <a:schemeClr val="tx2"/>
          </a:solidFill>
          <a:latin typeface="Arial" charset="0"/>
          <a:ea typeface="Osaka" charset="-128"/>
          <a:cs typeface="Osaka" charset="-128"/>
        </a:defRPr>
      </a:lvl4pPr>
      <a:lvl5pPr algn="ctr" rtl="0" fontAlgn="base">
        <a:spcBef>
          <a:spcPct val="0"/>
        </a:spcBef>
        <a:spcAft>
          <a:spcPct val="0"/>
        </a:spcAft>
        <a:defRPr sz="4000">
          <a:solidFill>
            <a:schemeClr val="tx2"/>
          </a:solidFill>
          <a:latin typeface="Arial" charset="0"/>
          <a:ea typeface="Osaka" charset="-128"/>
          <a:cs typeface="Osaka" charset="-128"/>
        </a:defRPr>
      </a:lvl5pPr>
      <a:lvl6pPr marL="457200" algn="ctr" rtl="0" fontAlgn="base">
        <a:spcBef>
          <a:spcPct val="0"/>
        </a:spcBef>
        <a:spcAft>
          <a:spcPct val="0"/>
        </a:spcAft>
        <a:defRPr sz="4000">
          <a:solidFill>
            <a:schemeClr val="tx2"/>
          </a:solidFill>
          <a:latin typeface="Arial" charset="0"/>
          <a:ea typeface="Osaka" charset="-128"/>
          <a:cs typeface="Osaka" charset="-128"/>
        </a:defRPr>
      </a:lvl6pPr>
      <a:lvl7pPr marL="914400" algn="ctr" rtl="0" fontAlgn="base">
        <a:spcBef>
          <a:spcPct val="0"/>
        </a:spcBef>
        <a:spcAft>
          <a:spcPct val="0"/>
        </a:spcAft>
        <a:defRPr sz="4000">
          <a:solidFill>
            <a:schemeClr val="tx2"/>
          </a:solidFill>
          <a:latin typeface="Arial" charset="0"/>
          <a:ea typeface="Osaka" charset="-128"/>
          <a:cs typeface="Osaka" charset="-128"/>
        </a:defRPr>
      </a:lvl7pPr>
      <a:lvl8pPr marL="1371600" algn="ctr" rtl="0" fontAlgn="base">
        <a:spcBef>
          <a:spcPct val="0"/>
        </a:spcBef>
        <a:spcAft>
          <a:spcPct val="0"/>
        </a:spcAft>
        <a:defRPr sz="4000">
          <a:solidFill>
            <a:schemeClr val="tx2"/>
          </a:solidFill>
          <a:latin typeface="Arial" charset="0"/>
          <a:ea typeface="Osaka" charset="-128"/>
          <a:cs typeface="Osaka" charset="-128"/>
        </a:defRPr>
      </a:lvl8pPr>
      <a:lvl9pPr marL="1828800" algn="ctr" rtl="0" fontAlgn="base">
        <a:spcBef>
          <a:spcPct val="0"/>
        </a:spcBef>
        <a:spcAft>
          <a:spcPct val="0"/>
        </a:spcAft>
        <a:defRPr sz="4000">
          <a:solidFill>
            <a:schemeClr val="tx2"/>
          </a:solidFill>
          <a:latin typeface="Arial" charset="0"/>
          <a:ea typeface="Osaka" charset="-128"/>
          <a:cs typeface="Osaka" charset="-128"/>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ea typeface="+mn-ea"/>
          <a:cs typeface="+mn-cs"/>
        </a:defRPr>
      </a:lvl2pPr>
      <a:lvl3pPr marL="1143000" indent="-228600" algn="l" rtl="0" fontAlgn="base">
        <a:spcBef>
          <a:spcPct val="20000"/>
        </a:spcBef>
        <a:spcAft>
          <a:spcPct val="0"/>
        </a:spcAft>
        <a:buChar char="•"/>
        <a:defRPr>
          <a:solidFill>
            <a:schemeClr val="tx1"/>
          </a:solidFill>
          <a:latin typeface="+mn-lt"/>
          <a:ea typeface="+mn-ea"/>
          <a:cs typeface="+mn-cs"/>
        </a:defRPr>
      </a:lvl3pPr>
      <a:lvl4pPr marL="1600200" indent="-228600" algn="l" rtl="0" fontAlgn="base">
        <a:spcBef>
          <a:spcPct val="20000"/>
        </a:spcBef>
        <a:spcAft>
          <a:spcPct val="0"/>
        </a:spcAft>
        <a:buChar char="–"/>
        <a:defRPr sz="1600">
          <a:solidFill>
            <a:schemeClr val="tx1"/>
          </a:solidFill>
          <a:latin typeface="+mn-lt"/>
          <a:ea typeface="+mn-ea"/>
          <a:cs typeface="+mn-cs"/>
        </a:defRPr>
      </a:lvl4pPr>
      <a:lvl5pPr marL="2057400" indent="-228600" algn="l" rtl="0" fontAlgn="base">
        <a:spcBef>
          <a:spcPct val="20000"/>
        </a:spcBef>
        <a:spcAft>
          <a:spcPct val="0"/>
        </a:spcAft>
        <a:buChar char="»"/>
        <a:defRPr sz="1600">
          <a:solidFill>
            <a:schemeClr val="tx1"/>
          </a:solidFill>
          <a:latin typeface="+mn-lt"/>
          <a:ea typeface="+mn-ea"/>
          <a:cs typeface="+mn-cs"/>
        </a:defRPr>
      </a:lvl5pPr>
      <a:lvl6pPr marL="2514600" indent="-228600" algn="l" rtl="0" fontAlgn="base">
        <a:spcBef>
          <a:spcPct val="20000"/>
        </a:spcBef>
        <a:spcAft>
          <a:spcPct val="0"/>
        </a:spcAft>
        <a:buChar char="»"/>
        <a:defRPr sz="1600">
          <a:solidFill>
            <a:schemeClr val="tx1"/>
          </a:solidFill>
          <a:latin typeface="+mn-lt"/>
          <a:ea typeface="+mn-ea"/>
          <a:cs typeface="+mn-cs"/>
        </a:defRPr>
      </a:lvl6pPr>
      <a:lvl7pPr marL="2971800" indent="-228600" algn="l" rtl="0" fontAlgn="base">
        <a:spcBef>
          <a:spcPct val="20000"/>
        </a:spcBef>
        <a:spcAft>
          <a:spcPct val="0"/>
        </a:spcAft>
        <a:buChar char="»"/>
        <a:defRPr sz="1600">
          <a:solidFill>
            <a:schemeClr val="tx1"/>
          </a:solidFill>
          <a:latin typeface="+mn-lt"/>
          <a:ea typeface="+mn-ea"/>
          <a:cs typeface="+mn-cs"/>
        </a:defRPr>
      </a:lvl7pPr>
      <a:lvl8pPr marL="3429000" indent="-228600" algn="l" rtl="0" fontAlgn="base">
        <a:spcBef>
          <a:spcPct val="20000"/>
        </a:spcBef>
        <a:spcAft>
          <a:spcPct val="0"/>
        </a:spcAft>
        <a:buChar char="»"/>
        <a:defRPr sz="1600">
          <a:solidFill>
            <a:schemeClr val="tx1"/>
          </a:solidFill>
          <a:latin typeface="+mn-lt"/>
          <a:ea typeface="+mn-ea"/>
          <a:cs typeface="+mn-cs"/>
        </a:defRPr>
      </a:lvl8pPr>
      <a:lvl9pPr marL="3886200" indent="-228600" algn="l" rtl="0" fontAlgn="base">
        <a:spcBef>
          <a:spcPct val="20000"/>
        </a:spcBef>
        <a:spcAft>
          <a:spcPct val="0"/>
        </a:spcAft>
        <a:buChar char="»"/>
        <a:defRPr sz="16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0" y="990600"/>
            <a:ext cx="9144000" cy="152400"/>
          </a:xfrm>
          <a:prstGeom prst="rect">
            <a:avLst/>
          </a:prstGeom>
          <a:gradFill rotWithShape="0">
            <a:gsLst>
              <a:gs pos="0">
                <a:schemeClr val="tx1"/>
              </a:gs>
              <a:gs pos="100000">
                <a:schemeClr val="bg1">
                  <a:alpha val="0"/>
                </a:schemeClr>
              </a:gs>
            </a:gsLst>
            <a:lin ang="5400000" scaled="1"/>
          </a:gradFill>
          <a:ln w="22225">
            <a:noFill/>
            <a:miter lim="800000"/>
            <a:headEnd/>
            <a:tailEnd/>
          </a:ln>
          <a:effectLst/>
        </p:spPr>
        <p:txBody>
          <a:bodyPr wrap="none" lIns="0" tIns="0" rIns="0" bIns="0"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8435" name="Rectangle 3"/>
          <p:cNvSpPr>
            <a:spLocks noChangeArrowheads="1"/>
          </p:cNvSpPr>
          <p:nvPr/>
        </p:nvSpPr>
        <p:spPr bwMode="auto">
          <a:xfrm>
            <a:off x="0" y="0"/>
            <a:ext cx="9144000" cy="1016000"/>
          </a:xfrm>
          <a:prstGeom prst="rect">
            <a:avLst/>
          </a:prstGeom>
          <a:solidFill>
            <a:srgbClr val="7B0099"/>
          </a:solidFill>
          <a:ln w="22225">
            <a:noFill/>
            <a:miter lim="800000"/>
            <a:headEnd/>
            <a:tailEnd/>
          </a:ln>
          <a:effectLst/>
        </p:spPr>
        <p:txBody>
          <a:bodyPr wrap="none" lIns="0" tIns="0" rIns="0" bIns="0" anchor="ctr">
            <a:prstTxWarp prst="textNoShape">
              <a:avLst/>
            </a:prstTxWarp>
          </a:bodyPr>
          <a:lstStyle/>
          <a:p>
            <a:pPr algn="ctr" defTabSz="457200" fontAlgn="auto">
              <a:spcBef>
                <a:spcPts val="0"/>
              </a:spcBef>
              <a:spcAft>
                <a:spcPts val="0"/>
              </a:spcAft>
            </a:pPr>
            <a:endParaRPr lang="en-US" sz="1000">
              <a:solidFill>
                <a:srgbClr val="000000"/>
              </a:solidFill>
              <a:latin typeface="Arial"/>
              <a:ea typeface="+mn-ea"/>
              <a:cs typeface="+mn-cs"/>
            </a:endParaRPr>
          </a:p>
        </p:txBody>
      </p:sp>
      <p:sp>
        <p:nvSpPr>
          <p:cNvPr id="18436" name="Rectangle 4"/>
          <p:cNvSpPr>
            <a:spLocks noChangeArrowheads="1"/>
          </p:cNvSpPr>
          <p:nvPr/>
        </p:nvSpPr>
        <p:spPr bwMode="auto">
          <a:xfrm>
            <a:off x="0" y="6477000"/>
            <a:ext cx="9144000" cy="381000"/>
          </a:xfrm>
          <a:prstGeom prst="rect">
            <a:avLst/>
          </a:prstGeom>
          <a:gradFill rotWithShape="0">
            <a:gsLst>
              <a:gs pos="0">
                <a:srgbClr val="E6E6E6"/>
              </a:gs>
              <a:gs pos="100000">
                <a:schemeClr val="bg1"/>
              </a:gs>
            </a:gsLst>
            <a:lin ang="5400000" scaled="1"/>
          </a:gradFill>
          <a:ln w="22225">
            <a:noFill/>
            <a:miter lim="800000"/>
            <a:headEnd/>
            <a:tailEnd/>
          </a:ln>
          <a:effectLst/>
        </p:spPr>
        <p:txBody>
          <a:bodyPr wrap="none" lIns="0" tIns="0" rIns="0" bIns="0"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8437" name="Rectangle 5"/>
          <p:cNvSpPr>
            <a:spLocks noGrp="1" noChangeArrowheads="1"/>
          </p:cNvSpPr>
          <p:nvPr>
            <p:ph type="title"/>
          </p:nvPr>
        </p:nvSpPr>
        <p:spPr bwMode="auto">
          <a:xfrm>
            <a:off x="76200" y="84138"/>
            <a:ext cx="8915400" cy="906462"/>
          </a:xfrm>
          <a:prstGeom prst="rect">
            <a:avLst/>
          </a:prstGeom>
          <a:solidFill>
            <a:srgbClr val="7B0099"/>
          </a:solid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a:p>
        </p:txBody>
      </p:sp>
      <p:sp>
        <p:nvSpPr>
          <p:cNvPr id="18438" name="Rectangle 6"/>
          <p:cNvSpPr>
            <a:spLocks noGrp="1" noChangeArrowheads="1"/>
          </p:cNvSpPr>
          <p:nvPr>
            <p:ph type="body" idx="1"/>
          </p:nvPr>
        </p:nvSpPr>
        <p:spPr bwMode="auto">
          <a:xfrm>
            <a:off x="549275" y="1220788"/>
            <a:ext cx="8061325" cy="48656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8440" name="Rectangle 8"/>
          <p:cNvSpPr>
            <a:spLocks noChangeArrowheads="1"/>
          </p:cNvSpPr>
          <p:nvPr/>
        </p:nvSpPr>
        <p:spPr bwMode="auto">
          <a:xfrm>
            <a:off x="4330700" y="6578600"/>
            <a:ext cx="838200" cy="228600"/>
          </a:xfrm>
          <a:prstGeom prst="rect">
            <a:avLst/>
          </a:prstGeom>
          <a:noFill/>
          <a:ln w="9525">
            <a:noFill/>
            <a:miter lim="800000"/>
            <a:headEnd/>
            <a:tailEnd/>
          </a:ln>
          <a:effectLst/>
        </p:spPr>
        <p:txBody>
          <a:bodyPr anchor="b">
            <a:prstTxWarp prst="textNoShape">
              <a:avLst/>
            </a:prstTxWarp>
          </a:bodyPr>
          <a:lstStyle/>
          <a:p>
            <a:pPr defTabSz="457200" fontAlgn="auto">
              <a:spcBef>
                <a:spcPct val="50000"/>
              </a:spcBef>
              <a:spcAft>
                <a:spcPts val="0"/>
              </a:spcAft>
            </a:pPr>
            <a:r>
              <a:rPr lang="en-US" sz="1000" b="1">
                <a:solidFill>
                  <a:srgbClr val="000000"/>
                </a:solidFill>
                <a:latin typeface="Arial"/>
                <a:ea typeface="+mn-ea"/>
                <a:cs typeface="+mn-cs"/>
              </a:rPr>
              <a:t>-</a:t>
            </a:r>
            <a:r>
              <a:rPr lang="en-US" sz="1000">
                <a:solidFill>
                  <a:srgbClr val="000000"/>
                </a:solidFill>
                <a:latin typeface="Arial"/>
                <a:ea typeface="+mn-ea"/>
                <a:cs typeface="+mn-cs"/>
              </a:rPr>
              <a:t> </a:t>
            </a:r>
            <a:fld id="{7410E113-558F-F546-A226-0BD4B56A8598}" type="slidenum">
              <a:rPr lang="en-US" sz="1000">
                <a:solidFill>
                  <a:srgbClr val="000000"/>
                </a:solidFill>
                <a:latin typeface="Arial"/>
                <a:ea typeface="+mn-ea"/>
                <a:cs typeface="+mn-cs"/>
              </a:rPr>
              <a:pPr defTabSz="457200" fontAlgn="auto">
                <a:spcBef>
                  <a:spcPct val="50000"/>
                </a:spcBef>
                <a:spcAft>
                  <a:spcPts val="0"/>
                </a:spcAft>
              </a:pPr>
              <a:t>‹#›</a:t>
            </a:fld>
            <a:r>
              <a:rPr lang="en-US" sz="1000">
                <a:solidFill>
                  <a:srgbClr val="000000"/>
                </a:solidFill>
                <a:latin typeface="Arial"/>
                <a:ea typeface="+mn-ea"/>
                <a:cs typeface="+mn-cs"/>
              </a:rPr>
              <a:t> </a:t>
            </a:r>
            <a:r>
              <a:rPr lang="en-US" sz="1000" b="1">
                <a:solidFill>
                  <a:srgbClr val="000000"/>
                </a:solidFill>
                <a:latin typeface="Arial"/>
                <a:ea typeface="+mn-ea"/>
                <a:cs typeface="+mn-cs"/>
              </a:rPr>
              <a:t>-</a:t>
            </a:r>
          </a:p>
        </p:txBody>
      </p:sp>
      <p:pic>
        <p:nvPicPr>
          <p:cNvPr id="18444" name="Picture 12" descr="3d_ybang_bug"/>
          <p:cNvPicPr>
            <a:picLocks noChangeAspect="1" noChangeArrowheads="1"/>
          </p:cNvPicPr>
          <p:nvPr/>
        </p:nvPicPr>
        <p:blipFill>
          <a:blip r:embed="rId3"/>
          <a:srcRect/>
          <a:stretch>
            <a:fillRect/>
          </a:stretch>
        </p:blipFill>
        <p:spPr bwMode="auto">
          <a:xfrm>
            <a:off x="8529638" y="6500813"/>
            <a:ext cx="538162" cy="357187"/>
          </a:xfrm>
          <a:prstGeom prst="rect">
            <a:avLst/>
          </a:prstGeom>
          <a:noFill/>
        </p:spPr>
      </p:pic>
    </p:spTree>
  </p:cSld>
  <p:clrMap bg1="lt1" tx1="dk1" bg2="lt2" tx2="dk2" accent1="accent1" accent2="accent2" accent3="accent3" accent4="accent4" accent5="accent5" accent6="accent6" hlink="hlink" folHlink="folHlink"/>
  <p:sldLayoutIdLst>
    <p:sldLayoutId id="2147483742" r:id="rId1"/>
  </p:sldLayoutIdLst>
  <p:txStyles>
    <p:titleStyle>
      <a:lvl1pPr algn="l" rtl="0" eaLnBrk="1" fontAlgn="base" hangingPunct="1">
        <a:spcBef>
          <a:spcPct val="0"/>
        </a:spcBef>
        <a:spcAft>
          <a:spcPct val="0"/>
        </a:spcAft>
        <a:defRPr sz="2800" b="1">
          <a:solidFill>
            <a:schemeClr val="bg1"/>
          </a:solidFill>
          <a:latin typeface="+mj-lt"/>
          <a:ea typeface="+mj-ea"/>
          <a:cs typeface="+mj-cs"/>
        </a:defRPr>
      </a:lvl1pPr>
      <a:lvl2pPr algn="l" rtl="0" eaLnBrk="1" fontAlgn="base" hangingPunct="1">
        <a:spcBef>
          <a:spcPct val="0"/>
        </a:spcBef>
        <a:spcAft>
          <a:spcPct val="0"/>
        </a:spcAft>
        <a:defRPr sz="2800" b="1">
          <a:solidFill>
            <a:schemeClr val="bg1"/>
          </a:solidFill>
          <a:latin typeface="Arial" pitchFamily="-112" charset="0"/>
        </a:defRPr>
      </a:lvl2pPr>
      <a:lvl3pPr algn="l" rtl="0" eaLnBrk="1" fontAlgn="base" hangingPunct="1">
        <a:spcBef>
          <a:spcPct val="0"/>
        </a:spcBef>
        <a:spcAft>
          <a:spcPct val="0"/>
        </a:spcAft>
        <a:defRPr sz="2800" b="1">
          <a:solidFill>
            <a:schemeClr val="bg1"/>
          </a:solidFill>
          <a:latin typeface="Arial" pitchFamily="-112" charset="0"/>
        </a:defRPr>
      </a:lvl3pPr>
      <a:lvl4pPr algn="l" rtl="0" eaLnBrk="1" fontAlgn="base" hangingPunct="1">
        <a:spcBef>
          <a:spcPct val="0"/>
        </a:spcBef>
        <a:spcAft>
          <a:spcPct val="0"/>
        </a:spcAft>
        <a:defRPr sz="2800" b="1">
          <a:solidFill>
            <a:schemeClr val="bg1"/>
          </a:solidFill>
          <a:latin typeface="Arial" pitchFamily="-112" charset="0"/>
        </a:defRPr>
      </a:lvl4pPr>
      <a:lvl5pPr algn="l" rtl="0" eaLnBrk="1" fontAlgn="base" hangingPunct="1">
        <a:spcBef>
          <a:spcPct val="0"/>
        </a:spcBef>
        <a:spcAft>
          <a:spcPct val="0"/>
        </a:spcAft>
        <a:defRPr sz="2800" b="1">
          <a:solidFill>
            <a:schemeClr val="bg1"/>
          </a:solidFill>
          <a:latin typeface="Arial" pitchFamily="-112" charset="0"/>
        </a:defRPr>
      </a:lvl5pPr>
      <a:lvl6pPr marL="457200" algn="l" rtl="0" eaLnBrk="1" fontAlgn="base" hangingPunct="1">
        <a:spcBef>
          <a:spcPct val="0"/>
        </a:spcBef>
        <a:spcAft>
          <a:spcPct val="0"/>
        </a:spcAft>
        <a:defRPr sz="2800" b="1">
          <a:solidFill>
            <a:schemeClr val="bg1"/>
          </a:solidFill>
          <a:latin typeface="Arial" pitchFamily="-112" charset="0"/>
        </a:defRPr>
      </a:lvl6pPr>
      <a:lvl7pPr marL="914400" algn="l" rtl="0" eaLnBrk="1" fontAlgn="base" hangingPunct="1">
        <a:spcBef>
          <a:spcPct val="0"/>
        </a:spcBef>
        <a:spcAft>
          <a:spcPct val="0"/>
        </a:spcAft>
        <a:defRPr sz="2800" b="1">
          <a:solidFill>
            <a:schemeClr val="bg1"/>
          </a:solidFill>
          <a:latin typeface="Arial" pitchFamily="-112" charset="0"/>
        </a:defRPr>
      </a:lvl7pPr>
      <a:lvl8pPr marL="1371600" algn="l" rtl="0" eaLnBrk="1" fontAlgn="base" hangingPunct="1">
        <a:spcBef>
          <a:spcPct val="0"/>
        </a:spcBef>
        <a:spcAft>
          <a:spcPct val="0"/>
        </a:spcAft>
        <a:defRPr sz="2800" b="1">
          <a:solidFill>
            <a:schemeClr val="bg1"/>
          </a:solidFill>
          <a:latin typeface="Arial" pitchFamily="-112" charset="0"/>
        </a:defRPr>
      </a:lvl8pPr>
      <a:lvl9pPr marL="1828800" algn="l" rtl="0" eaLnBrk="1" fontAlgn="base" hangingPunct="1">
        <a:spcBef>
          <a:spcPct val="0"/>
        </a:spcBef>
        <a:spcAft>
          <a:spcPct val="0"/>
        </a:spcAft>
        <a:defRPr sz="2800" b="1">
          <a:solidFill>
            <a:schemeClr val="bg1"/>
          </a:solidFill>
          <a:latin typeface="Arial" pitchFamily="-112" charset="0"/>
        </a:defRPr>
      </a:lvl9pPr>
    </p:titleStyle>
    <p:bodyStyle>
      <a:lvl1pPr marL="342900" indent="-342900" algn="l" rtl="0" eaLnBrk="1" fontAlgn="base" hangingPunct="1">
        <a:spcBef>
          <a:spcPct val="35000"/>
        </a:spcBef>
        <a:spcAft>
          <a:spcPct val="0"/>
        </a:spcAft>
        <a:buChar char="•"/>
        <a:defRPr sz="2200">
          <a:solidFill>
            <a:schemeClr val="tx1"/>
          </a:solidFill>
          <a:latin typeface="+mn-lt"/>
          <a:ea typeface="+mn-ea"/>
          <a:cs typeface="+mn-cs"/>
        </a:defRPr>
      </a:lvl1pPr>
      <a:lvl2pPr marL="742950" indent="-285750" algn="l" rtl="0" eaLnBrk="1" fontAlgn="base" hangingPunct="1">
        <a:spcBef>
          <a:spcPct val="35000"/>
        </a:spcBef>
        <a:spcAft>
          <a:spcPct val="0"/>
        </a:spcAft>
        <a:buChar char="–"/>
        <a:defRPr sz="2000">
          <a:solidFill>
            <a:schemeClr val="tx1"/>
          </a:solidFill>
          <a:latin typeface="+mn-lt"/>
          <a:ea typeface="ＭＳ Ｐゴシック" pitchFamily="-112" charset="-128"/>
        </a:defRPr>
      </a:lvl2pPr>
      <a:lvl3pPr marL="1143000" indent="-228600" algn="l" rtl="0" eaLnBrk="1" fontAlgn="base" hangingPunct="1">
        <a:spcBef>
          <a:spcPct val="35000"/>
        </a:spcBef>
        <a:spcAft>
          <a:spcPct val="0"/>
        </a:spcAft>
        <a:buChar char="•"/>
        <a:defRPr>
          <a:solidFill>
            <a:schemeClr val="tx1"/>
          </a:solidFill>
          <a:latin typeface="+mn-lt"/>
          <a:ea typeface="ＭＳ Ｐゴシック" pitchFamily="-112" charset="-128"/>
        </a:defRPr>
      </a:lvl3pPr>
      <a:lvl4pPr marL="1600200" indent="-228600" algn="l" rtl="0" eaLnBrk="1" fontAlgn="base" hangingPunct="1">
        <a:spcBef>
          <a:spcPct val="35000"/>
        </a:spcBef>
        <a:spcAft>
          <a:spcPct val="0"/>
        </a:spcAft>
        <a:buChar char="–"/>
        <a:defRPr sz="1600">
          <a:solidFill>
            <a:schemeClr val="tx1"/>
          </a:solidFill>
          <a:latin typeface="+mn-lt"/>
          <a:ea typeface="ＭＳ Ｐゴシック" pitchFamily="-112" charset="-128"/>
        </a:defRPr>
      </a:lvl4pPr>
      <a:lvl5pPr marL="2057400" indent="-228600" algn="l" rtl="0" eaLnBrk="1" fontAlgn="base" hangingPunct="1">
        <a:spcBef>
          <a:spcPct val="35000"/>
        </a:spcBef>
        <a:spcAft>
          <a:spcPct val="0"/>
        </a:spcAft>
        <a:buChar char="»"/>
        <a:defRPr sz="1400">
          <a:solidFill>
            <a:schemeClr val="tx1"/>
          </a:solidFill>
          <a:latin typeface="+mn-lt"/>
          <a:ea typeface="ＭＳ Ｐゴシック" pitchFamily="-112" charset="-128"/>
        </a:defRPr>
      </a:lvl5pPr>
      <a:lvl6pPr marL="2514600" indent="-228600" algn="l" rtl="0" eaLnBrk="1" fontAlgn="base" hangingPunct="1">
        <a:spcBef>
          <a:spcPct val="35000"/>
        </a:spcBef>
        <a:spcAft>
          <a:spcPct val="0"/>
        </a:spcAft>
        <a:buChar char="»"/>
        <a:defRPr sz="1400">
          <a:solidFill>
            <a:schemeClr val="tx1"/>
          </a:solidFill>
          <a:latin typeface="+mn-lt"/>
          <a:ea typeface="ＭＳ Ｐゴシック" pitchFamily="-112" charset="-128"/>
        </a:defRPr>
      </a:lvl6pPr>
      <a:lvl7pPr marL="2971800" indent="-228600" algn="l" rtl="0" eaLnBrk="1" fontAlgn="base" hangingPunct="1">
        <a:spcBef>
          <a:spcPct val="35000"/>
        </a:spcBef>
        <a:spcAft>
          <a:spcPct val="0"/>
        </a:spcAft>
        <a:buChar char="»"/>
        <a:defRPr sz="1400">
          <a:solidFill>
            <a:schemeClr val="tx1"/>
          </a:solidFill>
          <a:latin typeface="+mn-lt"/>
          <a:ea typeface="ＭＳ Ｐゴシック" pitchFamily="-112" charset="-128"/>
        </a:defRPr>
      </a:lvl7pPr>
      <a:lvl8pPr marL="3429000" indent="-228600" algn="l" rtl="0" eaLnBrk="1" fontAlgn="base" hangingPunct="1">
        <a:spcBef>
          <a:spcPct val="35000"/>
        </a:spcBef>
        <a:spcAft>
          <a:spcPct val="0"/>
        </a:spcAft>
        <a:buChar char="»"/>
        <a:defRPr sz="1400">
          <a:solidFill>
            <a:schemeClr val="tx1"/>
          </a:solidFill>
          <a:latin typeface="+mn-lt"/>
          <a:ea typeface="ＭＳ Ｐゴシック" pitchFamily="-112" charset="-128"/>
        </a:defRPr>
      </a:lvl8pPr>
      <a:lvl9pPr marL="3886200" indent="-228600" algn="l" rtl="0" eaLnBrk="1" fontAlgn="base" hangingPunct="1">
        <a:spcBef>
          <a:spcPct val="35000"/>
        </a:spcBef>
        <a:spcAft>
          <a:spcPct val="0"/>
        </a:spcAft>
        <a:buChar char="»"/>
        <a:defRPr sz="14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a:defRPr>
            </a:lvl1pPr>
          </a:lstStyle>
          <a:p>
            <a:pPr eaLnBrk="1" hangingPunct="1"/>
            <a:endParaRPr lang="en-US" dirty="0">
              <a:solidFill>
                <a:srgbClr val="000000"/>
              </a:solidFill>
              <a:ea typeface="+mn-ea"/>
              <a:cs typeface="+mn-cs"/>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a:defRPr>
            </a:lvl1pPr>
          </a:lstStyle>
          <a:p>
            <a:pPr eaLnBrk="1" hangingPunct="1"/>
            <a:endParaRPr lang="en-US" dirty="0">
              <a:solidFill>
                <a:srgbClr val="000000"/>
              </a:solidFill>
              <a:ea typeface="+mn-ea"/>
              <a:cs typeface="+mn-cs"/>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a:defRPr>
            </a:lvl1pPr>
          </a:lstStyle>
          <a:p>
            <a:pPr eaLnBrk="1" hangingPunct="1"/>
            <a:fld id="{2E50AF71-7725-4B75-8A89-7E50F714675D}" type="slidenum">
              <a:rPr lang="en-US" smtClean="0">
                <a:solidFill>
                  <a:srgbClr val="000000"/>
                </a:solidFill>
                <a:ea typeface="+mn-ea"/>
                <a:cs typeface="+mn-cs"/>
              </a:rPr>
              <a:pPr eaLnBrk="1" hangingPunct="1"/>
              <a:t>‹#›</a:t>
            </a:fld>
            <a:endParaRPr lang="en-US" dirty="0">
              <a:solidFill>
                <a:srgbClr val="000000"/>
              </a:solidFill>
              <a:ea typeface="+mn-ea"/>
              <a:cs typeface="+mn-cs"/>
            </a:endParaRPr>
          </a:p>
        </p:txBody>
      </p:sp>
    </p:spTree>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Lst>
  <p:hf hdr="0" ftr="0" dt="0"/>
  <p:txStyles>
    <p:titleStyle>
      <a:lvl1pPr algn="ctr" rtl="0" eaLnBrk="0" fontAlgn="base" hangingPunct="0">
        <a:spcBef>
          <a:spcPct val="0"/>
        </a:spcBef>
        <a:spcAft>
          <a:spcPct val="0"/>
        </a:spcAft>
        <a:defRPr sz="4400">
          <a:solidFill>
            <a:schemeClr val="tx2"/>
          </a:solidFill>
          <a:latin typeface="Arial"/>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charset="0"/>
        </a:defRPr>
      </a:lvl6pPr>
      <a:lvl7pPr marL="914400" algn="ctr" rtl="0" fontAlgn="base">
        <a:spcBef>
          <a:spcPct val="0"/>
        </a:spcBef>
        <a:spcAft>
          <a:spcPct val="0"/>
        </a:spcAft>
        <a:defRPr sz="4400">
          <a:solidFill>
            <a:schemeClr val="tx2"/>
          </a:solidFill>
          <a:latin typeface="Times New Roman" charset="0"/>
        </a:defRPr>
      </a:lvl7pPr>
      <a:lvl8pPr marL="1371600" algn="ctr" rtl="0" fontAlgn="base">
        <a:spcBef>
          <a:spcPct val="0"/>
        </a:spcBef>
        <a:spcAft>
          <a:spcPct val="0"/>
        </a:spcAft>
        <a:defRPr sz="4400">
          <a:solidFill>
            <a:schemeClr val="tx2"/>
          </a:solidFill>
          <a:latin typeface="Times New Roman" charset="0"/>
        </a:defRPr>
      </a:lvl8pPr>
      <a:lvl9pPr marL="1828800" algn="ctr" rtl="0" fontAlgn="base">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2.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3.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6.png"/></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hadoop.apache.org/pig/" TargetMode="Externa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1" Type="http://schemas.openxmlformats.org/officeDocument/2006/relationships/vmlDrawing" Target="../drawings/vmlDrawing1.vml"/><Relationship Id="rId2" Type="http://schemas.openxmlformats.org/officeDocument/2006/relationships/slideLayout" Target="../slideLayouts/slideLayout13.xml"/><Relationship Id="rId3" Type="http://schemas.openxmlformats.org/officeDocument/2006/relationships/oleObject" Target="../embeddings/Microsoft_Word_97_-_2004_Document1.doc"/></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jpeg"/><Relationship Id="rId3" Type="http://schemas.openxmlformats.org/officeDocument/2006/relationships/image" Target="../media/image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hyperlink" Target="http://wiki.apache.org/pig/PigJournal"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developer.yahoo.com/hadoop/tutorial/" TargetMode="External"/><Relationship Id="rId4" Type="http://schemas.openxmlformats.org/officeDocument/2006/relationships/hyperlink" Target="http://www.cloudera.com/hadoop-training" TargetMode="External"/><Relationship Id="rId5" Type="http://schemas.openxmlformats.org/officeDocument/2006/relationships/hyperlink" Target="mailto:pig-user@hadoop.apache.org" TargetMode="External"/><Relationship Id="rId6" Type="http://schemas.openxmlformats.org/officeDocument/2006/relationships/hyperlink" Target="mailto:pig-dev@hadoop.apache.com" TargetMode="External"/><Relationship Id="rId1" Type="http://schemas.openxmlformats.org/officeDocument/2006/relationships/slideLayout" Target="../slideLayouts/slideLayout13.xml"/><Relationship Id="rId2" Type="http://schemas.openxmlformats.org/officeDocument/2006/relationships/hyperlink" Target="http://hadoop.apache.org/pig/" TargetMode="Externa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image" Target="../media/image10.png"/><Relationship Id="rId3" Type="http://schemas.openxmlformats.org/officeDocument/2006/relationships/image" Target="../media/image11.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2"/>
          <p:cNvSpPr>
            <a:spLocks noGrp="1" noChangeArrowheads="1"/>
          </p:cNvSpPr>
          <p:nvPr>
            <p:ph type="ctrTitle"/>
          </p:nvPr>
        </p:nvSpPr>
        <p:spPr>
          <a:xfrm>
            <a:off x="228600" y="2286000"/>
            <a:ext cx="8610600" cy="1143000"/>
          </a:xfrm>
        </p:spPr>
        <p:txBody>
          <a:bodyPr>
            <a:normAutofit fontScale="90000"/>
          </a:bodyPr>
          <a:lstStyle/>
          <a:p>
            <a:pPr eaLnBrk="1" hangingPunct="1"/>
            <a:r>
              <a:rPr lang="en-US" dirty="0" smtClean="0"/>
              <a:t>Lecture</a:t>
            </a:r>
            <a:r>
              <a:rPr lang="en-US" dirty="0" smtClean="0"/>
              <a:t> 10:</a:t>
            </a:r>
            <a:r>
              <a:rPr lang="en-US" dirty="0" smtClean="0"/>
              <a:t/>
            </a:r>
            <a:br>
              <a:rPr lang="en-US" dirty="0" smtClean="0"/>
            </a:br>
            <a:r>
              <a:rPr lang="en-US" dirty="0" smtClean="0"/>
              <a:t>Parallel Databases</a:t>
            </a:r>
          </a:p>
        </p:txBody>
      </p:sp>
      <p:sp>
        <p:nvSpPr>
          <p:cNvPr id="16388" name="Rectangle 3"/>
          <p:cNvSpPr>
            <a:spLocks noGrp="1" noChangeArrowheads="1"/>
          </p:cNvSpPr>
          <p:nvPr>
            <p:ph type="subTitle" idx="1"/>
          </p:nvPr>
        </p:nvSpPr>
        <p:spPr/>
        <p:txBody>
          <a:bodyPr/>
          <a:lstStyle/>
          <a:p>
            <a:pPr eaLnBrk="1" hangingPunct="1"/>
            <a:r>
              <a:rPr lang="en-US" dirty="0" smtClean="0"/>
              <a:t>Wednesday, December 1</a:t>
            </a:r>
            <a:r>
              <a:rPr lang="en-US" baseline="30000" dirty="0" smtClean="0"/>
              <a:t>st</a:t>
            </a:r>
            <a:r>
              <a:rPr lang="en-US" dirty="0" smtClean="0"/>
              <a:t>, 2010</a:t>
            </a:r>
            <a:endParaRPr lang="en-US" dirty="0" smtClean="0"/>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5" name="Slide Number Placeholder 4"/>
          <p:cNvSpPr>
            <a:spLocks noGrp="1"/>
          </p:cNvSpPr>
          <p:nvPr>
            <p:ph type="sldNum" sz="quarter" idx="12"/>
          </p:nvPr>
        </p:nvSpPr>
        <p:spPr/>
        <p:txBody>
          <a:bodyPr/>
          <a:lstStyle/>
          <a:p>
            <a:fld id="{64BA7BD9-9992-4240-BA7D-4E059C0BD2D8}"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sym typeface="Wingdings" charset="2"/>
              </a:rPr>
              <a:t>Challenges to </a:t>
            </a:r>
            <a:br>
              <a:rPr lang="en-US" dirty="0" smtClean="0">
                <a:sym typeface="Wingdings" charset="2"/>
              </a:rPr>
            </a:br>
            <a:r>
              <a:rPr lang="en-US" dirty="0" smtClean="0">
                <a:sym typeface="Wingdings" charset="2"/>
              </a:rPr>
              <a:t>Linear Speedup and </a:t>
            </a:r>
            <a:r>
              <a:rPr lang="en-US" dirty="0" err="1" smtClean="0">
                <a:sym typeface="Wingdings" charset="2"/>
              </a:rPr>
              <a:t>Scaleup</a:t>
            </a:r>
            <a:endParaRPr lang="en-US" dirty="0"/>
          </a:p>
        </p:txBody>
      </p:sp>
      <p:sp>
        <p:nvSpPr>
          <p:cNvPr id="6" name="Content Placeholder 5"/>
          <p:cNvSpPr>
            <a:spLocks noGrp="1"/>
          </p:cNvSpPr>
          <p:nvPr>
            <p:ph idx="1"/>
          </p:nvPr>
        </p:nvSpPr>
        <p:spPr/>
        <p:txBody>
          <a:bodyPr>
            <a:normAutofit lnSpcReduction="10000"/>
          </a:bodyPr>
          <a:lstStyle/>
          <a:p>
            <a:r>
              <a:rPr lang="en-US" dirty="0" smtClean="0">
                <a:solidFill>
                  <a:srgbClr val="FF0000"/>
                </a:solidFill>
                <a:sym typeface="Wingdings" charset="2"/>
              </a:rPr>
              <a:t>Startup cost</a:t>
            </a:r>
            <a:r>
              <a:rPr lang="en-US" dirty="0" smtClean="0">
                <a:sym typeface="Wingdings" charset="2"/>
              </a:rPr>
              <a:t> </a:t>
            </a:r>
          </a:p>
          <a:p>
            <a:pPr lvl="1"/>
            <a:r>
              <a:rPr lang="en-US" dirty="0" smtClean="0">
                <a:sym typeface="Wingdings" charset="2"/>
              </a:rPr>
              <a:t>Cost of starting an operation on many processors</a:t>
            </a:r>
          </a:p>
          <a:p>
            <a:endParaRPr lang="en-US" dirty="0" smtClean="0">
              <a:sym typeface="Wingdings" charset="2"/>
            </a:endParaRPr>
          </a:p>
          <a:p>
            <a:r>
              <a:rPr lang="en-US" dirty="0" smtClean="0">
                <a:solidFill>
                  <a:srgbClr val="FF0000"/>
                </a:solidFill>
                <a:sym typeface="Wingdings" charset="2"/>
              </a:rPr>
              <a:t>Interference</a:t>
            </a:r>
            <a:endParaRPr lang="en-US" dirty="0" smtClean="0">
              <a:sym typeface="Wingdings" charset="2"/>
            </a:endParaRPr>
          </a:p>
          <a:p>
            <a:pPr lvl="1"/>
            <a:r>
              <a:rPr lang="en-US" dirty="0" smtClean="0">
                <a:sym typeface="Wingdings" charset="2"/>
              </a:rPr>
              <a:t>Contention for resources between processors</a:t>
            </a:r>
          </a:p>
          <a:p>
            <a:endParaRPr lang="en-US" dirty="0" smtClean="0">
              <a:solidFill>
                <a:srgbClr val="FF0000"/>
              </a:solidFill>
              <a:sym typeface="Wingdings" charset="2"/>
            </a:endParaRPr>
          </a:p>
          <a:p>
            <a:r>
              <a:rPr lang="en-US" dirty="0" smtClean="0">
                <a:solidFill>
                  <a:srgbClr val="FF0000"/>
                </a:solidFill>
                <a:sym typeface="Wingdings" charset="2"/>
              </a:rPr>
              <a:t>Skew</a:t>
            </a:r>
            <a:endParaRPr lang="en-US" dirty="0" smtClean="0">
              <a:sym typeface="Wingdings" charset="2"/>
            </a:endParaRPr>
          </a:p>
          <a:p>
            <a:pPr lvl="1"/>
            <a:r>
              <a:rPr lang="en-US" dirty="0" smtClean="0">
                <a:sym typeface="Wingdings" charset="2"/>
              </a:rPr>
              <a:t>Slowest processor becomes the bottleneck</a:t>
            </a:r>
            <a:endParaRPr lang="en-US" dirty="0" smtClean="0"/>
          </a:p>
          <a:p>
            <a:endParaRPr lang="en-US" dirty="0"/>
          </a:p>
        </p:txBody>
      </p:sp>
      <p:sp>
        <p:nvSpPr>
          <p:cNvPr id="3" name="Footer Placeholder 2"/>
          <p:cNvSpPr>
            <a:spLocks noGrp="1"/>
          </p:cNvSpPr>
          <p:nvPr>
            <p:ph type="ftr" sz="quarter" idx="11"/>
          </p:nvPr>
        </p:nvSpPr>
        <p:spPr/>
        <p:txBody>
          <a:bodyPr/>
          <a:lstStyle/>
          <a:p>
            <a:r>
              <a:rPr lang="en-US" dirty="0" smtClean="0"/>
              <a:t>Dan Suciu -- CSEP544 Fall 2010        </a:t>
            </a:r>
            <a:endParaRPr lang="en-US" dirty="0"/>
          </a:p>
        </p:txBody>
      </p:sp>
      <p:sp>
        <p:nvSpPr>
          <p:cNvPr id="7" name="Slide Number Placeholder 6"/>
          <p:cNvSpPr>
            <a:spLocks noGrp="1"/>
          </p:cNvSpPr>
          <p:nvPr>
            <p:ph type="sldNum" sz="quarter" idx="12"/>
          </p:nvPr>
        </p:nvSpPr>
        <p:spPr/>
        <p:txBody>
          <a:bodyPr/>
          <a:lstStyle/>
          <a:p>
            <a:fld id="{2F395A72-8585-774E-A6D9-C880D4400FE2}" type="slidenum">
              <a:rPr lang="en-US" smtClean="0"/>
              <a:pPr/>
              <a:t>10</a:t>
            </a:fld>
            <a:endParaRPr lang="en-US"/>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Slide Number Placeholder 2"/>
          <p:cNvSpPr>
            <a:spLocks noGrp="1"/>
          </p:cNvSpPr>
          <p:nvPr>
            <p:ph type="sldNum" sz="quarter" idx="12"/>
          </p:nvPr>
        </p:nvSpPr>
        <p:spPr>
          <a:noFill/>
        </p:spPr>
        <p:txBody>
          <a:bodyPr/>
          <a:lstStyle/>
          <a:p>
            <a:fld id="{421B0C5D-5CB3-4FE4-B5D2-A97033B40D8A}" type="slidenum">
              <a:rPr lang="en-US" smtClean="0">
                <a:solidFill>
                  <a:srgbClr val="000000"/>
                </a:solidFill>
              </a:rPr>
              <a:pPr/>
              <a:t>100</a:t>
            </a:fld>
            <a:endParaRPr lang="en-US" smtClean="0">
              <a:solidFill>
                <a:srgbClr val="000000"/>
              </a:solidFill>
            </a:endParaRPr>
          </a:p>
        </p:txBody>
      </p:sp>
      <p:pic>
        <p:nvPicPr>
          <p:cNvPr id="37891" name="Picture 3"/>
          <p:cNvPicPr>
            <a:picLocks noChangeAspect="1"/>
          </p:cNvPicPr>
          <p:nvPr/>
        </p:nvPicPr>
        <p:blipFill>
          <a:blip r:embed="rId2"/>
          <a:srcRect/>
          <a:stretch>
            <a:fillRect/>
          </a:stretch>
        </p:blipFill>
        <p:spPr bwMode="auto">
          <a:xfrm>
            <a:off x="392113" y="762000"/>
            <a:ext cx="8523287" cy="4375150"/>
          </a:xfrm>
          <a:prstGeom prst="rect">
            <a:avLst/>
          </a:prstGeom>
          <a:noFill/>
          <a:ln w="9525">
            <a:noFill/>
            <a:miter lim="800000"/>
            <a:headEnd/>
            <a:tailEnd/>
          </a:ln>
        </p:spPr>
      </p:pic>
      <p:sp>
        <p:nvSpPr>
          <p:cNvPr id="37892" name="Rectangle 4"/>
          <p:cNvSpPr>
            <a:spLocks noChangeArrowheads="1"/>
          </p:cNvSpPr>
          <p:nvPr/>
        </p:nvSpPr>
        <p:spPr bwMode="auto">
          <a:xfrm>
            <a:off x="4114800" y="685800"/>
            <a:ext cx="4876800" cy="2514600"/>
          </a:xfrm>
          <a:prstGeom prst="rect">
            <a:avLst/>
          </a:prstGeom>
          <a:solidFill>
            <a:schemeClr val="bg1"/>
          </a:solidFill>
          <a:ln w="9525">
            <a:noFill/>
            <a:round/>
            <a:headEnd/>
            <a:tailEnd/>
          </a:ln>
        </p:spPr>
        <p:txBody>
          <a:bodyPr anchor="ctr">
            <a:prstTxWarp prst="textNoShape">
              <a:avLst/>
            </a:prstTxWarp>
          </a:bodyPr>
          <a:lstStyle/>
          <a:p>
            <a:pPr eaLnBrk="1" hangingPunct="1"/>
            <a:endParaRPr lang="en-US" sz="2400" dirty="0">
              <a:solidFill>
                <a:srgbClr val="000000"/>
              </a:solidFill>
              <a:latin typeface="Arial"/>
              <a:ea typeface="+mn-ea"/>
              <a:cs typeface="+mn-cs"/>
            </a:endParaRPr>
          </a:p>
        </p:txBody>
      </p:sp>
      <p:sp>
        <p:nvSpPr>
          <p:cNvPr id="37893" name="Rectangle 5"/>
          <p:cNvSpPr>
            <a:spLocks noChangeArrowheads="1"/>
          </p:cNvSpPr>
          <p:nvPr/>
        </p:nvSpPr>
        <p:spPr bwMode="auto">
          <a:xfrm>
            <a:off x="3471863" y="1625600"/>
            <a:ext cx="2971800" cy="685800"/>
          </a:xfrm>
          <a:prstGeom prst="rect">
            <a:avLst/>
          </a:prstGeom>
          <a:solidFill>
            <a:schemeClr val="bg1"/>
          </a:solidFill>
          <a:ln w="9525">
            <a:noFill/>
            <a:round/>
            <a:headEnd/>
            <a:tailEnd/>
          </a:ln>
        </p:spPr>
        <p:txBody>
          <a:bodyPr anchor="ctr">
            <a:prstTxWarp prst="textNoShape">
              <a:avLst/>
            </a:prstTxWarp>
          </a:bodyPr>
          <a:lstStyle/>
          <a:p>
            <a:pPr eaLnBrk="1" hangingPunct="1"/>
            <a:endParaRPr lang="en-US" sz="2400" dirty="0">
              <a:solidFill>
                <a:srgbClr val="000000"/>
              </a:solidFill>
              <a:latin typeface="Arial"/>
              <a:ea typeface="+mn-ea"/>
              <a:cs typeface="+mn-cs"/>
            </a:endParaRPr>
          </a:p>
        </p:txBody>
      </p:sp>
      <p:sp>
        <p:nvSpPr>
          <p:cNvPr id="37894" name="Rectangle 6"/>
          <p:cNvSpPr>
            <a:spLocks noChangeArrowheads="1"/>
          </p:cNvSpPr>
          <p:nvPr/>
        </p:nvSpPr>
        <p:spPr bwMode="auto">
          <a:xfrm>
            <a:off x="3657600" y="2413000"/>
            <a:ext cx="152400" cy="1676400"/>
          </a:xfrm>
          <a:prstGeom prst="rect">
            <a:avLst/>
          </a:prstGeom>
          <a:solidFill>
            <a:schemeClr val="bg1"/>
          </a:solidFill>
          <a:ln w="9525">
            <a:noFill/>
            <a:round/>
            <a:headEnd/>
            <a:tailEnd/>
          </a:ln>
        </p:spPr>
        <p:txBody>
          <a:bodyPr anchor="ctr">
            <a:prstTxWarp prst="textNoShape">
              <a:avLst/>
            </a:prstTxWarp>
          </a:bodyPr>
          <a:lstStyle/>
          <a:p>
            <a:pPr eaLnBrk="1" hangingPunct="1"/>
            <a:endParaRPr lang="en-US" sz="2400"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ea typeface="ＭＳ Ｐゴシック" pitchFamily="-64" charset="-128"/>
                <a:cs typeface="ＭＳ Ｐゴシック" pitchFamily="-64" charset="-128"/>
              </a:rPr>
              <a:t>GROUP BY</a:t>
            </a:r>
          </a:p>
        </p:txBody>
      </p:sp>
      <p:sp>
        <p:nvSpPr>
          <p:cNvPr id="38915" name="Slide Number Placeholder 3"/>
          <p:cNvSpPr>
            <a:spLocks noGrp="1"/>
          </p:cNvSpPr>
          <p:nvPr>
            <p:ph type="sldNum" sz="quarter" idx="12"/>
          </p:nvPr>
        </p:nvSpPr>
        <p:spPr>
          <a:noFill/>
        </p:spPr>
        <p:txBody>
          <a:bodyPr/>
          <a:lstStyle/>
          <a:p>
            <a:fld id="{DFD08F27-FBE0-4E07-85E7-9C15AF89D1AC}" type="slidenum">
              <a:rPr lang="en-US" smtClean="0">
                <a:solidFill>
                  <a:srgbClr val="000000"/>
                </a:solidFill>
              </a:rPr>
              <a:pPr/>
              <a:t>101</a:t>
            </a:fld>
            <a:endParaRPr lang="en-US" smtClean="0">
              <a:solidFill>
                <a:srgbClr val="000000"/>
              </a:solidFill>
            </a:endParaRPr>
          </a:p>
        </p:txBody>
      </p:sp>
      <p:sp>
        <p:nvSpPr>
          <p:cNvPr id="5" name="Rectangle 4"/>
          <p:cNvSpPr>
            <a:spLocks noChangeArrowheads="1"/>
          </p:cNvSpPr>
          <p:nvPr/>
        </p:nvSpPr>
        <p:spPr bwMode="auto">
          <a:xfrm>
            <a:off x="228882" y="2437721"/>
            <a:ext cx="8686518" cy="2591479"/>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grouped_revenue</a:t>
            </a:r>
            <a:r>
              <a:rPr lang="en-US" dirty="0">
                <a:solidFill>
                  <a:srgbClr val="000000"/>
                </a:solidFill>
                <a:latin typeface="Arial"/>
                <a:ea typeface="+mn-ea"/>
                <a:cs typeface="+mn-cs"/>
              </a:rPr>
              <a:t> = GROUP revenue BY </a:t>
            </a:r>
            <a:r>
              <a:rPr lang="en-US" dirty="0" err="1">
                <a:solidFill>
                  <a:srgbClr val="000000"/>
                </a:solidFill>
                <a:latin typeface="Arial"/>
                <a:ea typeface="+mn-ea"/>
                <a:cs typeface="+mn-cs"/>
              </a:rPr>
              <a:t>queryString</a:t>
            </a:r>
            <a:endParaRPr lang="en-US" dirty="0">
              <a:solidFill>
                <a:srgbClr val="000000"/>
              </a:solidFill>
              <a:latin typeface="Arial"/>
              <a:ea typeface="+mn-ea"/>
              <a:cs typeface="+mn-cs"/>
            </a:endParaRPr>
          </a:p>
          <a:p>
            <a:pPr marL="342900" indent="-342900" eaLnBrk="1" hangingPunct="1">
              <a:spcBef>
                <a:spcPct val="20000"/>
              </a:spcBef>
            </a:pPr>
            <a:r>
              <a:rPr lang="en-US" dirty="0" err="1">
                <a:solidFill>
                  <a:srgbClr val="000000"/>
                </a:solidFill>
                <a:latin typeface="Arial"/>
                <a:ea typeface="+mn-ea"/>
                <a:cs typeface="+mn-cs"/>
              </a:rPr>
              <a:t>query_revenues</a:t>
            </a:r>
            <a:r>
              <a:rPr lang="en-US" dirty="0">
                <a:solidFill>
                  <a:srgbClr val="000000"/>
                </a:solidFill>
                <a:latin typeface="Arial"/>
                <a:ea typeface="+mn-ea"/>
                <a:cs typeface="+mn-cs"/>
              </a:rPr>
              <a:t> =</a:t>
            </a:r>
          </a:p>
          <a:p>
            <a:pPr marL="342900" indent="-342900" eaLnBrk="1" hangingPunct="1">
              <a:spcBef>
                <a:spcPct val="20000"/>
              </a:spcBef>
            </a:pPr>
            <a:r>
              <a:rPr lang="en-US" dirty="0">
                <a:solidFill>
                  <a:srgbClr val="000000"/>
                </a:solidFill>
                <a:latin typeface="Arial"/>
                <a:ea typeface="+mn-ea"/>
                <a:cs typeface="+mn-cs"/>
              </a:rPr>
              <a:t>       FOREACH </a:t>
            </a:r>
            <a:r>
              <a:rPr lang="en-US" dirty="0" err="1">
                <a:solidFill>
                  <a:srgbClr val="000000"/>
                </a:solidFill>
                <a:latin typeface="Arial"/>
                <a:ea typeface="+mn-ea"/>
                <a:cs typeface="+mn-cs"/>
              </a:rPr>
              <a:t>grouped_revenue</a:t>
            </a:r>
            <a:endParaRPr lang="en-US" dirty="0">
              <a:solidFill>
                <a:srgbClr val="000000"/>
              </a:solidFill>
              <a:latin typeface="Arial"/>
              <a:ea typeface="+mn-ea"/>
              <a:cs typeface="+mn-cs"/>
            </a:endParaRPr>
          </a:p>
          <a:p>
            <a:pPr marL="342900" indent="-342900" eaLnBrk="1" hangingPunct="1">
              <a:spcBef>
                <a:spcPct val="20000"/>
              </a:spcBef>
            </a:pPr>
            <a:r>
              <a:rPr lang="en-US" dirty="0">
                <a:solidFill>
                  <a:srgbClr val="000000"/>
                </a:solidFill>
                <a:latin typeface="Arial"/>
                <a:ea typeface="+mn-ea"/>
                <a:cs typeface="+mn-cs"/>
              </a:rPr>
              <a:t>       GENERATE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a:t>
            </a:r>
          </a:p>
          <a:p>
            <a:pPr marL="342900" indent="-342900" eaLnBrk="1" hangingPunct="1">
              <a:spcBef>
                <a:spcPct val="20000"/>
              </a:spcBef>
            </a:pPr>
            <a:r>
              <a:rPr lang="en-US" dirty="0">
                <a:solidFill>
                  <a:srgbClr val="000000"/>
                </a:solidFill>
                <a:latin typeface="Arial"/>
                <a:ea typeface="+mn-ea"/>
                <a:cs typeface="+mn-cs"/>
              </a:rPr>
              <a:t>                     </a:t>
            </a:r>
            <a:r>
              <a:rPr lang="en-US" dirty="0" err="1">
                <a:solidFill>
                  <a:srgbClr val="000000"/>
                </a:solidFill>
                <a:latin typeface="Arial"/>
                <a:ea typeface="+mn-ea"/>
                <a:cs typeface="+mn-cs"/>
              </a:rPr>
              <a:t>SUM(revenue.amount</a:t>
            </a:r>
            <a:r>
              <a:rPr lang="en-US" dirty="0">
                <a:solidFill>
                  <a:srgbClr val="000000"/>
                </a:solidFill>
                <a:latin typeface="Arial"/>
                <a:ea typeface="+mn-ea"/>
                <a:cs typeface="+mn-cs"/>
              </a:rPr>
              <a:t>) AS </a:t>
            </a:r>
            <a:r>
              <a:rPr lang="en-US" dirty="0" err="1">
                <a:solidFill>
                  <a:srgbClr val="000000"/>
                </a:solidFill>
                <a:latin typeface="Arial"/>
                <a:ea typeface="+mn-ea"/>
                <a:cs typeface="+mn-cs"/>
              </a:rPr>
              <a:t>totalRevenue</a:t>
            </a:r>
            <a:endParaRPr lang="en-US" dirty="0">
              <a:solidFill>
                <a:srgbClr val="000000"/>
              </a:solidFill>
              <a:latin typeface="Arial"/>
              <a:ea typeface="+mn-ea"/>
              <a:cs typeface="+mn-cs"/>
            </a:endParaRPr>
          </a:p>
        </p:txBody>
      </p:sp>
      <p:sp>
        <p:nvSpPr>
          <p:cNvPr id="38917" name="Rectangle 7"/>
          <p:cNvSpPr>
            <a:spLocks noChangeArrowheads="1"/>
          </p:cNvSpPr>
          <p:nvPr/>
        </p:nvSpPr>
        <p:spPr bwMode="auto">
          <a:xfrm>
            <a:off x="519113" y="1752600"/>
            <a:ext cx="7986080"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revenue:     {(</a:t>
            </a:r>
            <a:r>
              <a:rPr lang="en-US" sz="3200" dirty="0" err="1">
                <a:solidFill>
                  <a:srgbClr val="000000"/>
                </a:solidFill>
                <a:latin typeface="Arial"/>
                <a:ea typeface="+mn-ea"/>
                <a:cs typeface="+mn-cs"/>
              </a:rPr>
              <a:t>queryString</a:t>
            </a:r>
            <a:r>
              <a:rPr lang="en-US" sz="3200" dirty="0">
                <a:solidFill>
                  <a:srgbClr val="000000"/>
                </a:solidFill>
                <a:latin typeface="Arial"/>
                <a:ea typeface="+mn-ea"/>
                <a:cs typeface="+mn-cs"/>
              </a:rPr>
              <a:t>, </a:t>
            </a:r>
            <a:r>
              <a:rPr lang="en-US" sz="3200" dirty="0" err="1">
                <a:solidFill>
                  <a:srgbClr val="000000"/>
                </a:solidFill>
                <a:latin typeface="Arial"/>
                <a:ea typeface="+mn-ea"/>
                <a:cs typeface="+mn-cs"/>
              </a:rPr>
              <a:t>adSlot</a:t>
            </a:r>
            <a:r>
              <a:rPr lang="en-US" sz="3200" dirty="0">
                <a:solidFill>
                  <a:srgbClr val="000000"/>
                </a:solidFill>
                <a:latin typeface="Arial"/>
                <a:ea typeface="+mn-ea"/>
                <a:cs typeface="+mn-cs"/>
              </a:rPr>
              <a:t>, amount)}</a:t>
            </a:r>
          </a:p>
        </p:txBody>
      </p:sp>
      <p:sp>
        <p:nvSpPr>
          <p:cNvPr id="38918" name="Rectangle 6"/>
          <p:cNvSpPr>
            <a:spLocks noChangeArrowheads="1"/>
          </p:cNvSpPr>
          <p:nvPr/>
        </p:nvSpPr>
        <p:spPr bwMode="auto">
          <a:xfrm>
            <a:off x="527050" y="5638800"/>
            <a:ext cx="8608321" cy="954107"/>
          </a:xfrm>
          <a:prstGeom prst="rect">
            <a:avLst/>
          </a:prstGeom>
          <a:noFill/>
          <a:ln w="9525">
            <a:noFill/>
            <a:miter lim="800000"/>
            <a:headEnd/>
            <a:tailEnd/>
          </a:ln>
        </p:spPr>
        <p:txBody>
          <a:bodyPr wrap="none">
            <a:prstTxWarp prst="textNoShape">
              <a:avLst/>
            </a:prstTxWarp>
            <a:spAutoFit/>
          </a:bodyPr>
          <a:lstStyle/>
          <a:p>
            <a:pPr eaLnBrk="1" hangingPunct="1"/>
            <a:r>
              <a:rPr lang="en-US" dirty="0" err="1">
                <a:solidFill>
                  <a:srgbClr val="000000"/>
                </a:solidFill>
                <a:latin typeface="Arial"/>
                <a:ea typeface="+mn-ea"/>
                <a:cs typeface="+mn-cs"/>
              </a:rPr>
              <a:t>grouped_revenue</a:t>
            </a:r>
            <a:r>
              <a:rPr lang="en-US" dirty="0">
                <a:solidFill>
                  <a:srgbClr val="000000"/>
                </a:solidFill>
                <a:latin typeface="Arial"/>
                <a:ea typeface="+mn-ea"/>
                <a:cs typeface="+mn-cs"/>
              </a:rPr>
              <a:t>: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 {(</a:t>
            </a:r>
            <a:r>
              <a:rPr lang="en-US" dirty="0" err="1">
                <a:solidFill>
                  <a:srgbClr val="000000"/>
                </a:solidFill>
                <a:latin typeface="Arial"/>
                <a:ea typeface="+mn-ea"/>
                <a:cs typeface="+mn-cs"/>
              </a:rPr>
              <a:t>adSlot</a:t>
            </a:r>
            <a:r>
              <a:rPr lang="en-US" dirty="0">
                <a:solidFill>
                  <a:srgbClr val="000000"/>
                </a:solidFill>
                <a:latin typeface="Arial"/>
                <a:ea typeface="+mn-ea"/>
                <a:cs typeface="+mn-cs"/>
              </a:rPr>
              <a:t>, amount)})}</a:t>
            </a:r>
          </a:p>
          <a:p>
            <a:pPr eaLnBrk="1" hangingPunct="1"/>
            <a:r>
              <a:rPr lang="en-US" dirty="0" err="1">
                <a:solidFill>
                  <a:srgbClr val="000000"/>
                </a:solidFill>
                <a:latin typeface="Arial"/>
                <a:ea typeface="+mn-ea"/>
                <a:cs typeface="+mn-cs"/>
              </a:rPr>
              <a:t>query_revenues</a:t>
            </a:r>
            <a:r>
              <a:rPr lang="en-US" dirty="0">
                <a:solidFill>
                  <a:srgbClr val="000000"/>
                </a:solidFill>
                <a:latin typeface="Arial"/>
                <a:ea typeface="+mn-ea"/>
                <a:cs typeface="+mn-cs"/>
              </a:rPr>
              <a:t>: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 </a:t>
            </a:r>
            <a:r>
              <a:rPr lang="en-US" dirty="0" err="1">
                <a:solidFill>
                  <a:srgbClr val="000000"/>
                </a:solidFill>
                <a:latin typeface="Arial"/>
                <a:ea typeface="+mn-ea"/>
                <a:cs typeface="+mn-cs"/>
              </a:rPr>
              <a:t>totalRevenue</a:t>
            </a:r>
            <a:r>
              <a:rPr lang="en-US" dirty="0">
                <a:solidFill>
                  <a:srgbClr val="000000"/>
                </a:solidFill>
                <a:latin typeface="Arial"/>
                <a:ea typeface="+mn-ea"/>
                <a:cs typeface="+mn-cs"/>
              </a:rPr>
              <a:t>)}</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ea typeface="ＭＳ Ｐゴシック" pitchFamily="-64" charset="-128"/>
                <a:cs typeface="ＭＳ Ｐゴシック" pitchFamily="-64" charset="-128"/>
              </a:rPr>
              <a:t>Simple Map-Reduce</a:t>
            </a:r>
          </a:p>
        </p:txBody>
      </p:sp>
      <p:sp>
        <p:nvSpPr>
          <p:cNvPr id="39939" name="Slide Number Placeholder 3"/>
          <p:cNvSpPr>
            <a:spLocks noGrp="1"/>
          </p:cNvSpPr>
          <p:nvPr>
            <p:ph type="sldNum" sz="quarter" idx="12"/>
          </p:nvPr>
        </p:nvSpPr>
        <p:spPr>
          <a:noFill/>
        </p:spPr>
        <p:txBody>
          <a:bodyPr/>
          <a:lstStyle/>
          <a:p>
            <a:fld id="{6DEEC3BF-04A8-416B-840C-45041EFCD5A6}" type="slidenum">
              <a:rPr lang="en-US" smtClean="0">
                <a:solidFill>
                  <a:srgbClr val="000000"/>
                </a:solidFill>
              </a:rPr>
              <a:pPr/>
              <a:t>102</a:t>
            </a:fld>
            <a:endParaRPr lang="en-US" smtClean="0">
              <a:solidFill>
                <a:srgbClr val="000000"/>
              </a:solidFill>
            </a:endParaRPr>
          </a:p>
        </p:txBody>
      </p:sp>
      <p:sp>
        <p:nvSpPr>
          <p:cNvPr id="5" name="Rectangle 4"/>
          <p:cNvSpPr>
            <a:spLocks noChangeArrowheads="1"/>
          </p:cNvSpPr>
          <p:nvPr/>
        </p:nvSpPr>
        <p:spPr bwMode="auto">
          <a:xfrm>
            <a:off x="457200" y="2362200"/>
            <a:ext cx="8332129" cy="2850011"/>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sz="3200" dirty="0" err="1">
                <a:solidFill>
                  <a:srgbClr val="000000"/>
                </a:solidFill>
                <a:latin typeface="Arial"/>
                <a:ea typeface="+mn-ea"/>
                <a:cs typeface="+mn-cs"/>
              </a:rPr>
              <a:t>map_result</a:t>
            </a:r>
            <a:r>
              <a:rPr lang="en-US" sz="3200" dirty="0">
                <a:solidFill>
                  <a:srgbClr val="000000"/>
                </a:solidFill>
                <a:latin typeface="Arial"/>
                <a:ea typeface="+mn-ea"/>
                <a:cs typeface="+mn-cs"/>
              </a:rPr>
              <a:t> = FOREACH input </a:t>
            </a:r>
          </a:p>
          <a:p>
            <a:pPr marL="342900" indent="-342900" eaLnBrk="1" hangingPunct="1">
              <a:spcBef>
                <a:spcPct val="20000"/>
              </a:spcBef>
            </a:pPr>
            <a:r>
              <a:rPr lang="en-US" sz="3200" dirty="0">
                <a:solidFill>
                  <a:srgbClr val="000000"/>
                </a:solidFill>
                <a:latin typeface="Arial"/>
                <a:ea typeface="+mn-ea"/>
                <a:cs typeface="+mn-cs"/>
              </a:rPr>
              <a:t>                      GENERATE </a:t>
            </a:r>
            <a:r>
              <a:rPr lang="en-US" sz="3200" dirty="0" err="1">
                <a:solidFill>
                  <a:srgbClr val="000000"/>
                </a:solidFill>
                <a:latin typeface="Arial"/>
                <a:ea typeface="+mn-ea"/>
                <a:cs typeface="+mn-cs"/>
              </a:rPr>
              <a:t>FLATTEN(map</a:t>
            </a:r>
            <a:r>
              <a:rPr lang="en-US" sz="3200" dirty="0">
                <a:solidFill>
                  <a:srgbClr val="000000"/>
                </a:solidFill>
                <a:latin typeface="Arial"/>
                <a:ea typeface="+mn-ea"/>
                <a:cs typeface="+mn-cs"/>
              </a:rPr>
              <a:t>(*))</a:t>
            </a:r>
          </a:p>
          <a:p>
            <a:pPr marL="342900" indent="-342900" eaLnBrk="1" hangingPunct="1">
              <a:spcBef>
                <a:spcPct val="20000"/>
              </a:spcBef>
            </a:pPr>
            <a:r>
              <a:rPr lang="en-US" sz="3200" dirty="0" err="1">
                <a:solidFill>
                  <a:srgbClr val="000000"/>
                </a:solidFill>
                <a:latin typeface="Arial"/>
                <a:ea typeface="+mn-ea"/>
                <a:cs typeface="+mn-cs"/>
              </a:rPr>
              <a:t>key_groups</a:t>
            </a:r>
            <a:r>
              <a:rPr lang="en-US" sz="3200" dirty="0">
                <a:solidFill>
                  <a:srgbClr val="000000"/>
                </a:solidFill>
                <a:latin typeface="Arial"/>
                <a:ea typeface="+mn-ea"/>
                <a:cs typeface="+mn-cs"/>
              </a:rPr>
              <a:t> = GROUP </a:t>
            </a:r>
            <a:r>
              <a:rPr lang="en-US" sz="3200" dirty="0" err="1">
                <a:solidFill>
                  <a:srgbClr val="000000"/>
                </a:solidFill>
                <a:latin typeface="Arial"/>
                <a:ea typeface="+mn-ea"/>
                <a:cs typeface="+mn-cs"/>
              </a:rPr>
              <a:t>map_result</a:t>
            </a:r>
            <a:r>
              <a:rPr lang="en-US" sz="3200" dirty="0">
                <a:solidFill>
                  <a:srgbClr val="000000"/>
                </a:solidFill>
                <a:latin typeface="Arial"/>
                <a:ea typeface="+mn-ea"/>
                <a:cs typeface="+mn-cs"/>
              </a:rPr>
              <a:t> BY $0</a:t>
            </a:r>
          </a:p>
          <a:p>
            <a:pPr marL="342900" indent="-342900" eaLnBrk="1" hangingPunct="1">
              <a:spcBef>
                <a:spcPct val="20000"/>
              </a:spcBef>
            </a:pPr>
            <a:r>
              <a:rPr lang="en-US" sz="3200" dirty="0">
                <a:solidFill>
                  <a:srgbClr val="000000"/>
                </a:solidFill>
                <a:latin typeface="Arial"/>
                <a:ea typeface="+mn-ea"/>
                <a:cs typeface="+mn-cs"/>
              </a:rPr>
              <a:t>output = FOREACH </a:t>
            </a:r>
            <a:r>
              <a:rPr lang="en-US" sz="3200" dirty="0" err="1">
                <a:solidFill>
                  <a:srgbClr val="000000"/>
                </a:solidFill>
                <a:latin typeface="Arial"/>
                <a:ea typeface="+mn-ea"/>
                <a:cs typeface="+mn-cs"/>
              </a:rPr>
              <a:t>key_groups</a:t>
            </a:r>
            <a:r>
              <a:rPr lang="en-US" sz="3200" dirty="0">
                <a:solidFill>
                  <a:srgbClr val="000000"/>
                </a:solidFill>
                <a:latin typeface="Arial"/>
                <a:ea typeface="+mn-ea"/>
                <a:cs typeface="+mn-cs"/>
              </a:rPr>
              <a:t> </a:t>
            </a:r>
            <a:br>
              <a:rPr lang="en-US" sz="3200" dirty="0">
                <a:solidFill>
                  <a:srgbClr val="000000"/>
                </a:solidFill>
                <a:latin typeface="Arial"/>
                <a:ea typeface="+mn-ea"/>
                <a:cs typeface="+mn-cs"/>
              </a:rPr>
            </a:br>
            <a:r>
              <a:rPr lang="en-US" sz="3200" dirty="0">
                <a:solidFill>
                  <a:srgbClr val="000000"/>
                </a:solidFill>
                <a:latin typeface="Arial"/>
                <a:ea typeface="+mn-ea"/>
                <a:cs typeface="+mn-cs"/>
              </a:rPr>
              <a:t>           GENERATE reduce($1)</a:t>
            </a:r>
          </a:p>
        </p:txBody>
      </p:sp>
      <p:sp>
        <p:nvSpPr>
          <p:cNvPr id="39941" name="Rectangle 7"/>
          <p:cNvSpPr>
            <a:spLocks noChangeArrowheads="1"/>
          </p:cNvSpPr>
          <p:nvPr/>
        </p:nvSpPr>
        <p:spPr bwMode="auto">
          <a:xfrm>
            <a:off x="763588" y="1752600"/>
            <a:ext cx="6503303"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input  : {(field1, field2, field3, . . . .)}</a:t>
            </a:r>
          </a:p>
        </p:txBody>
      </p:sp>
      <p:sp>
        <p:nvSpPr>
          <p:cNvPr id="39942" name="Rectangle 8"/>
          <p:cNvSpPr>
            <a:spLocks noChangeArrowheads="1"/>
          </p:cNvSpPr>
          <p:nvPr/>
        </p:nvSpPr>
        <p:spPr bwMode="auto">
          <a:xfrm>
            <a:off x="1522413" y="5522913"/>
            <a:ext cx="5593899" cy="954107"/>
          </a:xfrm>
          <a:prstGeom prst="rect">
            <a:avLst/>
          </a:prstGeom>
          <a:noFill/>
          <a:ln w="9525">
            <a:noFill/>
            <a:miter lim="800000"/>
            <a:headEnd/>
            <a:tailEnd/>
          </a:ln>
        </p:spPr>
        <p:txBody>
          <a:bodyPr wrap="none">
            <a:prstTxWarp prst="textNoShape">
              <a:avLst/>
            </a:prstTxWarp>
            <a:spAutoFit/>
          </a:bodyPr>
          <a:lstStyle/>
          <a:p>
            <a:pPr eaLnBrk="1" hangingPunct="1"/>
            <a:r>
              <a:rPr lang="en-US" dirty="0" err="1">
                <a:solidFill>
                  <a:srgbClr val="000000"/>
                </a:solidFill>
                <a:latin typeface="Arial"/>
                <a:ea typeface="+mn-ea"/>
                <a:cs typeface="+mn-cs"/>
              </a:rPr>
              <a:t>map_result</a:t>
            </a:r>
            <a:r>
              <a:rPr lang="en-US" dirty="0">
                <a:solidFill>
                  <a:srgbClr val="000000"/>
                </a:solidFill>
                <a:latin typeface="Arial"/>
                <a:ea typeface="+mn-ea"/>
                <a:cs typeface="+mn-cs"/>
              </a:rPr>
              <a:t> :  {(a1, a2, a3, . . .)}</a:t>
            </a:r>
          </a:p>
          <a:p>
            <a:pPr eaLnBrk="1" hangingPunct="1"/>
            <a:r>
              <a:rPr lang="en-US" dirty="0" err="1">
                <a:solidFill>
                  <a:srgbClr val="000000"/>
                </a:solidFill>
                <a:latin typeface="Arial"/>
                <a:ea typeface="+mn-ea"/>
                <a:cs typeface="+mn-cs"/>
              </a:rPr>
              <a:t>key_groups</a:t>
            </a:r>
            <a:r>
              <a:rPr lang="en-US" dirty="0">
                <a:solidFill>
                  <a:srgbClr val="000000"/>
                </a:solidFill>
                <a:latin typeface="Arial"/>
                <a:ea typeface="+mn-ea"/>
                <a:cs typeface="+mn-cs"/>
              </a:rPr>
              <a:t> : {(a1, {(a2, a3, . .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Title 4"/>
          <p:cNvSpPr>
            <a:spLocks noGrp="1"/>
          </p:cNvSpPr>
          <p:nvPr>
            <p:ph type="title"/>
          </p:nvPr>
        </p:nvSpPr>
        <p:spPr/>
        <p:txBody>
          <a:bodyPr/>
          <a:lstStyle/>
          <a:p>
            <a:r>
              <a:rPr lang="en-US" smtClean="0">
                <a:ea typeface="ＭＳ Ｐゴシック" pitchFamily="-64" charset="-128"/>
                <a:cs typeface="ＭＳ Ｐゴシック" pitchFamily="-64" charset="-128"/>
              </a:rPr>
              <a:t>Co-Group</a:t>
            </a:r>
          </a:p>
        </p:txBody>
      </p:sp>
      <p:sp>
        <p:nvSpPr>
          <p:cNvPr id="19459" name="Slide Number Placeholder 3"/>
          <p:cNvSpPr>
            <a:spLocks noGrp="1"/>
          </p:cNvSpPr>
          <p:nvPr>
            <p:ph type="sldNum" sz="quarter" idx="12"/>
          </p:nvPr>
        </p:nvSpPr>
        <p:spPr>
          <a:noFill/>
        </p:spPr>
        <p:txBody>
          <a:bodyPr/>
          <a:lstStyle/>
          <a:p>
            <a:fld id="{EE828163-B002-4D1C-A87F-A98FEEE2D948}" type="slidenum">
              <a:rPr lang="en-US" smtClean="0">
                <a:solidFill>
                  <a:srgbClr val="000000"/>
                </a:solidFill>
              </a:rPr>
              <a:pPr/>
              <a:t>103</a:t>
            </a:fld>
            <a:endParaRPr lang="en-US" smtClean="0">
              <a:solidFill>
                <a:srgbClr val="000000"/>
              </a:solidFill>
            </a:endParaRPr>
          </a:p>
        </p:txBody>
      </p:sp>
      <p:sp>
        <p:nvSpPr>
          <p:cNvPr id="6" name="Rectangle 5"/>
          <p:cNvSpPr>
            <a:spLocks noChangeArrowheads="1"/>
          </p:cNvSpPr>
          <p:nvPr/>
        </p:nvSpPr>
        <p:spPr bwMode="auto">
          <a:xfrm>
            <a:off x="681038" y="3352800"/>
            <a:ext cx="7840608" cy="156966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r>
              <a:rPr lang="en-US" sz="3200" dirty="0" err="1">
                <a:solidFill>
                  <a:srgbClr val="000000"/>
                </a:solidFill>
                <a:latin typeface="Arial"/>
                <a:ea typeface="+mn-ea"/>
                <a:cs typeface="+mn-cs"/>
              </a:rPr>
              <a:t>grouped_data</a:t>
            </a:r>
            <a:r>
              <a:rPr lang="en-US" sz="3200" dirty="0">
                <a:solidFill>
                  <a:srgbClr val="000000"/>
                </a:solidFill>
                <a:latin typeface="Arial"/>
                <a:ea typeface="+mn-ea"/>
                <a:cs typeface="+mn-cs"/>
              </a:rPr>
              <a:t> = </a:t>
            </a:r>
          </a:p>
          <a:p>
            <a:pPr eaLnBrk="1" hangingPunct="1"/>
            <a:r>
              <a:rPr lang="en-US" sz="3200" dirty="0">
                <a:solidFill>
                  <a:srgbClr val="000000"/>
                </a:solidFill>
                <a:latin typeface="Arial"/>
                <a:ea typeface="+mn-ea"/>
                <a:cs typeface="+mn-cs"/>
              </a:rPr>
              <a:t>        COGROUP results BY </a:t>
            </a:r>
            <a:r>
              <a:rPr lang="en-US" sz="3200" dirty="0" err="1">
                <a:solidFill>
                  <a:srgbClr val="000000"/>
                </a:solidFill>
                <a:latin typeface="Arial"/>
                <a:ea typeface="+mn-ea"/>
                <a:cs typeface="+mn-cs"/>
              </a:rPr>
              <a:t>queryString</a:t>
            </a:r>
            <a:r>
              <a:rPr lang="en-US" sz="3200" dirty="0">
                <a:solidFill>
                  <a:srgbClr val="000000"/>
                </a:solidFill>
                <a:latin typeface="Arial"/>
                <a:ea typeface="+mn-ea"/>
                <a:cs typeface="+mn-cs"/>
              </a:rPr>
              <a:t>,</a:t>
            </a:r>
          </a:p>
          <a:p>
            <a:pPr eaLnBrk="1" hangingPunct="1"/>
            <a:r>
              <a:rPr lang="en-US" sz="3200" dirty="0">
                <a:solidFill>
                  <a:srgbClr val="000000"/>
                </a:solidFill>
                <a:latin typeface="Arial"/>
                <a:ea typeface="+mn-ea"/>
                <a:cs typeface="+mn-cs"/>
              </a:rPr>
              <a:t>                            revenue BY </a:t>
            </a:r>
            <a:r>
              <a:rPr lang="en-US" sz="3200" dirty="0" err="1">
                <a:solidFill>
                  <a:srgbClr val="000000"/>
                </a:solidFill>
                <a:latin typeface="Arial"/>
                <a:ea typeface="+mn-ea"/>
                <a:cs typeface="+mn-cs"/>
              </a:rPr>
              <a:t>queryString</a:t>
            </a:r>
            <a:r>
              <a:rPr lang="en-US" sz="3200" dirty="0">
                <a:solidFill>
                  <a:srgbClr val="000000"/>
                </a:solidFill>
                <a:latin typeface="Arial"/>
                <a:ea typeface="+mn-ea"/>
                <a:cs typeface="+mn-cs"/>
              </a:rPr>
              <a:t>;</a:t>
            </a:r>
            <a:endParaRPr lang="en-US" sz="3200" baseline="30000" dirty="0">
              <a:solidFill>
                <a:srgbClr val="000000"/>
              </a:solidFill>
              <a:latin typeface="Arial"/>
              <a:ea typeface="+mn-ea"/>
              <a:cs typeface="+mn-cs"/>
            </a:endParaRPr>
          </a:p>
        </p:txBody>
      </p:sp>
      <p:sp>
        <p:nvSpPr>
          <p:cNvPr id="19461" name="TextBox 4"/>
          <p:cNvSpPr txBox="1">
            <a:spLocks noChangeArrowheads="1"/>
          </p:cNvSpPr>
          <p:nvPr/>
        </p:nvSpPr>
        <p:spPr bwMode="auto">
          <a:xfrm>
            <a:off x="838200" y="1828800"/>
            <a:ext cx="5693686" cy="830997"/>
          </a:xfrm>
          <a:prstGeom prst="rect">
            <a:avLst/>
          </a:prstGeom>
          <a:noFill/>
          <a:ln w="9525">
            <a:noFill/>
            <a:miter lim="800000"/>
            <a:headEnd/>
            <a:tailEnd/>
          </a:ln>
        </p:spPr>
        <p:txBody>
          <a:bodyPr wrap="none">
            <a:prstTxWarp prst="textNoShape">
              <a:avLst/>
            </a:prstTxWarp>
            <a:spAutoFit/>
          </a:bodyPr>
          <a:lstStyle/>
          <a:p>
            <a:pPr eaLnBrk="1" hangingPunct="1"/>
            <a:r>
              <a:rPr lang="en-US" sz="2400" dirty="0">
                <a:solidFill>
                  <a:srgbClr val="000000"/>
                </a:solidFill>
                <a:latin typeface="Arial"/>
                <a:ea typeface="+mn-ea"/>
                <a:cs typeface="+mn-cs"/>
              </a:rPr>
              <a:t>results: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url</a:t>
            </a:r>
            <a:r>
              <a:rPr lang="en-US" sz="2400" dirty="0">
                <a:solidFill>
                  <a:srgbClr val="000000"/>
                </a:solidFill>
                <a:latin typeface="Arial"/>
                <a:ea typeface="+mn-ea"/>
                <a:cs typeface="+mn-cs"/>
              </a:rPr>
              <a:t>, position)}</a:t>
            </a:r>
          </a:p>
          <a:p>
            <a:pPr eaLnBrk="1" hangingPunct="1"/>
            <a:r>
              <a:rPr lang="en-US" sz="2400" dirty="0">
                <a:solidFill>
                  <a:srgbClr val="000000"/>
                </a:solidFill>
                <a:latin typeface="Arial"/>
                <a:ea typeface="+mn-ea"/>
                <a:cs typeface="+mn-cs"/>
              </a:rPr>
              <a:t>revenue: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adSlot</a:t>
            </a:r>
            <a:r>
              <a:rPr lang="en-US" sz="2400" dirty="0">
                <a:solidFill>
                  <a:srgbClr val="000000"/>
                </a:solidFill>
                <a:latin typeface="Arial"/>
                <a:ea typeface="+mn-ea"/>
                <a:cs typeface="+mn-cs"/>
              </a:rPr>
              <a:t>, amount)}</a:t>
            </a:r>
          </a:p>
        </p:txBody>
      </p:sp>
      <p:sp>
        <p:nvSpPr>
          <p:cNvPr id="19462" name="TextBox 6"/>
          <p:cNvSpPr txBox="1">
            <a:spLocks noChangeArrowheads="1"/>
          </p:cNvSpPr>
          <p:nvPr/>
        </p:nvSpPr>
        <p:spPr bwMode="auto">
          <a:xfrm>
            <a:off x="525463" y="5181600"/>
            <a:ext cx="8173031" cy="830997"/>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grouped_data</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results:{(url</a:t>
            </a:r>
            <a:r>
              <a:rPr lang="en-US" sz="2400" dirty="0">
                <a:solidFill>
                  <a:srgbClr val="000000"/>
                </a:solidFill>
                <a:latin typeface="Arial"/>
                <a:ea typeface="+mn-ea"/>
                <a:cs typeface="+mn-cs"/>
              </a:rPr>
              <a:t>, position)}, </a:t>
            </a:r>
            <a:br>
              <a:rPr lang="en-US" sz="2400" dirty="0">
                <a:solidFill>
                  <a:srgbClr val="000000"/>
                </a:solidFill>
                <a:latin typeface="Arial"/>
                <a:ea typeface="+mn-ea"/>
                <a:cs typeface="+mn-cs"/>
              </a:rPr>
            </a:b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revenue:{(adSlot</a:t>
            </a:r>
            <a:r>
              <a:rPr lang="en-US" sz="2400" dirty="0">
                <a:solidFill>
                  <a:srgbClr val="000000"/>
                </a:solidFill>
                <a:latin typeface="Arial"/>
                <a:ea typeface="+mn-ea"/>
                <a:cs typeface="+mn-cs"/>
              </a:rPr>
              <a:t>, amount)})}</a:t>
            </a:r>
          </a:p>
        </p:txBody>
      </p:sp>
      <p:sp>
        <p:nvSpPr>
          <p:cNvPr id="8" name="TextBox 7"/>
          <p:cNvSpPr txBox="1"/>
          <p:nvPr/>
        </p:nvSpPr>
        <p:spPr>
          <a:xfrm>
            <a:off x="2014538" y="6096000"/>
            <a:ext cx="5833573" cy="523220"/>
          </a:xfrm>
          <a:prstGeom prst="rect">
            <a:avLst/>
          </a:prstGeom>
          <a:solidFill>
            <a:schemeClr val="accent6">
              <a:lumMod val="20000"/>
              <a:lumOff val="80000"/>
            </a:schemeClr>
          </a:solidFill>
          <a:ln>
            <a:solidFill>
              <a:schemeClr val="tx1"/>
            </a:solidFill>
          </a:ln>
          <a:effectLst>
            <a:outerShdw blurRad="50800" dist="127000" dir="2700000" algn="tl" rotWithShape="0">
              <a:srgbClr val="000000">
                <a:alpha val="43000"/>
              </a:srgbClr>
            </a:outerShdw>
          </a:effectLst>
        </p:spPr>
        <p:txBody>
          <a:bodyPr wrap="none">
            <a:prstTxWarp prst="textNoShape">
              <a:avLst/>
            </a:prstTxWarp>
            <a:spAutoFit/>
          </a:bodyPr>
          <a:lstStyle/>
          <a:p>
            <a:pPr eaLnBrk="1" hangingPunct="1"/>
            <a:r>
              <a:rPr lang="en-US" dirty="0">
                <a:solidFill>
                  <a:srgbClr val="000000"/>
                </a:solidFill>
                <a:latin typeface="Arial"/>
                <a:ea typeface="+mn-ea"/>
                <a:cs typeface="+mn-cs"/>
              </a:rPr>
              <a:t>What is the output type in general ?</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64" charset="-128"/>
                <a:cs typeface="ＭＳ Ｐゴシック" pitchFamily="-64" charset="-128"/>
              </a:rPr>
              <a:t>Co-Group</a:t>
            </a:r>
          </a:p>
        </p:txBody>
      </p:sp>
      <p:sp>
        <p:nvSpPr>
          <p:cNvPr id="20483" name="Slide Number Placeholder 2"/>
          <p:cNvSpPr>
            <a:spLocks noGrp="1"/>
          </p:cNvSpPr>
          <p:nvPr>
            <p:ph type="sldNum" sz="quarter" idx="12"/>
          </p:nvPr>
        </p:nvSpPr>
        <p:spPr>
          <a:noFill/>
        </p:spPr>
        <p:txBody>
          <a:bodyPr/>
          <a:lstStyle/>
          <a:p>
            <a:fld id="{BF2D60FC-6C06-407B-8942-8DA5A27DD28C}" type="slidenum">
              <a:rPr lang="en-US" smtClean="0">
                <a:solidFill>
                  <a:srgbClr val="000000"/>
                </a:solidFill>
              </a:rPr>
              <a:pPr/>
              <a:t>104</a:t>
            </a:fld>
            <a:endParaRPr lang="en-US" smtClean="0">
              <a:solidFill>
                <a:srgbClr val="000000"/>
              </a:solidFill>
            </a:endParaRPr>
          </a:p>
        </p:txBody>
      </p:sp>
      <p:pic>
        <p:nvPicPr>
          <p:cNvPr id="20484" name="Picture 3"/>
          <p:cNvPicPr>
            <a:picLocks noChangeAspect="1"/>
          </p:cNvPicPr>
          <p:nvPr/>
        </p:nvPicPr>
        <p:blipFill>
          <a:blip r:embed="rId2"/>
          <a:srcRect/>
          <a:stretch>
            <a:fillRect/>
          </a:stretch>
        </p:blipFill>
        <p:spPr bwMode="auto">
          <a:xfrm>
            <a:off x="165100" y="1720850"/>
            <a:ext cx="8813800" cy="3416300"/>
          </a:xfrm>
          <a:prstGeom prst="rect">
            <a:avLst/>
          </a:prstGeom>
          <a:noFill/>
          <a:ln w="9525">
            <a:noFill/>
            <a:miter lim="800000"/>
            <a:headEnd/>
            <a:tailEnd/>
          </a:ln>
        </p:spPr>
      </p:pic>
      <p:sp>
        <p:nvSpPr>
          <p:cNvPr id="20485" name="Rectangle 4"/>
          <p:cNvSpPr>
            <a:spLocks noChangeArrowheads="1"/>
          </p:cNvSpPr>
          <p:nvPr/>
        </p:nvSpPr>
        <p:spPr bwMode="auto">
          <a:xfrm>
            <a:off x="2667000" y="3657600"/>
            <a:ext cx="6400800" cy="1828800"/>
          </a:xfrm>
          <a:prstGeom prst="rect">
            <a:avLst/>
          </a:prstGeom>
          <a:solidFill>
            <a:schemeClr val="bg1"/>
          </a:solidFill>
          <a:ln w="9525">
            <a:solidFill>
              <a:schemeClr val="bg1"/>
            </a:solidFill>
            <a:round/>
            <a:headEnd/>
            <a:tailEnd/>
          </a:ln>
        </p:spPr>
        <p:txBody>
          <a:bodyPr wrap="none" anchor="ctr">
            <a:prstTxWarp prst="textNoShape">
              <a:avLst/>
            </a:prstTxWarp>
          </a:bodyPr>
          <a:lstStyle/>
          <a:p>
            <a:pPr eaLnBrk="1" hangingPunct="1"/>
            <a:endParaRPr lang="en-US" sz="2400" dirty="0">
              <a:solidFill>
                <a:srgbClr val="000000"/>
              </a:solidFill>
              <a:latin typeface="Arial"/>
              <a:ea typeface="+mn-ea"/>
              <a:cs typeface="+mn-cs"/>
            </a:endParaRPr>
          </a:p>
        </p:txBody>
      </p:sp>
      <p:sp>
        <p:nvSpPr>
          <p:cNvPr id="20486" name="Rectangle 5"/>
          <p:cNvSpPr>
            <a:spLocks noChangeArrowheads="1"/>
          </p:cNvSpPr>
          <p:nvPr/>
        </p:nvSpPr>
        <p:spPr bwMode="auto">
          <a:xfrm>
            <a:off x="2646363" y="3048000"/>
            <a:ext cx="304800" cy="1828800"/>
          </a:xfrm>
          <a:prstGeom prst="rect">
            <a:avLst/>
          </a:prstGeom>
          <a:solidFill>
            <a:schemeClr val="bg1"/>
          </a:solidFill>
          <a:ln w="9525">
            <a:solidFill>
              <a:schemeClr val="bg1"/>
            </a:solidFill>
            <a:round/>
            <a:headEnd/>
            <a:tailEnd/>
          </a:ln>
        </p:spPr>
        <p:txBody>
          <a:bodyPr wrap="none" anchor="ctr">
            <a:prstTxWarp prst="textNoShape">
              <a:avLst/>
            </a:prstTxWarp>
          </a:bodyPr>
          <a:lstStyle/>
          <a:p>
            <a:pPr eaLnBrk="1" hangingPunct="1"/>
            <a:endParaRPr lang="en-US" sz="2400" dirty="0">
              <a:solidFill>
                <a:srgbClr val="000000"/>
              </a:solidFill>
              <a:latin typeface="Arial"/>
              <a:ea typeface="+mn-ea"/>
              <a:cs typeface="+mn-cs"/>
            </a:endParaRPr>
          </a:p>
        </p:txBody>
      </p:sp>
      <p:sp>
        <p:nvSpPr>
          <p:cNvPr id="20487" name="Rectangle 6"/>
          <p:cNvSpPr>
            <a:spLocks noChangeArrowheads="1"/>
          </p:cNvSpPr>
          <p:nvPr/>
        </p:nvSpPr>
        <p:spPr bwMode="auto">
          <a:xfrm>
            <a:off x="2265363" y="4419600"/>
            <a:ext cx="706437" cy="228600"/>
          </a:xfrm>
          <a:prstGeom prst="rect">
            <a:avLst/>
          </a:prstGeom>
          <a:solidFill>
            <a:schemeClr val="bg1"/>
          </a:solidFill>
          <a:ln w="9525">
            <a:solidFill>
              <a:schemeClr val="bg1"/>
            </a:solidFill>
            <a:round/>
            <a:headEnd/>
            <a:tailEnd/>
          </a:ln>
        </p:spPr>
        <p:txBody>
          <a:bodyPr wrap="none" anchor="ctr">
            <a:prstTxWarp prst="textNoShape">
              <a:avLst/>
            </a:prstTxWarp>
          </a:bodyPr>
          <a:lstStyle/>
          <a:p>
            <a:pPr eaLnBrk="1" hangingPunct="1"/>
            <a:endParaRPr lang="en-US" sz="2400" dirty="0">
              <a:solidFill>
                <a:srgbClr val="000000"/>
              </a:solidFill>
              <a:latin typeface="Arial"/>
              <a:ea typeface="+mn-ea"/>
              <a:cs typeface="+mn-cs"/>
            </a:endParaRPr>
          </a:p>
        </p:txBody>
      </p:sp>
      <p:sp>
        <p:nvSpPr>
          <p:cNvPr id="20488" name="TextBox 7"/>
          <p:cNvSpPr txBox="1">
            <a:spLocks noChangeArrowheads="1"/>
          </p:cNvSpPr>
          <p:nvPr/>
        </p:nvSpPr>
        <p:spPr bwMode="auto">
          <a:xfrm>
            <a:off x="1447800" y="5867400"/>
            <a:ext cx="6914072"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Is this an inner join, or an outer join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4"/>
          <p:cNvSpPr>
            <a:spLocks noGrp="1"/>
          </p:cNvSpPr>
          <p:nvPr>
            <p:ph type="title"/>
          </p:nvPr>
        </p:nvSpPr>
        <p:spPr/>
        <p:txBody>
          <a:bodyPr/>
          <a:lstStyle/>
          <a:p>
            <a:r>
              <a:rPr lang="en-US" smtClean="0">
                <a:ea typeface="ＭＳ Ｐゴシック" pitchFamily="-64" charset="-128"/>
                <a:cs typeface="ＭＳ Ｐゴシック" pitchFamily="-64" charset="-128"/>
              </a:rPr>
              <a:t>Co-Group</a:t>
            </a:r>
          </a:p>
        </p:txBody>
      </p:sp>
      <p:sp>
        <p:nvSpPr>
          <p:cNvPr id="21507" name="Slide Number Placeholder 3"/>
          <p:cNvSpPr>
            <a:spLocks noGrp="1"/>
          </p:cNvSpPr>
          <p:nvPr>
            <p:ph type="sldNum" sz="quarter" idx="12"/>
          </p:nvPr>
        </p:nvSpPr>
        <p:spPr>
          <a:noFill/>
        </p:spPr>
        <p:txBody>
          <a:bodyPr/>
          <a:lstStyle/>
          <a:p>
            <a:fld id="{6D449287-3984-4D55-9A4A-AD1B2B021590}" type="slidenum">
              <a:rPr lang="en-US" smtClean="0">
                <a:solidFill>
                  <a:srgbClr val="000000"/>
                </a:solidFill>
              </a:rPr>
              <a:pPr/>
              <a:t>105</a:t>
            </a:fld>
            <a:endParaRPr lang="en-US" smtClean="0">
              <a:solidFill>
                <a:srgbClr val="000000"/>
              </a:solidFill>
            </a:endParaRPr>
          </a:p>
        </p:txBody>
      </p:sp>
      <p:sp>
        <p:nvSpPr>
          <p:cNvPr id="6" name="Rectangle 5"/>
          <p:cNvSpPr>
            <a:spLocks noChangeArrowheads="1"/>
          </p:cNvSpPr>
          <p:nvPr/>
        </p:nvSpPr>
        <p:spPr bwMode="auto">
          <a:xfrm>
            <a:off x="228600" y="3276600"/>
            <a:ext cx="8149587" cy="120032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r>
              <a:rPr lang="en-US" sz="2400" dirty="0" err="1">
                <a:solidFill>
                  <a:srgbClr val="000000"/>
                </a:solidFill>
                <a:latin typeface="Arial"/>
                <a:ea typeface="+mn-ea"/>
                <a:cs typeface="+mn-cs"/>
              </a:rPr>
              <a:t>url_revenues</a:t>
            </a:r>
            <a:r>
              <a:rPr lang="en-US" sz="2400" dirty="0">
                <a:solidFill>
                  <a:srgbClr val="000000"/>
                </a:solidFill>
                <a:latin typeface="Arial"/>
                <a:ea typeface="+mn-ea"/>
                <a:cs typeface="+mn-cs"/>
              </a:rPr>
              <a:t> = FOREACH </a:t>
            </a:r>
            <a:r>
              <a:rPr lang="en-US" sz="2400" dirty="0" err="1">
                <a:solidFill>
                  <a:srgbClr val="000000"/>
                </a:solidFill>
                <a:latin typeface="Arial"/>
                <a:ea typeface="+mn-ea"/>
                <a:cs typeface="+mn-cs"/>
              </a:rPr>
              <a:t>grouped_data</a:t>
            </a:r>
            <a:r>
              <a:rPr lang="en-US" sz="2400" dirty="0">
                <a:solidFill>
                  <a:srgbClr val="000000"/>
                </a:solidFill>
                <a:latin typeface="Arial"/>
                <a:ea typeface="+mn-ea"/>
                <a:cs typeface="+mn-cs"/>
              </a:rPr>
              <a:t> </a:t>
            </a:r>
          </a:p>
          <a:p>
            <a:pPr eaLnBrk="1" hangingPunct="1"/>
            <a:r>
              <a:rPr lang="en-US" sz="2400" dirty="0">
                <a:solidFill>
                  <a:srgbClr val="000000"/>
                </a:solidFill>
                <a:latin typeface="Arial"/>
                <a:ea typeface="+mn-ea"/>
                <a:cs typeface="+mn-cs"/>
              </a:rPr>
              <a:t>        GENERATE</a:t>
            </a:r>
          </a:p>
          <a:p>
            <a:pPr eaLnBrk="1" hangingPunct="1"/>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FLATTEN(distributeRevenue(results</a:t>
            </a:r>
            <a:r>
              <a:rPr lang="en-US" sz="2400" dirty="0">
                <a:solidFill>
                  <a:srgbClr val="000000"/>
                </a:solidFill>
                <a:latin typeface="Arial"/>
                <a:ea typeface="+mn-ea"/>
                <a:cs typeface="+mn-cs"/>
              </a:rPr>
              <a:t>, revenue));</a:t>
            </a:r>
            <a:endParaRPr lang="en-US" sz="2400" baseline="30000" dirty="0">
              <a:solidFill>
                <a:srgbClr val="000000"/>
              </a:solidFill>
              <a:latin typeface="Arial"/>
              <a:ea typeface="+mn-ea"/>
              <a:cs typeface="+mn-cs"/>
            </a:endParaRPr>
          </a:p>
        </p:txBody>
      </p:sp>
      <p:sp>
        <p:nvSpPr>
          <p:cNvPr id="21509" name="TextBox 7"/>
          <p:cNvSpPr txBox="1">
            <a:spLocks noChangeArrowheads="1"/>
          </p:cNvSpPr>
          <p:nvPr/>
        </p:nvSpPr>
        <p:spPr bwMode="auto">
          <a:xfrm>
            <a:off x="795338" y="2057400"/>
            <a:ext cx="8173031" cy="830997"/>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grouped_data</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results:{(url</a:t>
            </a:r>
            <a:r>
              <a:rPr lang="en-US" sz="2400" dirty="0">
                <a:solidFill>
                  <a:srgbClr val="000000"/>
                </a:solidFill>
                <a:latin typeface="Arial"/>
                <a:ea typeface="+mn-ea"/>
                <a:cs typeface="+mn-cs"/>
              </a:rPr>
              <a:t>, position)}, </a:t>
            </a:r>
            <a:br>
              <a:rPr lang="en-US" sz="2400" dirty="0">
                <a:solidFill>
                  <a:srgbClr val="000000"/>
                </a:solidFill>
                <a:latin typeface="Arial"/>
                <a:ea typeface="+mn-ea"/>
                <a:cs typeface="+mn-cs"/>
              </a:rPr>
            </a:b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revenue:{(adSlot</a:t>
            </a:r>
            <a:r>
              <a:rPr lang="en-US" sz="2400" dirty="0">
                <a:solidFill>
                  <a:srgbClr val="000000"/>
                </a:solidFill>
                <a:latin typeface="Arial"/>
                <a:ea typeface="+mn-ea"/>
                <a:cs typeface="+mn-cs"/>
              </a:rPr>
              <a:t>, amount)})}</a:t>
            </a:r>
          </a:p>
        </p:txBody>
      </p:sp>
      <p:sp>
        <p:nvSpPr>
          <p:cNvPr id="21510" name="Rectangle 8"/>
          <p:cNvSpPr>
            <a:spLocks noChangeArrowheads="1"/>
          </p:cNvSpPr>
          <p:nvPr/>
        </p:nvSpPr>
        <p:spPr bwMode="auto">
          <a:xfrm>
            <a:off x="304800" y="5029200"/>
            <a:ext cx="8448947" cy="1200328"/>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distributeRevenue</a:t>
            </a:r>
            <a:r>
              <a:rPr lang="en-US" sz="2400" dirty="0">
                <a:solidFill>
                  <a:srgbClr val="000000"/>
                </a:solidFill>
                <a:latin typeface="Arial"/>
                <a:ea typeface="+mn-ea"/>
                <a:cs typeface="+mn-cs"/>
              </a:rPr>
              <a:t> is a UDF that accepts search re-</a:t>
            </a:r>
          </a:p>
          <a:p>
            <a:pPr eaLnBrk="1" hangingPunct="1"/>
            <a:r>
              <a:rPr lang="en-US" sz="2400" dirty="0" err="1">
                <a:solidFill>
                  <a:srgbClr val="000000"/>
                </a:solidFill>
                <a:latin typeface="Arial"/>
                <a:ea typeface="+mn-ea"/>
                <a:cs typeface="+mn-cs"/>
              </a:rPr>
              <a:t>sults</a:t>
            </a:r>
            <a:r>
              <a:rPr lang="en-US" sz="2400" dirty="0">
                <a:solidFill>
                  <a:srgbClr val="000000"/>
                </a:solidFill>
                <a:latin typeface="Arial"/>
                <a:ea typeface="+mn-ea"/>
                <a:cs typeface="+mn-cs"/>
              </a:rPr>
              <a:t> and revenue information for a query string at a time,</a:t>
            </a:r>
          </a:p>
          <a:p>
            <a:pPr eaLnBrk="1" hangingPunct="1"/>
            <a:r>
              <a:rPr lang="en-US" sz="2400" dirty="0">
                <a:solidFill>
                  <a:srgbClr val="000000"/>
                </a:solidFill>
                <a:latin typeface="Arial"/>
                <a:ea typeface="+mn-ea"/>
                <a:cs typeface="+mn-cs"/>
              </a:rPr>
              <a:t>and outputs a bag of </a:t>
            </a:r>
            <a:r>
              <a:rPr lang="en-US" sz="2400" dirty="0" err="1">
                <a:solidFill>
                  <a:srgbClr val="000000"/>
                </a:solidFill>
                <a:latin typeface="Arial"/>
                <a:ea typeface="+mn-ea"/>
                <a:cs typeface="+mn-cs"/>
              </a:rPr>
              <a:t>urls</a:t>
            </a:r>
            <a:r>
              <a:rPr lang="en-US" sz="2400" dirty="0">
                <a:solidFill>
                  <a:srgbClr val="000000"/>
                </a:solidFill>
                <a:latin typeface="Arial"/>
                <a:ea typeface="+mn-ea"/>
                <a:cs typeface="+mn-cs"/>
              </a:rPr>
              <a:t> and the revenue attributed to them.</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r>
              <a:rPr lang="en-US" smtClean="0">
                <a:ea typeface="ＭＳ Ｐゴシック" pitchFamily="-64" charset="-128"/>
                <a:cs typeface="ＭＳ Ｐゴシック" pitchFamily="-64" charset="-128"/>
              </a:rPr>
              <a:t>Co-Group v.s. Join</a:t>
            </a:r>
          </a:p>
        </p:txBody>
      </p:sp>
      <p:sp>
        <p:nvSpPr>
          <p:cNvPr id="22531" name="Slide Number Placeholder 3"/>
          <p:cNvSpPr>
            <a:spLocks noGrp="1"/>
          </p:cNvSpPr>
          <p:nvPr>
            <p:ph type="sldNum" sz="quarter" idx="12"/>
          </p:nvPr>
        </p:nvSpPr>
        <p:spPr>
          <a:noFill/>
        </p:spPr>
        <p:txBody>
          <a:bodyPr/>
          <a:lstStyle/>
          <a:p>
            <a:fld id="{B2303F10-2E88-4166-89D4-80C678B46642}" type="slidenum">
              <a:rPr lang="en-US" smtClean="0">
                <a:solidFill>
                  <a:srgbClr val="000000"/>
                </a:solidFill>
              </a:rPr>
              <a:pPr/>
              <a:t>106</a:t>
            </a:fld>
            <a:endParaRPr lang="en-US" smtClean="0">
              <a:solidFill>
                <a:srgbClr val="000000"/>
              </a:solidFill>
            </a:endParaRPr>
          </a:p>
        </p:txBody>
      </p:sp>
      <p:sp>
        <p:nvSpPr>
          <p:cNvPr id="6" name="Rectangle 5"/>
          <p:cNvSpPr>
            <a:spLocks noChangeArrowheads="1"/>
          </p:cNvSpPr>
          <p:nvPr/>
        </p:nvSpPr>
        <p:spPr bwMode="auto">
          <a:xfrm>
            <a:off x="503238" y="3276600"/>
            <a:ext cx="8450049" cy="2246769"/>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r>
              <a:rPr lang="en-US" dirty="0" err="1">
                <a:solidFill>
                  <a:srgbClr val="000000"/>
                </a:solidFill>
                <a:latin typeface="Arial"/>
                <a:ea typeface="+mn-ea"/>
                <a:cs typeface="+mn-cs"/>
              </a:rPr>
              <a:t>grouped_data</a:t>
            </a:r>
            <a:r>
              <a:rPr lang="en-US" dirty="0">
                <a:solidFill>
                  <a:srgbClr val="000000"/>
                </a:solidFill>
                <a:latin typeface="Arial"/>
                <a:ea typeface="+mn-ea"/>
                <a:cs typeface="+mn-cs"/>
              </a:rPr>
              <a:t> = COGROUP results BY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a:t>
            </a:r>
          </a:p>
          <a:p>
            <a:pPr eaLnBrk="1" hangingPunct="1"/>
            <a:r>
              <a:rPr lang="en-US" dirty="0">
                <a:solidFill>
                  <a:srgbClr val="000000"/>
                </a:solidFill>
                <a:latin typeface="Arial"/>
                <a:ea typeface="+mn-ea"/>
                <a:cs typeface="+mn-cs"/>
              </a:rPr>
              <a:t>                                        revenue BY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a:t>
            </a:r>
          </a:p>
          <a:p>
            <a:pPr eaLnBrk="1" hangingPunct="1"/>
            <a:r>
              <a:rPr lang="en-US" dirty="0" err="1">
                <a:solidFill>
                  <a:srgbClr val="000000"/>
                </a:solidFill>
                <a:latin typeface="Arial"/>
                <a:ea typeface="+mn-ea"/>
                <a:cs typeface="+mn-cs"/>
              </a:rPr>
              <a:t>join_result</a:t>
            </a:r>
            <a:r>
              <a:rPr lang="en-US" dirty="0">
                <a:solidFill>
                  <a:srgbClr val="000000"/>
                </a:solidFill>
                <a:latin typeface="Arial"/>
                <a:ea typeface="+mn-ea"/>
                <a:cs typeface="+mn-cs"/>
              </a:rPr>
              <a:t> = FOREACH </a:t>
            </a:r>
            <a:r>
              <a:rPr lang="en-US" dirty="0" err="1">
                <a:solidFill>
                  <a:srgbClr val="000000"/>
                </a:solidFill>
                <a:latin typeface="Arial"/>
                <a:ea typeface="+mn-ea"/>
                <a:cs typeface="+mn-cs"/>
              </a:rPr>
              <a:t>grouped_data</a:t>
            </a:r>
            <a:endParaRPr lang="en-US" dirty="0">
              <a:solidFill>
                <a:srgbClr val="000000"/>
              </a:solidFill>
              <a:latin typeface="Arial"/>
              <a:ea typeface="+mn-ea"/>
              <a:cs typeface="+mn-cs"/>
            </a:endParaRPr>
          </a:p>
          <a:p>
            <a:pPr eaLnBrk="1" hangingPunct="1"/>
            <a:r>
              <a:rPr lang="en-US" dirty="0">
                <a:solidFill>
                  <a:srgbClr val="000000"/>
                </a:solidFill>
                <a:latin typeface="Arial"/>
                <a:ea typeface="+mn-ea"/>
                <a:cs typeface="+mn-cs"/>
              </a:rPr>
              <a:t>                     GENERATE </a:t>
            </a:r>
            <a:r>
              <a:rPr lang="en-US" dirty="0" err="1">
                <a:solidFill>
                  <a:srgbClr val="000000"/>
                </a:solidFill>
                <a:latin typeface="Arial"/>
                <a:ea typeface="+mn-ea"/>
                <a:cs typeface="+mn-cs"/>
              </a:rPr>
              <a:t>FLATTEN(results</a:t>
            </a:r>
            <a:r>
              <a:rPr lang="en-US" dirty="0">
                <a:solidFill>
                  <a:srgbClr val="000000"/>
                </a:solidFill>
                <a:latin typeface="Arial"/>
                <a:ea typeface="+mn-ea"/>
                <a:cs typeface="+mn-cs"/>
              </a:rPr>
              <a:t>), </a:t>
            </a:r>
          </a:p>
          <a:p>
            <a:pPr eaLnBrk="1" hangingPunct="1"/>
            <a:r>
              <a:rPr lang="en-US" dirty="0">
                <a:solidFill>
                  <a:srgbClr val="000000"/>
                </a:solidFill>
                <a:latin typeface="Arial"/>
                <a:ea typeface="+mn-ea"/>
                <a:cs typeface="+mn-cs"/>
              </a:rPr>
              <a:t>                                           </a:t>
            </a:r>
            <a:r>
              <a:rPr lang="en-US" dirty="0" err="1">
                <a:solidFill>
                  <a:srgbClr val="000000"/>
                </a:solidFill>
                <a:latin typeface="Arial"/>
                <a:ea typeface="+mn-ea"/>
                <a:cs typeface="+mn-cs"/>
              </a:rPr>
              <a:t>FLATTEN(revenue</a:t>
            </a:r>
            <a:r>
              <a:rPr lang="en-US" dirty="0">
                <a:solidFill>
                  <a:srgbClr val="000000"/>
                </a:solidFill>
                <a:latin typeface="Arial"/>
                <a:ea typeface="+mn-ea"/>
                <a:cs typeface="+mn-cs"/>
              </a:rPr>
              <a:t>);</a:t>
            </a:r>
            <a:endParaRPr lang="en-US" baseline="30000" dirty="0">
              <a:solidFill>
                <a:srgbClr val="000000"/>
              </a:solidFill>
              <a:latin typeface="Arial"/>
              <a:ea typeface="+mn-ea"/>
              <a:cs typeface="+mn-cs"/>
            </a:endParaRPr>
          </a:p>
        </p:txBody>
      </p:sp>
      <p:sp>
        <p:nvSpPr>
          <p:cNvPr id="22533" name="TextBox 7"/>
          <p:cNvSpPr txBox="1">
            <a:spLocks noChangeArrowheads="1"/>
          </p:cNvSpPr>
          <p:nvPr/>
        </p:nvSpPr>
        <p:spPr bwMode="auto">
          <a:xfrm>
            <a:off x="795338" y="2057400"/>
            <a:ext cx="8173031" cy="830997"/>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grouped_data</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results:{(url</a:t>
            </a:r>
            <a:r>
              <a:rPr lang="en-US" sz="2400" dirty="0">
                <a:solidFill>
                  <a:srgbClr val="000000"/>
                </a:solidFill>
                <a:latin typeface="Arial"/>
                <a:ea typeface="+mn-ea"/>
                <a:cs typeface="+mn-cs"/>
              </a:rPr>
              <a:t>, position)}, </a:t>
            </a:r>
            <a:br>
              <a:rPr lang="en-US" sz="2400" dirty="0">
                <a:solidFill>
                  <a:srgbClr val="000000"/>
                </a:solidFill>
                <a:latin typeface="Arial"/>
                <a:ea typeface="+mn-ea"/>
                <a:cs typeface="+mn-cs"/>
              </a:rPr>
            </a:b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revenue:{(adSlot</a:t>
            </a:r>
            <a:r>
              <a:rPr lang="en-US" sz="2400" dirty="0">
                <a:solidFill>
                  <a:srgbClr val="000000"/>
                </a:solidFill>
                <a:latin typeface="Arial"/>
                <a:ea typeface="+mn-ea"/>
                <a:cs typeface="+mn-cs"/>
              </a:rPr>
              <a:t>, amount)})}</a:t>
            </a:r>
          </a:p>
        </p:txBody>
      </p:sp>
      <p:sp>
        <p:nvSpPr>
          <p:cNvPr id="22534" name="TextBox 6"/>
          <p:cNvSpPr txBox="1">
            <a:spLocks noChangeArrowheads="1"/>
          </p:cNvSpPr>
          <p:nvPr/>
        </p:nvSpPr>
        <p:spPr bwMode="auto">
          <a:xfrm>
            <a:off x="2825750" y="6019800"/>
            <a:ext cx="3913451" cy="461665"/>
          </a:xfrm>
          <a:prstGeom prst="rect">
            <a:avLst/>
          </a:prstGeom>
          <a:noFill/>
          <a:ln w="9525">
            <a:noFill/>
            <a:miter lim="800000"/>
            <a:headEnd/>
            <a:tailEnd/>
          </a:ln>
        </p:spPr>
        <p:txBody>
          <a:bodyPr wrap="none">
            <a:prstTxWarp prst="textNoShape">
              <a:avLst/>
            </a:prstTxWarp>
            <a:spAutoFit/>
          </a:bodyPr>
          <a:lstStyle/>
          <a:p>
            <a:pPr eaLnBrk="1" hangingPunct="1"/>
            <a:r>
              <a:rPr lang="en-US" sz="2400" dirty="0">
                <a:solidFill>
                  <a:srgbClr val="000000"/>
                </a:solidFill>
                <a:latin typeface="Arial"/>
                <a:ea typeface="+mn-ea"/>
                <a:cs typeface="+mn-cs"/>
              </a:rPr>
              <a:t>Result is the same as JOIN</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smtClean="0">
                <a:ea typeface="ＭＳ Ｐゴシック" pitchFamily="-64" charset="-128"/>
                <a:cs typeface="ＭＳ Ｐゴシック" pitchFamily="-64" charset="-128"/>
              </a:rPr>
              <a:t>Asking for Output: STORE</a:t>
            </a:r>
          </a:p>
        </p:txBody>
      </p:sp>
      <p:sp>
        <p:nvSpPr>
          <p:cNvPr id="23555" name="Slide Number Placeholder 3"/>
          <p:cNvSpPr>
            <a:spLocks noGrp="1"/>
          </p:cNvSpPr>
          <p:nvPr>
            <p:ph type="sldNum" sz="quarter" idx="12"/>
          </p:nvPr>
        </p:nvSpPr>
        <p:spPr>
          <a:noFill/>
        </p:spPr>
        <p:txBody>
          <a:bodyPr/>
          <a:lstStyle/>
          <a:p>
            <a:fld id="{D71F5D77-73AC-41D8-8DCC-1B7C8E3664F2}" type="slidenum">
              <a:rPr lang="en-US" smtClean="0">
                <a:solidFill>
                  <a:srgbClr val="000000"/>
                </a:solidFill>
              </a:rPr>
              <a:pPr/>
              <a:t>107</a:t>
            </a:fld>
            <a:endParaRPr lang="en-US" smtClean="0">
              <a:solidFill>
                <a:srgbClr val="000000"/>
              </a:solidFill>
            </a:endParaRPr>
          </a:p>
        </p:txBody>
      </p:sp>
      <p:sp>
        <p:nvSpPr>
          <p:cNvPr id="6" name="Rectangle 5"/>
          <p:cNvSpPr>
            <a:spLocks noChangeArrowheads="1"/>
          </p:cNvSpPr>
          <p:nvPr/>
        </p:nvSpPr>
        <p:spPr bwMode="auto">
          <a:xfrm>
            <a:off x="685800" y="2209800"/>
            <a:ext cx="7751642" cy="107721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eaLnBrk="1" hangingPunct="1"/>
            <a:r>
              <a:rPr lang="en-US" sz="3200" dirty="0">
                <a:solidFill>
                  <a:srgbClr val="000000"/>
                </a:solidFill>
                <a:latin typeface="Arial"/>
                <a:ea typeface="+mn-ea"/>
                <a:cs typeface="+mn-cs"/>
              </a:rPr>
              <a:t>STORE </a:t>
            </a:r>
            <a:r>
              <a:rPr lang="en-US" sz="3200" dirty="0" err="1">
                <a:solidFill>
                  <a:srgbClr val="000000"/>
                </a:solidFill>
                <a:latin typeface="Arial"/>
                <a:ea typeface="+mn-ea"/>
                <a:cs typeface="+mn-cs"/>
              </a:rPr>
              <a:t>query_revenues</a:t>
            </a:r>
            <a:r>
              <a:rPr lang="en-US" sz="3200" dirty="0">
                <a:solidFill>
                  <a:srgbClr val="000000"/>
                </a:solidFill>
                <a:latin typeface="Arial"/>
                <a:ea typeface="+mn-ea"/>
                <a:cs typeface="+mn-cs"/>
              </a:rPr>
              <a:t> INTO `</a:t>
            </a:r>
            <a:r>
              <a:rPr lang="en-US" sz="3200" dirty="0" err="1">
                <a:solidFill>
                  <a:srgbClr val="000000"/>
                </a:solidFill>
                <a:latin typeface="Arial"/>
                <a:ea typeface="+mn-ea"/>
                <a:cs typeface="+mn-cs"/>
              </a:rPr>
              <a:t>myoutput</a:t>
            </a:r>
            <a:r>
              <a:rPr lang="en-US" sz="3200" dirty="0">
                <a:solidFill>
                  <a:srgbClr val="000000"/>
                </a:solidFill>
                <a:latin typeface="Arial"/>
                <a:ea typeface="+mn-ea"/>
                <a:cs typeface="+mn-cs"/>
              </a:rPr>
              <a:t>'</a:t>
            </a:r>
          </a:p>
          <a:p>
            <a:pPr eaLnBrk="1" hangingPunct="1"/>
            <a:r>
              <a:rPr lang="en-US" sz="3200" dirty="0">
                <a:solidFill>
                  <a:srgbClr val="000000"/>
                </a:solidFill>
                <a:latin typeface="Arial"/>
                <a:ea typeface="+mn-ea"/>
                <a:cs typeface="+mn-cs"/>
              </a:rPr>
              <a:t>                  USING </a:t>
            </a:r>
            <a:r>
              <a:rPr lang="en-US" sz="3200" dirty="0" err="1">
                <a:solidFill>
                  <a:srgbClr val="000000"/>
                </a:solidFill>
                <a:latin typeface="Arial"/>
                <a:ea typeface="+mn-ea"/>
                <a:cs typeface="+mn-cs"/>
              </a:rPr>
              <a:t>myStore</a:t>
            </a:r>
            <a:r>
              <a:rPr lang="en-US" sz="3200" dirty="0">
                <a:solidFill>
                  <a:srgbClr val="000000"/>
                </a:solidFill>
                <a:latin typeface="Arial"/>
                <a:ea typeface="+mn-ea"/>
                <a:cs typeface="+mn-cs"/>
              </a:rPr>
              <a:t>();</a:t>
            </a:r>
            <a:endParaRPr lang="en-US" sz="3200" baseline="30000" dirty="0">
              <a:solidFill>
                <a:srgbClr val="000000"/>
              </a:solidFill>
              <a:latin typeface="Arial"/>
              <a:ea typeface="+mn-ea"/>
              <a:cs typeface="+mn-cs"/>
            </a:endParaRPr>
          </a:p>
        </p:txBody>
      </p:sp>
      <p:sp>
        <p:nvSpPr>
          <p:cNvPr id="23557" name="TextBox 6"/>
          <p:cNvSpPr txBox="1">
            <a:spLocks noChangeArrowheads="1"/>
          </p:cNvSpPr>
          <p:nvPr/>
        </p:nvSpPr>
        <p:spPr bwMode="auto">
          <a:xfrm>
            <a:off x="1174750" y="4876800"/>
            <a:ext cx="7290127" cy="461665"/>
          </a:xfrm>
          <a:prstGeom prst="rect">
            <a:avLst/>
          </a:prstGeom>
          <a:noFill/>
          <a:ln w="9525">
            <a:noFill/>
            <a:miter lim="800000"/>
            <a:headEnd/>
            <a:tailEnd/>
          </a:ln>
        </p:spPr>
        <p:txBody>
          <a:bodyPr wrap="none">
            <a:prstTxWarp prst="textNoShape">
              <a:avLst/>
            </a:prstTxWarp>
            <a:spAutoFit/>
          </a:bodyPr>
          <a:lstStyle/>
          <a:p>
            <a:pPr eaLnBrk="1" hangingPunct="1"/>
            <a:r>
              <a:rPr lang="en-US" sz="2400" dirty="0">
                <a:solidFill>
                  <a:srgbClr val="000000"/>
                </a:solidFill>
                <a:latin typeface="Arial"/>
                <a:ea typeface="+mn-ea"/>
                <a:cs typeface="+mn-cs"/>
              </a:rPr>
              <a:t>Meaning: write </a:t>
            </a:r>
            <a:r>
              <a:rPr lang="en-US" sz="2400" dirty="0" err="1">
                <a:solidFill>
                  <a:srgbClr val="000000"/>
                </a:solidFill>
                <a:latin typeface="Arial"/>
                <a:ea typeface="+mn-ea"/>
                <a:cs typeface="+mn-cs"/>
              </a:rPr>
              <a:t>query_revenues</a:t>
            </a:r>
            <a:r>
              <a:rPr lang="en-US" sz="2400" dirty="0">
                <a:solidFill>
                  <a:srgbClr val="000000"/>
                </a:solidFill>
                <a:latin typeface="Arial"/>
                <a:ea typeface="+mn-ea"/>
                <a:cs typeface="+mn-cs"/>
              </a:rPr>
              <a:t> to the file ‘</a:t>
            </a:r>
            <a:r>
              <a:rPr lang="en-US" sz="2400" dirty="0" err="1">
                <a:solidFill>
                  <a:srgbClr val="000000"/>
                </a:solidFill>
                <a:latin typeface="Arial"/>
                <a:ea typeface="+mn-ea"/>
                <a:cs typeface="+mn-cs"/>
              </a:rPr>
              <a:t>myoutput</a:t>
            </a:r>
            <a:r>
              <a:rPr lang="en-US" sz="2400" dirty="0">
                <a:solidFill>
                  <a:srgbClr val="000000"/>
                </a:solidFill>
                <a:latin typeface="Arial"/>
                <a:ea typeface="+mn-ea"/>
                <a:cs typeface="+mn-cs"/>
              </a:rPr>
              <a:t>’</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3"/>
          <p:cNvSpPr>
            <a:spLocks noGrp="1"/>
          </p:cNvSpPr>
          <p:nvPr>
            <p:ph type="title"/>
          </p:nvPr>
        </p:nvSpPr>
        <p:spPr/>
        <p:txBody>
          <a:bodyPr/>
          <a:lstStyle/>
          <a:p>
            <a:r>
              <a:rPr lang="en-US" smtClean="0">
                <a:ea typeface="ＭＳ Ｐゴシック" pitchFamily="-64" charset="-128"/>
                <a:cs typeface="ＭＳ Ｐゴシック" pitchFamily="-64" charset="-128"/>
              </a:rPr>
              <a:t>Implementation</a:t>
            </a:r>
          </a:p>
        </p:txBody>
      </p:sp>
      <p:sp>
        <p:nvSpPr>
          <p:cNvPr id="24579" name="Content Placeholder 4"/>
          <p:cNvSpPr>
            <a:spLocks noGrp="1"/>
          </p:cNvSpPr>
          <p:nvPr>
            <p:ph idx="1"/>
          </p:nvPr>
        </p:nvSpPr>
        <p:spPr/>
        <p:txBody>
          <a:bodyPr/>
          <a:lstStyle/>
          <a:p>
            <a:r>
              <a:rPr lang="en-US" smtClean="0">
                <a:ea typeface="ＭＳ Ｐゴシック" pitchFamily="-64" charset="-128"/>
                <a:cs typeface="ＭＳ Ｐゴシック" pitchFamily="-64" charset="-128"/>
              </a:rPr>
              <a:t>Over Hadoop !</a:t>
            </a:r>
          </a:p>
          <a:p>
            <a:r>
              <a:rPr lang="en-US" smtClean="0">
                <a:ea typeface="ＭＳ Ｐゴシック" pitchFamily="-64" charset="-128"/>
                <a:cs typeface="ＭＳ Ｐゴシック" pitchFamily="-64" charset="-128"/>
              </a:rPr>
              <a:t>Parse query:</a:t>
            </a:r>
          </a:p>
          <a:p>
            <a:pPr lvl="1"/>
            <a:r>
              <a:rPr lang="en-US" smtClean="0">
                <a:sym typeface="Wingdings" pitchFamily="-64" charset="2"/>
              </a:rPr>
              <a:t>Everything between LOAD and STORE  one logical plan</a:t>
            </a:r>
          </a:p>
          <a:p>
            <a:r>
              <a:rPr lang="en-US" smtClean="0">
                <a:ea typeface="ＭＳ Ｐゴシック" pitchFamily="-64" charset="-128"/>
                <a:cs typeface="ＭＳ Ｐゴシック" pitchFamily="-64" charset="-128"/>
                <a:sym typeface="Wingdings" pitchFamily="-64" charset="2"/>
              </a:rPr>
              <a:t>Logical plan  sequence of Map/Reduce ops</a:t>
            </a:r>
          </a:p>
          <a:p>
            <a:r>
              <a:rPr lang="en-US" smtClean="0">
                <a:ea typeface="ＭＳ Ｐゴシック" pitchFamily="-64" charset="-128"/>
                <a:cs typeface="ＭＳ Ｐゴシック" pitchFamily="-64" charset="-128"/>
                <a:sym typeface="Wingdings" pitchFamily="-64" charset="2"/>
              </a:rPr>
              <a:t>All statements between two (CO)GROUPs  one Map/Reduce op</a:t>
            </a:r>
          </a:p>
          <a:p>
            <a:endParaRPr lang="en-US" smtClean="0">
              <a:ea typeface="ＭＳ Ｐゴシック" pitchFamily="-64" charset="-128"/>
              <a:cs typeface="ＭＳ Ｐゴシック" pitchFamily="-64" charset="-128"/>
              <a:sym typeface="Wingdings" pitchFamily="-64" charset="2"/>
            </a:endParaRPr>
          </a:p>
          <a:p>
            <a:endParaRPr lang="en-US" smtClean="0">
              <a:ea typeface="ＭＳ Ｐゴシック" pitchFamily="-64" charset="-128"/>
              <a:cs typeface="ＭＳ Ｐゴシック" pitchFamily="-64" charset="-128"/>
            </a:endParaRPr>
          </a:p>
        </p:txBody>
      </p:sp>
      <p:sp>
        <p:nvSpPr>
          <p:cNvPr id="24580" name="Slide Number Placeholder 2"/>
          <p:cNvSpPr>
            <a:spLocks noGrp="1"/>
          </p:cNvSpPr>
          <p:nvPr>
            <p:ph type="sldNum" sz="quarter" idx="12"/>
          </p:nvPr>
        </p:nvSpPr>
        <p:spPr>
          <a:noFill/>
        </p:spPr>
        <p:txBody>
          <a:bodyPr/>
          <a:lstStyle/>
          <a:p>
            <a:fld id="{BCCF283A-D7F5-4B8C-B299-282459344311}" type="slidenum">
              <a:rPr lang="en-US" smtClean="0">
                <a:solidFill>
                  <a:srgbClr val="000000"/>
                </a:solidFill>
              </a:rPr>
              <a:pPr/>
              <a:t>108</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4"/>
          <p:cNvSpPr>
            <a:spLocks noGrp="1"/>
          </p:cNvSpPr>
          <p:nvPr>
            <p:ph type="title"/>
          </p:nvPr>
        </p:nvSpPr>
        <p:spPr/>
        <p:txBody>
          <a:bodyPr/>
          <a:lstStyle/>
          <a:p>
            <a:r>
              <a:rPr lang="en-US" smtClean="0">
                <a:ea typeface="ＭＳ Ｐゴシック" pitchFamily="-64" charset="-128"/>
                <a:cs typeface="ＭＳ Ｐゴシック" pitchFamily="-64" charset="-128"/>
              </a:rPr>
              <a:t>Implementation</a:t>
            </a:r>
          </a:p>
        </p:txBody>
      </p:sp>
      <p:sp>
        <p:nvSpPr>
          <p:cNvPr id="25603" name="Slide Number Placeholder 3"/>
          <p:cNvSpPr>
            <a:spLocks noGrp="1"/>
          </p:cNvSpPr>
          <p:nvPr>
            <p:ph type="sldNum" sz="quarter" idx="12"/>
          </p:nvPr>
        </p:nvSpPr>
        <p:spPr>
          <a:noFill/>
        </p:spPr>
        <p:txBody>
          <a:bodyPr/>
          <a:lstStyle/>
          <a:p>
            <a:fld id="{B065D382-504F-45E3-BA61-20AE90D17B7C}" type="slidenum">
              <a:rPr lang="en-US" smtClean="0">
                <a:solidFill>
                  <a:srgbClr val="000000"/>
                </a:solidFill>
              </a:rPr>
              <a:pPr/>
              <a:t>109</a:t>
            </a:fld>
            <a:endParaRPr lang="en-US" smtClean="0">
              <a:solidFill>
                <a:srgbClr val="000000"/>
              </a:solidFill>
            </a:endParaRPr>
          </a:p>
        </p:txBody>
      </p:sp>
      <p:pic>
        <p:nvPicPr>
          <p:cNvPr id="25604" name="Picture 5"/>
          <p:cNvPicPr>
            <a:picLocks noChangeAspect="1"/>
          </p:cNvPicPr>
          <p:nvPr/>
        </p:nvPicPr>
        <p:blipFill>
          <a:blip r:embed="rId2"/>
          <a:srcRect/>
          <a:stretch>
            <a:fillRect/>
          </a:stretch>
        </p:blipFill>
        <p:spPr bwMode="auto">
          <a:xfrm>
            <a:off x="533400" y="2819400"/>
            <a:ext cx="8189913"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normAutofit fontScale="90000"/>
          </a:bodyPr>
          <a:lstStyle/>
          <a:p>
            <a:r>
              <a:rPr lang="en-US" dirty="0" smtClean="0"/>
              <a:t>Architectures for Parallel Databases</a:t>
            </a:r>
          </a:p>
        </p:txBody>
      </p:sp>
      <p:sp>
        <p:nvSpPr>
          <p:cNvPr id="24579" name="Content Placeholder 2"/>
          <p:cNvSpPr>
            <a:spLocks noGrp="1"/>
          </p:cNvSpPr>
          <p:nvPr>
            <p:ph idx="1"/>
          </p:nvPr>
        </p:nvSpPr>
        <p:spPr/>
        <p:txBody>
          <a:bodyPr/>
          <a:lstStyle/>
          <a:p>
            <a:r>
              <a:rPr lang="en-US" smtClean="0"/>
              <a:t>Shared memory</a:t>
            </a:r>
          </a:p>
          <a:p>
            <a:endParaRPr lang="en-US" smtClean="0"/>
          </a:p>
          <a:p>
            <a:r>
              <a:rPr lang="en-US" smtClean="0"/>
              <a:t>Shared disk</a:t>
            </a:r>
          </a:p>
          <a:p>
            <a:endParaRPr lang="en-US" smtClean="0"/>
          </a:p>
          <a:p>
            <a:r>
              <a:rPr lang="en-US" smtClean="0"/>
              <a:t>Shared nothing</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819400"/>
            <a:ext cx="8229600" cy="1143000"/>
          </a:xfrm>
        </p:spPr>
        <p:txBody>
          <a:bodyPr/>
          <a:lstStyle/>
          <a:p>
            <a:pPr eaLnBrk="1" hangingPunct="1"/>
            <a:r>
              <a:rPr lang="en-US" dirty="0" smtClean="0"/>
              <a:t>Bloom </a:t>
            </a:r>
            <a:r>
              <a:rPr lang="en-US" dirty="0" smtClean="0"/>
              <a:t>Filters</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16386" name="Slide Number Placeholder 5"/>
          <p:cNvSpPr>
            <a:spLocks noGrp="1"/>
          </p:cNvSpPr>
          <p:nvPr>
            <p:ph type="sldNum" sz="quarter" idx="12"/>
          </p:nvPr>
        </p:nvSpPr>
        <p:spPr>
          <a:noFill/>
        </p:spPr>
        <p:txBody>
          <a:bodyPr/>
          <a:lstStyle/>
          <a:p>
            <a:fld id="{86E70896-6B34-2B4E-A05A-A7EA96034A63}" type="slidenum">
              <a:rPr lang="en-US" smtClean="0"/>
              <a:pPr/>
              <a:t>110</a:t>
            </a:fld>
            <a:endParaRPr lang="en-US" smtClean="0"/>
          </a:p>
        </p:txBody>
      </p:sp>
      <p:sp>
        <p:nvSpPr>
          <p:cNvPr id="16388" name="Rectangle 3"/>
          <p:cNvSpPr>
            <a:spLocks noGrp="1" noChangeArrowheads="1"/>
          </p:cNvSpPr>
          <p:nvPr>
            <p:ph idx="4294967295"/>
          </p:nvPr>
        </p:nvSpPr>
        <p:spPr>
          <a:xfrm>
            <a:off x="1905000" y="4648200"/>
            <a:ext cx="5376792" cy="584776"/>
          </a:xfrm>
        </p:spPr>
        <p:txBody>
          <a:bodyPr wrap="none">
            <a:spAutoFit/>
          </a:bodyPr>
          <a:lstStyle/>
          <a:p>
            <a:pPr eaLnBrk="1" hangingPunct="1">
              <a:buNone/>
            </a:pPr>
            <a:r>
              <a:rPr lang="en-US" dirty="0" smtClean="0"/>
              <a:t>We *WILL* discuss in class !</a:t>
            </a:r>
            <a:endParaRPr lang="en-US" dirty="0" smtClean="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t>Lecture on Bloom Filters</a:t>
            </a:r>
          </a:p>
        </p:txBody>
      </p:sp>
      <p:sp>
        <p:nvSpPr>
          <p:cNvPr id="20483" name="Content Placeholder 2"/>
          <p:cNvSpPr>
            <a:spLocks noGrp="1"/>
          </p:cNvSpPr>
          <p:nvPr>
            <p:ph idx="1"/>
          </p:nvPr>
        </p:nvSpPr>
        <p:spPr/>
        <p:txBody>
          <a:bodyPr/>
          <a:lstStyle/>
          <a:p>
            <a:pPr>
              <a:buFontTx/>
              <a:buNone/>
            </a:pPr>
            <a:r>
              <a:rPr lang="en-US" sz="2800" dirty="0" smtClean="0"/>
              <a:t>Not described in the textbook !</a:t>
            </a:r>
          </a:p>
          <a:p>
            <a:pPr>
              <a:buFontTx/>
              <a:buNone/>
            </a:pPr>
            <a:r>
              <a:rPr lang="en-US" sz="2800" dirty="0" smtClean="0"/>
              <a:t>Lecture based in part on:</a:t>
            </a:r>
          </a:p>
          <a:p>
            <a:r>
              <a:rPr lang="en-US" sz="2800" dirty="0" err="1" smtClean="0"/>
              <a:t>Broder</a:t>
            </a:r>
            <a:r>
              <a:rPr lang="en-US" sz="2800" dirty="0" smtClean="0"/>
              <a:t>, Andrei; </a:t>
            </a:r>
            <a:r>
              <a:rPr lang="en-US" sz="2800" dirty="0" err="1" smtClean="0"/>
              <a:t>Mitzenmacher</a:t>
            </a:r>
            <a:r>
              <a:rPr lang="en-US" sz="2800" dirty="0" smtClean="0"/>
              <a:t>, Michael (2005), "Network Applications of Bloom Filters: A Survey", Internet Mathematics 1 (4): 485–509</a:t>
            </a:r>
          </a:p>
          <a:p>
            <a:r>
              <a:rPr lang="en-US" sz="2800" dirty="0" smtClean="0"/>
              <a:t>Bloom, Burton H. (1970), "Space/time trade-offs in hash coding with allowable errors", Communications of the ACM 13 (7): 422–42</a:t>
            </a:r>
          </a:p>
        </p:txBody>
      </p:sp>
      <p:sp>
        <p:nvSpPr>
          <p:cNvPr id="20484" name="Slide Number Placeholder 3"/>
          <p:cNvSpPr>
            <a:spLocks noGrp="1"/>
          </p:cNvSpPr>
          <p:nvPr>
            <p:ph type="sldNum" sz="quarter" idx="12"/>
          </p:nvPr>
        </p:nvSpPr>
        <p:spPr>
          <a:noFill/>
        </p:spPr>
        <p:txBody>
          <a:bodyPr/>
          <a:lstStyle/>
          <a:p>
            <a:fld id="{790DAEE9-9AFB-3C40-9E4D-05327EEFED7B}" type="slidenum">
              <a:rPr lang="en-US" smtClean="0"/>
              <a:pPr/>
              <a:t>111</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Pig </a:t>
            </a:r>
            <a:r>
              <a:rPr lang="en-US" dirty="0" smtClean="0"/>
              <a:t>Latin</a:t>
            </a:r>
            <a:r>
              <a:rPr lang="en-US" dirty="0" smtClean="0"/>
              <a:t> Example Continued</a:t>
            </a:r>
            <a:endParaRPr lang="en-US" dirty="0" smtClean="0"/>
          </a:p>
        </p:txBody>
      </p:sp>
      <p:sp>
        <p:nvSpPr>
          <p:cNvPr id="21507" name="Slide Number Placeholder 3"/>
          <p:cNvSpPr>
            <a:spLocks noGrp="1"/>
          </p:cNvSpPr>
          <p:nvPr>
            <p:ph type="sldNum" sz="quarter" idx="12"/>
          </p:nvPr>
        </p:nvSpPr>
        <p:spPr>
          <a:noFill/>
        </p:spPr>
        <p:txBody>
          <a:bodyPr/>
          <a:lstStyle/>
          <a:p>
            <a:fld id="{393278AF-6A4B-854F-B5A0-B6075C03863B}" type="slidenum">
              <a:rPr lang="en-US" smtClean="0"/>
              <a:pPr/>
              <a:t>112</a:t>
            </a:fld>
            <a:endParaRPr lang="en-US" smtClean="0"/>
          </a:p>
        </p:txBody>
      </p:sp>
      <p:sp>
        <p:nvSpPr>
          <p:cNvPr id="21508" name="TextBox 4"/>
          <p:cNvSpPr txBox="1">
            <a:spLocks noChangeArrowheads="1"/>
          </p:cNvSpPr>
          <p:nvPr/>
        </p:nvSpPr>
        <p:spPr bwMode="auto">
          <a:xfrm>
            <a:off x="381000" y="1752600"/>
            <a:ext cx="3468818" cy="1077218"/>
          </a:xfrm>
          <a:prstGeom prst="rect">
            <a:avLst/>
          </a:prstGeom>
          <a:noFill/>
          <a:ln w="9525">
            <a:noFill/>
            <a:miter lim="800000"/>
            <a:headEnd/>
            <a:tailEnd/>
          </a:ln>
        </p:spPr>
        <p:txBody>
          <a:bodyPr wrap="none">
            <a:prstTxWarp prst="textNoShape">
              <a:avLst/>
            </a:prstTxWarp>
            <a:spAutoFit/>
          </a:bodyPr>
          <a:lstStyle/>
          <a:p>
            <a:r>
              <a:rPr lang="en-US" sz="3200" dirty="0" err="1" smtClean="0"/>
              <a:t>Users(name</a:t>
            </a:r>
            <a:r>
              <a:rPr lang="en-US" sz="3200" dirty="0" smtClean="0"/>
              <a:t>, age)</a:t>
            </a:r>
            <a:endParaRPr lang="en-US" sz="3200" dirty="0" smtClean="0"/>
          </a:p>
          <a:p>
            <a:r>
              <a:rPr lang="en-US" sz="3200" dirty="0" err="1" smtClean="0"/>
              <a:t>Pages</a:t>
            </a:r>
            <a:r>
              <a:rPr lang="en-US" sz="3200" dirty="0" err="1" smtClean="0"/>
              <a:t>(user</a:t>
            </a:r>
            <a:r>
              <a:rPr lang="en-US" sz="3200" dirty="0" smtClean="0"/>
              <a:t>, </a:t>
            </a:r>
            <a:r>
              <a:rPr lang="en-US" sz="3200" dirty="0" err="1" smtClean="0"/>
              <a:t>url</a:t>
            </a:r>
            <a:r>
              <a:rPr lang="en-US" sz="3200" dirty="0" smtClean="0"/>
              <a:t>)</a:t>
            </a:r>
            <a:endParaRPr lang="en-US" sz="3200" dirty="0"/>
          </a:p>
        </p:txBody>
      </p:sp>
      <p:sp>
        <p:nvSpPr>
          <p:cNvPr id="6" name="Rectangle 5"/>
          <p:cNvSpPr>
            <a:spLocks noChangeArrowheads="1"/>
          </p:cNvSpPr>
          <p:nvPr/>
        </p:nvSpPr>
        <p:spPr bwMode="auto">
          <a:xfrm>
            <a:off x="990600" y="3048000"/>
            <a:ext cx="6495087" cy="304698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r>
              <a:rPr lang="en-US" sz="3200" dirty="0"/>
              <a:t>SELECT</a:t>
            </a:r>
            <a:r>
              <a:rPr lang="en-US" sz="3200" dirty="0" smtClean="0"/>
              <a:t> </a:t>
            </a:r>
            <a:r>
              <a:rPr lang="en-US" sz="3200" dirty="0" err="1" smtClean="0"/>
              <a:t>Pages.url</a:t>
            </a:r>
            <a:r>
              <a:rPr lang="en-US" sz="3200" dirty="0" smtClean="0"/>
              <a:t>, count(*) as </a:t>
            </a:r>
            <a:r>
              <a:rPr lang="en-US" sz="3200" dirty="0" err="1" smtClean="0"/>
              <a:t>cnt</a:t>
            </a:r>
            <a:r>
              <a:rPr lang="en-US" sz="3200" dirty="0" smtClean="0"/>
              <a:t/>
            </a:r>
            <a:br>
              <a:rPr lang="en-US" sz="3200" dirty="0" smtClean="0"/>
            </a:br>
            <a:r>
              <a:rPr lang="en-US" sz="3200" dirty="0"/>
              <a:t>FROM</a:t>
            </a:r>
            <a:r>
              <a:rPr lang="en-US" sz="3200" dirty="0" smtClean="0"/>
              <a:t> Users,</a:t>
            </a:r>
            <a:r>
              <a:rPr lang="en-US" sz="3200" dirty="0" smtClean="0"/>
              <a:t> Pages</a:t>
            </a:r>
            <a:r>
              <a:rPr lang="en-US" sz="3200" dirty="0" smtClean="0"/>
              <a:t/>
            </a:r>
            <a:br>
              <a:rPr lang="en-US" sz="3200" dirty="0" smtClean="0"/>
            </a:br>
            <a:r>
              <a:rPr lang="en-US" sz="3200" dirty="0"/>
              <a:t>WHERE</a:t>
            </a:r>
            <a:r>
              <a:rPr lang="en-US" sz="3200" dirty="0" smtClean="0"/>
              <a:t> </a:t>
            </a:r>
            <a:r>
              <a:rPr lang="en-US" sz="3200" dirty="0" err="1" smtClean="0"/>
              <a:t>Users.age</a:t>
            </a:r>
            <a:r>
              <a:rPr lang="en-US" sz="3200" dirty="0" smtClean="0"/>
              <a:t> in [18..25</a:t>
            </a:r>
            <a:r>
              <a:rPr lang="en-US" sz="3200" dirty="0" smtClean="0"/>
              <a:t>]</a:t>
            </a:r>
            <a:br>
              <a:rPr lang="en-US" sz="3200" dirty="0" smtClean="0"/>
            </a:br>
            <a:r>
              <a:rPr lang="en-US" sz="3200" dirty="0" smtClean="0"/>
              <a:t>       and </a:t>
            </a:r>
            <a:r>
              <a:rPr lang="en-US" sz="3200" dirty="0" err="1" smtClean="0"/>
              <a:t>Users.name</a:t>
            </a:r>
            <a:r>
              <a:rPr lang="en-US" sz="3200" dirty="0" smtClean="0"/>
              <a:t> = </a:t>
            </a:r>
            <a:r>
              <a:rPr lang="en-US" sz="3200" dirty="0" err="1" smtClean="0"/>
              <a:t>Pages.user</a:t>
            </a:r>
            <a:endParaRPr lang="en-US" sz="3200" dirty="0" smtClean="0"/>
          </a:p>
          <a:p>
            <a:r>
              <a:rPr lang="en-US" sz="3200" dirty="0" smtClean="0"/>
              <a:t>GROUP BY</a:t>
            </a:r>
            <a:r>
              <a:rPr lang="en-US" sz="3200" dirty="0" smtClean="0"/>
              <a:t> </a:t>
            </a:r>
            <a:r>
              <a:rPr lang="en-US" sz="3200" dirty="0" err="1" smtClean="0"/>
              <a:t>Pages.url</a:t>
            </a:r>
            <a:endParaRPr lang="en-US" sz="3200" dirty="0" smtClean="0"/>
          </a:p>
          <a:p>
            <a:r>
              <a:rPr lang="en-US" sz="3200" dirty="0" smtClean="0"/>
              <a:t>ORDER DESC </a:t>
            </a:r>
            <a:r>
              <a:rPr lang="en-US" sz="3200" dirty="0" err="1" smtClean="0"/>
              <a:t>cnt</a:t>
            </a:r>
            <a:endParaRPr lang="en-US" sz="3200" dirty="0" smtClean="0"/>
          </a:p>
        </p:txBody>
      </p:sp>
      <p:sp>
        <p:nvSpPr>
          <p:cNvPr id="7" name="Footer Placeholder 6"/>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t>Example</a:t>
            </a:r>
          </a:p>
        </p:txBody>
      </p:sp>
      <p:sp>
        <p:nvSpPr>
          <p:cNvPr id="22531" name="Content Placeholder 3"/>
          <p:cNvSpPr>
            <a:spLocks noGrp="1"/>
          </p:cNvSpPr>
          <p:nvPr>
            <p:ph idx="1"/>
          </p:nvPr>
        </p:nvSpPr>
        <p:spPr>
          <a:xfrm>
            <a:off x="381000" y="1981200"/>
            <a:ext cx="7772400" cy="4114800"/>
          </a:xfrm>
        </p:spPr>
        <p:txBody>
          <a:bodyPr/>
          <a:lstStyle/>
          <a:p>
            <a:pPr>
              <a:buFontTx/>
              <a:buNone/>
            </a:pPr>
            <a:r>
              <a:rPr lang="en-US" dirty="0" smtClean="0"/>
              <a:t>Problem: many</a:t>
            </a:r>
            <a:r>
              <a:rPr lang="en-US" dirty="0" smtClean="0"/>
              <a:t> </a:t>
            </a:r>
            <a:r>
              <a:rPr lang="en-US" dirty="0" smtClean="0"/>
              <a:t>Pages</a:t>
            </a:r>
            <a:r>
              <a:rPr lang="en-US" dirty="0" smtClean="0"/>
              <a:t>, </a:t>
            </a:r>
            <a:r>
              <a:rPr lang="en-US" dirty="0" smtClean="0"/>
              <a:t>but only a few visited by users with age 18..25</a:t>
            </a:r>
          </a:p>
          <a:p>
            <a:endParaRPr lang="en-US" dirty="0" smtClean="0"/>
          </a:p>
          <a:p>
            <a:r>
              <a:rPr lang="en-US" dirty="0" smtClean="0"/>
              <a:t>Pig’s solution:</a:t>
            </a:r>
          </a:p>
          <a:p>
            <a:pPr lvl="1"/>
            <a:r>
              <a:rPr lang="en-US" dirty="0" smtClean="0"/>
              <a:t>MAP phase sends </a:t>
            </a:r>
            <a:r>
              <a:rPr lang="en-US" i="1" dirty="0" smtClean="0"/>
              <a:t>all</a:t>
            </a:r>
            <a:r>
              <a:rPr lang="en-US" dirty="0" smtClean="0"/>
              <a:t> pages</a:t>
            </a:r>
            <a:r>
              <a:rPr lang="en-US" dirty="0" smtClean="0"/>
              <a:t> to </a:t>
            </a:r>
            <a:r>
              <a:rPr lang="en-US" dirty="0" smtClean="0"/>
              <a:t>the reducers</a:t>
            </a:r>
          </a:p>
          <a:p>
            <a:r>
              <a:rPr lang="en-US" dirty="0" smtClean="0"/>
              <a:t>How can we reduce communication cost ?</a:t>
            </a:r>
          </a:p>
        </p:txBody>
      </p:sp>
      <p:sp>
        <p:nvSpPr>
          <p:cNvPr id="22532" name="Slide Number Placeholder 2"/>
          <p:cNvSpPr>
            <a:spLocks noGrp="1"/>
          </p:cNvSpPr>
          <p:nvPr>
            <p:ph type="sldNum" sz="quarter" idx="12"/>
          </p:nvPr>
        </p:nvSpPr>
        <p:spPr>
          <a:noFill/>
        </p:spPr>
        <p:txBody>
          <a:bodyPr/>
          <a:lstStyle/>
          <a:p>
            <a:fld id="{61FB390B-6152-7A44-ACA9-BFD58028BCF2}" type="slidenum">
              <a:rPr lang="en-US" smtClean="0"/>
              <a:pPr/>
              <a:t>113</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Hash Maps</a:t>
            </a:r>
          </a:p>
        </p:txBody>
      </p:sp>
      <p:sp>
        <p:nvSpPr>
          <p:cNvPr id="23555" name="Content Placeholder 2"/>
          <p:cNvSpPr>
            <a:spLocks noGrp="1"/>
          </p:cNvSpPr>
          <p:nvPr>
            <p:ph idx="1"/>
          </p:nvPr>
        </p:nvSpPr>
        <p:spPr>
          <a:xfrm>
            <a:off x="685800" y="1981200"/>
            <a:ext cx="7772400" cy="2667000"/>
          </a:xfrm>
        </p:spPr>
        <p:txBody>
          <a:bodyPr/>
          <a:lstStyle/>
          <a:p>
            <a:r>
              <a:rPr lang="en-US" dirty="0" smtClean="0"/>
              <a:t>Let S = {x</a:t>
            </a:r>
            <a:r>
              <a:rPr lang="en-US" baseline="-25000" dirty="0" smtClean="0"/>
              <a:t>1</a:t>
            </a:r>
            <a:r>
              <a:rPr lang="en-US" dirty="0" smtClean="0"/>
              <a:t>, x</a:t>
            </a:r>
            <a:r>
              <a:rPr lang="en-US" baseline="-25000" dirty="0" smtClean="0"/>
              <a:t>2</a:t>
            </a:r>
            <a:r>
              <a:rPr lang="en-US" dirty="0" smtClean="0"/>
              <a:t>, . . ., </a:t>
            </a:r>
            <a:r>
              <a:rPr lang="en-US" dirty="0" err="1" smtClean="0"/>
              <a:t>x</a:t>
            </a:r>
            <a:r>
              <a:rPr lang="en-US" baseline="-25000" dirty="0" err="1" smtClean="0"/>
              <a:t>n</a:t>
            </a:r>
            <a:r>
              <a:rPr lang="en-US" dirty="0" smtClean="0"/>
              <a:t>} be a set of elements</a:t>
            </a:r>
          </a:p>
          <a:p>
            <a:r>
              <a:rPr lang="en-US" dirty="0" smtClean="0"/>
              <a:t>Let </a:t>
            </a:r>
            <a:r>
              <a:rPr lang="en-US" dirty="0" err="1" smtClean="0"/>
              <a:t>m</a:t>
            </a:r>
            <a:r>
              <a:rPr lang="en-US" dirty="0" smtClean="0"/>
              <a:t> &gt; </a:t>
            </a:r>
            <a:r>
              <a:rPr lang="en-US" dirty="0" err="1" smtClean="0"/>
              <a:t>n</a:t>
            </a:r>
            <a:endParaRPr lang="en-US" dirty="0" smtClean="0"/>
          </a:p>
          <a:p>
            <a:r>
              <a:rPr lang="en-US" dirty="0" smtClean="0"/>
              <a:t>Hash function </a:t>
            </a:r>
            <a:r>
              <a:rPr lang="en-US" dirty="0" err="1" smtClean="0"/>
              <a:t>h</a:t>
            </a:r>
            <a:r>
              <a:rPr lang="en-US" dirty="0" smtClean="0"/>
              <a:t> : S </a:t>
            </a:r>
            <a:r>
              <a:rPr lang="en-US" dirty="0" err="1" smtClean="0">
                <a:sym typeface="Wingdings" charset="2"/>
              </a:rPr>
              <a:t></a:t>
            </a:r>
            <a:r>
              <a:rPr lang="en-US" dirty="0" smtClean="0">
                <a:sym typeface="Wingdings" charset="2"/>
              </a:rPr>
              <a:t> {1, 2, …, </a:t>
            </a:r>
            <a:r>
              <a:rPr lang="en-US" dirty="0" err="1" smtClean="0">
                <a:sym typeface="Wingdings" charset="2"/>
              </a:rPr>
              <a:t>m</a:t>
            </a:r>
            <a:r>
              <a:rPr lang="en-US" dirty="0" smtClean="0">
                <a:sym typeface="Wingdings" charset="2"/>
              </a:rPr>
              <a:t>}</a:t>
            </a:r>
            <a:endParaRPr lang="en-US" dirty="0" smtClean="0"/>
          </a:p>
        </p:txBody>
      </p:sp>
      <p:sp>
        <p:nvSpPr>
          <p:cNvPr id="23556" name="Slide Number Placeholder 3"/>
          <p:cNvSpPr>
            <a:spLocks noGrp="1"/>
          </p:cNvSpPr>
          <p:nvPr>
            <p:ph type="sldNum" sz="quarter" idx="12"/>
          </p:nvPr>
        </p:nvSpPr>
        <p:spPr>
          <a:noFill/>
        </p:spPr>
        <p:txBody>
          <a:bodyPr/>
          <a:lstStyle/>
          <a:p>
            <a:fld id="{3043176D-0C63-4E45-9CC4-B7D09532A522}" type="slidenum">
              <a:rPr lang="en-US" smtClean="0"/>
              <a:pPr/>
              <a:t>114</a:t>
            </a:fld>
            <a:endParaRPr lang="en-US" smtClean="0"/>
          </a:p>
        </p:txBody>
      </p:sp>
      <p:sp>
        <p:nvSpPr>
          <p:cNvPr id="23557" name="Rectangle 4"/>
          <p:cNvSpPr>
            <a:spLocks noChangeArrowheads="1"/>
          </p:cNvSpPr>
          <p:nvPr/>
        </p:nvSpPr>
        <p:spPr bwMode="auto">
          <a:xfrm>
            <a:off x="3048000" y="4368800"/>
            <a:ext cx="3397250" cy="584200"/>
          </a:xfrm>
          <a:prstGeom prst="rect">
            <a:avLst/>
          </a:prstGeom>
          <a:noFill/>
          <a:ln w="9525">
            <a:noFill/>
            <a:miter lim="800000"/>
            <a:headEnd/>
            <a:tailEnd/>
          </a:ln>
        </p:spPr>
        <p:txBody>
          <a:bodyPr wrap="none">
            <a:prstTxWarp prst="textNoShape">
              <a:avLst/>
            </a:prstTxWarp>
            <a:spAutoFit/>
          </a:bodyPr>
          <a:lstStyle/>
          <a:p>
            <a:r>
              <a:rPr lang="en-US" sz="3200" dirty="0"/>
              <a:t>S = {x</a:t>
            </a:r>
            <a:r>
              <a:rPr lang="en-US" sz="3200" baseline="-25000" dirty="0"/>
              <a:t>1</a:t>
            </a:r>
            <a:r>
              <a:rPr lang="en-US" sz="3200" dirty="0"/>
              <a:t>, x</a:t>
            </a:r>
            <a:r>
              <a:rPr lang="en-US" sz="3200" baseline="-25000" dirty="0"/>
              <a:t>2</a:t>
            </a:r>
            <a:r>
              <a:rPr lang="en-US" sz="3200" dirty="0"/>
              <a:t>, . . ., </a:t>
            </a:r>
            <a:r>
              <a:rPr lang="en-US" sz="3200" dirty="0" err="1"/>
              <a:t>x</a:t>
            </a:r>
            <a:r>
              <a:rPr lang="en-US" sz="3200" baseline="-25000" dirty="0" err="1"/>
              <a:t>n</a:t>
            </a:r>
            <a:r>
              <a:rPr lang="en-US" sz="3200" dirty="0"/>
              <a:t>} </a:t>
            </a:r>
          </a:p>
        </p:txBody>
      </p:sp>
      <p:graphicFrame>
        <p:nvGraphicFramePr>
          <p:cNvPr id="6" name="Table 5"/>
          <p:cNvGraphicFramePr>
            <a:graphicFrameLocks noGrp="1"/>
          </p:cNvGraphicFramePr>
          <p:nvPr/>
        </p:nvGraphicFramePr>
        <p:xfrm>
          <a:off x="1600200" y="5638800"/>
          <a:ext cx="6096000" cy="914400"/>
        </p:xfrm>
        <a:graphic>
          <a:graphicData uri="http://schemas.openxmlformats.org/drawingml/2006/table">
            <a:tbl>
              <a:tblPr/>
              <a:tblGrid>
                <a:gridCol w="508000"/>
                <a:gridCol w="508000"/>
                <a:gridCol w="508000"/>
                <a:gridCol w="508000"/>
                <a:gridCol w="508000"/>
                <a:gridCol w="508000"/>
                <a:gridCol w="508000"/>
                <a:gridCol w="508000"/>
                <a:gridCol w="508000"/>
                <a:gridCol w="508000"/>
                <a:gridCol w="508000"/>
                <a:gridCol w="5080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2</a:t>
                      </a: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err="1" smtClean="0">
                          <a:ln>
                            <a:noFill/>
                          </a:ln>
                          <a:solidFill>
                            <a:schemeClr val="tx1"/>
                          </a:solidFill>
                          <a:effectLst/>
                          <a:latin typeface="Arial"/>
                        </a:rPr>
                        <a:t>m</a:t>
                      </a:r>
                      <a:endParaRPr kumimoji="0" lang="en-US" sz="2400" b="0" i="0" u="none" strike="noStrike" cap="none" normalizeH="0" baseline="0" dirty="0" smtClean="0">
                        <a:ln>
                          <a:noFill/>
                        </a:ln>
                        <a:solidFill>
                          <a:schemeClr val="tx1"/>
                        </a:solidFill>
                        <a:effectLst/>
                        <a:latin typeface="Arial"/>
                      </a:endParaRPr>
                    </a:p>
                  </a:txBody>
                  <a:tcPr horzOverflow="overflow">
                    <a:lnL>
                      <a:noFill/>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3B3B3"/>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3598" name="Down Arrow 6"/>
          <p:cNvSpPr>
            <a:spLocks noChangeArrowheads="1"/>
          </p:cNvSpPr>
          <p:nvPr/>
        </p:nvSpPr>
        <p:spPr bwMode="auto">
          <a:xfrm>
            <a:off x="4343400" y="5208588"/>
            <a:ext cx="484188" cy="582612"/>
          </a:xfrm>
          <a:prstGeom prst="downArrow">
            <a:avLst>
              <a:gd name="adj1" fmla="val 50000"/>
              <a:gd name="adj2" fmla="val 50081"/>
            </a:avLst>
          </a:prstGeom>
          <a:solidFill>
            <a:schemeClr val="hlink"/>
          </a:solidFill>
          <a:ln w="9525">
            <a:solidFill>
              <a:schemeClr val="tx1"/>
            </a:solidFill>
            <a:round/>
            <a:headEnd/>
            <a:tailEnd/>
          </a:ln>
        </p:spPr>
        <p:txBody>
          <a:bodyPr anchor="ctr">
            <a:prstTxWarp prst="textNoShape">
              <a:avLst/>
            </a:prstTxWarp>
            <a:spAutoFit/>
          </a:bodyPr>
          <a:lstStyle/>
          <a:p>
            <a:endParaRPr lang="en-US"/>
          </a:p>
        </p:txBody>
      </p:sp>
      <p:sp>
        <p:nvSpPr>
          <p:cNvPr id="23599" name="TextBox 7"/>
          <p:cNvSpPr txBox="1">
            <a:spLocks noChangeArrowheads="1"/>
          </p:cNvSpPr>
          <p:nvPr/>
        </p:nvSpPr>
        <p:spPr bwMode="auto">
          <a:xfrm>
            <a:off x="636588" y="6091238"/>
            <a:ext cx="582612" cy="461962"/>
          </a:xfrm>
          <a:prstGeom prst="rect">
            <a:avLst/>
          </a:prstGeom>
          <a:noFill/>
          <a:ln w="9525">
            <a:noFill/>
            <a:miter lim="800000"/>
            <a:headEnd/>
            <a:tailEnd/>
          </a:ln>
        </p:spPr>
        <p:txBody>
          <a:bodyPr wrap="none">
            <a:prstTxWarp prst="textNoShape">
              <a:avLst/>
            </a:prstTxWarp>
            <a:spAutoFit/>
          </a:bodyPr>
          <a:lstStyle/>
          <a:p>
            <a:r>
              <a:rPr lang="en-US"/>
              <a:t>H=</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Hash Map = Dictionary</a:t>
            </a:r>
          </a:p>
        </p:txBody>
      </p:sp>
      <p:sp>
        <p:nvSpPr>
          <p:cNvPr id="24579" name="Content Placeholder 2"/>
          <p:cNvSpPr>
            <a:spLocks noGrp="1"/>
          </p:cNvSpPr>
          <p:nvPr>
            <p:ph idx="1"/>
          </p:nvPr>
        </p:nvSpPr>
        <p:spPr/>
        <p:txBody>
          <a:bodyPr/>
          <a:lstStyle/>
          <a:p>
            <a:pPr>
              <a:buFontTx/>
              <a:buNone/>
            </a:pPr>
            <a:r>
              <a:rPr lang="en-US" smtClean="0"/>
              <a:t>The hash map acts like a dictionary</a:t>
            </a:r>
          </a:p>
          <a:p>
            <a:r>
              <a:rPr lang="en-US" smtClean="0"/>
              <a:t>Insert(x, H) = set bit h(x) to 1</a:t>
            </a:r>
          </a:p>
          <a:p>
            <a:pPr lvl="1"/>
            <a:r>
              <a:rPr lang="en-US" smtClean="0"/>
              <a:t>Collisions are possible</a:t>
            </a:r>
          </a:p>
          <a:p>
            <a:r>
              <a:rPr lang="en-US" smtClean="0"/>
              <a:t>Member(y, H) = check if bit h(y) is 1</a:t>
            </a:r>
          </a:p>
          <a:p>
            <a:pPr lvl="1"/>
            <a:r>
              <a:rPr lang="en-US" smtClean="0"/>
              <a:t>False positives are possible</a:t>
            </a:r>
          </a:p>
          <a:p>
            <a:r>
              <a:rPr lang="en-US" smtClean="0"/>
              <a:t>Delete(y, H) = not supported !</a:t>
            </a:r>
          </a:p>
          <a:p>
            <a:pPr lvl="1"/>
            <a:r>
              <a:rPr lang="en-US" smtClean="0"/>
              <a:t>Extensions possible, see later</a:t>
            </a:r>
          </a:p>
        </p:txBody>
      </p:sp>
      <p:sp>
        <p:nvSpPr>
          <p:cNvPr id="24580" name="Slide Number Placeholder 3"/>
          <p:cNvSpPr>
            <a:spLocks noGrp="1"/>
          </p:cNvSpPr>
          <p:nvPr>
            <p:ph type="sldNum" sz="quarter" idx="12"/>
          </p:nvPr>
        </p:nvSpPr>
        <p:spPr>
          <a:noFill/>
        </p:spPr>
        <p:txBody>
          <a:bodyPr/>
          <a:lstStyle/>
          <a:p>
            <a:fld id="{0535953B-5434-8745-BFBF-2C5B33920295}" type="slidenum">
              <a:rPr lang="en-US" smtClean="0"/>
              <a:pPr/>
              <a:t>115</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5"/>
          <p:cNvSpPr>
            <a:spLocks noGrp="1"/>
          </p:cNvSpPr>
          <p:nvPr>
            <p:ph type="title"/>
          </p:nvPr>
        </p:nvSpPr>
        <p:spPr/>
        <p:txBody>
          <a:bodyPr/>
          <a:lstStyle/>
          <a:p>
            <a:r>
              <a:rPr lang="en-US" smtClean="0"/>
              <a:t>Example (cont’d)</a:t>
            </a:r>
          </a:p>
        </p:txBody>
      </p:sp>
      <p:sp>
        <p:nvSpPr>
          <p:cNvPr id="25603" name="Content Placeholder 6"/>
          <p:cNvSpPr>
            <a:spLocks noGrp="1"/>
          </p:cNvSpPr>
          <p:nvPr>
            <p:ph idx="1"/>
          </p:nvPr>
        </p:nvSpPr>
        <p:spPr>
          <a:xfrm>
            <a:off x="152400" y="1981200"/>
            <a:ext cx="8839200" cy="4114800"/>
          </a:xfrm>
        </p:spPr>
        <p:txBody>
          <a:bodyPr/>
          <a:lstStyle/>
          <a:p>
            <a:r>
              <a:rPr lang="en-US" sz="2800" dirty="0" smtClean="0"/>
              <a:t>Map-Reduce task 1</a:t>
            </a:r>
          </a:p>
          <a:p>
            <a:pPr lvl="1"/>
            <a:r>
              <a:rPr lang="en-US" sz="2400" dirty="0" smtClean="0"/>
              <a:t>Map task: compute a hash map H</a:t>
            </a:r>
            <a:r>
              <a:rPr lang="en-US" sz="2400" dirty="0" smtClean="0"/>
              <a:t> of </a:t>
            </a:r>
            <a:r>
              <a:rPr lang="en-US" sz="2400" b="1" dirty="0" smtClean="0"/>
              <a:t>User </a:t>
            </a:r>
            <a:r>
              <a:rPr lang="en-US" sz="2400" dirty="0" smtClean="0"/>
              <a:t>names</a:t>
            </a:r>
            <a:r>
              <a:rPr lang="en-US" sz="2400" b="1" dirty="0" smtClean="0"/>
              <a:t>, </a:t>
            </a:r>
            <a:r>
              <a:rPr lang="en-US" sz="2400" dirty="0" smtClean="0"/>
              <a:t>where age </a:t>
            </a:r>
            <a:r>
              <a:rPr lang="en-US" sz="2400" dirty="0" smtClean="0"/>
              <a:t>in [18..25].  Several Map tasks in parallel.</a:t>
            </a:r>
          </a:p>
          <a:p>
            <a:pPr lvl="1"/>
            <a:r>
              <a:rPr lang="en-US" sz="2400" dirty="0" smtClean="0"/>
              <a:t>Reduce task: combine all hash maps using OR.  One single reducer suffices.</a:t>
            </a:r>
          </a:p>
          <a:p>
            <a:r>
              <a:rPr lang="en-US" sz="2800" dirty="0" smtClean="0"/>
              <a:t>Map-Reduce task 2</a:t>
            </a:r>
          </a:p>
          <a:p>
            <a:pPr lvl="1"/>
            <a:r>
              <a:rPr lang="en-US" sz="2400" dirty="0" smtClean="0"/>
              <a:t>Map tasks 1: map each</a:t>
            </a:r>
            <a:r>
              <a:rPr lang="en-US" sz="2400" dirty="0" smtClean="0"/>
              <a:t> </a:t>
            </a:r>
            <a:r>
              <a:rPr lang="en-US" sz="2400" b="1" dirty="0" smtClean="0"/>
              <a:t>User </a:t>
            </a:r>
            <a:r>
              <a:rPr lang="en-US" sz="2400" dirty="0" smtClean="0"/>
              <a:t>to </a:t>
            </a:r>
            <a:r>
              <a:rPr lang="en-US" sz="2400" dirty="0" smtClean="0"/>
              <a:t>the appropriate region</a:t>
            </a:r>
          </a:p>
          <a:p>
            <a:pPr lvl="1"/>
            <a:r>
              <a:rPr lang="en-US" sz="2400" dirty="0" smtClean="0"/>
              <a:t>Map tasks 2: map</a:t>
            </a:r>
            <a:r>
              <a:rPr lang="en-US" sz="2400" dirty="0" smtClean="0"/>
              <a:t> only </a:t>
            </a:r>
            <a:r>
              <a:rPr lang="en-US" sz="2400" b="1" dirty="0" smtClean="0"/>
              <a:t>Pages </a:t>
            </a:r>
            <a:r>
              <a:rPr lang="en-US" sz="2400" dirty="0" smtClean="0"/>
              <a:t>where user in </a:t>
            </a:r>
            <a:r>
              <a:rPr lang="en-US" sz="2400" dirty="0" smtClean="0"/>
              <a:t>H to appropriate region</a:t>
            </a:r>
          </a:p>
          <a:p>
            <a:pPr lvl="1"/>
            <a:r>
              <a:rPr lang="en-US" sz="2400" dirty="0" smtClean="0"/>
              <a:t>Reduce task: do the join</a:t>
            </a:r>
          </a:p>
        </p:txBody>
      </p:sp>
      <p:sp>
        <p:nvSpPr>
          <p:cNvPr id="25604" name="Slide Number Placeholder 3"/>
          <p:cNvSpPr>
            <a:spLocks noGrp="1"/>
          </p:cNvSpPr>
          <p:nvPr>
            <p:ph type="sldNum" sz="quarter" idx="12"/>
          </p:nvPr>
        </p:nvSpPr>
        <p:spPr>
          <a:noFill/>
        </p:spPr>
        <p:txBody>
          <a:bodyPr/>
          <a:lstStyle/>
          <a:p>
            <a:fld id="{E1D802A3-8749-1649-931D-D9D7C367BDA0}" type="slidenum">
              <a:rPr lang="en-US" smtClean="0"/>
              <a:pPr/>
              <a:t>116</a:t>
            </a:fld>
            <a:endParaRPr lang="en-US" smtClean="0"/>
          </a:p>
        </p:txBody>
      </p:sp>
      <p:sp>
        <p:nvSpPr>
          <p:cNvPr id="6" name="Oval 5"/>
          <p:cNvSpPr>
            <a:spLocks noChangeAspect="1"/>
          </p:cNvSpPr>
          <p:nvPr/>
        </p:nvSpPr>
        <p:spPr bwMode="auto">
          <a:xfrm>
            <a:off x="5867400" y="4953000"/>
            <a:ext cx="1447800" cy="72132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p:txBody>
      </p:sp>
      <p:sp>
        <p:nvSpPr>
          <p:cNvPr id="7" name="Oval Callout 6"/>
          <p:cNvSpPr/>
          <p:nvPr/>
        </p:nvSpPr>
        <p:spPr bwMode="auto">
          <a:xfrm>
            <a:off x="4724400" y="5715000"/>
            <a:ext cx="2926412" cy="995422"/>
          </a:xfrm>
          <a:prstGeom prst="wedgeEllipseCallout">
            <a:avLst>
              <a:gd name="adj1" fmla="val -628"/>
              <a:gd name="adj2" fmla="val -67474"/>
            </a:avLst>
          </a:prstGeom>
          <a:solidFill>
            <a:schemeClr val="hlink"/>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eaLnBrk="1" hangingPunct="1"/>
            <a:r>
              <a:rPr kumimoji="0" lang="en-US" sz="2000" b="0" i="0" u="none" strike="noStrike" cap="none" normalizeH="0" baseline="0" dirty="0" smtClean="0">
                <a:ln>
                  <a:noFill/>
                </a:ln>
                <a:solidFill>
                  <a:schemeClr val="tx1"/>
                </a:solidFill>
                <a:effectLst/>
                <a:latin typeface="Arial"/>
              </a:rPr>
              <a:t>Why don’t we</a:t>
            </a:r>
            <a:br>
              <a:rPr kumimoji="0" lang="en-US" sz="2000" b="0" i="0" u="none" strike="noStrike" cap="none" normalizeH="0" baseline="0" dirty="0" smtClean="0">
                <a:ln>
                  <a:noFill/>
                </a:ln>
                <a:solidFill>
                  <a:schemeClr val="tx1"/>
                </a:solidFill>
                <a:effectLst/>
                <a:latin typeface="Arial"/>
              </a:rPr>
            </a:br>
            <a:r>
              <a:rPr kumimoji="0" lang="en-US" sz="2000" b="0" i="0" u="none" strike="noStrike" cap="none" normalizeH="0" baseline="0" dirty="0" smtClean="0">
                <a:ln>
                  <a:noFill/>
                </a:ln>
                <a:solidFill>
                  <a:schemeClr val="tx1"/>
                </a:solidFill>
                <a:effectLst/>
                <a:latin typeface="Arial"/>
              </a:rPr>
              <a:t>lose</a:t>
            </a:r>
            <a:r>
              <a:rPr kumimoji="0" lang="en-US" sz="2000" b="0" i="0" u="none" strike="noStrike" cap="none" normalizeH="0" dirty="0" smtClean="0">
                <a:ln>
                  <a:noFill/>
                </a:ln>
                <a:solidFill>
                  <a:schemeClr val="tx1"/>
                </a:solidFill>
                <a:effectLst/>
                <a:latin typeface="Arial"/>
              </a:rPr>
              <a:t> any</a:t>
            </a:r>
            <a:r>
              <a:rPr kumimoji="0" lang="en-US" sz="2000" b="0" i="0" u="none" strike="noStrike" cap="none" normalizeH="0" dirty="0" smtClean="0">
                <a:ln>
                  <a:noFill/>
                </a:ln>
                <a:solidFill>
                  <a:schemeClr val="tx1"/>
                </a:solidFill>
                <a:effectLst/>
                <a:latin typeface="Arial"/>
              </a:rPr>
              <a:t> </a:t>
            </a:r>
            <a:r>
              <a:rPr lang="en-US" sz="2000" dirty="0" smtClean="0"/>
              <a:t>Pages</a:t>
            </a:r>
            <a:r>
              <a:rPr kumimoji="0" lang="en-US" sz="2000" b="0" i="0" u="none" strike="noStrike" cap="none" normalizeH="0" dirty="0" smtClean="0">
                <a:ln>
                  <a:noFill/>
                </a:ln>
                <a:solidFill>
                  <a:schemeClr val="tx1"/>
                </a:solidFill>
                <a:effectLst/>
                <a:latin typeface="Arial"/>
              </a:rPr>
              <a:t>?</a:t>
            </a:r>
            <a:endParaRPr kumimoji="0" lang="en-US" sz="2000" b="0" i="0" u="none" strike="noStrike" cap="none" normalizeH="0" baseline="0" dirty="0">
              <a:ln>
                <a:noFill/>
              </a:ln>
              <a:solidFill>
                <a:schemeClr val="tx1"/>
              </a:solidFill>
              <a:effectLst/>
              <a:latin typeface="Arial"/>
            </a:endParaRPr>
          </a:p>
        </p:txBody>
      </p:sp>
      <p:graphicFrame>
        <p:nvGraphicFramePr>
          <p:cNvPr id="9" name="Table 8"/>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t>Analysis</a:t>
            </a:r>
          </a:p>
        </p:txBody>
      </p:sp>
      <p:sp>
        <p:nvSpPr>
          <p:cNvPr id="26627" name="Content Placeholder 2"/>
          <p:cNvSpPr>
            <a:spLocks noGrp="1"/>
          </p:cNvSpPr>
          <p:nvPr>
            <p:ph idx="1"/>
          </p:nvPr>
        </p:nvSpPr>
        <p:spPr>
          <a:xfrm>
            <a:off x="228600" y="1981200"/>
            <a:ext cx="8534400" cy="4114800"/>
          </a:xfrm>
        </p:spPr>
        <p:txBody>
          <a:bodyPr/>
          <a:lstStyle/>
          <a:p>
            <a:r>
              <a:rPr lang="en-US" dirty="0" smtClean="0"/>
              <a:t>Let S = {x</a:t>
            </a:r>
            <a:r>
              <a:rPr lang="en-US" baseline="-25000" dirty="0" smtClean="0"/>
              <a:t>1</a:t>
            </a:r>
            <a:r>
              <a:rPr lang="en-US" dirty="0" smtClean="0"/>
              <a:t>, x</a:t>
            </a:r>
            <a:r>
              <a:rPr lang="en-US" baseline="-25000" dirty="0" smtClean="0"/>
              <a:t>2</a:t>
            </a:r>
            <a:r>
              <a:rPr lang="en-US" dirty="0" smtClean="0"/>
              <a:t>, . . ., </a:t>
            </a:r>
            <a:r>
              <a:rPr lang="en-US" dirty="0" err="1" smtClean="0"/>
              <a:t>x</a:t>
            </a:r>
            <a:r>
              <a:rPr lang="en-US" baseline="-25000" dirty="0" err="1" smtClean="0"/>
              <a:t>n</a:t>
            </a:r>
            <a:r>
              <a:rPr lang="en-US" dirty="0" smtClean="0"/>
              <a:t>}</a:t>
            </a:r>
          </a:p>
          <a:p>
            <a:endParaRPr lang="en-US" dirty="0" smtClean="0"/>
          </a:p>
          <a:p>
            <a:r>
              <a:rPr lang="en-US" dirty="0" smtClean="0"/>
              <a:t>Let </a:t>
            </a:r>
            <a:r>
              <a:rPr lang="en-US" dirty="0" err="1" smtClean="0"/>
              <a:t>j</a:t>
            </a:r>
            <a:r>
              <a:rPr lang="en-US" dirty="0" smtClean="0"/>
              <a:t> = a specific bit in H (1 ≤ </a:t>
            </a:r>
            <a:r>
              <a:rPr lang="en-US" dirty="0" err="1" smtClean="0"/>
              <a:t>j</a:t>
            </a:r>
            <a:r>
              <a:rPr lang="en-US" dirty="0" smtClean="0"/>
              <a:t> ≤ </a:t>
            </a:r>
            <a:r>
              <a:rPr lang="en-US" dirty="0" err="1" smtClean="0"/>
              <a:t>m</a:t>
            </a:r>
            <a:r>
              <a:rPr lang="en-US" dirty="0" smtClean="0"/>
              <a:t>)</a:t>
            </a:r>
          </a:p>
          <a:p>
            <a:endParaRPr lang="en-US" dirty="0" smtClean="0"/>
          </a:p>
          <a:p>
            <a:r>
              <a:rPr lang="en-US" dirty="0" smtClean="0"/>
              <a:t>What is the probability that </a:t>
            </a:r>
            <a:r>
              <a:rPr lang="en-US" dirty="0" err="1" smtClean="0"/>
              <a:t>j</a:t>
            </a:r>
            <a:r>
              <a:rPr lang="en-US" dirty="0" smtClean="0"/>
              <a:t> remains 0 after inserting all </a:t>
            </a:r>
            <a:r>
              <a:rPr lang="en-US" dirty="0" err="1" smtClean="0"/>
              <a:t>n</a:t>
            </a:r>
            <a:r>
              <a:rPr lang="en-US" dirty="0" smtClean="0"/>
              <a:t> elements from S into H ?</a:t>
            </a:r>
          </a:p>
          <a:p>
            <a:r>
              <a:rPr lang="en-US" dirty="0" smtClean="0"/>
              <a:t>Will compute in two steps</a:t>
            </a:r>
          </a:p>
        </p:txBody>
      </p:sp>
      <p:sp>
        <p:nvSpPr>
          <p:cNvPr id="26628" name="Slide Number Placeholder 3"/>
          <p:cNvSpPr>
            <a:spLocks noGrp="1"/>
          </p:cNvSpPr>
          <p:nvPr>
            <p:ph type="sldNum" sz="quarter" idx="12"/>
          </p:nvPr>
        </p:nvSpPr>
        <p:spPr>
          <a:noFill/>
        </p:spPr>
        <p:txBody>
          <a:bodyPr/>
          <a:lstStyle/>
          <a:p>
            <a:fld id="{EDC0011E-D34F-FD46-B398-E3666771F2B6}" type="slidenum">
              <a:rPr lang="en-US" smtClean="0"/>
              <a:pPr/>
              <a:t>117</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smtClean="0"/>
              <a:t>Analysis</a:t>
            </a:r>
          </a:p>
        </p:txBody>
      </p:sp>
      <p:sp>
        <p:nvSpPr>
          <p:cNvPr id="27651" name="Content Placeholder 2"/>
          <p:cNvSpPr>
            <a:spLocks noGrp="1"/>
          </p:cNvSpPr>
          <p:nvPr>
            <p:ph idx="1"/>
          </p:nvPr>
        </p:nvSpPr>
        <p:spPr/>
        <p:txBody>
          <a:bodyPr/>
          <a:lstStyle/>
          <a:p>
            <a:r>
              <a:rPr lang="en-US" smtClean="0"/>
              <a:t>Recall |H| = m</a:t>
            </a:r>
          </a:p>
          <a:p>
            <a:r>
              <a:rPr lang="en-US" smtClean="0"/>
              <a:t>Let’s insert only x</a:t>
            </a:r>
            <a:r>
              <a:rPr lang="en-US" baseline="-25000" smtClean="0"/>
              <a:t>i</a:t>
            </a:r>
            <a:r>
              <a:rPr lang="en-US" smtClean="0"/>
              <a:t> into H</a:t>
            </a:r>
          </a:p>
          <a:p>
            <a:endParaRPr lang="en-US" smtClean="0"/>
          </a:p>
          <a:p>
            <a:r>
              <a:rPr lang="en-US" smtClean="0"/>
              <a:t>What is the probability that bit j is 0 ?</a:t>
            </a:r>
          </a:p>
        </p:txBody>
      </p:sp>
      <p:sp>
        <p:nvSpPr>
          <p:cNvPr id="27652" name="Slide Number Placeholder 3"/>
          <p:cNvSpPr>
            <a:spLocks noGrp="1"/>
          </p:cNvSpPr>
          <p:nvPr>
            <p:ph type="sldNum" sz="quarter" idx="12"/>
          </p:nvPr>
        </p:nvSpPr>
        <p:spPr>
          <a:noFill/>
        </p:spPr>
        <p:txBody>
          <a:bodyPr/>
          <a:lstStyle/>
          <a:p>
            <a:fld id="{0BB762F3-78E4-BD43-B234-AAB61B36F55F}" type="slidenum">
              <a:rPr lang="en-US" smtClean="0"/>
              <a:pPr/>
              <a:t>118</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smtClean="0"/>
              <a:t>Analysis</a:t>
            </a:r>
          </a:p>
        </p:txBody>
      </p:sp>
      <p:sp>
        <p:nvSpPr>
          <p:cNvPr id="28675" name="Content Placeholder 2"/>
          <p:cNvSpPr>
            <a:spLocks noGrp="1"/>
          </p:cNvSpPr>
          <p:nvPr>
            <p:ph idx="1"/>
          </p:nvPr>
        </p:nvSpPr>
        <p:spPr/>
        <p:txBody>
          <a:bodyPr/>
          <a:lstStyle/>
          <a:p>
            <a:r>
              <a:rPr lang="en-US" smtClean="0"/>
              <a:t>Recall |H| = m</a:t>
            </a:r>
          </a:p>
          <a:p>
            <a:r>
              <a:rPr lang="en-US" smtClean="0"/>
              <a:t>Let’s insert only x</a:t>
            </a:r>
            <a:r>
              <a:rPr lang="en-US" baseline="-25000" smtClean="0"/>
              <a:t>i</a:t>
            </a:r>
            <a:r>
              <a:rPr lang="en-US" smtClean="0"/>
              <a:t> into H</a:t>
            </a:r>
          </a:p>
          <a:p>
            <a:endParaRPr lang="en-US" smtClean="0"/>
          </a:p>
          <a:p>
            <a:r>
              <a:rPr lang="en-US" smtClean="0"/>
              <a:t>What is the probability that bit j is 0 ?</a:t>
            </a:r>
          </a:p>
          <a:p>
            <a:endParaRPr lang="en-US" smtClean="0"/>
          </a:p>
          <a:p>
            <a:r>
              <a:rPr lang="en-US" smtClean="0"/>
              <a:t>Answer: p = 1 – 1/m</a:t>
            </a:r>
          </a:p>
        </p:txBody>
      </p:sp>
      <p:sp>
        <p:nvSpPr>
          <p:cNvPr id="28676" name="Slide Number Placeholder 3"/>
          <p:cNvSpPr>
            <a:spLocks noGrp="1"/>
          </p:cNvSpPr>
          <p:nvPr>
            <p:ph type="sldNum" sz="quarter" idx="12"/>
          </p:nvPr>
        </p:nvSpPr>
        <p:spPr>
          <a:noFill/>
        </p:spPr>
        <p:txBody>
          <a:bodyPr/>
          <a:lstStyle/>
          <a:p>
            <a:fld id="{A87E8C68-3FEC-9547-8AC2-A75275154993}" type="slidenum">
              <a:rPr lang="en-US" smtClean="0"/>
              <a:pPr/>
              <a:t>119</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29" name="Straight Connector 76"/>
          <p:cNvCxnSpPr>
            <a:cxnSpLocks noChangeShapeType="1"/>
          </p:cNvCxnSpPr>
          <p:nvPr/>
        </p:nvCxnSpPr>
        <p:spPr bwMode="auto">
          <a:xfrm rot="5400000" flipH="1" flipV="1">
            <a:off x="6400006" y="3961606"/>
            <a:ext cx="457203" cy="158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30" name="Straight Connector 78"/>
          <p:cNvCxnSpPr>
            <a:cxnSpLocks noChangeShapeType="1"/>
          </p:cNvCxnSpPr>
          <p:nvPr/>
        </p:nvCxnSpPr>
        <p:spPr bwMode="auto">
          <a:xfrm rot="5400000" flipH="1" flipV="1">
            <a:off x="4228306" y="3923506"/>
            <a:ext cx="533403" cy="158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31" name="Straight Connector 80"/>
          <p:cNvCxnSpPr>
            <a:cxnSpLocks noChangeShapeType="1"/>
          </p:cNvCxnSpPr>
          <p:nvPr/>
        </p:nvCxnSpPr>
        <p:spPr bwMode="auto">
          <a:xfrm rot="5400000" flipH="1" flipV="1">
            <a:off x="2361406" y="3961603"/>
            <a:ext cx="457200" cy="1587"/>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25602" name="Title 4"/>
          <p:cNvSpPr>
            <a:spLocks noGrp="1"/>
          </p:cNvSpPr>
          <p:nvPr>
            <p:ph type="title"/>
          </p:nvPr>
        </p:nvSpPr>
        <p:spPr/>
        <p:txBody>
          <a:bodyPr/>
          <a:lstStyle/>
          <a:p>
            <a:r>
              <a:rPr lang="en-US" smtClean="0"/>
              <a:t>Shared Memory</a:t>
            </a:r>
          </a:p>
        </p:txBody>
      </p:sp>
      <p:sp>
        <p:nvSpPr>
          <p:cNvPr id="25604" name="Alternate Process 5"/>
          <p:cNvSpPr>
            <a:spLocks noChangeArrowheads="1"/>
          </p:cNvSpPr>
          <p:nvPr/>
        </p:nvSpPr>
        <p:spPr bwMode="auto">
          <a:xfrm>
            <a:off x="1981200" y="3048000"/>
            <a:ext cx="5219700" cy="714375"/>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nchor="ctr">
            <a:prstTxWarp prst="textNoShape">
              <a:avLst/>
            </a:prstTxWarp>
            <a:spAutoFit/>
          </a:bodyPr>
          <a:lstStyle/>
          <a:p>
            <a:pPr algn="ctr"/>
            <a:r>
              <a:rPr lang="en-US" sz="3600" dirty="0" smtClean="0">
                <a:latin typeface="Arial"/>
              </a:rPr>
              <a:t>Interconnection Network</a:t>
            </a:r>
            <a:endParaRPr lang="en-US" sz="3600" dirty="0">
              <a:latin typeface="Arial"/>
            </a:endParaRPr>
          </a:p>
        </p:txBody>
      </p:sp>
      <p:sp>
        <p:nvSpPr>
          <p:cNvPr id="25605" name="Oval 6"/>
          <p:cNvSpPr>
            <a:spLocks noChangeArrowheads="1"/>
          </p:cNvSpPr>
          <p:nvPr/>
        </p:nvSpPr>
        <p:spPr bwMode="auto">
          <a:xfrm>
            <a:off x="2133600" y="16764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5606" name="Oval 7"/>
          <p:cNvSpPr>
            <a:spLocks noChangeArrowheads="1"/>
          </p:cNvSpPr>
          <p:nvPr/>
        </p:nvSpPr>
        <p:spPr bwMode="auto">
          <a:xfrm>
            <a:off x="4038600" y="16764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5607" name="Oval 8"/>
          <p:cNvSpPr>
            <a:spLocks noChangeArrowheads="1"/>
          </p:cNvSpPr>
          <p:nvPr/>
        </p:nvSpPr>
        <p:spPr bwMode="auto">
          <a:xfrm>
            <a:off x="6172200" y="16764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5608" name="Rectangle 9"/>
          <p:cNvSpPr>
            <a:spLocks noChangeArrowheads="1"/>
          </p:cNvSpPr>
          <p:nvPr/>
        </p:nvSpPr>
        <p:spPr bwMode="auto">
          <a:xfrm>
            <a:off x="1981200" y="4114800"/>
            <a:ext cx="51816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smtClean="0">
                <a:solidFill>
                  <a:srgbClr val="000000"/>
                </a:solidFill>
                <a:latin typeface="Arial"/>
              </a:rPr>
              <a:t>Global Shared Memory</a:t>
            </a:r>
            <a:endParaRPr lang="en-US" sz="3600" dirty="0">
              <a:solidFill>
                <a:srgbClr val="000000"/>
              </a:solidFill>
              <a:latin typeface="Arial"/>
            </a:endParaRPr>
          </a:p>
        </p:txBody>
      </p:sp>
      <p:sp>
        <p:nvSpPr>
          <p:cNvPr id="25611" name="Can 12"/>
          <p:cNvSpPr>
            <a:spLocks noChangeArrowheads="1"/>
          </p:cNvSpPr>
          <p:nvPr/>
        </p:nvSpPr>
        <p:spPr bwMode="auto">
          <a:xfrm>
            <a:off x="19812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5612" name="Can 13"/>
          <p:cNvSpPr>
            <a:spLocks noChangeArrowheads="1"/>
          </p:cNvSpPr>
          <p:nvPr/>
        </p:nvSpPr>
        <p:spPr bwMode="auto">
          <a:xfrm>
            <a:off x="41148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5613" name="Can 14"/>
          <p:cNvSpPr>
            <a:spLocks noChangeArrowheads="1"/>
          </p:cNvSpPr>
          <p:nvPr/>
        </p:nvSpPr>
        <p:spPr bwMode="auto">
          <a:xfrm>
            <a:off x="63246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cxnSp>
        <p:nvCxnSpPr>
          <p:cNvPr id="25614" name="Straight Connector 46"/>
          <p:cNvCxnSpPr>
            <a:cxnSpLocks noChangeShapeType="1"/>
            <a:stCxn id="25611" idx="1"/>
          </p:cNvCxnSpPr>
          <p:nvPr/>
        </p:nvCxnSpPr>
        <p:spPr bwMode="auto">
          <a:xfrm rot="5400000" flipH="1" flipV="1">
            <a:off x="2133601" y="5334000"/>
            <a:ext cx="6096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5615" name="Straight Connector 48"/>
          <p:cNvCxnSpPr>
            <a:cxnSpLocks noChangeShapeType="1"/>
            <a:stCxn id="25612" idx="1"/>
          </p:cNvCxnSpPr>
          <p:nvPr/>
        </p:nvCxnSpPr>
        <p:spPr bwMode="auto">
          <a:xfrm rot="5400000" flipH="1" flipV="1">
            <a:off x="4267201" y="5334000"/>
            <a:ext cx="6096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5616" name="Straight Connector 50"/>
          <p:cNvCxnSpPr>
            <a:cxnSpLocks noChangeShapeType="1"/>
            <a:stCxn id="25613" idx="1"/>
          </p:cNvCxnSpPr>
          <p:nvPr/>
        </p:nvCxnSpPr>
        <p:spPr bwMode="auto">
          <a:xfrm rot="5400000" flipH="1" flipV="1">
            <a:off x="6477001" y="5334000"/>
            <a:ext cx="6096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5620" name="Straight Connector 76"/>
          <p:cNvCxnSpPr>
            <a:cxnSpLocks noChangeShapeType="1"/>
            <a:endCxn id="25607" idx="4"/>
          </p:cNvCxnSpPr>
          <p:nvPr/>
        </p:nvCxnSpPr>
        <p:spPr bwMode="auto">
          <a:xfrm rot="5400000" flipH="1" flipV="1">
            <a:off x="6400006" y="2818610"/>
            <a:ext cx="457203" cy="158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5621" name="Straight Connector 78"/>
          <p:cNvCxnSpPr>
            <a:cxnSpLocks noChangeShapeType="1"/>
          </p:cNvCxnSpPr>
          <p:nvPr/>
        </p:nvCxnSpPr>
        <p:spPr bwMode="auto">
          <a:xfrm rot="5400000" flipH="1" flipV="1">
            <a:off x="4228306" y="2780510"/>
            <a:ext cx="533403" cy="158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5622" name="Straight Connector 80"/>
          <p:cNvCxnSpPr>
            <a:cxnSpLocks noChangeShapeType="1"/>
            <a:endCxn id="25605" idx="4"/>
          </p:cNvCxnSpPr>
          <p:nvPr/>
        </p:nvCxnSpPr>
        <p:spPr bwMode="auto">
          <a:xfrm rot="5400000" flipH="1" flipV="1">
            <a:off x="2361406" y="2818607"/>
            <a:ext cx="457200" cy="1587"/>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21" name="Footer Placeholder 20"/>
          <p:cNvSpPr>
            <a:spLocks noGrp="1"/>
          </p:cNvSpPr>
          <p:nvPr>
            <p:ph type="ftr" sz="quarter" idx="11"/>
          </p:nvPr>
        </p:nvSpPr>
        <p:spPr/>
        <p:txBody>
          <a:bodyPr/>
          <a:lstStyle/>
          <a:p>
            <a:r>
              <a:rPr lang="en-US" dirty="0" smtClean="0"/>
              <a:t>Dan Suciu -- CSEP544 Fall 2010        </a:t>
            </a:r>
            <a:endParaRPr lang="en-US" dirty="0"/>
          </a:p>
        </p:txBody>
      </p:sp>
      <p:sp>
        <p:nvSpPr>
          <p:cNvPr id="22" name="Slide Number Placeholder 21"/>
          <p:cNvSpPr>
            <a:spLocks noGrp="1"/>
          </p:cNvSpPr>
          <p:nvPr>
            <p:ph type="sldNum" sz="quarter" idx="12"/>
          </p:nvPr>
        </p:nvSpPr>
        <p:spPr/>
        <p:txBody>
          <a:bodyPr/>
          <a:lstStyle/>
          <a:p>
            <a:fld id="{4B02EB20-918E-B141-9139-B65C4638CC65}" type="slidenum">
              <a:rPr lang="en-US" smtClean="0"/>
              <a:pPr/>
              <a:t>12</a:t>
            </a:fld>
            <a:endParaRPr lang="en-US"/>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smtClean="0"/>
              <a:t>Analysis</a:t>
            </a:r>
          </a:p>
        </p:txBody>
      </p:sp>
      <p:sp>
        <p:nvSpPr>
          <p:cNvPr id="29699" name="Content Placeholder 2"/>
          <p:cNvSpPr>
            <a:spLocks noGrp="1"/>
          </p:cNvSpPr>
          <p:nvPr>
            <p:ph idx="1"/>
          </p:nvPr>
        </p:nvSpPr>
        <p:spPr/>
        <p:txBody>
          <a:bodyPr/>
          <a:lstStyle/>
          <a:p>
            <a:r>
              <a:rPr lang="en-US" smtClean="0"/>
              <a:t>Recall |H| = m, S = {x</a:t>
            </a:r>
            <a:r>
              <a:rPr lang="en-US" baseline="-25000" smtClean="0"/>
              <a:t>1</a:t>
            </a:r>
            <a:r>
              <a:rPr lang="en-US" smtClean="0"/>
              <a:t>, x</a:t>
            </a:r>
            <a:r>
              <a:rPr lang="en-US" baseline="-25000" smtClean="0"/>
              <a:t>2</a:t>
            </a:r>
            <a:r>
              <a:rPr lang="en-US" smtClean="0"/>
              <a:t>, . . ., x</a:t>
            </a:r>
            <a:r>
              <a:rPr lang="en-US" baseline="-25000" smtClean="0"/>
              <a:t>n</a:t>
            </a:r>
            <a:r>
              <a:rPr lang="en-US" smtClean="0"/>
              <a:t>}</a:t>
            </a:r>
          </a:p>
          <a:p>
            <a:r>
              <a:rPr lang="en-US" smtClean="0"/>
              <a:t>Let’s insert all elements from S in H</a:t>
            </a:r>
          </a:p>
          <a:p>
            <a:endParaRPr lang="en-US" smtClean="0"/>
          </a:p>
          <a:p>
            <a:r>
              <a:rPr lang="en-US" smtClean="0"/>
              <a:t>What is the probability that bit j remains 0 ?</a:t>
            </a:r>
          </a:p>
          <a:p>
            <a:endParaRPr lang="en-US" smtClean="0"/>
          </a:p>
        </p:txBody>
      </p:sp>
      <p:sp>
        <p:nvSpPr>
          <p:cNvPr id="29700" name="Slide Number Placeholder 3"/>
          <p:cNvSpPr>
            <a:spLocks noGrp="1"/>
          </p:cNvSpPr>
          <p:nvPr>
            <p:ph type="sldNum" sz="quarter" idx="12"/>
          </p:nvPr>
        </p:nvSpPr>
        <p:spPr>
          <a:noFill/>
        </p:spPr>
        <p:txBody>
          <a:bodyPr/>
          <a:lstStyle/>
          <a:p>
            <a:fld id="{27A33B1D-D9E9-C44A-B78F-A254E7E9353F}" type="slidenum">
              <a:rPr lang="en-US" smtClean="0"/>
              <a:pPr/>
              <a:t>120</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8" name="Table 7"/>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Analysis</a:t>
            </a:r>
          </a:p>
        </p:txBody>
      </p:sp>
      <p:sp>
        <p:nvSpPr>
          <p:cNvPr id="30723" name="Content Placeholder 2"/>
          <p:cNvSpPr>
            <a:spLocks noGrp="1"/>
          </p:cNvSpPr>
          <p:nvPr>
            <p:ph idx="1"/>
          </p:nvPr>
        </p:nvSpPr>
        <p:spPr/>
        <p:txBody>
          <a:bodyPr/>
          <a:lstStyle/>
          <a:p>
            <a:r>
              <a:rPr lang="en-US" smtClean="0"/>
              <a:t>Recall |H| = m, S = {x</a:t>
            </a:r>
            <a:r>
              <a:rPr lang="en-US" baseline="-25000" smtClean="0"/>
              <a:t>1</a:t>
            </a:r>
            <a:r>
              <a:rPr lang="en-US" smtClean="0"/>
              <a:t>, x</a:t>
            </a:r>
            <a:r>
              <a:rPr lang="en-US" baseline="-25000" smtClean="0"/>
              <a:t>2</a:t>
            </a:r>
            <a:r>
              <a:rPr lang="en-US" smtClean="0"/>
              <a:t>, . . ., x</a:t>
            </a:r>
            <a:r>
              <a:rPr lang="en-US" baseline="-25000" smtClean="0"/>
              <a:t>n</a:t>
            </a:r>
            <a:r>
              <a:rPr lang="en-US" smtClean="0"/>
              <a:t>}</a:t>
            </a:r>
          </a:p>
          <a:p>
            <a:r>
              <a:rPr lang="en-US" smtClean="0"/>
              <a:t>Let’s insert all elements from S in H</a:t>
            </a:r>
          </a:p>
          <a:p>
            <a:endParaRPr lang="en-US" smtClean="0"/>
          </a:p>
          <a:p>
            <a:r>
              <a:rPr lang="en-US" smtClean="0"/>
              <a:t>What is the probability that bit j remains 0 ?</a:t>
            </a:r>
          </a:p>
          <a:p>
            <a:endParaRPr lang="en-US" smtClean="0"/>
          </a:p>
          <a:p>
            <a:r>
              <a:rPr lang="en-US" smtClean="0"/>
              <a:t>Answer: p = (1 – 1/m)</a:t>
            </a:r>
            <a:r>
              <a:rPr lang="en-US" baseline="30000" smtClean="0"/>
              <a:t>n</a:t>
            </a:r>
          </a:p>
        </p:txBody>
      </p:sp>
      <p:sp>
        <p:nvSpPr>
          <p:cNvPr id="30724" name="Slide Number Placeholder 3"/>
          <p:cNvSpPr>
            <a:spLocks noGrp="1"/>
          </p:cNvSpPr>
          <p:nvPr>
            <p:ph type="sldNum" sz="quarter" idx="12"/>
          </p:nvPr>
        </p:nvSpPr>
        <p:spPr>
          <a:noFill/>
        </p:spPr>
        <p:txBody>
          <a:bodyPr/>
          <a:lstStyle/>
          <a:p>
            <a:fld id="{BABF62A7-BC2C-BF46-A153-3417836742B3}" type="slidenum">
              <a:rPr lang="en-US" smtClean="0"/>
              <a:pPr/>
              <a:t>121</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7" name="Table 6"/>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Probability of False Positives</a:t>
            </a:r>
          </a:p>
        </p:txBody>
      </p:sp>
      <p:sp>
        <p:nvSpPr>
          <p:cNvPr id="32771" name="Content Placeholder 2"/>
          <p:cNvSpPr>
            <a:spLocks noGrp="1"/>
          </p:cNvSpPr>
          <p:nvPr>
            <p:ph idx="1"/>
          </p:nvPr>
        </p:nvSpPr>
        <p:spPr>
          <a:xfrm>
            <a:off x="304800" y="1981200"/>
            <a:ext cx="8458200" cy="4114800"/>
          </a:xfrm>
        </p:spPr>
        <p:txBody>
          <a:bodyPr/>
          <a:lstStyle/>
          <a:p>
            <a:r>
              <a:rPr lang="en-US" dirty="0" smtClean="0"/>
              <a:t>Take a random element </a:t>
            </a:r>
            <a:r>
              <a:rPr lang="en-US" dirty="0" err="1" smtClean="0"/>
              <a:t>y</a:t>
            </a:r>
            <a:r>
              <a:rPr lang="en-US" dirty="0" smtClean="0"/>
              <a:t>, and check </a:t>
            </a:r>
            <a:r>
              <a:rPr lang="en-US" dirty="0" err="1" smtClean="0"/>
              <a:t>member(y,H</a:t>
            </a:r>
            <a:r>
              <a:rPr lang="en-US" dirty="0" smtClean="0"/>
              <a:t>)</a:t>
            </a:r>
          </a:p>
          <a:p>
            <a:r>
              <a:rPr lang="en-US" dirty="0" smtClean="0"/>
              <a:t>What is the probability that it returns </a:t>
            </a:r>
            <a:r>
              <a:rPr lang="en-US" i="1" dirty="0" smtClean="0"/>
              <a:t>true</a:t>
            </a:r>
            <a:r>
              <a:rPr lang="en-US" dirty="0" smtClean="0"/>
              <a:t> ?</a:t>
            </a:r>
            <a:endParaRPr lang="en-US" dirty="0" smtClean="0"/>
          </a:p>
          <a:p>
            <a:endParaRPr lang="en-US" baseline="30000" dirty="0" smtClean="0"/>
          </a:p>
          <a:p>
            <a:endParaRPr lang="en-US" dirty="0" smtClean="0"/>
          </a:p>
        </p:txBody>
      </p:sp>
      <p:sp>
        <p:nvSpPr>
          <p:cNvPr id="32772" name="Slide Number Placeholder 3"/>
          <p:cNvSpPr>
            <a:spLocks noGrp="1"/>
          </p:cNvSpPr>
          <p:nvPr>
            <p:ph type="sldNum" sz="quarter" idx="12"/>
          </p:nvPr>
        </p:nvSpPr>
        <p:spPr>
          <a:noFill/>
        </p:spPr>
        <p:txBody>
          <a:bodyPr/>
          <a:lstStyle/>
          <a:p>
            <a:fld id="{412A63A8-DD61-504E-A7D6-D0B39E1BC16B}" type="slidenum">
              <a:rPr lang="en-US" smtClean="0"/>
              <a:pPr/>
              <a:t>122</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7" name="Table 6"/>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t>Probability of False Positives</a:t>
            </a:r>
          </a:p>
        </p:txBody>
      </p:sp>
      <p:sp>
        <p:nvSpPr>
          <p:cNvPr id="32771" name="Content Placeholder 2"/>
          <p:cNvSpPr>
            <a:spLocks noGrp="1"/>
          </p:cNvSpPr>
          <p:nvPr>
            <p:ph idx="1"/>
          </p:nvPr>
        </p:nvSpPr>
        <p:spPr>
          <a:xfrm>
            <a:off x="304800" y="1981200"/>
            <a:ext cx="8458200" cy="4114800"/>
          </a:xfrm>
        </p:spPr>
        <p:txBody>
          <a:bodyPr/>
          <a:lstStyle/>
          <a:p>
            <a:r>
              <a:rPr lang="en-US" dirty="0" smtClean="0"/>
              <a:t>Take a random element </a:t>
            </a:r>
            <a:r>
              <a:rPr lang="en-US" dirty="0" err="1" smtClean="0"/>
              <a:t>y</a:t>
            </a:r>
            <a:r>
              <a:rPr lang="en-US" dirty="0" smtClean="0"/>
              <a:t>, and check </a:t>
            </a:r>
            <a:r>
              <a:rPr lang="en-US" dirty="0" err="1" smtClean="0"/>
              <a:t>member(y,H</a:t>
            </a:r>
            <a:r>
              <a:rPr lang="en-US" dirty="0" smtClean="0"/>
              <a:t>)</a:t>
            </a:r>
          </a:p>
          <a:p>
            <a:r>
              <a:rPr lang="en-US" dirty="0" smtClean="0"/>
              <a:t>What is the probability that it returns </a:t>
            </a:r>
            <a:r>
              <a:rPr lang="en-US" i="1" dirty="0" smtClean="0"/>
              <a:t>true</a:t>
            </a:r>
            <a:r>
              <a:rPr lang="en-US" dirty="0" smtClean="0"/>
              <a:t> ?</a:t>
            </a:r>
          </a:p>
          <a:p>
            <a:endParaRPr lang="en-US" dirty="0" smtClean="0"/>
          </a:p>
          <a:p>
            <a:endParaRPr lang="en-US" dirty="0" smtClean="0"/>
          </a:p>
          <a:p>
            <a:r>
              <a:rPr lang="en-US" dirty="0" smtClean="0"/>
              <a:t>Answer: it is the probability that bit </a:t>
            </a:r>
            <a:r>
              <a:rPr lang="en-US" dirty="0" err="1" smtClean="0"/>
              <a:t>h(y</a:t>
            </a:r>
            <a:r>
              <a:rPr lang="en-US" dirty="0" smtClean="0"/>
              <a:t>) is 1, which is </a:t>
            </a:r>
            <a:r>
              <a:rPr lang="en-US" dirty="0" err="1" smtClean="0"/>
              <a:t>f</a:t>
            </a:r>
            <a:r>
              <a:rPr lang="en-US" dirty="0" smtClean="0"/>
              <a:t> = 1 – (1 – 1/m)</a:t>
            </a:r>
            <a:r>
              <a:rPr lang="en-US" baseline="30000" dirty="0" smtClean="0"/>
              <a:t>n </a:t>
            </a:r>
            <a:r>
              <a:rPr lang="en-US" dirty="0" smtClean="0"/>
              <a:t>≈ 1 – </a:t>
            </a:r>
            <a:r>
              <a:rPr lang="en-US" dirty="0" err="1" smtClean="0"/>
              <a:t>e</a:t>
            </a:r>
            <a:r>
              <a:rPr lang="en-US" baseline="30000" dirty="0" err="1" smtClean="0"/>
              <a:t>-n/m</a:t>
            </a:r>
            <a:endParaRPr lang="en-US" baseline="30000" dirty="0" smtClean="0"/>
          </a:p>
          <a:p>
            <a:endParaRPr lang="en-US" dirty="0" smtClean="0"/>
          </a:p>
        </p:txBody>
      </p:sp>
      <p:sp>
        <p:nvSpPr>
          <p:cNvPr id="32772" name="Slide Number Placeholder 3"/>
          <p:cNvSpPr>
            <a:spLocks noGrp="1"/>
          </p:cNvSpPr>
          <p:nvPr>
            <p:ph type="sldNum" sz="quarter" idx="12"/>
          </p:nvPr>
        </p:nvSpPr>
        <p:spPr>
          <a:noFill/>
        </p:spPr>
        <p:txBody>
          <a:bodyPr/>
          <a:lstStyle/>
          <a:p>
            <a:fld id="{412A63A8-DD61-504E-A7D6-D0B39E1BC16B}" type="slidenum">
              <a:rPr lang="en-US" smtClean="0"/>
              <a:pPr/>
              <a:t>123</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7" name="Table 6"/>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Example</a:t>
            </a:r>
            <a:endParaRPr lang="en-US" dirty="0"/>
          </a:p>
        </p:txBody>
      </p:sp>
      <p:sp>
        <p:nvSpPr>
          <p:cNvPr id="3" name="Content Placeholder 2"/>
          <p:cNvSpPr>
            <a:spLocks noGrp="1"/>
          </p:cNvSpPr>
          <p:nvPr>
            <p:ph idx="1"/>
          </p:nvPr>
        </p:nvSpPr>
        <p:spPr>
          <a:xfrm>
            <a:off x="685800" y="1981200"/>
            <a:ext cx="8001000" cy="4114800"/>
          </a:xfrm>
        </p:spPr>
        <p:txBody>
          <a:bodyPr/>
          <a:lstStyle/>
          <a:p>
            <a:r>
              <a:rPr lang="en-US" dirty="0" smtClean="0"/>
              <a:t>Example: </a:t>
            </a:r>
            <a:r>
              <a:rPr lang="en-US" dirty="0" err="1" smtClean="0"/>
              <a:t>m</a:t>
            </a:r>
            <a:r>
              <a:rPr lang="en-US" dirty="0" smtClean="0"/>
              <a:t> = 8n, then </a:t>
            </a:r>
          </a:p>
          <a:p>
            <a:pPr>
              <a:buNone/>
            </a:pPr>
            <a:r>
              <a:rPr lang="en-US" dirty="0" smtClean="0"/>
              <a:t>	</a:t>
            </a:r>
            <a:r>
              <a:rPr lang="en-US" dirty="0" err="1" smtClean="0"/>
              <a:t>f</a:t>
            </a:r>
            <a:r>
              <a:rPr lang="en-US" dirty="0" smtClean="0"/>
              <a:t>  ≈ 1 – </a:t>
            </a:r>
            <a:r>
              <a:rPr lang="en-US" dirty="0" err="1" smtClean="0"/>
              <a:t>e</a:t>
            </a:r>
            <a:r>
              <a:rPr lang="en-US" baseline="30000" dirty="0" err="1" smtClean="0"/>
              <a:t>-n/m</a:t>
            </a:r>
            <a:r>
              <a:rPr lang="en-US" dirty="0" smtClean="0"/>
              <a:t> = 1-e</a:t>
            </a:r>
            <a:r>
              <a:rPr lang="en-US" baseline="30000" dirty="0" smtClean="0"/>
              <a:t>-1/8</a:t>
            </a:r>
            <a:r>
              <a:rPr lang="en-US" dirty="0" smtClean="0"/>
              <a:t> ≈ 0.11</a:t>
            </a:r>
          </a:p>
          <a:p>
            <a:endParaRPr lang="en-US" dirty="0" smtClean="0"/>
          </a:p>
          <a:p>
            <a:endParaRPr lang="en-US" dirty="0" smtClean="0"/>
          </a:p>
          <a:p>
            <a:r>
              <a:rPr lang="en-US" dirty="0" smtClean="0"/>
              <a:t>A 10% false positive rate is rather high…</a:t>
            </a:r>
          </a:p>
          <a:p>
            <a:r>
              <a:rPr lang="en-US" dirty="0" smtClean="0"/>
              <a:t>Bloom filters improve that (coming next)</a:t>
            </a:r>
            <a:endParaRPr lang="en-US" dirty="0"/>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5" name="Slide Number Placeholder 4"/>
          <p:cNvSpPr>
            <a:spLocks noGrp="1"/>
          </p:cNvSpPr>
          <p:nvPr>
            <p:ph type="sldNum" sz="quarter" idx="12"/>
          </p:nvPr>
        </p:nvSpPr>
        <p:spPr/>
        <p:txBody>
          <a:bodyPr/>
          <a:lstStyle/>
          <a:p>
            <a:fld id="{D16338EF-E891-3346-8587-55637EC9984C}" type="slidenum">
              <a:rPr lang="en-US" smtClean="0"/>
              <a:pPr/>
              <a:t>124</a:t>
            </a:fld>
            <a:endParaRPr lang="en-US"/>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r>
            </a:tbl>
          </a:graphicData>
        </a:graphic>
      </p:graphicFrame>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Bloom Filters</a:t>
            </a:r>
          </a:p>
        </p:txBody>
      </p:sp>
      <p:sp>
        <p:nvSpPr>
          <p:cNvPr id="33795" name="Content Placeholder 2"/>
          <p:cNvSpPr>
            <a:spLocks noGrp="1"/>
          </p:cNvSpPr>
          <p:nvPr>
            <p:ph idx="1"/>
          </p:nvPr>
        </p:nvSpPr>
        <p:spPr/>
        <p:txBody>
          <a:bodyPr/>
          <a:lstStyle/>
          <a:p>
            <a:r>
              <a:rPr lang="en-US" smtClean="0"/>
              <a:t>Introduced by Burton Bloom in 1970</a:t>
            </a:r>
          </a:p>
          <a:p>
            <a:endParaRPr lang="en-US" smtClean="0"/>
          </a:p>
          <a:p>
            <a:r>
              <a:rPr lang="en-US" smtClean="0"/>
              <a:t>Improve the false positive ratio</a:t>
            </a:r>
          </a:p>
          <a:p>
            <a:endParaRPr lang="en-US" smtClean="0"/>
          </a:p>
          <a:p>
            <a:r>
              <a:rPr lang="en-US" smtClean="0"/>
              <a:t>Idea: use k independent hash functions</a:t>
            </a:r>
          </a:p>
        </p:txBody>
      </p:sp>
      <p:sp>
        <p:nvSpPr>
          <p:cNvPr id="33796" name="Slide Number Placeholder 3"/>
          <p:cNvSpPr>
            <a:spLocks noGrp="1"/>
          </p:cNvSpPr>
          <p:nvPr>
            <p:ph type="sldNum" sz="quarter" idx="12"/>
          </p:nvPr>
        </p:nvSpPr>
        <p:spPr>
          <a:noFill/>
        </p:spPr>
        <p:txBody>
          <a:bodyPr/>
          <a:lstStyle/>
          <a:p>
            <a:fld id="{C53D00EE-FD30-914E-B1CA-330DC1913B72}" type="slidenum">
              <a:rPr lang="en-US" smtClean="0"/>
              <a:pPr/>
              <a:t>125</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Bloom Filter = Dictionary</a:t>
            </a:r>
          </a:p>
        </p:txBody>
      </p:sp>
      <p:sp>
        <p:nvSpPr>
          <p:cNvPr id="34819" name="Content Placeholder 2"/>
          <p:cNvSpPr>
            <a:spLocks noGrp="1"/>
          </p:cNvSpPr>
          <p:nvPr>
            <p:ph idx="1"/>
          </p:nvPr>
        </p:nvSpPr>
        <p:spPr>
          <a:xfrm>
            <a:off x="76200" y="1981200"/>
            <a:ext cx="8915400" cy="4114800"/>
          </a:xfrm>
        </p:spPr>
        <p:txBody>
          <a:bodyPr/>
          <a:lstStyle/>
          <a:p>
            <a:r>
              <a:rPr lang="en-US" dirty="0" err="1" smtClean="0"/>
              <a:t>Insert(x</a:t>
            </a:r>
            <a:r>
              <a:rPr lang="en-US" dirty="0" smtClean="0"/>
              <a:t>, H) = set bits h</a:t>
            </a:r>
            <a:r>
              <a:rPr lang="en-US" baseline="-25000" dirty="0" smtClean="0"/>
              <a:t>1</a:t>
            </a:r>
            <a:r>
              <a:rPr lang="en-US" dirty="0" smtClean="0"/>
              <a:t>(x), . . ., </a:t>
            </a:r>
            <a:r>
              <a:rPr lang="en-US" dirty="0" err="1" smtClean="0"/>
              <a:t>h</a:t>
            </a:r>
            <a:r>
              <a:rPr lang="en-US" baseline="-25000" dirty="0" err="1" smtClean="0"/>
              <a:t>k</a:t>
            </a:r>
            <a:r>
              <a:rPr lang="en-US" dirty="0" err="1" smtClean="0"/>
              <a:t>(x</a:t>
            </a:r>
            <a:r>
              <a:rPr lang="en-US" dirty="0" smtClean="0"/>
              <a:t>) to 1</a:t>
            </a:r>
          </a:p>
          <a:p>
            <a:pPr lvl="1"/>
            <a:r>
              <a:rPr lang="en-US" dirty="0" smtClean="0"/>
              <a:t>Collisions</a:t>
            </a:r>
            <a:r>
              <a:rPr lang="en-US" dirty="0" smtClean="0"/>
              <a:t> between </a:t>
            </a:r>
            <a:r>
              <a:rPr lang="en-US" dirty="0" err="1" smtClean="0"/>
              <a:t>x</a:t>
            </a:r>
            <a:r>
              <a:rPr lang="en-US" dirty="0" smtClean="0"/>
              <a:t> and </a:t>
            </a:r>
            <a:r>
              <a:rPr lang="en-US" dirty="0" err="1" smtClean="0"/>
              <a:t>x</a:t>
            </a:r>
            <a:r>
              <a:rPr lang="en-US" dirty="0" smtClean="0"/>
              <a:t>’ are </a:t>
            </a:r>
            <a:r>
              <a:rPr lang="en-US" dirty="0" smtClean="0"/>
              <a:t>possible</a:t>
            </a:r>
          </a:p>
          <a:p>
            <a:r>
              <a:rPr lang="en-US" dirty="0" err="1" smtClean="0"/>
              <a:t>Member(y</a:t>
            </a:r>
            <a:r>
              <a:rPr lang="en-US" dirty="0" smtClean="0"/>
              <a:t>, H) = check if bits h</a:t>
            </a:r>
            <a:r>
              <a:rPr lang="en-US" baseline="-25000" dirty="0" smtClean="0"/>
              <a:t>1</a:t>
            </a:r>
            <a:r>
              <a:rPr lang="en-US" dirty="0" smtClean="0"/>
              <a:t>(y), . . ., </a:t>
            </a:r>
            <a:r>
              <a:rPr lang="en-US" dirty="0" err="1" smtClean="0"/>
              <a:t>h</a:t>
            </a:r>
            <a:r>
              <a:rPr lang="en-US" baseline="-25000" dirty="0" err="1" smtClean="0"/>
              <a:t>k</a:t>
            </a:r>
            <a:r>
              <a:rPr lang="en-US" dirty="0" err="1" smtClean="0"/>
              <a:t>(y</a:t>
            </a:r>
            <a:r>
              <a:rPr lang="en-US" dirty="0" smtClean="0"/>
              <a:t>) are 1</a:t>
            </a:r>
          </a:p>
          <a:p>
            <a:pPr lvl="1"/>
            <a:r>
              <a:rPr lang="en-US" dirty="0" smtClean="0"/>
              <a:t>False positives are possible</a:t>
            </a:r>
          </a:p>
          <a:p>
            <a:r>
              <a:rPr lang="en-US" dirty="0" err="1" smtClean="0"/>
              <a:t>Delete(z</a:t>
            </a:r>
            <a:r>
              <a:rPr lang="en-US" dirty="0" smtClean="0"/>
              <a:t>, H) = not supported !</a:t>
            </a:r>
          </a:p>
          <a:p>
            <a:pPr lvl="1"/>
            <a:r>
              <a:rPr lang="en-US" dirty="0" smtClean="0"/>
              <a:t>Extensions possible, see later</a:t>
            </a:r>
          </a:p>
        </p:txBody>
      </p:sp>
      <p:sp>
        <p:nvSpPr>
          <p:cNvPr id="34820" name="Slide Number Placeholder 3"/>
          <p:cNvSpPr>
            <a:spLocks noGrp="1"/>
          </p:cNvSpPr>
          <p:nvPr>
            <p:ph type="sldNum" sz="quarter" idx="12"/>
          </p:nvPr>
        </p:nvSpPr>
        <p:spPr>
          <a:noFill/>
        </p:spPr>
        <p:txBody>
          <a:bodyPr/>
          <a:lstStyle/>
          <a:p>
            <a:fld id="{ACBC4F8A-13A5-944F-81F1-DEB7F14A5A83}" type="slidenum">
              <a:rPr lang="en-US" smtClean="0"/>
              <a:pPr/>
              <a:t>126</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r>
              <a:rPr lang="en-US" smtClean="0"/>
              <a:t>Example Bloom Filter k=3</a:t>
            </a:r>
          </a:p>
        </p:txBody>
      </p:sp>
      <p:sp>
        <p:nvSpPr>
          <p:cNvPr id="35843" name="Slide Number Placeholder 3"/>
          <p:cNvSpPr>
            <a:spLocks noGrp="1"/>
          </p:cNvSpPr>
          <p:nvPr>
            <p:ph type="sldNum" sz="quarter" idx="12"/>
          </p:nvPr>
        </p:nvSpPr>
        <p:spPr>
          <a:noFill/>
        </p:spPr>
        <p:txBody>
          <a:bodyPr/>
          <a:lstStyle/>
          <a:p>
            <a:fld id="{785B23F1-9CCE-CD45-B8D8-6F06625DE69B}" type="slidenum">
              <a:rPr lang="en-US" smtClean="0"/>
              <a:pPr/>
              <a:t>127</a:t>
            </a:fld>
            <a:endParaRPr lang="en-US" smtClean="0"/>
          </a:p>
        </p:txBody>
      </p:sp>
      <p:pic>
        <p:nvPicPr>
          <p:cNvPr id="35844" name="Picture 5"/>
          <p:cNvPicPr>
            <a:picLocks noChangeAspect="1"/>
          </p:cNvPicPr>
          <p:nvPr/>
        </p:nvPicPr>
        <p:blipFill>
          <a:blip r:embed="rId2"/>
          <a:srcRect/>
          <a:stretch>
            <a:fillRect/>
          </a:stretch>
        </p:blipFill>
        <p:spPr bwMode="auto">
          <a:xfrm>
            <a:off x="1524000" y="2146300"/>
            <a:ext cx="6034088" cy="3492500"/>
          </a:xfrm>
          <a:prstGeom prst="rect">
            <a:avLst/>
          </a:prstGeom>
          <a:noFill/>
          <a:ln w="9525">
            <a:noFill/>
            <a:miter lim="800000"/>
            <a:headEnd/>
            <a:tailEnd/>
          </a:ln>
        </p:spPr>
      </p:pic>
      <p:sp>
        <p:nvSpPr>
          <p:cNvPr id="35845" name="Rounded Rectangular Callout 6"/>
          <p:cNvSpPr>
            <a:spLocks noChangeArrowheads="1"/>
          </p:cNvSpPr>
          <p:nvPr/>
        </p:nvSpPr>
        <p:spPr bwMode="auto">
          <a:xfrm>
            <a:off x="228600" y="2895600"/>
            <a:ext cx="1820863" cy="579438"/>
          </a:xfrm>
          <a:prstGeom prst="wedgeRoundRectCallout">
            <a:avLst>
              <a:gd name="adj1" fmla="val 105620"/>
              <a:gd name="adj2" fmla="val -11278"/>
              <a:gd name="adj3" fmla="val 16667"/>
            </a:avLst>
          </a:prstGeom>
          <a:solidFill>
            <a:schemeClr val="hlink"/>
          </a:solidFill>
          <a:ln w="9525">
            <a:solidFill>
              <a:schemeClr val="tx1"/>
            </a:solidFill>
            <a:round/>
            <a:headEnd/>
            <a:tailEnd/>
          </a:ln>
        </p:spPr>
        <p:txBody>
          <a:bodyPr wrap="none" anchor="ctr">
            <a:prstTxWarp prst="textNoShape">
              <a:avLst/>
            </a:prstTxWarp>
            <a:spAutoFit/>
          </a:bodyPr>
          <a:lstStyle/>
          <a:p>
            <a:r>
              <a:rPr lang="en-US" sz="2800"/>
              <a:t>Insert(x,H)</a:t>
            </a:r>
          </a:p>
        </p:txBody>
      </p:sp>
      <p:sp>
        <p:nvSpPr>
          <p:cNvPr id="35846" name="Rounded Rectangular Callout 7"/>
          <p:cNvSpPr>
            <a:spLocks noChangeArrowheads="1"/>
          </p:cNvSpPr>
          <p:nvPr/>
        </p:nvSpPr>
        <p:spPr bwMode="auto">
          <a:xfrm>
            <a:off x="152400" y="4297363"/>
            <a:ext cx="2211388" cy="579437"/>
          </a:xfrm>
          <a:prstGeom prst="wedgeRoundRectCallout">
            <a:avLst>
              <a:gd name="adj1" fmla="val 81880"/>
              <a:gd name="adj2" fmla="val 426"/>
              <a:gd name="adj3" fmla="val 16667"/>
            </a:avLst>
          </a:prstGeom>
          <a:solidFill>
            <a:schemeClr val="hlink"/>
          </a:solidFill>
          <a:ln w="9525">
            <a:solidFill>
              <a:schemeClr val="tx1"/>
            </a:solidFill>
            <a:round/>
            <a:headEnd/>
            <a:tailEnd/>
          </a:ln>
        </p:spPr>
        <p:txBody>
          <a:bodyPr wrap="none" anchor="ctr">
            <a:prstTxWarp prst="textNoShape">
              <a:avLst/>
            </a:prstTxWarp>
            <a:spAutoFit/>
          </a:bodyPr>
          <a:lstStyle/>
          <a:p>
            <a:r>
              <a:rPr lang="en-US" sz="2800"/>
              <a:t>Member(y,H)</a:t>
            </a:r>
          </a:p>
        </p:txBody>
      </p:sp>
      <p:sp>
        <p:nvSpPr>
          <p:cNvPr id="35847" name="TextBox 8"/>
          <p:cNvSpPr txBox="1">
            <a:spLocks noChangeArrowheads="1"/>
          </p:cNvSpPr>
          <p:nvPr/>
        </p:nvSpPr>
        <p:spPr bwMode="auto">
          <a:xfrm>
            <a:off x="1066800" y="6019800"/>
            <a:ext cx="7210425" cy="523875"/>
          </a:xfrm>
          <a:prstGeom prst="rect">
            <a:avLst/>
          </a:prstGeom>
          <a:noFill/>
          <a:ln w="9525">
            <a:noFill/>
            <a:miter lim="800000"/>
            <a:headEnd/>
            <a:tailEnd/>
          </a:ln>
        </p:spPr>
        <p:txBody>
          <a:bodyPr wrap="none">
            <a:prstTxWarp prst="textNoShape">
              <a:avLst/>
            </a:prstTxWarp>
            <a:spAutoFit/>
          </a:bodyPr>
          <a:lstStyle/>
          <a:p>
            <a:r>
              <a:rPr lang="en-US" sz="2800"/>
              <a:t>y</a:t>
            </a:r>
            <a:r>
              <a:rPr lang="en-US" sz="2800" baseline="-25000"/>
              <a:t>1</a:t>
            </a:r>
            <a:r>
              <a:rPr lang="en-US" sz="2800"/>
              <a:t> = is not in H (why ?);  y</a:t>
            </a:r>
            <a:r>
              <a:rPr lang="en-US" sz="2800" baseline="-25000"/>
              <a:t>2</a:t>
            </a:r>
            <a:r>
              <a:rPr lang="en-US" sz="2800"/>
              <a:t> may be in H (why ?)</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smtClean="0"/>
              <a:t>Choosing k</a:t>
            </a:r>
          </a:p>
        </p:txBody>
      </p:sp>
      <p:sp>
        <p:nvSpPr>
          <p:cNvPr id="37891" name="Content Placeholder 2"/>
          <p:cNvSpPr>
            <a:spLocks noGrp="1"/>
          </p:cNvSpPr>
          <p:nvPr>
            <p:ph idx="1"/>
          </p:nvPr>
        </p:nvSpPr>
        <p:spPr>
          <a:xfrm>
            <a:off x="304800" y="1981200"/>
            <a:ext cx="8534400" cy="4114800"/>
          </a:xfrm>
        </p:spPr>
        <p:txBody>
          <a:bodyPr/>
          <a:lstStyle/>
          <a:p>
            <a:pPr>
              <a:buFontTx/>
              <a:buNone/>
            </a:pPr>
            <a:r>
              <a:rPr lang="en-US" dirty="0" smtClean="0"/>
              <a:t>Two competing forces:</a:t>
            </a:r>
          </a:p>
          <a:p>
            <a:r>
              <a:rPr lang="en-US" dirty="0" smtClean="0"/>
              <a:t>If </a:t>
            </a:r>
            <a:r>
              <a:rPr lang="en-US" dirty="0" err="1" smtClean="0"/>
              <a:t>k</a:t>
            </a:r>
            <a:r>
              <a:rPr lang="en-US" dirty="0" smtClean="0"/>
              <a:t> = large</a:t>
            </a:r>
          </a:p>
          <a:p>
            <a:pPr lvl="1"/>
            <a:r>
              <a:rPr lang="en-US" dirty="0" smtClean="0"/>
              <a:t>Test more bits for </a:t>
            </a:r>
            <a:r>
              <a:rPr lang="en-US" dirty="0" err="1" smtClean="0"/>
              <a:t>member(y,H</a:t>
            </a:r>
            <a:r>
              <a:rPr lang="en-US" dirty="0" smtClean="0"/>
              <a:t>) </a:t>
            </a:r>
            <a:r>
              <a:rPr lang="en-US" dirty="0" err="1" smtClean="0">
                <a:sym typeface="Wingdings" charset="2"/>
              </a:rPr>
              <a:t></a:t>
            </a:r>
            <a:r>
              <a:rPr lang="en-US" dirty="0" smtClean="0">
                <a:sym typeface="Wingdings" charset="2"/>
              </a:rPr>
              <a:t> </a:t>
            </a:r>
            <a:r>
              <a:rPr lang="en-US" dirty="0" smtClean="0"/>
              <a:t>lower false positive rate</a:t>
            </a:r>
          </a:p>
          <a:p>
            <a:pPr lvl="1"/>
            <a:r>
              <a:rPr lang="en-US" dirty="0" smtClean="0"/>
              <a:t>More bits in H are 1 </a:t>
            </a:r>
            <a:r>
              <a:rPr lang="en-US" dirty="0" err="1" smtClean="0">
                <a:sym typeface="Wingdings" charset="2"/>
              </a:rPr>
              <a:t></a:t>
            </a:r>
            <a:r>
              <a:rPr lang="en-US" dirty="0" smtClean="0">
                <a:sym typeface="Wingdings" charset="2"/>
              </a:rPr>
              <a:t> higher false positive rate</a:t>
            </a:r>
            <a:endParaRPr lang="en-US" dirty="0" smtClean="0"/>
          </a:p>
          <a:p>
            <a:r>
              <a:rPr lang="en-US" dirty="0" smtClean="0"/>
              <a:t>If </a:t>
            </a:r>
            <a:r>
              <a:rPr lang="en-US" dirty="0" err="1" smtClean="0"/>
              <a:t>k</a:t>
            </a:r>
            <a:r>
              <a:rPr lang="en-US" dirty="0" smtClean="0"/>
              <a:t> = small</a:t>
            </a:r>
          </a:p>
          <a:p>
            <a:pPr lvl="1"/>
            <a:r>
              <a:rPr lang="en-US" dirty="0" smtClean="0"/>
              <a:t>More bits in H are 0 </a:t>
            </a:r>
            <a:r>
              <a:rPr lang="en-US" dirty="0" err="1" smtClean="0">
                <a:sym typeface="Wingdings" charset="2"/>
              </a:rPr>
              <a:t></a:t>
            </a:r>
            <a:r>
              <a:rPr lang="en-US" dirty="0" smtClean="0">
                <a:sym typeface="Wingdings" charset="2"/>
              </a:rPr>
              <a:t> lower positive rate</a:t>
            </a:r>
          </a:p>
          <a:p>
            <a:pPr lvl="1"/>
            <a:r>
              <a:rPr lang="en-US" dirty="0" smtClean="0">
                <a:sym typeface="Wingdings" charset="2"/>
              </a:rPr>
              <a:t>Test fewer bits for </a:t>
            </a:r>
            <a:r>
              <a:rPr lang="en-US" dirty="0" err="1" smtClean="0">
                <a:sym typeface="Wingdings" charset="2"/>
              </a:rPr>
              <a:t>member(y,H</a:t>
            </a:r>
            <a:r>
              <a:rPr lang="en-US" dirty="0" smtClean="0">
                <a:sym typeface="Wingdings" charset="2"/>
              </a:rPr>
              <a:t>) </a:t>
            </a:r>
            <a:r>
              <a:rPr lang="en-US" dirty="0" err="1" smtClean="0">
                <a:sym typeface="Wingdings" charset="2"/>
              </a:rPr>
              <a:t></a:t>
            </a:r>
            <a:r>
              <a:rPr lang="en-US" dirty="0" smtClean="0">
                <a:sym typeface="Wingdings" charset="2"/>
              </a:rPr>
              <a:t> higher rate</a:t>
            </a:r>
            <a:endParaRPr lang="en-US" dirty="0" smtClean="0"/>
          </a:p>
        </p:txBody>
      </p:sp>
      <p:sp>
        <p:nvSpPr>
          <p:cNvPr id="37892" name="Slide Number Placeholder 3"/>
          <p:cNvSpPr>
            <a:spLocks noGrp="1"/>
          </p:cNvSpPr>
          <p:nvPr>
            <p:ph type="sldNum" sz="quarter" idx="12"/>
          </p:nvPr>
        </p:nvSpPr>
        <p:spPr>
          <a:noFill/>
        </p:spPr>
        <p:txBody>
          <a:bodyPr/>
          <a:lstStyle/>
          <a:p>
            <a:fld id="{65FAE778-1BE1-5B48-83AA-EBD42CF6B59A}" type="slidenum">
              <a:rPr lang="en-US" smtClean="0"/>
              <a:pPr/>
              <a:t>128</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Analysis</a:t>
            </a:r>
          </a:p>
        </p:txBody>
      </p:sp>
      <p:sp>
        <p:nvSpPr>
          <p:cNvPr id="38915" name="Content Placeholder 2"/>
          <p:cNvSpPr>
            <a:spLocks noGrp="1"/>
          </p:cNvSpPr>
          <p:nvPr>
            <p:ph idx="1"/>
          </p:nvPr>
        </p:nvSpPr>
        <p:spPr/>
        <p:txBody>
          <a:bodyPr/>
          <a:lstStyle/>
          <a:p>
            <a:r>
              <a:rPr lang="en-US" smtClean="0"/>
              <a:t>Recall |H| = m,  #hash functions = k</a:t>
            </a:r>
          </a:p>
          <a:p>
            <a:r>
              <a:rPr lang="en-US" smtClean="0"/>
              <a:t>Let’s insert only x</a:t>
            </a:r>
            <a:r>
              <a:rPr lang="en-US" baseline="-25000" smtClean="0"/>
              <a:t>i</a:t>
            </a:r>
            <a:r>
              <a:rPr lang="en-US" smtClean="0"/>
              <a:t> into H</a:t>
            </a:r>
          </a:p>
          <a:p>
            <a:endParaRPr lang="en-US" smtClean="0"/>
          </a:p>
          <a:p>
            <a:r>
              <a:rPr lang="en-US" smtClean="0"/>
              <a:t>What is the probability that bit j is 0 ?</a:t>
            </a:r>
          </a:p>
        </p:txBody>
      </p:sp>
      <p:sp>
        <p:nvSpPr>
          <p:cNvPr id="38916" name="Slide Number Placeholder 3"/>
          <p:cNvSpPr>
            <a:spLocks noGrp="1"/>
          </p:cNvSpPr>
          <p:nvPr>
            <p:ph type="sldNum" sz="quarter" idx="12"/>
          </p:nvPr>
        </p:nvSpPr>
        <p:spPr>
          <a:noFill/>
        </p:spPr>
        <p:txBody>
          <a:bodyPr/>
          <a:lstStyle/>
          <a:p>
            <a:fld id="{F51C708E-235A-714D-A876-B43EBA559C72}" type="slidenum">
              <a:rPr lang="en-US" smtClean="0"/>
              <a:pPr/>
              <a:t>129</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itle 4"/>
          <p:cNvSpPr>
            <a:spLocks noGrp="1"/>
          </p:cNvSpPr>
          <p:nvPr>
            <p:ph type="title"/>
          </p:nvPr>
        </p:nvSpPr>
        <p:spPr/>
        <p:txBody>
          <a:bodyPr/>
          <a:lstStyle/>
          <a:p>
            <a:r>
              <a:rPr lang="en-US" smtClean="0"/>
              <a:t>Shared Disk</a:t>
            </a:r>
          </a:p>
        </p:txBody>
      </p:sp>
      <p:sp>
        <p:nvSpPr>
          <p:cNvPr id="27652" name="Alternate Process 5"/>
          <p:cNvSpPr>
            <a:spLocks noChangeArrowheads="1"/>
          </p:cNvSpPr>
          <p:nvPr/>
        </p:nvSpPr>
        <p:spPr bwMode="auto">
          <a:xfrm>
            <a:off x="1962150" y="4267200"/>
            <a:ext cx="5219700" cy="714375"/>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nchor="ctr">
            <a:prstTxWarp prst="textNoShape">
              <a:avLst/>
            </a:prstTxWarp>
            <a:spAutoFit/>
          </a:bodyPr>
          <a:lstStyle/>
          <a:p>
            <a:pPr algn="ctr"/>
            <a:r>
              <a:rPr lang="en-US" sz="3600" dirty="0" smtClean="0">
                <a:latin typeface="Arial"/>
              </a:rPr>
              <a:t>Interconnection Network</a:t>
            </a:r>
            <a:endParaRPr lang="en-US" sz="3600" dirty="0">
              <a:latin typeface="Arial"/>
            </a:endParaRPr>
          </a:p>
        </p:txBody>
      </p:sp>
      <p:sp>
        <p:nvSpPr>
          <p:cNvPr id="27653" name="Oval 6"/>
          <p:cNvSpPr>
            <a:spLocks noChangeArrowheads="1"/>
          </p:cNvSpPr>
          <p:nvPr/>
        </p:nvSpPr>
        <p:spPr bwMode="auto">
          <a:xfrm>
            <a:off x="19812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7654" name="Oval 7"/>
          <p:cNvSpPr>
            <a:spLocks noChangeArrowheads="1"/>
          </p:cNvSpPr>
          <p:nvPr/>
        </p:nvSpPr>
        <p:spPr bwMode="auto">
          <a:xfrm>
            <a:off x="41148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7655" name="Oval 8"/>
          <p:cNvSpPr>
            <a:spLocks noChangeArrowheads="1"/>
          </p:cNvSpPr>
          <p:nvPr/>
        </p:nvSpPr>
        <p:spPr bwMode="auto">
          <a:xfrm>
            <a:off x="63246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7656" name="Rectangle 9"/>
          <p:cNvSpPr>
            <a:spLocks noChangeArrowheads="1"/>
          </p:cNvSpPr>
          <p:nvPr/>
        </p:nvSpPr>
        <p:spPr bwMode="auto">
          <a:xfrm>
            <a:off x="1981200" y="17526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7657" name="Rectangle 10"/>
          <p:cNvSpPr>
            <a:spLocks noChangeArrowheads="1"/>
          </p:cNvSpPr>
          <p:nvPr/>
        </p:nvSpPr>
        <p:spPr bwMode="auto">
          <a:xfrm>
            <a:off x="4114800" y="17526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7658" name="Rectangle 11"/>
          <p:cNvSpPr>
            <a:spLocks noChangeArrowheads="1"/>
          </p:cNvSpPr>
          <p:nvPr/>
        </p:nvSpPr>
        <p:spPr bwMode="auto">
          <a:xfrm>
            <a:off x="6324600" y="17526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7659" name="Can 12"/>
          <p:cNvSpPr>
            <a:spLocks noChangeArrowheads="1"/>
          </p:cNvSpPr>
          <p:nvPr/>
        </p:nvSpPr>
        <p:spPr bwMode="auto">
          <a:xfrm>
            <a:off x="19812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7660" name="Can 13"/>
          <p:cNvSpPr>
            <a:spLocks noChangeArrowheads="1"/>
          </p:cNvSpPr>
          <p:nvPr/>
        </p:nvSpPr>
        <p:spPr bwMode="auto">
          <a:xfrm>
            <a:off x="41148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7661" name="Can 14"/>
          <p:cNvSpPr>
            <a:spLocks noChangeArrowheads="1"/>
          </p:cNvSpPr>
          <p:nvPr/>
        </p:nvSpPr>
        <p:spPr bwMode="auto">
          <a:xfrm>
            <a:off x="63246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cxnSp>
        <p:nvCxnSpPr>
          <p:cNvPr id="27662" name="Straight Connector 30"/>
          <p:cNvCxnSpPr>
            <a:cxnSpLocks noChangeShapeType="1"/>
            <a:stCxn id="27653" idx="0"/>
            <a:endCxn id="27656" idx="2"/>
          </p:cNvCxnSpPr>
          <p:nvPr/>
        </p:nvCxnSpPr>
        <p:spPr bwMode="auto">
          <a:xfrm rot="5400000" flipH="1" flipV="1">
            <a:off x="2247901" y="2857500"/>
            <a:ext cx="3810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63" name="Straight Connector 32"/>
          <p:cNvCxnSpPr>
            <a:cxnSpLocks noChangeShapeType="1"/>
            <a:stCxn id="27654" idx="0"/>
            <a:endCxn id="27657" idx="2"/>
          </p:cNvCxnSpPr>
          <p:nvPr/>
        </p:nvCxnSpPr>
        <p:spPr bwMode="auto">
          <a:xfrm rot="5400000" flipH="1" flipV="1">
            <a:off x="4381501" y="2857500"/>
            <a:ext cx="3810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64" name="Straight Connector 34"/>
          <p:cNvCxnSpPr>
            <a:cxnSpLocks noChangeShapeType="1"/>
            <a:stCxn id="27655" idx="0"/>
            <a:endCxn id="27658" idx="2"/>
          </p:cNvCxnSpPr>
          <p:nvPr/>
        </p:nvCxnSpPr>
        <p:spPr bwMode="auto">
          <a:xfrm rot="5400000" flipH="1" flipV="1">
            <a:off x="6591301" y="2857500"/>
            <a:ext cx="3810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65" name="Straight Connector 46"/>
          <p:cNvCxnSpPr>
            <a:cxnSpLocks noChangeShapeType="1"/>
            <a:stCxn id="27659" idx="1"/>
          </p:cNvCxnSpPr>
          <p:nvPr/>
        </p:nvCxnSpPr>
        <p:spPr bwMode="auto">
          <a:xfrm rot="5400000" flipH="1" flipV="1">
            <a:off x="2095500" y="5295900"/>
            <a:ext cx="685800" cy="1588"/>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68" name="Straight Connector 52"/>
          <p:cNvCxnSpPr>
            <a:cxnSpLocks noChangeShapeType="1"/>
            <a:stCxn id="27653" idx="4"/>
          </p:cNvCxnSpPr>
          <p:nvPr/>
        </p:nvCxnSpPr>
        <p:spPr bwMode="auto">
          <a:xfrm rot="5400000">
            <a:off x="2286000" y="4114800"/>
            <a:ext cx="304800" cy="1588"/>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69" name="Straight Connector 54"/>
          <p:cNvCxnSpPr>
            <a:cxnSpLocks noChangeShapeType="1"/>
            <a:stCxn id="27654" idx="4"/>
          </p:cNvCxnSpPr>
          <p:nvPr/>
        </p:nvCxnSpPr>
        <p:spPr bwMode="auto">
          <a:xfrm rot="5400000">
            <a:off x="4419601" y="4114800"/>
            <a:ext cx="3048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670" name="Straight Connector 56"/>
          <p:cNvCxnSpPr>
            <a:cxnSpLocks noChangeShapeType="1"/>
            <a:stCxn id="27655" idx="4"/>
          </p:cNvCxnSpPr>
          <p:nvPr/>
        </p:nvCxnSpPr>
        <p:spPr bwMode="auto">
          <a:xfrm rot="5400000">
            <a:off x="6629401" y="4114800"/>
            <a:ext cx="3048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7" name="Straight Connector 46"/>
          <p:cNvCxnSpPr>
            <a:cxnSpLocks noChangeShapeType="1"/>
          </p:cNvCxnSpPr>
          <p:nvPr/>
        </p:nvCxnSpPr>
        <p:spPr bwMode="auto">
          <a:xfrm rot="5400000" flipH="1" flipV="1">
            <a:off x="4229894" y="5295106"/>
            <a:ext cx="685800" cy="1588"/>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8" name="Straight Connector 46"/>
          <p:cNvCxnSpPr>
            <a:cxnSpLocks noChangeShapeType="1"/>
          </p:cNvCxnSpPr>
          <p:nvPr/>
        </p:nvCxnSpPr>
        <p:spPr bwMode="auto">
          <a:xfrm rot="5400000" flipH="1" flipV="1">
            <a:off x="6439694" y="5295106"/>
            <a:ext cx="685800" cy="1588"/>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23" name="Footer Placeholder 22"/>
          <p:cNvSpPr>
            <a:spLocks noGrp="1"/>
          </p:cNvSpPr>
          <p:nvPr>
            <p:ph type="ftr" sz="quarter" idx="11"/>
          </p:nvPr>
        </p:nvSpPr>
        <p:spPr/>
        <p:txBody>
          <a:bodyPr/>
          <a:lstStyle/>
          <a:p>
            <a:r>
              <a:rPr lang="en-US" dirty="0" smtClean="0"/>
              <a:t>Dan Suciu -- CSEP544 Fall 2010        </a:t>
            </a:r>
            <a:endParaRPr lang="en-US" dirty="0"/>
          </a:p>
        </p:txBody>
      </p:sp>
      <p:sp>
        <p:nvSpPr>
          <p:cNvPr id="24" name="Slide Number Placeholder 23"/>
          <p:cNvSpPr>
            <a:spLocks noGrp="1"/>
          </p:cNvSpPr>
          <p:nvPr>
            <p:ph type="sldNum" sz="quarter" idx="12"/>
          </p:nvPr>
        </p:nvSpPr>
        <p:spPr/>
        <p:txBody>
          <a:bodyPr/>
          <a:lstStyle/>
          <a:p>
            <a:fld id="{4B02EB20-918E-B141-9139-B65C4638CC65}" type="slidenum">
              <a:rPr lang="en-US" smtClean="0"/>
              <a:pPr/>
              <a:t>13</a:t>
            </a:fld>
            <a:endParaRPr lang="en-US"/>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smtClean="0"/>
              <a:t>Analysis</a:t>
            </a:r>
          </a:p>
        </p:txBody>
      </p:sp>
      <p:sp>
        <p:nvSpPr>
          <p:cNvPr id="39939" name="Content Placeholder 2"/>
          <p:cNvSpPr>
            <a:spLocks noGrp="1"/>
          </p:cNvSpPr>
          <p:nvPr>
            <p:ph idx="1"/>
          </p:nvPr>
        </p:nvSpPr>
        <p:spPr/>
        <p:txBody>
          <a:bodyPr/>
          <a:lstStyle/>
          <a:p>
            <a:r>
              <a:rPr lang="en-US" smtClean="0"/>
              <a:t>Recall |H| = m,  #hash functions = k</a:t>
            </a:r>
          </a:p>
          <a:p>
            <a:r>
              <a:rPr lang="en-US" smtClean="0"/>
              <a:t>Let’s insert only x</a:t>
            </a:r>
            <a:r>
              <a:rPr lang="en-US" baseline="-25000" smtClean="0"/>
              <a:t>i</a:t>
            </a:r>
            <a:r>
              <a:rPr lang="en-US" smtClean="0"/>
              <a:t> into H</a:t>
            </a:r>
          </a:p>
          <a:p>
            <a:endParaRPr lang="en-US" smtClean="0"/>
          </a:p>
          <a:p>
            <a:r>
              <a:rPr lang="en-US" smtClean="0"/>
              <a:t>What is the probability that bit j is 0 ?</a:t>
            </a:r>
          </a:p>
          <a:p>
            <a:endParaRPr lang="en-US" smtClean="0"/>
          </a:p>
          <a:p>
            <a:r>
              <a:rPr lang="en-US" smtClean="0"/>
              <a:t>Answer: p = (1 – 1/m)</a:t>
            </a:r>
            <a:r>
              <a:rPr lang="en-US" baseline="30000" smtClean="0"/>
              <a:t>k</a:t>
            </a:r>
          </a:p>
        </p:txBody>
      </p:sp>
      <p:sp>
        <p:nvSpPr>
          <p:cNvPr id="39940" name="Slide Number Placeholder 3"/>
          <p:cNvSpPr>
            <a:spLocks noGrp="1"/>
          </p:cNvSpPr>
          <p:nvPr>
            <p:ph type="sldNum" sz="quarter" idx="12"/>
          </p:nvPr>
        </p:nvSpPr>
        <p:spPr>
          <a:noFill/>
        </p:spPr>
        <p:txBody>
          <a:bodyPr/>
          <a:lstStyle/>
          <a:p>
            <a:fld id="{D682979B-CD84-3945-B7FB-068CAE68030B}" type="slidenum">
              <a:rPr lang="en-US" smtClean="0"/>
              <a:pPr/>
              <a:t>130</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smtClean="0"/>
              <a:t>Analysis</a:t>
            </a:r>
          </a:p>
        </p:txBody>
      </p:sp>
      <p:sp>
        <p:nvSpPr>
          <p:cNvPr id="40963" name="Content Placeholder 2"/>
          <p:cNvSpPr>
            <a:spLocks noGrp="1"/>
          </p:cNvSpPr>
          <p:nvPr>
            <p:ph idx="1"/>
          </p:nvPr>
        </p:nvSpPr>
        <p:spPr/>
        <p:txBody>
          <a:bodyPr/>
          <a:lstStyle/>
          <a:p>
            <a:r>
              <a:rPr lang="en-US" smtClean="0"/>
              <a:t>Recall |H| = m, S = {x</a:t>
            </a:r>
            <a:r>
              <a:rPr lang="en-US" baseline="-25000" smtClean="0"/>
              <a:t>1</a:t>
            </a:r>
            <a:r>
              <a:rPr lang="en-US" smtClean="0"/>
              <a:t>, x</a:t>
            </a:r>
            <a:r>
              <a:rPr lang="en-US" baseline="-25000" smtClean="0"/>
              <a:t>2</a:t>
            </a:r>
            <a:r>
              <a:rPr lang="en-US" smtClean="0"/>
              <a:t>, . . ., x</a:t>
            </a:r>
            <a:r>
              <a:rPr lang="en-US" baseline="-25000" smtClean="0"/>
              <a:t>n</a:t>
            </a:r>
            <a:r>
              <a:rPr lang="en-US" smtClean="0"/>
              <a:t>}</a:t>
            </a:r>
          </a:p>
          <a:p>
            <a:r>
              <a:rPr lang="en-US" smtClean="0"/>
              <a:t>Let’s insert all elements from S in H</a:t>
            </a:r>
          </a:p>
          <a:p>
            <a:endParaRPr lang="en-US" smtClean="0"/>
          </a:p>
          <a:p>
            <a:r>
              <a:rPr lang="en-US" smtClean="0"/>
              <a:t>What is the probability that bit j remains 0 ?</a:t>
            </a:r>
          </a:p>
          <a:p>
            <a:endParaRPr lang="en-US" smtClean="0"/>
          </a:p>
        </p:txBody>
      </p:sp>
      <p:sp>
        <p:nvSpPr>
          <p:cNvPr id="40964" name="Slide Number Placeholder 3"/>
          <p:cNvSpPr>
            <a:spLocks noGrp="1"/>
          </p:cNvSpPr>
          <p:nvPr>
            <p:ph type="sldNum" sz="quarter" idx="12"/>
          </p:nvPr>
        </p:nvSpPr>
        <p:spPr>
          <a:noFill/>
        </p:spPr>
        <p:txBody>
          <a:bodyPr/>
          <a:lstStyle/>
          <a:p>
            <a:fld id="{4AECFBB9-DA90-4F40-B590-C0995E39AB49}" type="slidenum">
              <a:rPr lang="en-US" smtClean="0"/>
              <a:pPr/>
              <a:t>131</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smtClean="0"/>
              <a:t>Analysis</a:t>
            </a:r>
          </a:p>
        </p:txBody>
      </p:sp>
      <p:sp>
        <p:nvSpPr>
          <p:cNvPr id="41987" name="Content Placeholder 2"/>
          <p:cNvSpPr>
            <a:spLocks noGrp="1"/>
          </p:cNvSpPr>
          <p:nvPr>
            <p:ph idx="1"/>
          </p:nvPr>
        </p:nvSpPr>
        <p:spPr/>
        <p:txBody>
          <a:bodyPr/>
          <a:lstStyle/>
          <a:p>
            <a:r>
              <a:rPr lang="en-US" smtClean="0"/>
              <a:t>Recall |H| = m, S = {x</a:t>
            </a:r>
            <a:r>
              <a:rPr lang="en-US" baseline="-25000" smtClean="0"/>
              <a:t>1</a:t>
            </a:r>
            <a:r>
              <a:rPr lang="en-US" smtClean="0"/>
              <a:t>, x</a:t>
            </a:r>
            <a:r>
              <a:rPr lang="en-US" baseline="-25000" smtClean="0"/>
              <a:t>2</a:t>
            </a:r>
            <a:r>
              <a:rPr lang="en-US" smtClean="0"/>
              <a:t>, . . ., x</a:t>
            </a:r>
            <a:r>
              <a:rPr lang="en-US" baseline="-25000" smtClean="0"/>
              <a:t>n</a:t>
            </a:r>
            <a:r>
              <a:rPr lang="en-US" smtClean="0"/>
              <a:t>}</a:t>
            </a:r>
          </a:p>
          <a:p>
            <a:r>
              <a:rPr lang="en-US" smtClean="0"/>
              <a:t>Let’s insert all elements from S in H</a:t>
            </a:r>
          </a:p>
          <a:p>
            <a:endParaRPr lang="en-US" smtClean="0"/>
          </a:p>
          <a:p>
            <a:r>
              <a:rPr lang="en-US" smtClean="0"/>
              <a:t>What is the probability that bit j remains 0 ?</a:t>
            </a:r>
          </a:p>
          <a:p>
            <a:endParaRPr lang="en-US" smtClean="0"/>
          </a:p>
          <a:p>
            <a:r>
              <a:rPr lang="en-US" smtClean="0"/>
              <a:t>Answer: p = (1 – 1/m)</a:t>
            </a:r>
            <a:r>
              <a:rPr lang="en-US" baseline="30000" smtClean="0"/>
              <a:t>kn </a:t>
            </a:r>
            <a:r>
              <a:rPr lang="en-US" smtClean="0"/>
              <a:t>≈ e</a:t>
            </a:r>
            <a:r>
              <a:rPr lang="en-US" baseline="30000" smtClean="0"/>
              <a:t>-kn/m</a:t>
            </a:r>
            <a:endParaRPr lang="en-US" smtClean="0"/>
          </a:p>
        </p:txBody>
      </p:sp>
      <p:sp>
        <p:nvSpPr>
          <p:cNvPr id="41988" name="Slide Number Placeholder 3"/>
          <p:cNvSpPr>
            <a:spLocks noGrp="1"/>
          </p:cNvSpPr>
          <p:nvPr>
            <p:ph type="sldNum" sz="quarter" idx="12"/>
          </p:nvPr>
        </p:nvSpPr>
        <p:spPr>
          <a:noFill/>
        </p:spPr>
        <p:txBody>
          <a:bodyPr/>
          <a:lstStyle/>
          <a:p>
            <a:fld id="{CF1C08CE-EDCE-2447-9CC9-68D4935DB708}" type="slidenum">
              <a:rPr lang="en-US" smtClean="0"/>
              <a:pPr/>
              <a:t>132</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graphicFrame>
        <p:nvGraphicFramePr>
          <p:cNvPr id="6" name="Table 5"/>
          <p:cNvGraphicFramePr>
            <a:graphicFrameLocks noGrp="1"/>
          </p:cNvGraphicFramePr>
          <p:nvPr/>
        </p:nvGraphicFramePr>
        <p:xfrm>
          <a:off x="2667000" y="304800"/>
          <a:ext cx="6096000" cy="370840"/>
        </p:xfrm>
        <a:graphic>
          <a:graphicData uri="http://schemas.openxmlformats.org/drawingml/2006/table">
            <a:tbl>
              <a:tblPr firstRow="1" bandRow="1">
                <a:tableStyleId>{5940675A-B579-460E-94D1-54222C63F5DA}</a:tableStyleId>
              </a:tblPr>
              <a:tblGrid>
                <a:gridCol w="508000"/>
                <a:gridCol w="508000"/>
                <a:gridCol w="508000"/>
                <a:gridCol w="508000"/>
                <a:gridCol w="508000"/>
                <a:gridCol w="508000"/>
                <a:gridCol w="508000"/>
                <a:gridCol w="508000"/>
                <a:gridCol w="508000"/>
                <a:gridCol w="508000"/>
                <a:gridCol w="508000"/>
                <a:gridCol w="508000"/>
              </a:tblGrid>
              <a:tr h="370840">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chemeClr val="bg2">
                        <a:lumMod val="60000"/>
                        <a:lumOff val="40000"/>
                      </a:schemeClr>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1</a:t>
                      </a:r>
                      <a:endParaRPr lang="en-US" b="1" dirty="0">
                        <a:latin typeface="Arial"/>
                      </a:endParaRPr>
                    </a:p>
                  </a:txBody>
                  <a:tcPr>
                    <a:solidFill>
                      <a:srgbClr val="B3B3B3"/>
                    </a:solidFill>
                  </a:tcPr>
                </a:tc>
                <a:tc>
                  <a:txBody>
                    <a:bodyPr/>
                    <a:lstStyle/>
                    <a:p>
                      <a:pPr algn="ctr"/>
                      <a:r>
                        <a:rPr lang="en-US" b="1" dirty="0" smtClean="0">
                          <a:latin typeface="Arial"/>
                        </a:rPr>
                        <a:t>0</a:t>
                      </a:r>
                      <a:endParaRPr lang="en-US" b="1" dirty="0">
                        <a:latin typeface="Arial"/>
                      </a:endParaRPr>
                    </a:p>
                  </a:txBody>
                  <a:tcPr/>
                </a:tc>
                <a:tc>
                  <a:txBody>
                    <a:bodyPr/>
                    <a:lstStyle/>
                    <a:p>
                      <a:pPr algn="ctr"/>
                      <a:r>
                        <a:rPr lang="en-US" b="1" dirty="0" smtClean="0">
                          <a:latin typeface="Arial"/>
                        </a:rPr>
                        <a:t>0</a:t>
                      </a:r>
                      <a:endParaRPr lang="en-US" b="1" dirty="0">
                        <a:latin typeface="Arial"/>
                      </a:endParaRPr>
                    </a:p>
                  </a:txBody>
                  <a:tcPr/>
                </a:tc>
              </a:tr>
            </a:tbl>
          </a:graphicData>
        </a:graphic>
      </p:graphicFrame>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Probability of False Positives</a:t>
            </a:r>
          </a:p>
        </p:txBody>
      </p:sp>
      <p:sp>
        <p:nvSpPr>
          <p:cNvPr id="43011" name="Content Placeholder 2"/>
          <p:cNvSpPr>
            <a:spLocks noGrp="1"/>
          </p:cNvSpPr>
          <p:nvPr>
            <p:ph idx="1"/>
          </p:nvPr>
        </p:nvSpPr>
        <p:spPr/>
        <p:txBody>
          <a:bodyPr/>
          <a:lstStyle/>
          <a:p>
            <a:r>
              <a:rPr lang="en-US" smtClean="0"/>
              <a:t>Take a random element y, and check member(y,H)</a:t>
            </a:r>
          </a:p>
          <a:p>
            <a:r>
              <a:rPr lang="en-US" smtClean="0"/>
              <a:t>What is the probability that it returns </a:t>
            </a:r>
            <a:r>
              <a:rPr lang="en-US" i="1" smtClean="0"/>
              <a:t>true</a:t>
            </a:r>
            <a:r>
              <a:rPr lang="en-US" smtClean="0"/>
              <a:t> ?</a:t>
            </a:r>
          </a:p>
          <a:p>
            <a:endParaRPr lang="en-US" smtClean="0"/>
          </a:p>
        </p:txBody>
      </p:sp>
      <p:sp>
        <p:nvSpPr>
          <p:cNvPr id="43012" name="Slide Number Placeholder 3"/>
          <p:cNvSpPr>
            <a:spLocks noGrp="1"/>
          </p:cNvSpPr>
          <p:nvPr>
            <p:ph type="sldNum" sz="quarter" idx="12"/>
          </p:nvPr>
        </p:nvSpPr>
        <p:spPr>
          <a:noFill/>
        </p:spPr>
        <p:txBody>
          <a:bodyPr/>
          <a:lstStyle/>
          <a:p>
            <a:fld id="{01DDE755-CC39-AE4D-909A-897D87BC141F}" type="slidenum">
              <a:rPr lang="en-US" smtClean="0"/>
              <a:pPr/>
              <a:t>133</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Probability of False Positives</a:t>
            </a:r>
          </a:p>
        </p:txBody>
      </p:sp>
      <p:sp>
        <p:nvSpPr>
          <p:cNvPr id="44035" name="Content Placeholder 2"/>
          <p:cNvSpPr>
            <a:spLocks noGrp="1"/>
          </p:cNvSpPr>
          <p:nvPr>
            <p:ph idx="1"/>
          </p:nvPr>
        </p:nvSpPr>
        <p:spPr/>
        <p:txBody>
          <a:bodyPr/>
          <a:lstStyle/>
          <a:p>
            <a:r>
              <a:rPr lang="en-US" smtClean="0"/>
              <a:t>Take a random element y, and check member(y,H)</a:t>
            </a:r>
          </a:p>
          <a:p>
            <a:r>
              <a:rPr lang="en-US" smtClean="0"/>
              <a:t>What is the probability that it returns </a:t>
            </a:r>
            <a:r>
              <a:rPr lang="en-US" i="1" smtClean="0"/>
              <a:t>true</a:t>
            </a:r>
            <a:r>
              <a:rPr lang="en-US" smtClean="0"/>
              <a:t> ?</a:t>
            </a:r>
          </a:p>
          <a:p>
            <a:pPr>
              <a:buFontTx/>
              <a:buNone/>
            </a:pPr>
            <a:endParaRPr lang="en-US" smtClean="0"/>
          </a:p>
          <a:p>
            <a:r>
              <a:rPr lang="en-US" smtClean="0"/>
              <a:t>Answer: it is the probability that all k bits h</a:t>
            </a:r>
            <a:r>
              <a:rPr lang="en-US" baseline="-25000" smtClean="0"/>
              <a:t>1</a:t>
            </a:r>
            <a:r>
              <a:rPr lang="en-US" smtClean="0"/>
              <a:t>(y), …, h</a:t>
            </a:r>
            <a:r>
              <a:rPr lang="en-US" baseline="-25000" smtClean="0"/>
              <a:t>k</a:t>
            </a:r>
            <a:r>
              <a:rPr lang="en-US" smtClean="0"/>
              <a:t>(y) are 1, which is:</a:t>
            </a:r>
          </a:p>
        </p:txBody>
      </p:sp>
      <p:sp>
        <p:nvSpPr>
          <p:cNvPr id="44036" name="Slide Number Placeholder 3"/>
          <p:cNvSpPr>
            <a:spLocks noGrp="1"/>
          </p:cNvSpPr>
          <p:nvPr>
            <p:ph type="sldNum" sz="quarter" idx="12"/>
          </p:nvPr>
        </p:nvSpPr>
        <p:spPr>
          <a:noFill/>
        </p:spPr>
        <p:txBody>
          <a:bodyPr/>
          <a:lstStyle/>
          <a:p>
            <a:fld id="{20E81F00-5FCA-D042-B456-1DE2F7A64243}" type="slidenum">
              <a:rPr lang="en-US" smtClean="0"/>
              <a:pPr/>
              <a:t>134</a:t>
            </a:fld>
            <a:endParaRPr lang="en-US" smtClean="0"/>
          </a:p>
        </p:txBody>
      </p:sp>
      <p:sp>
        <p:nvSpPr>
          <p:cNvPr id="5" name="Rectangle 4"/>
          <p:cNvSpPr/>
          <p:nvPr/>
        </p:nvSpPr>
        <p:spPr>
          <a:xfrm>
            <a:off x="2438400" y="5715000"/>
            <a:ext cx="5250155" cy="707886"/>
          </a:xfrm>
          <a:prstGeom prst="rect">
            <a:avLst/>
          </a:prstGeom>
          <a:solidFill>
            <a:schemeClr val="bg1"/>
          </a:solidFill>
          <a:ln>
            <a:solidFill>
              <a:schemeClr val="tx1"/>
            </a:solidFill>
          </a:ln>
          <a:effectLst>
            <a:outerShdw blurRad="50800" dist="139700" dir="2700000" algn="tl" rotWithShape="0">
              <a:srgbClr val="000000">
                <a:alpha val="43000"/>
              </a:srgbClr>
            </a:outerShdw>
          </a:effectLst>
        </p:spPr>
        <p:txBody>
          <a:bodyPr wrap="none">
            <a:prstTxWarp prst="textNoShape">
              <a:avLst/>
            </a:prstTxWarp>
            <a:spAutoFit/>
          </a:bodyPr>
          <a:lstStyle/>
          <a:p>
            <a:r>
              <a:rPr lang="en-US" sz="4000"/>
              <a:t>f = (1-p)</a:t>
            </a:r>
            <a:r>
              <a:rPr lang="en-US" sz="4000" baseline="30000"/>
              <a:t>k</a:t>
            </a:r>
            <a:r>
              <a:rPr lang="en-US" sz="4000"/>
              <a:t> ≈ (1 – e</a:t>
            </a:r>
            <a:r>
              <a:rPr lang="en-US" sz="4000" baseline="30000"/>
              <a:t>-kn/m</a:t>
            </a:r>
            <a:r>
              <a:rPr lang="en-US" sz="4000"/>
              <a:t>)</a:t>
            </a:r>
            <a:r>
              <a:rPr lang="en-US" sz="4000" baseline="30000"/>
              <a:t>k</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Optimizing k</a:t>
            </a:r>
          </a:p>
        </p:txBody>
      </p:sp>
      <p:sp>
        <p:nvSpPr>
          <p:cNvPr id="45059" name="Content Placeholder 2"/>
          <p:cNvSpPr>
            <a:spLocks noGrp="1"/>
          </p:cNvSpPr>
          <p:nvPr>
            <p:ph idx="1"/>
          </p:nvPr>
        </p:nvSpPr>
        <p:spPr/>
        <p:txBody>
          <a:bodyPr/>
          <a:lstStyle/>
          <a:p>
            <a:r>
              <a:rPr lang="en-US" smtClean="0"/>
              <a:t>For fixed m, n, choose k to minimize the false positive rate f</a:t>
            </a:r>
          </a:p>
          <a:p>
            <a:r>
              <a:rPr lang="en-US" smtClean="0"/>
              <a:t>Denote g = ln(f) = k ln(1 – e</a:t>
            </a:r>
            <a:r>
              <a:rPr lang="en-US" baseline="30000" smtClean="0"/>
              <a:t>-kn/m</a:t>
            </a:r>
            <a:r>
              <a:rPr lang="en-US" smtClean="0"/>
              <a:t>)</a:t>
            </a:r>
          </a:p>
          <a:p>
            <a:r>
              <a:rPr lang="en-US" smtClean="0"/>
              <a:t>Goal: find k to minimize g</a:t>
            </a:r>
          </a:p>
        </p:txBody>
      </p:sp>
      <p:sp>
        <p:nvSpPr>
          <p:cNvPr id="45060" name="Slide Number Placeholder 3"/>
          <p:cNvSpPr>
            <a:spLocks noGrp="1"/>
          </p:cNvSpPr>
          <p:nvPr>
            <p:ph type="sldNum" sz="quarter" idx="12"/>
          </p:nvPr>
        </p:nvSpPr>
        <p:spPr>
          <a:noFill/>
        </p:spPr>
        <p:txBody>
          <a:bodyPr/>
          <a:lstStyle/>
          <a:p>
            <a:fld id="{12C72051-D9F9-A241-B608-A022590ACD29}" type="slidenum">
              <a:rPr lang="en-US" smtClean="0"/>
              <a:pPr/>
              <a:t>135</a:t>
            </a:fld>
            <a:endParaRPr lang="en-US" smtClean="0"/>
          </a:p>
        </p:txBody>
      </p:sp>
      <p:pic>
        <p:nvPicPr>
          <p:cNvPr id="45061" name="Picture 4"/>
          <p:cNvPicPr>
            <a:picLocks noChangeAspect="1"/>
          </p:cNvPicPr>
          <p:nvPr/>
        </p:nvPicPr>
        <p:blipFill>
          <a:blip r:embed="rId2"/>
          <a:srcRect/>
          <a:stretch>
            <a:fillRect/>
          </a:stretch>
        </p:blipFill>
        <p:spPr bwMode="auto">
          <a:xfrm>
            <a:off x="1295400" y="4267200"/>
            <a:ext cx="6477000" cy="1303338"/>
          </a:xfrm>
          <a:prstGeom prst="rect">
            <a:avLst/>
          </a:prstGeom>
          <a:noFill/>
          <a:ln w="9525">
            <a:noFill/>
            <a:miter lim="800000"/>
            <a:headEnd/>
            <a:tailEnd/>
          </a:ln>
        </p:spPr>
      </p:pic>
      <p:sp>
        <p:nvSpPr>
          <p:cNvPr id="6" name="Rectangle 5"/>
          <p:cNvSpPr/>
          <p:nvPr/>
        </p:nvSpPr>
        <p:spPr>
          <a:xfrm>
            <a:off x="2438400" y="5715000"/>
            <a:ext cx="3577522" cy="707886"/>
          </a:xfrm>
          <a:prstGeom prst="rect">
            <a:avLst/>
          </a:prstGeom>
          <a:solidFill>
            <a:schemeClr val="bg1"/>
          </a:solidFill>
          <a:ln>
            <a:solidFill>
              <a:schemeClr val="tx1"/>
            </a:solidFill>
          </a:ln>
          <a:effectLst>
            <a:outerShdw blurRad="50800" dist="139700" dir="2700000" algn="tl" rotWithShape="0">
              <a:srgbClr val="000000">
                <a:alpha val="43000"/>
              </a:srgbClr>
            </a:outerShdw>
          </a:effectLst>
        </p:spPr>
        <p:txBody>
          <a:bodyPr wrap="none">
            <a:prstTxWarp prst="textNoShape">
              <a:avLst/>
            </a:prstTxWarp>
            <a:spAutoFit/>
          </a:bodyPr>
          <a:lstStyle/>
          <a:p>
            <a:r>
              <a:rPr lang="en-US" sz="4000"/>
              <a:t>k  = ln 2 × m /n</a:t>
            </a:r>
            <a:endParaRPr lang="en-US" sz="4000" baseline="30000"/>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Bloom Filter Summary</a:t>
            </a:r>
          </a:p>
        </p:txBody>
      </p:sp>
      <p:sp>
        <p:nvSpPr>
          <p:cNvPr id="46083" name="Content Placeholder 2"/>
          <p:cNvSpPr>
            <a:spLocks noGrp="1"/>
          </p:cNvSpPr>
          <p:nvPr>
            <p:ph idx="1"/>
          </p:nvPr>
        </p:nvSpPr>
        <p:spPr/>
        <p:txBody>
          <a:bodyPr/>
          <a:lstStyle/>
          <a:p>
            <a:pPr>
              <a:buFontTx/>
              <a:buNone/>
            </a:pPr>
            <a:r>
              <a:rPr lang="en-US" smtClean="0"/>
              <a:t>Given n = |S|,  m = |H|, </a:t>
            </a:r>
            <a:br>
              <a:rPr lang="en-US" smtClean="0"/>
            </a:br>
            <a:r>
              <a:rPr lang="en-US" smtClean="0"/>
              <a:t>choose k  = ln 2 × m /n hash functions</a:t>
            </a:r>
            <a:endParaRPr lang="en-US" baseline="30000" smtClean="0"/>
          </a:p>
          <a:p>
            <a:pPr>
              <a:buFontTx/>
              <a:buNone/>
            </a:pPr>
            <a:endParaRPr lang="en-US" smtClean="0"/>
          </a:p>
        </p:txBody>
      </p:sp>
      <p:sp>
        <p:nvSpPr>
          <p:cNvPr id="46084" name="Slide Number Placeholder 3"/>
          <p:cNvSpPr>
            <a:spLocks noGrp="1"/>
          </p:cNvSpPr>
          <p:nvPr>
            <p:ph type="sldNum" sz="quarter" idx="12"/>
          </p:nvPr>
        </p:nvSpPr>
        <p:spPr>
          <a:noFill/>
        </p:spPr>
        <p:txBody>
          <a:bodyPr/>
          <a:lstStyle/>
          <a:p>
            <a:fld id="{FE446943-CBE2-7D4C-ACC0-BB6B04F96ECB}" type="slidenum">
              <a:rPr lang="en-US" smtClean="0"/>
              <a:pPr/>
              <a:t>136</a:t>
            </a:fld>
            <a:endParaRPr lang="en-US" smtClean="0"/>
          </a:p>
        </p:txBody>
      </p:sp>
      <p:sp>
        <p:nvSpPr>
          <p:cNvPr id="5" name="Rectangle 4"/>
          <p:cNvSpPr/>
          <p:nvPr/>
        </p:nvSpPr>
        <p:spPr>
          <a:xfrm>
            <a:off x="533400" y="5906869"/>
            <a:ext cx="8413857" cy="646331"/>
          </a:xfrm>
          <a:prstGeom prst="rect">
            <a:avLst/>
          </a:prstGeom>
          <a:solidFill>
            <a:schemeClr val="bg1"/>
          </a:solidFill>
          <a:ln>
            <a:solidFill>
              <a:schemeClr val="tx1"/>
            </a:solidFill>
          </a:ln>
          <a:effectLst>
            <a:outerShdw blurRad="50800" dist="139700" dir="2700000" algn="tl" rotWithShape="0">
              <a:srgbClr val="000000">
                <a:alpha val="43000"/>
              </a:srgbClr>
            </a:outerShdw>
          </a:effectLst>
        </p:spPr>
        <p:txBody>
          <a:bodyPr wrap="none">
            <a:prstTxWarp prst="textNoShape">
              <a:avLst/>
            </a:prstTxWarp>
            <a:spAutoFit/>
          </a:bodyPr>
          <a:lstStyle/>
          <a:p>
            <a:r>
              <a:rPr lang="en-US" sz="3600"/>
              <a:t>f = (1-p)</a:t>
            </a:r>
            <a:r>
              <a:rPr lang="en-US" sz="3600" baseline="30000"/>
              <a:t>k</a:t>
            </a:r>
            <a:r>
              <a:rPr lang="en-US" sz="3600"/>
              <a:t> ≈ (½)</a:t>
            </a:r>
            <a:r>
              <a:rPr lang="en-US" sz="3600" baseline="30000"/>
              <a:t>k</a:t>
            </a:r>
            <a:r>
              <a:rPr lang="en-US" sz="3600"/>
              <a:t> =(½)</a:t>
            </a:r>
            <a:r>
              <a:rPr lang="en-US" sz="3600" baseline="30000"/>
              <a:t>(ln 2)m/n </a:t>
            </a:r>
            <a:r>
              <a:rPr lang="en-US" sz="3600"/>
              <a:t>≈ </a:t>
            </a:r>
            <a:r>
              <a:rPr lang="en-US" sz="3600" baseline="30000"/>
              <a:t> </a:t>
            </a:r>
            <a:r>
              <a:rPr lang="en-US" sz="3600"/>
              <a:t>(0.6185)</a:t>
            </a:r>
            <a:r>
              <a:rPr lang="en-US" sz="3600" baseline="30000"/>
              <a:t>m/n</a:t>
            </a:r>
            <a:r>
              <a:rPr lang="en-US" sz="3600"/>
              <a:t> </a:t>
            </a:r>
            <a:endParaRPr lang="en-US" sz="3600" baseline="30000"/>
          </a:p>
        </p:txBody>
      </p:sp>
      <p:sp>
        <p:nvSpPr>
          <p:cNvPr id="6" name="Rectangle 5"/>
          <p:cNvSpPr/>
          <p:nvPr/>
        </p:nvSpPr>
        <p:spPr>
          <a:xfrm>
            <a:off x="6043613" y="3105150"/>
            <a:ext cx="2845926" cy="646331"/>
          </a:xfrm>
          <a:prstGeom prst="rect">
            <a:avLst/>
          </a:prstGeom>
          <a:solidFill>
            <a:schemeClr val="bg1"/>
          </a:solidFill>
          <a:ln>
            <a:solidFill>
              <a:schemeClr val="tx1"/>
            </a:solidFill>
          </a:ln>
          <a:effectLst>
            <a:outerShdw blurRad="50800" dist="139700" dir="2700000" algn="tl" rotWithShape="0">
              <a:srgbClr val="000000">
                <a:alpha val="43000"/>
              </a:srgbClr>
            </a:outerShdw>
          </a:effectLst>
        </p:spPr>
        <p:txBody>
          <a:bodyPr wrap="none">
            <a:prstTxWarp prst="textNoShape">
              <a:avLst/>
            </a:prstTxWarp>
            <a:spAutoFit/>
          </a:bodyPr>
          <a:lstStyle/>
          <a:p>
            <a:r>
              <a:rPr lang="en-US" sz="3600"/>
              <a:t>p ≈ e</a:t>
            </a:r>
            <a:r>
              <a:rPr lang="en-US" sz="3600" baseline="30000"/>
              <a:t>-kn/m </a:t>
            </a:r>
            <a:r>
              <a:rPr lang="en-US" sz="3600"/>
              <a:t>= ½</a:t>
            </a:r>
            <a:endParaRPr lang="en-US" sz="3600" baseline="30000"/>
          </a:p>
        </p:txBody>
      </p:sp>
      <p:sp>
        <p:nvSpPr>
          <p:cNvPr id="46087" name="Rectangle 6"/>
          <p:cNvSpPr>
            <a:spLocks noChangeArrowheads="1"/>
          </p:cNvSpPr>
          <p:nvPr/>
        </p:nvSpPr>
        <p:spPr bwMode="auto">
          <a:xfrm>
            <a:off x="381000" y="3198813"/>
            <a:ext cx="5132388" cy="584200"/>
          </a:xfrm>
          <a:prstGeom prst="rect">
            <a:avLst/>
          </a:prstGeom>
          <a:noFill/>
          <a:ln w="9525">
            <a:noFill/>
            <a:miter lim="800000"/>
            <a:headEnd/>
            <a:tailEnd/>
          </a:ln>
        </p:spPr>
        <p:txBody>
          <a:bodyPr wrap="none">
            <a:prstTxWarp prst="textNoShape">
              <a:avLst/>
            </a:prstTxWarp>
            <a:spAutoFit/>
          </a:bodyPr>
          <a:lstStyle/>
          <a:p>
            <a:r>
              <a:rPr lang="en-US" sz="3200"/>
              <a:t>Probability that some bit j is 1</a:t>
            </a:r>
          </a:p>
        </p:txBody>
      </p:sp>
      <p:sp>
        <p:nvSpPr>
          <p:cNvPr id="46088" name="Rectangle 7"/>
          <p:cNvSpPr>
            <a:spLocks noChangeArrowheads="1"/>
          </p:cNvSpPr>
          <p:nvPr/>
        </p:nvSpPr>
        <p:spPr bwMode="auto">
          <a:xfrm>
            <a:off x="381000" y="4073525"/>
            <a:ext cx="3706813" cy="584200"/>
          </a:xfrm>
          <a:prstGeom prst="rect">
            <a:avLst/>
          </a:prstGeom>
          <a:noFill/>
          <a:ln w="9525">
            <a:noFill/>
            <a:miter lim="800000"/>
            <a:headEnd/>
            <a:tailEnd/>
          </a:ln>
        </p:spPr>
        <p:txBody>
          <a:bodyPr wrap="none">
            <a:prstTxWarp prst="textNoShape">
              <a:avLst/>
            </a:prstTxWarp>
            <a:spAutoFit/>
          </a:bodyPr>
          <a:lstStyle/>
          <a:p>
            <a:r>
              <a:rPr lang="en-US" sz="3200"/>
              <a:t>Expected distribution</a:t>
            </a:r>
          </a:p>
        </p:txBody>
      </p:sp>
      <p:sp>
        <p:nvSpPr>
          <p:cNvPr id="9" name="Rectangle 8"/>
          <p:cNvSpPr/>
          <p:nvPr/>
        </p:nvSpPr>
        <p:spPr>
          <a:xfrm>
            <a:off x="4573588" y="4154488"/>
            <a:ext cx="4443795" cy="646331"/>
          </a:xfrm>
          <a:prstGeom prst="rect">
            <a:avLst/>
          </a:prstGeom>
          <a:solidFill>
            <a:schemeClr val="bg1"/>
          </a:solidFill>
          <a:ln>
            <a:solidFill>
              <a:schemeClr val="tx1"/>
            </a:solidFill>
          </a:ln>
          <a:effectLst>
            <a:outerShdw blurRad="50800" dist="139700" dir="2700000" algn="tl" rotWithShape="0">
              <a:srgbClr val="000000">
                <a:alpha val="43000"/>
              </a:srgbClr>
            </a:outerShdw>
          </a:effectLst>
        </p:spPr>
        <p:txBody>
          <a:bodyPr wrap="none">
            <a:prstTxWarp prst="textNoShape">
              <a:avLst/>
            </a:prstTxWarp>
            <a:spAutoFit/>
          </a:bodyPr>
          <a:lstStyle/>
          <a:p>
            <a:r>
              <a:rPr lang="en-US" sz="3600"/>
              <a:t>m/2 bits 1, m/2 bits 0</a:t>
            </a:r>
            <a:endParaRPr lang="en-US" sz="3600" baseline="30000"/>
          </a:p>
        </p:txBody>
      </p:sp>
      <p:sp>
        <p:nvSpPr>
          <p:cNvPr id="46090" name="Rectangle 9"/>
          <p:cNvSpPr>
            <a:spLocks noChangeArrowheads="1"/>
          </p:cNvSpPr>
          <p:nvPr/>
        </p:nvSpPr>
        <p:spPr bwMode="auto">
          <a:xfrm>
            <a:off x="381000" y="5053013"/>
            <a:ext cx="4732338" cy="585787"/>
          </a:xfrm>
          <a:prstGeom prst="rect">
            <a:avLst/>
          </a:prstGeom>
          <a:noFill/>
          <a:ln w="9525">
            <a:noFill/>
            <a:miter lim="800000"/>
            <a:headEnd/>
            <a:tailEnd/>
          </a:ln>
        </p:spPr>
        <p:txBody>
          <a:bodyPr wrap="none">
            <a:prstTxWarp prst="textNoShape">
              <a:avLst/>
            </a:prstTxWarp>
            <a:spAutoFit/>
          </a:bodyPr>
          <a:lstStyle/>
          <a:p>
            <a:r>
              <a:rPr lang="en-US" sz="3200" dirty="0"/>
              <a:t>Probability of false positive</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smtClean="0"/>
              <a:t>Bloom Filter Summary</a:t>
            </a:r>
            <a:endParaRPr lang="en-US" smtClean="0"/>
          </a:p>
        </p:txBody>
      </p:sp>
      <p:sp>
        <p:nvSpPr>
          <p:cNvPr id="47107" name="Content Placeholder 2"/>
          <p:cNvSpPr>
            <a:spLocks noGrp="1"/>
          </p:cNvSpPr>
          <p:nvPr>
            <p:ph idx="1"/>
          </p:nvPr>
        </p:nvSpPr>
        <p:spPr>
          <a:xfrm>
            <a:off x="0" y="1600200"/>
            <a:ext cx="9144000" cy="4525963"/>
          </a:xfrm>
        </p:spPr>
        <p:txBody>
          <a:bodyPr>
            <a:normAutofit fontScale="92500"/>
          </a:bodyPr>
          <a:lstStyle/>
          <a:p>
            <a:r>
              <a:rPr lang="en-US" dirty="0" smtClean="0"/>
              <a:t>In practice one sets </a:t>
            </a:r>
            <a:r>
              <a:rPr lang="en-US" dirty="0" err="1" smtClean="0"/>
              <a:t>m</a:t>
            </a:r>
            <a:r>
              <a:rPr lang="en-US" dirty="0" smtClean="0"/>
              <a:t> = </a:t>
            </a:r>
            <a:r>
              <a:rPr lang="en-US" dirty="0" err="1" smtClean="0"/>
              <a:t>cn</a:t>
            </a:r>
            <a:r>
              <a:rPr lang="en-US" dirty="0" smtClean="0"/>
              <a:t>, for some constant </a:t>
            </a:r>
            <a:r>
              <a:rPr lang="en-US" dirty="0" err="1" smtClean="0"/>
              <a:t>c</a:t>
            </a:r>
            <a:endParaRPr lang="en-US" dirty="0" smtClean="0"/>
          </a:p>
          <a:p>
            <a:pPr lvl="1"/>
            <a:r>
              <a:rPr lang="en-US" dirty="0" smtClean="0"/>
              <a:t>Thus, we use </a:t>
            </a:r>
            <a:r>
              <a:rPr lang="en-US" dirty="0" err="1" smtClean="0"/>
              <a:t>c</a:t>
            </a:r>
            <a:r>
              <a:rPr lang="en-US" dirty="0" smtClean="0"/>
              <a:t> bits for each element in S</a:t>
            </a:r>
          </a:p>
          <a:p>
            <a:pPr lvl="1"/>
            <a:r>
              <a:rPr lang="en-US" dirty="0" smtClean="0"/>
              <a:t>Then </a:t>
            </a:r>
            <a:r>
              <a:rPr lang="en-US" dirty="0" err="1" smtClean="0"/>
              <a:t>f</a:t>
            </a:r>
            <a:r>
              <a:rPr lang="en-US" dirty="0" smtClean="0"/>
              <a:t>  ≈  (0.6185)</a:t>
            </a:r>
            <a:r>
              <a:rPr lang="en-US" baseline="30000" dirty="0" smtClean="0"/>
              <a:t>c</a:t>
            </a:r>
            <a:r>
              <a:rPr lang="en-US" dirty="0" smtClean="0"/>
              <a:t>  = constant</a:t>
            </a:r>
          </a:p>
          <a:p>
            <a:endParaRPr lang="en-US" dirty="0" smtClean="0"/>
          </a:p>
          <a:p>
            <a:r>
              <a:rPr lang="en-US" dirty="0" smtClean="0"/>
              <a:t>Example: </a:t>
            </a:r>
            <a:r>
              <a:rPr lang="en-US" dirty="0" err="1" smtClean="0"/>
              <a:t>m</a:t>
            </a:r>
            <a:r>
              <a:rPr lang="en-US" dirty="0" smtClean="0"/>
              <a:t> = 8n, then </a:t>
            </a:r>
          </a:p>
          <a:p>
            <a:pPr lvl="1"/>
            <a:r>
              <a:rPr lang="en-US" dirty="0" err="1" smtClean="0"/>
              <a:t>k</a:t>
            </a:r>
            <a:r>
              <a:rPr lang="en-US" dirty="0" smtClean="0"/>
              <a:t> = 8(ln 2) = 5.545 (use 6 hash functions)</a:t>
            </a:r>
          </a:p>
          <a:p>
            <a:pPr lvl="1"/>
            <a:r>
              <a:rPr lang="en-US" dirty="0" err="1" smtClean="0"/>
              <a:t>f</a:t>
            </a:r>
            <a:r>
              <a:rPr lang="en-US" dirty="0" smtClean="0"/>
              <a:t> ≈ (0.6185)</a:t>
            </a:r>
            <a:r>
              <a:rPr lang="en-US" baseline="30000" dirty="0" smtClean="0"/>
              <a:t>m/n</a:t>
            </a:r>
            <a:r>
              <a:rPr lang="en-US" dirty="0" smtClean="0"/>
              <a:t> = (0.6185)</a:t>
            </a:r>
            <a:r>
              <a:rPr lang="en-US" baseline="30000" dirty="0" smtClean="0"/>
              <a:t>8</a:t>
            </a:r>
            <a:r>
              <a:rPr lang="en-US" dirty="0" smtClean="0"/>
              <a:t> ≈ 0.02 (2% false positives)</a:t>
            </a:r>
          </a:p>
          <a:p>
            <a:pPr lvl="1"/>
            <a:r>
              <a:rPr lang="en-US" dirty="0" smtClean="0"/>
              <a:t>Compare to a hash table: </a:t>
            </a:r>
            <a:r>
              <a:rPr lang="en-US" dirty="0" err="1" smtClean="0"/>
              <a:t>f</a:t>
            </a:r>
            <a:r>
              <a:rPr lang="en-US" dirty="0" smtClean="0"/>
              <a:t>  ≈ 1 – </a:t>
            </a:r>
            <a:r>
              <a:rPr lang="en-US" dirty="0" err="1" smtClean="0"/>
              <a:t>e</a:t>
            </a:r>
            <a:r>
              <a:rPr lang="en-US" baseline="30000" dirty="0" err="1" smtClean="0"/>
              <a:t>-n/m</a:t>
            </a:r>
            <a:r>
              <a:rPr lang="en-US" dirty="0" smtClean="0"/>
              <a:t> = 1-e</a:t>
            </a:r>
            <a:r>
              <a:rPr lang="en-US" baseline="30000" dirty="0" smtClean="0"/>
              <a:t>-1/8</a:t>
            </a:r>
            <a:r>
              <a:rPr lang="en-US" dirty="0" smtClean="0"/>
              <a:t> ≈ 0.11</a:t>
            </a:r>
            <a:endParaRPr lang="en-US" dirty="0" smtClean="0"/>
          </a:p>
        </p:txBody>
      </p:sp>
      <p:sp>
        <p:nvSpPr>
          <p:cNvPr id="5" name="Footer Placeholder 4"/>
          <p:cNvSpPr>
            <a:spLocks noGrp="1"/>
          </p:cNvSpPr>
          <p:nvPr>
            <p:ph type="ftr" sz="quarter" idx="11"/>
          </p:nvPr>
        </p:nvSpPr>
        <p:spPr/>
        <p:txBody>
          <a:bodyPr/>
          <a:lstStyle/>
          <a:p>
            <a:r>
              <a:rPr lang="en-US" smtClean="0"/>
              <a:t>Dan Suciu -- CSEP544 Fall 2010        </a:t>
            </a:r>
            <a:endParaRPr lang="en-US" dirty="0"/>
          </a:p>
        </p:txBody>
      </p:sp>
      <p:sp>
        <p:nvSpPr>
          <p:cNvPr id="47108" name="Slide Number Placeholder 3"/>
          <p:cNvSpPr>
            <a:spLocks noGrp="1"/>
          </p:cNvSpPr>
          <p:nvPr>
            <p:ph type="sldNum" sz="quarter" idx="12"/>
          </p:nvPr>
        </p:nvSpPr>
        <p:spPr/>
        <p:txBody>
          <a:bodyPr/>
          <a:lstStyle/>
          <a:p>
            <a:fld id="{254BFA6A-5A21-204C-99FE-E068D46B19CD}" type="slidenum">
              <a:rPr lang="en-US" smtClean="0"/>
              <a:pPr/>
              <a:t>137</a:t>
            </a:fld>
            <a:endParaRPr lang="en-US" smtClean="0"/>
          </a:p>
        </p:txBody>
      </p:sp>
      <p:sp>
        <p:nvSpPr>
          <p:cNvPr id="10" name="TextBox 9"/>
          <p:cNvSpPr txBox="1"/>
          <p:nvPr/>
        </p:nvSpPr>
        <p:spPr>
          <a:xfrm>
            <a:off x="76200" y="6106180"/>
            <a:ext cx="8905853" cy="523220"/>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en-US" dirty="0" smtClean="0"/>
              <a:t>The reward for increasing </a:t>
            </a:r>
            <a:r>
              <a:rPr lang="en-US" dirty="0" err="1" smtClean="0"/>
              <a:t>m</a:t>
            </a:r>
            <a:r>
              <a:rPr lang="en-US" dirty="0" smtClean="0"/>
              <a:t> is much higher for Bloom filters</a:t>
            </a:r>
            <a:endParaRPr lang="en-US" dirty="0"/>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smtClean="0"/>
              <a:t>Set Operations</a:t>
            </a:r>
          </a:p>
        </p:txBody>
      </p:sp>
      <p:sp>
        <p:nvSpPr>
          <p:cNvPr id="48131" name="Content Placeholder 2"/>
          <p:cNvSpPr>
            <a:spLocks noGrp="1"/>
          </p:cNvSpPr>
          <p:nvPr>
            <p:ph idx="1"/>
          </p:nvPr>
        </p:nvSpPr>
        <p:spPr/>
        <p:txBody>
          <a:bodyPr/>
          <a:lstStyle/>
          <a:p>
            <a:pPr>
              <a:buFontTx/>
              <a:buNone/>
            </a:pPr>
            <a:r>
              <a:rPr lang="en-US" dirty="0" smtClean="0"/>
              <a:t>Intersection and Union of Sets:</a:t>
            </a:r>
          </a:p>
          <a:p>
            <a:r>
              <a:rPr lang="en-US" dirty="0" smtClean="0"/>
              <a:t>Set S </a:t>
            </a:r>
            <a:r>
              <a:rPr lang="en-US" dirty="0" err="1" smtClean="0">
                <a:sym typeface="Wingdings" charset="2"/>
              </a:rPr>
              <a:t></a:t>
            </a:r>
            <a:r>
              <a:rPr lang="en-US" dirty="0" smtClean="0">
                <a:sym typeface="Wingdings" charset="2"/>
              </a:rPr>
              <a:t> </a:t>
            </a:r>
            <a:r>
              <a:rPr lang="en-US" dirty="0" smtClean="0"/>
              <a:t>Bloom filter H</a:t>
            </a:r>
          </a:p>
          <a:p>
            <a:r>
              <a:rPr lang="en-US" dirty="0" smtClean="0"/>
              <a:t>Set S’ </a:t>
            </a:r>
            <a:r>
              <a:rPr lang="en-US" dirty="0" err="1" smtClean="0">
                <a:sym typeface="Wingdings" charset="2"/>
              </a:rPr>
              <a:t></a:t>
            </a:r>
            <a:r>
              <a:rPr lang="en-US" dirty="0" smtClean="0"/>
              <a:t> Bloom filter H’</a:t>
            </a:r>
          </a:p>
          <a:p>
            <a:endParaRPr lang="en-US" dirty="0" smtClean="0"/>
          </a:p>
          <a:p>
            <a:r>
              <a:rPr lang="en-US" dirty="0" smtClean="0"/>
              <a:t>How do we computed the Bloom filter for the intersection of S and S’ ?</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48132" name="Slide Number Placeholder 3"/>
          <p:cNvSpPr>
            <a:spLocks noGrp="1"/>
          </p:cNvSpPr>
          <p:nvPr>
            <p:ph type="sldNum" sz="quarter" idx="12"/>
          </p:nvPr>
        </p:nvSpPr>
        <p:spPr>
          <a:noFill/>
        </p:spPr>
        <p:txBody>
          <a:bodyPr/>
          <a:lstStyle/>
          <a:p>
            <a:fld id="{3EEA8FAD-D1BA-CE41-9947-538EAD1CC9D0}" type="slidenum">
              <a:rPr lang="en-US" smtClean="0"/>
              <a:pPr/>
              <a:t>138</a:t>
            </a:fld>
            <a:endParaRPr lang="en-US" smtClean="0"/>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smtClean="0"/>
              <a:t>Set Operations</a:t>
            </a:r>
          </a:p>
        </p:txBody>
      </p:sp>
      <p:sp>
        <p:nvSpPr>
          <p:cNvPr id="49155" name="Content Placeholder 2"/>
          <p:cNvSpPr>
            <a:spLocks noGrp="1"/>
          </p:cNvSpPr>
          <p:nvPr>
            <p:ph idx="1"/>
          </p:nvPr>
        </p:nvSpPr>
        <p:spPr/>
        <p:txBody>
          <a:bodyPr/>
          <a:lstStyle/>
          <a:p>
            <a:pPr>
              <a:buFontTx/>
              <a:buNone/>
            </a:pPr>
            <a:r>
              <a:rPr lang="en-US" dirty="0" smtClean="0"/>
              <a:t>Intersection and Union:</a:t>
            </a:r>
          </a:p>
          <a:p>
            <a:r>
              <a:rPr lang="en-US" dirty="0" smtClean="0"/>
              <a:t>Set S </a:t>
            </a:r>
            <a:r>
              <a:rPr lang="en-US" dirty="0" err="1" smtClean="0">
                <a:sym typeface="Wingdings" charset="2"/>
              </a:rPr>
              <a:t></a:t>
            </a:r>
            <a:r>
              <a:rPr lang="en-US" dirty="0" smtClean="0">
                <a:sym typeface="Wingdings" charset="2"/>
              </a:rPr>
              <a:t> </a:t>
            </a:r>
            <a:r>
              <a:rPr lang="en-US" dirty="0" smtClean="0"/>
              <a:t>Bloom filter H</a:t>
            </a:r>
          </a:p>
          <a:p>
            <a:r>
              <a:rPr lang="en-US" dirty="0" smtClean="0"/>
              <a:t>Set S’ </a:t>
            </a:r>
            <a:r>
              <a:rPr lang="en-US" dirty="0" err="1" smtClean="0">
                <a:sym typeface="Wingdings" charset="2"/>
              </a:rPr>
              <a:t></a:t>
            </a:r>
            <a:r>
              <a:rPr lang="en-US" dirty="0" smtClean="0"/>
              <a:t> Bloom filter H’</a:t>
            </a:r>
          </a:p>
          <a:p>
            <a:endParaRPr lang="en-US" dirty="0" smtClean="0"/>
          </a:p>
          <a:p>
            <a:r>
              <a:rPr lang="en-US" dirty="0" smtClean="0"/>
              <a:t>How do we computed the Bloom filter for the intersection of S and S’ ?</a:t>
            </a:r>
          </a:p>
          <a:p>
            <a:r>
              <a:rPr lang="en-US" dirty="0" smtClean="0"/>
              <a:t>Answer: bit-wise AND:  H </a:t>
            </a:r>
            <a:r>
              <a:rPr lang="en-US" dirty="0" smtClean="0">
                <a:latin typeface="ＭＳ ゴシック" charset="-128"/>
                <a:ea typeface="ＭＳ ゴシック" charset="-128"/>
                <a:cs typeface="ＭＳ ゴシック" charset="-128"/>
              </a:rPr>
              <a:t>∧</a:t>
            </a:r>
            <a:r>
              <a:rPr lang="en-US" dirty="0" smtClean="0"/>
              <a:t> H’</a:t>
            </a:r>
          </a:p>
        </p:txBody>
      </p:sp>
      <p:sp>
        <p:nvSpPr>
          <p:cNvPr id="49156" name="Slide Number Placeholder 3"/>
          <p:cNvSpPr>
            <a:spLocks noGrp="1"/>
          </p:cNvSpPr>
          <p:nvPr>
            <p:ph type="sldNum" sz="quarter" idx="12"/>
          </p:nvPr>
        </p:nvSpPr>
        <p:spPr>
          <a:noFill/>
        </p:spPr>
        <p:txBody>
          <a:bodyPr/>
          <a:lstStyle/>
          <a:p>
            <a:fld id="{38548983-0A62-B742-943E-71DB4B5A6996}" type="slidenum">
              <a:rPr lang="en-US" smtClean="0"/>
              <a:pPr/>
              <a:t>139</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mtClean="0"/>
              <a:t>Shared Nothing</a:t>
            </a:r>
          </a:p>
        </p:txBody>
      </p:sp>
      <p:sp>
        <p:nvSpPr>
          <p:cNvPr id="29700" name="Alternate Process 5"/>
          <p:cNvSpPr>
            <a:spLocks noChangeArrowheads="1"/>
          </p:cNvSpPr>
          <p:nvPr/>
        </p:nvSpPr>
        <p:spPr bwMode="auto">
          <a:xfrm>
            <a:off x="1981200" y="1952625"/>
            <a:ext cx="5219700" cy="714375"/>
          </a:xfrm>
          <a:prstGeom prst="flowChartAlternateProcess">
            <a:avLst/>
          </a:prstGeom>
          <a:ln>
            <a:headEnd/>
            <a:tailEnd/>
          </a:ln>
        </p:spPr>
        <p:style>
          <a:lnRef idx="1">
            <a:schemeClr val="accent1"/>
          </a:lnRef>
          <a:fillRef idx="2">
            <a:schemeClr val="accent1"/>
          </a:fillRef>
          <a:effectRef idx="1">
            <a:schemeClr val="accent1"/>
          </a:effectRef>
          <a:fontRef idx="minor">
            <a:schemeClr val="dk1"/>
          </a:fontRef>
        </p:style>
        <p:txBody>
          <a:bodyPr anchor="ctr">
            <a:prstTxWarp prst="textNoShape">
              <a:avLst/>
            </a:prstTxWarp>
            <a:spAutoFit/>
          </a:bodyPr>
          <a:lstStyle/>
          <a:p>
            <a:pPr algn="ctr"/>
            <a:r>
              <a:rPr lang="en-US" sz="3600" dirty="0" smtClean="0">
                <a:latin typeface="Arial"/>
              </a:rPr>
              <a:t>Interconnection Network</a:t>
            </a:r>
            <a:endParaRPr lang="en-US" sz="3600" dirty="0">
              <a:latin typeface="Arial"/>
            </a:endParaRPr>
          </a:p>
        </p:txBody>
      </p:sp>
      <p:sp>
        <p:nvSpPr>
          <p:cNvPr id="29701" name="Oval 6"/>
          <p:cNvSpPr>
            <a:spLocks noChangeArrowheads="1"/>
          </p:cNvSpPr>
          <p:nvPr/>
        </p:nvSpPr>
        <p:spPr bwMode="auto">
          <a:xfrm>
            <a:off x="19812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9702" name="Oval 7"/>
          <p:cNvSpPr>
            <a:spLocks noChangeArrowheads="1"/>
          </p:cNvSpPr>
          <p:nvPr/>
        </p:nvSpPr>
        <p:spPr bwMode="auto">
          <a:xfrm>
            <a:off x="41148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9703" name="Oval 8"/>
          <p:cNvSpPr>
            <a:spLocks noChangeArrowheads="1"/>
          </p:cNvSpPr>
          <p:nvPr/>
        </p:nvSpPr>
        <p:spPr bwMode="auto">
          <a:xfrm>
            <a:off x="6324600" y="3048000"/>
            <a:ext cx="914400" cy="914400"/>
          </a:xfrm>
          <a:prstGeom prst="ellipse">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latin typeface="Arial"/>
              </a:rPr>
              <a:t>P</a:t>
            </a:r>
          </a:p>
        </p:txBody>
      </p:sp>
      <p:sp>
        <p:nvSpPr>
          <p:cNvPr id="29704" name="Rectangle 9"/>
          <p:cNvSpPr>
            <a:spLocks noChangeArrowheads="1"/>
          </p:cNvSpPr>
          <p:nvPr/>
        </p:nvSpPr>
        <p:spPr bwMode="auto">
          <a:xfrm>
            <a:off x="1981200" y="42672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9705" name="Rectangle 10"/>
          <p:cNvSpPr>
            <a:spLocks noChangeArrowheads="1"/>
          </p:cNvSpPr>
          <p:nvPr/>
        </p:nvSpPr>
        <p:spPr bwMode="auto">
          <a:xfrm>
            <a:off x="4114800" y="42672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9706" name="Rectangle 11"/>
          <p:cNvSpPr>
            <a:spLocks noChangeArrowheads="1"/>
          </p:cNvSpPr>
          <p:nvPr/>
        </p:nvSpPr>
        <p:spPr bwMode="auto">
          <a:xfrm>
            <a:off x="6324600" y="4267200"/>
            <a:ext cx="914400" cy="914400"/>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M</a:t>
            </a:r>
          </a:p>
        </p:txBody>
      </p:sp>
      <p:sp>
        <p:nvSpPr>
          <p:cNvPr id="29707" name="Can 12"/>
          <p:cNvSpPr>
            <a:spLocks noChangeArrowheads="1"/>
          </p:cNvSpPr>
          <p:nvPr/>
        </p:nvSpPr>
        <p:spPr bwMode="auto">
          <a:xfrm>
            <a:off x="19812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9708" name="Can 13"/>
          <p:cNvSpPr>
            <a:spLocks noChangeArrowheads="1"/>
          </p:cNvSpPr>
          <p:nvPr/>
        </p:nvSpPr>
        <p:spPr bwMode="auto">
          <a:xfrm>
            <a:off x="41148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sp>
        <p:nvSpPr>
          <p:cNvPr id="29709" name="Can 14"/>
          <p:cNvSpPr>
            <a:spLocks noChangeArrowheads="1"/>
          </p:cNvSpPr>
          <p:nvPr/>
        </p:nvSpPr>
        <p:spPr bwMode="auto">
          <a:xfrm>
            <a:off x="6324600" y="5638800"/>
            <a:ext cx="914400" cy="835025"/>
          </a:xfrm>
          <a:prstGeom prst="can">
            <a:avLst>
              <a:gd name="adj" fmla="val 25000"/>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bodyPr>
          <a:lstStyle/>
          <a:p>
            <a:pPr algn="ctr"/>
            <a:r>
              <a:rPr lang="en-US" sz="3600" dirty="0">
                <a:solidFill>
                  <a:srgbClr val="000000"/>
                </a:solidFill>
                <a:latin typeface="Arial"/>
              </a:rPr>
              <a:t>D</a:t>
            </a:r>
          </a:p>
        </p:txBody>
      </p:sp>
      <p:cxnSp>
        <p:nvCxnSpPr>
          <p:cNvPr id="29710" name="Straight Connector 18"/>
          <p:cNvCxnSpPr>
            <a:cxnSpLocks noChangeShapeType="1"/>
            <a:stCxn id="29701" idx="0"/>
          </p:cNvCxnSpPr>
          <p:nvPr/>
        </p:nvCxnSpPr>
        <p:spPr bwMode="auto">
          <a:xfrm rot="5400000" flipH="1" flipV="1">
            <a:off x="2247901" y="2857500"/>
            <a:ext cx="3810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1" name="Straight Connector 20"/>
          <p:cNvCxnSpPr>
            <a:cxnSpLocks noChangeShapeType="1"/>
            <a:stCxn id="29702" idx="0"/>
          </p:cNvCxnSpPr>
          <p:nvPr/>
        </p:nvCxnSpPr>
        <p:spPr bwMode="auto">
          <a:xfrm rot="5400000" flipH="1" flipV="1">
            <a:off x="4343401" y="2819400"/>
            <a:ext cx="4572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2" name="Straight Connector 22"/>
          <p:cNvCxnSpPr>
            <a:cxnSpLocks noChangeShapeType="1"/>
            <a:stCxn id="29703" idx="0"/>
          </p:cNvCxnSpPr>
          <p:nvPr/>
        </p:nvCxnSpPr>
        <p:spPr bwMode="auto">
          <a:xfrm rot="5400000" flipH="1" flipV="1">
            <a:off x="6591301" y="2857500"/>
            <a:ext cx="3810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3" name="Straight Connector 24"/>
          <p:cNvCxnSpPr>
            <a:cxnSpLocks noChangeShapeType="1"/>
            <a:stCxn id="29704" idx="0"/>
            <a:endCxn id="29701" idx="4"/>
          </p:cNvCxnSpPr>
          <p:nvPr/>
        </p:nvCxnSpPr>
        <p:spPr bwMode="auto">
          <a:xfrm rot="5400000" flipH="1" flipV="1">
            <a:off x="2286001" y="4114800"/>
            <a:ext cx="3048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4" name="Straight Connector 26"/>
          <p:cNvCxnSpPr>
            <a:cxnSpLocks noChangeShapeType="1"/>
            <a:stCxn id="29705" idx="0"/>
            <a:endCxn id="29702" idx="4"/>
          </p:cNvCxnSpPr>
          <p:nvPr/>
        </p:nvCxnSpPr>
        <p:spPr bwMode="auto">
          <a:xfrm rot="5400000" flipH="1" flipV="1">
            <a:off x="4419601" y="4114800"/>
            <a:ext cx="3048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5" name="Straight Connector 28"/>
          <p:cNvCxnSpPr>
            <a:cxnSpLocks noChangeShapeType="1"/>
            <a:stCxn id="29706" idx="0"/>
            <a:endCxn id="29703" idx="4"/>
          </p:cNvCxnSpPr>
          <p:nvPr/>
        </p:nvCxnSpPr>
        <p:spPr bwMode="auto">
          <a:xfrm rot="5400000" flipH="1" flipV="1">
            <a:off x="6629401" y="4114800"/>
            <a:ext cx="3048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6" name="Straight Connector 30"/>
          <p:cNvCxnSpPr>
            <a:cxnSpLocks noChangeShapeType="1"/>
            <a:stCxn id="29707" idx="1"/>
            <a:endCxn id="29704" idx="2"/>
          </p:cNvCxnSpPr>
          <p:nvPr/>
        </p:nvCxnSpPr>
        <p:spPr bwMode="auto">
          <a:xfrm rot="5400000" flipH="1" flipV="1">
            <a:off x="2209801" y="5410200"/>
            <a:ext cx="4572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7" name="Straight Connector 32"/>
          <p:cNvCxnSpPr>
            <a:cxnSpLocks noChangeShapeType="1"/>
            <a:stCxn id="29708" idx="1"/>
            <a:endCxn id="29705" idx="2"/>
          </p:cNvCxnSpPr>
          <p:nvPr/>
        </p:nvCxnSpPr>
        <p:spPr bwMode="auto">
          <a:xfrm rot="5400000" flipH="1" flipV="1">
            <a:off x="4343401" y="5410200"/>
            <a:ext cx="4572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cxnSp>
        <p:nvCxnSpPr>
          <p:cNvPr id="29718" name="Straight Connector 34"/>
          <p:cNvCxnSpPr>
            <a:cxnSpLocks noChangeShapeType="1"/>
            <a:stCxn id="29709" idx="1"/>
            <a:endCxn id="29706" idx="2"/>
          </p:cNvCxnSpPr>
          <p:nvPr/>
        </p:nvCxnSpPr>
        <p:spPr bwMode="auto">
          <a:xfrm rot="5400000" flipH="1" flipV="1">
            <a:off x="6553201" y="5410200"/>
            <a:ext cx="457200" cy="3175"/>
          </a:xfrm>
          <a:prstGeom prst="line">
            <a:avLst/>
          </a:prstGeom>
          <a:ln>
            <a:headEnd/>
            <a:tailEnd/>
          </a:ln>
        </p:spPr>
        <p:style>
          <a:lnRef idx="1">
            <a:schemeClr val="accent1"/>
          </a:lnRef>
          <a:fillRef idx="2">
            <a:schemeClr val="accent1"/>
          </a:fillRef>
          <a:effectRef idx="1">
            <a:schemeClr val="accent1"/>
          </a:effectRef>
          <a:fontRef idx="minor">
            <a:schemeClr val="dk1"/>
          </a:fontRef>
        </p:style>
      </p:cxnSp>
      <p:sp>
        <p:nvSpPr>
          <p:cNvPr id="23" name="Footer Placeholder 22"/>
          <p:cNvSpPr>
            <a:spLocks noGrp="1"/>
          </p:cNvSpPr>
          <p:nvPr>
            <p:ph type="ftr" sz="quarter" idx="11"/>
          </p:nvPr>
        </p:nvSpPr>
        <p:spPr/>
        <p:txBody>
          <a:bodyPr/>
          <a:lstStyle/>
          <a:p>
            <a:r>
              <a:rPr lang="en-US" dirty="0" smtClean="0"/>
              <a:t>Dan Suciu -- CSEP544 Fall 2010        </a:t>
            </a:r>
            <a:endParaRPr lang="en-US" dirty="0"/>
          </a:p>
        </p:txBody>
      </p:sp>
      <p:sp>
        <p:nvSpPr>
          <p:cNvPr id="24" name="Slide Number Placeholder 23"/>
          <p:cNvSpPr>
            <a:spLocks noGrp="1"/>
          </p:cNvSpPr>
          <p:nvPr>
            <p:ph type="sldNum" sz="quarter" idx="12"/>
          </p:nvPr>
        </p:nvSpPr>
        <p:spPr/>
        <p:txBody>
          <a:bodyPr/>
          <a:lstStyle/>
          <a:p>
            <a:fld id="{4B02EB20-918E-B141-9139-B65C4638CC65}" type="slidenum">
              <a:rPr lang="en-US" smtClean="0"/>
              <a:pPr/>
              <a:t>14</a:t>
            </a:fld>
            <a:endParaRPr lang="en-US"/>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smtClean="0"/>
              <a:t>Counting Bloom Filter</a:t>
            </a:r>
          </a:p>
        </p:txBody>
      </p:sp>
      <p:sp>
        <p:nvSpPr>
          <p:cNvPr id="50179" name="Content Placeholder 2"/>
          <p:cNvSpPr>
            <a:spLocks noGrp="1"/>
          </p:cNvSpPr>
          <p:nvPr>
            <p:ph idx="1"/>
          </p:nvPr>
        </p:nvSpPr>
        <p:spPr/>
        <p:txBody>
          <a:bodyPr/>
          <a:lstStyle/>
          <a:p>
            <a:pPr>
              <a:buFontTx/>
              <a:buNone/>
            </a:pPr>
            <a:r>
              <a:rPr lang="en-US" smtClean="0"/>
              <a:t>Goal: support delete(z, H)</a:t>
            </a:r>
          </a:p>
          <a:p>
            <a:pPr>
              <a:buFontTx/>
              <a:buNone/>
            </a:pPr>
            <a:r>
              <a:rPr lang="en-US" smtClean="0"/>
              <a:t>Keep a counter for each bit j</a:t>
            </a:r>
          </a:p>
          <a:p>
            <a:r>
              <a:rPr lang="en-US" smtClean="0"/>
              <a:t>Insertion </a:t>
            </a:r>
            <a:r>
              <a:rPr lang="en-US" smtClean="0">
                <a:sym typeface="Wingdings" charset="2"/>
              </a:rPr>
              <a:t> increment counter</a:t>
            </a:r>
          </a:p>
          <a:p>
            <a:r>
              <a:rPr lang="en-US" smtClean="0">
                <a:sym typeface="Wingdings" charset="2"/>
              </a:rPr>
              <a:t>Deletion  decrement counter</a:t>
            </a:r>
          </a:p>
          <a:p>
            <a:r>
              <a:rPr lang="en-US" smtClean="0">
                <a:sym typeface="Wingdings" charset="2"/>
              </a:rPr>
              <a:t>Overflow  keep bit 1 forever</a:t>
            </a:r>
          </a:p>
          <a:p>
            <a:pPr>
              <a:buFontTx/>
              <a:buNone/>
            </a:pPr>
            <a:r>
              <a:rPr lang="en-US" smtClean="0">
                <a:sym typeface="Wingdings" charset="2"/>
              </a:rPr>
              <a:t>Using 4 bits per counter:</a:t>
            </a:r>
          </a:p>
          <a:p>
            <a:pPr>
              <a:buFontTx/>
              <a:buNone/>
            </a:pPr>
            <a:r>
              <a:rPr lang="en-US" smtClean="0">
                <a:sym typeface="Wingdings" charset="2"/>
              </a:rPr>
              <a:t>	Probability of overflow ≤ 1.37 10</a:t>
            </a:r>
            <a:r>
              <a:rPr lang="en-US" baseline="30000" smtClean="0">
                <a:sym typeface="Wingdings" charset="2"/>
              </a:rPr>
              <a:t>-15</a:t>
            </a:r>
            <a:r>
              <a:rPr lang="en-US" smtClean="0">
                <a:sym typeface="Wingdings" charset="2"/>
              </a:rPr>
              <a:t> × m</a:t>
            </a:r>
            <a:endParaRPr lang="en-US" smtClean="0"/>
          </a:p>
        </p:txBody>
      </p:sp>
      <p:sp>
        <p:nvSpPr>
          <p:cNvPr id="50180" name="Slide Number Placeholder 3"/>
          <p:cNvSpPr>
            <a:spLocks noGrp="1"/>
          </p:cNvSpPr>
          <p:nvPr>
            <p:ph type="sldNum" sz="quarter" idx="12"/>
          </p:nvPr>
        </p:nvSpPr>
        <p:spPr>
          <a:noFill/>
        </p:spPr>
        <p:txBody>
          <a:bodyPr/>
          <a:lstStyle/>
          <a:p>
            <a:fld id="{61C92D5F-C00D-7543-A477-A0FEA79647DF}" type="slidenum">
              <a:rPr lang="en-US" smtClean="0"/>
              <a:pPr/>
              <a:t>140</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Application: Dictionaries</a:t>
            </a:r>
          </a:p>
        </p:txBody>
      </p:sp>
      <p:sp>
        <p:nvSpPr>
          <p:cNvPr id="52227" name="Content Placeholder 2"/>
          <p:cNvSpPr>
            <a:spLocks noGrp="1"/>
          </p:cNvSpPr>
          <p:nvPr>
            <p:ph idx="1"/>
          </p:nvPr>
        </p:nvSpPr>
        <p:spPr>
          <a:xfrm>
            <a:off x="685800" y="1981200"/>
            <a:ext cx="8001000" cy="4114800"/>
          </a:xfrm>
        </p:spPr>
        <p:txBody>
          <a:bodyPr/>
          <a:lstStyle/>
          <a:p>
            <a:pPr>
              <a:buFontTx/>
              <a:buNone/>
            </a:pPr>
            <a:r>
              <a:rPr lang="en-US" smtClean="0"/>
              <a:t>Bloom originally introduced this for hyphenation</a:t>
            </a:r>
          </a:p>
          <a:p>
            <a:r>
              <a:rPr lang="en-US" smtClean="0"/>
              <a:t>90% of English words can be hyphenated using simple rules</a:t>
            </a:r>
          </a:p>
          <a:p>
            <a:r>
              <a:rPr lang="en-US" smtClean="0"/>
              <a:t>10% require table lookup</a:t>
            </a:r>
          </a:p>
          <a:p>
            <a:r>
              <a:rPr lang="en-US" smtClean="0"/>
              <a:t>Use “bloom filter” to check if lookup needed</a:t>
            </a:r>
          </a:p>
        </p:txBody>
      </p:sp>
      <p:sp>
        <p:nvSpPr>
          <p:cNvPr id="52228" name="Slide Number Placeholder 3"/>
          <p:cNvSpPr>
            <a:spLocks noGrp="1"/>
          </p:cNvSpPr>
          <p:nvPr>
            <p:ph type="sldNum" sz="quarter" idx="12"/>
          </p:nvPr>
        </p:nvSpPr>
        <p:spPr>
          <a:noFill/>
        </p:spPr>
        <p:txBody>
          <a:bodyPr/>
          <a:lstStyle/>
          <a:p>
            <a:fld id="{BD0EE974-7FC6-AA4E-B0BB-2C73E24569C0}" type="slidenum">
              <a:rPr lang="en-US" smtClean="0"/>
              <a:pPr/>
              <a:t>141</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xfrm>
            <a:off x="304800" y="609600"/>
            <a:ext cx="8458200" cy="1143000"/>
          </a:xfrm>
        </p:spPr>
        <p:txBody>
          <a:bodyPr/>
          <a:lstStyle/>
          <a:p>
            <a:r>
              <a:rPr lang="en-US" dirty="0" smtClean="0"/>
              <a:t>Application: Distributed Caching</a:t>
            </a:r>
          </a:p>
        </p:txBody>
      </p:sp>
      <p:sp>
        <p:nvSpPr>
          <p:cNvPr id="53251" name="Content Placeholder 2"/>
          <p:cNvSpPr>
            <a:spLocks noGrp="1"/>
          </p:cNvSpPr>
          <p:nvPr>
            <p:ph idx="1"/>
          </p:nvPr>
        </p:nvSpPr>
        <p:spPr>
          <a:xfrm>
            <a:off x="457200" y="1981200"/>
            <a:ext cx="8001000" cy="4114800"/>
          </a:xfrm>
        </p:spPr>
        <p:txBody>
          <a:bodyPr/>
          <a:lstStyle/>
          <a:p>
            <a:r>
              <a:rPr lang="en-US" smtClean="0"/>
              <a:t>Web proxies maintain a cache of (URL, page) pairs</a:t>
            </a:r>
          </a:p>
          <a:p>
            <a:r>
              <a:rPr lang="en-US" smtClean="0"/>
              <a:t>If a URL is not present in the cache, they would like to check the cache of other proxies in the network</a:t>
            </a:r>
          </a:p>
          <a:p>
            <a:r>
              <a:rPr lang="en-US" smtClean="0"/>
              <a:t>Transferring all URLs is expensive !</a:t>
            </a:r>
          </a:p>
          <a:p>
            <a:r>
              <a:rPr lang="en-US" smtClean="0"/>
              <a:t>Instead: compute Bloom filter, exchange periodically</a:t>
            </a:r>
          </a:p>
          <a:p>
            <a:endParaRPr lang="en-US" smtClean="0"/>
          </a:p>
        </p:txBody>
      </p:sp>
      <p:sp>
        <p:nvSpPr>
          <p:cNvPr id="53252" name="Slide Number Placeholder 3"/>
          <p:cNvSpPr>
            <a:spLocks noGrp="1"/>
          </p:cNvSpPr>
          <p:nvPr>
            <p:ph type="sldNum" sz="quarter" idx="12"/>
          </p:nvPr>
        </p:nvSpPr>
        <p:spPr>
          <a:noFill/>
        </p:spPr>
        <p:txBody>
          <a:bodyPr/>
          <a:lstStyle/>
          <a:p>
            <a:fld id="{F6646FE8-544B-D94E-B1B9-E180E81480B3}" type="slidenum">
              <a:rPr lang="en-US" smtClean="0"/>
              <a:pPr/>
              <a:t>142</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r>
              <a:rPr lang="en-US" smtClean="0"/>
              <a:t>Shared Nothing</a:t>
            </a:r>
          </a:p>
        </p:txBody>
      </p:sp>
      <p:sp>
        <p:nvSpPr>
          <p:cNvPr id="30723" name="Content Placeholder 4"/>
          <p:cNvSpPr>
            <a:spLocks noGrp="1"/>
          </p:cNvSpPr>
          <p:nvPr>
            <p:ph idx="1"/>
          </p:nvPr>
        </p:nvSpPr>
        <p:spPr/>
        <p:txBody>
          <a:bodyPr>
            <a:normAutofit lnSpcReduction="10000"/>
          </a:bodyPr>
          <a:lstStyle/>
          <a:p>
            <a:r>
              <a:rPr lang="en-US" dirty="0" smtClean="0"/>
              <a:t>Most scalable architecture</a:t>
            </a:r>
          </a:p>
          <a:p>
            <a:pPr lvl="1"/>
            <a:r>
              <a:rPr lang="en-US" dirty="0" smtClean="0"/>
              <a:t>Minimizes interference by minimizing resource sharing</a:t>
            </a:r>
          </a:p>
          <a:p>
            <a:pPr lvl="1"/>
            <a:r>
              <a:rPr lang="en-US" dirty="0" smtClean="0"/>
              <a:t>Can use commodity hardware</a:t>
            </a:r>
          </a:p>
          <a:p>
            <a:pPr lvl="1"/>
            <a:endParaRPr lang="en-US" dirty="0" smtClean="0"/>
          </a:p>
          <a:p>
            <a:r>
              <a:rPr lang="en-US" dirty="0" smtClean="0"/>
              <a:t>Also most difficult to program and manage</a:t>
            </a:r>
          </a:p>
          <a:p>
            <a:endParaRPr lang="en-US" dirty="0" smtClean="0"/>
          </a:p>
          <a:p>
            <a:r>
              <a:rPr lang="en-US" dirty="0" smtClean="0"/>
              <a:t>Processor = server = node</a:t>
            </a:r>
          </a:p>
          <a:p>
            <a:r>
              <a:rPr lang="en-US" dirty="0" smtClean="0"/>
              <a:t>P = number of nodes</a:t>
            </a:r>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
        <p:nvSpPr>
          <p:cNvPr id="30725" name="Rounded Rectangle 5"/>
          <p:cNvSpPr>
            <a:spLocks noChangeArrowheads="1"/>
          </p:cNvSpPr>
          <p:nvPr/>
        </p:nvSpPr>
        <p:spPr bwMode="auto">
          <a:xfrm>
            <a:off x="2057400" y="6096000"/>
            <a:ext cx="5298553" cy="578882"/>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prstTxWarp prst="textNoShape">
              <a:avLst/>
            </a:prstTxWarp>
            <a:spAutoFit/>
          </a:bodyPr>
          <a:lstStyle/>
          <a:p>
            <a:r>
              <a:rPr lang="en-US" sz="2800" dirty="0">
                <a:latin typeface="Arial"/>
              </a:rPr>
              <a:t>We</a:t>
            </a:r>
            <a:r>
              <a:rPr lang="en-US" sz="2800" dirty="0" smtClean="0">
                <a:latin typeface="Arial"/>
              </a:rPr>
              <a:t> will focus on shared nothing</a:t>
            </a:r>
            <a:endParaRPr lang="en-US" sz="2800" dirty="0">
              <a:latin typeface="Arial"/>
            </a:endParaRPr>
          </a:p>
        </p:txBody>
      </p:sp>
      <p:sp>
        <p:nvSpPr>
          <p:cNvPr id="7" name="Slide Number Placeholder 6"/>
          <p:cNvSpPr>
            <a:spLocks noGrp="1"/>
          </p:cNvSpPr>
          <p:nvPr>
            <p:ph type="sldNum" sz="quarter" idx="12"/>
          </p:nvPr>
        </p:nvSpPr>
        <p:spPr/>
        <p:txBody>
          <a:bodyPr/>
          <a:lstStyle/>
          <a:p>
            <a:fld id="{2F395A72-8585-774E-A6D9-C880D4400FE2}"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r>
              <a:rPr lang="en-US" smtClean="0"/>
              <a:t>Taxonomy for</a:t>
            </a:r>
            <a:br>
              <a:rPr lang="en-US" smtClean="0"/>
            </a:br>
            <a:r>
              <a:rPr lang="en-US" smtClean="0"/>
              <a:t>Parallel Query Evaluation</a:t>
            </a:r>
          </a:p>
        </p:txBody>
      </p:sp>
      <p:sp>
        <p:nvSpPr>
          <p:cNvPr id="32771" name="Content Placeholder 2"/>
          <p:cNvSpPr>
            <a:spLocks noGrp="1"/>
          </p:cNvSpPr>
          <p:nvPr>
            <p:ph idx="1"/>
          </p:nvPr>
        </p:nvSpPr>
        <p:spPr/>
        <p:txBody>
          <a:bodyPr>
            <a:normAutofit fontScale="92500" lnSpcReduction="10000"/>
          </a:bodyPr>
          <a:lstStyle/>
          <a:p>
            <a:r>
              <a:rPr lang="en-US" dirty="0" smtClean="0">
                <a:solidFill>
                  <a:srgbClr val="0000FF"/>
                </a:solidFill>
              </a:rPr>
              <a:t>Inter-query parallelism</a:t>
            </a:r>
          </a:p>
          <a:p>
            <a:pPr lvl="1"/>
            <a:r>
              <a:rPr lang="en-US" dirty="0" smtClean="0"/>
              <a:t>Each query runs on one processor</a:t>
            </a:r>
          </a:p>
          <a:p>
            <a:endParaRPr lang="en-US" dirty="0" smtClean="0"/>
          </a:p>
          <a:p>
            <a:r>
              <a:rPr lang="en-US" dirty="0" smtClean="0">
                <a:solidFill>
                  <a:srgbClr val="0000FF"/>
                </a:solidFill>
              </a:rPr>
              <a:t>Inter-operator parallelism</a:t>
            </a:r>
          </a:p>
          <a:p>
            <a:pPr lvl="1"/>
            <a:r>
              <a:rPr lang="en-US" dirty="0" smtClean="0"/>
              <a:t>A query runs on multiple processors</a:t>
            </a:r>
          </a:p>
          <a:p>
            <a:pPr lvl="1"/>
            <a:r>
              <a:rPr lang="en-US" dirty="0" smtClean="0"/>
              <a:t>An operator runs on one processor</a:t>
            </a:r>
          </a:p>
          <a:p>
            <a:endParaRPr lang="en-US" dirty="0" smtClean="0"/>
          </a:p>
          <a:p>
            <a:r>
              <a:rPr lang="en-US" dirty="0" smtClean="0">
                <a:solidFill>
                  <a:srgbClr val="0000FF"/>
                </a:solidFill>
              </a:rPr>
              <a:t>Intra-operator parallelism</a:t>
            </a:r>
          </a:p>
          <a:p>
            <a:pPr lvl="1"/>
            <a:r>
              <a:rPr lang="en-US" dirty="0" smtClean="0"/>
              <a:t>An operator runs on multiple processors</a:t>
            </a:r>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
        <p:nvSpPr>
          <p:cNvPr id="32773" name="Rounded Rectangle 4"/>
          <p:cNvSpPr>
            <a:spLocks noChangeArrowheads="1"/>
          </p:cNvSpPr>
          <p:nvPr/>
        </p:nvSpPr>
        <p:spPr bwMode="auto">
          <a:xfrm>
            <a:off x="152400" y="6172200"/>
            <a:ext cx="8915400" cy="579438"/>
          </a:xfrm>
          <a:prstGeom prst="roundRect">
            <a:avLst>
              <a:gd name="adj" fmla="val 16667"/>
            </a:avLst>
          </a:prstGeom>
          <a:ln>
            <a:headEnd/>
            <a:tailEnd/>
          </a:ln>
        </p:spPr>
        <p:style>
          <a:lnRef idx="1">
            <a:schemeClr val="accent1"/>
          </a:lnRef>
          <a:fillRef idx="2">
            <a:schemeClr val="accent1"/>
          </a:fillRef>
          <a:effectRef idx="1">
            <a:schemeClr val="accent1"/>
          </a:effectRef>
          <a:fontRef idx="minor">
            <a:schemeClr val="dk1"/>
          </a:fontRef>
        </p:style>
        <p:txBody>
          <a:bodyPr wrap="square" anchor="ctr">
            <a:prstTxWarp prst="textNoShape">
              <a:avLst/>
            </a:prstTxWarp>
            <a:spAutoFit/>
          </a:bodyPr>
          <a:lstStyle/>
          <a:p>
            <a:r>
              <a:rPr lang="en-US" sz="2800" dirty="0">
                <a:latin typeface="Arial"/>
              </a:rPr>
              <a:t>We study only intra-operator parallelism: most scalable</a:t>
            </a:r>
          </a:p>
        </p:txBody>
      </p:sp>
      <p:sp>
        <p:nvSpPr>
          <p:cNvPr id="7" name="Slide Number Placeholder 6"/>
          <p:cNvSpPr>
            <a:spLocks noGrp="1"/>
          </p:cNvSpPr>
          <p:nvPr>
            <p:ph type="sldNum" sz="quarter" idx="12"/>
          </p:nvPr>
        </p:nvSpPr>
        <p:spPr/>
        <p:txBody>
          <a:bodyPr/>
          <a:lstStyle/>
          <a:p>
            <a:fld id="{2F395A72-8585-774E-A6D9-C880D4400FE2}"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t>Horizontal Data Partitioning</a:t>
            </a:r>
          </a:p>
        </p:txBody>
      </p:sp>
      <p:sp>
        <p:nvSpPr>
          <p:cNvPr id="31747" name="Content Placeholder 2"/>
          <p:cNvSpPr>
            <a:spLocks noGrp="1"/>
          </p:cNvSpPr>
          <p:nvPr>
            <p:ph idx="1"/>
          </p:nvPr>
        </p:nvSpPr>
        <p:spPr/>
        <p:txBody>
          <a:bodyPr>
            <a:normAutofit fontScale="92500" lnSpcReduction="20000"/>
          </a:bodyPr>
          <a:lstStyle/>
          <a:p>
            <a:r>
              <a:rPr lang="en-US" dirty="0" smtClean="0"/>
              <a:t>Relation R split into P chunks R</a:t>
            </a:r>
            <a:r>
              <a:rPr lang="en-US" baseline="-25000" dirty="0" smtClean="0"/>
              <a:t>0</a:t>
            </a:r>
            <a:r>
              <a:rPr lang="en-US" dirty="0" smtClean="0"/>
              <a:t>, …, R</a:t>
            </a:r>
            <a:r>
              <a:rPr lang="en-US" baseline="-25000" dirty="0" smtClean="0"/>
              <a:t>P-1</a:t>
            </a:r>
            <a:r>
              <a:rPr lang="en-US" dirty="0" smtClean="0"/>
              <a:t>, stored at the P nodes</a:t>
            </a:r>
          </a:p>
          <a:p>
            <a:endParaRPr lang="en-US" dirty="0" smtClean="0"/>
          </a:p>
          <a:p>
            <a:r>
              <a:rPr lang="en-US" dirty="0" smtClean="0">
                <a:solidFill>
                  <a:srgbClr val="0000FF"/>
                </a:solidFill>
              </a:rPr>
              <a:t>Round robin</a:t>
            </a:r>
            <a:r>
              <a:rPr lang="en-US" dirty="0" smtClean="0"/>
              <a:t>: </a:t>
            </a:r>
            <a:r>
              <a:rPr lang="en-US" dirty="0" err="1" smtClean="0"/>
              <a:t>tuple</a:t>
            </a:r>
            <a:r>
              <a:rPr lang="en-US" dirty="0" smtClean="0"/>
              <a:t> </a:t>
            </a:r>
            <a:r>
              <a:rPr lang="en-US" dirty="0" err="1" smtClean="0"/>
              <a:t>t</a:t>
            </a:r>
            <a:r>
              <a:rPr lang="en-US" baseline="-25000" dirty="0" err="1" smtClean="0"/>
              <a:t>i</a:t>
            </a:r>
            <a:r>
              <a:rPr lang="en-US" dirty="0" smtClean="0"/>
              <a:t> to chunk (</a:t>
            </a:r>
            <a:r>
              <a:rPr lang="en-US" dirty="0" err="1" smtClean="0"/>
              <a:t>i</a:t>
            </a:r>
            <a:r>
              <a:rPr lang="en-US" dirty="0" smtClean="0"/>
              <a:t> mod P)</a:t>
            </a:r>
          </a:p>
          <a:p>
            <a:endParaRPr lang="en-US" dirty="0" smtClean="0"/>
          </a:p>
          <a:p>
            <a:r>
              <a:rPr lang="en-US" dirty="0" smtClean="0">
                <a:solidFill>
                  <a:srgbClr val="0000FF"/>
                </a:solidFill>
              </a:rPr>
              <a:t>Hash based partitioning on attribute A</a:t>
            </a:r>
            <a:r>
              <a:rPr lang="en-US" dirty="0" smtClean="0"/>
              <a:t>:</a:t>
            </a:r>
          </a:p>
          <a:p>
            <a:pPr lvl="1"/>
            <a:r>
              <a:rPr lang="en-US" dirty="0" err="1" smtClean="0"/>
              <a:t>Tuple</a:t>
            </a:r>
            <a:r>
              <a:rPr lang="en-US" dirty="0" smtClean="0"/>
              <a:t> </a:t>
            </a:r>
            <a:r>
              <a:rPr lang="en-US" dirty="0" err="1" smtClean="0"/>
              <a:t>t</a:t>
            </a:r>
            <a:r>
              <a:rPr lang="en-US" dirty="0" smtClean="0"/>
              <a:t> to chunk </a:t>
            </a:r>
            <a:r>
              <a:rPr lang="en-US" dirty="0" err="1" smtClean="0"/>
              <a:t>h(t.A</a:t>
            </a:r>
            <a:r>
              <a:rPr lang="en-US" dirty="0" smtClean="0"/>
              <a:t>) mod P</a:t>
            </a:r>
          </a:p>
          <a:p>
            <a:endParaRPr lang="en-US" dirty="0" smtClean="0"/>
          </a:p>
          <a:p>
            <a:r>
              <a:rPr lang="en-US" dirty="0" smtClean="0">
                <a:solidFill>
                  <a:srgbClr val="0000FF"/>
                </a:solidFill>
              </a:rPr>
              <a:t>Range based partitioning on attribute A</a:t>
            </a:r>
            <a:r>
              <a:rPr lang="en-US" dirty="0" smtClean="0"/>
              <a:t>:</a:t>
            </a:r>
          </a:p>
          <a:p>
            <a:pPr lvl="1"/>
            <a:r>
              <a:rPr lang="en-US" dirty="0" err="1" smtClean="0"/>
              <a:t>Tuple</a:t>
            </a:r>
            <a:r>
              <a:rPr lang="en-US" dirty="0" smtClean="0"/>
              <a:t> </a:t>
            </a:r>
            <a:r>
              <a:rPr lang="en-US" dirty="0" err="1" smtClean="0"/>
              <a:t>t</a:t>
            </a:r>
            <a:r>
              <a:rPr lang="en-US" dirty="0" smtClean="0"/>
              <a:t> to chunk </a:t>
            </a:r>
            <a:r>
              <a:rPr lang="en-US" dirty="0" err="1" smtClean="0"/>
              <a:t>i</a:t>
            </a:r>
            <a:r>
              <a:rPr lang="en-US" dirty="0" smtClean="0"/>
              <a:t> if v</a:t>
            </a:r>
            <a:r>
              <a:rPr lang="en-US" baseline="-25000" dirty="0" smtClean="0"/>
              <a:t>i-1</a:t>
            </a:r>
            <a:r>
              <a:rPr lang="en-US" dirty="0" smtClean="0"/>
              <a:t> &lt; </a:t>
            </a:r>
            <a:r>
              <a:rPr lang="en-US" dirty="0" err="1" smtClean="0"/>
              <a:t>t.A</a:t>
            </a:r>
            <a:r>
              <a:rPr lang="en-US" dirty="0" smtClean="0"/>
              <a:t> &lt; v</a:t>
            </a:r>
            <a:r>
              <a:rPr lang="en-US" baseline="-25000" dirty="0" smtClean="0"/>
              <a:t>i</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smtClean="0"/>
              <a:t>Parallel Selection</a:t>
            </a:r>
          </a:p>
        </p:txBody>
      </p:sp>
      <p:sp>
        <p:nvSpPr>
          <p:cNvPr id="33795" name="Content Placeholder 2"/>
          <p:cNvSpPr>
            <a:spLocks noGrp="1"/>
          </p:cNvSpPr>
          <p:nvPr>
            <p:ph idx="1"/>
          </p:nvPr>
        </p:nvSpPr>
        <p:spPr/>
        <p:txBody>
          <a:bodyPr>
            <a:normAutofit/>
          </a:bodyPr>
          <a:lstStyle/>
          <a:p>
            <a:pPr>
              <a:buFontTx/>
              <a:buNone/>
            </a:pPr>
            <a:r>
              <a:rPr lang="en-US" dirty="0" smtClean="0"/>
              <a:t>Compute σ</a:t>
            </a:r>
            <a:r>
              <a:rPr lang="en-US" baseline="-25000" dirty="0" smtClean="0"/>
              <a:t>A=</a:t>
            </a:r>
            <a:r>
              <a:rPr lang="en-US" baseline="-25000" dirty="0" err="1" smtClean="0"/>
              <a:t>v</a:t>
            </a:r>
            <a:r>
              <a:rPr lang="en-US" dirty="0" err="1" smtClean="0"/>
              <a:t>(R</a:t>
            </a:r>
            <a:r>
              <a:rPr lang="en-US" dirty="0" smtClean="0"/>
              <a:t>), or σ</a:t>
            </a:r>
            <a:r>
              <a:rPr lang="en-US" baseline="-25000" dirty="0" smtClean="0"/>
              <a:t>v1&lt;A&lt;v2</a:t>
            </a:r>
            <a:r>
              <a:rPr lang="en-US" dirty="0" smtClean="0"/>
              <a:t>(R)</a:t>
            </a:r>
          </a:p>
          <a:p>
            <a:endParaRPr lang="en-US" dirty="0" smtClean="0"/>
          </a:p>
          <a:p>
            <a:r>
              <a:rPr lang="en-US" dirty="0" smtClean="0"/>
              <a:t>Conventional database:</a:t>
            </a:r>
          </a:p>
          <a:p>
            <a:pPr lvl="1"/>
            <a:r>
              <a:rPr lang="en-US" dirty="0" smtClean="0"/>
              <a:t>Cost </a:t>
            </a:r>
            <a:r>
              <a:rPr lang="en-US" dirty="0" smtClean="0"/>
              <a:t>= B(R)</a:t>
            </a:r>
          </a:p>
          <a:p>
            <a:endParaRPr lang="en-US" dirty="0" smtClean="0"/>
          </a:p>
          <a:p>
            <a:r>
              <a:rPr lang="en-US" dirty="0" smtClean="0"/>
              <a:t>P</a:t>
            </a:r>
            <a:r>
              <a:rPr lang="en-US" dirty="0" smtClean="0"/>
              <a:t>arallel </a:t>
            </a:r>
            <a:r>
              <a:rPr lang="en-US" dirty="0" smtClean="0"/>
              <a:t>database with P </a:t>
            </a:r>
            <a:r>
              <a:rPr lang="en-US" dirty="0" smtClean="0"/>
              <a:t>processors:</a:t>
            </a:r>
          </a:p>
          <a:p>
            <a:pPr lvl="1"/>
            <a:r>
              <a:rPr lang="en-US" dirty="0" smtClean="0"/>
              <a:t>Cost = B</a:t>
            </a:r>
            <a:r>
              <a:rPr lang="en-US" dirty="0" smtClean="0"/>
              <a:t>(R) / </a:t>
            </a:r>
            <a:r>
              <a:rPr lang="en-US" dirty="0" smtClean="0"/>
              <a:t>P</a:t>
            </a:r>
            <a:endParaRPr lang="en-US" dirty="0"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smtClean="0"/>
              <a:t>Parallel Selection</a:t>
            </a:r>
          </a:p>
        </p:txBody>
      </p:sp>
      <p:sp>
        <p:nvSpPr>
          <p:cNvPr id="34819" name="Content Placeholder 2"/>
          <p:cNvSpPr>
            <a:spLocks noGrp="1"/>
          </p:cNvSpPr>
          <p:nvPr>
            <p:ph idx="1"/>
          </p:nvPr>
        </p:nvSpPr>
        <p:spPr>
          <a:xfrm>
            <a:off x="228600" y="1600200"/>
            <a:ext cx="8610600" cy="4525963"/>
          </a:xfrm>
        </p:spPr>
        <p:txBody>
          <a:bodyPr>
            <a:normAutofit/>
          </a:bodyPr>
          <a:lstStyle/>
          <a:p>
            <a:pPr>
              <a:buNone/>
            </a:pPr>
            <a:r>
              <a:rPr lang="en-US" dirty="0" smtClean="0"/>
              <a:t>Different </a:t>
            </a:r>
            <a:r>
              <a:rPr lang="en-US" dirty="0" smtClean="0"/>
              <a:t>processors do the work:</a:t>
            </a:r>
          </a:p>
          <a:p>
            <a:r>
              <a:rPr lang="en-US" dirty="0" smtClean="0"/>
              <a:t>Round </a:t>
            </a:r>
            <a:r>
              <a:rPr lang="en-US" dirty="0" smtClean="0"/>
              <a:t>robin partition: </a:t>
            </a:r>
            <a:r>
              <a:rPr lang="en-US" dirty="0" smtClean="0"/>
              <a:t>all servers do the work</a:t>
            </a:r>
          </a:p>
          <a:p>
            <a:r>
              <a:rPr lang="en-US" dirty="0" smtClean="0"/>
              <a:t>Hash partition: </a:t>
            </a:r>
          </a:p>
          <a:p>
            <a:pPr lvl="1"/>
            <a:r>
              <a:rPr lang="en-US" dirty="0" smtClean="0"/>
              <a:t>One </a:t>
            </a:r>
            <a:r>
              <a:rPr lang="en-US" dirty="0" smtClean="0"/>
              <a:t>server for σ</a:t>
            </a:r>
            <a:r>
              <a:rPr lang="en-US" baseline="-25000" dirty="0" smtClean="0"/>
              <a:t>A=</a:t>
            </a:r>
            <a:r>
              <a:rPr lang="en-US" baseline="-25000" dirty="0" err="1" smtClean="0"/>
              <a:t>v</a:t>
            </a:r>
            <a:r>
              <a:rPr lang="en-US" dirty="0" err="1" smtClean="0"/>
              <a:t>(R</a:t>
            </a:r>
            <a:r>
              <a:rPr lang="en-US" dirty="0" smtClean="0"/>
              <a:t>)</a:t>
            </a:r>
            <a:r>
              <a:rPr lang="en-US" dirty="0" smtClean="0"/>
              <a:t>,</a:t>
            </a:r>
          </a:p>
          <a:p>
            <a:pPr lvl="1"/>
            <a:r>
              <a:rPr lang="en-US" dirty="0" smtClean="0"/>
              <a:t>All servers for </a:t>
            </a:r>
            <a:r>
              <a:rPr lang="en-US" dirty="0" smtClean="0"/>
              <a:t>σ</a:t>
            </a:r>
            <a:r>
              <a:rPr lang="en-US" baseline="-25000" dirty="0" smtClean="0"/>
              <a:t>v1&lt;A&lt;v2</a:t>
            </a:r>
            <a:r>
              <a:rPr lang="en-US" dirty="0" smtClean="0"/>
              <a:t>(R)</a:t>
            </a:r>
          </a:p>
          <a:p>
            <a:r>
              <a:rPr lang="en-US" dirty="0" smtClean="0"/>
              <a:t>Range partition: </a:t>
            </a:r>
            <a:r>
              <a:rPr lang="en-US" dirty="0" smtClean="0"/>
              <a:t>one server</a:t>
            </a:r>
            <a:r>
              <a:rPr lang="en-US" dirty="0" smtClean="0"/>
              <a:t> does the work</a:t>
            </a:r>
            <a:endParaRPr lang="en-US" dirty="0"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Announcements</a:t>
            </a:r>
            <a:endParaRPr lang="en-US" dirty="0"/>
          </a:p>
        </p:txBody>
      </p:sp>
      <p:sp>
        <p:nvSpPr>
          <p:cNvPr id="3" name="Content Placeholder 2"/>
          <p:cNvSpPr>
            <a:spLocks noGrp="1"/>
          </p:cNvSpPr>
          <p:nvPr>
            <p:ph idx="1"/>
          </p:nvPr>
        </p:nvSpPr>
        <p:spPr/>
        <p:txBody>
          <a:bodyPr/>
          <a:lstStyle/>
          <a:p>
            <a:r>
              <a:rPr lang="en-US" dirty="0" smtClean="0"/>
              <a:t>Take-home Final: this weekend</a:t>
            </a:r>
          </a:p>
          <a:p>
            <a:endParaRPr lang="en-US" dirty="0" smtClean="0"/>
          </a:p>
          <a:p>
            <a:r>
              <a:rPr lang="en-US" dirty="0" smtClean="0"/>
              <a:t>Next Wednesday: last homework due at midnight  (Pig Latin)</a:t>
            </a:r>
          </a:p>
          <a:p>
            <a:endParaRPr lang="en-US" dirty="0" smtClean="0"/>
          </a:p>
          <a:p>
            <a:r>
              <a:rPr lang="en-US" dirty="0" smtClean="0"/>
              <a:t>Also next Wednesday: last lecture (data provenance, data privacy)</a:t>
            </a:r>
          </a:p>
        </p:txBody>
      </p:sp>
      <p:sp>
        <p:nvSpPr>
          <p:cNvPr id="4" name="Footer Placeholder 3"/>
          <p:cNvSpPr>
            <a:spLocks noGrp="1"/>
          </p:cNvSpPr>
          <p:nvPr>
            <p:ph type="ftr" sz="quarter" idx="11"/>
          </p:nvPr>
        </p:nvSpPr>
        <p:spPr/>
        <p:txBody>
          <a:bodyPr/>
          <a:lstStyle/>
          <a:p>
            <a:r>
              <a:rPr lang="en-US" smtClean="0"/>
              <a:t>Dan Suciu -- CSEP544 Fall 2010        </a:t>
            </a:r>
            <a:endParaRPr lang="en-US" dirty="0"/>
          </a:p>
        </p:txBody>
      </p:sp>
      <p:sp>
        <p:nvSpPr>
          <p:cNvPr id="5" name="Slide Number Placeholder 4"/>
          <p:cNvSpPr>
            <a:spLocks noGrp="1"/>
          </p:cNvSpPr>
          <p:nvPr>
            <p:ph type="sldNum" sz="quarter" idx="12"/>
          </p:nvPr>
        </p:nvSpPr>
        <p:spPr/>
        <p:txBody>
          <a:bodyPr/>
          <a:lstStyle/>
          <a:p>
            <a:fld id="{2F395A72-8585-774E-A6D9-C880D4400FE2}"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t>Data Partitioning Revisited</a:t>
            </a:r>
          </a:p>
        </p:txBody>
      </p:sp>
      <p:sp>
        <p:nvSpPr>
          <p:cNvPr id="35843" name="Content Placeholder 2"/>
          <p:cNvSpPr>
            <a:spLocks noGrp="1"/>
          </p:cNvSpPr>
          <p:nvPr>
            <p:ph idx="1"/>
          </p:nvPr>
        </p:nvSpPr>
        <p:spPr/>
        <p:txBody>
          <a:bodyPr>
            <a:normAutofit fontScale="77500" lnSpcReduction="20000"/>
          </a:bodyPr>
          <a:lstStyle/>
          <a:p>
            <a:pPr>
              <a:buFontTx/>
              <a:buNone/>
            </a:pPr>
            <a:r>
              <a:rPr lang="en-US" dirty="0" smtClean="0"/>
              <a:t>What are the pros and cons ?</a:t>
            </a:r>
          </a:p>
          <a:p>
            <a:pPr>
              <a:buFontTx/>
              <a:buNone/>
            </a:pPr>
            <a:endParaRPr lang="en-US" dirty="0" smtClean="0"/>
          </a:p>
          <a:p>
            <a:r>
              <a:rPr lang="en-US" dirty="0" smtClean="0"/>
              <a:t>Round robin</a:t>
            </a:r>
          </a:p>
          <a:p>
            <a:pPr lvl="1"/>
            <a:r>
              <a:rPr lang="en-US" dirty="0" smtClean="0"/>
              <a:t>Good load balance but always needs to read all the data</a:t>
            </a:r>
          </a:p>
          <a:p>
            <a:endParaRPr lang="en-US" dirty="0" smtClean="0"/>
          </a:p>
          <a:p>
            <a:r>
              <a:rPr lang="en-US" dirty="0" smtClean="0"/>
              <a:t>Hash based partitioning</a:t>
            </a:r>
          </a:p>
          <a:p>
            <a:pPr lvl="1"/>
            <a:r>
              <a:rPr lang="en-US" dirty="0" smtClean="0"/>
              <a:t>Good load balance but works only for equality predicates and full scans</a:t>
            </a:r>
          </a:p>
          <a:p>
            <a:pPr lvl="1"/>
            <a:endParaRPr lang="en-US" dirty="0" smtClean="0"/>
          </a:p>
          <a:p>
            <a:r>
              <a:rPr lang="en-US" dirty="0" smtClean="0"/>
              <a:t>Range based partitioning</a:t>
            </a:r>
          </a:p>
          <a:p>
            <a:pPr lvl="1"/>
            <a:r>
              <a:rPr lang="en-US" dirty="0" smtClean="0"/>
              <a:t>Works well for range predicates but can suffer from data skew</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Parallel Group By:  γ</a:t>
            </a:r>
            <a:r>
              <a:rPr lang="en-US" baseline="-25000" dirty="0" smtClean="0"/>
              <a:t>A, </a:t>
            </a:r>
            <a:r>
              <a:rPr lang="en-US" baseline="-25000" dirty="0" err="1" smtClean="0"/>
              <a:t>sum(B)</a:t>
            </a:r>
            <a:r>
              <a:rPr lang="en-US" dirty="0" err="1" smtClean="0"/>
              <a:t>(R</a:t>
            </a:r>
            <a:r>
              <a:rPr lang="en-US" dirty="0" smtClean="0"/>
              <a:t>)</a:t>
            </a:r>
          </a:p>
        </p:txBody>
      </p:sp>
      <p:sp>
        <p:nvSpPr>
          <p:cNvPr id="37891" name="Content Placeholder 2"/>
          <p:cNvSpPr>
            <a:spLocks noGrp="1"/>
          </p:cNvSpPr>
          <p:nvPr>
            <p:ph idx="1"/>
          </p:nvPr>
        </p:nvSpPr>
        <p:spPr>
          <a:xfrm>
            <a:off x="381000" y="1981200"/>
            <a:ext cx="8458200" cy="4114800"/>
          </a:xfrm>
        </p:spPr>
        <p:txBody>
          <a:bodyPr>
            <a:normAutofit/>
          </a:bodyPr>
          <a:lstStyle/>
          <a:p>
            <a:pPr>
              <a:buNone/>
            </a:pPr>
            <a:r>
              <a:rPr lang="en-US" dirty="0" smtClean="0"/>
              <a:t>Step 1: server </a:t>
            </a:r>
            <a:r>
              <a:rPr lang="en-US" dirty="0" err="1" smtClean="0"/>
              <a:t>i</a:t>
            </a:r>
            <a:r>
              <a:rPr lang="en-US" dirty="0" smtClean="0"/>
              <a:t> partitions chunk </a:t>
            </a:r>
            <a:r>
              <a:rPr lang="en-US" dirty="0" err="1" smtClean="0"/>
              <a:t>R</a:t>
            </a:r>
            <a:r>
              <a:rPr lang="en-US" baseline="-25000" dirty="0" err="1" smtClean="0"/>
              <a:t>i</a:t>
            </a:r>
            <a:r>
              <a:rPr lang="en-US" dirty="0" smtClean="0"/>
              <a:t> using a hash function </a:t>
            </a:r>
            <a:r>
              <a:rPr lang="en-US" dirty="0" err="1" smtClean="0"/>
              <a:t>h(t.A</a:t>
            </a:r>
            <a:r>
              <a:rPr lang="en-US" dirty="0" smtClean="0"/>
              <a:t>): </a:t>
            </a:r>
            <a:r>
              <a:rPr lang="en-US" dirty="0" smtClean="0"/>
              <a:t>R</a:t>
            </a:r>
            <a:r>
              <a:rPr lang="en-US" baseline="-25000" dirty="0" smtClean="0"/>
              <a:t>i0</a:t>
            </a:r>
            <a:r>
              <a:rPr lang="en-US" dirty="0" smtClean="0"/>
              <a:t>, R</a:t>
            </a:r>
            <a:r>
              <a:rPr lang="en-US" baseline="-25000" dirty="0" smtClean="0"/>
              <a:t>i1</a:t>
            </a:r>
            <a:r>
              <a:rPr lang="en-US" dirty="0" smtClean="0"/>
              <a:t>, …, R</a:t>
            </a:r>
            <a:r>
              <a:rPr lang="en-US" baseline="-25000" dirty="0" smtClean="0"/>
              <a:t>i,P-1</a:t>
            </a:r>
            <a:r>
              <a:rPr lang="en-US" dirty="0" smtClean="0"/>
              <a:t>  </a:t>
            </a:r>
          </a:p>
          <a:p>
            <a:pPr>
              <a:buNone/>
            </a:pPr>
            <a:endParaRPr lang="en-US" dirty="0" smtClean="0"/>
          </a:p>
          <a:p>
            <a:pPr>
              <a:buNone/>
            </a:pPr>
            <a:r>
              <a:rPr lang="en-US" dirty="0" smtClean="0"/>
              <a:t>Step 2: server </a:t>
            </a:r>
            <a:r>
              <a:rPr lang="en-US" dirty="0" err="1" smtClean="0"/>
              <a:t>i</a:t>
            </a:r>
            <a:r>
              <a:rPr lang="en-US" dirty="0" smtClean="0"/>
              <a:t> sends partition </a:t>
            </a:r>
            <a:r>
              <a:rPr lang="en-US" dirty="0" err="1" smtClean="0"/>
              <a:t>R</a:t>
            </a:r>
            <a:r>
              <a:rPr lang="en-US" baseline="-25000" dirty="0" err="1" smtClean="0"/>
              <a:t>ij</a:t>
            </a:r>
            <a:r>
              <a:rPr lang="en-US" dirty="0" smtClean="0"/>
              <a:t> to </a:t>
            </a:r>
            <a:r>
              <a:rPr lang="en-US" dirty="0" smtClean="0"/>
              <a:t>server </a:t>
            </a:r>
            <a:r>
              <a:rPr lang="en-US" dirty="0" err="1" smtClean="0"/>
              <a:t>j</a:t>
            </a:r>
            <a:endParaRPr lang="en-US" dirty="0" smtClean="0"/>
          </a:p>
          <a:p>
            <a:pPr>
              <a:buNone/>
            </a:pPr>
            <a:endParaRPr lang="en-US" dirty="0" smtClean="0"/>
          </a:p>
          <a:p>
            <a:pPr>
              <a:buNone/>
            </a:pPr>
            <a:r>
              <a:rPr lang="en-US" dirty="0" smtClean="0"/>
              <a:t>Step 3:  server </a:t>
            </a:r>
            <a:r>
              <a:rPr lang="en-US" dirty="0" err="1" smtClean="0"/>
              <a:t>j</a:t>
            </a:r>
            <a:r>
              <a:rPr lang="en-US" dirty="0" smtClean="0"/>
              <a:t> computes γ</a:t>
            </a:r>
            <a:r>
              <a:rPr lang="en-US" baseline="-25000" dirty="0" smtClean="0"/>
              <a:t>A, </a:t>
            </a:r>
            <a:r>
              <a:rPr lang="en-US" baseline="-25000" dirty="0" err="1" smtClean="0"/>
              <a:t>sum(B</a:t>
            </a:r>
            <a:r>
              <a:rPr lang="en-US" baseline="-25000" dirty="0" smtClean="0"/>
              <a:t>)</a:t>
            </a:r>
            <a:r>
              <a:rPr lang="en-US" dirty="0" smtClean="0"/>
              <a:t> on </a:t>
            </a:r>
            <a:br>
              <a:rPr lang="en-US" dirty="0" smtClean="0"/>
            </a:br>
            <a:r>
              <a:rPr lang="en-US" dirty="0" smtClean="0"/>
              <a:t>R</a:t>
            </a:r>
            <a:r>
              <a:rPr lang="en-US" baseline="-25000" dirty="0" smtClean="0"/>
              <a:t>0j</a:t>
            </a:r>
            <a:r>
              <a:rPr lang="en-US" dirty="0" smtClean="0"/>
              <a:t>, R</a:t>
            </a:r>
            <a:r>
              <a:rPr lang="en-US" baseline="-25000" dirty="0" smtClean="0"/>
              <a:t>1j</a:t>
            </a:r>
            <a:r>
              <a:rPr lang="en-US" dirty="0" smtClean="0"/>
              <a:t>, …, R</a:t>
            </a:r>
            <a:r>
              <a:rPr lang="en-US" baseline="-25000" dirty="0" smtClean="0"/>
              <a:t>P-1,j</a:t>
            </a:r>
            <a:r>
              <a:rPr lang="en-US" dirty="0" smtClean="0"/>
              <a:t> </a:t>
            </a:r>
          </a:p>
          <a:p>
            <a:pPr>
              <a:buNone/>
            </a:pPr>
            <a:endParaRPr lang="en-US" dirty="0" smtClean="0"/>
          </a:p>
          <a:p>
            <a:pPr>
              <a:buNone/>
            </a:pPr>
            <a:endParaRPr lang="en-US" dirty="0"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smtClean="0"/>
              <a:t>Cost of Parallel Group By</a:t>
            </a:r>
          </a:p>
        </p:txBody>
      </p:sp>
      <p:sp>
        <p:nvSpPr>
          <p:cNvPr id="38915" name="Content Placeholder 2"/>
          <p:cNvSpPr>
            <a:spLocks noGrp="1"/>
          </p:cNvSpPr>
          <p:nvPr>
            <p:ph idx="1"/>
          </p:nvPr>
        </p:nvSpPr>
        <p:spPr>
          <a:xfrm>
            <a:off x="228600" y="1600200"/>
            <a:ext cx="8458200" cy="4525963"/>
          </a:xfrm>
        </p:spPr>
        <p:txBody>
          <a:bodyPr>
            <a:normAutofit/>
          </a:bodyPr>
          <a:lstStyle/>
          <a:p>
            <a:pPr>
              <a:buFontTx/>
              <a:buNone/>
            </a:pPr>
            <a:r>
              <a:rPr lang="en-US" dirty="0" smtClean="0"/>
              <a:t>Recall conventional cost =  3B(R)</a:t>
            </a:r>
            <a:endParaRPr lang="en-US" dirty="0" smtClean="0"/>
          </a:p>
          <a:p>
            <a:r>
              <a:rPr lang="en-US" dirty="0" smtClean="0"/>
              <a:t>Step </a:t>
            </a:r>
            <a:r>
              <a:rPr lang="en-US" dirty="0" smtClean="0"/>
              <a:t>1:</a:t>
            </a:r>
            <a:r>
              <a:rPr lang="en-US" dirty="0" smtClean="0"/>
              <a:t> Cost = B</a:t>
            </a:r>
            <a:r>
              <a:rPr lang="en-US" dirty="0" smtClean="0"/>
              <a:t>(R)/P  I/O operations</a:t>
            </a:r>
            <a:endParaRPr lang="en-US" dirty="0" smtClean="0"/>
          </a:p>
          <a:p>
            <a:r>
              <a:rPr lang="en-US" dirty="0" smtClean="0"/>
              <a:t>Step </a:t>
            </a:r>
            <a:r>
              <a:rPr lang="en-US" dirty="0" smtClean="0"/>
              <a:t>2:</a:t>
            </a:r>
            <a:r>
              <a:rPr lang="en-US" dirty="0" smtClean="0"/>
              <a:t> Cost = (</a:t>
            </a:r>
            <a:r>
              <a:rPr lang="en-US" dirty="0" smtClean="0"/>
              <a:t>P-1)/P B(R) blocks are sent</a:t>
            </a:r>
          </a:p>
          <a:p>
            <a:pPr lvl="1"/>
            <a:r>
              <a:rPr lang="en-US" dirty="0" smtClean="0"/>
              <a:t>Network costs</a:t>
            </a:r>
            <a:r>
              <a:rPr lang="en-US" dirty="0" smtClean="0"/>
              <a:t> &lt;&lt; </a:t>
            </a:r>
            <a:r>
              <a:rPr lang="en-US" dirty="0" smtClean="0"/>
              <a:t>I/</a:t>
            </a:r>
            <a:r>
              <a:rPr lang="en-US" dirty="0" smtClean="0"/>
              <a:t>O costs</a:t>
            </a:r>
          </a:p>
          <a:p>
            <a:r>
              <a:rPr lang="en-US" dirty="0" smtClean="0"/>
              <a:t>Step </a:t>
            </a:r>
            <a:r>
              <a:rPr lang="en-US" dirty="0" smtClean="0"/>
              <a:t>3:</a:t>
            </a:r>
            <a:r>
              <a:rPr lang="en-US" dirty="0" smtClean="0"/>
              <a:t> Cost = 2 </a:t>
            </a:r>
            <a:r>
              <a:rPr lang="en-US" dirty="0" smtClean="0"/>
              <a:t>B(R)/P</a:t>
            </a:r>
            <a:endParaRPr lang="en-US" dirty="0" smtClean="0"/>
          </a:p>
          <a:p>
            <a:pPr lvl="1"/>
            <a:r>
              <a:rPr lang="en-US" dirty="0" smtClean="0"/>
              <a:t>When </a:t>
            </a:r>
            <a:r>
              <a:rPr lang="en-US" dirty="0" smtClean="0"/>
              <a:t>can we reduce it to 0 ?</a:t>
            </a:r>
          </a:p>
          <a:p>
            <a:pPr>
              <a:buFontTx/>
              <a:buNone/>
            </a:pPr>
            <a:r>
              <a:rPr lang="en-US" dirty="0" smtClean="0"/>
              <a:t>Total = 3B(R) / P  + communication costs</a:t>
            </a:r>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Join:  R ⋈</a:t>
            </a:r>
            <a:r>
              <a:rPr lang="en-US" baseline="-25000" dirty="0" smtClean="0"/>
              <a:t>A=B</a:t>
            </a:r>
            <a:r>
              <a:rPr lang="en-US" dirty="0" smtClean="0"/>
              <a:t> S</a:t>
            </a:r>
            <a:endParaRPr lang="en-US" dirty="0"/>
          </a:p>
        </p:txBody>
      </p:sp>
      <p:sp>
        <p:nvSpPr>
          <p:cNvPr id="3" name="Content Placeholder 2"/>
          <p:cNvSpPr>
            <a:spLocks noGrp="1"/>
          </p:cNvSpPr>
          <p:nvPr>
            <p:ph idx="1"/>
          </p:nvPr>
        </p:nvSpPr>
        <p:spPr/>
        <p:txBody>
          <a:bodyPr>
            <a:normAutofit fontScale="85000" lnSpcReduction="20000"/>
          </a:bodyPr>
          <a:lstStyle/>
          <a:p>
            <a:pPr>
              <a:buNone/>
            </a:pPr>
            <a:r>
              <a:rPr lang="en-US" dirty="0" smtClean="0"/>
              <a:t>Step 1</a:t>
            </a:r>
          </a:p>
          <a:p>
            <a:r>
              <a:rPr lang="en-US" dirty="0" smtClean="0"/>
              <a:t>For all servers in [0,k], server </a:t>
            </a:r>
            <a:r>
              <a:rPr lang="en-US" dirty="0" err="1" smtClean="0"/>
              <a:t>i</a:t>
            </a:r>
            <a:r>
              <a:rPr lang="en-US" dirty="0" smtClean="0"/>
              <a:t> partitions chunk </a:t>
            </a:r>
            <a:r>
              <a:rPr lang="en-US" dirty="0" err="1" smtClean="0"/>
              <a:t>R</a:t>
            </a:r>
            <a:r>
              <a:rPr lang="en-US" baseline="-25000" dirty="0" err="1" smtClean="0"/>
              <a:t>i</a:t>
            </a:r>
            <a:r>
              <a:rPr lang="en-US" dirty="0" smtClean="0"/>
              <a:t> using a hash function </a:t>
            </a:r>
            <a:r>
              <a:rPr lang="en-US" dirty="0" err="1" smtClean="0"/>
              <a:t>h(t.A</a:t>
            </a:r>
            <a:r>
              <a:rPr lang="en-US" dirty="0" smtClean="0"/>
              <a:t>): </a:t>
            </a:r>
            <a:r>
              <a:rPr lang="en-US" dirty="0" smtClean="0"/>
              <a:t>R</a:t>
            </a:r>
            <a:r>
              <a:rPr lang="en-US" baseline="-25000" dirty="0" smtClean="0"/>
              <a:t>i0</a:t>
            </a:r>
            <a:r>
              <a:rPr lang="en-US" dirty="0" smtClean="0"/>
              <a:t>, R</a:t>
            </a:r>
            <a:r>
              <a:rPr lang="en-US" baseline="-25000" dirty="0" smtClean="0"/>
              <a:t>i1</a:t>
            </a:r>
            <a:r>
              <a:rPr lang="en-US" dirty="0" smtClean="0"/>
              <a:t>, …, R</a:t>
            </a:r>
            <a:r>
              <a:rPr lang="en-US" baseline="-25000" dirty="0" smtClean="0"/>
              <a:t>i,P-1</a:t>
            </a:r>
            <a:r>
              <a:rPr lang="en-US" dirty="0" smtClean="0"/>
              <a:t>  </a:t>
            </a:r>
          </a:p>
          <a:p>
            <a:r>
              <a:rPr lang="en-US" dirty="0" smtClean="0"/>
              <a:t>For all servers in [k+1,P], server </a:t>
            </a:r>
            <a:r>
              <a:rPr lang="en-US" dirty="0" err="1" smtClean="0"/>
              <a:t>j</a:t>
            </a:r>
            <a:r>
              <a:rPr lang="en-US" dirty="0" smtClean="0"/>
              <a:t> partitions chunk </a:t>
            </a:r>
            <a:r>
              <a:rPr lang="en-US" dirty="0" err="1" smtClean="0"/>
              <a:t>S</a:t>
            </a:r>
            <a:r>
              <a:rPr lang="en-US" baseline="-25000" dirty="0" err="1" smtClean="0"/>
              <a:t>j</a:t>
            </a:r>
            <a:r>
              <a:rPr lang="en-US" dirty="0" smtClean="0"/>
              <a:t> using a hash function </a:t>
            </a:r>
            <a:r>
              <a:rPr lang="en-US" dirty="0" err="1" smtClean="0"/>
              <a:t>h(t.A</a:t>
            </a:r>
            <a:r>
              <a:rPr lang="en-US" dirty="0" smtClean="0"/>
              <a:t>): </a:t>
            </a:r>
            <a:r>
              <a:rPr lang="en-US" dirty="0" smtClean="0"/>
              <a:t>S</a:t>
            </a:r>
            <a:r>
              <a:rPr lang="en-US" baseline="-25000" dirty="0" smtClean="0"/>
              <a:t>j0</a:t>
            </a:r>
            <a:r>
              <a:rPr lang="en-US" dirty="0" smtClean="0"/>
              <a:t>, S</a:t>
            </a:r>
            <a:r>
              <a:rPr lang="en-US" baseline="-25000" dirty="0" smtClean="0"/>
              <a:t>j1</a:t>
            </a:r>
            <a:r>
              <a:rPr lang="en-US" dirty="0" smtClean="0"/>
              <a:t>, …, R</a:t>
            </a:r>
            <a:r>
              <a:rPr lang="en-US" baseline="-25000" dirty="0" smtClean="0"/>
              <a:t>j,P-1</a:t>
            </a:r>
            <a:r>
              <a:rPr lang="en-US" dirty="0" smtClean="0"/>
              <a:t>  </a:t>
            </a:r>
          </a:p>
          <a:p>
            <a:pPr>
              <a:buNone/>
            </a:pPr>
            <a:endParaRPr lang="en-US" dirty="0" smtClean="0"/>
          </a:p>
          <a:p>
            <a:pPr>
              <a:buNone/>
            </a:pPr>
            <a:r>
              <a:rPr lang="en-US" dirty="0" smtClean="0"/>
              <a:t>Step 2: </a:t>
            </a:r>
          </a:p>
          <a:p>
            <a:r>
              <a:rPr lang="en-US" dirty="0" smtClean="0"/>
              <a:t>Server </a:t>
            </a:r>
            <a:r>
              <a:rPr lang="en-US" dirty="0" err="1" smtClean="0"/>
              <a:t>i</a:t>
            </a:r>
            <a:r>
              <a:rPr lang="en-US" dirty="0" smtClean="0"/>
              <a:t> sends partition </a:t>
            </a:r>
            <a:r>
              <a:rPr lang="en-US" dirty="0" err="1" smtClean="0"/>
              <a:t>R</a:t>
            </a:r>
            <a:r>
              <a:rPr lang="en-US" baseline="-25000" dirty="0" err="1" smtClean="0"/>
              <a:t>iu</a:t>
            </a:r>
            <a:r>
              <a:rPr lang="en-US" dirty="0" smtClean="0"/>
              <a:t> to server </a:t>
            </a:r>
            <a:r>
              <a:rPr lang="en-US" dirty="0" err="1" smtClean="0"/>
              <a:t>u</a:t>
            </a:r>
            <a:endParaRPr lang="en-US" dirty="0" smtClean="0"/>
          </a:p>
          <a:p>
            <a:r>
              <a:rPr lang="en-US" dirty="0" smtClean="0"/>
              <a:t>Server </a:t>
            </a:r>
            <a:r>
              <a:rPr lang="en-US" dirty="0" err="1" smtClean="0"/>
              <a:t>j</a:t>
            </a:r>
            <a:r>
              <a:rPr lang="en-US" dirty="0" smtClean="0"/>
              <a:t> sends partition </a:t>
            </a:r>
            <a:r>
              <a:rPr lang="en-US" dirty="0" err="1" smtClean="0"/>
              <a:t>S</a:t>
            </a:r>
            <a:r>
              <a:rPr lang="en-US" baseline="-25000" dirty="0" err="1" smtClean="0"/>
              <a:t>ju</a:t>
            </a:r>
            <a:r>
              <a:rPr lang="en-US" baseline="-25000" dirty="0" smtClean="0"/>
              <a:t> </a:t>
            </a:r>
            <a:r>
              <a:rPr lang="en-US" dirty="0" smtClean="0"/>
              <a:t>to server </a:t>
            </a:r>
            <a:r>
              <a:rPr lang="en-US" dirty="0" err="1" smtClean="0"/>
              <a:t>u</a:t>
            </a:r>
            <a:endParaRPr lang="en-US" baseline="-25000" dirty="0" smtClean="0"/>
          </a:p>
          <a:p>
            <a:pPr>
              <a:buNone/>
            </a:pPr>
            <a:endParaRPr lang="en-US" dirty="0" smtClean="0"/>
          </a:p>
          <a:p>
            <a:pPr>
              <a:buNone/>
            </a:pPr>
            <a:r>
              <a:rPr lang="en-US" dirty="0" smtClean="0"/>
              <a:t>Steps 3: Server </a:t>
            </a:r>
            <a:r>
              <a:rPr lang="en-US" dirty="0" err="1" smtClean="0"/>
              <a:t>u</a:t>
            </a:r>
            <a:r>
              <a:rPr lang="en-US" dirty="0" smtClean="0"/>
              <a:t> computes the join of </a:t>
            </a:r>
            <a:r>
              <a:rPr lang="en-US" dirty="0" err="1" smtClean="0"/>
              <a:t>R</a:t>
            </a:r>
            <a:r>
              <a:rPr lang="en-US" baseline="-25000" dirty="0" err="1" smtClean="0"/>
              <a:t>iu</a:t>
            </a:r>
            <a:r>
              <a:rPr lang="en-US" dirty="0" smtClean="0"/>
              <a:t> with </a:t>
            </a:r>
            <a:r>
              <a:rPr lang="en-US" dirty="0" err="1" smtClean="0"/>
              <a:t>S</a:t>
            </a:r>
            <a:r>
              <a:rPr lang="en-US" baseline="-25000" dirty="0" err="1" smtClean="0"/>
              <a:t>ju</a:t>
            </a:r>
            <a:endParaRPr lang="en-US" baseline="-25000" dirty="0"/>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Parallel Join</a:t>
            </a:r>
            <a:endParaRPr lang="en-US" dirty="0"/>
          </a:p>
        </p:txBody>
      </p:sp>
      <p:sp>
        <p:nvSpPr>
          <p:cNvPr id="3" name="Content Placeholder 2"/>
          <p:cNvSpPr>
            <a:spLocks noGrp="1"/>
          </p:cNvSpPr>
          <p:nvPr>
            <p:ph idx="1"/>
          </p:nvPr>
        </p:nvSpPr>
        <p:spPr/>
        <p:txBody>
          <a:bodyPr>
            <a:normAutofit fontScale="92500"/>
          </a:bodyPr>
          <a:lstStyle/>
          <a:p>
            <a:r>
              <a:rPr lang="en-US" dirty="0" smtClean="0"/>
              <a:t>Step 1: </a:t>
            </a:r>
            <a:r>
              <a:rPr lang="en-US" dirty="0" smtClean="0"/>
              <a:t> Cost = (</a:t>
            </a:r>
            <a:r>
              <a:rPr lang="en-US" dirty="0" smtClean="0"/>
              <a:t>B(R) + B(S))/P</a:t>
            </a:r>
          </a:p>
          <a:p>
            <a:endParaRPr lang="en-US" dirty="0" smtClean="0"/>
          </a:p>
          <a:p>
            <a:r>
              <a:rPr lang="en-US" dirty="0" smtClean="0"/>
              <a:t>Step 2:  0</a:t>
            </a:r>
          </a:p>
          <a:p>
            <a:pPr lvl="1"/>
            <a:r>
              <a:rPr lang="en-US" dirty="0" smtClean="0"/>
              <a:t>(P-1)/P (B(R) + B(S)) blocks are sent, but we assume network costs to be &lt;&lt; disk I/O costs</a:t>
            </a:r>
          </a:p>
          <a:p>
            <a:pPr lvl="1"/>
            <a:endParaRPr lang="en-US" dirty="0" smtClean="0"/>
          </a:p>
          <a:p>
            <a:r>
              <a:rPr lang="en-US" dirty="0" smtClean="0"/>
              <a:t>Step 3:</a:t>
            </a:r>
            <a:endParaRPr lang="en-US" dirty="0" smtClean="0"/>
          </a:p>
          <a:p>
            <a:pPr lvl="1"/>
            <a:r>
              <a:rPr lang="en-US" dirty="0" smtClean="0"/>
              <a:t>Cost = 0 </a:t>
            </a:r>
            <a:r>
              <a:rPr lang="en-US" dirty="0" smtClean="0"/>
              <a:t>if </a:t>
            </a:r>
            <a:r>
              <a:rPr lang="en-US" dirty="0" smtClean="0"/>
              <a:t>small </a:t>
            </a:r>
            <a:r>
              <a:rPr lang="en-US" dirty="0" smtClean="0"/>
              <a:t>table fits in</a:t>
            </a:r>
            <a:r>
              <a:rPr lang="en-US" dirty="0" smtClean="0"/>
              <a:t> memory</a:t>
            </a:r>
            <a:r>
              <a:rPr lang="en-US" dirty="0" smtClean="0"/>
              <a:t>: B(S)</a:t>
            </a:r>
            <a:r>
              <a:rPr lang="en-US" dirty="0" smtClean="0"/>
              <a:t>/P </a:t>
            </a:r>
            <a:r>
              <a:rPr lang="en-US" dirty="0" smtClean="0"/>
              <a:t>&lt;=M</a:t>
            </a:r>
            <a:endParaRPr lang="en-US" dirty="0" smtClean="0"/>
          </a:p>
          <a:p>
            <a:pPr lvl="1"/>
            <a:r>
              <a:rPr lang="en-US" dirty="0" smtClean="0"/>
              <a:t>Cost = 4</a:t>
            </a:r>
            <a:r>
              <a:rPr lang="en-US" dirty="0" smtClean="0"/>
              <a:t>(B(R)+B(S))/P otherwise</a:t>
            </a:r>
            <a:endParaRPr lang="en-US" dirty="0"/>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5" name="Slide Number Placeholder 4"/>
          <p:cNvSpPr>
            <a:spLocks noGrp="1"/>
          </p:cNvSpPr>
          <p:nvPr>
            <p:ph type="sldNum" sz="quarter" idx="12"/>
          </p:nvPr>
        </p:nvSpPr>
        <p:spPr/>
        <p:txBody>
          <a:bodyPr/>
          <a:lstStyle/>
          <a:p>
            <a:fld id="{2F395A72-8585-774E-A6D9-C880D4400FE2}"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Parallel Query Plans</a:t>
            </a:r>
            <a:endParaRPr lang="en-US" dirty="0"/>
          </a:p>
        </p:txBody>
      </p:sp>
      <p:sp>
        <p:nvSpPr>
          <p:cNvPr id="3" name="Content Placeholder 2"/>
          <p:cNvSpPr>
            <a:spLocks noGrp="1"/>
          </p:cNvSpPr>
          <p:nvPr>
            <p:ph idx="1"/>
          </p:nvPr>
        </p:nvSpPr>
        <p:spPr/>
        <p:txBody>
          <a:bodyPr>
            <a:normAutofit lnSpcReduction="10000"/>
          </a:bodyPr>
          <a:lstStyle/>
          <a:p>
            <a:r>
              <a:rPr lang="en-US" dirty="0" smtClean="0"/>
              <a:t>Same relational operators</a:t>
            </a:r>
          </a:p>
          <a:p>
            <a:endParaRPr lang="en-US" dirty="0" smtClean="0"/>
          </a:p>
          <a:p>
            <a:r>
              <a:rPr lang="en-US" dirty="0" smtClean="0"/>
              <a:t>Add special split and merge operators</a:t>
            </a:r>
          </a:p>
          <a:p>
            <a:pPr lvl="1"/>
            <a:r>
              <a:rPr lang="en-US" dirty="0" smtClean="0"/>
              <a:t>Handle data routing, buffering, and flow control</a:t>
            </a:r>
          </a:p>
          <a:p>
            <a:pPr lvl="1"/>
            <a:endParaRPr lang="en-US" dirty="0" smtClean="0"/>
          </a:p>
          <a:p>
            <a:r>
              <a:rPr lang="en-US" dirty="0" smtClean="0"/>
              <a:t>Example: exchange operator </a:t>
            </a:r>
          </a:p>
          <a:p>
            <a:pPr lvl="1"/>
            <a:r>
              <a:rPr lang="en-US" dirty="0" smtClean="0"/>
              <a:t>Inserted between consecutive operators in the query </a:t>
            </a:r>
            <a:r>
              <a:rPr lang="en-US" dirty="0" smtClean="0"/>
              <a:t>plan</a:t>
            </a:r>
            <a:endParaRPr lang="en-US" dirty="0" smtClean="0"/>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smtClean="0"/>
              <a:t>Map Reduce</a:t>
            </a:r>
          </a:p>
        </p:txBody>
      </p:sp>
      <p:sp>
        <p:nvSpPr>
          <p:cNvPr id="43011" name="Content Placeholder 3"/>
          <p:cNvSpPr>
            <a:spLocks noGrp="1"/>
          </p:cNvSpPr>
          <p:nvPr>
            <p:ph idx="1"/>
          </p:nvPr>
        </p:nvSpPr>
        <p:spPr/>
        <p:txBody>
          <a:bodyPr/>
          <a:lstStyle/>
          <a:p>
            <a:r>
              <a:rPr lang="en-US" smtClean="0"/>
              <a:t>Google: paper published 2004</a:t>
            </a:r>
          </a:p>
          <a:p>
            <a:r>
              <a:rPr lang="en-US" smtClean="0"/>
              <a:t>Free variant: Hadoop</a:t>
            </a:r>
          </a:p>
          <a:p>
            <a:endParaRPr lang="en-US" smtClean="0"/>
          </a:p>
          <a:p>
            <a:r>
              <a:rPr lang="en-US" smtClean="0"/>
              <a:t>Map-reduce = high-level programming model and implementation for large-scale parallel data processing</a:t>
            </a:r>
          </a:p>
        </p:txBody>
      </p:sp>
      <p:sp>
        <p:nvSpPr>
          <p:cNvPr id="43012" name="Slide Number Placeholder 2"/>
          <p:cNvSpPr>
            <a:spLocks noGrp="1"/>
          </p:cNvSpPr>
          <p:nvPr>
            <p:ph type="sldNum" sz="quarter" idx="12"/>
          </p:nvPr>
        </p:nvSpPr>
        <p:spPr>
          <a:noFill/>
        </p:spPr>
        <p:txBody>
          <a:bodyPr/>
          <a:lstStyle/>
          <a:p>
            <a:fld id="{59880A6C-4E00-F946-BF96-E378A52D6992}" type="slidenum">
              <a:rPr lang="en-US" smtClean="0"/>
              <a:pPr/>
              <a:t>26</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smtClean="0"/>
              <a:t>Data Model</a:t>
            </a:r>
          </a:p>
        </p:txBody>
      </p:sp>
      <p:sp>
        <p:nvSpPr>
          <p:cNvPr id="44035" name="Content Placeholder 2"/>
          <p:cNvSpPr>
            <a:spLocks noGrp="1"/>
          </p:cNvSpPr>
          <p:nvPr>
            <p:ph idx="1"/>
          </p:nvPr>
        </p:nvSpPr>
        <p:spPr>
          <a:xfrm>
            <a:off x="76200" y="1600200"/>
            <a:ext cx="8991600" cy="4525963"/>
          </a:xfrm>
        </p:spPr>
        <p:txBody>
          <a:bodyPr>
            <a:normAutofit/>
          </a:bodyPr>
          <a:lstStyle/>
          <a:p>
            <a:pPr>
              <a:buNone/>
            </a:pPr>
            <a:r>
              <a:rPr lang="en-US" dirty="0" smtClean="0"/>
              <a:t>Files !</a:t>
            </a:r>
          </a:p>
          <a:p>
            <a:endParaRPr lang="en-US" dirty="0" smtClean="0"/>
          </a:p>
          <a:p>
            <a:pPr>
              <a:buNone/>
            </a:pPr>
            <a:r>
              <a:rPr lang="en-US" dirty="0" smtClean="0"/>
              <a:t>A file = a bag of </a:t>
            </a:r>
            <a:r>
              <a:rPr lang="en-US" dirty="0" smtClean="0">
                <a:latin typeface="Courier New"/>
                <a:cs typeface="Courier New"/>
              </a:rPr>
              <a:t>(key, value) </a:t>
            </a:r>
            <a:r>
              <a:rPr lang="en-US" dirty="0" smtClean="0"/>
              <a:t>pairs</a:t>
            </a:r>
          </a:p>
          <a:p>
            <a:endParaRPr lang="en-US" dirty="0" smtClean="0"/>
          </a:p>
          <a:p>
            <a:pPr>
              <a:buNone/>
            </a:pPr>
            <a:r>
              <a:rPr lang="en-US" dirty="0" smtClean="0"/>
              <a:t>A map-reduce program:</a:t>
            </a:r>
          </a:p>
          <a:p>
            <a:r>
              <a:rPr lang="en-US" dirty="0" smtClean="0"/>
              <a:t>Input: a bag of </a:t>
            </a:r>
            <a:r>
              <a:rPr lang="en-US" dirty="0" smtClean="0">
                <a:latin typeface="Courier New"/>
                <a:cs typeface="Courier New"/>
              </a:rPr>
              <a:t>(</a:t>
            </a:r>
            <a:r>
              <a:rPr lang="en-US" dirty="0" err="1" smtClean="0">
                <a:latin typeface="Courier New"/>
                <a:cs typeface="Courier New"/>
              </a:rPr>
              <a:t>inputkey</a:t>
            </a:r>
            <a:r>
              <a:rPr lang="en-US" dirty="0" smtClean="0">
                <a:latin typeface="Courier New"/>
                <a:cs typeface="Courier New"/>
              </a:rPr>
              <a:t>, </a:t>
            </a:r>
            <a:r>
              <a:rPr lang="en-US" dirty="0" err="1" smtClean="0">
                <a:latin typeface="Courier New"/>
                <a:cs typeface="Courier New"/>
              </a:rPr>
              <a:t>value</a:t>
            </a:r>
            <a:r>
              <a:rPr lang="en-US" dirty="0" err="1" smtClean="0">
                <a:latin typeface="Courier New"/>
                <a:cs typeface="Courier New"/>
              </a:rPr>
              <a:t>)</a:t>
            </a:r>
            <a:r>
              <a:rPr lang="en-US" dirty="0" err="1" smtClean="0"/>
              <a:t>pairs</a:t>
            </a:r>
            <a:endParaRPr lang="en-US" dirty="0" smtClean="0"/>
          </a:p>
          <a:p>
            <a:r>
              <a:rPr lang="en-US" dirty="0" smtClean="0"/>
              <a:t>Output: a bag of </a:t>
            </a:r>
            <a:r>
              <a:rPr lang="en-US" dirty="0" smtClean="0">
                <a:latin typeface="Courier New"/>
                <a:cs typeface="Courier New"/>
              </a:rPr>
              <a:t>(</a:t>
            </a:r>
            <a:r>
              <a:rPr lang="en-US" dirty="0" err="1" smtClean="0">
                <a:latin typeface="Courier New"/>
                <a:cs typeface="Courier New"/>
              </a:rPr>
              <a:t>outputkey</a:t>
            </a:r>
            <a:r>
              <a:rPr lang="en-US" dirty="0" smtClean="0">
                <a:latin typeface="Courier New"/>
                <a:cs typeface="Courier New"/>
              </a:rPr>
              <a:t>, </a:t>
            </a:r>
            <a:r>
              <a:rPr lang="en-US" dirty="0" err="1" smtClean="0">
                <a:latin typeface="Courier New"/>
                <a:cs typeface="Courier New"/>
              </a:rPr>
              <a:t>value)</a:t>
            </a:r>
            <a:r>
              <a:rPr lang="en-US" dirty="0" err="1" smtClean="0"/>
              <a:t>pairs</a:t>
            </a:r>
            <a:endParaRPr lang="en-US" dirty="0" smtClean="0"/>
          </a:p>
        </p:txBody>
      </p:sp>
      <p:sp>
        <p:nvSpPr>
          <p:cNvPr id="44036" name="Slide Number Placeholder 3"/>
          <p:cNvSpPr>
            <a:spLocks noGrp="1"/>
          </p:cNvSpPr>
          <p:nvPr>
            <p:ph type="sldNum" sz="quarter" idx="12"/>
          </p:nvPr>
        </p:nvSpPr>
        <p:spPr>
          <a:noFill/>
        </p:spPr>
        <p:txBody>
          <a:bodyPr/>
          <a:lstStyle/>
          <a:p>
            <a:fld id="{05813D53-E51C-2041-9283-7F6F85AB2415}" type="slidenum">
              <a:rPr lang="en-US" smtClean="0"/>
              <a:pPr/>
              <a:t>27</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smtClean="0"/>
              <a:t>Step 1: the MAP Phase</a:t>
            </a:r>
          </a:p>
        </p:txBody>
      </p:sp>
      <p:sp>
        <p:nvSpPr>
          <p:cNvPr id="45059" name="Content Placeholder 2"/>
          <p:cNvSpPr>
            <a:spLocks noGrp="1"/>
          </p:cNvSpPr>
          <p:nvPr>
            <p:ph idx="1"/>
          </p:nvPr>
        </p:nvSpPr>
        <p:spPr/>
        <p:txBody>
          <a:bodyPr/>
          <a:lstStyle/>
          <a:p>
            <a:pPr>
              <a:buNone/>
            </a:pPr>
            <a:r>
              <a:rPr lang="en-US" dirty="0" smtClean="0"/>
              <a:t>User provides the MAP-function:</a:t>
            </a:r>
          </a:p>
          <a:p>
            <a:r>
              <a:rPr lang="en-US" dirty="0" smtClean="0"/>
              <a:t>Input: one </a:t>
            </a:r>
            <a:r>
              <a:rPr lang="en-US" dirty="0" smtClean="0">
                <a:latin typeface="Courier New"/>
                <a:cs typeface="Courier New"/>
              </a:rPr>
              <a:t>(input key, value)</a:t>
            </a:r>
          </a:p>
          <a:p>
            <a:r>
              <a:rPr lang="en-US" dirty="0" err="1" smtClean="0"/>
              <a:t>Ouput</a:t>
            </a:r>
            <a:r>
              <a:rPr lang="en-US" dirty="0" smtClean="0"/>
              <a:t>: </a:t>
            </a:r>
            <a:r>
              <a:rPr lang="en-US" dirty="0" smtClean="0"/>
              <a:t>bag of </a:t>
            </a:r>
            <a:r>
              <a:rPr lang="en-US" dirty="0" smtClean="0">
                <a:latin typeface="Courier New"/>
                <a:cs typeface="Courier New"/>
              </a:rPr>
              <a:t>(intermediate key, </a:t>
            </a:r>
            <a:r>
              <a:rPr lang="en-US" dirty="0" err="1" smtClean="0">
                <a:latin typeface="Courier New"/>
                <a:cs typeface="Courier New"/>
              </a:rPr>
              <a:t>value</a:t>
            </a:r>
            <a:r>
              <a:rPr lang="en-US" dirty="0" err="1" smtClean="0">
                <a:latin typeface="Courier New"/>
                <a:cs typeface="Courier New"/>
              </a:rPr>
              <a:t>)</a:t>
            </a:r>
            <a:r>
              <a:rPr lang="en-US" dirty="0" err="1" smtClean="0"/>
              <a:t>pairs</a:t>
            </a:r>
            <a:endParaRPr lang="en-US" dirty="0" smtClean="0"/>
          </a:p>
          <a:p>
            <a:endParaRPr lang="en-US" dirty="0" smtClean="0"/>
          </a:p>
          <a:p>
            <a:pPr>
              <a:buNone/>
            </a:pPr>
            <a:r>
              <a:rPr lang="en-US" dirty="0" smtClean="0"/>
              <a:t>System </a:t>
            </a:r>
            <a:r>
              <a:rPr lang="en-US" dirty="0" smtClean="0"/>
              <a:t>applies the map function in parallel to all </a:t>
            </a:r>
            <a:r>
              <a:rPr lang="en-US" dirty="0" smtClean="0">
                <a:latin typeface="Courier New"/>
                <a:cs typeface="Courier New"/>
              </a:rPr>
              <a:t>(input key, value) </a:t>
            </a:r>
            <a:r>
              <a:rPr lang="en-US" dirty="0" smtClean="0"/>
              <a:t>pairs in the input file</a:t>
            </a:r>
          </a:p>
        </p:txBody>
      </p:sp>
      <p:sp>
        <p:nvSpPr>
          <p:cNvPr id="45060" name="Slide Number Placeholder 3"/>
          <p:cNvSpPr>
            <a:spLocks noGrp="1"/>
          </p:cNvSpPr>
          <p:nvPr>
            <p:ph type="sldNum" sz="quarter" idx="12"/>
          </p:nvPr>
        </p:nvSpPr>
        <p:spPr>
          <a:noFill/>
        </p:spPr>
        <p:txBody>
          <a:bodyPr/>
          <a:lstStyle/>
          <a:p>
            <a:fld id="{E7D06C36-5A60-CB47-A902-08AB41F7AA1F}" type="slidenum">
              <a:rPr lang="en-US" smtClean="0"/>
              <a:pPr/>
              <a:t>28</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smtClean="0"/>
              <a:t>Step 2: the REDUCE Phase</a:t>
            </a:r>
          </a:p>
        </p:txBody>
      </p:sp>
      <p:sp>
        <p:nvSpPr>
          <p:cNvPr id="46083" name="Content Placeholder 2"/>
          <p:cNvSpPr>
            <a:spLocks noGrp="1"/>
          </p:cNvSpPr>
          <p:nvPr>
            <p:ph idx="1"/>
          </p:nvPr>
        </p:nvSpPr>
        <p:spPr/>
        <p:txBody>
          <a:bodyPr/>
          <a:lstStyle/>
          <a:p>
            <a:pPr>
              <a:buNone/>
            </a:pPr>
            <a:r>
              <a:rPr lang="en-US" dirty="0" smtClean="0"/>
              <a:t>User provides the REDUCE function:</a:t>
            </a:r>
          </a:p>
          <a:p>
            <a:r>
              <a:rPr lang="en-US" dirty="0" smtClean="0"/>
              <a:t>Input:</a:t>
            </a:r>
            <a:r>
              <a:rPr lang="en-US" dirty="0" smtClean="0"/>
              <a:t> </a:t>
            </a:r>
            <a:r>
              <a:rPr lang="en-US" dirty="0" smtClean="0">
                <a:latin typeface="Courier New"/>
                <a:cs typeface="Courier New"/>
              </a:rPr>
              <a:t>(intermediate </a:t>
            </a:r>
            <a:r>
              <a:rPr lang="en-US" dirty="0" smtClean="0">
                <a:latin typeface="Courier New"/>
                <a:cs typeface="Courier New"/>
              </a:rPr>
              <a:t>key,</a:t>
            </a:r>
            <a:r>
              <a:rPr lang="en-US" dirty="0" smtClean="0">
                <a:latin typeface="Courier New"/>
                <a:cs typeface="Courier New"/>
              </a:rPr>
              <a:t> bag </a:t>
            </a:r>
            <a:r>
              <a:rPr lang="en-US" dirty="0" smtClean="0">
                <a:latin typeface="Courier New"/>
                <a:cs typeface="Courier New"/>
              </a:rPr>
              <a:t>of </a:t>
            </a:r>
            <a:r>
              <a:rPr lang="en-US" dirty="0" smtClean="0">
                <a:latin typeface="Courier New"/>
                <a:cs typeface="Courier New"/>
              </a:rPr>
              <a:t>values)</a:t>
            </a:r>
          </a:p>
          <a:p>
            <a:r>
              <a:rPr lang="en-US" dirty="0" smtClean="0"/>
              <a:t>Output: bag of output </a:t>
            </a:r>
            <a:r>
              <a:rPr lang="en-US" dirty="0" smtClean="0">
                <a:latin typeface="Courier New"/>
                <a:cs typeface="Courier New"/>
              </a:rPr>
              <a:t>values</a:t>
            </a:r>
          </a:p>
          <a:p>
            <a:pPr>
              <a:buNone/>
            </a:pPr>
            <a:r>
              <a:rPr lang="en-US" dirty="0" smtClean="0"/>
              <a:t>System groups all pairs with the same intermediate key, and passes the bag of values to the REDUCE function</a:t>
            </a:r>
          </a:p>
        </p:txBody>
      </p:sp>
      <p:sp>
        <p:nvSpPr>
          <p:cNvPr id="46084" name="Slide Number Placeholder 3"/>
          <p:cNvSpPr>
            <a:spLocks noGrp="1"/>
          </p:cNvSpPr>
          <p:nvPr>
            <p:ph type="sldNum" sz="quarter" idx="12"/>
          </p:nvPr>
        </p:nvSpPr>
        <p:spPr>
          <a:noFill/>
        </p:spPr>
        <p:txBody>
          <a:bodyPr/>
          <a:lstStyle/>
          <a:p>
            <a:fld id="{CDABA561-952C-974F-9E7C-C72D415AC16E}" type="slidenum">
              <a:rPr lang="en-US" smtClean="0"/>
              <a:pPr/>
              <a:t>29</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Reading Assignment: “Rethinking the Contract”</a:t>
            </a:r>
            <a:endParaRPr lang="en-US" dirty="0"/>
          </a:p>
        </p:txBody>
      </p:sp>
      <p:sp>
        <p:nvSpPr>
          <p:cNvPr id="3" name="Content Placeholder 2"/>
          <p:cNvSpPr>
            <a:spLocks noGrp="1"/>
          </p:cNvSpPr>
          <p:nvPr>
            <p:ph idx="1"/>
          </p:nvPr>
        </p:nvSpPr>
        <p:spPr>
          <a:xfrm>
            <a:off x="152400" y="1600200"/>
            <a:ext cx="4495800" cy="4525963"/>
          </a:xfrm>
        </p:spPr>
        <p:txBody>
          <a:bodyPr/>
          <a:lstStyle/>
          <a:p>
            <a:r>
              <a:rPr lang="en-US" dirty="0" smtClean="0"/>
              <a:t>What is today’s contract with the optimizer ?</a:t>
            </a:r>
          </a:p>
          <a:p>
            <a:r>
              <a:rPr lang="en-US" dirty="0" smtClean="0"/>
              <a:t>What are the main limitations in today’s optimizers ?</a:t>
            </a:r>
          </a:p>
          <a:p>
            <a:r>
              <a:rPr lang="en-US" dirty="0" smtClean="0"/>
              <a:t>What is a “plan diagram” ?</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Dan Suciu -- CSEP544 Fall 2010        </a:t>
            </a:r>
            <a:endParaRPr lang="en-US" dirty="0"/>
          </a:p>
        </p:txBody>
      </p:sp>
      <p:sp>
        <p:nvSpPr>
          <p:cNvPr id="5" name="Slide Number Placeholder 4"/>
          <p:cNvSpPr>
            <a:spLocks noGrp="1"/>
          </p:cNvSpPr>
          <p:nvPr>
            <p:ph type="sldNum" sz="quarter" idx="12"/>
          </p:nvPr>
        </p:nvSpPr>
        <p:spPr/>
        <p:txBody>
          <a:bodyPr/>
          <a:lstStyle/>
          <a:p>
            <a:fld id="{2F395A72-8585-774E-A6D9-C880D4400FE2}" type="slidenum">
              <a:rPr lang="en-US" smtClean="0"/>
              <a:pPr/>
              <a:t>3</a:t>
            </a:fld>
            <a:endParaRPr lang="en-US"/>
          </a:p>
        </p:txBody>
      </p:sp>
      <p:pic>
        <p:nvPicPr>
          <p:cNvPr id="6" name="Picture 5"/>
          <p:cNvPicPr>
            <a:picLocks noChangeAspect="1"/>
          </p:cNvPicPr>
          <p:nvPr/>
        </p:nvPicPr>
        <p:blipFill>
          <a:blip r:embed="rId3"/>
          <a:stretch>
            <a:fillRect/>
          </a:stretch>
        </p:blipFill>
        <p:spPr>
          <a:xfrm>
            <a:off x="4299815" y="2286000"/>
            <a:ext cx="4691785" cy="3505200"/>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Example</a:t>
            </a:r>
          </a:p>
        </p:txBody>
      </p:sp>
      <p:sp>
        <p:nvSpPr>
          <p:cNvPr id="47107" name="Content Placeholder 2"/>
          <p:cNvSpPr>
            <a:spLocks noGrp="1"/>
          </p:cNvSpPr>
          <p:nvPr>
            <p:ph idx="1"/>
          </p:nvPr>
        </p:nvSpPr>
        <p:spPr/>
        <p:txBody>
          <a:bodyPr/>
          <a:lstStyle/>
          <a:p>
            <a:r>
              <a:rPr lang="en-US" dirty="0" smtClean="0"/>
              <a:t>Counting the number of occurrences of each word in a large collection of documents</a:t>
            </a:r>
          </a:p>
        </p:txBody>
      </p:sp>
      <p:sp>
        <p:nvSpPr>
          <p:cNvPr id="47108" name="Slide Number Placeholder 3"/>
          <p:cNvSpPr>
            <a:spLocks noGrp="1"/>
          </p:cNvSpPr>
          <p:nvPr>
            <p:ph type="sldNum" sz="quarter" idx="12"/>
          </p:nvPr>
        </p:nvSpPr>
        <p:spPr>
          <a:noFill/>
        </p:spPr>
        <p:txBody>
          <a:bodyPr/>
          <a:lstStyle/>
          <a:p>
            <a:fld id="{A6E447D8-D365-8F47-B6FD-7F5CF1E4C738}" type="slidenum">
              <a:rPr lang="en-US" smtClean="0"/>
              <a:pPr/>
              <a:t>30</a:t>
            </a:fld>
            <a:endParaRPr lang="en-US" smtClean="0"/>
          </a:p>
        </p:txBody>
      </p:sp>
      <p:sp>
        <p:nvSpPr>
          <p:cNvPr id="5" name="Rectangle 4"/>
          <p:cNvSpPr>
            <a:spLocks noChangeArrowheads="1"/>
          </p:cNvSpPr>
          <p:nvPr/>
        </p:nvSpPr>
        <p:spPr bwMode="auto">
          <a:xfrm>
            <a:off x="427645" y="2709208"/>
            <a:ext cx="3915755" cy="1631216"/>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marL="342900" indent="-342900">
              <a:spcBef>
                <a:spcPct val="20000"/>
              </a:spcBef>
              <a:defRPr/>
            </a:pPr>
            <a:r>
              <a:rPr lang="en-US" sz="2000" dirty="0" err="1"/>
              <a:t>map(String</a:t>
            </a:r>
            <a:r>
              <a:rPr lang="en-US" sz="2000" dirty="0"/>
              <a:t> key, String value):</a:t>
            </a:r>
            <a:br>
              <a:rPr lang="en-US" sz="2000" dirty="0"/>
            </a:br>
            <a:r>
              <a:rPr lang="en-US" sz="2000" dirty="0"/>
              <a:t>// key: document name</a:t>
            </a:r>
            <a:br>
              <a:rPr lang="en-US" sz="2000" dirty="0"/>
            </a:br>
            <a:r>
              <a:rPr lang="en-US" sz="2000" dirty="0"/>
              <a:t>// value: document contents</a:t>
            </a:r>
            <a:br>
              <a:rPr lang="en-US" sz="2000" dirty="0"/>
            </a:br>
            <a:r>
              <a:rPr lang="en-US" sz="2000" dirty="0"/>
              <a:t>for each word </a:t>
            </a:r>
            <a:r>
              <a:rPr lang="en-US" sz="2000" dirty="0" err="1"/>
              <a:t>w</a:t>
            </a:r>
            <a:r>
              <a:rPr lang="en-US" sz="2000" dirty="0"/>
              <a:t> in value:</a:t>
            </a:r>
            <a:br>
              <a:rPr lang="en-US" sz="2000" dirty="0"/>
            </a:br>
            <a:r>
              <a:rPr lang="en-US" sz="2000" dirty="0"/>
              <a:t>	</a:t>
            </a:r>
            <a:r>
              <a:rPr lang="en-US" sz="2000" dirty="0" err="1"/>
              <a:t>EmitIntermediate(w</a:t>
            </a:r>
            <a:r>
              <a:rPr lang="en-US" sz="2000" dirty="0"/>
              <a:t>, “1”):</a:t>
            </a:r>
          </a:p>
        </p:txBody>
      </p:sp>
      <p:sp>
        <p:nvSpPr>
          <p:cNvPr id="6" name="Rectangle 5"/>
          <p:cNvSpPr>
            <a:spLocks noChangeArrowheads="1"/>
          </p:cNvSpPr>
          <p:nvPr/>
        </p:nvSpPr>
        <p:spPr bwMode="auto">
          <a:xfrm>
            <a:off x="4662999" y="3875544"/>
            <a:ext cx="4100001" cy="2246769"/>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marL="342900" indent="-342900">
              <a:spcBef>
                <a:spcPct val="20000"/>
              </a:spcBef>
              <a:defRPr/>
            </a:pPr>
            <a:r>
              <a:rPr lang="en-US" sz="2000" dirty="0" err="1"/>
              <a:t>reduce(String</a:t>
            </a:r>
            <a:r>
              <a:rPr lang="en-US" sz="2000" dirty="0"/>
              <a:t> key, </a:t>
            </a:r>
            <a:r>
              <a:rPr lang="en-US" sz="2000" dirty="0" err="1"/>
              <a:t>Iterator</a:t>
            </a:r>
            <a:r>
              <a:rPr lang="en-US" sz="2000" dirty="0"/>
              <a:t> values):</a:t>
            </a:r>
            <a:br>
              <a:rPr lang="en-US" sz="2000" dirty="0"/>
            </a:br>
            <a:r>
              <a:rPr lang="en-US" sz="2000" dirty="0"/>
              <a:t>// key: a word</a:t>
            </a:r>
            <a:br>
              <a:rPr lang="en-US" sz="2000" dirty="0"/>
            </a:br>
            <a:r>
              <a:rPr lang="en-US" sz="2000" dirty="0"/>
              <a:t>// values: a list of counts</a:t>
            </a:r>
            <a:br>
              <a:rPr lang="en-US" sz="2000" dirty="0"/>
            </a:br>
            <a:r>
              <a:rPr lang="en-US" sz="2000" dirty="0" err="1"/>
              <a:t>int</a:t>
            </a:r>
            <a:r>
              <a:rPr lang="en-US" sz="2000" dirty="0"/>
              <a:t> result = 0;</a:t>
            </a:r>
            <a:br>
              <a:rPr lang="en-US" sz="2000" dirty="0"/>
            </a:br>
            <a:r>
              <a:rPr lang="en-US" sz="2000" dirty="0"/>
              <a:t>for each </a:t>
            </a:r>
            <a:r>
              <a:rPr lang="en-US" sz="2000" dirty="0" err="1"/>
              <a:t>v</a:t>
            </a:r>
            <a:r>
              <a:rPr lang="en-US" sz="2000" dirty="0"/>
              <a:t> in values:</a:t>
            </a:r>
            <a:br>
              <a:rPr lang="en-US" sz="2000" dirty="0"/>
            </a:br>
            <a:r>
              <a:rPr lang="en-US" sz="2000" dirty="0"/>
              <a:t>	result += </a:t>
            </a:r>
            <a:r>
              <a:rPr lang="en-US" sz="2000" dirty="0" err="1"/>
              <a:t>ParseInt(v</a:t>
            </a:r>
            <a:r>
              <a:rPr lang="en-US" sz="2000" dirty="0"/>
              <a:t>);</a:t>
            </a:r>
            <a:br>
              <a:rPr lang="en-US" sz="2000" dirty="0"/>
            </a:br>
            <a:r>
              <a:rPr lang="en-US" sz="2000" dirty="0" err="1"/>
              <a:t>Emit(AsString(result</a:t>
            </a:r>
            <a:r>
              <a:rPr lang="en-US" sz="2000" dirty="0"/>
              <a:t>));</a:t>
            </a:r>
          </a:p>
        </p:txBody>
      </p:sp>
      <p:sp>
        <p:nvSpPr>
          <p:cNvPr id="7" name="Footer Placeholder 6"/>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4" name="Slide Number Placeholder 1"/>
          <p:cNvSpPr>
            <a:spLocks noGrp="1"/>
          </p:cNvSpPr>
          <p:nvPr>
            <p:ph type="sldNum" sz="quarter" idx="12"/>
          </p:nvPr>
        </p:nvSpPr>
        <p:spPr>
          <a:noFill/>
        </p:spPr>
        <p:txBody>
          <a:bodyPr/>
          <a:lstStyle/>
          <a:p>
            <a:fld id="{AE6D9EB4-FA2D-0A4C-B39F-14D3C74BB9A7}" type="slidenum">
              <a:rPr lang="en-US" smtClean="0"/>
              <a:pPr/>
              <a:t>31</a:t>
            </a:fld>
            <a:endParaRPr lang="en-US" smtClean="0"/>
          </a:p>
        </p:txBody>
      </p:sp>
      <p:graphicFrame>
        <p:nvGraphicFramePr>
          <p:cNvPr id="3" name="Table 2"/>
          <p:cNvGraphicFramePr>
            <a:graphicFrameLocks noGrp="1"/>
          </p:cNvGraphicFramePr>
          <p:nvPr/>
        </p:nvGraphicFramePr>
        <p:xfrm>
          <a:off x="990600" y="1905000"/>
          <a:ext cx="1143000" cy="3889375"/>
        </p:xfrm>
        <a:graphic>
          <a:graphicData uri="http://schemas.openxmlformats.org/drawingml/2006/table">
            <a:tbl>
              <a:tblPr/>
              <a:tblGrid>
                <a:gridCol w="1143000"/>
              </a:tblGrid>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(k1,v1)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(k2,v2)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(k3,v3)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 . .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graphicFrame>
        <p:nvGraphicFramePr>
          <p:cNvPr id="4" name="Table 3"/>
          <p:cNvGraphicFramePr>
            <a:graphicFrameLocks noGrp="1"/>
          </p:cNvGraphicFramePr>
          <p:nvPr/>
        </p:nvGraphicFramePr>
        <p:xfrm>
          <a:off x="5181600" y="1905000"/>
          <a:ext cx="1295400" cy="3889375"/>
        </p:xfrm>
        <a:graphic>
          <a:graphicData uri="http://schemas.openxmlformats.org/drawingml/2006/table">
            <a:tbl>
              <a:tblPr/>
              <a:tblGrid>
                <a:gridCol w="1295400"/>
              </a:tblGrid>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(i1, w1)</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(i2, w2)</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(i3, w3)</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a:rPr>
                        <a:t>. . . .</a:t>
                      </a: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Arial"/>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9183" name="TextBox 4"/>
          <p:cNvSpPr txBox="1">
            <a:spLocks noChangeArrowheads="1"/>
          </p:cNvSpPr>
          <p:nvPr/>
        </p:nvSpPr>
        <p:spPr bwMode="auto">
          <a:xfrm>
            <a:off x="1752600" y="1143000"/>
            <a:ext cx="954088" cy="523875"/>
          </a:xfrm>
          <a:prstGeom prst="rect">
            <a:avLst/>
          </a:prstGeom>
          <a:noFill/>
          <a:ln w="9525">
            <a:noFill/>
            <a:miter lim="800000"/>
            <a:headEnd/>
            <a:tailEnd/>
          </a:ln>
        </p:spPr>
        <p:txBody>
          <a:bodyPr wrap="none">
            <a:prstTxWarp prst="textNoShape">
              <a:avLst/>
            </a:prstTxWarp>
            <a:spAutoFit/>
          </a:bodyPr>
          <a:lstStyle/>
          <a:p>
            <a:r>
              <a:rPr lang="en-US" sz="2800"/>
              <a:t>MAP</a:t>
            </a:r>
          </a:p>
        </p:txBody>
      </p:sp>
      <p:sp>
        <p:nvSpPr>
          <p:cNvPr id="49184" name="TextBox 5"/>
          <p:cNvSpPr txBox="1">
            <a:spLocks noChangeArrowheads="1"/>
          </p:cNvSpPr>
          <p:nvPr/>
        </p:nvSpPr>
        <p:spPr bwMode="auto">
          <a:xfrm>
            <a:off x="5065713" y="1066800"/>
            <a:ext cx="1620837" cy="523875"/>
          </a:xfrm>
          <a:prstGeom prst="rect">
            <a:avLst/>
          </a:prstGeom>
          <a:noFill/>
          <a:ln w="9525">
            <a:noFill/>
            <a:miter lim="800000"/>
            <a:headEnd/>
            <a:tailEnd/>
          </a:ln>
        </p:spPr>
        <p:txBody>
          <a:bodyPr wrap="none">
            <a:prstTxWarp prst="textNoShape">
              <a:avLst/>
            </a:prstTxWarp>
            <a:spAutoFit/>
          </a:bodyPr>
          <a:lstStyle/>
          <a:p>
            <a:r>
              <a:rPr lang="en-US" sz="2800"/>
              <a:t>REDUCE</a:t>
            </a:r>
          </a:p>
        </p:txBody>
      </p:sp>
      <p:cxnSp>
        <p:nvCxnSpPr>
          <p:cNvPr id="49185" name="Straight Arrow Connector 7"/>
          <p:cNvCxnSpPr>
            <a:cxnSpLocks noChangeShapeType="1"/>
          </p:cNvCxnSpPr>
          <p:nvPr/>
        </p:nvCxnSpPr>
        <p:spPr bwMode="auto">
          <a:xfrm flipV="1">
            <a:off x="2133600" y="2209800"/>
            <a:ext cx="3048000" cy="76200"/>
          </a:xfrm>
          <a:prstGeom prst="straightConnector1">
            <a:avLst/>
          </a:prstGeom>
          <a:noFill/>
          <a:ln w="9525">
            <a:solidFill>
              <a:schemeClr val="tx1"/>
            </a:solidFill>
            <a:round/>
            <a:headEnd/>
            <a:tailEnd type="arrow" w="med" len="med"/>
          </a:ln>
        </p:spPr>
      </p:cxnSp>
      <p:cxnSp>
        <p:nvCxnSpPr>
          <p:cNvPr id="49186" name="Straight Arrow Connector 9"/>
          <p:cNvCxnSpPr>
            <a:cxnSpLocks noChangeShapeType="1"/>
          </p:cNvCxnSpPr>
          <p:nvPr/>
        </p:nvCxnSpPr>
        <p:spPr bwMode="auto">
          <a:xfrm>
            <a:off x="2133600" y="2362200"/>
            <a:ext cx="3048000" cy="1524000"/>
          </a:xfrm>
          <a:prstGeom prst="straightConnector1">
            <a:avLst/>
          </a:prstGeom>
          <a:noFill/>
          <a:ln w="9525">
            <a:solidFill>
              <a:schemeClr val="tx1"/>
            </a:solidFill>
            <a:round/>
            <a:headEnd/>
            <a:tailEnd type="arrow" w="med" len="med"/>
          </a:ln>
        </p:spPr>
      </p:cxnSp>
      <p:cxnSp>
        <p:nvCxnSpPr>
          <p:cNvPr id="49187" name="Straight Arrow Connector 15"/>
          <p:cNvCxnSpPr>
            <a:cxnSpLocks noChangeShapeType="1"/>
          </p:cNvCxnSpPr>
          <p:nvPr/>
        </p:nvCxnSpPr>
        <p:spPr bwMode="auto">
          <a:xfrm>
            <a:off x="2133600" y="2514600"/>
            <a:ext cx="2971800" cy="1600200"/>
          </a:xfrm>
          <a:prstGeom prst="straightConnector1">
            <a:avLst/>
          </a:prstGeom>
          <a:noFill/>
          <a:ln w="9525">
            <a:solidFill>
              <a:schemeClr val="tx1"/>
            </a:solidFill>
            <a:round/>
            <a:headEnd/>
            <a:tailEnd type="arrow" w="med" len="med"/>
          </a:ln>
        </p:spPr>
      </p:cxnSp>
      <p:cxnSp>
        <p:nvCxnSpPr>
          <p:cNvPr id="49188" name="Straight Arrow Connector 17"/>
          <p:cNvCxnSpPr>
            <a:cxnSpLocks noChangeShapeType="1"/>
          </p:cNvCxnSpPr>
          <p:nvPr/>
        </p:nvCxnSpPr>
        <p:spPr bwMode="auto">
          <a:xfrm>
            <a:off x="2133600" y="2590800"/>
            <a:ext cx="3048000" cy="2743200"/>
          </a:xfrm>
          <a:prstGeom prst="straightConnector1">
            <a:avLst/>
          </a:prstGeom>
          <a:noFill/>
          <a:ln w="9525">
            <a:solidFill>
              <a:schemeClr val="tx1"/>
            </a:solidFill>
            <a:round/>
            <a:headEnd/>
            <a:tailEnd type="arrow" w="med" len="med"/>
          </a:ln>
        </p:spPr>
      </p:cxnSp>
      <p:cxnSp>
        <p:nvCxnSpPr>
          <p:cNvPr id="49189" name="Straight Arrow Connector 19"/>
          <p:cNvCxnSpPr>
            <a:cxnSpLocks noChangeShapeType="1"/>
          </p:cNvCxnSpPr>
          <p:nvPr/>
        </p:nvCxnSpPr>
        <p:spPr bwMode="auto">
          <a:xfrm flipV="1">
            <a:off x="2133600" y="2362200"/>
            <a:ext cx="3048000" cy="685800"/>
          </a:xfrm>
          <a:prstGeom prst="straightConnector1">
            <a:avLst/>
          </a:prstGeom>
          <a:noFill/>
          <a:ln w="9525">
            <a:solidFill>
              <a:schemeClr val="tx1"/>
            </a:solidFill>
            <a:round/>
            <a:headEnd/>
            <a:tailEnd type="arrow" w="med" len="med"/>
          </a:ln>
        </p:spPr>
      </p:cxnSp>
      <p:cxnSp>
        <p:nvCxnSpPr>
          <p:cNvPr id="49190" name="Straight Arrow Connector 21"/>
          <p:cNvCxnSpPr>
            <a:cxnSpLocks noChangeShapeType="1"/>
          </p:cNvCxnSpPr>
          <p:nvPr/>
        </p:nvCxnSpPr>
        <p:spPr bwMode="auto">
          <a:xfrm>
            <a:off x="2133600" y="3124200"/>
            <a:ext cx="3048000" cy="1588"/>
          </a:xfrm>
          <a:prstGeom prst="straightConnector1">
            <a:avLst/>
          </a:prstGeom>
          <a:noFill/>
          <a:ln w="9525">
            <a:solidFill>
              <a:schemeClr val="tx1"/>
            </a:solidFill>
            <a:round/>
            <a:headEnd/>
            <a:tailEnd type="arrow" w="med" len="med"/>
          </a:ln>
        </p:spPr>
      </p:cxnSp>
      <p:cxnSp>
        <p:nvCxnSpPr>
          <p:cNvPr id="49191" name="Straight Arrow Connector 24"/>
          <p:cNvCxnSpPr>
            <a:cxnSpLocks noChangeShapeType="1"/>
          </p:cNvCxnSpPr>
          <p:nvPr/>
        </p:nvCxnSpPr>
        <p:spPr bwMode="auto">
          <a:xfrm>
            <a:off x="2133600" y="3429000"/>
            <a:ext cx="3048000" cy="1143000"/>
          </a:xfrm>
          <a:prstGeom prst="straightConnector1">
            <a:avLst/>
          </a:prstGeom>
          <a:noFill/>
          <a:ln w="9525">
            <a:solidFill>
              <a:schemeClr val="tx1"/>
            </a:solidFill>
            <a:round/>
            <a:headEnd/>
            <a:tailEnd type="arrow" w="med" len="med"/>
          </a:ln>
        </p:spPr>
      </p:cxnSp>
      <p:cxnSp>
        <p:nvCxnSpPr>
          <p:cNvPr id="49192" name="Straight Arrow Connector 26"/>
          <p:cNvCxnSpPr>
            <a:cxnSpLocks noChangeShapeType="1"/>
          </p:cNvCxnSpPr>
          <p:nvPr/>
        </p:nvCxnSpPr>
        <p:spPr bwMode="auto">
          <a:xfrm flipV="1">
            <a:off x="2133600" y="2895600"/>
            <a:ext cx="3048000" cy="990600"/>
          </a:xfrm>
          <a:prstGeom prst="straightConnector1">
            <a:avLst/>
          </a:prstGeom>
          <a:noFill/>
          <a:ln w="9525">
            <a:solidFill>
              <a:schemeClr val="tx1"/>
            </a:solidFill>
            <a:round/>
            <a:headEnd/>
            <a:tailEnd type="arrow" w="med" len="med"/>
          </a:ln>
        </p:spPr>
      </p:cxnSp>
      <p:cxnSp>
        <p:nvCxnSpPr>
          <p:cNvPr id="49193" name="Straight Arrow Connector 28"/>
          <p:cNvCxnSpPr>
            <a:cxnSpLocks noChangeShapeType="1"/>
          </p:cNvCxnSpPr>
          <p:nvPr/>
        </p:nvCxnSpPr>
        <p:spPr bwMode="auto">
          <a:xfrm>
            <a:off x="2133600" y="4038600"/>
            <a:ext cx="3048000" cy="1447800"/>
          </a:xfrm>
          <a:prstGeom prst="straightConnector1">
            <a:avLst/>
          </a:prstGeom>
          <a:noFill/>
          <a:ln w="9525">
            <a:solidFill>
              <a:schemeClr val="tx1"/>
            </a:solidFill>
            <a:round/>
            <a:headEnd/>
            <a:tailEnd type="arrow" w="med" len="med"/>
          </a:ln>
        </p:spPr>
      </p:cxnSp>
      <p:cxnSp>
        <p:nvCxnSpPr>
          <p:cNvPr id="49194" name="Straight Arrow Connector 30"/>
          <p:cNvCxnSpPr>
            <a:cxnSpLocks noChangeShapeType="1"/>
          </p:cNvCxnSpPr>
          <p:nvPr/>
        </p:nvCxnSpPr>
        <p:spPr bwMode="auto">
          <a:xfrm>
            <a:off x="6477000" y="2286000"/>
            <a:ext cx="762000" cy="1588"/>
          </a:xfrm>
          <a:prstGeom prst="straightConnector1">
            <a:avLst/>
          </a:prstGeom>
          <a:noFill/>
          <a:ln w="9525">
            <a:solidFill>
              <a:schemeClr val="tx1"/>
            </a:solidFill>
            <a:round/>
            <a:headEnd/>
            <a:tailEnd type="arrow" w="med" len="med"/>
          </a:ln>
        </p:spPr>
      </p:cxnSp>
      <p:cxnSp>
        <p:nvCxnSpPr>
          <p:cNvPr id="49195" name="Straight Arrow Connector 33"/>
          <p:cNvCxnSpPr>
            <a:cxnSpLocks noChangeShapeType="1"/>
          </p:cNvCxnSpPr>
          <p:nvPr/>
        </p:nvCxnSpPr>
        <p:spPr bwMode="auto">
          <a:xfrm>
            <a:off x="6477000" y="3073400"/>
            <a:ext cx="762000" cy="1588"/>
          </a:xfrm>
          <a:prstGeom prst="straightConnector1">
            <a:avLst/>
          </a:prstGeom>
          <a:noFill/>
          <a:ln w="9525">
            <a:solidFill>
              <a:schemeClr val="tx1"/>
            </a:solidFill>
            <a:round/>
            <a:headEnd/>
            <a:tailEnd type="arrow" w="med" len="med"/>
          </a:ln>
        </p:spPr>
      </p:cxnSp>
      <p:cxnSp>
        <p:nvCxnSpPr>
          <p:cNvPr id="49196" name="Straight Arrow Connector 34"/>
          <p:cNvCxnSpPr>
            <a:cxnSpLocks noChangeShapeType="1"/>
          </p:cNvCxnSpPr>
          <p:nvPr/>
        </p:nvCxnSpPr>
        <p:spPr bwMode="auto">
          <a:xfrm>
            <a:off x="6477000" y="3859213"/>
            <a:ext cx="762000" cy="1587"/>
          </a:xfrm>
          <a:prstGeom prst="straightConnector1">
            <a:avLst/>
          </a:prstGeom>
          <a:noFill/>
          <a:ln w="9525">
            <a:solidFill>
              <a:schemeClr val="tx1"/>
            </a:solidFill>
            <a:round/>
            <a:headEnd/>
            <a:tailEnd type="arrow" w="med" len="med"/>
          </a:ln>
        </p:spPr>
      </p:cxnSp>
      <p:cxnSp>
        <p:nvCxnSpPr>
          <p:cNvPr id="49197" name="Straight Arrow Connector 35"/>
          <p:cNvCxnSpPr>
            <a:cxnSpLocks noChangeShapeType="1"/>
          </p:cNvCxnSpPr>
          <p:nvPr/>
        </p:nvCxnSpPr>
        <p:spPr bwMode="auto">
          <a:xfrm>
            <a:off x="6477000" y="4646613"/>
            <a:ext cx="762000" cy="1587"/>
          </a:xfrm>
          <a:prstGeom prst="straightConnector1">
            <a:avLst/>
          </a:prstGeom>
          <a:noFill/>
          <a:ln w="9525">
            <a:solidFill>
              <a:schemeClr val="tx1"/>
            </a:solidFill>
            <a:round/>
            <a:headEnd/>
            <a:tailEnd type="arrow" w="med" len="med"/>
          </a:ln>
        </p:spPr>
      </p:cxnSp>
      <p:cxnSp>
        <p:nvCxnSpPr>
          <p:cNvPr id="49198" name="Straight Arrow Connector 36"/>
          <p:cNvCxnSpPr>
            <a:cxnSpLocks noChangeShapeType="1"/>
          </p:cNvCxnSpPr>
          <p:nvPr/>
        </p:nvCxnSpPr>
        <p:spPr bwMode="auto">
          <a:xfrm>
            <a:off x="228600" y="2209800"/>
            <a:ext cx="762000" cy="1588"/>
          </a:xfrm>
          <a:prstGeom prst="straightConnector1">
            <a:avLst/>
          </a:prstGeom>
          <a:noFill/>
          <a:ln w="9525">
            <a:solidFill>
              <a:schemeClr val="tx1"/>
            </a:solidFill>
            <a:round/>
            <a:headEnd/>
            <a:tailEnd type="arrow" w="med" len="med"/>
          </a:ln>
        </p:spPr>
      </p:cxnSp>
      <p:cxnSp>
        <p:nvCxnSpPr>
          <p:cNvPr id="49199" name="Straight Arrow Connector 37"/>
          <p:cNvCxnSpPr>
            <a:cxnSpLocks noChangeShapeType="1"/>
          </p:cNvCxnSpPr>
          <p:nvPr/>
        </p:nvCxnSpPr>
        <p:spPr bwMode="auto">
          <a:xfrm>
            <a:off x="228600" y="2997200"/>
            <a:ext cx="762000" cy="1588"/>
          </a:xfrm>
          <a:prstGeom prst="straightConnector1">
            <a:avLst/>
          </a:prstGeom>
          <a:noFill/>
          <a:ln w="9525">
            <a:solidFill>
              <a:schemeClr val="tx1"/>
            </a:solidFill>
            <a:round/>
            <a:headEnd/>
            <a:tailEnd type="arrow" w="med" len="med"/>
          </a:ln>
        </p:spPr>
      </p:cxnSp>
      <p:cxnSp>
        <p:nvCxnSpPr>
          <p:cNvPr id="49200" name="Straight Arrow Connector 38"/>
          <p:cNvCxnSpPr>
            <a:cxnSpLocks noChangeShapeType="1"/>
          </p:cNvCxnSpPr>
          <p:nvPr/>
        </p:nvCxnSpPr>
        <p:spPr bwMode="auto">
          <a:xfrm>
            <a:off x="228600" y="3783013"/>
            <a:ext cx="762000" cy="1587"/>
          </a:xfrm>
          <a:prstGeom prst="straightConnector1">
            <a:avLst/>
          </a:prstGeom>
          <a:noFill/>
          <a:ln w="9525">
            <a:solidFill>
              <a:schemeClr val="tx1"/>
            </a:solidFill>
            <a:round/>
            <a:headEnd/>
            <a:tailEnd type="arrow" w="med" len="med"/>
          </a:ln>
        </p:spPr>
      </p:cxnSp>
      <p:cxnSp>
        <p:nvCxnSpPr>
          <p:cNvPr id="49201" name="Straight Arrow Connector 39"/>
          <p:cNvCxnSpPr>
            <a:cxnSpLocks noChangeShapeType="1"/>
          </p:cNvCxnSpPr>
          <p:nvPr/>
        </p:nvCxnSpPr>
        <p:spPr bwMode="auto">
          <a:xfrm>
            <a:off x="228600" y="4570413"/>
            <a:ext cx="762000" cy="1587"/>
          </a:xfrm>
          <a:prstGeom prst="straightConnector1">
            <a:avLst/>
          </a:prstGeom>
          <a:noFill/>
          <a:ln w="9525">
            <a:solidFill>
              <a:schemeClr val="tx1"/>
            </a:solidFill>
            <a:round/>
            <a:headEnd/>
            <a:tailEnd type="arrow" w="med" len="med"/>
          </a:ln>
        </p:spPr>
      </p:cxnSp>
      <p:sp>
        <p:nvSpPr>
          <p:cNvPr id="24" name="Footer Placeholder 23"/>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8" name="Title 2"/>
          <p:cNvSpPr>
            <a:spLocks noGrp="1"/>
          </p:cNvSpPr>
          <p:nvPr>
            <p:ph type="title"/>
          </p:nvPr>
        </p:nvSpPr>
        <p:spPr/>
        <p:txBody>
          <a:bodyPr>
            <a:normAutofit fontScale="90000"/>
          </a:bodyPr>
          <a:lstStyle/>
          <a:p>
            <a:r>
              <a:rPr lang="en-US" smtClean="0"/>
              <a:t>Map = GROUP BY,</a:t>
            </a:r>
            <a:br>
              <a:rPr lang="en-US" smtClean="0"/>
            </a:br>
            <a:r>
              <a:rPr lang="en-US" smtClean="0"/>
              <a:t>Reduce = Aggregate</a:t>
            </a:r>
          </a:p>
        </p:txBody>
      </p:sp>
      <p:sp>
        <p:nvSpPr>
          <p:cNvPr id="50179" name="Slide Number Placeholder 1"/>
          <p:cNvSpPr>
            <a:spLocks noGrp="1"/>
          </p:cNvSpPr>
          <p:nvPr>
            <p:ph type="sldNum" sz="quarter" idx="12"/>
          </p:nvPr>
        </p:nvSpPr>
        <p:spPr>
          <a:noFill/>
        </p:spPr>
        <p:txBody>
          <a:bodyPr/>
          <a:lstStyle/>
          <a:p>
            <a:fld id="{E9E78C3B-8305-994A-B226-566DF00A1015}" type="slidenum">
              <a:rPr lang="en-US" smtClean="0"/>
              <a:pPr/>
              <a:t>32</a:t>
            </a:fld>
            <a:endParaRPr lang="en-US" smtClean="0"/>
          </a:p>
        </p:txBody>
      </p:sp>
      <p:sp>
        <p:nvSpPr>
          <p:cNvPr id="4" name="Rectangle 3"/>
          <p:cNvSpPr>
            <a:spLocks noChangeArrowheads="1"/>
          </p:cNvSpPr>
          <p:nvPr/>
        </p:nvSpPr>
        <p:spPr bwMode="auto">
          <a:xfrm>
            <a:off x="2590800" y="3429000"/>
            <a:ext cx="4281941" cy="1766637"/>
          </a:xfrm>
          <a:prstGeom prst="rect">
            <a:avLst/>
          </a:prstGeom>
          <a:solidFill>
            <a:schemeClr val="bg1"/>
          </a:solidFill>
          <a:ln w="9525">
            <a:solidFill>
              <a:schemeClr val="tx1"/>
            </a:solidFill>
            <a:miter lim="800000"/>
            <a:headEnd/>
            <a:tailEnd/>
          </a:ln>
          <a:effectLst>
            <a:outerShdw blurRad="63500" dist="107763" dir="2700000" algn="ctr" rotWithShape="0">
              <a:schemeClr val="tx1">
                <a:alpha val="75000"/>
              </a:schemeClr>
            </a:outerShdw>
          </a:effectLst>
        </p:spPr>
        <p:txBody>
          <a:bodyPr wrap="none">
            <a:prstTxWarp prst="textNoShape">
              <a:avLst/>
            </a:prstTxWarp>
            <a:spAutoFit/>
          </a:bodyPr>
          <a:lstStyle/>
          <a:p>
            <a:pPr marL="342900" indent="-342900">
              <a:spcBef>
                <a:spcPct val="20000"/>
              </a:spcBef>
            </a:pPr>
            <a:r>
              <a:rPr lang="en-US" sz="3200"/>
              <a:t>SELECT word, sum(1)</a:t>
            </a:r>
          </a:p>
          <a:p>
            <a:pPr marL="342900" indent="-342900">
              <a:spcBef>
                <a:spcPct val="20000"/>
              </a:spcBef>
            </a:pPr>
            <a:r>
              <a:rPr lang="en-US" sz="3200"/>
              <a:t>FROM R</a:t>
            </a:r>
          </a:p>
          <a:p>
            <a:pPr marL="342900" indent="-342900">
              <a:spcBef>
                <a:spcPct val="20000"/>
              </a:spcBef>
            </a:pPr>
            <a:r>
              <a:rPr lang="en-US" sz="3200"/>
              <a:t>GROUP BY word</a:t>
            </a:r>
          </a:p>
        </p:txBody>
      </p:sp>
      <p:sp>
        <p:nvSpPr>
          <p:cNvPr id="50181" name="Rectangle 4"/>
          <p:cNvSpPr>
            <a:spLocks noChangeArrowheads="1"/>
          </p:cNvSpPr>
          <p:nvPr/>
        </p:nvSpPr>
        <p:spPr bwMode="auto">
          <a:xfrm>
            <a:off x="685800" y="2362200"/>
            <a:ext cx="4538663" cy="646113"/>
          </a:xfrm>
          <a:prstGeom prst="rect">
            <a:avLst/>
          </a:prstGeom>
          <a:noFill/>
          <a:ln w="9525">
            <a:noFill/>
            <a:miter lim="800000"/>
            <a:headEnd/>
            <a:tailEnd/>
          </a:ln>
        </p:spPr>
        <p:txBody>
          <a:bodyPr wrap="none">
            <a:prstTxWarp prst="textNoShape">
              <a:avLst/>
            </a:prstTxWarp>
            <a:spAutoFit/>
          </a:bodyPr>
          <a:lstStyle/>
          <a:p>
            <a:r>
              <a:rPr lang="en-US" sz="3600"/>
              <a:t>R(documentKey, word)</a:t>
            </a:r>
          </a:p>
        </p:txBody>
      </p:sp>
      <p:sp>
        <p:nvSpPr>
          <p:cNvPr id="6" name="Footer Placeholder 5"/>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r>
              <a:rPr lang="en-US" smtClean="0"/>
              <a:t>Implementation</a:t>
            </a:r>
          </a:p>
        </p:txBody>
      </p:sp>
      <p:sp>
        <p:nvSpPr>
          <p:cNvPr id="51203" name="Content Placeholder 4"/>
          <p:cNvSpPr>
            <a:spLocks noGrp="1"/>
          </p:cNvSpPr>
          <p:nvPr>
            <p:ph idx="1"/>
          </p:nvPr>
        </p:nvSpPr>
        <p:spPr>
          <a:xfrm>
            <a:off x="304800" y="1676400"/>
            <a:ext cx="8458200" cy="4876800"/>
          </a:xfrm>
        </p:spPr>
        <p:txBody>
          <a:bodyPr>
            <a:normAutofit fontScale="92500"/>
          </a:bodyPr>
          <a:lstStyle/>
          <a:p>
            <a:r>
              <a:rPr lang="en-US" dirty="0" smtClean="0"/>
              <a:t>There is one master node</a:t>
            </a:r>
          </a:p>
          <a:p>
            <a:r>
              <a:rPr lang="en-US" dirty="0" smtClean="0"/>
              <a:t>Master partitions input file into </a:t>
            </a:r>
            <a:r>
              <a:rPr lang="en-US" i="1" dirty="0" smtClean="0">
                <a:solidFill>
                  <a:srgbClr val="0000FF"/>
                </a:solidFill>
              </a:rPr>
              <a:t>M splits</a:t>
            </a:r>
            <a:r>
              <a:rPr lang="en-US" dirty="0" smtClean="0"/>
              <a:t>, by key</a:t>
            </a:r>
          </a:p>
          <a:p>
            <a:r>
              <a:rPr lang="en-US" dirty="0" smtClean="0"/>
              <a:t>Master assigns </a:t>
            </a:r>
            <a:r>
              <a:rPr lang="en-US" i="1" dirty="0" smtClean="0">
                <a:solidFill>
                  <a:srgbClr val="008000"/>
                </a:solidFill>
              </a:rPr>
              <a:t>workers </a:t>
            </a:r>
            <a:r>
              <a:rPr lang="en-US" dirty="0" smtClean="0"/>
              <a:t>(=servers) to the </a:t>
            </a:r>
            <a:r>
              <a:rPr lang="en-US" i="1" dirty="0" smtClean="0">
                <a:solidFill>
                  <a:srgbClr val="FF0000"/>
                </a:solidFill>
              </a:rPr>
              <a:t>M map tasks</a:t>
            </a:r>
            <a:r>
              <a:rPr lang="en-US" dirty="0" smtClean="0"/>
              <a:t>, keeps track of their progress</a:t>
            </a:r>
          </a:p>
          <a:p>
            <a:r>
              <a:rPr lang="en-US" dirty="0" smtClean="0"/>
              <a:t>Workers write their output to local disk, partition into </a:t>
            </a:r>
            <a:r>
              <a:rPr lang="en-US" i="1" dirty="0" smtClean="0">
                <a:solidFill>
                  <a:srgbClr val="0000FF"/>
                </a:solidFill>
              </a:rPr>
              <a:t>R regions</a:t>
            </a:r>
          </a:p>
          <a:p>
            <a:r>
              <a:rPr lang="en-US" dirty="0" smtClean="0"/>
              <a:t>Master assigns workers to the </a:t>
            </a:r>
            <a:r>
              <a:rPr lang="en-US" i="1" dirty="0" smtClean="0">
                <a:solidFill>
                  <a:srgbClr val="FF0000"/>
                </a:solidFill>
              </a:rPr>
              <a:t>R reduce tasks</a:t>
            </a:r>
          </a:p>
          <a:p>
            <a:r>
              <a:rPr lang="en-US" dirty="0" smtClean="0"/>
              <a:t>Reduce workers read regions from the map workers’ local disks </a:t>
            </a:r>
          </a:p>
        </p:txBody>
      </p:sp>
      <p:sp>
        <p:nvSpPr>
          <p:cNvPr id="51204" name="Slide Number Placeholder 2"/>
          <p:cNvSpPr>
            <a:spLocks noGrp="1"/>
          </p:cNvSpPr>
          <p:nvPr>
            <p:ph type="sldNum" sz="quarter" idx="12"/>
          </p:nvPr>
        </p:nvSpPr>
        <p:spPr>
          <a:noFill/>
        </p:spPr>
        <p:txBody>
          <a:bodyPr/>
          <a:lstStyle/>
          <a:p>
            <a:fld id="{7E8CE6C2-DA55-6D48-9FA7-0BB5B067A8C9}" type="slidenum">
              <a:rPr lang="en-US" smtClean="0"/>
              <a:pPr/>
              <a:t>33</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5780" name="Picture 3" descr="MapReduceDAG.pdf"/>
          <p:cNvPicPr>
            <a:picLocks noChangeAspect="1"/>
          </p:cNvPicPr>
          <p:nvPr/>
        </p:nvPicPr>
        <p:blipFill>
          <a:blip r:embed="rId3"/>
          <a:srcRect/>
          <a:stretch>
            <a:fillRect/>
          </a:stretch>
        </p:blipFill>
        <p:spPr bwMode="auto">
          <a:xfrm>
            <a:off x="457200" y="2409825"/>
            <a:ext cx="8229600" cy="2695575"/>
          </a:xfrm>
          <a:prstGeom prst="rect">
            <a:avLst/>
          </a:prstGeom>
          <a:noFill/>
          <a:ln w="9525">
            <a:noFill/>
            <a:miter lim="800000"/>
            <a:headEnd/>
            <a:tailEnd/>
          </a:ln>
        </p:spPr>
      </p:pic>
      <p:sp>
        <p:nvSpPr>
          <p:cNvPr id="6" name="Rectangle 5"/>
          <p:cNvSpPr/>
          <p:nvPr/>
        </p:nvSpPr>
        <p:spPr>
          <a:xfrm>
            <a:off x="2133600" y="3733800"/>
            <a:ext cx="4876800" cy="6858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endParaRPr lang="en-US" dirty="0">
              <a:solidFill>
                <a:srgbClr val="FFFFFF"/>
              </a:solidFill>
              <a:latin typeface="Arial"/>
              <a:cs typeface="ＭＳ Ｐゴシック" charset="-128"/>
            </a:endParaRPr>
          </a:p>
        </p:txBody>
      </p:sp>
      <p:sp>
        <p:nvSpPr>
          <p:cNvPr id="7" name="Rectangle 6"/>
          <p:cNvSpPr/>
          <p:nvPr/>
        </p:nvSpPr>
        <p:spPr>
          <a:xfrm>
            <a:off x="7010400" y="3886200"/>
            <a:ext cx="990600" cy="228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endParaRPr lang="en-US" dirty="0">
              <a:solidFill>
                <a:srgbClr val="FFFFFF"/>
              </a:solidFill>
              <a:latin typeface="Arial"/>
              <a:cs typeface="ＭＳ Ｐゴシック" charset="-128"/>
            </a:endParaRPr>
          </a:p>
        </p:txBody>
      </p:sp>
      <p:sp>
        <p:nvSpPr>
          <p:cNvPr id="8" name="Rectangle 7"/>
          <p:cNvSpPr/>
          <p:nvPr/>
        </p:nvSpPr>
        <p:spPr>
          <a:xfrm>
            <a:off x="6667500" y="3924300"/>
            <a:ext cx="723900"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endParaRPr lang="en-US" dirty="0">
              <a:solidFill>
                <a:srgbClr val="FFFFFF"/>
              </a:solidFill>
              <a:latin typeface="Arial"/>
              <a:cs typeface="ＭＳ Ｐゴシック" charset="-128"/>
            </a:endParaRPr>
          </a:p>
        </p:txBody>
      </p:sp>
      <p:sp>
        <p:nvSpPr>
          <p:cNvPr id="9" name="Rectangle 8"/>
          <p:cNvSpPr/>
          <p:nvPr/>
        </p:nvSpPr>
        <p:spPr>
          <a:xfrm>
            <a:off x="6065838" y="3429000"/>
            <a:ext cx="182562"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endParaRPr lang="en-US" dirty="0">
              <a:solidFill>
                <a:srgbClr val="FFFFFF"/>
              </a:solidFill>
              <a:latin typeface="Arial"/>
              <a:cs typeface="ＭＳ Ｐゴシック" charset="-128"/>
            </a:endParaRPr>
          </a:p>
        </p:txBody>
      </p:sp>
      <p:sp>
        <p:nvSpPr>
          <p:cNvPr id="10" name="Rectangle 9"/>
          <p:cNvSpPr/>
          <p:nvPr/>
        </p:nvSpPr>
        <p:spPr>
          <a:xfrm>
            <a:off x="4800600" y="3419475"/>
            <a:ext cx="182563" cy="4953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endParaRPr lang="en-US" sz="2000" dirty="0">
              <a:solidFill>
                <a:srgbClr val="FFFFFF"/>
              </a:solidFill>
              <a:latin typeface="Arial"/>
              <a:cs typeface="ＭＳ Ｐゴシック" charset="-128"/>
            </a:endParaRPr>
          </a:p>
        </p:txBody>
      </p:sp>
      <p:sp>
        <p:nvSpPr>
          <p:cNvPr id="75786" name="TextBox 10"/>
          <p:cNvSpPr txBox="1">
            <a:spLocks noChangeArrowheads="1"/>
          </p:cNvSpPr>
          <p:nvPr/>
        </p:nvSpPr>
        <p:spPr bwMode="auto">
          <a:xfrm>
            <a:off x="3732213" y="4125913"/>
            <a:ext cx="1724551" cy="400110"/>
          </a:xfrm>
          <a:prstGeom prst="rect">
            <a:avLst/>
          </a:prstGeom>
          <a:noFill/>
          <a:ln w="9525">
            <a:noFill/>
            <a:miter lim="800000"/>
            <a:headEnd/>
            <a:tailEnd/>
          </a:ln>
        </p:spPr>
        <p:txBody>
          <a:bodyPr wrap="none">
            <a:prstTxWarp prst="textNoShape">
              <a:avLst/>
            </a:prstTxWarp>
            <a:spAutoFit/>
          </a:bodyPr>
          <a:lstStyle/>
          <a:p>
            <a:pPr defTabSz="457200" eaLnBrk="1" hangingPunct="1"/>
            <a:r>
              <a:rPr lang="en-US" sz="2000" dirty="0">
                <a:solidFill>
                  <a:srgbClr val="000000"/>
                </a:solidFill>
                <a:latin typeface="Arial"/>
              </a:rPr>
              <a:t>Local storage</a:t>
            </a:r>
          </a:p>
        </p:txBody>
      </p:sp>
      <p:sp>
        <p:nvSpPr>
          <p:cNvPr id="12" name="Can 11"/>
          <p:cNvSpPr/>
          <p:nvPr/>
        </p:nvSpPr>
        <p:spPr>
          <a:xfrm>
            <a:off x="3656013" y="4049713"/>
            <a:ext cx="1601787" cy="522287"/>
          </a:xfrm>
          <a:prstGeom prst="can">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defTabSz="457200" eaLnBrk="1" hangingPunct="1"/>
            <a:r>
              <a:rPr lang="en-US" sz="2000" dirty="0">
                <a:solidFill>
                  <a:srgbClr val="FFFFFF"/>
                </a:solidFill>
                <a:latin typeface="Arial"/>
                <a:cs typeface="ＭＳ Ｐゴシック" charset="-128"/>
              </a:rPr>
              <a:t>`</a:t>
            </a:r>
          </a:p>
        </p:txBody>
      </p:sp>
      <p:cxnSp>
        <p:nvCxnSpPr>
          <p:cNvPr id="14" name="Straight Arrow Connector 13"/>
          <p:cNvCxnSpPr/>
          <p:nvPr/>
        </p:nvCxnSpPr>
        <p:spPr>
          <a:xfrm rot="5400000">
            <a:off x="4261644" y="3891757"/>
            <a:ext cx="314325" cy="1587"/>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p:cNvCxnSpPr/>
          <p:nvPr/>
        </p:nvCxnSpPr>
        <p:spPr>
          <a:xfrm rot="5400000">
            <a:off x="4413250" y="3890963"/>
            <a:ext cx="315913" cy="1587"/>
          </a:xfrm>
          <a:prstGeom prst="straightConnector1">
            <a:avLst/>
          </a:prstGeom>
          <a:ln>
            <a:solidFill>
              <a:schemeClr val="tx1"/>
            </a:solidFill>
            <a:headEnd type="triangle"/>
            <a:tailEnd type="none"/>
          </a:ln>
        </p:spPr>
        <p:style>
          <a:lnRef idx="2">
            <a:schemeClr val="accent1"/>
          </a:lnRef>
          <a:fillRef idx="0">
            <a:schemeClr val="accent1"/>
          </a:fillRef>
          <a:effectRef idx="1">
            <a:schemeClr val="accent1"/>
          </a:effectRef>
          <a:fontRef idx="minor">
            <a:schemeClr val="tx1"/>
          </a:fontRef>
        </p:style>
      </p:cxnSp>
      <p:sp>
        <p:nvSpPr>
          <p:cNvPr id="75790" name="Rectangle 14"/>
          <p:cNvSpPr>
            <a:spLocks noChangeArrowheads="1"/>
          </p:cNvSpPr>
          <p:nvPr/>
        </p:nvSpPr>
        <p:spPr bwMode="auto">
          <a:xfrm>
            <a:off x="2284413" y="1714500"/>
            <a:ext cx="184150" cy="457200"/>
          </a:xfrm>
          <a:prstGeom prst="rect">
            <a:avLst/>
          </a:prstGeom>
          <a:noFill/>
          <a:ln w="9525">
            <a:noFill/>
            <a:miter lim="800000"/>
            <a:headEnd/>
            <a:tailEnd/>
          </a:ln>
          <a:effectLst/>
        </p:spPr>
        <p:txBody>
          <a:bodyPr wrap="none">
            <a:prstTxWarp prst="textNoShape">
              <a:avLst/>
            </a:prstTxWarp>
            <a:spAutoFit/>
          </a:bodyPr>
          <a:lstStyle/>
          <a:p>
            <a:endParaRPr lang="en-US" sz="2400">
              <a:solidFill>
                <a:srgbClr val="000000"/>
              </a:solidFill>
            </a:endParaRPr>
          </a:p>
        </p:txBody>
      </p:sp>
      <p:sp>
        <p:nvSpPr>
          <p:cNvPr id="75791" name="Rectangle 15"/>
          <p:cNvSpPr>
            <a:spLocks noGrp="1" noChangeArrowheads="1"/>
          </p:cNvSpPr>
          <p:nvPr>
            <p:ph type="title"/>
          </p:nvPr>
        </p:nvSpPr>
        <p:spPr/>
        <p:txBody>
          <a:bodyPr/>
          <a:lstStyle/>
          <a:p>
            <a:r>
              <a:rPr lang="en-US"/>
              <a:t>MR Phases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2226" name="Title 1"/>
          <p:cNvSpPr>
            <a:spLocks noGrp="1"/>
          </p:cNvSpPr>
          <p:nvPr>
            <p:ph type="title"/>
          </p:nvPr>
        </p:nvSpPr>
        <p:spPr>
          <a:xfrm>
            <a:off x="685800" y="609600"/>
            <a:ext cx="8077200" cy="1143000"/>
          </a:xfrm>
        </p:spPr>
        <p:txBody>
          <a:bodyPr>
            <a:normAutofit fontScale="90000"/>
          </a:bodyPr>
          <a:lstStyle/>
          <a:p>
            <a:r>
              <a:rPr lang="en-US" smtClean="0"/>
              <a:t>Interesting Implementation Details</a:t>
            </a:r>
          </a:p>
        </p:txBody>
      </p:sp>
      <p:sp>
        <p:nvSpPr>
          <p:cNvPr id="52227" name="Content Placeholder 2"/>
          <p:cNvSpPr>
            <a:spLocks noGrp="1"/>
          </p:cNvSpPr>
          <p:nvPr>
            <p:ph idx="1"/>
          </p:nvPr>
        </p:nvSpPr>
        <p:spPr/>
        <p:txBody>
          <a:bodyPr/>
          <a:lstStyle/>
          <a:p>
            <a:r>
              <a:rPr lang="en-US" smtClean="0"/>
              <a:t>Worker failure:</a:t>
            </a:r>
          </a:p>
          <a:p>
            <a:pPr lvl="1"/>
            <a:r>
              <a:rPr lang="en-US" smtClean="0"/>
              <a:t>Master pings workers periodically,</a:t>
            </a:r>
          </a:p>
          <a:p>
            <a:pPr lvl="1"/>
            <a:r>
              <a:rPr lang="en-US" smtClean="0"/>
              <a:t>If down then reassigns its splits </a:t>
            </a:r>
            <a:r>
              <a:rPr lang="en-US" i="1" smtClean="0"/>
              <a:t>to all other</a:t>
            </a:r>
            <a:r>
              <a:rPr lang="en-US" smtClean="0"/>
              <a:t> workers </a:t>
            </a:r>
            <a:r>
              <a:rPr lang="en-US" smtClean="0">
                <a:sym typeface="Wingdings" charset="2"/>
              </a:rPr>
              <a:t> good load balance</a:t>
            </a:r>
          </a:p>
          <a:p>
            <a:r>
              <a:rPr lang="en-US" smtClean="0">
                <a:sym typeface="Wingdings" charset="2"/>
              </a:rPr>
              <a:t>Choice of M and R:</a:t>
            </a:r>
          </a:p>
          <a:p>
            <a:pPr lvl="1"/>
            <a:r>
              <a:rPr lang="en-US" smtClean="0">
                <a:sym typeface="Wingdings" charset="2"/>
              </a:rPr>
              <a:t>Larger is better for load balancing</a:t>
            </a:r>
          </a:p>
          <a:p>
            <a:pPr lvl="1"/>
            <a:r>
              <a:rPr lang="en-US" smtClean="0">
                <a:sym typeface="Wingdings" charset="2"/>
              </a:rPr>
              <a:t>Limitation: master needs O(M×R) memory</a:t>
            </a:r>
            <a:endParaRPr lang="en-US" smtClean="0"/>
          </a:p>
        </p:txBody>
      </p:sp>
      <p:sp>
        <p:nvSpPr>
          <p:cNvPr id="52228" name="Slide Number Placeholder 3"/>
          <p:cNvSpPr>
            <a:spLocks noGrp="1"/>
          </p:cNvSpPr>
          <p:nvPr>
            <p:ph type="sldNum" sz="quarter" idx="12"/>
          </p:nvPr>
        </p:nvSpPr>
        <p:spPr>
          <a:noFill/>
        </p:spPr>
        <p:txBody>
          <a:bodyPr/>
          <a:lstStyle/>
          <a:p>
            <a:fld id="{E9D006A3-C4ED-E64F-AB15-D52946367F27}" type="slidenum">
              <a:rPr lang="en-US" smtClean="0"/>
              <a:pPr/>
              <a:t>35</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3250" name="Title 1"/>
          <p:cNvSpPr>
            <a:spLocks noGrp="1"/>
          </p:cNvSpPr>
          <p:nvPr>
            <p:ph type="title"/>
          </p:nvPr>
        </p:nvSpPr>
        <p:spPr>
          <a:xfrm>
            <a:off x="685800" y="609600"/>
            <a:ext cx="8077200" cy="1143000"/>
          </a:xfrm>
        </p:spPr>
        <p:txBody>
          <a:bodyPr>
            <a:normAutofit fontScale="90000"/>
          </a:bodyPr>
          <a:lstStyle/>
          <a:p>
            <a:r>
              <a:rPr lang="en-US" smtClean="0"/>
              <a:t>Interesting Implementation Details</a:t>
            </a:r>
          </a:p>
        </p:txBody>
      </p:sp>
      <p:sp>
        <p:nvSpPr>
          <p:cNvPr id="53251" name="Content Placeholder 2"/>
          <p:cNvSpPr>
            <a:spLocks noGrp="1"/>
          </p:cNvSpPr>
          <p:nvPr>
            <p:ph idx="1"/>
          </p:nvPr>
        </p:nvSpPr>
        <p:spPr/>
        <p:txBody>
          <a:bodyPr>
            <a:normAutofit fontScale="92500" lnSpcReduction="20000"/>
          </a:bodyPr>
          <a:lstStyle/>
          <a:p>
            <a:pPr>
              <a:buNone/>
            </a:pPr>
            <a:r>
              <a:rPr lang="en-US" dirty="0" smtClean="0">
                <a:sym typeface="Wingdings" charset="2"/>
              </a:rPr>
              <a:t>Backup tasks:</a:t>
            </a:r>
          </a:p>
          <a:p>
            <a:r>
              <a:rPr lang="en-US" dirty="0" smtClean="0">
                <a:sym typeface="Wingdings" charset="2"/>
              </a:rPr>
              <a:t> </a:t>
            </a:r>
            <a:r>
              <a:rPr lang="en-US" i="1" dirty="0" smtClean="0">
                <a:solidFill>
                  <a:srgbClr val="FF0000"/>
                </a:solidFill>
                <a:sym typeface="Wingdings" charset="2"/>
              </a:rPr>
              <a:t>Straggler</a:t>
            </a:r>
            <a:r>
              <a:rPr lang="en-US" dirty="0" smtClean="0">
                <a:sym typeface="Wingdings" charset="2"/>
              </a:rPr>
              <a:t> = a machine that takes unusually long time to complete one of the last tasks. </a:t>
            </a:r>
            <a:r>
              <a:rPr lang="en-US" dirty="0" err="1" smtClean="0">
                <a:sym typeface="Wingdings" charset="2"/>
              </a:rPr>
              <a:t>Eg</a:t>
            </a:r>
            <a:r>
              <a:rPr lang="en-US" dirty="0" smtClean="0">
                <a:sym typeface="Wingdings" charset="2"/>
              </a:rPr>
              <a:t>:</a:t>
            </a:r>
          </a:p>
          <a:p>
            <a:pPr lvl="1"/>
            <a:r>
              <a:rPr lang="en-US" dirty="0" smtClean="0">
                <a:sym typeface="Wingdings" charset="2"/>
              </a:rPr>
              <a:t>Bad disk forces frequent correctable errors (30MB/s </a:t>
            </a:r>
            <a:r>
              <a:rPr lang="en-US" dirty="0" err="1" smtClean="0">
                <a:sym typeface="Wingdings" charset="2"/>
              </a:rPr>
              <a:t></a:t>
            </a:r>
            <a:r>
              <a:rPr lang="en-US" dirty="0" smtClean="0">
                <a:sym typeface="Wingdings" charset="2"/>
              </a:rPr>
              <a:t> 1MB/s)</a:t>
            </a:r>
          </a:p>
          <a:p>
            <a:pPr lvl="1"/>
            <a:r>
              <a:rPr lang="en-US" dirty="0" smtClean="0">
                <a:sym typeface="Wingdings" charset="2"/>
              </a:rPr>
              <a:t>The cluster scheduler has scheduled other tasks on that machine</a:t>
            </a:r>
          </a:p>
          <a:p>
            <a:r>
              <a:rPr lang="en-US" dirty="0" smtClean="0">
                <a:sym typeface="Wingdings" charset="2"/>
              </a:rPr>
              <a:t>Stragglers are a main reason for slowdown</a:t>
            </a:r>
          </a:p>
          <a:p>
            <a:r>
              <a:rPr lang="en-US" dirty="0" smtClean="0">
                <a:sym typeface="Wingdings" charset="2"/>
              </a:rPr>
              <a:t>Solution</a:t>
            </a:r>
            <a:r>
              <a:rPr lang="en-US" i="1" dirty="0" smtClean="0">
                <a:solidFill>
                  <a:srgbClr val="0000FF"/>
                </a:solidFill>
                <a:sym typeface="Wingdings" charset="2"/>
              </a:rPr>
              <a:t>: pre-emptive backup execution of the last few remaining in-progress tasks</a:t>
            </a:r>
            <a:endParaRPr lang="en-US" i="1" dirty="0" smtClean="0">
              <a:solidFill>
                <a:srgbClr val="0000FF"/>
              </a:solidFill>
            </a:endParaRPr>
          </a:p>
          <a:p>
            <a:endParaRPr lang="en-US" dirty="0" smtClean="0"/>
          </a:p>
        </p:txBody>
      </p:sp>
      <p:sp>
        <p:nvSpPr>
          <p:cNvPr id="53252" name="Slide Number Placeholder 3"/>
          <p:cNvSpPr>
            <a:spLocks noGrp="1"/>
          </p:cNvSpPr>
          <p:nvPr>
            <p:ph type="sldNum" sz="quarter" idx="12"/>
          </p:nvPr>
        </p:nvSpPr>
        <p:spPr>
          <a:noFill/>
        </p:spPr>
        <p:txBody>
          <a:bodyPr/>
          <a:lstStyle/>
          <a:p>
            <a:fld id="{AC7399E9-F94C-D54D-AE43-4641925DA524}" type="slidenum">
              <a:rPr lang="en-US" smtClean="0"/>
              <a:pPr/>
              <a:t>36</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Map-Reduce Summary</a:t>
            </a:r>
          </a:p>
        </p:txBody>
      </p:sp>
      <p:sp>
        <p:nvSpPr>
          <p:cNvPr id="54275" name="Content Placeholder 2"/>
          <p:cNvSpPr>
            <a:spLocks noGrp="1"/>
          </p:cNvSpPr>
          <p:nvPr>
            <p:ph idx="1"/>
          </p:nvPr>
        </p:nvSpPr>
        <p:spPr>
          <a:xfrm>
            <a:off x="381000" y="1981200"/>
            <a:ext cx="8077200" cy="4114800"/>
          </a:xfrm>
        </p:spPr>
        <p:txBody>
          <a:bodyPr>
            <a:normAutofit/>
          </a:bodyPr>
          <a:lstStyle/>
          <a:p>
            <a:r>
              <a:rPr lang="en-US" dirty="0" smtClean="0"/>
              <a:t>Hides scheduling and parallelization details</a:t>
            </a:r>
          </a:p>
          <a:p>
            <a:r>
              <a:rPr lang="en-US" dirty="0" smtClean="0"/>
              <a:t>However, very limited queries</a:t>
            </a:r>
          </a:p>
          <a:p>
            <a:pPr lvl="1"/>
            <a:r>
              <a:rPr lang="en-US" dirty="0" smtClean="0"/>
              <a:t>Difficult to write more complex tasks</a:t>
            </a:r>
          </a:p>
          <a:p>
            <a:pPr lvl="1"/>
            <a:r>
              <a:rPr lang="en-US" dirty="0" smtClean="0"/>
              <a:t>Need multiple map-reduce operations</a:t>
            </a:r>
          </a:p>
          <a:p>
            <a:r>
              <a:rPr lang="en-US" dirty="0" smtClean="0"/>
              <a:t>Solution:</a:t>
            </a:r>
            <a:endParaRPr lang="en-US" dirty="0" smtClean="0"/>
          </a:p>
          <a:p>
            <a:pPr lvl="1"/>
            <a:endParaRPr lang="en-US" dirty="0" smtClean="0"/>
          </a:p>
        </p:txBody>
      </p:sp>
      <p:sp>
        <p:nvSpPr>
          <p:cNvPr id="54276" name="Slide Number Placeholder 3"/>
          <p:cNvSpPr>
            <a:spLocks noGrp="1"/>
          </p:cNvSpPr>
          <p:nvPr>
            <p:ph type="sldNum" sz="quarter" idx="12"/>
          </p:nvPr>
        </p:nvSpPr>
        <p:spPr>
          <a:noFill/>
        </p:spPr>
        <p:txBody>
          <a:bodyPr/>
          <a:lstStyle/>
          <a:p>
            <a:fld id="{D21C5B62-0BC1-D84B-A2E5-FEDD3A370D7F}" type="slidenum">
              <a:rPr lang="en-US" smtClean="0"/>
              <a:pPr/>
              <a:t>37</a:t>
            </a:fld>
            <a:endParaRPr lang="en-US"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Rectangle 5"/>
          <p:cNvSpPr/>
          <p:nvPr/>
        </p:nvSpPr>
        <p:spPr>
          <a:xfrm>
            <a:off x="3200400" y="4953000"/>
            <a:ext cx="2391325" cy="646331"/>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US" sz="3600" dirty="0" smtClean="0">
                <a:latin typeface="Arial"/>
              </a:rPr>
              <a:t>PIG-Latin !</a:t>
            </a:r>
            <a:endParaRPr lang="en-US" sz="3600" dirty="0">
              <a:latin typeface="Aria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457200" y="2362200"/>
            <a:ext cx="8229600" cy="1143000"/>
          </a:xfrm>
        </p:spPr>
        <p:txBody>
          <a:bodyPr>
            <a:normAutofit fontScale="90000"/>
          </a:bodyPr>
          <a:lstStyle/>
          <a:p>
            <a:r>
              <a:rPr lang="en-US" dirty="0" smtClean="0"/>
              <a:t>Following Slides provided by:</a:t>
            </a:r>
            <a:br>
              <a:rPr lang="en-US" dirty="0" smtClean="0"/>
            </a:br>
            <a:r>
              <a:rPr lang="en-US" dirty="0" smtClean="0"/>
              <a:t>Alan Gates, </a:t>
            </a:r>
            <a:r>
              <a:rPr lang="en-US" dirty="0" err="1" smtClean="0"/>
              <a:t>Yahoo!</a:t>
            </a:r>
            <a:r>
              <a:rPr lang="en-US" dirty="0" err="1" smtClean="0"/>
              <a:t>Research</a:t>
            </a:r>
            <a:endParaRPr lang="en-US" dirty="0" smtClean="0"/>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Dan Suciu -- CSEP544 Fall 2010        </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64BA7BD9-9992-4240-BA7D-4E059C0BD2D8}" type="slidenum">
              <a:rPr lang="en-US" smtClean="0">
                <a:solidFill>
                  <a:prstClr val="black">
                    <a:tint val="75000"/>
                  </a:prstClr>
                </a:solidFill>
              </a:rPr>
              <a:pPr/>
              <a:t>38</a:t>
            </a:fld>
            <a:endParaRPr lang="en-US">
              <a:solidFill>
                <a:prstClr val="black">
                  <a:tint val="75000"/>
                </a:prstClr>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Pig?</a:t>
            </a:r>
            <a:endParaRPr lang="en-US" dirty="0"/>
          </a:p>
        </p:txBody>
      </p:sp>
      <p:sp>
        <p:nvSpPr>
          <p:cNvPr id="3" name="Content Placeholder 2"/>
          <p:cNvSpPr>
            <a:spLocks noGrp="1"/>
          </p:cNvSpPr>
          <p:nvPr>
            <p:ph idx="1"/>
          </p:nvPr>
        </p:nvSpPr>
        <p:spPr/>
        <p:txBody>
          <a:bodyPr/>
          <a:lstStyle/>
          <a:p>
            <a:r>
              <a:rPr lang="en-US" dirty="0" smtClean="0"/>
              <a:t>An engine for executing programs on top of </a:t>
            </a:r>
            <a:r>
              <a:rPr lang="en-US" dirty="0" err="1" smtClean="0"/>
              <a:t>Hadoop</a:t>
            </a:r>
            <a:endParaRPr lang="en-US" dirty="0" smtClean="0"/>
          </a:p>
          <a:p>
            <a:r>
              <a:rPr lang="en-US" dirty="0" smtClean="0"/>
              <a:t>It provides a language, Pig Latin, to specify these programs </a:t>
            </a:r>
          </a:p>
          <a:p>
            <a:r>
              <a:rPr lang="en-US" dirty="0" smtClean="0"/>
              <a:t>An Apache open source project </a:t>
            </a:r>
            <a:r>
              <a:rPr lang="en-US" dirty="0" smtClean="0">
                <a:hlinkClick r:id="rId2"/>
              </a:rPr>
              <a:t>http://hadoop.apache.org/pig/</a:t>
            </a:r>
            <a:endParaRPr lang="en-US" dirty="0"/>
          </a:p>
        </p:txBody>
      </p:sp>
      <p:pic>
        <p:nvPicPr>
          <p:cNvPr id="4" name="Picture 3" descr="pig_on_elephant.png"/>
          <p:cNvPicPr>
            <a:picLocks noChangeAspect="1"/>
          </p:cNvPicPr>
          <p:nvPr/>
        </p:nvPicPr>
        <p:blipFill>
          <a:blip r:embed="rId3"/>
          <a:stretch>
            <a:fillRect/>
          </a:stretch>
        </p:blipFill>
        <p:spPr>
          <a:xfrm>
            <a:off x="3023155" y="3089318"/>
            <a:ext cx="3523799" cy="317370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Today’s Lecture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Parallel databases (Chapter 22.1 – 22.5)</a:t>
            </a:r>
          </a:p>
          <a:p>
            <a:endParaRPr lang="en-US" dirty="0" smtClean="0"/>
          </a:p>
          <a:p>
            <a:r>
              <a:rPr lang="en-US" dirty="0" smtClean="0"/>
              <a:t>Map/reduce</a:t>
            </a:r>
          </a:p>
          <a:p>
            <a:endParaRPr lang="en-US" dirty="0" smtClean="0"/>
          </a:p>
          <a:p>
            <a:r>
              <a:rPr lang="en-US" dirty="0" smtClean="0"/>
              <a:t>Pig-Latin</a:t>
            </a:r>
          </a:p>
          <a:p>
            <a:pPr lvl="1"/>
            <a:r>
              <a:rPr lang="en-US" dirty="0" smtClean="0"/>
              <a:t>Some slides from Alan Gates (</a:t>
            </a:r>
            <a:r>
              <a:rPr lang="en-US" dirty="0" err="1" smtClean="0"/>
              <a:t>Yahoo!Research</a:t>
            </a:r>
            <a:r>
              <a:rPr lang="en-US" dirty="0" smtClean="0"/>
              <a:t>)</a:t>
            </a:r>
          </a:p>
          <a:p>
            <a:pPr lvl="1"/>
            <a:r>
              <a:rPr lang="en-US" dirty="0" smtClean="0"/>
              <a:t>Mini-tutorial on the slides</a:t>
            </a:r>
          </a:p>
          <a:p>
            <a:pPr lvl="1"/>
            <a:r>
              <a:rPr lang="en-US" dirty="0" smtClean="0"/>
              <a:t>Read manual for HW7</a:t>
            </a:r>
          </a:p>
          <a:p>
            <a:pPr lvl="1"/>
            <a:endParaRPr lang="en-US" dirty="0" smtClean="0"/>
          </a:p>
          <a:p>
            <a:r>
              <a:rPr lang="en-US" dirty="0" smtClean="0"/>
              <a:t>Bloom filters</a:t>
            </a:r>
          </a:p>
          <a:p>
            <a:pPr lvl="1"/>
            <a:r>
              <a:rPr lang="en-US" dirty="0" smtClean="0"/>
              <a:t>Use slides extensively !</a:t>
            </a:r>
          </a:p>
          <a:p>
            <a:pPr lvl="1"/>
            <a:r>
              <a:rPr lang="en-US" dirty="0" smtClean="0"/>
              <a:t>Bloom joins are mentioned on pp. 746 in the book</a:t>
            </a:r>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Map-Reduce</a:t>
            </a:r>
            <a:endParaRPr lang="en-US" dirty="0"/>
          </a:p>
        </p:txBody>
      </p:sp>
      <p:sp>
        <p:nvSpPr>
          <p:cNvPr id="3" name="Content Placeholder 2"/>
          <p:cNvSpPr>
            <a:spLocks noGrp="1"/>
          </p:cNvSpPr>
          <p:nvPr>
            <p:ph idx="1"/>
          </p:nvPr>
        </p:nvSpPr>
        <p:spPr/>
        <p:txBody>
          <a:bodyPr>
            <a:normAutofit lnSpcReduction="10000"/>
          </a:bodyPr>
          <a:lstStyle/>
          <a:p>
            <a:r>
              <a:rPr lang="en-US" dirty="0" smtClean="0"/>
              <a:t>Computation is moved to the data</a:t>
            </a:r>
          </a:p>
          <a:p>
            <a:r>
              <a:rPr lang="en-US" dirty="0" smtClean="0"/>
              <a:t>A simple yet powerful programming model</a:t>
            </a:r>
          </a:p>
          <a:p>
            <a:pPr lvl="1"/>
            <a:r>
              <a:rPr lang="en-US" dirty="0" smtClean="0"/>
              <a:t>Map: every record handled individually</a:t>
            </a:r>
          </a:p>
          <a:p>
            <a:pPr lvl="1"/>
            <a:r>
              <a:rPr lang="en-US" dirty="0" smtClean="0"/>
              <a:t>Shuffle:  records collected by key</a:t>
            </a:r>
          </a:p>
          <a:p>
            <a:pPr lvl="1"/>
            <a:r>
              <a:rPr lang="en-US" dirty="0" smtClean="0"/>
              <a:t>Reduce:  key and </a:t>
            </a:r>
            <a:r>
              <a:rPr lang="en-US" dirty="0" err="1" smtClean="0"/>
              <a:t>iterator</a:t>
            </a:r>
            <a:r>
              <a:rPr lang="en-US" dirty="0" smtClean="0"/>
              <a:t> of all associated values</a:t>
            </a:r>
          </a:p>
          <a:p>
            <a:r>
              <a:rPr lang="en-US" dirty="0" smtClean="0"/>
              <a:t>User provides:</a:t>
            </a:r>
          </a:p>
          <a:p>
            <a:pPr lvl="1"/>
            <a:r>
              <a:rPr lang="en-US" dirty="0" smtClean="0"/>
              <a:t>input and output (usually files)</a:t>
            </a:r>
          </a:p>
          <a:p>
            <a:pPr lvl="1"/>
            <a:r>
              <a:rPr lang="en-US" dirty="0" smtClean="0"/>
              <a:t>map Java function</a:t>
            </a:r>
          </a:p>
          <a:p>
            <a:pPr lvl="1"/>
            <a:r>
              <a:rPr lang="en-US" dirty="0" smtClean="0"/>
              <a:t>key to aggregate on</a:t>
            </a:r>
          </a:p>
          <a:p>
            <a:pPr lvl="1"/>
            <a:r>
              <a:rPr lang="en-US" dirty="0" smtClean="0"/>
              <a:t>reduce Java function</a:t>
            </a:r>
          </a:p>
          <a:p>
            <a:r>
              <a:rPr lang="en-US" dirty="0" smtClean="0"/>
              <a:t>Opportunities for more control:  partitioning, sorting, partial aggregations, etc.</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Illustrated</a:t>
            </a:r>
            <a:endParaRPr lang="en-US" dirty="0"/>
          </a:p>
        </p:txBody>
      </p:sp>
      <p:sp>
        <p:nvSpPr>
          <p:cNvPr id="8" name="Rounded Rectangle 7"/>
          <p:cNvSpPr/>
          <p:nvPr/>
        </p:nvSpPr>
        <p:spPr>
          <a:xfrm>
            <a:off x="2892249"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9" name="Rounded Rectangle 8"/>
          <p:cNvSpPr/>
          <p:nvPr/>
        </p:nvSpPr>
        <p:spPr>
          <a:xfrm>
            <a:off x="2892249"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10" name="Rounded Rectangle 9"/>
          <p:cNvSpPr/>
          <p:nvPr/>
        </p:nvSpPr>
        <p:spPr>
          <a:xfrm>
            <a:off x="4626055"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11" name="Rounded Rectangle 10"/>
          <p:cNvSpPr/>
          <p:nvPr/>
        </p:nvSpPr>
        <p:spPr>
          <a:xfrm>
            <a:off x="4626055"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cxnSp>
        <p:nvCxnSpPr>
          <p:cNvPr id="13" name="Straight Arrow Connector 12"/>
          <p:cNvCxnSpPr>
            <a:stCxn id="8" idx="2"/>
            <a:endCxn id="11" idx="0"/>
          </p:cNvCxnSpPr>
          <p:nvPr/>
        </p:nvCxnSpPr>
        <p:spPr>
          <a:xfrm rot="16200000" flipH="1">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a:endCxn id="9" idx="0"/>
          </p:cNvCxnSpPr>
          <p:nvPr/>
        </p:nvCxnSpPr>
        <p:spPr>
          <a:xfrm rot="5400000">
            <a:off x="3109084"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0"/>
          </p:cNvCxnSpPr>
          <p:nvPr/>
        </p:nvCxnSpPr>
        <p:spPr>
          <a:xfrm rot="5400000">
            <a:off x="4842890"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9" idx="0"/>
          </p:cNvCxnSpPr>
          <p:nvPr/>
        </p:nvCxnSpPr>
        <p:spPr>
          <a:xfrm rot="5400000">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Illustrated</a:t>
            </a:r>
            <a:endParaRPr lang="en-US" dirty="0"/>
          </a:p>
        </p:txBody>
      </p:sp>
      <p:sp>
        <p:nvSpPr>
          <p:cNvPr id="8" name="Rounded Rectangle 7"/>
          <p:cNvSpPr/>
          <p:nvPr/>
        </p:nvSpPr>
        <p:spPr>
          <a:xfrm>
            <a:off x="2892249"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9" name="Rounded Rectangle 8"/>
          <p:cNvSpPr/>
          <p:nvPr/>
        </p:nvSpPr>
        <p:spPr>
          <a:xfrm>
            <a:off x="2892249"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10" name="Rounded Rectangle 9"/>
          <p:cNvSpPr/>
          <p:nvPr/>
        </p:nvSpPr>
        <p:spPr>
          <a:xfrm>
            <a:off x="4626055"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11" name="Rounded Rectangle 10"/>
          <p:cNvSpPr/>
          <p:nvPr/>
        </p:nvSpPr>
        <p:spPr>
          <a:xfrm>
            <a:off x="4626055"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cxnSp>
        <p:nvCxnSpPr>
          <p:cNvPr id="13" name="Straight Arrow Connector 12"/>
          <p:cNvCxnSpPr>
            <a:stCxn id="8" idx="2"/>
            <a:endCxn id="11" idx="0"/>
          </p:cNvCxnSpPr>
          <p:nvPr/>
        </p:nvCxnSpPr>
        <p:spPr>
          <a:xfrm rot="16200000" flipH="1">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a:endCxn id="9" idx="0"/>
          </p:cNvCxnSpPr>
          <p:nvPr/>
        </p:nvCxnSpPr>
        <p:spPr>
          <a:xfrm rot="5400000">
            <a:off x="3109084"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0"/>
          </p:cNvCxnSpPr>
          <p:nvPr/>
        </p:nvCxnSpPr>
        <p:spPr>
          <a:xfrm rot="5400000">
            <a:off x="4842890"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9" idx="0"/>
          </p:cNvCxnSpPr>
          <p:nvPr/>
        </p:nvCxnSpPr>
        <p:spPr>
          <a:xfrm rot="5400000">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6200" y="1212588"/>
            <a:ext cx="473943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Romeo, wherefore art thou Romeo?</a:t>
            </a:r>
            <a:endParaRPr lang="en-US" sz="1800" dirty="0">
              <a:solidFill>
                <a:srgbClr val="000000"/>
              </a:solidFill>
              <a:latin typeface="Arial"/>
              <a:ea typeface="+mn-ea"/>
              <a:cs typeface="+mn-cs"/>
            </a:endParaRPr>
          </a:p>
        </p:txBody>
      </p:sp>
      <p:cxnSp>
        <p:nvCxnSpPr>
          <p:cNvPr id="33" name="Straight Connector 32"/>
          <p:cNvCxnSpPr>
            <a:stCxn id="25" idx="2"/>
            <a:endCxn id="8" idx="0"/>
          </p:cNvCxnSpPr>
          <p:nvPr/>
        </p:nvCxnSpPr>
        <p:spPr>
          <a:xfrm rot="16200000" flipH="1">
            <a:off x="2570881" y="1456957"/>
            <a:ext cx="830997" cy="1080922"/>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43204" y="1212588"/>
            <a:ext cx="222473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art thou hurt?</a:t>
            </a:r>
            <a:endParaRPr lang="en-US" sz="1800" dirty="0">
              <a:solidFill>
                <a:srgbClr val="000000"/>
              </a:solidFill>
              <a:latin typeface="Arial"/>
              <a:ea typeface="+mn-ea"/>
              <a:cs typeface="+mn-cs"/>
            </a:endParaRPr>
          </a:p>
        </p:txBody>
      </p:sp>
      <p:cxnSp>
        <p:nvCxnSpPr>
          <p:cNvPr id="38" name="Straight Connector 37"/>
          <p:cNvCxnSpPr>
            <a:stCxn id="37" idx="2"/>
            <a:endCxn id="10" idx="0"/>
          </p:cNvCxnSpPr>
          <p:nvPr/>
        </p:nvCxnSpPr>
        <p:spPr>
          <a:xfrm rot="5400000">
            <a:off x="5642612" y="1199955"/>
            <a:ext cx="830997" cy="1594927"/>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Illustrated</a:t>
            </a:r>
            <a:endParaRPr lang="en-US" dirty="0"/>
          </a:p>
        </p:txBody>
      </p:sp>
      <p:sp>
        <p:nvSpPr>
          <p:cNvPr id="8" name="Rounded Rectangle 7"/>
          <p:cNvSpPr/>
          <p:nvPr/>
        </p:nvSpPr>
        <p:spPr>
          <a:xfrm>
            <a:off x="2892249"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9" name="Rounded Rectangle 8"/>
          <p:cNvSpPr/>
          <p:nvPr/>
        </p:nvSpPr>
        <p:spPr>
          <a:xfrm>
            <a:off x="2892249"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10" name="Rounded Rectangle 9"/>
          <p:cNvSpPr/>
          <p:nvPr/>
        </p:nvSpPr>
        <p:spPr>
          <a:xfrm>
            <a:off x="4626055"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11" name="Rounded Rectangle 10"/>
          <p:cNvSpPr/>
          <p:nvPr/>
        </p:nvSpPr>
        <p:spPr>
          <a:xfrm>
            <a:off x="4626055"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cxnSp>
        <p:nvCxnSpPr>
          <p:cNvPr id="13" name="Straight Arrow Connector 12"/>
          <p:cNvCxnSpPr>
            <a:stCxn id="8" idx="2"/>
            <a:endCxn id="11" idx="0"/>
          </p:cNvCxnSpPr>
          <p:nvPr/>
        </p:nvCxnSpPr>
        <p:spPr>
          <a:xfrm rot="16200000" flipH="1">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a:endCxn id="9" idx="0"/>
          </p:cNvCxnSpPr>
          <p:nvPr/>
        </p:nvCxnSpPr>
        <p:spPr>
          <a:xfrm rot="5400000">
            <a:off x="3109084"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0"/>
          </p:cNvCxnSpPr>
          <p:nvPr/>
        </p:nvCxnSpPr>
        <p:spPr>
          <a:xfrm rot="5400000">
            <a:off x="4842890"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9" idx="0"/>
          </p:cNvCxnSpPr>
          <p:nvPr/>
        </p:nvCxnSpPr>
        <p:spPr>
          <a:xfrm rot="5400000">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6200" y="1212588"/>
            <a:ext cx="473943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Romeo, wherefore art thou Romeo?</a:t>
            </a:r>
            <a:endParaRPr lang="en-US" sz="1800" dirty="0">
              <a:solidFill>
                <a:srgbClr val="000000"/>
              </a:solidFill>
              <a:latin typeface="Arial"/>
              <a:ea typeface="+mn-ea"/>
              <a:cs typeface="+mn-cs"/>
            </a:endParaRPr>
          </a:p>
        </p:txBody>
      </p:sp>
      <p:sp>
        <p:nvSpPr>
          <p:cNvPr id="28" name="TextBox 27"/>
          <p:cNvSpPr txBox="1"/>
          <p:nvPr/>
        </p:nvSpPr>
        <p:spPr>
          <a:xfrm>
            <a:off x="991884" y="2064535"/>
            <a:ext cx="1480594" cy="1754327"/>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endParaRPr lang="en-US" sz="1800" dirty="0">
              <a:solidFill>
                <a:srgbClr val="000000"/>
              </a:solidFill>
              <a:latin typeface="Arial"/>
              <a:ea typeface="+mn-ea"/>
              <a:cs typeface="+mn-cs"/>
            </a:endParaRPr>
          </a:p>
        </p:txBody>
      </p:sp>
      <p:cxnSp>
        <p:nvCxnSpPr>
          <p:cNvPr id="33" name="Straight Connector 32"/>
          <p:cNvCxnSpPr>
            <a:stCxn id="25" idx="2"/>
            <a:endCxn id="8" idx="0"/>
          </p:cNvCxnSpPr>
          <p:nvPr/>
        </p:nvCxnSpPr>
        <p:spPr>
          <a:xfrm rot="16200000" flipH="1">
            <a:off x="2570881" y="1456957"/>
            <a:ext cx="830997" cy="1080922"/>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43204" y="1212588"/>
            <a:ext cx="222473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art thou hurt?</a:t>
            </a:r>
            <a:endParaRPr lang="en-US" sz="1800" dirty="0">
              <a:solidFill>
                <a:srgbClr val="000000"/>
              </a:solidFill>
              <a:latin typeface="Arial"/>
              <a:ea typeface="+mn-ea"/>
              <a:cs typeface="+mn-cs"/>
            </a:endParaRPr>
          </a:p>
        </p:txBody>
      </p:sp>
      <p:cxnSp>
        <p:nvCxnSpPr>
          <p:cNvPr id="38" name="Straight Connector 37"/>
          <p:cNvCxnSpPr>
            <a:stCxn id="37" idx="2"/>
            <a:endCxn id="10" idx="0"/>
          </p:cNvCxnSpPr>
          <p:nvPr/>
        </p:nvCxnSpPr>
        <p:spPr>
          <a:xfrm rot="5400000">
            <a:off x="5642612" y="1199955"/>
            <a:ext cx="830997" cy="1594927"/>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615974" y="2341534"/>
            <a:ext cx="980068" cy="1200329"/>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Illustrated</a:t>
            </a:r>
            <a:endParaRPr lang="en-US" dirty="0"/>
          </a:p>
        </p:txBody>
      </p:sp>
      <p:sp>
        <p:nvSpPr>
          <p:cNvPr id="8" name="Rounded Rectangle 7"/>
          <p:cNvSpPr/>
          <p:nvPr/>
        </p:nvSpPr>
        <p:spPr>
          <a:xfrm>
            <a:off x="2892249"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9" name="Rounded Rectangle 8"/>
          <p:cNvSpPr/>
          <p:nvPr/>
        </p:nvSpPr>
        <p:spPr>
          <a:xfrm>
            <a:off x="2892249"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10" name="Rounded Rectangle 9"/>
          <p:cNvSpPr/>
          <p:nvPr/>
        </p:nvSpPr>
        <p:spPr>
          <a:xfrm>
            <a:off x="4626055"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11" name="Rounded Rectangle 10"/>
          <p:cNvSpPr/>
          <p:nvPr/>
        </p:nvSpPr>
        <p:spPr>
          <a:xfrm>
            <a:off x="4626055"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cxnSp>
        <p:nvCxnSpPr>
          <p:cNvPr id="13" name="Straight Arrow Connector 12"/>
          <p:cNvCxnSpPr>
            <a:stCxn id="8" idx="2"/>
            <a:endCxn id="11" idx="0"/>
          </p:cNvCxnSpPr>
          <p:nvPr/>
        </p:nvCxnSpPr>
        <p:spPr>
          <a:xfrm rot="16200000" flipH="1">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a:endCxn id="9" idx="0"/>
          </p:cNvCxnSpPr>
          <p:nvPr/>
        </p:nvCxnSpPr>
        <p:spPr>
          <a:xfrm rot="5400000">
            <a:off x="3109084"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0"/>
          </p:cNvCxnSpPr>
          <p:nvPr/>
        </p:nvCxnSpPr>
        <p:spPr>
          <a:xfrm rot="5400000">
            <a:off x="4842890"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9" idx="0"/>
          </p:cNvCxnSpPr>
          <p:nvPr/>
        </p:nvCxnSpPr>
        <p:spPr>
          <a:xfrm rot="5400000">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6200" y="1212588"/>
            <a:ext cx="473943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Romeo, wherefore art thou Romeo?</a:t>
            </a:r>
            <a:endParaRPr lang="en-US" sz="1800" dirty="0">
              <a:solidFill>
                <a:srgbClr val="000000"/>
              </a:solidFill>
              <a:latin typeface="Arial"/>
              <a:ea typeface="+mn-ea"/>
              <a:cs typeface="+mn-cs"/>
            </a:endParaRPr>
          </a:p>
        </p:txBody>
      </p:sp>
      <p:sp>
        <p:nvSpPr>
          <p:cNvPr id="28" name="TextBox 27"/>
          <p:cNvSpPr txBox="1"/>
          <p:nvPr/>
        </p:nvSpPr>
        <p:spPr>
          <a:xfrm>
            <a:off x="991884" y="2064535"/>
            <a:ext cx="1480594" cy="1754327"/>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endParaRPr lang="en-US" sz="1800" dirty="0">
              <a:solidFill>
                <a:srgbClr val="000000"/>
              </a:solidFill>
              <a:latin typeface="Arial"/>
              <a:ea typeface="+mn-ea"/>
              <a:cs typeface="+mn-cs"/>
            </a:endParaRPr>
          </a:p>
        </p:txBody>
      </p:sp>
      <p:sp>
        <p:nvSpPr>
          <p:cNvPr id="29" name="TextBox 28"/>
          <p:cNvSpPr txBox="1"/>
          <p:nvPr/>
        </p:nvSpPr>
        <p:spPr>
          <a:xfrm>
            <a:off x="991884" y="4124359"/>
            <a:ext cx="123682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art, (1, 1)</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 1)</a:t>
            </a:r>
          </a:p>
        </p:txBody>
      </p:sp>
      <p:cxnSp>
        <p:nvCxnSpPr>
          <p:cNvPr id="33" name="Straight Connector 32"/>
          <p:cNvCxnSpPr>
            <a:stCxn id="25" idx="2"/>
            <a:endCxn id="8" idx="0"/>
          </p:cNvCxnSpPr>
          <p:nvPr/>
        </p:nvCxnSpPr>
        <p:spPr>
          <a:xfrm rot="16200000" flipH="1">
            <a:off x="2570881" y="1456957"/>
            <a:ext cx="830997" cy="1080922"/>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43204" y="1212588"/>
            <a:ext cx="222473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art thou hurt?</a:t>
            </a:r>
            <a:endParaRPr lang="en-US" sz="1800" dirty="0">
              <a:solidFill>
                <a:srgbClr val="000000"/>
              </a:solidFill>
              <a:latin typeface="Arial"/>
              <a:ea typeface="+mn-ea"/>
              <a:cs typeface="+mn-cs"/>
            </a:endParaRPr>
          </a:p>
        </p:txBody>
      </p:sp>
      <p:cxnSp>
        <p:nvCxnSpPr>
          <p:cNvPr id="38" name="Straight Connector 37"/>
          <p:cNvCxnSpPr>
            <a:stCxn id="37" idx="2"/>
            <a:endCxn id="10" idx="0"/>
          </p:cNvCxnSpPr>
          <p:nvPr/>
        </p:nvCxnSpPr>
        <p:spPr>
          <a:xfrm rot="5400000">
            <a:off x="5642612" y="1199955"/>
            <a:ext cx="830997" cy="1594927"/>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615974" y="2341534"/>
            <a:ext cx="980068" cy="1200329"/>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endParaRPr lang="en-US" sz="1800" dirty="0">
              <a:solidFill>
                <a:srgbClr val="000000"/>
              </a:solidFill>
              <a:latin typeface="Arial"/>
              <a:ea typeface="+mn-ea"/>
              <a:cs typeface="+mn-cs"/>
            </a:endParaRPr>
          </a:p>
        </p:txBody>
      </p:sp>
      <p:sp>
        <p:nvSpPr>
          <p:cNvPr id="42" name="TextBox 41"/>
          <p:cNvSpPr txBox="1"/>
          <p:nvPr/>
        </p:nvSpPr>
        <p:spPr>
          <a:xfrm>
            <a:off x="6615974" y="4124359"/>
            <a:ext cx="1865277"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(1, 1, 1)</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Map Reduce Illustrated</a:t>
            </a:r>
            <a:endParaRPr lang="en-US" dirty="0"/>
          </a:p>
        </p:txBody>
      </p:sp>
      <p:sp>
        <p:nvSpPr>
          <p:cNvPr id="8" name="Rounded Rectangle 7"/>
          <p:cNvSpPr/>
          <p:nvPr/>
        </p:nvSpPr>
        <p:spPr>
          <a:xfrm>
            <a:off x="2892249"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9" name="Rounded Rectangle 8"/>
          <p:cNvSpPr/>
          <p:nvPr/>
        </p:nvSpPr>
        <p:spPr>
          <a:xfrm>
            <a:off x="2892249"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10" name="Rounded Rectangle 9"/>
          <p:cNvSpPr/>
          <p:nvPr/>
        </p:nvSpPr>
        <p:spPr>
          <a:xfrm>
            <a:off x="4626055" y="2412917"/>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11" name="Rounded Rectangle 10"/>
          <p:cNvSpPr/>
          <p:nvPr/>
        </p:nvSpPr>
        <p:spPr>
          <a:xfrm>
            <a:off x="4626055" y="4123565"/>
            <a:ext cx="1269182" cy="875136"/>
          </a:xfrm>
          <a:prstGeom prst="roundRect">
            <a:avLst/>
          </a:prstGeom>
          <a:noFill/>
          <a:ln w="19050">
            <a:solidFill>
              <a:srgbClr val="0000FF"/>
            </a:solidFill>
          </a:ln>
        </p:spPr>
        <p:style>
          <a:lnRef idx="1">
            <a:schemeClr val="accent1"/>
          </a:lnRef>
          <a:fillRef idx="3">
            <a:schemeClr val="accent1"/>
          </a:fillRef>
          <a:effectRef idx="2">
            <a:schemeClr val="accent1"/>
          </a:effectRef>
          <a:fontRef idx="minor">
            <a:schemeClr val="lt1"/>
          </a:fontRef>
        </p:style>
        <p:txBody>
          <a:bodyPr wrap="square">
            <a:noAutofit/>
          </a:bodyPr>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cxnSp>
        <p:nvCxnSpPr>
          <p:cNvPr id="13" name="Straight Arrow Connector 12"/>
          <p:cNvCxnSpPr>
            <a:stCxn id="8" idx="2"/>
            <a:endCxn id="11" idx="0"/>
          </p:cNvCxnSpPr>
          <p:nvPr/>
        </p:nvCxnSpPr>
        <p:spPr>
          <a:xfrm rot="16200000" flipH="1">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8" idx="2"/>
            <a:endCxn id="9" idx="0"/>
          </p:cNvCxnSpPr>
          <p:nvPr/>
        </p:nvCxnSpPr>
        <p:spPr>
          <a:xfrm rot="5400000">
            <a:off x="3109084"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0" idx="2"/>
            <a:endCxn id="11" idx="0"/>
          </p:cNvCxnSpPr>
          <p:nvPr/>
        </p:nvCxnSpPr>
        <p:spPr>
          <a:xfrm rot="5400000">
            <a:off x="4842890" y="3705809"/>
            <a:ext cx="8355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0" idx="2"/>
            <a:endCxn id="9" idx="0"/>
          </p:cNvCxnSpPr>
          <p:nvPr/>
        </p:nvCxnSpPr>
        <p:spPr>
          <a:xfrm rot="5400000">
            <a:off x="3975987" y="2838906"/>
            <a:ext cx="835512" cy="1733806"/>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5" name="TextBox 24"/>
          <p:cNvSpPr txBox="1"/>
          <p:nvPr/>
        </p:nvSpPr>
        <p:spPr>
          <a:xfrm>
            <a:off x="76200" y="1212588"/>
            <a:ext cx="473943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Romeo, wherefore art thou Romeo?</a:t>
            </a:r>
            <a:endParaRPr lang="en-US" sz="1800" dirty="0">
              <a:solidFill>
                <a:srgbClr val="000000"/>
              </a:solidFill>
              <a:latin typeface="Arial"/>
              <a:ea typeface="+mn-ea"/>
              <a:cs typeface="+mn-cs"/>
            </a:endParaRPr>
          </a:p>
        </p:txBody>
      </p:sp>
      <p:sp>
        <p:nvSpPr>
          <p:cNvPr id="28" name="TextBox 27"/>
          <p:cNvSpPr txBox="1"/>
          <p:nvPr/>
        </p:nvSpPr>
        <p:spPr>
          <a:xfrm>
            <a:off x="991884" y="2064535"/>
            <a:ext cx="1480594" cy="1754327"/>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Romeo, 1</a:t>
            </a:r>
            <a:endParaRPr lang="en-US" sz="1800" dirty="0">
              <a:solidFill>
                <a:srgbClr val="000000"/>
              </a:solidFill>
              <a:latin typeface="Arial"/>
              <a:ea typeface="+mn-ea"/>
              <a:cs typeface="+mn-cs"/>
            </a:endParaRPr>
          </a:p>
        </p:txBody>
      </p:sp>
      <p:sp>
        <p:nvSpPr>
          <p:cNvPr id="29" name="TextBox 28"/>
          <p:cNvSpPr txBox="1"/>
          <p:nvPr/>
        </p:nvSpPr>
        <p:spPr>
          <a:xfrm>
            <a:off x="991884" y="4124359"/>
            <a:ext cx="123682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art, (1, 1)</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 1)</a:t>
            </a:r>
          </a:p>
        </p:txBody>
      </p:sp>
      <p:sp>
        <p:nvSpPr>
          <p:cNvPr id="30" name="TextBox 29"/>
          <p:cNvSpPr txBox="1"/>
          <p:nvPr/>
        </p:nvSpPr>
        <p:spPr>
          <a:xfrm>
            <a:off x="991884" y="5426608"/>
            <a:ext cx="8905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art, 2</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2</a:t>
            </a:r>
            <a:endParaRPr lang="en-US" sz="1800" dirty="0">
              <a:solidFill>
                <a:srgbClr val="000000"/>
              </a:solidFill>
              <a:latin typeface="Arial"/>
              <a:ea typeface="+mn-ea"/>
              <a:cs typeface="+mn-cs"/>
            </a:endParaRPr>
          </a:p>
        </p:txBody>
      </p:sp>
      <p:cxnSp>
        <p:nvCxnSpPr>
          <p:cNvPr id="33" name="Straight Connector 32"/>
          <p:cNvCxnSpPr>
            <a:stCxn id="25" idx="2"/>
            <a:endCxn id="8" idx="0"/>
          </p:cNvCxnSpPr>
          <p:nvPr/>
        </p:nvCxnSpPr>
        <p:spPr>
          <a:xfrm rot="16200000" flipH="1">
            <a:off x="2570881" y="1456957"/>
            <a:ext cx="830997" cy="1080922"/>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743204" y="1212588"/>
            <a:ext cx="222473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art thou hurt?</a:t>
            </a:r>
            <a:endParaRPr lang="en-US" sz="1800" dirty="0">
              <a:solidFill>
                <a:srgbClr val="000000"/>
              </a:solidFill>
              <a:latin typeface="Arial"/>
              <a:ea typeface="+mn-ea"/>
              <a:cs typeface="+mn-cs"/>
            </a:endParaRPr>
          </a:p>
        </p:txBody>
      </p:sp>
      <p:cxnSp>
        <p:nvCxnSpPr>
          <p:cNvPr id="38" name="Straight Connector 37"/>
          <p:cNvCxnSpPr>
            <a:stCxn id="37" idx="2"/>
            <a:endCxn id="10" idx="0"/>
          </p:cNvCxnSpPr>
          <p:nvPr/>
        </p:nvCxnSpPr>
        <p:spPr>
          <a:xfrm rot="5400000">
            <a:off x="5642612" y="1199955"/>
            <a:ext cx="830997" cy="1594927"/>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
        <p:nvSpPr>
          <p:cNvPr id="41" name="TextBox 40"/>
          <p:cNvSpPr txBox="1"/>
          <p:nvPr/>
        </p:nvSpPr>
        <p:spPr>
          <a:xfrm>
            <a:off x="6615974" y="2341534"/>
            <a:ext cx="980068" cy="1200329"/>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p>
          <a:p>
            <a:pPr defTabSz="457200" eaLnBrk="1" fontAlgn="auto" hangingPunct="1">
              <a:spcBef>
                <a:spcPts val="0"/>
              </a:spcBef>
              <a:spcAft>
                <a:spcPts val="0"/>
              </a:spcAft>
            </a:pPr>
            <a:r>
              <a:rPr lang="en-US" sz="1800" dirty="0" smtClean="0">
                <a:solidFill>
                  <a:srgbClr val="000000"/>
                </a:solidFill>
                <a:latin typeface="Arial"/>
                <a:ea typeface="+mn-ea"/>
                <a:cs typeface="+mn-cs"/>
              </a:rPr>
              <a:t>art, 1</a:t>
            </a:r>
          </a:p>
          <a:p>
            <a:pPr defTabSz="457200" eaLnBrk="1" fontAlgn="auto" hangingPunct="1">
              <a:spcBef>
                <a:spcPts val="0"/>
              </a:spcBef>
              <a:spcAft>
                <a:spcPts val="0"/>
              </a:spcAft>
            </a:pPr>
            <a:r>
              <a:rPr lang="en-US" sz="1800" dirty="0" smtClean="0">
                <a:solidFill>
                  <a:srgbClr val="000000"/>
                </a:solidFill>
                <a:latin typeface="Arial"/>
                <a:ea typeface="+mn-ea"/>
                <a:cs typeface="+mn-cs"/>
              </a:rPr>
              <a:t>thou, 1</a:t>
            </a:r>
          </a:p>
          <a:p>
            <a:pPr defTabSz="457200" eaLnBrk="1" fontAlgn="auto" hangingPunct="1">
              <a:spcBef>
                <a:spcPts val="0"/>
              </a:spcBef>
              <a:spcAft>
                <a:spcPts val="0"/>
              </a:spcAft>
            </a:pPr>
            <a:r>
              <a:rPr lang="en-US" sz="1800" dirty="0" smtClean="0">
                <a:solidFill>
                  <a:srgbClr val="000000"/>
                </a:solidFill>
                <a:latin typeface="Arial"/>
                <a:ea typeface="+mn-ea"/>
                <a:cs typeface="+mn-cs"/>
              </a:rPr>
              <a:t>hurt, 1</a:t>
            </a:r>
            <a:endParaRPr lang="en-US" sz="1800" dirty="0">
              <a:solidFill>
                <a:srgbClr val="000000"/>
              </a:solidFill>
              <a:latin typeface="Arial"/>
              <a:ea typeface="+mn-ea"/>
              <a:cs typeface="+mn-cs"/>
            </a:endParaRPr>
          </a:p>
        </p:txBody>
      </p:sp>
      <p:sp>
        <p:nvSpPr>
          <p:cNvPr id="42" name="TextBox 41"/>
          <p:cNvSpPr txBox="1"/>
          <p:nvPr/>
        </p:nvSpPr>
        <p:spPr>
          <a:xfrm>
            <a:off x="6615974" y="4124359"/>
            <a:ext cx="1865277"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(1, 1, 1)</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p>
        </p:txBody>
      </p:sp>
      <p:sp>
        <p:nvSpPr>
          <p:cNvPr id="43" name="TextBox 42"/>
          <p:cNvSpPr txBox="1"/>
          <p:nvPr/>
        </p:nvSpPr>
        <p:spPr>
          <a:xfrm>
            <a:off x="6615974" y="5426608"/>
            <a:ext cx="148059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Romeo, 3</a:t>
            </a:r>
          </a:p>
          <a:p>
            <a:pPr defTabSz="457200" eaLnBrk="1" fontAlgn="auto" hangingPunct="1">
              <a:spcBef>
                <a:spcPts val="0"/>
              </a:spcBef>
              <a:spcAft>
                <a:spcPts val="0"/>
              </a:spcAft>
            </a:pPr>
            <a:r>
              <a:rPr lang="en-US" sz="1800" dirty="0" smtClean="0">
                <a:solidFill>
                  <a:srgbClr val="000000"/>
                </a:solidFill>
                <a:latin typeface="Arial"/>
                <a:ea typeface="+mn-ea"/>
                <a:cs typeface="+mn-cs"/>
              </a:rPr>
              <a:t>wherefore, 1</a:t>
            </a:r>
          </a:p>
          <a:p>
            <a:pPr defTabSz="457200" eaLnBrk="1" fontAlgn="auto" hangingPunct="1">
              <a:spcBef>
                <a:spcPts val="0"/>
              </a:spcBef>
              <a:spcAft>
                <a:spcPts val="0"/>
              </a:spcAft>
            </a:pPr>
            <a:r>
              <a:rPr lang="en-US" sz="1800" dirty="0" smtClean="0">
                <a:solidFill>
                  <a:srgbClr val="000000"/>
                </a:solidFill>
                <a:latin typeface="Arial"/>
                <a:ea typeface="+mn-ea"/>
                <a:cs typeface="+mn-cs"/>
              </a:rPr>
              <a:t>what, 1</a:t>
            </a:r>
            <a:endParaRPr lang="en-US" sz="1800" dirty="0">
              <a:solidFill>
                <a:srgbClr val="000000"/>
              </a:solidFill>
              <a:latin typeface="Arial"/>
              <a:ea typeface="+mn-ea"/>
              <a:cs typeface="+mn-cs"/>
            </a:endParaRPr>
          </a:p>
        </p:txBody>
      </p:sp>
      <p:cxnSp>
        <p:nvCxnSpPr>
          <p:cNvPr id="47" name="Straight Connector 46"/>
          <p:cNvCxnSpPr>
            <a:stCxn id="9" idx="2"/>
            <a:endCxn id="30" idx="3"/>
          </p:cNvCxnSpPr>
          <p:nvPr/>
        </p:nvCxnSpPr>
        <p:spPr>
          <a:xfrm rot="5400000">
            <a:off x="2259864" y="4621297"/>
            <a:ext cx="889572" cy="1644380"/>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a:stCxn id="11" idx="2"/>
            <a:endCxn id="43" idx="1"/>
          </p:cNvCxnSpPr>
          <p:nvPr/>
        </p:nvCxnSpPr>
        <p:spPr>
          <a:xfrm rot="16200000" flipH="1">
            <a:off x="5493524" y="4765823"/>
            <a:ext cx="889572" cy="1355328"/>
          </a:xfrm>
          <a:prstGeom prst="line">
            <a:avLst/>
          </a:prstGeom>
          <a:ln>
            <a:solidFill>
              <a:srgbClr val="0000FF"/>
            </a:solidFill>
            <a:prstDash val="dash"/>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Parallelism Simple</a:t>
            </a:r>
            <a:endParaRPr lang="en-US" dirty="0"/>
          </a:p>
        </p:txBody>
      </p:sp>
      <p:sp>
        <p:nvSpPr>
          <p:cNvPr id="3" name="Content Placeholder 2"/>
          <p:cNvSpPr>
            <a:spLocks noGrp="1"/>
          </p:cNvSpPr>
          <p:nvPr>
            <p:ph idx="1"/>
          </p:nvPr>
        </p:nvSpPr>
        <p:spPr/>
        <p:txBody>
          <a:bodyPr/>
          <a:lstStyle/>
          <a:p>
            <a:r>
              <a:rPr lang="en-US" dirty="0" smtClean="0"/>
              <a:t>Sequential reads = good read speeds</a:t>
            </a:r>
          </a:p>
          <a:p>
            <a:r>
              <a:rPr lang="en-US" dirty="0" smtClean="0"/>
              <a:t>In large cluster failures are guaranteed; Map Reduce handles retries</a:t>
            </a:r>
          </a:p>
          <a:p>
            <a:r>
              <a:rPr lang="en-US" dirty="0" smtClean="0"/>
              <a:t>Good fit for batch processing applications that need to touch all your data:</a:t>
            </a:r>
          </a:p>
          <a:p>
            <a:pPr lvl="1"/>
            <a:r>
              <a:rPr lang="en-US" dirty="0" smtClean="0"/>
              <a:t>data mining</a:t>
            </a:r>
          </a:p>
          <a:p>
            <a:pPr lvl="1"/>
            <a:r>
              <a:rPr lang="en-US" dirty="0" smtClean="0"/>
              <a:t>model tuning</a:t>
            </a:r>
          </a:p>
          <a:p>
            <a:r>
              <a:rPr lang="en-US" dirty="0" smtClean="0"/>
              <a:t>Bad fit for applications that need to find one particular record</a:t>
            </a:r>
          </a:p>
          <a:p>
            <a:r>
              <a:rPr lang="en-US" dirty="0" smtClean="0"/>
              <a:t>Bad fit for applications that need to communicate between processes; oriented around independent units of work</a:t>
            </a:r>
            <a:endParaRPr lang="en-US" dirty="0"/>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use Pig?</a:t>
            </a:r>
            <a:endParaRPr lang="en-US" dirty="0"/>
          </a:p>
        </p:txBody>
      </p:sp>
      <p:sp>
        <p:nvSpPr>
          <p:cNvPr id="4" name="Rectangle 3"/>
          <p:cNvSpPr txBox="1">
            <a:spLocks noChangeArrowheads="1"/>
          </p:cNvSpPr>
          <p:nvPr/>
        </p:nvSpPr>
        <p:spPr bwMode="auto">
          <a:xfrm>
            <a:off x="457200" y="1600200"/>
            <a:ext cx="4038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eaLnBrk="1" hangingPunct="1">
              <a:spcBef>
                <a:spcPct val="20000"/>
              </a:spcBef>
              <a:defRPr/>
            </a:pPr>
            <a:r>
              <a:rPr lang="en-US" sz="3200" kern="0" smtClean="0">
                <a:solidFill>
                  <a:srgbClr val="000000"/>
                </a:solidFill>
                <a:latin typeface="Arial"/>
                <a:ea typeface="+mn-ea"/>
                <a:cs typeface="+mn-cs"/>
              </a:rPr>
              <a:t>   Suppose you have user data in one file, website data in another, and you need to find the top 5 most visited sites by users aged 18 - 25.</a:t>
            </a:r>
            <a:endParaRPr lang="en-US" sz="1000" kern="0" dirty="0">
              <a:solidFill>
                <a:srgbClr val="000000"/>
              </a:solidFill>
              <a:latin typeface="Arial"/>
              <a:ea typeface="+mn-ea"/>
              <a:cs typeface="+mn-cs"/>
            </a:endParaRPr>
          </a:p>
        </p:txBody>
      </p:sp>
      <p:sp>
        <p:nvSpPr>
          <p:cNvPr id="5" name="Text Box 22"/>
          <p:cNvSpPr txBox="1">
            <a:spLocks noChangeArrowheads="1"/>
          </p:cNvSpPr>
          <p:nvPr/>
        </p:nvSpPr>
        <p:spPr bwMode="auto">
          <a:xfrm>
            <a:off x="4719637" y="1705769"/>
            <a:ext cx="1425575" cy="366712"/>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Load Users</a:t>
            </a:r>
          </a:p>
        </p:txBody>
      </p:sp>
      <p:sp>
        <p:nvSpPr>
          <p:cNvPr id="6" name="Text Box 23"/>
          <p:cNvSpPr txBox="1">
            <a:spLocks noChangeArrowheads="1"/>
          </p:cNvSpPr>
          <p:nvPr/>
        </p:nvSpPr>
        <p:spPr bwMode="auto">
          <a:xfrm>
            <a:off x="7288212" y="1713706"/>
            <a:ext cx="1425575"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Load Pages</a:t>
            </a:r>
          </a:p>
        </p:txBody>
      </p:sp>
      <p:sp>
        <p:nvSpPr>
          <p:cNvPr id="7" name="Text Box 24"/>
          <p:cNvSpPr txBox="1">
            <a:spLocks noChangeArrowheads="1"/>
          </p:cNvSpPr>
          <p:nvPr/>
        </p:nvSpPr>
        <p:spPr bwMode="auto">
          <a:xfrm>
            <a:off x="4697412" y="2399506"/>
            <a:ext cx="1524000"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Filter by age</a:t>
            </a:r>
          </a:p>
        </p:txBody>
      </p:sp>
      <p:sp>
        <p:nvSpPr>
          <p:cNvPr id="8" name="Text Box 25"/>
          <p:cNvSpPr txBox="1">
            <a:spLocks noChangeArrowheads="1"/>
          </p:cNvSpPr>
          <p:nvPr/>
        </p:nvSpPr>
        <p:spPr bwMode="auto">
          <a:xfrm>
            <a:off x="6069012" y="3161506"/>
            <a:ext cx="1600200"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Join on name</a:t>
            </a:r>
          </a:p>
        </p:txBody>
      </p:sp>
      <p:sp>
        <p:nvSpPr>
          <p:cNvPr id="9" name="Text Box 26"/>
          <p:cNvSpPr txBox="1">
            <a:spLocks noChangeArrowheads="1"/>
          </p:cNvSpPr>
          <p:nvPr/>
        </p:nvSpPr>
        <p:spPr bwMode="auto">
          <a:xfrm>
            <a:off x="6069012" y="3771106"/>
            <a:ext cx="1600200"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Group on url</a:t>
            </a:r>
          </a:p>
        </p:txBody>
      </p:sp>
      <p:sp>
        <p:nvSpPr>
          <p:cNvPr id="10" name="Text Box 27"/>
          <p:cNvSpPr txBox="1">
            <a:spLocks noChangeArrowheads="1"/>
          </p:cNvSpPr>
          <p:nvPr/>
        </p:nvSpPr>
        <p:spPr bwMode="auto">
          <a:xfrm>
            <a:off x="6145212" y="4380706"/>
            <a:ext cx="1425575"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Count clicks</a:t>
            </a:r>
          </a:p>
        </p:txBody>
      </p:sp>
      <p:sp>
        <p:nvSpPr>
          <p:cNvPr id="11" name="Text Box 28"/>
          <p:cNvSpPr txBox="1">
            <a:spLocks noChangeArrowheads="1"/>
          </p:cNvSpPr>
          <p:nvPr/>
        </p:nvSpPr>
        <p:spPr bwMode="auto">
          <a:xfrm>
            <a:off x="5916612" y="4990306"/>
            <a:ext cx="1828800"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Order by clicks</a:t>
            </a:r>
          </a:p>
        </p:txBody>
      </p:sp>
      <p:sp>
        <p:nvSpPr>
          <p:cNvPr id="12" name="Text Box 29"/>
          <p:cNvSpPr txBox="1">
            <a:spLocks noChangeArrowheads="1"/>
          </p:cNvSpPr>
          <p:nvPr/>
        </p:nvSpPr>
        <p:spPr bwMode="auto">
          <a:xfrm>
            <a:off x="6221412" y="5599906"/>
            <a:ext cx="1371600" cy="366713"/>
          </a:xfrm>
          <a:prstGeom prst="rect">
            <a:avLst/>
          </a:prstGeom>
          <a:solidFill>
            <a:srgbClr val="00CCFF"/>
          </a:solidFill>
          <a:ln w="9525">
            <a:noFill/>
            <a:miter lim="800000"/>
            <a:headEnd/>
            <a:tailEnd/>
          </a:ln>
          <a:effectLst/>
        </p:spPr>
        <p:txBody>
          <a:bodyPr>
            <a:prstTxWarp prst="textNoShape">
              <a:avLst/>
            </a:prstTxWarp>
            <a:spAutoFit/>
          </a:bodyPr>
          <a:lstStyle/>
          <a:p>
            <a:pPr defTabSz="457200" eaLnBrk="1" fontAlgn="auto" hangingPunct="1">
              <a:spcBef>
                <a:spcPct val="50000"/>
              </a:spcBef>
              <a:spcAft>
                <a:spcPts val="0"/>
              </a:spcAft>
            </a:pPr>
            <a:r>
              <a:rPr lang="en-US" sz="1800">
                <a:solidFill>
                  <a:srgbClr val="000000"/>
                </a:solidFill>
                <a:latin typeface="Arial"/>
                <a:ea typeface="+mn-ea"/>
                <a:cs typeface="+mn-cs"/>
              </a:rPr>
              <a:t>Take top 5</a:t>
            </a:r>
          </a:p>
        </p:txBody>
      </p:sp>
      <p:sp>
        <p:nvSpPr>
          <p:cNvPr id="13" name="Line 30"/>
          <p:cNvSpPr>
            <a:spLocks noChangeShapeType="1"/>
          </p:cNvSpPr>
          <p:nvPr/>
        </p:nvSpPr>
        <p:spPr bwMode="auto">
          <a:xfrm>
            <a:off x="5383212" y="2094706"/>
            <a:ext cx="0" cy="3048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4" name="Line 31"/>
          <p:cNvSpPr>
            <a:spLocks noChangeShapeType="1"/>
          </p:cNvSpPr>
          <p:nvPr/>
        </p:nvSpPr>
        <p:spPr bwMode="auto">
          <a:xfrm>
            <a:off x="6831012" y="3542506"/>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5" name="Line 33"/>
          <p:cNvSpPr>
            <a:spLocks noChangeShapeType="1"/>
          </p:cNvSpPr>
          <p:nvPr/>
        </p:nvSpPr>
        <p:spPr bwMode="auto">
          <a:xfrm>
            <a:off x="5383212" y="2780506"/>
            <a:ext cx="0" cy="228600"/>
          </a:xfrm>
          <a:prstGeom prst="line">
            <a:avLst/>
          </a:prstGeom>
          <a:noFill/>
          <a:ln w="9525">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6" name="Line 34"/>
          <p:cNvSpPr>
            <a:spLocks noChangeShapeType="1"/>
          </p:cNvSpPr>
          <p:nvPr/>
        </p:nvSpPr>
        <p:spPr bwMode="auto">
          <a:xfrm>
            <a:off x="5383212" y="3009106"/>
            <a:ext cx="2667000" cy="0"/>
          </a:xfrm>
          <a:prstGeom prst="line">
            <a:avLst/>
          </a:prstGeom>
          <a:noFill/>
          <a:ln w="9525">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7" name="Line 35"/>
          <p:cNvSpPr>
            <a:spLocks noChangeShapeType="1"/>
          </p:cNvSpPr>
          <p:nvPr/>
        </p:nvSpPr>
        <p:spPr bwMode="auto">
          <a:xfrm flipV="1">
            <a:off x="8050212" y="2094706"/>
            <a:ext cx="0" cy="914400"/>
          </a:xfrm>
          <a:prstGeom prst="line">
            <a:avLst/>
          </a:prstGeom>
          <a:noFill/>
          <a:ln w="9525">
            <a:solidFill>
              <a:schemeClr val="tx1"/>
            </a:solidFill>
            <a:round/>
            <a:headEnd/>
            <a:tailEn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8" name="Line 36"/>
          <p:cNvSpPr>
            <a:spLocks noChangeShapeType="1"/>
          </p:cNvSpPr>
          <p:nvPr/>
        </p:nvSpPr>
        <p:spPr bwMode="auto">
          <a:xfrm>
            <a:off x="6831012" y="3009106"/>
            <a:ext cx="0" cy="1524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9" name="Line 37"/>
          <p:cNvSpPr>
            <a:spLocks noChangeShapeType="1"/>
          </p:cNvSpPr>
          <p:nvPr/>
        </p:nvSpPr>
        <p:spPr bwMode="auto">
          <a:xfrm>
            <a:off x="6831012" y="4152106"/>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20" name="Line 38"/>
          <p:cNvSpPr>
            <a:spLocks noChangeShapeType="1"/>
          </p:cNvSpPr>
          <p:nvPr/>
        </p:nvSpPr>
        <p:spPr bwMode="auto">
          <a:xfrm flipH="1">
            <a:off x="6831012" y="4761706"/>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21" name="Line 39"/>
          <p:cNvSpPr>
            <a:spLocks noChangeShapeType="1"/>
          </p:cNvSpPr>
          <p:nvPr/>
        </p:nvSpPr>
        <p:spPr bwMode="auto">
          <a:xfrm flipH="1">
            <a:off x="6831012" y="5371306"/>
            <a:ext cx="0" cy="228600"/>
          </a:xfrm>
          <a:prstGeom prst="line">
            <a:avLst/>
          </a:prstGeom>
          <a:noFill/>
          <a:ln w="9525">
            <a:solidFill>
              <a:schemeClr val="tx1"/>
            </a:solidFill>
            <a:round/>
            <a:headEnd/>
            <a:tailEnd type="triangle" w="med" len="med"/>
          </a:ln>
          <a:effectLst/>
        </p:spPr>
        <p:txBody>
          <a:bodyPr wrap="none" anchor="ct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Map-Reduce</a:t>
            </a:r>
            <a:endParaRPr lang="en-US" dirty="0"/>
          </a:p>
        </p:txBody>
      </p:sp>
      <p:graphicFrame>
        <p:nvGraphicFramePr>
          <p:cNvPr id="27650" name="Object 2"/>
          <p:cNvGraphicFramePr>
            <a:graphicFrameLocks noChangeAspect="1"/>
          </p:cNvGraphicFramePr>
          <p:nvPr/>
        </p:nvGraphicFramePr>
        <p:xfrm>
          <a:off x="495767" y="1179383"/>
          <a:ext cx="8326471" cy="4346253"/>
        </p:xfrm>
        <a:graphic>
          <a:graphicData uri="http://schemas.openxmlformats.org/presentationml/2006/ole">
            <p:oleObj spid="_x0000_s126978" name="Document" r:id="rId3" imgW="13716000" imgH="9534144" progId="Word.Document.8">
              <p:embed/>
            </p:oleObj>
          </a:graphicData>
        </a:graphic>
      </p:graphicFrame>
      <p:sp>
        <p:nvSpPr>
          <p:cNvPr id="5" name="TextBox 4"/>
          <p:cNvSpPr txBox="1"/>
          <p:nvPr/>
        </p:nvSpPr>
        <p:spPr>
          <a:xfrm>
            <a:off x="1811165" y="5871013"/>
            <a:ext cx="5553924" cy="523220"/>
          </a:xfrm>
          <a:prstGeom prst="rect">
            <a:avLst/>
          </a:prstGeom>
          <a:noFill/>
        </p:spPr>
        <p:txBody>
          <a:bodyPr wrap="none" rtlCol="0">
            <a:spAutoFit/>
          </a:bodyPr>
          <a:lstStyle/>
          <a:p>
            <a:pPr defTabSz="457200" eaLnBrk="1" fontAlgn="auto" hangingPunct="1">
              <a:spcBef>
                <a:spcPts val="0"/>
              </a:spcBef>
              <a:spcAft>
                <a:spcPts val="0"/>
              </a:spcAft>
            </a:pPr>
            <a:r>
              <a:rPr lang="en-US" dirty="0" smtClean="0">
                <a:solidFill>
                  <a:srgbClr val="000000"/>
                </a:solidFill>
                <a:latin typeface="Arial"/>
                <a:ea typeface="+mn-ea"/>
                <a:cs typeface="+mn-cs"/>
              </a:rPr>
              <a:t>170 lines of code, 4 hours to write</a:t>
            </a:r>
            <a:endParaRPr lang="en-US"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Pig Latin</a:t>
            </a:r>
            <a:endParaRPr lang="en-US" dirty="0"/>
          </a:p>
        </p:txBody>
      </p:sp>
      <p:sp>
        <p:nvSpPr>
          <p:cNvPr id="4" name="Text Box 4"/>
          <p:cNvSpPr txBox="1">
            <a:spLocks noChangeArrowheads="1"/>
          </p:cNvSpPr>
          <p:nvPr/>
        </p:nvSpPr>
        <p:spPr bwMode="auto">
          <a:xfrm>
            <a:off x="685800" y="1270105"/>
            <a:ext cx="7924800" cy="4154983"/>
          </a:xfrm>
          <a:prstGeom prst="rect">
            <a:avLst/>
          </a:prstGeom>
          <a:noFill/>
          <a:ln w="9525">
            <a:noFill/>
            <a:miter lim="800000"/>
            <a:headEnd/>
            <a:tailEnd/>
          </a:ln>
        </p:spPr>
        <p:txBody>
          <a:bodyPr>
            <a:prstTxWarp prst="textNoShape">
              <a:avLst/>
            </a:prstTxWarp>
            <a:spAutoFit/>
          </a:bodyPr>
          <a:lstStyle/>
          <a:p>
            <a:pPr defTabSz="457200" fontAlgn="auto">
              <a:spcBef>
                <a:spcPts val="0"/>
              </a:spcBef>
              <a:spcAft>
                <a:spcPts val="0"/>
              </a:spcAft>
            </a:pPr>
            <a:r>
              <a:rPr lang="en-US" sz="2400" dirty="0">
                <a:solidFill>
                  <a:srgbClr val="000000"/>
                </a:solidFill>
                <a:latin typeface="Courier New" charset="0"/>
              </a:rPr>
              <a:t>Users = </a:t>
            </a:r>
            <a:r>
              <a:rPr lang="en-US" sz="2400" dirty="0">
                <a:solidFill>
                  <a:srgbClr val="FF0000"/>
                </a:solidFill>
                <a:latin typeface="Courier New" charset="0"/>
              </a:rPr>
              <a:t>load</a:t>
            </a:r>
            <a:r>
              <a:rPr lang="en-US" sz="2400" dirty="0">
                <a:solidFill>
                  <a:srgbClr val="000000"/>
                </a:solidFill>
                <a:latin typeface="Courier New" charset="0"/>
              </a:rPr>
              <a:t> </a:t>
            </a:r>
            <a:r>
              <a:rPr lang="en-US" sz="2400" dirty="0">
                <a:solidFill>
                  <a:srgbClr val="0000FF"/>
                </a:solidFill>
                <a:latin typeface="Courier New" charset="0"/>
              </a:rPr>
              <a:t>‘users’</a:t>
            </a:r>
            <a:r>
              <a:rPr lang="en-US" sz="2400" dirty="0">
                <a:solidFill>
                  <a:srgbClr val="000000"/>
                </a:solidFill>
                <a:latin typeface="Courier New" charset="0"/>
              </a:rPr>
              <a:t> </a:t>
            </a:r>
            <a:r>
              <a:rPr lang="en-US" sz="2400" dirty="0">
                <a:solidFill>
                  <a:srgbClr val="FF0000"/>
                </a:solidFill>
                <a:latin typeface="Courier New" charset="0"/>
              </a:rPr>
              <a:t>as</a:t>
            </a:r>
            <a:r>
              <a:rPr lang="en-US" sz="2400" dirty="0">
                <a:solidFill>
                  <a:srgbClr val="000000"/>
                </a:solidFill>
                <a:latin typeface="Courier New" charset="0"/>
              </a:rPr>
              <a:t> (name, age);</a:t>
            </a:r>
            <a:br>
              <a:rPr lang="en-US" sz="2400" dirty="0">
                <a:solidFill>
                  <a:srgbClr val="000000"/>
                </a:solidFill>
                <a:latin typeface="Courier New" charset="0"/>
              </a:rPr>
            </a:br>
            <a:r>
              <a:rPr lang="en-US" sz="2400" dirty="0" err="1">
                <a:solidFill>
                  <a:srgbClr val="000000"/>
                </a:solidFill>
                <a:latin typeface="Courier New" charset="0"/>
              </a:rPr>
              <a:t>Fltrd</a:t>
            </a:r>
            <a:r>
              <a:rPr lang="en-US" sz="2400" dirty="0">
                <a:solidFill>
                  <a:srgbClr val="000000"/>
                </a:solidFill>
                <a:latin typeface="Courier New" charset="0"/>
              </a:rPr>
              <a:t> = </a:t>
            </a:r>
            <a:r>
              <a:rPr lang="en-US" sz="2400" dirty="0">
                <a:solidFill>
                  <a:srgbClr val="FF0000"/>
                </a:solidFill>
                <a:latin typeface="Courier New" charset="0"/>
              </a:rPr>
              <a:t>filter</a:t>
            </a:r>
            <a:r>
              <a:rPr lang="en-US" sz="2400" dirty="0">
                <a:solidFill>
                  <a:srgbClr val="000000"/>
                </a:solidFill>
                <a:latin typeface="Courier New" charset="0"/>
              </a:rPr>
              <a:t> Users </a:t>
            </a:r>
            <a:r>
              <a:rPr lang="en-US" sz="2400" dirty="0">
                <a:solidFill>
                  <a:srgbClr val="FF0000"/>
                </a:solidFill>
                <a:latin typeface="Courier New" charset="0"/>
              </a:rPr>
              <a:t>by</a:t>
            </a:r>
            <a:r>
              <a:rPr lang="en-US" sz="2400" dirty="0">
                <a:solidFill>
                  <a:srgbClr val="000000"/>
                </a:solidFill>
                <a:latin typeface="Courier New" charset="0"/>
              </a:rPr>
              <a:t> </a:t>
            </a:r>
            <a:br>
              <a:rPr lang="en-US" sz="2400" dirty="0">
                <a:solidFill>
                  <a:srgbClr val="000000"/>
                </a:solidFill>
                <a:latin typeface="Courier New" charset="0"/>
              </a:rPr>
            </a:br>
            <a:r>
              <a:rPr lang="en-US" sz="2400" dirty="0">
                <a:solidFill>
                  <a:srgbClr val="000000"/>
                </a:solidFill>
                <a:latin typeface="Courier New" charset="0"/>
              </a:rPr>
              <a:t>        age &gt;= 18 </a:t>
            </a:r>
            <a:r>
              <a:rPr lang="en-US" sz="2400" dirty="0">
                <a:solidFill>
                  <a:srgbClr val="FF0000"/>
                </a:solidFill>
                <a:latin typeface="Courier New" charset="0"/>
              </a:rPr>
              <a:t>and</a:t>
            </a:r>
            <a:r>
              <a:rPr lang="en-US" sz="2400" dirty="0">
                <a:solidFill>
                  <a:srgbClr val="000000"/>
                </a:solidFill>
                <a:latin typeface="Courier New" charset="0"/>
              </a:rPr>
              <a:t> age &lt;= 25; </a:t>
            </a:r>
            <a:br>
              <a:rPr lang="en-US" sz="2400" dirty="0">
                <a:solidFill>
                  <a:srgbClr val="000000"/>
                </a:solidFill>
                <a:latin typeface="Courier New" charset="0"/>
              </a:rPr>
            </a:br>
            <a:r>
              <a:rPr lang="en-US" sz="2400" dirty="0">
                <a:solidFill>
                  <a:srgbClr val="000000"/>
                </a:solidFill>
                <a:latin typeface="Courier New" charset="0"/>
              </a:rPr>
              <a:t>Pages = </a:t>
            </a:r>
            <a:r>
              <a:rPr lang="en-US" sz="2400" dirty="0">
                <a:solidFill>
                  <a:srgbClr val="FF0000"/>
                </a:solidFill>
                <a:latin typeface="Courier New" charset="0"/>
              </a:rPr>
              <a:t>load</a:t>
            </a:r>
            <a:r>
              <a:rPr lang="en-US" sz="2400" dirty="0">
                <a:solidFill>
                  <a:srgbClr val="000000"/>
                </a:solidFill>
                <a:latin typeface="Courier New" charset="0"/>
              </a:rPr>
              <a:t> </a:t>
            </a:r>
            <a:r>
              <a:rPr lang="en-US" sz="2400" dirty="0">
                <a:solidFill>
                  <a:srgbClr val="0000FF"/>
                </a:solidFill>
                <a:latin typeface="Courier New" charset="0"/>
              </a:rPr>
              <a:t>‘pages’ </a:t>
            </a:r>
            <a:r>
              <a:rPr lang="en-US" sz="2400" dirty="0">
                <a:solidFill>
                  <a:srgbClr val="FF0000"/>
                </a:solidFill>
                <a:latin typeface="Courier New" charset="0"/>
              </a:rPr>
              <a:t>as</a:t>
            </a:r>
            <a:r>
              <a:rPr lang="en-US" sz="2400" dirty="0">
                <a:solidFill>
                  <a:srgbClr val="000000"/>
                </a:solidFill>
                <a:latin typeface="Courier New" charset="0"/>
              </a:rPr>
              <a:t> (user, </a:t>
            </a:r>
            <a:r>
              <a:rPr lang="en-US" sz="2400" dirty="0" err="1">
                <a:solidFill>
                  <a:srgbClr val="000000"/>
                </a:solidFill>
                <a:latin typeface="Courier New" charset="0"/>
              </a:rPr>
              <a:t>url</a:t>
            </a:r>
            <a:r>
              <a:rPr lang="en-US" sz="2400" dirty="0">
                <a:solidFill>
                  <a:srgbClr val="000000"/>
                </a:solidFill>
                <a:latin typeface="Courier New" charset="0"/>
              </a:rPr>
              <a:t>);</a:t>
            </a:r>
            <a:br>
              <a:rPr lang="en-US" sz="2400" dirty="0">
                <a:solidFill>
                  <a:srgbClr val="000000"/>
                </a:solidFill>
                <a:latin typeface="Courier New" charset="0"/>
              </a:rPr>
            </a:br>
            <a:r>
              <a:rPr lang="en-US" sz="2400" dirty="0" err="1">
                <a:solidFill>
                  <a:srgbClr val="000000"/>
                </a:solidFill>
                <a:latin typeface="Courier New" charset="0"/>
              </a:rPr>
              <a:t>Jnd</a:t>
            </a:r>
            <a:r>
              <a:rPr lang="en-US" sz="2400" dirty="0">
                <a:solidFill>
                  <a:srgbClr val="000000"/>
                </a:solidFill>
                <a:latin typeface="Courier New" charset="0"/>
              </a:rPr>
              <a:t> = </a:t>
            </a:r>
            <a:r>
              <a:rPr lang="en-US" sz="2400" dirty="0">
                <a:solidFill>
                  <a:srgbClr val="FF0000"/>
                </a:solidFill>
                <a:latin typeface="Courier New" charset="0"/>
              </a:rPr>
              <a:t>join</a:t>
            </a:r>
            <a:r>
              <a:rPr lang="en-US" sz="2400" dirty="0">
                <a:solidFill>
                  <a:srgbClr val="000000"/>
                </a:solidFill>
                <a:latin typeface="Courier New" charset="0"/>
              </a:rPr>
              <a:t> </a:t>
            </a:r>
            <a:r>
              <a:rPr lang="en-US" sz="2400" dirty="0" err="1">
                <a:solidFill>
                  <a:srgbClr val="000000"/>
                </a:solidFill>
                <a:latin typeface="Courier New" charset="0"/>
              </a:rPr>
              <a:t>Fltrd</a:t>
            </a:r>
            <a:r>
              <a:rPr lang="en-US" sz="2400" dirty="0">
                <a:solidFill>
                  <a:srgbClr val="000000"/>
                </a:solidFill>
                <a:latin typeface="Courier New" charset="0"/>
              </a:rPr>
              <a:t> </a:t>
            </a:r>
            <a:r>
              <a:rPr lang="en-US" sz="2400" dirty="0">
                <a:solidFill>
                  <a:srgbClr val="FF0000"/>
                </a:solidFill>
                <a:latin typeface="Courier New" charset="0"/>
              </a:rPr>
              <a:t>by</a:t>
            </a:r>
            <a:r>
              <a:rPr lang="en-US" sz="2400" dirty="0">
                <a:solidFill>
                  <a:srgbClr val="000000"/>
                </a:solidFill>
                <a:latin typeface="Courier New" charset="0"/>
              </a:rPr>
              <a:t> name, Pages </a:t>
            </a:r>
            <a:r>
              <a:rPr lang="en-US" sz="2400" dirty="0">
                <a:solidFill>
                  <a:srgbClr val="FF0000"/>
                </a:solidFill>
                <a:latin typeface="Courier New" charset="0"/>
              </a:rPr>
              <a:t>by</a:t>
            </a:r>
            <a:r>
              <a:rPr lang="en-US" sz="2400" dirty="0">
                <a:solidFill>
                  <a:srgbClr val="000000"/>
                </a:solidFill>
                <a:latin typeface="Courier New" charset="0"/>
              </a:rPr>
              <a:t> user;</a:t>
            </a:r>
            <a:br>
              <a:rPr lang="en-US" sz="2400" dirty="0">
                <a:solidFill>
                  <a:srgbClr val="000000"/>
                </a:solidFill>
                <a:latin typeface="Courier New" charset="0"/>
              </a:rPr>
            </a:br>
            <a:r>
              <a:rPr lang="en-US" sz="2400" dirty="0" err="1">
                <a:solidFill>
                  <a:srgbClr val="000000"/>
                </a:solidFill>
                <a:latin typeface="Courier New" charset="0"/>
              </a:rPr>
              <a:t>Grpd</a:t>
            </a:r>
            <a:r>
              <a:rPr lang="en-US" sz="2400" dirty="0">
                <a:solidFill>
                  <a:srgbClr val="000000"/>
                </a:solidFill>
                <a:latin typeface="Courier New" charset="0"/>
              </a:rPr>
              <a:t> = </a:t>
            </a:r>
            <a:r>
              <a:rPr lang="en-US" sz="2400" dirty="0">
                <a:solidFill>
                  <a:srgbClr val="FF0000"/>
                </a:solidFill>
                <a:latin typeface="Courier New" charset="0"/>
              </a:rPr>
              <a:t>group</a:t>
            </a:r>
            <a:r>
              <a:rPr lang="en-US" sz="2400" dirty="0">
                <a:solidFill>
                  <a:srgbClr val="000000"/>
                </a:solidFill>
                <a:latin typeface="Courier New" charset="0"/>
              </a:rPr>
              <a:t> </a:t>
            </a:r>
            <a:r>
              <a:rPr lang="en-US" sz="2400" dirty="0" err="1">
                <a:solidFill>
                  <a:srgbClr val="000000"/>
                </a:solidFill>
                <a:latin typeface="Courier New" charset="0"/>
              </a:rPr>
              <a:t>Jnd</a:t>
            </a:r>
            <a:r>
              <a:rPr lang="en-US" sz="2400" dirty="0">
                <a:solidFill>
                  <a:srgbClr val="000000"/>
                </a:solidFill>
                <a:latin typeface="Courier New" charset="0"/>
              </a:rPr>
              <a:t> </a:t>
            </a:r>
            <a:r>
              <a:rPr lang="en-US" sz="2400" dirty="0">
                <a:solidFill>
                  <a:srgbClr val="FF0000"/>
                </a:solidFill>
                <a:latin typeface="Courier New" charset="0"/>
              </a:rPr>
              <a:t>by</a:t>
            </a:r>
            <a:r>
              <a:rPr lang="en-US" sz="2400" dirty="0">
                <a:solidFill>
                  <a:srgbClr val="000000"/>
                </a:solidFill>
                <a:latin typeface="Courier New" charset="0"/>
              </a:rPr>
              <a:t> </a:t>
            </a:r>
            <a:r>
              <a:rPr lang="en-US" sz="2400" dirty="0" err="1">
                <a:solidFill>
                  <a:srgbClr val="000000"/>
                </a:solidFill>
                <a:latin typeface="Courier New" charset="0"/>
              </a:rPr>
              <a:t>url</a:t>
            </a:r>
            <a:r>
              <a:rPr lang="en-US" sz="2400" dirty="0">
                <a:solidFill>
                  <a:srgbClr val="000000"/>
                </a:solidFill>
                <a:latin typeface="Courier New" charset="0"/>
              </a:rPr>
              <a:t>;</a:t>
            </a:r>
            <a:br>
              <a:rPr lang="en-US" sz="2400" dirty="0">
                <a:solidFill>
                  <a:srgbClr val="000000"/>
                </a:solidFill>
                <a:latin typeface="Courier New" charset="0"/>
              </a:rPr>
            </a:br>
            <a:r>
              <a:rPr lang="en-US" sz="2400" dirty="0" err="1">
                <a:solidFill>
                  <a:srgbClr val="000000"/>
                </a:solidFill>
                <a:latin typeface="Courier New" charset="0"/>
              </a:rPr>
              <a:t>Smmd</a:t>
            </a:r>
            <a:r>
              <a:rPr lang="en-US" sz="2400" dirty="0">
                <a:solidFill>
                  <a:srgbClr val="000000"/>
                </a:solidFill>
                <a:latin typeface="Courier New" charset="0"/>
              </a:rPr>
              <a:t> = </a:t>
            </a:r>
            <a:r>
              <a:rPr lang="en-US" sz="2400" dirty="0" err="1">
                <a:solidFill>
                  <a:srgbClr val="FF0000"/>
                </a:solidFill>
                <a:latin typeface="Courier New" charset="0"/>
              </a:rPr>
              <a:t>foreach</a:t>
            </a:r>
            <a:r>
              <a:rPr lang="en-US" sz="2400" dirty="0">
                <a:solidFill>
                  <a:srgbClr val="000000"/>
                </a:solidFill>
                <a:latin typeface="Courier New" charset="0"/>
              </a:rPr>
              <a:t> </a:t>
            </a:r>
            <a:r>
              <a:rPr lang="en-US" sz="2400" dirty="0" err="1">
                <a:solidFill>
                  <a:srgbClr val="000000"/>
                </a:solidFill>
                <a:latin typeface="Courier New" charset="0"/>
              </a:rPr>
              <a:t>Grpd</a:t>
            </a:r>
            <a:r>
              <a:rPr lang="en-US" sz="2400" dirty="0">
                <a:solidFill>
                  <a:srgbClr val="000000"/>
                </a:solidFill>
                <a:latin typeface="Courier New" charset="0"/>
              </a:rPr>
              <a:t> </a:t>
            </a:r>
            <a:r>
              <a:rPr lang="en-US" sz="2400" dirty="0">
                <a:solidFill>
                  <a:srgbClr val="FF0000"/>
                </a:solidFill>
                <a:latin typeface="Courier New" charset="0"/>
              </a:rPr>
              <a:t>generate</a:t>
            </a:r>
            <a:r>
              <a:rPr lang="en-US" sz="2400" dirty="0">
                <a:solidFill>
                  <a:srgbClr val="000000"/>
                </a:solidFill>
                <a:latin typeface="Courier New" charset="0"/>
              </a:rPr>
              <a:t> group,</a:t>
            </a:r>
            <a:br>
              <a:rPr lang="en-US" sz="2400" dirty="0">
                <a:solidFill>
                  <a:srgbClr val="000000"/>
                </a:solidFill>
                <a:latin typeface="Courier New" charset="0"/>
              </a:rPr>
            </a:br>
            <a:r>
              <a:rPr lang="en-US" sz="2400" dirty="0">
                <a:solidFill>
                  <a:srgbClr val="000000"/>
                </a:solidFill>
                <a:latin typeface="Courier New" charset="0"/>
              </a:rPr>
              <a:t>       </a:t>
            </a:r>
            <a:r>
              <a:rPr lang="en-US" sz="2400" dirty="0" err="1">
                <a:solidFill>
                  <a:srgbClr val="000000"/>
                </a:solidFill>
                <a:latin typeface="Courier New" charset="0"/>
              </a:rPr>
              <a:t>COUNT(Jnd</a:t>
            </a:r>
            <a:r>
              <a:rPr lang="en-US" sz="2400" dirty="0">
                <a:solidFill>
                  <a:srgbClr val="000000"/>
                </a:solidFill>
                <a:latin typeface="Courier New" charset="0"/>
              </a:rPr>
              <a:t>) </a:t>
            </a:r>
            <a:r>
              <a:rPr lang="en-US" sz="2400" dirty="0">
                <a:solidFill>
                  <a:srgbClr val="FF0000"/>
                </a:solidFill>
                <a:latin typeface="Courier New" charset="0"/>
              </a:rPr>
              <a:t>as</a:t>
            </a:r>
            <a:r>
              <a:rPr lang="en-US" sz="2400" dirty="0">
                <a:solidFill>
                  <a:srgbClr val="000000"/>
                </a:solidFill>
                <a:latin typeface="Courier New" charset="0"/>
              </a:rPr>
              <a:t> clicks;</a:t>
            </a:r>
            <a:br>
              <a:rPr lang="en-US" sz="2400" dirty="0">
                <a:solidFill>
                  <a:srgbClr val="000000"/>
                </a:solidFill>
                <a:latin typeface="Courier New" charset="0"/>
              </a:rPr>
            </a:br>
            <a:r>
              <a:rPr lang="en-US" sz="2400" dirty="0" err="1">
                <a:solidFill>
                  <a:srgbClr val="000000"/>
                </a:solidFill>
                <a:latin typeface="Courier New" charset="0"/>
              </a:rPr>
              <a:t>Srtd</a:t>
            </a:r>
            <a:r>
              <a:rPr lang="en-US" sz="2400" dirty="0">
                <a:solidFill>
                  <a:srgbClr val="000000"/>
                </a:solidFill>
                <a:latin typeface="Courier New" charset="0"/>
              </a:rPr>
              <a:t> = </a:t>
            </a:r>
            <a:r>
              <a:rPr lang="en-US" sz="2400" dirty="0">
                <a:solidFill>
                  <a:srgbClr val="FF0000"/>
                </a:solidFill>
                <a:latin typeface="Courier New" charset="0"/>
              </a:rPr>
              <a:t>order</a:t>
            </a:r>
            <a:r>
              <a:rPr lang="en-US" sz="2400" dirty="0">
                <a:solidFill>
                  <a:srgbClr val="000000"/>
                </a:solidFill>
                <a:latin typeface="Courier New" charset="0"/>
              </a:rPr>
              <a:t> </a:t>
            </a:r>
            <a:r>
              <a:rPr lang="en-US" sz="2400" dirty="0" err="1">
                <a:solidFill>
                  <a:srgbClr val="000000"/>
                </a:solidFill>
                <a:latin typeface="Courier New" charset="0"/>
              </a:rPr>
              <a:t>Smmd</a:t>
            </a:r>
            <a:r>
              <a:rPr lang="en-US" sz="2400" dirty="0">
                <a:solidFill>
                  <a:srgbClr val="000000"/>
                </a:solidFill>
                <a:latin typeface="Courier New" charset="0"/>
              </a:rPr>
              <a:t> </a:t>
            </a:r>
            <a:r>
              <a:rPr lang="en-US" sz="2400" dirty="0">
                <a:solidFill>
                  <a:srgbClr val="FF0000"/>
                </a:solidFill>
                <a:latin typeface="Courier New" charset="0"/>
              </a:rPr>
              <a:t>by</a:t>
            </a:r>
            <a:r>
              <a:rPr lang="en-US" sz="2400" dirty="0">
                <a:solidFill>
                  <a:srgbClr val="000000"/>
                </a:solidFill>
                <a:latin typeface="Courier New" charset="0"/>
              </a:rPr>
              <a:t> clicks </a:t>
            </a:r>
            <a:r>
              <a:rPr lang="en-US" sz="2400" dirty="0" err="1">
                <a:solidFill>
                  <a:srgbClr val="000000"/>
                </a:solidFill>
                <a:latin typeface="Courier New" charset="0"/>
              </a:rPr>
              <a:t>desc</a:t>
            </a:r>
            <a:r>
              <a:rPr lang="en-US" sz="2400" dirty="0">
                <a:solidFill>
                  <a:srgbClr val="000000"/>
                </a:solidFill>
                <a:latin typeface="Courier New" charset="0"/>
              </a:rPr>
              <a:t>;</a:t>
            </a:r>
            <a:br>
              <a:rPr lang="en-US" sz="2400" dirty="0">
                <a:solidFill>
                  <a:srgbClr val="000000"/>
                </a:solidFill>
                <a:latin typeface="Courier New" charset="0"/>
              </a:rPr>
            </a:br>
            <a:r>
              <a:rPr lang="en-US" sz="2400" dirty="0" smtClean="0">
                <a:solidFill>
                  <a:srgbClr val="000000"/>
                </a:solidFill>
                <a:latin typeface="Courier New" charset="0"/>
              </a:rPr>
              <a:t>Top5 </a:t>
            </a:r>
            <a:r>
              <a:rPr lang="en-US" sz="2400" dirty="0">
                <a:solidFill>
                  <a:srgbClr val="000000"/>
                </a:solidFill>
                <a:latin typeface="Courier New" charset="0"/>
              </a:rPr>
              <a:t>= </a:t>
            </a:r>
            <a:r>
              <a:rPr lang="en-US" sz="2400" dirty="0">
                <a:solidFill>
                  <a:srgbClr val="FF0000"/>
                </a:solidFill>
                <a:latin typeface="Courier New" charset="0"/>
              </a:rPr>
              <a:t>limit</a:t>
            </a:r>
            <a:r>
              <a:rPr lang="en-US" sz="2400" dirty="0">
                <a:solidFill>
                  <a:srgbClr val="000000"/>
                </a:solidFill>
                <a:latin typeface="Courier New" charset="0"/>
              </a:rPr>
              <a:t> </a:t>
            </a:r>
            <a:r>
              <a:rPr lang="en-US" sz="2400" dirty="0" err="1">
                <a:solidFill>
                  <a:srgbClr val="000000"/>
                </a:solidFill>
                <a:latin typeface="Courier New" charset="0"/>
              </a:rPr>
              <a:t>Srtd</a:t>
            </a:r>
            <a:r>
              <a:rPr lang="en-US" sz="2400" dirty="0" smtClean="0">
                <a:solidFill>
                  <a:srgbClr val="000000"/>
                </a:solidFill>
                <a:latin typeface="Courier New" charset="0"/>
              </a:rPr>
              <a:t> </a:t>
            </a:r>
            <a:r>
              <a:rPr lang="en-US" sz="2400" dirty="0">
                <a:solidFill>
                  <a:srgbClr val="000000"/>
                </a:solidFill>
                <a:latin typeface="Courier New" charset="0"/>
              </a:rPr>
              <a:t>5</a:t>
            </a:r>
            <a:r>
              <a:rPr lang="en-US" sz="2400" dirty="0" smtClean="0">
                <a:solidFill>
                  <a:srgbClr val="000000"/>
                </a:solidFill>
                <a:latin typeface="Courier New" charset="0"/>
              </a:rPr>
              <a:t>;</a:t>
            </a:r>
            <a:r>
              <a:rPr lang="en-US" sz="2400" dirty="0">
                <a:solidFill>
                  <a:srgbClr val="000000"/>
                </a:solidFill>
                <a:latin typeface="Courier New" charset="0"/>
              </a:rPr>
              <a:t/>
            </a:r>
            <a:br>
              <a:rPr lang="en-US" sz="2400" dirty="0">
                <a:solidFill>
                  <a:srgbClr val="000000"/>
                </a:solidFill>
                <a:latin typeface="Courier New" charset="0"/>
              </a:rPr>
            </a:br>
            <a:r>
              <a:rPr lang="en-US" sz="2400" dirty="0">
                <a:solidFill>
                  <a:srgbClr val="FF0000"/>
                </a:solidFill>
                <a:latin typeface="Courier New" charset="0"/>
              </a:rPr>
              <a:t>store</a:t>
            </a:r>
            <a:r>
              <a:rPr lang="en-US" sz="2400" dirty="0">
                <a:solidFill>
                  <a:srgbClr val="000000"/>
                </a:solidFill>
                <a:latin typeface="Courier New" charset="0"/>
              </a:rPr>
              <a:t> </a:t>
            </a:r>
            <a:r>
              <a:rPr lang="en-US" sz="2400" dirty="0" smtClean="0">
                <a:solidFill>
                  <a:srgbClr val="000000"/>
                </a:solidFill>
                <a:latin typeface="Courier New" charset="0"/>
              </a:rPr>
              <a:t>Top5 </a:t>
            </a:r>
            <a:r>
              <a:rPr lang="en-US" sz="2400" dirty="0">
                <a:solidFill>
                  <a:srgbClr val="FF0000"/>
                </a:solidFill>
                <a:latin typeface="Courier New" charset="0"/>
              </a:rPr>
              <a:t>into</a:t>
            </a:r>
            <a:r>
              <a:rPr lang="en-US" sz="2400" dirty="0">
                <a:solidFill>
                  <a:srgbClr val="000000"/>
                </a:solidFill>
                <a:latin typeface="Courier New" charset="0"/>
              </a:rPr>
              <a:t> </a:t>
            </a:r>
            <a:r>
              <a:rPr lang="en-US" sz="2400" dirty="0">
                <a:solidFill>
                  <a:srgbClr val="0000FF"/>
                </a:solidFill>
                <a:latin typeface="Courier New" charset="0"/>
              </a:rPr>
              <a:t>‘</a:t>
            </a:r>
            <a:r>
              <a:rPr lang="en-US" sz="2400" dirty="0" smtClean="0">
                <a:solidFill>
                  <a:srgbClr val="0000FF"/>
                </a:solidFill>
                <a:latin typeface="Courier New" charset="0"/>
              </a:rPr>
              <a:t>top5sites</a:t>
            </a:r>
            <a:r>
              <a:rPr lang="en-US" sz="2400" dirty="0">
                <a:solidFill>
                  <a:srgbClr val="0000FF"/>
                </a:solidFill>
                <a:latin typeface="Courier New" charset="0"/>
              </a:rPr>
              <a:t>’</a:t>
            </a:r>
            <a:r>
              <a:rPr lang="en-US" sz="2400" dirty="0">
                <a:solidFill>
                  <a:srgbClr val="000000"/>
                </a:solidFill>
                <a:latin typeface="Courier New" charset="0"/>
              </a:rPr>
              <a:t>;</a:t>
            </a:r>
            <a:endParaRPr lang="en-US" sz="4800" dirty="0">
              <a:solidFill>
                <a:srgbClr val="000000"/>
              </a:solidFill>
              <a:latin typeface="Courier New" charset="0"/>
            </a:endParaRPr>
          </a:p>
        </p:txBody>
      </p:sp>
      <p:sp>
        <p:nvSpPr>
          <p:cNvPr id="5" name="TextBox 4"/>
          <p:cNvSpPr txBox="1"/>
          <p:nvPr/>
        </p:nvSpPr>
        <p:spPr>
          <a:xfrm>
            <a:off x="1811165" y="5609403"/>
            <a:ext cx="5713298" cy="523220"/>
          </a:xfrm>
          <a:prstGeom prst="rect">
            <a:avLst/>
          </a:prstGeom>
          <a:noFill/>
        </p:spPr>
        <p:txBody>
          <a:bodyPr wrap="none" rtlCol="0">
            <a:spAutoFit/>
          </a:bodyPr>
          <a:lstStyle/>
          <a:p>
            <a:pPr defTabSz="457200" eaLnBrk="1" fontAlgn="auto" hangingPunct="1">
              <a:spcBef>
                <a:spcPts val="0"/>
              </a:spcBef>
              <a:spcAft>
                <a:spcPts val="0"/>
              </a:spcAft>
            </a:pPr>
            <a:r>
              <a:rPr lang="en-US" dirty="0">
                <a:solidFill>
                  <a:srgbClr val="000000"/>
                </a:solidFill>
                <a:latin typeface="Arial"/>
                <a:ea typeface="+mn-ea"/>
                <a:cs typeface="+mn-cs"/>
              </a:rPr>
              <a:t>9</a:t>
            </a:r>
            <a:r>
              <a:rPr lang="en-US" dirty="0" smtClean="0">
                <a:solidFill>
                  <a:srgbClr val="000000"/>
                </a:solidFill>
                <a:latin typeface="Arial"/>
                <a:ea typeface="+mn-ea"/>
                <a:cs typeface="+mn-cs"/>
              </a:rPr>
              <a:t> lines of code, 15 minutes to write</a:t>
            </a:r>
            <a:endParaRPr lang="en-US" dirty="0">
              <a:solidFill>
                <a:srgbClr val="000000"/>
              </a:solidFill>
              <a:latin typeface="Arial"/>
              <a:ea typeface="+mn-ea"/>
              <a:cs typeface="+mn-cs"/>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normAutofit fontScale="90000"/>
          </a:bodyPr>
          <a:lstStyle/>
          <a:p>
            <a:r>
              <a:rPr lang="en-US" smtClean="0"/>
              <a:t>Parallel v.s. Distributed</a:t>
            </a:r>
            <a:br>
              <a:rPr lang="en-US" smtClean="0"/>
            </a:br>
            <a:r>
              <a:rPr lang="en-US" smtClean="0"/>
              <a:t>Databases</a:t>
            </a:r>
          </a:p>
        </p:txBody>
      </p:sp>
      <p:sp>
        <p:nvSpPr>
          <p:cNvPr id="23555" name="Content Placeholder 2"/>
          <p:cNvSpPr>
            <a:spLocks noGrp="1"/>
          </p:cNvSpPr>
          <p:nvPr>
            <p:ph idx="1"/>
          </p:nvPr>
        </p:nvSpPr>
        <p:spPr/>
        <p:txBody>
          <a:bodyPr>
            <a:normAutofit fontScale="92500" lnSpcReduction="10000"/>
          </a:bodyPr>
          <a:lstStyle/>
          <a:p>
            <a:r>
              <a:rPr lang="en-US" dirty="0" smtClean="0"/>
              <a:t>Parallel database system:</a:t>
            </a:r>
          </a:p>
          <a:p>
            <a:pPr lvl="1"/>
            <a:r>
              <a:rPr lang="en-US" dirty="0" smtClean="0"/>
              <a:t>Improve performance through parallel </a:t>
            </a:r>
            <a:r>
              <a:rPr lang="en-US" dirty="0" smtClean="0"/>
              <a:t>implementation</a:t>
            </a:r>
          </a:p>
          <a:p>
            <a:pPr lvl="1"/>
            <a:r>
              <a:rPr lang="en-US" dirty="0" smtClean="0">
                <a:solidFill>
                  <a:srgbClr val="0000FF"/>
                </a:solidFill>
              </a:rPr>
              <a:t>Will discuss in class (and are on the final)</a:t>
            </a:r>
            <a:endParaRPr lang="en-US" dirty="0" smtClean="0">
              <a:solidFill>
                <a:srgbClr val="0000FF"/>
              </a:solidFill>
            </a:endParaRPr>
          </a:p>
          <a:p>
            <a:endParaRPr lang="en-US" dirty="0" smtClean="0"/>
          </a:p>
          <a:p>
            <a:r>
              <a:rPr lang="en-US" dirty="0" smtClean="0"/>
              <a:t>Distributed database system:</a:t>
            </a:r>
          </a:p>
          <a:p>
            <a:pPr lvl="1"/>
            <a:r>
              <a:rPr lang="en-US" dirty="0" smtClean="0"/>
              <a:t>Data is stored across several sites, each site managed by a DBMS capable of running </a:t>
            </a:r>
            <a:r>
              <a:rPr lang="en-US" dirty="0" smtClean="0"/>
              <a:t>independently</a:t>
            </a:r>
          </a:p>
          <a:p>
            <a:pPr lvl="1"/>
            <a:r>
              <a:rPr lang="en-US" dirty="0" smtClean="0">
                <a:solidFill>
                  <a:srgbClr val="FF0000"/>
                </a:solidFill>
              </a:rPr>
              <a:t>Will not discuss in class</a:t>
            </a:r>
            <a:endParaRPr lang="en-US" dirty="0" smtClean="0">
              <a:solidFill>
                <a:srgbClr val="FF0000"/>
              </a:solidFill>
            </a:endParaRPr>
          </a:p>
          <a:p>
            <a:pPr lvl="1"/>
            <a:endParaRPr lang="en-US" dirty="0"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can </a:t>
            </a:r>
            <a:r>
              <a:rPr lang="en-US" dirty="0"/>
              <a:t>i</a:t>
            </a:r>
            <a:r>
              <a:rPr lang="en-US" dirty="0" smtClean="0"/>
              <a:t>t </a:t>
            </a:r>
            <a:r>
              <a:rPr lang="en-US" dirty="0"/>
              <a:t>f</a:t>
            </a:r>
            <a:r>
              <a:rPr lang="en-US" dirty="0" smtClean="0"/>
              <a:t>ly?</a:t>
            </a:r>
            <a:endParaRPr lang="en-US" dirty="0"/>
          </a:p>
        </p:txBody>
      </p:sp>
      <p:pic>
        <p:nvPicPr>
          <p:cNvPr id="6" name="Picture 5" descr="pigvsmrperf.png"/>
          <p:cNvPicPr>
            <a:picLocks noChangeAspect="1"/>
          </p:cNvPicPr>
          <p:nvPr/>
        </p:nvPicPr>
        <p:blipFill>
          <a:blip r:embed="rId2"/>
          <a:stretch>
            <a:fillRect/>
          </a:stretch>
        </p:blipFill>
        <p:spPr>
          <a:xfrm>
            <a:off x="377544" y="1151419"/>
            <a:ext cx="8178142" cy="4924239"/>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Essence of Pig</a:t>
            </a:r>
            <a:endParaRPr lang="en-US" dirty="0"/>
          </a:p>
        </p:txBody>
      </p:sp>
      <p:sp>
        <p:nvSpPr>
          <p:cNvPr id="3" name="Content Placeholder 2"/>
          <p:cNvSpPr>
            <a:spLocks noGrp="1"/>
          </p:cNvSpPr>
          <p:nvPr>
            <p:ph idx="1"/>
          </p:nvPr>
        </p:nvSpPr>
        <p:spPr/>
        <p:txBody>
          <a:bodyPr/>
          <a:lstStyle/>
          <a:p>
            <a:r>
              <a:rPr lang="en-US" dirty="0" smtClean="0"/>
              <a:t>Map-Reduce is too low a level to program, SQL too high</a:t>
            </a:r>
          </a:p>
          <a:p>
            <a:r>
              <a:rPr lang="en-US" dirty="0" smtClean="0"/>
              <a:t>Pig Latin, a language intended to sit between the two:</a:t>
            </a:r>
          </a:p>
          <a:p>
            <a:pPr lvl="1"/>
            <a:r>
              <a:rPr lang="en-US" dirty="0" smtClean="0"/>
              <a:t>Imperative</a:t>
            </a:r>
          </a:p>
          <a:p>
            <a:pPr lvl="1"/>
            <a:r>
              <a:rPr lang="en-US" dirty="0" smtClean="0"/>
              <a:t>Provides standard relational transforms (join, sort, etc.)</a:t>
            </a:r>
          </a:p>
          <a:p>
            <a:pPr lvl="1"/>
            <a:r>
              <a:rPr lang="en-US" dirty="0" smtClean="0"/>
              <a:t>Schemas are optional, used when available, can be defined at runtime</a:t>
            </a:r>
          </a:p>
          <a:p>
            <a:pPr lvl="1"/>
            <a:r>
              <a:rPr lang="en-US" dirty="0" smtClean="0"/>
              <a:t>User Defined Functions are first class citizens</a:t>
            </a:r>
          </a:p>
          <a:p>
            <a:pPr lvl="1"/>
            <a:r>
              <a:rPr lang="en-US" dirty="0" smtClean="0"/>
              <a:t>Opportunities for advanced optimizer but optimizations by programmer also possible</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It Works</a:t>
            </a:r>
            <a:endParaRPr lang="en-US" dirty="0"/>
          </a:p>
        </p:txBody>
      </p:sp>
      <p:sp>
        <p:nvSpPr>
          <p:cNvPr id="4" name="Rectangle 4"/>
          <p:cNvSpPr>
            <a:spLocks noChangeArrowheads="1"/>
          </p:cNvSpPr>
          <p:nvPr/>
        </p:nvSpPr>
        <p:spPr bwMode="auto">
          <a:xfrm>
            <a:off x="1752600" y="2457281"/>
            <a:ext cx="985838" cy="533400"/>
          </a:xfrm>
          <a:prstGeom prst="rect">
            <a:avLst/>
          </a:prstGeom>
          <a:solidFill>
            <a:schemeClr val="accent5"/>
          </a:solidFill>
          <a:ln w="9525">
            <a:solidFill>
              <a:schemeClr val="tx1"/>
            </a:solidFill>
            <a:miter lim="800000"/>
            <a:headEnd/>
            <a:tailEnd/>
          </a:ln>
          <a:effectLst/>
        </p:spPr>
        <p:txBody>
          <a:bodyPr wrap="none" anchor="ctr">
            <a:prstTxWarp prst="textNoShape">
              <a:avLst/>
            </a:prstTxWarp>
          </a:bodyPr>
          <a:lstStyle/>
          <a:p>
            <a:pPr algn="ctr" defTabSz="457200" eaLnBrk="1" fontAlgn="auto" hangingPunct="1">
              <a:spcBef>
                <a:spcPts val="0"/>
              </a:spcBef>
              <a:spcAft>
                <a:spcPts val="0"/>
              </a:spcAft>
            </a:pPr>
            <a:r>
              <a:rPr lang="en-US" sz="1800" dirty="0" smtClean="0">
                <a:solidFill>
                  <a:srgbClr val="000000"/>
                </a:solidFill>
                <a:latin typeface="Arial"/>
                <a:ea typeface="+mn-ea"/>
                <a:cs typeface="+mn-cs"/>
              </a:rPr>
              <a:t>Parser</a:t>
            </a:r>
            <a:endParaRPr lang="en-US" sz="1800" dirty="0">
              <a:solidFill>
                <a:srgbClr val="000000"/>
              </a:solidFill>
              <a:latin typeface="Arial"/>
              <a:ea typeface="+mn-ea"/>
              <a:cs typeface="+mn-cs"/>
            </a:endParaRPr>
          </a:p>
        </p:txBody>
      </p:sp>
      <p:sp>
        <p:nvSpPr>
          <p:cNvPr id="5" name="Text Box 5"/>
          <p:cNvSpPr txBox="1">
            <a:spLocks noChangeArrowheads="1"/>
          </p:cNvSpPr>
          <p:nvPr/>
        </p:nvSpPr>
        <p:spPr bwMode="auto">
          <a:xfrm>
            <a:off x="152400" y="2152481"/>
            <a:ext cx="1354138" cy="1187450"/>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a:solidFill>
                  <a:srgbClr val="000000"/>
                </a:solidFill>
                <a:latin typeface="Arial"/>
                <a:ea typeface="+mn-ea"/>
                <a:cs typeface="+mn-cs"/>
              </a:rPr>
              <a:t>Script</a:t>
            </a:r>
          </a:p>
          <a:p>
            <a:pPr defTabSz="457200" eaLnBrk="1" fontAlgn="auto" hangingPunct="1">
              <a:spcBef>
                <a:spcPts val="0"/>
              </a:spcBef>
              <a:spcAft>
                <a:spcPts val="0"/>
              </a:spcAft>
            </a:pPr>
            <a:r>
              <a:rPr lang="en-US" sz="1400">
                <a:solidFill>
                  <a:srgbClr val="000000"/>
                </a:solidFill>
                <a:latin typeface="Courier New" charset="0"/>
                <a:ea typeface="Courier New" charset="0"/>
                <a:cs typeface="Courier New" charset="0"/>
              </a:rPr>
              <a:t>A = load</a:t>
            </a:r>
          </a:p>
          <a:p>
            <a:pPr defTabSz="457200" eaLnBrk="1" fontAlgn="auto" hangingPunct="1">
              <a:spcBef>
                <a:spcPts val="0"/>
              </a:spcBef>
              <a:spcAft>
                <a:spcPts val="0"/>
              </a:spcAft>
            </a:pPr>
            <a:r>
              <a:rPr lang="en-US" sz="1400">
                <a:solidFill>
                  <a:srgbClr val="000000"/>
                </a:solidFill>
                <a:latin typeface="Courier New" charset="0"/>
                <a:ea typeface="Courier New" charset="0"/>
                <a:cs typeface="Courier New" charset="0"/>
              </a:rPr>
              <a:t>B = filter</a:t>
            </a:r>
          </a:p>
          <a:p>
            <a:pPr defTabSz="457200" eaLnBrk="1" fontAlgn="auto" hangingPunct="1">
              <a:spcBef>
                <a:spcPts val="0"/>
              </a:spcBef>
              <a:spcAft>
                <a:spcPts val="0"/>
              </a:spcAft>
            </a:pPr>
            <a:r>
              <a:rPr lang="en-US" sz="1400">
                <a:solidFill>
                  <a:srgbClr val="000000"/>
                </a:solidFill>
                <a:latin typeface="Courier New" charset="0"/>
                <a:ea typeface="Courier New" charset="0"/>
                <a:cs typeface="Courier New" charset="0"/>
              </a:rPr>
              <a:t>C = group</a:t>
            </a:r>
          </a:p>
          <a:p>
            <a:pPr defTabSz="457200" eaLnBrk="1" fontAlgn="auto" hangingPunct="1">
              <a:spcBef>
                <a:spcPts val="0"/>
              </a:spcBef>
              <a:spcAft>
                <a:spcPts val="0"/>
              </a:spcAft>
            </a:pPr>
            <a:r>
              <a:rPr lang="en-US" sz="1400">
                <a:solidFill>
                  <a:srgbClr val="000000"/>
                </a:solidFill>
                <a:latin typeface="Courier New" charset="0"/>
                <a:ea typeface="Courier New" charset="0"/>
                <a:cs typeface="Courier New" charset="0"/>
              </a:rPr>
              <a:t>D = foreach</a:t>
            </a:r>
          </a:p>
        </p:txBody>
      </p:sp>
      <p:sp>
        <p:nvSpPr>
          <p:cNvPr id="6" name="Text Box 7"/>
          <p:cNvSpPr txBox="1">
            <a:spLocks noChangeArrowheads="1"/>
          </p:cNvSpPr>
          <p:nvPr/>
        </p:nvSpPr>
        <p:spPr bwMode="auto">
          <a:xfrm>
            <a:off x="2846760" y="2288004"/>
            <a:ext cx="1302560" cy="338554"/>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a:solidFill>
                  <a:srgbClr val="000000"/>
                </a:solidFill>
                <a:latin typeface="Arial"/>
                <a:ea typeface="+mn-ea"/>
                <a:cs typeface="+mn-cs"/>
              </a:rPr>
              <a:t>Logical </a:t>
            </a:r>
            <a:r>
              <a:rPr lang="en-US" sz="1600" dirty="0" smtClean="0">
                <a:solidFill>
                  <a:srgbClr val="000000"/>
                </a:solidFill>
                <a:latin typeface="Arial"/>
                <a:ea typeface="+mn-ea"/>
                <a:cs typeface="+mn-cs"/>
              </a:rPr>
              <a:t>Plan</a:t>
            </a:r>
          </a:p>
        </p:txBody>
      </p:sp>
      <p:sp>
        <p:nvSpPr>
          <p:cNvPr id="7" name="Rectangle 9"/>
          <p:cNvSpPr>
            <a:spLocks noChangeArrowheads="1"/>
          </p:cNvSpPr>
          <p:nvPr/>
        </p:nvSpPr>
        <p:spPr bwMode="auto">
          <a:xfrm>
            <a:off x="4267200" y="2381081"/>
            <a:ext cx="1295400" cy="762000"/>
          </a:xfrm>
          <a:prstGeom prst="rect">
            <a:avLst/>
          </a:prstGeom>
          <a:solidFill>
            <a:schemeClr val="accent5"/>
          </a:solidFill>
          <a:ln w="9525">
            <a:solidFill>
              <a:schemeClr val="tx1"/>
            </a:solidFill>
            <a:prstDash val="solid"/>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Semantic</a:t>
            </a:r>
          </a:p>
          <a:p>
            <a:pPr defTabSz="457200" eaLnBrk="1" fontAlgn="auto" hangingPunct="1">
              <a:spcBef>
                <a:spcPts val="0"/>
              </a:spcBef>
              <a:spcAft>
                <a:spcPts val="0"/>
              </a:spcAft>
            </a:pPr>
            <a:r>
              <a:rPr lang="en-US" sz="1800" dirty="0" smtClean="0">
                <a:solidFill>
                  <a:srgbClr val="000000"/>
                </a:solidFill>
                <a:latin typeface="Arial"/>
                <a:ea typeface="+mn-ea"/>
                <a:cs typeface="+mn-cs"/>
              </a:rPr>
              <a:t>Checks</a:t>
            </a:r>
            <a:endParaRPr lang="en-US" sz="1800" dirty="0">
              <a:solidFill>
                <a:srgbClr val="000000"/>
              </a:solidFill>
              <a:latin typeface="Arial"/>
              <a:ea typeface="+mn-ea"/>
              <a:cs typeface="+mn-cs"/>
            </a:endParaRPr>
          </a:p>
        </p:txBody>
      </p:sp>
      <p:sp>
        <p:nvSpPr>
          <p:cNvPr id="8" name="Text Box 13"/>
          <p:cNvSpPr txBox="1">
            <a:spLocks noChangeArrowheads="1"/>
          </p:cNvSpPr>
          <p:nvPr/>
        </p:nvSpPr>
        <p:spPr bwMode="auto">
          <a:xfrm>
            <a:off x="5679670" y="2288004"/>
            <a:ext cx="1302560" cy="338554"/>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a:solidFill>
                  <a:srgbClr val="000000"/>
                </a:solidFill>
                <a:latin typeface="Arial"/>
                <a:ea typeface="+mn-ea"/>
                <a:cs typeface="+mn-cs"/>
              </a:rPr>
              <a:t>Logical </a:t>
            </a:r>
            <a:r>
              <a:rPr lang="en-US" sz="1600" dirty="0" smtClean="0">
                <a:solidFill>
                  <a:srgbClr val="000000"/>
                </a:solidFill>
                <a:latin typeface="Arial"/>
                <a:ea typeface="+mn-ea"/>
                <a:cs typeface="+mn-cs"/>
              </a:rPr>
              <a:t>Plan</a:t>
            </a:r>
          </a:p>
        </p:txBody>
      </p:sp>
      <p:sp>
        <p:nvSpPr>
          <p:cNvPr id="9" name="Rectangle 15"/>
          <p:cNvSpPr>
            <a:spLocks noChangeArrowheads="1"/>
          </p:cNvSpPr>
          <p:nvPr/>
        </p:nvSpPr>
        <p:spPr bwMode="auto">
          <a:xfrm>
            <a:off x="6982230" y="2381081"/>
            <a:ext cx="1219200" cy="762000"/>
          </a:xfrm>
          <a:prstGeom prst="rect">
            <a:avLst/>
          </a:prstGeom>
          <a:solidFill>
            <a:schemeClr val="accent5"/>
          </a:solidFill>
          <a:ln w="9525">
            <a:solidFill>
              <a:schemeClr val="tx1"/>
            </a:solidFill>
            <a:prstDash val="solid"/>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Logical</a:t>
            </a:r>
          </a:p>
          <a:p>
            <a:pPr defTabSz="457200" eaLnBrk="1" fontAlgn="auto" hangingPunct="1">
              <a:spcBef>
                <a:spcPts val="0"/>
              </a:spcBef>
              <a:spcAft>
                <a:spcPts val="0"/>
              </a:spcAft>
            </a:pPr>
            <a:r>
              <a:rPr lang="en-US" sz="1800" dirty="0">
                <a:solidFill>
                  <a:srgbClr val="000000"/>
                </a:solidFill>
                <a:latin typeface="Arial"/>
                <a:ea typeface="+mn-ea"/>
                <a:cs typeface="+mn-cs"/>
              </a:rPr>
              <a:t>Optimizer</a:t>
            </a:r>
          </a:p>
        </p:txBody>
      </p:sp>
      <p:sp>
        <p:nvSpPr>
          <p:cNvPr id="10" name="Line 18"/>
          <p:cNvSpPr>
            <a:spLocks noChangeShapeType="1"/>
          </p:cNvSpPr>
          <p:nvPr/>
        </p:nvSpPr>
        <p:spPr bwMode="auto">
          <a:xfrm>
            <a:off x="5562600" y="2762081"/>
            <a:ext cx="1419630" cy="0"/>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1" name="Line 19"/>
          <p:cNvSpPr>
            <a:spLocks noChangeShapeType="1"/>
          </p:cNvSpPr>
          <p:nvPr/>
        </p:nvSpPr>
        <p:spPr bwMode="auto">
          <a:xfrm flipV="1">
            <a:off x="2738438" y="2762081"/>
            <a:ext cx="1528762" cy="0"/>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2" name="Line 20"/>
          <p:cNvSpPr>
            <a:spLocks noChangeShapeType="1"/>
          </p:cNvSpPr>
          <p:nvPr/>
        </p:nvSpPr>
        <p:spPr bwMode="auto">
          <a:xfrm>
            <a:off x="1371600" y="2762081"/>
            <a:ext cx="381000" cy="0"/>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3" name="Text Box 21"/>
          <p:cNvSpPr txBox="1">
            <a:spLocks noChangeArrowheads="1"/>
          </p:cNvSpPr>
          <p:nvPr/>
        </p:nvSpPr>
        <p:spPr bwMode="auto">
          <a:xfrm>
            <a:off x="7689040" y="3339931"/>
            <a:ext cx="1302560" cy="338554"/>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a:solidFill>
                  <a:srgbClr val="000000"/>
                </a:solidFill>
                <a:latin typeface="Arial"/>
                <a:ea typeface="+mn-ea"/>
                <a:cs typeface="+mn-cs"/>
              </a:rPr>
              <a:t>Logical </a:t>
            </a:r>
            <a:r>
              <a:rPr lang="en-US" sz="1600" dirty="0" smtClean="0">
                <a:solidFill>
                  <a:srgbClr val="000000"/>
                </a:solidFill>
                <a:latin typeface="Arial"/>
                <a:ea typeface="+mn-ea"/>
                <a:cs typeface="+mn-cs"/>
              </a:rPr>
              <a:t>Plan</a:t>
            </a:r>
          </a:p>
        </p:txBody>
      </p:sp>
      <p:sp>
        <p:nvSpPr>
          <p:cNvPr id="14" name="Rectangle 23"/>
          <p:cNvSpPr>
            <a:spLocks noChangeArrowheads="1"/>
          </p:cNvSpPr>
          <p:nvPr/>
        </p:nvSpPr>
        <p:spPr bwMode="auto">
          <a:xfrm>
            <a:off x="7000183" y="3842752"/>
            <a:ext cx="1219200" cy="914400"/>
          </a:xfrm>
          <a:prstGeom prst="rect">
            <a:avLst/>
          </a:prstGeom>
          <a:solidFill>
            <a:schemeClr val="accent5"/>
          </a:solidFill>
          <a:ln w="9525">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r>
              <a:rPr lang="en-US" sz="1800">
                <a:solidFill>
                  <a:srgbClr val="000000"/>
                </a:solidFill>
                <a:latin typeface="Arial"/>
                <a:ea typeface="+mn-ea"/>
                <a:cs typeface="+mn-cs"/>
              </a:rPr>
              <a:t>Logical to</a:t>
            </a:r>
          </a:p>
          <a:p>
            <a:pPr defTabSz="457200" eaLnBrk="1" fontAlgn="auto" hangingPunct="1">
              <a:spcBef>
                <a:spcPts val="0"/>
              </a:spcBef>
              <a:spcAft>
                <a:spcPts val="0"/>
              </a:spcAft>
            </a:pPr>
            <a:r>
              <a:rPr lang="en-US" sz="1800">
                <a:solidFill>
                  <a:srgbClr val="000000"/>
                </a:solidFill>
                <a:latin typeface="Arial"/>
                <a:ea typeface="+mn-ea"/>
                <a:cs typeface="+mn-cs"/>
              </a:rPr>
              <a:t>Physical</a:t>
            </a:r>
          </a:p>
          <a:p>
            <a:pPr defTabSz="457200" eaLnBrk="1" fontAlgn="auto" hangingPunct="1">
              <a:spcBef>
                <a:spcPts val="0"/>
              </a:spcBef>
              <a:spcAft>
                <a:spcPts val="0"/>
              </a:spcAft>
            </a:pPr>
            <a:r>
              <a:rPr lang="en-US" sz="1800">
                <a:solidFill>
                  <a:srgbClr val="000000"/>
                </a:solidFill>
                <a:latin typeface="Arial"/>
                <a:ea typeface="+mn-ea"/>
                <a:cs typeface="+mn-cs"/>
              </a:rPr>
              <a:t>Translator</a:t>
            </a:r>
          </a:p>
        </p:txBody>
      </p:sp>
      <p:sp>
        <p:nvSpPr>
          <p:cNvPr id="15" name="Text Box 25"/>
          <p:cNvSpPr txBox="1">
            <a:spLocks noChangeArrowheads="1"/>
          </p:cNvSpPr>
          <p:nvPr/>
        </p:nvSpPr>
        <p:spPr bwMode="auto">
          <a:xfrm>
            <a:off x="5488478" y="4418598"/>
            <a:ext cx="1416373" cy="338554"/>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a:solidFill>
                  <a:srgbClr val="000000"/>
                </a:solidFill>
                <a:latin typeface="Arial"/>
                <a:ea typeface="+mn-ea"/>
                <a:cs typeface="+mn-cs"/>
              </a:rPr>
              <a:t>Physical </a:t>
            </a:r>
            <a:r>
              <a:rPr lang="en-US" sz="1600" dirty="0" smtClean="0">
                <a:solidFill>
                  <a:srgbClr val="000000"/>
                </a:solidFill>
                <a:latin typeface="Arial"/>
                <a:ea typeface="+mn-ea"/>
                <a:cs typeface="+mn-cs"/>
              </a:rPr>
              <a:t>Plan</a:t>
            </a:r>
          </a:p>
        </p:txBody>
      </p:sp>
      <p:sp>
        <p:nvSpPr>
          <p:cNvPr id="16" name="Line 26"/>
          <p:cNvSpPr>
            <a:spLocks noChangeShapeType="1"/>
          </p:cNvSpPr>
          <p:nvPr/>
        </p:nvSpPr>
        <p:spPr bwMode="auto">
          <a:xfrm flipH="1">
            <a:off x="5428153" y="4366410"/>
            <a:ext cx="1572030" cy="0"/>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17" name="Rectangle 31"/>
          <p:cNvSpPr>
            <a:spLocks noChangeArrowheads="1"/>
          </p:cNvSpPr>
          <p:nvPr/>
        </p:nvSpPr>
        <p:spPr bwMode="auto">
          <a:xfrm>
            <a:off x="4285153" y="3842752"/>
            <a:ext cx="1143000" cy="914400"/>
          </a:xfrm>
          <a:prstGeom prst="rect">
            <a:avLst/>
          </a:prstGeom>
          <a:solidFill>
            <a:schemeClr val="accent5"/>
          </a:solidFill>
          <a:ln w="9525">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r>
              <a:rPr lang="en-US" sz="1800">
                <a:solidFill>
                  <a:srgbClr val="000000"/>
                </a:solidFill>
                <a:latin typeface="Arial"/>
                <a:ea typeface="+mn-ea"/>
                <a:cs typeface="+mn-cs"/>
              </a:rPr>
              <a:t>Physical</a:t>
            </a:r>
          </a:p>
          <a:p>
            <a:pPr defTabSz="457200" eaLnBrk="1" fontAlgn="auto" hangingPunct="1">
              <a:spcBef>
                <a:spcPts val="0"/>
              </a:spcBef>
              <a:spcAft>
                <a:spcPts val="0"/>
              </a:spcAft>
            </a:pPr>
            <a:r>
              <a:rPr lang="en-US" sz="1800">
                <a:solidFill>
                  <a:srgbClr val="000000"/>
                </a:solidFill>
                <a:latin typeface="Arial"/>
                <a:ea typeface="+mn-ea"/>
                <a:cs typeface="+mn-cs"/>
              </a:rPr>
              <a:t>To MR</a:t>
            </a:r>
          </a:p>
          <a:p>
            <a:pPr defTabSz="457200" eaLnBrk="1" fontAlgn="auto" hangingPunct="1">
              <a:spcBef>
                <a:spcPts val="0"/>
              </a:spcBef>
              <a:spcAft>
                <a:spcPts val="0"/>
              </a:spcAft>
            </a:pPr>
            <a:r>
              <a:rPr lang="en-US" sz="1800">
                <a:solidFill>
                  <a:srgbClr val="000000"/>
                </a:solidFill>
                <a:latin typeface="Arial"/>
                <a:ea typeface="+mn-ea"/>
                <a:cs typeface="+mn-cs"/>
              </a:rPr>
              <a:t>Translator</a:t>
            </a:r>
          </a:p>
        </p:txBody>
      </p:sp>
      <p:sp>
        <p:nvSpPr>
          <p:cNvPr id="18" name="Rectangle 35"/>
          <p:cNvSpPr>
            <a:spLocks noChangeArrowheads="1"/>
          </p:cNvSpPr>
          <p:nvPr/>
        </p:nvSpPr>
        <p:spPr bwMode="auto">
          <a:xfrm>
            <a:off x="800591" y="3842752"/>
            <a:ext cx="1447800" cy="914400"/>
          </a:xfrm>
          <a:prstGeom prst="rect">
            <a:avLst/>
          </a:prstGeom>
          <a:solidFill>
            <a:schemeClr val="accent5"/>
          </a:solidFill>
          <a:ln w="9525">
            <a:solidFill>
              <a:schemeClr val="tx1"/>
            </a:solidFill>
            <a:miter lim="800000"/>
            <a:headEnd/>
            <a:tailEnd/>
          </a:ln>
          <a:effectLst/>
        </p:spPr>
        <p:txBody>
          <a:bodyPr wrap="none" anchor="ctr">
            <a:prstTxWarp prst="textNoShape">
              <a:avLst/>
            </a:prstTxWarp>
          </a:bodyPr>
          <a:lstStyle/>
          <a:p>
            <a:pPr defTabSz="457200" eaLnBrk="1" fontAlgn="auto" hangingPunct="1">
              <a:spcBef>
                <a:spcPts val="0"/>
              </a:spcBef>
              <a:spcAft>
                <a:spcPts val="0"/>
              </a:spcAft>
            </a:pPr>
            <a:r>
              <a:rPr lang="en-US" sz="1800">
                <a:solidFill>
                  <a:srgbClr val="000000"/>
                </a:solidFill>
                <a:latin typeface="Arial"/>
                <a:ea typeface="+mn-ea"/>
                <a:cs typeface="+mn-cs"/>
              </a:rPr>
              <a:t>MapReduce</a:t>
            </a:r>
          </a:p>
          <a:p>
            <a:pPr defTabSz="457200" eaLnBrk="1" fontAlgn="auto" hangingPunct="1">
              <a:spcBef>
                <a:spcPts val="0"/>
              </a:spcBef>
              <a:spcAft>
                <a:spcPts val="0"/>
              </a:spcAft>
            </a:pPr>
            <a:r>
              <a:rPr lang="en-US" sz="1800">
                <a:solidFill>
                  <a:srgbClr val="000000"/>
                </a:solidFill>
                <a:latin typeface="Arial"/>
                <a:ea typeface="+mn-ea"/>
                <a:cs typeface="+mn-cs"/>
              </a:rPr>
              <a:t>Launcher</a:t>
            </a:r>
          </a:p>
        </p:txBody>
      </p:sp>
      <p:sp>
        <p:nvSpPr>
          <p:cNvPr id="19" name="Line 36"/>
          <p:cNvSpPr>
            <a:spLocks noChangeShapeType="1"/>
          </p:cNvSpPr>
          <p:nvPr/>
        </p:nvSpPr>
        <p:spPr bwMode="auto">
          <a:xfrm>
            <a:off x="1524491" y="4757152"/>
            <a:ext cx="0" cy="823912"/>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20" name="Text Box 37"/>
          <p:cNvSpPr txBox="1">
            <a:spLocks noChangeArrowheads="1"/>
          </p:cNvSpPr>
          <p:nvPr/>
        </p:nvSpPr>
        <p:spPr bwMode="auto">
          <a:xfrm>
            <a:off x="370378" y="4936565"/>
            <a:ext cx="860425" cy="581025"/>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a:solidFill>
                  <a:srgbClr val="000000"/>
                </a:solidFill>
                <a:latin typeface="Arial"/>
                <a:ea typeface="+mn-ea"/>
                <a:cs typeface="+mn-cs"/>
              </a:rPr>
              <a:t>Jar to</a:t>
            </a:r>
          </a:p>
          <a:p>
            <a:pPr defTabSz="457200" eaLnBrk="1" fontAlgn="auto" hangingPunct="1">
              <a:spcBef>
                <a:spcPts val="0"/>
              </a:spcBef>
              <a:spcAft>
                <a:spcPts val="0"/>
              </a:spcAft>
            </a:pPr>
            <a:r>
              <a:rPr lang="en-US" sz="1600" dirty="0" err="1">
                <a:solidFill>
                  <a:srgbClr val="000000"/>
                </a:solidFill>
                <a:latin typeface="Arial"/>
                <a:ea typeface="+mn-ea"/>
                <a:cs typeface="+mn-cs"/>
              </a:rPr>
              <a:t>hadoop</a:t>
            </a:r>
            <a:endParaRPr lang="en-US" sz="1600" dirty="0">
              <a:solidFill>
                <a:srgbClr val="000000"/>
              </a:solidFill>
              <a:latin typeface="Arial"/>
              <a:ea typeface="+mn-ea"/>
              <a:cs typeface="+mn-cs"/>
            </a:endParaRPr>
          </a:p>
        </p:txBody>
      </p:sp>
      <p:sp>
        <p:nvSpPr>
          <p:cNvPr id="21" name="Line 36"/>
          <p:cNvSpPr>
            <a:spLocks noChangeShapeType="1"/>
          </p:cNvSpPr>
          <p:nvPr/>
        </p:nvSpPr>
        <p:spPr bwMode="auto">
          <a:xfrm>
            <a:off x="7573877" y="3143080"/>
            <a:ext cx="0" cy="701675"/>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22" name="Line 26"/>
          <p:cNvSpPr>
            <a:spLocks noChangeShapeType="1"/>
          </p:cNvSpPr>
          <p:nvPr/>
        </p:nvSpPr>
        <p:spPr bwMode="auto">
          <a:xfrm flipH="1">
            <a:off x="2248391" y="4366410"/>
            <a:ext cx="2036762" cy="0"/>
          </a:xfrm>
          <a:prstGeom prst="line">
            <a:avLst/>
          </a:prstGeom>
          <a:noFill/>
          <a:ln w="9525">
            <a:solidFill>
              <a:schemeClr val="tx1"/>
            </a:solidFill>
            <a:round/>
            <a:headEnd/>
            <a:tailEnd type="triangle" w="med" len="med"/>
          </a:ln>
          <a:effectLst/>
        </p:spPr>
        <p:txBody>
          <a:bodyPr>
            <a:prstTxWarp prst="textNoShape">
              <a:avLst/>
            </a:prstTxWarp>
          </a:bodyPr>
          <a:lstStyle/>
          <a:p>
            <a:pPr defTabSz="457200" eaLnBrk="1" fontAlgn="auto" hangingPunct="1">
              <a:spcBef>
                <a:spcPts val="0"/>
              </a:spcBef>
              <a:spcAft>
                <a:spcPts val="0"/>
              </a:spcAft>
            </a:pPr>
            <a:endParaRPr lang="en-US" sz="1800">
              <a:solidFill>
                <a:srgbClr val="000000"/>
              </a:solidFill>
              <a:latin typeface="Arial"/>
              <a:ea typeface="+mn-ea"/>
              <a:cs typeface="+mn-cs"/>
            </a:endParaRPr>
          </a:p>
        </p:txBody>
      </p:sp>
      <p:sp>
        <p:nvSpPr>
          <p:cNvPr id="23" name="Text Box 25"/>
          <p:cNvSpPr txBox="1">
            <a:spLocks noChangeArrowheads="1"/>
          </p:cNvSpPr>
          <p:nvPr/>
        </p:nvSpPr>
        <p:spPr bwMode="auto">
          <a:xfrm>
            <a:off x="2340230" y="4514374"/>
            <a:ext cx="1827043" cy="338554"/>
          </a:xfrm>
          <a:prstGeom prst="rect">
            <a:avLst/>
          </a:prstGeom>
          <a:noFill/>
          <a:ln w="9525">
            <a:noFill/>
            <a:miter lim="800000"/>
            <a:headEnd/>
            <a:tailEnd/>
          </a:ln>
          <a:effectLst/>
        </p:spPr>
        <p:txBody>
          <a:bodyPr wrap="none">
            <a:prstTxWarp prst="textNoShape">
              <a:avLst/>
            </a:prstTxWarp>
            <a:spAutoFit/>
          </a:bodyPr>
          <a:lstStyle/>
          <a:p>
            <a:pPr defTabSz="457200" eaLnBrk="1" fontAlgn="auto" hangingPunct="1">
              <a:spcBef>
                <a:spcPts val="0"/>
              </a:spcBef>
              <a:spcAft>
                <a:spcPts val="0"/>
              </a:spcAft>
            </a:pPr>
            <a:r>
              <a:rPr lang="en-US" sz="1600" dirty="0" smtClean="0">
                <a:solidFill>
                  <a:srgbClr val="000000"/>
                </a:solidFill>
                <a:latin typeface="Arial"/>
                <a:ea typeface="+mn-ea"/>
                <a:cs typeface="+mn-cs"/>
              </a:rPr>
              <a:t>Map-Reduce Plan</a:t>
            </a:r>
          </a:p>
        </p:txBody>
      </p:sp>
      <p:pic>
        <p:nvPicPr>
          <p:cNvPr id="24" name="Picture 23" descr="hadoop-logo.jpg"/>
          <p:cNvPicPr>
            <a:picLocks noChangeAspect="1"/>
          </p:cNvPicPr>
          <p:nvPr/>
        </p:nvPicPr>
        <p:blipFill>
          <a:blip r:embed="rId2"/>
          <a:stretch>
            <a:fillRect/>
          </a:stretch>
        </p:blipFill>
        <p:spPr>
          <a:xfrm>
            <a:off x="564734" y="5581064"/>
            <a:ext cx="1919514" cy="454285"/>
          </a:xfrm>
          <a:prstGeom prst="rect">
            <a:avLst/>
          </a:prstGeom>
        </p:spPr>
      </p:pic>
      <p:sp>
        <p:nvSpPr>
          <p:cNvPr id="25" name="Rounded Rectangle 24"/>
          <p:cNvSpPr/>
          <p:nvPr/>
        </p:nvSpPr>
        <p:spPr>
          <a:xfrm>
            <a:off x="2738438" y="1507983"/>
            <a:ext cx="1865169" cy="644498"/>
          </a:xfrm>
          <a:prstGeom prst="roundRect">
            <a:avLst/>
          </a:prstGeom>
          <a:solidFill>
            <a:srgbClr val="FFFFB3"/>
          </a:solidFill>
          <a:ln/>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r>
              <a:rPr lang="en-US" sz="1600" dirty="0" smtClean="0">
                <a:solidFill>
                  <a:srgbClr val="000000"/>
                </a:solidFill>
              </a:rPr>
              <a:t>Logical Plan ≈ relational algebra</a:t>
            </a:r>
            <a:endParaRPr lang="en-US" sz="1600" dirty="0">
              <a:solidFill>
                <a:srgbClr val="000000"/>
              </a:solidFill>
            </a:endParaRPr>
          </a:p>
        </p:txBody>
      </p:sp>
      <p:sp>
        <p:nvSpPr>
          <p:cNvPr id="26" name="Rounded Rectangle 25"/>
          <p:cNvSpPr/>
          <p:nvPr/>
        </p:nvSpPr>
        <p:spPr>
          <a:xfrm>
            <a:off x="6659245" y="1360827"/>
            <a:ext cx="1865169" cy="674307"/>
          </a:xfrm>
          <a:prstGeom prst="roundRect">
            <a:avLst/>
          </a:prstGeom>
          <a:solidFill>
            <a:srgbClr val="FFFFB3"/>
          </a:solidFill>
          <a:ln/>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r>
              <a:rPr lang="en-US" sz="1600" dirty="0" smtClean="0">
                <a:solidFill>
                  <a:srgbClr val="000000"/>
                </a:solidFill>
              </a:rPr>
              <a:t>Plan standard optimizations</a:t>
            </a:r>
            <a:endParaRPr lang="en-US" sz="1600" dirty="0">
              <a:solidFill>
                <a:srgbClr val="000000"/>
              </a:solidFill>
            </a:endParaRPr>
          </a:p>
        </p:txBody>
      </p:sp>
      <p:cxnSp>
        <p:nvCxnSpPr>
          <p:cNvPr id="27" name="Straight Connector 26"/>
          <p:cNvCxnSpPr>
            <a:stCxn id="26" idx="2"/>
            <a:endCxn id="9" idx="0"/>
          </p:cNvCxnSpPr>
          <p:nvPr/>
        </p:nvCxnSpPr>
        <p:spPr>
          <a:xfrm rot="5400000">
            <a:off x="7418857" y="2208107"/>
            <a:ext cx="345947" cy="1588"/>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28" name="Rounded Rectangle 27"/>
          <p:cNvSpPr/>
          <p:nvPr/>
        </p:nvSpPr>
        <p:spPr>
          <a:xfrm>
            <a:off x="5428153" y="4936565"/>
            <a:ext cx="1947638" cy="912177"/>
          </a:xfrm>
          <a:prstGeom prst="roundRect">
            <a:avLst/>
          </a:prstGeom>
          <a:solidFill>
            <a:srgbClr val="FFFFB3"/>
          </a:solidFill>
          <a:ln/>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r>
              <a:rPr lang="en-US" sz="1600" dirty="0" smtClean="0">
                <a:solidFill>
                  <a:srgbClr val="000000"/>
                </a:solidFill>
              </a:rPr>
              <a:t>Physical Plan = physical operators to be executed</a:t>
            </a:r>
            <a:endParaRPr lang="en-US" sz="1600" dirty="0">
              <a:solidFill>
                <a:srgbClr val="000000"/>
              </a:solidFill>
            </a:endParaRPr>
          </a:p>
        </p:txBody>
      </p:sp>
      <p:sp>
        <p:nvSpPr>
          <p:cNvPr id="29" name="Rounded Rectangle 28"/>
          <p:cNvSpPr/>
          <p:nvPr/>
        </p:nvSpPr>
        <p:spPr>
          <a:xfrm>
            <a:off x="2738438" y="4936565"/>
            <a:ext cx="2201576" cy="1329323"/>
          </a:xfrm>
          <a:prstGeom prst="roundRect">
            <a:avLst/>
          </a:prstGeom>
          <a:solidFill>
            <a:srgbClr val="FFFFB3"/>
          </a:solidFill>
          <a:ln/>
        </p:spPr>
        <p:style>
          <a:lnRef idx="1">
            <a:schemeClr val="accent1"/>
          </a:lnRef>
          <a:fillRef idx="3">
            <a:schemeClr val="accent1"/>
          </a:fillRef>
          <a:effectRef idx="2">
            <a:schemeClr val="accent1"/>
          </a:effectRef>
          <a:fontRef idx="minor">
            <a:schemeClr val="lt1"/>
          </a:fontRef>
        </p:style>
        <p:txBody>
          <a:bodyPr/>
          <a:lstStyle/>
          <a:p>
            <a:pPr defTabSz="457200" eaLnBrk="1" fontAlgn="auto" hangingPunct="1">
              <a:spcBef>
                <a:spcPts val="0"/>
              </a:spcBef>
              <a:spcAft>
                <a:spcPts val="0"/>
              </a:spcAft>
            </a:pPr>
            <a:r>
              <a:rPr lang="en-US" sz="1600" dirty="0" smtClean="0">
                <a:solidFill>
                  <a:srgbClr val="000000"/>
                </a:solidFill>
              </a:rPr>
              <a:t>Map-Reduce Plan =  physical operators broken into Map, Combine, and Reduce stages</a:t>
            </a:r>
            <a:endParaRPr lang="en-US" sz="1600" dirty="0">
              <a:solidFill>
                <a:srgbClr val="000000"/>
              </a:solidFill>
            </a:endParaRPr>
          </a:p>
        </p:txBody>
      </p:sp>
      <p:pic>
        <p:nvPicPr>
          <p:cNvPr id="30" name="Picture 29" descr="Pig in overalls.png"/>
          <p:cNvPicPr>
            <a:picLocks noChangeAspect="1"/>
          </p:cNvPicPr>
          <p:nvPr/>
        </p:nvPicPr>
        <p:blipFill>
          <a:blip r:embed="rId3"/>
          <a:stretch>
            <a:fillRect/>
          </a:stretch>
        </p:blipFill>
        <p:spPr>
          <a:xfrm>
            <a:off x="152400" y="1308289"/>
            <a:ext cx="1000261" cy="844192"/>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 Things We’ve Added In the Last Year</a:t>
            </a:r>
            <a:endParaRPr lang="en-US" dirty="0"/>
          </a:p>
        </p:txBody>
      </p:sp>
      <p:sp>
        <p:nvSpPr>
          <p:cNvPr id="3" name="Content Placeholder 2"/>
          <p:cNvSpPr>
            <a:spLocks noGrp="1"/>
          </p:cNvSpPr>
          <p:nvPr>
            <p:ph idx="1"/>
          </p:nvPr>
        </p:nvSpPr>
        <p:spPr/>
        <p:txBody>
          <a:bodyPr>
            <a:normAutofit lnSpcReduction="10000"/>
          </a:bodyPr>
          <a:lstStyle/>
          <a:p>
            <a:r>
              <a:rPr lang="en-US" dirty="0" err="1" smtClean="0"/>
              <a:t>Multiquery</a:t>
            </a:r>
            <a:r>
              <a:rPr lang="en-US" dirty="0" smtClean="0"/>
              <a:t> – Ability to combine multiple group bys into a single MR job (0.3)</a:t>
            </a:r>
          </a:p>
          <a:p>
            <a:r>
              <a:rPr lang="en-US" dirty="0" smtClean="0"/>
              <a:t>Merge join – If data is already sorted on join key, do join via merge in map phase (0.4)</a:t>
            </a:r>
          </a:p>
          <a:p>
            <a:r>
              <a:rPr lang="en-US" dirty="0" smtClean="0"/>
              <a:t>Skew join – Hash join for data with skew in join key.  Allows splitting of key across multiple reducers to handle skew. (0.4)</a:t>
            </a:r>
          </a:p>
          <a:p>
            <a:r>
              <a:rPr lang="en-US" dirty="0" smtClean="0"/>
              <a:t>Zebra – </a:t>
            </a:r>
            <a:r>
              <a:rPr lang="en-US" dirty="0" err="1" smtClean="0"/>
              <a:t>Contrib</a:t>
            </a:r>
            <a:r>
              <a:rPr lang="en-US" dirty="0" smtClean="0"/>
              <a:t> project that provides columnar storage of data (0.4)</a:t>
            </a:r>
          </a:p>
          <a:p>
            <a:r>
              <a:rPr lang="en-US" dirty="0" smtClean="0"/>
              <a:t>Rework of Load and Store functions to make them much easier to write (0.7, branched but not released)</a:t>
            </a:r>
          </a:p>
          <a:p>
            <a:r>
              <a:rPr lang="en-US" dirty="0" smtClean="0"/>
              <a:t>Owl, a metadata service for the grid (committed, will be released in 0.8).</a:t>
            </a:r>
          </a:p>
          <a:p>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Replicate Join</a:t>
            </a:r>
            <a:endParaRPr lang="en-US" dirty="0"/>
          </a:p>
        </p:txBody>
      </p:sp>
      <p:sp>
        <p:nvSpPr>
          <p:cNvPr id="6" name="Rectangle 5"/>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7" name="Rectangle 6"/>
          <p:cNvSpPr/>
          <p:nvPr/>
        </p:nvSpPr>
        <p:spPr>
          <a:xfrm>
            <a:off x="1939079" y="3073200"/>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20" name="Oval Callout 19"/>
          <p:cNvSpPr/>
          <p:nvPr/>
        </p:nvSpPr>
        <p:spPr>
          <a:xfrm>
            <a:off x="5715000" y="147578"/>
            <a:ext cx="3065886" cy="995422"/>
          </a:xfrm>
          <a:prstGeom prst="wedgeEllipseCallout">
            <a:avLst>
              <a:gd name="adj1" fmla="val -63292"/>
              <a:gd name="adj2" fmla="val 303"/>
            </a:avLst>
          </a:prstGeom>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sz="2000" dirty="0" smtClean="0"/>
              <a:t>Aka</a:t>
            </a:r>
            <a:br>
              <a:rPr lang="en-US" sz="2000" dirty="0" smtClean="0"/>
            </a:br>
            <a:r>
              <a:rPr lang="en-US" sz="2000" dirty="0" smtClean="0"/>
              <a:t>“</a:t>
            </a:r>
            <a:r>
              <a:rPr lang="en-US" sz="2000" dirty="0" err="1" smtClean="0"/>
              <a:t>Broakdcast</a:t>
            </a:r>
            <a:r>
              <a:rPr lang="en-US" sz="2000" dirty="0" smtClean="0"/>
              <a:t> Join”</a:t>
            </a:r>
            <a:endParaRPr lang="en-US" sz="2000"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Replicate Join</a:t>
            </a:r>
            <a:endParaRPr lang="en-US" dirty="0"/>
          </a:p>
        </p:txBody>
      </p:sp>
      <p:sp>
        <p:nvSpPr>
          <p:cNvPr id="5" name="TextBox 4"/>
          <p:cNvSpPr txBox="1"/>
          <p:nvPr/>
        </p:nvSpPr>
        <p:spPr>
          <a:xfrm>
            <a:off x="215454" y="1292785"/>
            <a:ext cx="835746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replicated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
        <p:nvSpPr>
          <p:cNvPr id="6" name="Rectangle 5"/>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7" name="Rectangle 6"/>
          <p:cNvSpPr/>
          <p:nvPr/>
        </p:nvSpPr>
        <p:spPr>
          <a:xfrm>
            <a:off x="1939079" y="3073200"/>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20" name="Oval Callout 19"/>
          <p:cNvSpPr/>
          <p:nvPr/>
        </p:nvSpPr>
        <p:spPr>
          <a:xfrm>
            <a:off x="5715000" y="147578"/>
            <a:ext cx="3065886" cy="995422"/>
          </a:xfrm>
          <a:prstGeom prst="wedgeEllipseCallout">
            <a:avLst>
              <a:gd name="adj1" fmla="val -63292"/>
              <a:gd name="adj2" fmla="val 303"/>
            </a:avLst>
          </a:prstGeom>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sz="2000" dirty="0" smtClean="0"/>
              <a:t>Aka</a:t>
            </a:r>
            <a:br>
              <a:rPr lang="en-US" sz="2000" dirty="0" smtClean="0"/>
            </a:br>
            <a:r>
              <a:rPr lang="en-US" sz="2000" dirty="0" smtClean="0"/>
              <a:t>“</a:t>
            </a:r>
            <a:r>
              <a:rPr lang="en-US" sz="2000" dirty="0" err="1" smtClean="0"/>
              <a:t>Broakdcast</a:t>
            </a:r>
            <a:r>
              <a:rPr lang="en-US" sz="2000" dirty="0" smtClean="0"/>
              <a:t> Join”</a:t>
            </a:r>
            <a:endParaRPr lang="en-US" sz="2000"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Replicate Join</a:t>
            </a:r>
            <a:endParaRPr lang="en-US" dirty="0"/>
          </a:p>
        </p:txBody>
      </p:sp>
      <p:sp>
        <p:nvSpPr>
          <p:cNvPr id="5" name="TextBox 4"/>
          <p:cNvSpPr txBox="1"/>
          <p:nvPr/>
        </p:nvSpPr>
        <p:spPr>
          <a:xfrm>
            <a:off x="215454" y="1292785"/>
            <a:ext cx="835746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replicated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
        <p:nvSpPr>
          <p:cNvPr id="6" name="Rectangle 5"/>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7" name="Rectangle 6"/>
          <p:cNvSpPr/>
          <p:nvPr/>
        </p:nvSpPr>
        <p:spPr>
          <a:xfrm>
            <a:off x="1939079" y="3073200"/>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cxnSp>
        <p:nvCxnSpPr>
          <p:cNvPr id="11" name="Straight Connector 10"/>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200" y="5250523"/>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8" name="Oval Callout 7"/>
          <p:cNvSpPr/>
          <p:nvPr/>
        </p:nvSpPr>
        <p:spPr>
          <a:xfrm>
            <a:off x="5715000" y="147578"/>
            <a:ext cx="3065886" cy="995422"/>
          </a:xfrm>
          <a:prstGeom prst="wedgeEllipseCallout">
            <a:avLst>
              <a:gd name="adj1" fmla="val -63292"/>
              <a:gd name="adj2" fmla="val 303"/>
            </a:avLst>
          </a:prstGeom>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sz="2000" dirty="0" smtClean="0"/>
              <a:t>Aka</a:t>
            </a:r>
            <a:br>
              <a:rPr lang="en-US" sz="2000" dirty="0" smtClean="0"/>
            </a:br>
            <a:r>
              <a:rPr lang="en-US" sz="2000" dirty="0" smtClean="0"/>
              <a:t>“</a:t>
            </a:r>
            <a:r>
              <a:rPr lang="en-US" sz="2000" dirty="0" err="1" smtClean="0"/>
              <a:t>Broakdcast</a:t>
            </a:r>
            <a:r>
              <a:rPr lang="en-US" sz="2000" dirty="0" smtClean="0"/>
              <a:t> Join”</a:t>
            </a:r>
            <a:endParaRPr lang="en-US" sz="2000"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Replicate Join</a:t>
            </a:r>
            <a:endParaRPr lang="en-US" dirty="0"/>
          </a:p>
        </p:txBody>
      </p:sp>
      <p:sp>
        <p:nvSpPr>
          <p:cNvPr id="5" name="TextBox 4"/>
          <p:cNvSpPr txBox="1"/>
          <p:nvPr/>
        </p:nvSpPr>
        <p:spPr>
          <a:xfrm>
            <a:off x="215454" y="1292785"/>
            <a:ext cx="835746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replicated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
        <p:nvSpPr>
          <p:cNvPr id="6" name="Rectangle 5"/>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7" name="Rectangle 6"/>
          <p:cNvSpPr/>
          <p:nvPr/>
        </p:nvSpPr>
        <p:spPr>
          <a:xfrm>
            <a:off x="1939079" y="3073200"/>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8" name="Rounded Rectangle 7"/>
          <p:cNvSpPr/>
          <p:nvPr/>
        </p:nvSpPr>
        <p:spPr>
          <a:xfrm>
            <a:off x="4362111" y="2222687"/>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9" name="Rounded Rectangle 8"/>
          <p:cNvSpPr/>
          <p:nvPr/>
        </p:nvSpPr>
        <p:spPr>
          <a:xfrm>
            <a:off x="4362111" y="4422690"/>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cxnSp>
        <p:nvCxnSpPr>
          <p:cNvPr id="11" name="Straight Connector 10"/>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6200" y="5250523"/>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 name="Oval Callout 19"/>
          <p:cNvSpPr/>
          <p:nvPr/>
        </p:nvSpPr>
        <p:spPr>
          <a:xfrm>
            <a:off x="5715000" y="147578"/>
            <a:ext cx="3065886" cy="995422"/>
          </a:xfrm>
          <a:prstGeom prst="wedgeEllipseCallout">
            <a:avLst>
              <a:gd name="adj1" fmla="val -63292"/>
              <a:gd name="adj2" fmla="val 303"/>
            </a:avLst>
          </a:prstGeom>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sz="2000" dirty="0" smtClean="0"/>
              <a:t>Aka</a:t>
            </a:r>
            <a:br>
              <a:rPr lang="en-US" sz="2000" dirty="0" smtClean="0"/>
            </a:br>
            <a:r>
              <a:rPr lang="en-US" sz="2000" dirty="0" smtClean="0"/>
              <a:t>“</a:t>
            </a:r>
            <a:r>
              <a:rPr lang="en-US" sz="2000" dirty="0" err="1" smtClean="0"/>
              <a:t>Broakdcast</a:t>
            </a:r>
            <a:r>
              <a:rPr lang="en-US" sz="2000" dirty="0" smtClean="0"/>
              <a:t> Join”</a:t>
            </a:r>
            <a:endParaRPr lang="en-US" sz="2000"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Fragment Replicate Join</a:t>
            </a:r>
            <a:endParaRPr lang="en-US" dirty="0"/>
          </a:p>
        </p:txBody>
      </p:sp>
      <p:sp>
        <p:nvSpPr>
          <p:cNvPr id="5" name="TextBox 4"/>
          <p:cNvSpPr txBox="1"/>
          <p:nvPr/>
        </p:nvSpPr>
        <p:spPr>
          <a:xfrm>
            <a:off x="215454" y="1292785"/>
            <a:ext cx="8357464"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replicated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
        <p:nvSpPr>
          <p:cNvPr id="6" name="Rectangle 5"/>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7" name="Rectangle 6"/>
          <p:cNvSpPr/>
          <p:nvPr/>
        </p:nvSpPr>
        <p:spPr>
          <a:xfrm>
            <a:off x="1939079" y="3073200"/>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8" name="Rounded Rectangle 7"/>
          <p:cNvSpPr/>
          <p:nvPr/>
        </p:nvSpPr>
        <p:spPr>
          <a:xfrm>
            <a:off x="4362111" y="2222687"/>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9" name="Rounded Rectangle 8"/>
          <p:cNvSpPr/>
          <p:nvPr/>
        </p:nvSpPr>
        <p:spPr>
          <a:xfrm>
            <a:off x="4362111" y="4422690"/>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cxnSp>
        <p:nvCxnSpPr>
          <p:cNvPr id="11" name="Straight Connector 10"/>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4" name="Rectangle 13"/>
          <p:cNvSpPr/>
          <p:nvPr/>
        </p:nvSpPr>
        <p:spPr>
          <a:xfrm>
            <a:off x="6264464" y="2893428"/>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15" name="Rectangle 14"/>
          <p:cNvSpPr/>
          <p:nvPr/>
        </p:nvSpPr>
        <p:spPr>
          <a:xfrm>
            <a:off x="6264464" y="5080423"/>
            <a:ext cx="1338076" cy="914400"/>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16" name="Rectangle 15"/>
          <p:cNvSpPr/>
          <p:nvPr/>
        </p:nvSpPr>
        <p:spPr>
          <a:xfrm>
            <a:off x="4773989" y="2893428"/>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1</a:t>
            </a:r>
            <a:endParaRPr lang="en-US" sz="2400" dirty="0">
              <a:solidFill>
                <a:srgbClr val="000000"/>
              </a:solidFill>
            </a:endParaRPr>
          </a:p>
        </p:txBody>
      </p:sp>
      <p:sp>
        <p:nvSpPr>
          <p:cNvPr id="17" name="Rectangle 16"/>
          <p:cNvSpPr/>
          <p:nvPr/>
        </p:nvSpPr>
        <p:spPr>
          <a:xfrm>
            <a:off x="4773989" y="5080423"/>
            <a:ext cx="1338076" cy="1112906"/>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2</a:t>
            </a:r>
            <a:endParaRPr lang="en-US" sz="2400" dirty="0">
              <a:solidFill>
                <a:srgbClr val="000000"/>
              </a:solidFill>
            </a:endParaRPr>
          </a:p>
        </p:txBody>
      </p:sp>
      <p:cxnSp>
        <p:nvCxnSpPr>
          <p:cNvPr id="18" name="Straight Connector 17"/>
          <p:cNvCxnSpPr/>
          <p:nvPr/>
        </p:nvCxnSpPr>
        <p:spPr>
          <a:xfrm>
            <a:off x="76200" y="5250523"/>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ight Arrow 18"/>
          <p:cNvSpPr/>
          <p:nvPr/>
        </p:nvSpPr>
        <p:spPr>
          <a:xfrm>
            <a:off x="3277155" y="4497897"/>
            <a:ext cx="761356" cy="321698"/>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1" fontAlgn="auto" hangingPunct="1">
              <a:spcBef>
                <a:spcPts val="0"/>
              </a:spcBef>
              <a:spcAft>
                <a:spcPts val="0"/>
              </a:spcAft>
            </a:pPr>
            <a:endParaRPr lang="en-US" sz="1800">
              <a:solidFill>
                <a:srgbClr val="FFFFFF"/>
              </a:solidFill>
            </a:endParaRPr>
          </a:p>
        </p:txBody>
      </p:sp>
      <p:sp>
        <p:nvSpPr>
          <p:cNvPr id="20" name="Oval Callout 19"/>
          <p:cNvSpPr/>
          <p:nvPr/>
        </p:nvSpPr>
        <p:spPr>
          <a:xfrm>
            <a:off x="5715000" y="147578"/>
            <a:ext cx="3065886" cy="995422"/>
          </a:xfrm>
          <a:prstGeom prst="wedgeEllipseCallout">
            <a:avLst>
              <a:gd name="adj1" fmla="val -63292"/>
              <a:gd name="adj2" fmla="val 303"/>
            </a:avLst>
          </a:prstGeom>
        </p:spPr>
        <p:style>
          <a:lnRef idx="1">
            <a:schemeClr val="accent1"/>
          </a:lnRef>
          <a:fillRef idx="2">
            <a:schemeClr val="accent1"/>
          </a:fillRef>
          <a:effectRef idx="1">
            <a:schemeClr val="accent1"/>
          </a:effectRef>
          <a:fontRef idx="minor">
            <a:schemeClr val="dk1"/>
          </a:fontRef>
        </p:style>
        <p:txBody>
          <a:bodyPr wrap="none" rtlCol="0" anchor="ctr">
            <a:spAutoFit/>
          </a:bodyPr>
          <a:lstStyle/>
          <a:p>
            <a:pPr algn="ctr"/>
            <a:r>
              <a:rPr lang="en-US" sz="2000" dirty="0" smtClean="0"/>
              <a:t>Aka</a:t>
            </a:r>
            <a:br>
              <a:rPr lang="en-US" sz="2000" dirty="0" smtClean="0"/>
            </a:br>
            <a:r>
              <a:rPr lang="en-US" sz="2000" dirty="0" smtClean="0"/>
              <a:t>“</a:t>
            </a:r>
            <a:r>
              <a:rPr lang="en-US" sz="2000" dirty="0" err="1" smtClean="0"/>
              <a:t>Broakdcast</a:t>
            </a:r>
            <a:r>
              <a:rPr lang="en-US" sz="2000" dirty="0" smtClean="0"/>
              <a:t> Join”</a:t>
            </a:r>
            <a:endParaRPr lang="en-US" sz="2000"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Parallel </a:t>
            </a:r>
            <a:r>
              <a:rPr lang="en-US" dirty="0" err="1" smtClean="0"/>
              <a:t>DBMSs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rgbClr val="0000FF"/>
                </a:solidFill>
              </a:rPr>
              <a:t>Goal</a:t>
            </a:r>
          </a:p>
          <a:p>
            <a:pPr lvl="1"/>
            <a:r>
              <a:rPr lang="en-US" dirty="0" smtClean="0"/>
              <a:t>Improve performance by executing multiple operations in parallel</a:t>
            </a:r>
          </a:p>
          <a:p>
            <a:pPr>
              <a:buNone/>
            </a:pPr>
            <a:endParaRPr lang="en-US" dirty="0" smtClean="0"/>
          </a:p>
          <a:p>
            <a:r>
              <a:rPr lang="en-US" dirty="0" smtClean="0">
                <a:solidFill>
                  <a:srgbClr val="0000FF"/>
                </a:solidFill>
              </a:rPr>
              <a:t>Key benefit</a:t>
            </a:r>
          </a:p>
          <a:p>
            <a:pPr lvl="1"/>
            <a:r>
              <a:rPr lang="en-US" dirty="0" smtClean="0"/>
              <a:t>Cheaper to scale than relying on a single increasingly more powerful processor</a:t>
            </a:r>
          </a:p>
          <a:p>
            <a:endParaRPr lang="en-US" dirty="0" smtClean="0"/>
          </a:p>
          <a:p>
            <a:r>
              <a:rPr lang="en-US" dirty="0" smtClean="0">
                <a:solidFill>
                  <a:srgbClr val="0000FF"/>
                </a:solidFill>
              </a:rPr>
              <a:t>Key challenge</a:t>
            </a:r>
          </a:p>
          <a:p>
            <a:pPr lvl="1"/>
            <a:r>
              <a:rPr lang="en-US" dirty="0" smtClean="0"/>
              <a:t>Ensure overhead and contention do not kill performance</a:t>
            </a:r>
          </a:p>
        </p:txBody>
      </p:sp>
      <p:sp>
        <p:nvSpPr>
          <p:cNvPr id="4" name="Footer Placeholder 3"/>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215454" y="1292785"/>
            <a:ext cx="5864068"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215454" y="1292785"/>
            <a:ext cx="5864068"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a:t>
            </a:r>
            <a:endParaRPr lang="en-US" sz="1800" dirty="0">
              <a:solidFill>
                <a:srgbClr val="000000"/>
              </a:solidFill>
              <a:latin typeface="Arial"/>
              <a:ea typeface="+mn-ea"/>
              <a:cs typeface="+mn-cs"/>
            </a:endParaRPr>
          </a:p>
        </p:txBody>
      </p:sp>
      <p:cxnSp>
        <p:nvCxnSpPr>
          <p:cNvPr id="7" name="Straight Connector 6"/>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215454" y="1292785"/>
            <a:ext cx="5864068"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a:t>
            </a:r>
            <a:endParaRPr lang="en-US" sz="1800" dirty="0">
              <a:solidFill>
                <a:srgbClr val="000000"/>
              </a:solidFill>
              <a:latin typeface="Arial"/>
              <a:ea typeface="+mn-ea"/>
              <a:cs typeface="+mn-cs"/>
            </a:endParaRPr>
          </a:p>
        </p:txBody>
      </p:sp>
      <p:cxnSp>
        <p:nvCxnSpPr>
          <p:cNvPr id="7" name="Straight Connector 6"/>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2" name="Rectangle 11"/>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3" name="Rounded Rectangle 12"/>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4" name="Rectangle 13"/>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smtClean="0">
                <a:solidFill>
                  <a:srgbClr val="000000"/>
                </a:solidFill>
              </a:rPr>
              <a:t>Page</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215454" y="1292785"/>
            <a:ext cx="5864068"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a:t>
            </a:r>
            <a:endParaRPr lang="en-US" sz="1800" dirty="0">
              <a:solidFill>
                <a:srgbClr val="000000"/>
              </a:solidFill>
              <a:latin typeface="Arial"/>
              <a:ea typeface="+mn-ea"/>
              <a:cs typeface="+mn-cs"/>
            </a:endParaRPr>
          </a:p>
        </p:txBody>
      </p:sp>
      <p:cxnSp>
        <p:nvCxnSpPr>
          <p:cNvPr id="7" name="Straight Connector 6"/>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2" name="Rectangle 11"/>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3" name="Rounded Rectangle 12"/>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4" name="Rectangle 13"/>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smtClean="0">
                <a:solidFill>
                  <a:srgbClr val="000000"/>
                </a:solidFill>
              </a:rPr>
              <a:t>Page</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
        <p:nvSpPr>
          <p:cNvPr id="29" name="TextBox 28"/>
          <p:cNvSpPr txBox="1"/>
          <p:nvPr/>
        </p:nvSpPr>
        <p:spPr>
          <a:xfrm>
            <a:off x="5647139" y="2732994"/>
            <a:ext cx="104408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user)</a:t>
            </a:r>
            <a:endParaRPr lang="en-US" sz="1800" dirty="0">
              <a:solidFill>
                <a:srgbClr val="000000"/>
              </a:solidFill>
              <a:latin typeface="Arial"/>
              <a:ea typeface="+mn-ea"/>
              <a:cs typeface="+mn-cs"/>
            </a:endParaRPr>
          </a:p>
        </p:txBody>
      </p:sp>
      <p:sp>
        <p:nvSpPr>
          <p:cNvPr id="30" name="TextBox 29"/>
          <p:cNvSpPr txBox="1"/>
          <p:nvPr/>
        </p:nvSpPr>
        <p:spPr>
          <a:xfrm>
            <a:off x="5647139" y="5658771"/>
            <a:ext cx="117246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(2, name)</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Hash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215454" y="1292785"/>
            <a:ext cx="5864068"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a:t>
            </a:r>
            <a:endParaRPr lang="en-US" sz="1800" dirty="0">
              <a:solidFill>
                <a:srgbClr val="000000"/>
              </a:solidFill>
              <a:latin typeface="Arial"/>
              <a:ea typeface="+mn-ea"/>
              <a:cs typeface="+mn-cs"/>
            </a:endParaRPr>
          </a:p>
        </p:txBody>
      </p:sp>
      <p:cxnSp>
        <p:nvCxnSpPr>
          <p:cNvPr id="7" name="Straight Connector 6"/>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ounded Rectangle 10"/>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2" name="Rectangle 11"/>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3" name="Rounded Rectangle 12"/>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4" name="Rectangle 13"/>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smtClean="0">
                <a:solidFill>
                  <a:srgbClr val="000000"/>
                </a:solidFill>
              </a:rPr>
              <a:t>Page</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
        <p:nvSpPr>
          <p:cNvPr id="15" name="Rounded Rectangle 14"/>
          <p:cNvSpPr/>
          <p:nvPr/>
        </p:nvSpPr>
        <p:spPr>
          <a:xfrm>
            <a:off x="7154579"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Reducer 1</a:t>
            </a:r>
            <a:endParaRPr lang="en-US" sz="2400" dirty="0">
              <a:solidFill>
                <a:srgbClr val="000000"/>
              </a:solidFill>
            </a:endParaRPr>
          </a:p>
        </p:txBody>
      </p:sp>
      <p:sp>
        <p:nvSpPr>
          <p:cNvPr id="16" name="Rounded Rectangle 15"/>
          <p:cNvSpPr/>
          <p:nvPr/>
        </p:nvSpPr>
        <p:spPr>
          <a:xfrm>
            <a:off x="7154579" y="439364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Reducer 2</a:t>
            </a:r>
            <a:endParaRPr lang="en-US" sz="2400" dirty="0">
              <a:solidFill>
                <a:srgbClr val="000000"/>
              </a:solidFill>
            </a:endParaRPr>
          </a:p>
        </p:txBody>
      </p:sp>
      <p:cxnSp>
        <p:nvCxnSpPr>
          <p:cNvPr id="18" name="Straight Arrow Connector 17"/>
          <p:cNvCxnSpPr>
            <a:stCxn id="11" idx="3"/>
            <a:endCxn id="15" idx="1"/>
          </p:cNvCxnSpPr>
          <p:nvPr/>
        </p:nvCxnSpPr>
        <p:spPr>
          <a:xfrm>
            <a:off x="5443027" y="3243307"/>
            <a:ext cx="171155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1" idx="3"/>
          </p:cNvCxnSpPr>
          <p:nvPr/>
        </p:nvCxnSpPr>
        <p:spPr>
          <a:xfrm>
            <a:off x="5443027" y="3243307"/>
            <a:ext cx="1711552" cy="2016969"/>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3" idx="3"/>
          </p:cNvCxnSpPr>
          <p:nvPr/>
        </p:nvCxnSpPr>
        <p:spPr>
          <a:xfrm flipV="1">
            <a:off x="5443027" y="3447428"/>
            <a:ext cx="1711552" cy="193281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3" idx="3"/>
            <a:endCxn id="16" idx="1"/>
          </p:cNvCxnSpPr>
          <p:nvPr/>
        </p:nvCxnSpPr>
        <p:spPr>
          <a:xfrm>
            <a:off x="5443027" y="5380246"/>
            <a:ext cx="1711552" cy="1134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5647139" y="2732994"/>
            <a:ext cx="104408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user)</a:t>
            </a:r>
            <a:endParaRPr lang="en-US" sz="1800" dirty="0">
              <a:solidFill>
                <a:srgbClr val="000000"/>
              </a:solidFill>
              <a:latin typeface="Arial"/>
              <a:ea typeface="+mn-ea"/>
              <a:cs typeface="+mn-cs"/>
            </a:endParaRPr>
          </a:p>
        </p:txBody>
      </p:sp>
      <p:sp>
        <p:nvSpPr>
          <p:cNvPr id="30" name="TextBox 29"/>
          <p:cNvSpPr txBox="1"/>
          <p:nvPr/>
        </p:nvSpPr>
        <p:spPr>
          <a:xfrm>
            <a:off x="5647139" y="5658771"/>
            <a:ext cx="117246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(2, name)</a:t>
            </a:r>
            <a:endParaRPr lang="en-US" sz="1800" dirty="0">
              <a:solidFill>
                <a:srgbClr val="000000"/>
              </a:solidFill>
              <a:latin typeface="Arial"/>
              <a:ea typeface="+mn-ea"/>
              <a:cs typeface="+mn-cs"/>
            </a:endParaRPr>
          </a:p>
        </p:txBody>
      </p:sp>
      <p:sp>
        <p:nvSpPr>
          <p:cNvPr id="33" name="TextBox 32"/>
          <p:cNvSpPr txBox="1"/>
          <p:nvPr/>
        </p:nvSpPr>
        <p:spPr>
          <a:xfrm>
            <a:off x="7597556" y="2985763"/>
            <a:ext cx="992805"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a:t>
            </a:r>
            <a:endParaRPr lang="en-US" sz="1800" dirty="0">
              <a:solidFill>
                <a:srgbClr val="000000"/>
              </a:solidFill>
              <a:latin typeface="Arial"/>
              <a:ea typeface="+mn-ea"/>
              <a:cs typeface="+mn-cs"/>
            </a:endParaRPr>
          </a:p>
        </p:txBody>
      </p:sp>
      <p:sp>
        <p:nvSpPr>
          <p:cNvPr id="34" name="TextBox 33"/>
          <p:cNvSpPr txBox="1"/>
          <p:nvPr/>
        </p:nvSpPr>
        <p:spPr>
          <a:xfrm>
            <a:off x="7597556" y="5197106"/>
            <a:ext cx="1031465"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jane</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jane</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jane</a:t>
            </a:r>
            <a:r>
              <a:rPr lang="en-US" sz="1800" dirty="0" smtClean="0">
                <a:solidFill>
                  <a:srgbClr val="000000"/>
                </a:solidFill>
                <a:latin typeface="Arial"/>
                <a:ea typeface="+mn-ea"/>
                <a:cs typeface="+mn-cs"/>
              </a:rPr>
              <a:t>)</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8" name="Straight Connector 7"/>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8" name="Straight Connector 7"/>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3" name="Rectangle 12"/>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4" name="Rounded Rectangle 13"/>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5" name="Rectangle 14"/>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Users</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8" name="Straight Connector 7"/>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3" name="Rectangle 12"/>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4" name="Rounded Rectangle 13"/>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5" name="Rectangle 14"/>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Users</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
        <p:nvSpPr>
          <p:cNvPr id="26" name="Rounded Rectangle 25"/>
          <p:cNvSpPr/>
          <p:nvPr/>
        </p:nvSpPr>
        <p:spPr>
          <a:xfrm>
            <a:off x="5443027" y="2246955"/>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
        <p:nvSpPr>
          <p:cNvPr id="29" name="Rounded Rectangle 28"/>
          <p:cNvSpPr/>
          <p:nvPr/>
        </p:nvSpPr>
        <p:spPr>
          <a:xfrm>
            <a:off x="5439382" y="4369218"/>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normAutofit fontScale="90000"/>
          </a:bodyPr>
          <a:lstStyle/>
          <a:p>
            <a:r>
              <a:rPr lang="en-US" dirty="0" smtClean="0"/>
              <a:t>Performance Metrics </a:t>
            </a:r>
            <a:br>
              <a:rPr lang="en-US" dirty="0" smtClean="0"/>
            </a:br>
            <a:r>
              <a:rPr lang="en-US" dirty="0" smtClean="0"/>
              <a:t>for Parallel </a:t>
            </a:r>
            <a:r>
              <a:rPr lang="en-US" dirty="0" err="1" smtClean="0"/>
              <a:t>DBMSs</a:t>
            </a:r>
            <a:endParaRPr lang="en-US" dirty="0" smtClean="0"/>
          </a:p>
        </p:txBody>
      </p:sp>
      <p:sp>
        <p:nvSpPr>
          <p:cNvPr id="39939" name="Content Placeholder 2"/>
          <p:cNvSpPr>
            <a:spLocks noGrp="1"/>
          </p:cNvSpPr>
          <p:nvPr>
            <p:ph idx="1"/>
          </p:nvPr>
        </p:nvSpPr>
        <p:spPr/>
        <p:txBody>
          <a:bodyPr>
            <a:normAutofit fontScale="85000" lnSpcReduction="20000"/>
          </a:bodyPr>
          <a:lstStyle/>
          <a:p>
            <a:r>
              <a:rPr lang="en-US" dirty="0" smtClean="0">
                <a:solidFill>
                  <a:srgbClr val="0000FF"/>
                </a:solidFill>
              </a:rPr>
              <a:t>Speedup</a:t>
            </a:r>
          </a:p>
          <a:p>
            <a:pPr lvl="1"/>
            <a:r>
              <a:rPr lang="en-US" dirty="0" smtClean="0"/>
              <a:t>More processors </a:t>
            </a:r>
            <a:r>
              <a:rPr lang="en-US" dirty="0" err="1" smtClean="0">
                <a:sym typeface="Wingdings" charset="2"/>
              </a:rPr>
              <a:t></a:t>
            </a:r>
            <a:r>
              <a:rPr lang="en-US" dirty="0" smtClean="0">
                <a:sym typeface="Wingdings" charset="2"/>
              </a:rPr>
              <a:t> higher speed</a:t>
            </a:r>
          </a:p>
          <a:p>
            <a:pPr lvl="1"/>
            <a:r>
              <a:rPr lang="en-US" dirty="0" smtClean="0">
                <a:sym typeface="Wingdings" charset="2"/>
              </a:rPr>
              <a:t>Individual queries should run faster</a:t>
            </a:r>
          </a:p>
          <a:p>
            <a:pPr lvl="1"/>
            <a:r>
              <a:rPr lang="en-US" dirty="0" smtClean="0">
                <a:sym typeface="Wingdings" charset="2"/>
              </a:rPr>
              <a:t>Should do more transactions per second (TPS)</a:t>
            </a:r>
            <a:endParaRPr lang="en-US" dirty="0" smtClean="0"/>
          </a:p>
          <a:p>
            <a:endParaRPr lang="en-US" dirty="0" smtClean="0"/>
          </a:p>
          <a:p>
            <a:r>
              <a:rPr lang="en-US" dirty="0" err="1" smtClean="0">
                <a:solidFill>
                  <a:srgbClr val="0000FF"/>
                </a:solidFill>
              </a:rPr>
              <a:t>Scaleup</a:t>
            </a:r>
            <a:endParaRPr lang="en-US" dirty="0" smtClean="0">
              <a:solidFill>
                <a:srgbClr val="0000FF"/>
              </a:solidFill>
            </a:endParaRPr>
          </a:p>
          <a:p>
            <a:pPr lvl="1"/>
            <a:r>
              <a:rPr lang="en-US" dirty="0" smtClean="0"/>
              <a:t>More processors </a:t>
            </a:r>
            <a:r>
              <a:rPr lang="en-US" dirty="0" err="1" smtClean="0">
                <a:sym typeface="Wingdings" charset="2"/>
              </a:rPr>
              <a:t></a:t>
            </a:r>
            <a:r>
              <a:rPr lang="en-US" dirty="0" smtClean="0">
                <a:sym typeface="Wingdings" charset="2"/>
              </a:rPr>
              <a:t> can process more data</a:t>
            </a:r>
          </a:p>
          <a:p>
            <a:pPr lvl="1"/>
            <a:r>
              <a:rPr lang="en-US" dirty="0" smtClean="0">
                <a:solidFill>
                  <a:srgbClr val="800080"/>
                </a:solidFill>
                <a:sym typeface="Wingdings" charset="2"/>
              </a:rPr>
              <a:t>Batch </a:t>
            </a:r>
            <a:r>
              <a:rPr lang="en-US" dirty="0" err="1" smtClean="0">
                <a:solidFill>
                  <a:srgbClr val="800080"/>
                </a:solidFill>
                <a:sym typeface="Wingdings" charset="2"/>
              </a:rPr>
              <a:t>scaleup</a:t>
            </a:r>
            <a:endParaRPr lang="en-US" dirty="0" smtClean="0">
              <a:solidFill>
                <a:srgbClr val="800080"/>
              </a:solidFill>
              <a:sym typeface="Wingdings" charset="2"/>
            </a:endParaRPr>
          </a:p>
          <a:p>
            <a:pPr lvl="2"/>
            <a:r>
              <a:rPr lang="en-US" dirty="0" smtClean="0">
                <a:sym typeface="Wingdings" charset="2"/>
              </a:rPr>
              <a:t>Same query on larger input data should take the same time</a:t>
            </a:r>
          </a:p>
          <a:p>
            <a:pPr lvl="1"/>
            <a:r>
              <a:rPr lang="en-US" dirty="0" smtClean="0">
                <a:solidFill>
                  <a:srgbClr val="800080"/>
                </a:solidFill>
                <a:sym typeface="Wingdings" charset="2"/>
              </a:rPr>
              <a:t>Transaction </a:t>
            </a:r>
            <a:r>
              <a:rPr lang="en-US" dirty="0" err="1" smtClean="0">
                <a:solidFill>
                  <a:srgbClr val="800080"/>
                </a:solidFill>
                <a:sym typeface="Wingdings" charset="2"/>
              </a:rPr>
              <a:t>scaleup</a:t>
            </a:r>
            <a:endParaRPr lang="en-US" dirty="0" smtClean="0">
              <a:solidFill>
                <a:srgbClr val="800080"/>
              </a:solidFill>
              <a:sym typeface="Wingdings" charset="2"/>
            </a:endParaRPr>
          </a:p>
          <a:p>
            <a:pPr lvl="2"/>
            <a:r>
              <a:rPr lang="en-US" dirty="0" smtClean="0">
                <a:sym typeface="Wingdings" charset="2"/>
              </a:rPr>
              <a:t>N-times as many TPS on N-times larger database</a:t>
            </a:r>
          </a:p>
          <a:p>
            <a:pPr lvl="2"/>
            <a:r>
              <a:rPr lang="en-US" dirty="0" smtClean="0">
                <a:sym typeface="Wingdings" charset="2"/>
              </a:rPr>
              <a:t>But each transaction typically remains small</a:t>
            </a:r>
          </a:p>
          <a:p>
            <a:pPr lvl="1"/>
            <a:endParaRPr lang="en-US" dirty="0" smtClean="0">
              <a:sym typeface="Wingdings" charset="2"/>
            </a:endParaRPr>
          </a:p>
          <a:p>
            <a:pPr lvl="1"/>
            <a:endParaRPr lang="en-US" dirty="0" smtClean="0">
              <a:sym typeface="Wingdings" charset="2"/>
            </a:endParaRPr>
          </a:p>
          <a:p>
            <a:endParaRPr lang="en-US" dirty="0" smtClean="0"/>
          </a:p>
        </p:txBody>
      </p:sp>
      <p:sp>
        <p:nvSpPr>
          <p:cNvPr id="5" name="Footer Placeholder 4"/>
          <p:cNvSpPr>
            <a:spLocks noGrp="1"/>
          </p:cNvSpPr>
          <p:nvPr>
            <p:ph type="ftr" sz="quarter" idx="11"/>
          </p:nvPr>
        </p:nvSpPr>
        <p:spPr/>
        <p:txBody>
          <a:bodyPr/>
          <a:lstStyle/>
          <a:p>
            <a:r>
              <a:rPr lang="en-US" dirty="0" smtClean="0"/>
              <a:t>Dan Suciu -- CSEP544 Fall 2010        </a:t>
            </a:r>
            <a:endParaRPr lang="en-US" dirty="0"/>
          </a:p>
        </p:txBody>
      </p:sp>
      <p:sp>
        <p:nvSpPr>
          <p:cNvPr id="6" name="Slide Number Placeholder 5"/>
          <p:cNvSpPr>
            <a:spLocks noGrp="1"/>
          </p:cNvSpPr>
          <p:nvPr>
            <p:ph type="sldNum" sz="quarter" idx="12"/>
          </p:nvPr>
        </p:nvSpPr>
        <p:spPr/>
        <p:txBody>
          <a:bodyPr/>
          <a:lstStyle/>
          <a:p>
            <a:fld id="{2F395A72-8585-774E-A6D9-C880D4400FE2}"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8" name="Straight Connector 7"/>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3" name="Rectangle 12"/>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4" name="Rounded Rectangle 13"/>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5" name="Rectangle 14"/>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Users</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
        <p:nvSpPr>
          <p:cNvPr id="22" name="TextBox 21"/>
          <p:cNvSpPr txBox="1"/>
          <p:nvPr/>
        </p:nvSpPr>
        <p:spPr>
          <a:xfrm>
            <a:off x="6022909" y="2703868"/>
            <a:ext cx="104408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user)</a:t>
            </a:r>
            <a:endParaRPr lang="en-US" sz="1800" dirty="0">
              <a:solidFill>
                <a:srgbClr val="000000"/>
              </a:solidFill>
              <a:latin typeface="Arial"/>
              <a:ea typeface="+mn-ea"/>
              <a:cs typeface="+mn-cs"/>
            </a:endParaRPr>
          </a:p>
        </p:txBody>
      </p:sp>
      <p:sp>
        <p:nvSpPr>
          <p:cNvPr id="23" name="TextBox 22"/>
          <p:cNvSpPr txBox="1"/>
          <p:nvPr/>
        </p:nvSpPr>
        <p:spPr>
          <a:xfrm>
            <a:off x="5952791" y="5658771"/>
            <a:ext cx="117246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(2, name)</a:t>
            </a:r>
            <a:endParaRPr lang="en-US" sz="1800" dirty="0">
              <a:solidFill>
                <a:srgbClr val="000000"/>
              </a:solidFill>
              <a:latin typeface="Arial"/>
              <a:ea typeface="+mn-ea"/>
              <a:cs typeface="+mn-cs"/>
            </a:endParaRPr>
          </a:p>
        </p:txBody>
      </p:sp>
      <p:sp>
        <p:nvSpPr>
          <p:cNvPr id="26" name="Rounded Rectangle 25"/>
          <p:cNvSpPr/>
          <p:nvPr/>
        </p:nvSpPr>
        <p:spPr>
          <a:xfrm>
            <a:off x="5443027" y="2246955"/>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
        <p:nvSpPr>
          <p:cNvPr id="29" name="Rounded Rectangle 28"/>
          <p:cNvSpPr/>
          <p:nvPr/>
        </p:nvSpPr>
        <p:spPr>
          <a:xfrm>
            <a:off x="5439382" y="4369218"/>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Skew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endParaRPr lang="en-US" sz="2400" dirty="0">
              <a:solidFill>
                <a:srgbClr val="000000"/>
              </a:solidFill>
            </a:endParaRP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7" name="TextBox 6"/>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skewed</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8" name="Straight Connector 7"/>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1861507" y="4184518"/>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61507" y="5261864"/>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3606006"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3" name="Rectangle 12"/>
          <p:cNvSpPr/>
          <p:nvPr/>
        </p:nvSpPr>
        <p:spPr>
          <a:xfrm>
            <a:off x="3832800" y="2914520"/>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a:p>
            <a:pPr algn="ctr" defTabSz="457200" eaLnBrk="1" fontAlgn="auto" hangingPunct="1">
              <a:spcBef>
                <a:spcPts val="0"/>
              </a:spcBef>
              <a:spcAft>
                <a:spcPts val="0"/>
              </a:spcAft>
            </a:pPr>
            <a:r>
              <a:rPr lang="en-US" sz="2400" dirty="0" smtClean="0">
                <a:solidFill>
                  <a:srgbClr val="000000"/>
                </a:solidFill>
              </a:rPr>
              <a:t>block </a:t>
            </a:r>
            <a:r>
              <a:rPr lang="en-US" sz="2400" dirty="0" err="1" smtClean="0">
                <a:solidFill>
                  <a:srgbClr val="000000"/>
                </a:solidFill>
              </a:rPr>
              <a:t>n</a:t>
            </a:r>
            <a:endParaRPr lang="en-US" sz="2400" dirty="0">
              <a:solidFill>
                <a:srgbClr val="000000"/>
              </a:solidFill>
            </a:endParaRPr>
          </a:p>
        </p:txBody>
      </p:sp>
      <p:sp>
        <p:nvSpPr>
          <p:cNvPr id="14" name="Rounded Rectangle 13"/>
          <p:cNvSpPr/>
          <p:nvPr/>
        </p:nvSpPr>
        <p:spPr>
          <a:xfrm>
            <a:off x="3606006" y="438230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5" name="Rectangle 14"/>
          <p:cNvSpPr/>
          <p:nvPr/>
        </p:nvSpPr>
        <p:spPr>
          <a:xfrm>
            <a:off x="3832800" y="5051459"/>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Users</a:t>
            </a:r>
          </a:p>
          <a:p>
            <a:pPr algn="ctr" defTabSz="457200" eaLnBrk="1" fontAlgn="auto" hangingPunct="1">
              <a:spcBef>
                <a:spcPts val="0"/>
              </a:spcBef>
              <a:spcAft>
                <a:spcPts val="0"/>
              </a:spcAft>
            </a:pPr>
            <a:r>
              <a:rPr lang="en-US" sz="2400" dirty="0" smtClean="0">
                <a:solidFill>
                  <a:srgbClr val="000000"/>
                </a:solidFill>
              </a:rPr>
              <a:t>block </a:t>
            </a:r>
            <a:r>
              <a:rPr lang="en-US" sz="2400" dirty="0" err="1">
                <a:solidFill>
                  <a:srgbClr val="000000"/>
                </a:solidFill>
              </a:rPr>
              <a:t>m</a:t>
            </a:r>
            <a:endParaRPr lang="en-US" sz="2400" dirty="0">
              <a:solidFill>
                <a:srgbClr val="000000"/>
              </a:solidFill>
            </a:endParaRPr>
          </a:p>
        </p:txBody>
      </p:sp>
      <p:sp>
        <p:nvSpPr>
          <p:cNvPr id="16" name="Rounded Rectangle 15"/>
          <p:cNvSpPr/>
          <p:nvPr/>
        </p:nvSpPr>
        <p:spPr>
          <a:xfrm>
            <a:off x="7154579" y="2245367"/>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Reducer 1</a:t>
            </a:r>
            <a:endParaRPr lang="en-US" sz="2400" dirty="0">
              <a:solidFill>
                <a:srgbClr val="000000"/>
              </a:solidFill>
            </a:endParaRPr>
          </a:p>
        </p:txBody>
      </p:sp>
      <p:sp>
        <p:nvSpPr>
          <p:cNvPr id="17" name="Rounded Rectangle 16"/>
          <p:cNvSpPr/>
          <p:nvPr/>
        </p:nvSpPr>
        <p:spPr>
          <a:xfrm>
            <a:off x="7154579" y="4393646"/>
            <a:ext cx="1837021"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Reducer 2</a:t>
            </a:r>
            <a:endParaRPr lang="en-US" sz="2400" dirty="0">
              <a:solidFill>
                <a:srgbClr val="000000"/>
              </a:solidFill>
            </a:endParaRPr>
          </a:p>
        </p:txBody>
      </p:sp>
      <p:cxnSp>
        <p:nvCxnSpPr>
          <p:cNvPr id="18" name="Straight Arrow Connector 17"/>
          <p:cNvCxnSpPr>
            <a:stCxn id="26" idx="3"/>
            <a:endCxn id="16" idx="1"/>
          </p:cNvCxnSpPr>
          <p:nvPr/>
        </p:nvCxnSpPr>
        <p:spPr>
          <a:xfrm flipV="1">
            <a:off x="5968294" y="3243307"/>
            <a:ext cx="1186285"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26" idx="3"/>
          </p:cNvCxnSpPr>
          <p:nvPr/>
        </p:nvCxnSpPr>
        <p:spPr>
          <a:xfrm>
            <a:off x="5968294" y="3244895"/>
            <a:ext cx="1186285" cy="2015381"/>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29" idx="3"/>
          </p:cNvCxnSpPr>
          <p:nvPr/>
        </p:nvCxnSpPr>
        <p:spPr>
          <a:xfrm flipV="1">
            <a:off x="5964649" y="3447428"/>
            <a:ext cx="1189930" cy="1919730"/>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9" idx="3"/>
            <a:endCxn id="17" idx="1"/>
          </p:cNvCxnSpPr>
          <p:nvPr/>
        </p:nvCxnSpPr>
        <p:spPr>
          <a:xfrm>
            <a:off x="5964649" y="5367158"/>
            <a:ext cx="1189930" cy="2442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6022909" y="2703868"/>
            <a:ext cx="1044088"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user)</a:t>
            </a:r>
            <a:endParaRPr lang="en-US" sz="1800" dirty="0">
              <a:solidFill>
                <a:srgbClr val="000000"/>
              </a:solidFill>
              <a:latin typeface="Arial"/>
              <a:ea typeface="+mn-ea"/>
              <a:cs typeface="+mn-cs"/>
            </a:endParaRPr>
          </a:p>
        </p:txBody>
      </p:sp>
      <p:sp>
        <p:nvSpPr>
          <p:cNvPr id="23" name="TextBox 22"/>
          <p:cNvSpPr txBox="1"/>
          <p:nvPr/>
        </p:nvSpPr>
        <p:spPr>
          <a:xfrm>
            <a:off x="5952791" y="5658771"/>
            <a:ext cx="1172466" cy="369332"/>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(2, name)</a:t>
            </a:r>
            <a:endParaRPr lang="en-US" sz="1800" dirty="0">
              <a:solidFill>
                <a:srgbClr val="000000"/>
              </a:solidFill>
              <a:latin typeface="Arial"/>
              <a:ea typeface="+mn-ea"/>
              <a:cs typeface="+mn-cs"/>
            </a:endParaRPr>
          </a:p>
        </p:txBody>
      </p:sp>
      <p:sp>
        <p:nvSpPr>
          <p:cNvPr id="24" name="TextBox 23"/>
          <p:cNvSpPr txBox="1"/>
          <p:nvPr/>
        </p:nvSpPr>
        <p:spPr>
          <a:xfrm>
            <a:off x="7329917" y="2985763"/>
            <a:ext cx="137782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 p1)</a:t>
            </a:r>
          </a:p>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 p2)</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a:t>
            </a:r>
            <a:endParaRPr lang="en-US" sz="1800" dirty="0">
              <a:solidFill>
                <a:srgbClr val="000000"/>
              </a:solidFill>
              <a:latin typeface="Arial"/>
              <a:ea typeface="+mn-ea"/>
              <a:cs typeface="+mn-cs"/>
            </a:endParaRPr>
          </a:p>
        </p:txBody>
      </p:sp>
      <p:sp>
        <p:nvSpPr>
          <p:cNvPr id="25" name="TextBox 24"/>
          <p:cNvSpPr txBox="1"/>
          <p:nvPr/>
        </p:nvSpPr>
        <p:spPr>
          <a:xfrm>
            <a:off x="7329917" y="5104773"/>
            <a:ext cx="137782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 p3)</a:t>
            </a:r>
          </a:p>
          <a:p>
            <a:pPr defTabSz="457200" eaLnBrk="1" fontAlgn="auto" hangingPunct="1">
              <a:spcBef>
                <a:spcPts val="0"/>
              </a:spcBef>
              <a:spcAft>
                <a:spcPts val="0"/>
              </a:spcAft>
            </a:pPr>
            <a:r>
              <a:rPr lang="en-US" sz="1800" dirty="0" smtClean="0">
                <a:solidFill>
                  <a:srgbClr val="000000"/>
                </a:solidFill>
                <a:latin typeface="Arial"/>
                <a:ea typeface="+mn-ea"/>
                <a:cs typeface="+mn-cs"/>
              </a:rPr>
              <a:t>(1,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 p4)</a:t>
            </a:r>
          </a:p>
          <a:p>
            <a:pPr defTabSz="457200" eaLnBrk="1" fontAlgn="auto" hangingPunct="1">
              <a:spcBef>
                <a:spcPts val="0"/>
              </a:spcBef>
              <a:spcAft>
                <a:spcPts val="0"/>
              </a:spcAft>
            </a:pPr>
            <a:r>
              <a:rPr lang="en-US" sz="1800" dirty="0" smtClean="0">
                <a:solidFill>
                  <a:srgbClr val="000000"/>
                </a:solidFill>
                <a:latin typeface="Arial"/>
                <a:ea typeface="+mn-ea"/>
                <a:cs typeface="+mn-cs"/>
              </a:rPr>
              <a:t>(2, </a:t>
            </a:r>
            <a:r>
              <a:rPr lang="en-US" sz="1800" dirty="0" err="1" smtClean="0">
                <a:solidFill>
                  <a:srgbClr val="000000"/>
                </a:solidFill>
                <a:latin typeface="Arial"/>
                <a:ea typeface="+mn-ea"/>
                <a:cs typeface="+mn-cs"/>
              </a:rPr>
              <a:t>fred</a:t>
            </a:r>
            <a:r>
              <a:rPr lang="en-US" sz="1800" dirty="0" smtClean="0">
                <a:solidFill>
                  <a:srgbClr val="000000"/>
                </a:solidFill>
                <a:latin typeface="Arial"/>
                <a:ea typeface="+mn-ea"/>
                <a:cs typeface="+mn-cs"/>
              </a:rPr>
              <a:t>)</a:t>
            </a:r>
            <a:endParaRPr lang="en-US" sz="1800" dirty="0">
              <a:solidFill>
                <a:srgbClr val="000000"/>
              </a:solidFill>
              <a:latin typeface="Arial"/>
              <a:ea typeface="+mn-ea"/>
              <a:cs typeface="+mn-cs"/>
            </a:endParaRPr>
          </a:p>
        </p:txBody>
      </p:sp>
      <p:sp>
        <p:nvSpPr>
          <p:cNvPr id="26" name="Rounded Rectangle 25"/>
          <p:cNvSpPr/>
          <p:nvPr/>
        </p:nvSpPr>
        <p:spPr>
          <a:xfrm>
            <a:off x="5443027" y="2246955"/>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
        <p:nvSpPr>
          <p:cNvPr id="29" name="Rounded Rectangle 28"/>
          <p:cNvSpPr/>
          <p:nvPr/>
        </p:nvSpPr>
        <p:spPr>
          <a:xfrm>
            <a:off x="5439382" y="4369218"/>
            <a:ext cx="52526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nchor="ctr" anchorCtr="0"/>
          <a:lstStyle/>
          <a:p>
            <a:pPr algn="ctr" defTabSz="457200" eaLnBrk="1" fontAlgn="auto" hangingPunct="1">
              <a:spcBef>
                <a:spcPts val="0"/>
              </a:spcBef>
              <a:spcAft>
                <a:spcPts val="0"/>
              </a:spcAft>
            </a:pPr>
            <a:r>
              <a:rPr lang="en-US" sz="2400" dirty="0" smtClean="0">
                <a:solidFill>
                  <a:srgbClr val="000000"/>
                </a:solidFill>
              </a:rPr>
              <a:t>SP</a:t>
            </a:r>
            <a:endParaRPr lang="en-US" sz="2400" dirty="0">
              <a:solidFill>
                <a:srgbClr val="000000"/>
              </a:solidFill>
            </a:endParaRPr>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51028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7" name="TextBox 6"/>
          <p:cNvSpPr txBox="1"/>
          <p:nvPr/>
        </p:nvSpPr>
        <p:spPr>
          <a:xfrm>
            <a:off x="229799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51028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7" name="TextBox 6"/>
          <p:cNvSpPr txBox="1"/>
          <p:nvPr/>
        </p:nvSpPr>
        <p:spPr>
          <a:xfrm>
            <a:off x="229799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9" name="TextBox 8"/>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merge</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51028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7" name="TextBox 6"/>
          <p:cNvSpPr txBox="1"/>
          <p:nvPr/>
        </p:nvSpPr>
        <p:spPr>
          <a:xfrm>
            <a:off x="229799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9" name="TextBox 8"/>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merge</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10" name="Straight Connector 9"/>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Join</a:t>
            </a:r>
            <a:endParaRPr lang="en-US" dirty="0"/>
          </a:p>
        </p:txBody>
      </p:sp>
      <p:sp>
        <p:nvSpPr>
          <p:cNvPr id="4" name="Rectangle 3"/>
          <p:cNvSpPr/>
          <p:nvPr/>
        </p:nvSpPr>
        <p:spPr>
          <a:xfrm>
            <a:off x="215454" y="3073200"/>
            <a:ext cx="1338076" cy="3291897"/>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5" name="Rectangle 4"/>
          <p:cNvSpPr/>
          <p:nvPr/>
        </p:nvSpPr>
        <p:spPr>
          <a:xfrm>
            <a:off x="1984439" y="3073200"/>
            <a:ext cx="1338076" cy="3291897"/>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6" name="TextBox 5"/>
          <p:cNvSpPr txBox="1"/>
          <p:nvPr/>
        </p:nvSpPr>
        <p:spPr>
          <a:xfrm>
            <a:off x="51028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7" name="TextBox 6"/>
          <p:cNvSpPr txBox="1"/>
          <p:nvPr/>
        </p:nvSpPr>
        <p:spPr>
          <a:xfrm>
            <a:off x="2297995" y="3538150"/>
            <a:ext cx="775047" cy="2862323"/>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smtClean="0">
                <a:solidFill>
                  <a:srgbClr val="000000"/>
                </a:solidFill>
                <a:latin typeface="Arial"/>
                <a:ea typeface="+mn-ea"/>
                <a:cs typeface="+mn-cs"/>
              </a:rPr>
              <a:t>    .</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zach</a:t>
            </a:r>
            <a:endParaRPr lang="en-US" sz="1800" dirty="0">
              <a:solidFill>
                <a:srgbClr val="000000"/>
              </a:solidFill>
              <a:latin typeface="Arial"/>
              <a:ea typeface="+mn-ea"/>
              <a:cs typeface="+mn-cs"/>
            </a:endParaRPr>
          </a:p>
        </p:txBody>
      </p:sp>
      <p:sp>
        <p:nvSpPr>
          <p:cNvPr id="9" name="TextBox 8"/>
          <p:cNvSpPr txBox="1"/>
          <p:nvPr/>
        </p:nvSpPr>
        <p:spPr>
          <a:xfrm>
            <a:off x="215454" y="1292785"/>
            <a:ext cx="7803376" cy="923330"/>
          </a:xfrm>
          <a:prstGeom prst="rect">
            <a:avLst/>
          </a:prstGeom>
          <a:noFill/>
        </p:spPr>
        <p:txBody>
          <a:bodyPr wrap="none" rtlCol="0">
            <a:spAutoFit/>
          </a:bodyPr>
          <a:lstStyle/>
          <a:p>
            <a:pPr defTabSz="457200" eaLnBrk="1" fontAlgn="auto" hangingPunct="1">
              <a:spcBef>
                <a:spcPts val="0"/>
              </a:spcBef>
              <a:spcAft>
                <a:spcPts val="0"/>
              </a:spcAft>
            </a:pPr>
            <a:r>
              <a:rPr lang="en-US" sz="1800" dirty="0" smtClean="0">
                <a:solidFill>
                  <a:srgbClr val="000000"/>
                </a:solidFill>
                <a:latin typeface="Courier New" charset="0"/>
                <a:ea typeface="MS PGothic" charset="0"/>
                <a:cs typeface="MS PGothic" charset="0"/>
              </a:rPr>
              <a:t>Users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users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(name, age);</a:t>
            </a:r>
            <a:br>
              <a:rPr lang="en-US" sz="1800" dirty="0" smtClean="0">
                <a:solidFill>
                  <a:srgbClr val="000000"/>
                </a:solidFill>
                <a:latin typeface="Courier New" charset="0"/>
                <a:ea typeface="MS PGothic" charset="0"/>
                <a:cs typeface="MS PGothic" charset="0"/>
              </a:rPr>
            </a:br>
            <a:r>
              <a:rPr lang="en-US" sz="1800" dirty="0" smtClean="0">
                <a:solidFill>
                  <a:srgbClr val="000000"/>
                </a:solidFill>
                <a:latin typeface="Courier New" charset="0"/>
                <a:ea typeface="MS PGothic" charset="0"/>
                <a:cs typeface="MS PGothic" charset="0"/>
              </a:rPr>
              <a:t>Pages = </a:t>
            </a:r>
            <a:r>
              <a:rPr lang="en-US" sz="1800" dirty="0" smtClean="0">
                <a:solidFill>
                  <a:srgbClr val="FF0000"/>
                </a:solidFill>
                <a:latin typeface="Courier New" charset="0"/>
                <a:ea typeface="MS PGothic" charset="0"/>
                <a:cs typeface="MS PGothic" charset="0"/>
              </a:rPr>
              <a:t>load</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pages</a:t>
            </a:r>
            <a:r>
              <a:rPr lang="en-US" sz="1800" dirty="0" smtClean="0">
                <a:solidFill>
                  <a:srgbClr val="000000"/>
                </a:solidFill>
                <a:latin typeface="Courier New" charset="0"/>
                <a:ea typeface="MS PGothic" charset="0"/>
                <a:cs typeface="MS PGothic" charset="0"/>
              </a:rPr>
              <a:t>’ </a:t>
            </a:r>
            <a:r>
              <a:rPr lang="en-US" sz="1800" dirty="0" smtClean="0">
                <a:solidFill>
                  <a:srgbClr val="FF0000"/>
                </a:solidFill>
                <a:latin typeface="Courier New" charset="0"/>
                <a:ea typeface="MS PGothic" charset="0"/>
                <a:cs typeface="MS PGothic" charset="0"/>
              </a:rPr>
              <a:t>as</a:t>
            </a:r>
            <a:r>
              <a:rPr lang="en-US" sz="1800" dirty="0" smtClean="0">
                <a:solidFill>
                  <a:srgbClr val="000000"/>
                </a:solidFill>
                <a:latin typeface="Courier New" charset="0"/>
                <a:ea typeface="MS PGothic" charset="0"/>
                <a:cs typeface="MS PGothic" charset="0"/>
              </a:rPr>
              <a:t> (user, </a:t>
            </a:r>
            <a:r>
              <a:rPr lang="en-US" sz="1800" dirty="0" err="1" smtClean="0">
                <a:solidFill>
                  <a:srgbClr val="000000"/>
                </a:solidFill>
                <a:latin typeface="Courier New" charset="0"/>
                <a:ea typeface="MS PGothic" charset="0"/>
                <a:cs typeface="MS PGothic" charset="0"/>
              </a:rPr>
              <a:t>url</a:t>
            </a:r>
            <a:r>
              <a:rPr lang="en-US" sz="1800" dirty="0" smtClean="0">
                <a:solidFill>
                  <a:srgbClr val="000000"/>
                </a:solidFill>
                <a:latin typeface="Courier New" charset="0"/>
                <a:ea typeface="MS PGothic" charset="0"/>
                <a:cs typeface="MS PGothic" charset="0"/>
              </a:rPr>
              <a:t>);</a:t>
            </a:r>
            <a:br>
              <a:rPr lang="en-US" sz="1800" dirty="0" smtClean="0">
                <a:solidFill>
                  <a:srgbClr val="000000"/>
                </a:solidFill>
                <a:latin typeface="Courier New" charset="0"/>
                <a:ea typeface="MS PGothic" charset="0"/>
                <a:cs typeface="MS PGothic" charset="0"/>
              </a:rPr>
            </a:br>
            <a:r>
              <a:rPr lang="en-US" sz="1800" dirty="0" err="1" smtClean="0">
                <a:solidFill>
                  <a:srgbClr val="000000"/>
                </a:solidFill>
                <a:latin typeface="Courier New" charset="0"/>
                <a:ea typeface="MS PGothic" charset="0"/>
                <a:cs typeface="MS PGothic" charset="0"/>
              </a:rPr>
              <a:t>Jnd</a:t>
            </a:r>
            <a:r>
              <a:rPr lang="en-US" sz="1800" dirty="0" smtClean="0">
                <a:solidFill>
                  <a:srgbClr val="000000"/>
                </a:solidFill>
                <a:latin typeface="Courier New" charset="0"/>
                <a:ea typeface="MS PGothic" charset="0"/>
                <a:cs typeface="MS PGothic" charset="0"/>
              </a:rPr>
              <a:t> = </a:t>
            </a:r>
            <a:r>
              <a:rPr lang="en-US" sz="1800" dirty="0" smtClean="0">
                <a:solidFill>
                  <a:srgbClr val="FF0000"/>
                </a:solidFill>
                <a:latin typeface="Courier New" charset="0"/>
                <a:ea typeface="MS PGothic" charset="0"/>
                <a:cs typeface="MS PGothic" charset="0"/>
              </a:rPr>
              <a:t>join</a:t>
            </a:r>
            <a:r>
              <a:rPr lang="en-US" sz="1800" dirty="0" smtClean="0">
                <a:solidFill>
                  <a:srgbClr val="000000"/>
                </a:solidFill>
                <a:latin typeface="Courier New" charset="0"/>
                <a:ea typeface="MS PGothic" charset="0"/>
                <a:cs typeface="MS PGothic" charset="0"/>
              </a:rPr>
              <a:t> Pages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user, Users </a:t>
            </a:r>
            <a:r>
              <a:rPr lang="en-US" sz="1800" dirty="0" smtClean="0">
                <a:solidFill>
                  <a:srgbClr val="FF0000"/>
                </a:solidFill>
                <a:latin typeface="Courier New" charset="0"/>
                <a:ea typeface="MS PGothic" charset="0"/>
                <a:cs typeface="MS PGothic" charset="0"/>
              </a:rPr>
              <a:t>by</a:t>
            </a:r>
            <a:r>
              <a:rPr lang="en-US" sz="1800" dirty="0" smtClean="0">
                <a:solidFill>
                  <a:srgbClr val="000000"/>
                </a:solidFill>
                <a:latin typeface="Courier New" charset="0"/>
                <a:ea typeface="MS PGothic" charset="0"/>
                <a:cs typeface="MS PGothic" charset="0"/>
              </a:rPr>
              <a:t> name </a:t>
            </a:r>
            <a:r>
              <a:rPr lang="en-US" sz="1800" dirty="0" smtClean="0">
                <a:solidFill>
                  <a:srgbClr val="FF0000"/>
                </a:solidFill>
                <a:latin typeface="Courier New" charset="0"/>
                <a:ea typeface="MS PGothic" charset="0"/>
                <a:cs typeface="MS PGothic" charset="0"/>
              </a:rPr>
              <a:t>using</a:t>
            </a:r>
            <a:r>
              <a:rPr lang="en-US" sz="1800" dirty="0" smtClean="0">
                <a:solidFill>
                  <a:srgbClr val="000000"/>
                </a:solidFill>
                <a:latin typeface="Courier New" charset="0"/>
                <a:ea typeface="MS PGothic" charset="0"/>
                <a:cs typeface="MS PGothic" charset="0"/>
              </a:rPr>
              <a:t> “</a:t>
            </a:r>
            <a:r>
              <a:rPr lang="en-US" sz="1800" dirty="0" smtClean="0">
                <a:solidFill>
                  <a:srgbClr val="0000FF"/>
                </a:solidFill>
                <a:latin typeface="Courier New" charset="0"/>
                <a:ea typeface="MS PGothic" charset="0"/>
                <a:cs typeface="MS PGothic" charset="0"/>
              </a:rPr>
              <a:t>merge</a:t>
            </a:r>
            <a:r>
              <a:rPr lang="en-US" sz="1800" dirty="0" smtClean="0">
                <a:solidFill>
                  <a:srgbClr val="000000"/>
                </a:solidFill>
                <a:latin typeface="Courier New" charset="0"/>
                <a:ea typeface="MS PGothic" charset="0"/>
                <a:cs typeface="MS PGothic" charset="0"/>
              </a:rPr>
              <a:t>”;</a:t>
            </a:r>
            <a:endParaRPr lang="en-US" sz="1800" dirty="0">
              <a:solidFill>
                <a:srgbClr val="000000"/>
              </a:solidFill>
              <a:latin typeface="Arial"/>
              <a:ea typeface="+mn-ea"/>
              <a:cs typeface="+mn-cs"/>
            </a:endParaRPr>
          </a:p>
        </p:txBody>
      </p:sp>
      <p:cxnSp>
        <p:nvCxnSpPr>
          <p:cNvPr id="10" name="Straight Connector 9"/>
          <p:cNvCxnSpPr/>
          <p:nvPr/>
        </p:nvCxnSpPr>
        <p:spPr>
          <a:xfrm>
            <a:off x="76200" y="418610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76200" y="5260276"/>
            <a:ext cx="1632907" cy="158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12" name="Rounded Rectangle 11"/>
          <p:cNvSpPr/>
          <p:nvPr/>
        </p:nvSpPr>
        <p:spPr>
          <a:xfrm>
            <a:off x="4362111" y="2392787"/>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1</a:t>
            </a:r>
            <a:endParaRPr lang="en-US" sz="2400" dirty="0">
              <a:solidFill>
                <a:srgbClr val="000000"/>
              </a:solidFill>
            </a:endParaRPr>
          </a:p>
        </p:txBody>
      </p:sp>
      <p:sp>
        <p:nvSpPr>
          <p:cNvPr id="13" name="Rounded Rectangle 12"/>
          <p:cNvSpPr/>
          <p:nvPr/>
        </p:nvSpPr>
        <p:spPr>
          <a:xfrm>
            <a:off x="4362111" y="4592790"/>
            <a:ext cx="3499907" cy="1995879"/>
          </a:xfrm>
          <a:prstGeom prst="roundRect">
            <a:avLst/>
          </a:prstGeom>
          <a:noFill/>
          <a:ln>
            <a:solidFill>
              <a:srgbClr val="0000FF"/>
            </a:solidFill>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Map 2</a:t>
            </a:r>
            <a:endParaRPr lang="en-US" sz="2400" dirty="0">
              <a:solidFill>
                <a:srgbClr val="000000"/>
              </a:solidFill>
            </a:endParaRPr>
          </a:p>
        </p:txBody>
      </p:sp>
      <p:sp>
        <p:nvSpPr>
          <p:cNvPr id="14" name="Rectangle 13"/>
          <p:cNvSpPr/>
          <p:nvPr/>
        </p:nvSpPr>
        <p:spPr>
          <a:xfrm>
            <a:off x="6264464" y="3063528"/>
            <a:ext cx="1338076" cy="1122578"/>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15" name="Rectangle 14"/>
          <p:cNvSpPr/>
          <p:nvPr/>
        </p:nvSpPr>
        <p:spPr>
          <a:xfrm>
            <a:off x="6264464" y="5250523"/>
            <a:ext cx="1338076" cy="1112906"/>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defTabSz="457200" eaLnBrk="1" fontAlgn="auto" hangingPunct="1">
              <a:spcBef>
                <a:spcPts val="0"/>
              </a:spcBef>
              <a:spcAft>
                <a:spcPts val="0"/>
              </a:spcAft>
            </a:pPr>
            <a:r>
              <a:rPr lang="en-US" sz="2400" dirty="0" smtClean="0">
                <a:solidFill>
                  <a:srgbClr val="000000"/>
                </a:solidFill>
              </a:rPr>
              <a:t>Users</a:t>
            </a:r>
            <a:endParaRPr lang="en-US" sz="2400" dirty="0">
              <a:solidFill>
                <a:srgbClr val="000000"/>
              </a:solidFill>
            </a:endParaRPr>
          </a:p>
        </p:txBody>
      </p:sp>
      <p:sp>
        <p:nvSpPr>
          <p:cNvPr id="16" name="Rectangle 15"/>
          <p:cNvSpPr/>
          <p:nvPr/>
        </p:nvSpPr>
        <p:spPr>
          <a:xfrm>
            <a:off x="4773989" y="3063528"/>
            <a:ext cx="1338076" cy="1122578"/>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17" name="Rectangle 16"/>
          <p:cNvSpPr/>
          <p:nvPr/>
        </p:nvSpPr>
        <p:spPr>
          <a:xfrm>
            <a:off x="4773989" y="5250523"/>
            <a:ext cx="1338076" cy="1112906"/>
          </a:xfrm>
          <a:prstGeom prst="rect">
            <a:avLst/>
          </a:prstGeom>
          <a:ln/>
        </p:spPr>
        <p:style>
          <a:lnRef idx="1">
            <a:schemeClr val="accent1"/>
          </a:lnRef>
          <a:fillRef idx="3">
            <a:schemeClr val="accent1"/>
          </a:fillRef>
          <a:effectRef idx="2">
            <a:schemeClr val="accent1"/>
          </a:effectRef>
          <a:fontRef idx="minor">
            <a:schemeClr val="lt1"/>
          </a:fontRef>
        </p:style>
        <p:txBody>
          <a:bodyPr/>
          <a:lstStyle/>
          <a:p>
            <a:pPr algn="ctr" defTabSz="457200" eaLnBrk="1" fontAlgn="auto" hangingPunct="1">
              <a:spcBef>
                <a:spcPts val="0"/>
              </a:spcBef>
              <a:spcAft>
                <a:spcPts val="0"/>
              </a:spcAft>
            </a:pPr>
            <a:r>
              <a:rPr lang="en-US" sz="2400" dirty="0" smtClean="0">
                <a:solidFill>
                  <a:srgbClr val="000000"/>
                </a:solidFill>
              </a:rPr>
              <a:t>Pages</a:t>
            </a:r>
          </a:p>
        </p:txBody>
      </p:sp>
      <p:sp>
        <p:nvSpPr>
          <p:cNvPr id="18" name="TextBox 17"/>
          <p:cNvSpPr txBox="1"/>
          <p:nvPr/>
        </p:nvSpPr>
        <p:spPr>
          <a:xfrm>
            <a:off x="4944079" y="3481450"/>
            <a:ext cx="1005879"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err="1" smtClean="0">
                <a:solidFill>
                  <a:srgbClr val="000000"/>
                </a:solidFill>
                <a:latin typeface="Arial"/>
                <a:ea typeface="+mn-ea"/>
                <a:cs typeface="+mn-cs"/>
              </a:rPr>
              <a:t>amr</a:t>
            </a:r>
            <a:endParaRPr lang="en-US" sz="1800" dirty="0">
              <a:solidFill>
                <a:srgbClr val="000000"/>
              </a:solidFill>
              <a:latin typeface="Arial"/>
              <a:ea typeface="+mn-ea"/>
              <a:cs typeface="+mn-cs"/>
            </a:endParaRPr>
          </a:p>
        </p:txBody>
      </p:sp>
      <p:sp>
        <p:nvSpPr>
          <p:cNvPr id="19" name="TextBox 18"/>
          <p:cNvSpPr txBox="1"/>
          <p:nvPr/>
        </p:nvSpPr>
        <p:spPr>
          <a:xfrm>
            <a:off x="6403889" y="3481450"/>
            <a:ext cx="775047"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aaron</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a:t>
            </a:r>
          </a:p>
        </p:txBody>
      </p:sp>
      <p:sp>
        <p:nvSpPr>
          <p:cNvPr id="20" name="TextBox 19"/>
          <p:cNvSpPr txBox="1"/>
          <p:nvPr/>
        </p:nvSpPr>
        <p:spPr>
          <a:xfrm>
            <a:off x="4944079" y="5717098"/>
            <a:ext cx="851578"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amy</a:t>
            </a:r>
            <a:r>
              <a:rPr lang="en-US" sz="1800" dirty="0" smtClean="0">
                <a:solidFill>
                  <a:srgbClr val="000000"/>
                </a:solidFill>
                <a:latin typeface="Arial"/>
                <a:ea typeface="+mn-ea"/>
                <a:cs typeface="+mn-cs"/>
              </a:rPr>
              <a:t>…</a:t>
            </a:r>
          </a:p>
          <a:p>
            <a:pPr defTabSz="457200" eaLnBrk="1" fontAlgn="auto" hangingPunct="1">
              <a:spcBef>
                <a:spcPts val="0"/>
              </a:spcBef>
              <a:spcAft>
                <a:spcPts val="0"/>
              </a:spcAft>
            </a:pPr>
            <a:r>
              <a:rPr lang="en-US" sz="1800" dirty="0" smtClean="0">
                <a:solidFill>
                  <a:srgbClr val="000000"/>
                </a:solidFill>
                <a:latin typeface="Arial"/>
                <a:ea typeface="+mn-ea"/>
                <a:cs typeface="+mn-cs"/>
              </a:rPr>
              <a:t>barb</a:t>
            </a:r>
            <a:endParaRPr lang="en-US" sz="1800" dirty="0">
              <a:solidFill>
                <a:srgbClr val="000000"/>
              </a:solidFill>
              <a:latin typeface="Arial"/>
              <a:ea typeface="+mn-ea"/>
              <a:cs typeface="+mn-cs"/>
            </a:endParaRPr>
          </a:p>
        </p:txBody>
      </p:sp>
      <p:sp>
        <p:nvSpPr>
          <p:cNvPr id="21" name="TextBox 20"/>
          <p:cNvSpPr txBox="1"/>
          <p:nvPr/>
        </p:nvSpPr>
        <p:spPr>
          <a:xfrm>
            <a:off x="6403889" y="5717098"/>
            <a:ext cx="620745" cy="646331"/>
          </a:xfrm>
          <a:prstGeom prst="rect">
            <a:avLst/>
          </a:prstGeom>
          <a:noFill/>
        </p:spPr>
        <p:txBody>
          <a:bodyPr wrap="none" rtlCol="0">
            <a:spAutoFit/>
          </a:bodyPr>
          <a:lstStyle/>
          <a:p>
            <a:pPr defTabSz="457200" eaLnBrk="1" fontAlgn="auto" hangingPunct="1">
              <a:spcBef>
                <a:spcPts val="0"/>
              </a:spcBef>
              <a:spcAft>
                <a:spcPts val="0"/>
              </a:spcAft>
            </a:pPr>
            <a:r>
              <a:rPr lang="en-US" sz="1800" dirty="0" err="1" smtClean="0">
                <a:solidFill>
                  <a:srgbClr val="000000"/>
                </a:solidFill>
                <a:latin typeface="Arial"/>
                <a:ea typeface="+mn-ea"/>
                <a:cs typeface="+mn-cs"/>
              </a:rPr>
              <a:t>amy</a:t>
            </a:r>
            <a:endParaRPr lang="en-US" sz="1800" dirty="0" smtClean="0">
              <a:solidFill>
                <a:srgbClr val="000000"/>
              </a:solidFill>
              <a:latin typeface="Arial"/>
              <a:ea typeface="+mn-ea"/>
              <a:cs typeface="+mn-cs"/>
            </a:endParaRPr>
          </a:p>
          <a:p>
            <a:pPr defTabSz="457200" eaLnBrk="1" fontAlgn="auto" hangingPunct="1">
              <a:spcBef>
                <a:spcPts val="0"/>
              </a:spcBef>
              <a:spcAft>
                <a:spcPts val="0"/>
              </a:spcAft>
            </a:pPr>
            <a:r>
              <a:rPr lang="en-US" sz="1800" dirty="0" smtClean="0">
                <a:solidFill>
                  <a:srgbClr val="000000"/>
                </a:solidFill>
                <a:latin typeface="Arial"/>
                <a:ea typeface="+mn-ea"/>
                <a:cs typeface="+mn-cs"/>
              </a:rPr>
              <a:t>…</a:t>
            </a:r>
            <a:endParaRPr lang="en-US" sz="1800" dirty="0">
              <a:solidFill>
                <a:srgbClr val="000000"/>
              </a:solidFill>
              <a:latin typeface="Arial"/>
              <a:ea typeface="+mn-ea"/>
              <a:cs typeface="+mn-cs"/>
            </a:endParaRPr>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Multi-store script</a:t>
            </a:r>
            <a:endParaRPr lang="en-US" dirty="0"/>
          </a:p>
        </p:txBody>
      </p:sp>
      <p:sp>
        <p:nvSpPr>
          <p:cNvPr id="4" name="TextBox 3"/>
          <p:cNvSpPr txBox="1"/>
          <p:nvPr/>
        </p:nvSpPr>
        <p:spPr>
          <a:xfrm>
            <a:off x="126222" y="1168043"/>
            <a:ext cx="7941898" cy="3416320"/>
          </a:xfrm>
          <a:prstGeom prst="rect">
            <a:avLst/>
          </a:prstGeom>
          <a:noFill/>
        </p:spPr>
        <p:txBody>
          <a:bodyPr wrap="none" rtlCol="0">
            <a:spAutoFit/>
          </a:bodyPr>
          <a:lstStyle/>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A = </a:t>
            </a:r>
            <a:r>
              <a:rPr lang="en-US" sz="2400" dirty="0" smtClean="0">
                <a:solidFill>
                  <a:srgbClr val="FF0000"/>
                </a:solidFill>
                <a:latin typeface="Courier New"/>
                <a:ea typeface="+mn-ea"/>
                <a:cs typeface="Courier New"/>
              </a:rPr>
              <a:t>load </a:t>
            </a:r>
            <a:r>
              <a:rPr lang="en-US" sz="2400" dirty="0" smtClean="0">
                <a:solidFill>
                  <a:srgbClr val="000000"/>
                </a:solidFill>
                <a:latin typeface="Courier New"/>
                <a:ea typeface="+mn-ea"/>
                <a:cs typeface="Courier New"/>
              </a:rPr>
              <a:t>‘</a:t>
            </a:r>
            <a:r>
              <a:rPr lang="en-US" sz="2400" dirty="0" smtClean="0">
                <a:solidFill>
                  <a:srgbClr val="0000FF"/>
                </a:solidFill>
                <a:latin typeface="Courier New"/>
                <a:ea typeface="+mn-ea"/>
                <a:cs typeface="Courier New"/>
              </a:rPr>
              <a:t>users</a:t>
            </a:r>
            <a:r>
              <a:rPr lang="en-US" sz="2400" dirty="0" smtClean="0">
                <a:solidFill>
                  <a:srgbClr val="000000"/>
                </a:solidFill>
                <a:latin typeface="Courier New"/>
                <a:ea typeface="+mn-ea"/>
                <a:cs typeface="Courier New"/>
              </a:rPr>
              <a:t>’ </a:t>
            </a:r>
            <a:r>
              <a:rPr lang="en-US" sz="2400" dirty="0" smtClean="0">
                <a:solidFill>
                  <a:srgbClr val="FF0000"/>
                </a:solidFill>
                <a:latin typeface="Courier New"/>
                <a:ea typeface="+mn-ea"/>
                <a:cs typeface="Courier New"/>
              </a:rPr>
              <a:t>as </a:t>
            </a:r>
            <a:r>
              <a:rPr lang="en-US" sz="2400" dirty="0" smtClean="0">
                <a:solidFill>
                  <a:srgbClr val="000000"/>
                </a:solidFill>
                <a:latin typeface="Courier New"/>
                <a:ea typeface="+mn-ea"/>
                <a:cs typeface="Courier New"/>
              </a:rPr>
              <a:t>(name, age, gender, </a:t>
            </a:r>
            <a:br>
              <a:rPr lang="en-US" sz="2400" dirty="0" smtClean="0">
                <a:solidFill>
                  <a:srgbClr val="000000"/>
                </a:solidFill>
                <a:latin typeface="Courier New"/>
                <a:ea typeface="+mn-ea"/>
                <a:cs typeface="Courier New"/>
              </a:rPr>
            </a:br>
            <a:r>
              <a:rPr lang="en-US" sz="2400" dirty="0" smtClean="0">
                <a:solidFill>
                  <a:srgbClr val="000000"/>
                </a:solidFill>
                <a:latin typeface="Courier New"/>
                <a:ea typeface="+mn-ea"/>
                <a:cs typeface="Courier New"/>
              </a:rPr>
              <a:t>      city, state);</a:t>
            </a:r>
          </a:p>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B = </a:t>
            </a:r>
            <a:r>
              <a:rPr lang="en-US" sz="2400" dirty="0" smtClean="0">
                <a:solidFill>
                  <a:srgbClr val="FF0000"/>
                </a:solidFill>
                <a:latin typeface="Courier New"/>
                <a:ea typeface="+mn-ea"/>
                <a:cs typeface="Courier New"/>
              </a:rPr>
              <a:t>filter </a:t>
            </a:r>
            <a:r>
              <a:rPr lang="en-US" sz="2400" dirty="0" smtClean="0">
                <a:solidFill>
                  <a:srgbClr val="000000"/>
                </a:solidFill>
                <a:latin typeface="Courier New"/>
                <a:ea typeface="+mn-ea"/>
                <a:cs typeface="Courier New"/>
              </a:rPr>
              <a:t>A </a:t>
            </a:r>
            <a:r>
              <a:rPr lang="en-US" sz="2400" dirty="0" smtClean="0">
                <a:solidFill>
                  <a:srgbClr val="FF0000"/>
                </a:solidFill>
                <a:latin typeface="Courier New"/>
                <a:ea typeface="+mn-ea"/>
                <a:cs typeface="Courier New"/>
              </a:rPr>
              <a:t>by </a:t>
            </a:r>
            <a:r>
              <a:rPr lang="en-US" sz="2400" dirty="0" smtClean="0">
                <a:solidFill>
                  <a:srgbClr val="000000"/>
                </a:solidFill>
                <a:latin typeface="Courier New"/>
                <a:ea typeface="+mn-ea"/>
                <a:cs typeface="Courier New"/>
              </a:rPr>
              <a:t>name </a:t>
            </a:r>
            <a:r>
              <a:rPr lang="en-US" sz="2400" dirty="0" smtClean="0">
                <a:solidFill>
                  <a:srgbClr val="FF0000"/>
                </a:solidFill>
                <a:latin typeface="Courier New"/>
                <a:ea typeface="+mn-ea"/>
                <a:cs typeface="Courier New"/>
              </a:rPr>
              <a:t>is not null</a:t>
            </a:r>
            <a:r>
              <a:rPr lang="en-US" sz="2400" dirty="0" smtClean="0">
                <a:solidFill>
                  <a:srgbClr val="000000"/>
                </a:solidFill>
                <a:latin typeface="Courier New"/>
                <a:ea typeface="+mn-ea"/>
                <a:cs typeface="Courier New"/>
              </a:rPr>
              <a:t>;</a:t>
            </a:r>
          </a:p>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C1 = </a:t>
            </a:r>
            <a:r>
              <a:rPr lang="en-US" sz="2400" dirty="0" smtClean="0">
                <a:solidFill>
                  <a:srgbClr val="FF0000"/>
                </a:solidFill>
                <a:latin typeface="Courier New"/>
                <a:ea typeface="+mn-ea"/>
                <a:cs typeface="Courier New"/>
              </a:rPr>
              <a:t>group </a:t>
            </a:r>
            <a:r>
              <a:rPr lang="en-US" sz="2400" dirty="0" smtClean="0">
                <a:solidFill>
                  <a:srgbClr val="000000"/>
                </a:solidFill>
                <a:latin typeface="Courier New"/>
                <a:ea typeface="+mn-ea"/>
                <a:cs typeface="Courier New"/>
              </a:rPr>
              <a:t>B </a:t>
            </a:r>
            <a:r>
              <a:rPr lang="en-US" sz="2400" dirty="0" smtClean="0">
                <a:solidFill>
                  <a:srgbClr val="FF0000"/>
                </a:solidFill>
                <a:latin typeface="Courier New"/>
                <a:ea typeface="+mn-ea"/>
                <a:cs typeface="Courier New"/>
              </a:rPr>
              <a:t>by </a:t>
            </a:r>
            <a:r>
              <a:rPr lang="en-US" sz="2400" dirty="0" smtClean="0">
                <a:solidFill>
                  <a:srgbClr val="000000"/>
                </a:solidFill>
                <a:latin typeface="Courier New"/>
                <a:ea typeface="+mn-ea"/>
                <a:cs typeface="Courier New"/>
              </a:rPr>
              <a:t>age, gender;</a:t>
            </a:r>
          </a:p>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D1 = </a:t>
            </a:r>
            <a:r>
              <a:rPr lang="en-US" sz="2400" dirty="0" err="1" smtClean="0">
                <a:solidFill>
                  <a:srgbClr val="FF0000"/>
                </a:solidFill>
                <a:latin typeface="Courier New"/>
                <a:ea typeface="+mn-ea"/>
                <a:cs typeface="Courier New"/>
              </a:rPr>
              <a:t>foreach</a:t>
            </a:r>
            <a:r>
              <a:rPr lang="en-US" sz="2400" dirty="0" smtClean="0">
                <a:solidFill>
                  <a:srgbClr val="FF0000"/>
                </a:solidFill>
                <a:latin typeface="Courier New"/>
                <a:ea typeface="+mn-ea"/>
                <a:cs typeface="Courier New"/>
              </a:rPr>
              <a:t> </a:t>
            </a:r>
            <a:r>
              <a:rPr lang="en-US" sz="2400" dirty="0" smtClean="0">
                <a:solidFill>
                  <a:srgbClr val="000000"/>
                </a:solidFill>
                <a:latin typeface="Courier New"/>
                <a:ea typeface="+mn-ea"/>
                <a:cs typeface="Courier New"/>
              </a:rPr>
              <a:t>C1 </a:t>
            </a:r>
            <a:r>
              <a:rPr lang="en-US" sz="2400" dirty="0" smtClean="0">
                <a:solidFill>
                  <a:srgbClr val="FF0000"/>
                </a:solidFill>
                <a:latin typeface="Courier New"/>
                <a:ea typeface="+mn-ea"/>
                <a:cs typeface="Courier New"/>
              </a:rPr>
              <a:t>generate</a:t>
            </a:r>
            <a:r>
              <a:rPr lang="en-US" sz="2400" dirty="0" smtClean="0">
                <a:solidFill>
                  <a:srgbClr val="000000"/>
                </a:solidFill>
                <a:latin typeface="Courier New"/>
                <a:ea typeface="+mn-ea"/>
                <a:cs typeface="Courier New"/>
              </a:rPr>
              <a:t> group, COUNT(B);</a:t>
            </a:r>
          </a:p>
          <a:p>
            <a:pPr defTabSz="457200" eaLnBrk="1" fontAlgn="auto" hangingPunct="1">
              <a:spcBef>
                <a:spcPts val="0"/>
              </a:spcBef>
              <a:spcAft>
                <a:spcPts val="0"/>
              </a:spcAft>
            </a:pPr>
            <a:r>
              <a:rPr lang="en-US" sz="2400" dirty="0" smtClean="0">
                <a:solidFill>
                  <a:srgbClr val="FF0000"/>
                </a:solidFill>
                <a:latin typeface="Courier New"/>
                <a:ea typeface="+mn-ea"/>
                <a:cs typeface="Courier New"/>
              </a:rPr>
              <a:t>store </a:t>
            </a:r>
            <a:r>
              <a:rPr lang="en-US" sz="2400" dirty="0" smtClean="0">
                <a:solidFill>
                  <a:srgbClr val="000000"/>
                </a:solidFill>
                <a:latin typeface="Courier New"/>
                <a:ea typeface="+mn-ea"/>
                <a:cs typeface="Courier New"/>
              </a:rPr>
              <a:t>D </a:t>
            </a:r>
            <a:r>
              <a:rPr lang="en-US" sz="2400" dirty="0" smtClean="0">
                <a:solidFill>
                  <a:srgbClr val="FF0000"/>
                </a:solidFill>
                <a:latin typeface="Courier New"/>
                <a:ea typeface="+mn-ea"/>
                <a:cs typeface="Courier New"/>
              </a:rPr>
              <a:t>into </a:t>
            </a:r>
            <a:r>
              <a:rPr lang="en-US" sz="2400" dirty="0" smtClean="0">
                <a:solidFill>
                  <a:srgbClr val="000000"/>
                </a:solidFill>
                <a:latin typeface="Courier New"/>
                <a:ea typeface="+mn-ea"/>
                <a:cs typeface="Courier New"/>
              </a:rPr>
              <a:t>‘</a:t>
            </a:r>
            <a:r>
              <a:rPr lang="en-US" sz="2400" dirty="0" err="1" smtClean="0">
                <a:solidFill>
                  <a:srgbClr val="0000FF"/>
                </a:solidFill>
                <a:latin typeface="Courier New"/>
                <a:ea typeface="+mn-ea"/>
                <a:cs typeface="Courier New"/>
              </a:rPr>
              <a:t>bydemo</a:t>
            </a:r>
            <a:r>
              <a:rPr lang="en-US" sz="2400" dirty="0" smtClean="0">
                <a:solidFill>
                  <a:srgbClr val="000000"/>
                </a:solidFill>
                <a:latin typeface="Courier New"/>
                <a:ea typeface="+mn-ea"/>
                <a:cs typeface="Courier New"/>
              </a:rPr>
              <a:t>’;</a:t>
            </a:r>
            <a:endParaRPr lang="en-US" sz="2400" dirty="0" smtClean="0">
              <a:solidFill>
                <a:srgbClr val="FF0000"/>
              </a:solidFill>
              <a:latin typeface="Courier New"/>
              <a:ea typeface="+mn-ea"/>
              <a:cs typeface="Courier New"/>
            </a:endParaRPr>
          </a:p>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C2= </a:t>
            </a:r>
            <a:r>
              <a:rPr lang="en-US" sz="2400" dirty="0" smtClean="0">
                <a:solidFill>
                  <a:srgbClr val="FF0000"/>
                </a:solidFill>
                <a:latin typeface="Courier New"/>
                <a:ea typeface="+mn-ea"/>
                <a:cs typeface="Courier New"/>
              </a:rPr>
              <a:t>group </a:t>
            </a:r>
            <a:r>
              <a:rPr lang="en-US" sz="2400" dirty="0" smtClean="0">
                <a:solidFill>
                  <a:srgbClr val="000000"/>
                </a:solidFill>
                <a:latin typeface="Courier New"/>
                <a:ea typeface="+mn-ea"/>
                <a:cs typeface="Courier New"/>
              </a:rPr>
              <a:t>B </a:t>
            </a:r>
            <a:r>
              <a:rPr lang="en-US" sz="2400" dirty="0" smtClean="0">
                <a:solidFill>
                  <a:srgbClr val="FF0000"/>
                </a:solidFill>
                <a:latin typeface="Courier New"/>
                <a:ea typeface="+mn-ea"/>
                <a:cs typeface="Courier New"/>
              </a:rPr>
              <a:t>by </a:t>
            </a:r>
            <a:r>
              <a:rPr lang="en-US" sz="2400" dirty="0" smtClean="0">
                <a:solidFill>
                  <a:srgbClr val="000000"/>
                </a:solidFill>
                <a:latin typeface="Courier New"/>
                <a:ea typeface="+mn-ea"/>
                <a:cs typeface="Courier New"/>
              </a:rPr>
              <a:t>state;</a:t>
            </a:r>
          </a:p>
          <a:p>
            <a:pPr defTabSz="457200" eaLnBrk="1" fontAlgn="auto" hangingPunct="1">
              <a:spcBef>
                <a:spcPts val="0"/>
              </a:spcBef>
              <a:spcAft>
                <a:spcPts val="0"/>
              </a:spcAft>
            </a:pPr>
            <a:r>
              <a:rPr lang="en-US" sz="2400" dirty="0" smtClean="0">
                <a:solidFill>
                  <a:srgbClr val="000000"/>
                </a:solidFill>
                <a:latin typeface="Courier New"/>
                <a:ea typeface="+mn-ea"/>
                <a:cs typeface="Courier New"/>
              </a:rPr>
              <a:t>D2 = </a:t>
            </a:r>
            <a:r>
              <a:rPr lang="en-US" sz="2400" dirty="0" err="1" smtClean="0">
                <a:solidFill>
                  <a:srgbClr val="FF0000"/>
                </a:solidFill>
                <a:latin typeface="Courier New"/>
                <a:ea typeface="+mn-ea"/>
                <a:cs typeface="Courier New"/>
              </a:rPr>
              <a:t>foreach</a:t>
            </a:r>
            <a:r>
              <a:rPr lang="en-US" sz="2400" dirty="0" smtClean="0">
                <a:solidFill>
                  <a:srgbClr val="FF0000"/>
                </a:solidFill>
                <a:latin typeface="Courier New"/>
                <a:ea typeface="+mn-ea"/>
                <a:cs typeface="Courier New"/>
              </a:rPr>
              <a:t> </a:t>
            </a:r>
            <a:r>
              <a:rPr lang="en-US" sz="2400" dirty="0" smtClean="0">
                <a:solidFill>
                  <a:srgbClr val="000000"/>
                </a:solidFill>
                <a:latin typeface="Courier New"/>
                <a:ea typeface="+mn-ea"/>
                <a:cs typeface="Courier New"/>
              </a:rPr>
              <a:t>C2 </a:t>
            </a:r>
            <a:r>
              <a:rPr lang="en-US" sz="2400" dirty="0" smtClean="0">
                <a:solidFill>
                  <a:srgbClr val="FF0000"/>
                </a:solidFill>
                <a:latin typeface="Courier New"/>
                <a:ea typeface="+mn-ea"/>
                <a:cs typeface="Courier New"/>
              </a:rPr>
              <a:t>generate </a:t>
            </a:r>
            <a:r>
              <a:rPr lang="en-US" sz="2400" dirty="0" smtClean="0">
                <a:solidFill>
                  <a:srgbClr val="000000"/>
                </a:solidFill>
                <a:latin typeface="Courier New"/>
                <a:ea typeface="+mn-ea"/>
                <a:cs typeface="Courier New"/>
              </a:rPr>
              <a:t>group, COUNT(B);</a:t>
            </a:r>
          </a:p>
          <a:p>
            <a:pPr defTabSz="457200" eaLnBrk="1" fontAlgn="auto" hangingPunct="1">
              <a:spcBef>
                <a:spcPts val="0"/>
              </a:spcBef>
              <a:spcAft>
                <a:spcPts val="0"/>
              </a:spcAft>
            </a:pPr>
            <a:r>
              <a:rPr lang="en-US" sz="2400" dirty="0" smtClean="0">
                <a:solidFill>
                  <a:srgbClr val="FF0000"/>
                </a:solidFill>
                <a:latin typeface="Courier New"/>
                <a:ea typeface="+mn-ea"/>
                <a:cs typeface="Courier New"/>
              </a:rPr>
              <a:t>store </a:t>
            </a:r>
            <a:r>
              <a:rPr lang="en-US" sz="2400" dirty="0" smtClean="0">
                <a:solidFill>
                  <a:srgbClr val="000000"/>
                </a:solidFill>
                <a:latin typeface="Courier New"/>
                <a:ea typeface="+mn-ea"/>
                <a:cs typeface="Courier New"/>
              </a:rPr>
              <a:t>D2 </a:t>
            </a:r>
            <a:r>
              <a:rPr lang="en-US" sz="2400" dirty="0" smtClean="0">
                <a:solidFill>
                  <a:srgbClr val="FF0000"/>
                </a:solidFill>
                <a:latin typeface="Courier New"/>
                <a:ea typeface="+mn-ea"/>
                <a:cs typeface="Courier New"/>
              </a:rPr>
              <a:t>into </a:t>
            </a:r>
            <a:r>
              <a:rPr lang="en-US" sz="2400" dirty="0" smtClean="0">
                <a:solidFill>
                  <a:srgbClr val="000000"/>
                </a:solidFill>
                <a:latin typeface="Courier New"/>
                <a:ea typeface="+mn-ea"/>
                <a:cs typeface="Courier New"/>
              </a:rPr>
              <a:t>‘</a:t>
            </a:r>
            <a:r>
              <a:rPr lang="en-US" sz="2400" dirty="0" err="1" smtClean="0">
                <a:solidFill>
                  <a:srgbClr val="0000FF"/>
                </a:solidFill>
                <a:latin typeface="Courier New"/>
                <a:ea typeface="+mn-ea"/>
                <a:cs typeface="Courier New"/>
              </a:rPr>
              <a:t>bystate</a:t>
            </a:r>
            <a:r>
              <a:rPr lang="en-US" sz="2400" dirty="0" smtClean="0">
                <a:solidFill>
                  <a:srgbClr val="000000"/>
                </a:solidFill>
                <a:latin typeface="Courier New"/>
                <a:ea typeface="+mn-ea"/>
                <a:cs typeface="Courier New"/>
              </a:rPr>
              <a:t>’;</a:t>
            </a:r>
            <a:endParaRPr lang="en-US" sz="2400" dirty="0">
              <a:solidFill>
                <a:srgbClr val="FF0000"/>
              </a:solidFill>
              <a:latin typeface="Courier New"/>
              <a:ea typeface="+mn-ea"/>
              <a:cs typeface="Courier New"/>
            </a:endParaRPr>
          </a:p>
        </p:txBody>
      </p:sp>
      <p:sp>
        <p:nvSpPr>
          <p:cNvPr id="5" name="Rounded Rectangle 4"/>
          <p:cNvSpPr/>
          <p:nvPr/>
        </p:nvSpPr>
        <p:spPr>
          <a:xfrm>
            <a:off x="76200" y="5088123"/>
            <a:ext cx="1560168" cy="396017"/>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load users</a:t>
            </a:r>
            <a:endParaRPr lang="en-US" sz="1800" dirty="0">
              <a:solidFill>
                <a:srgbClr val="000000"/>
              </a:solidFill>
            </a:endParaRPr>
          </a:p>
        </p:txBody>
      </p:sp>
      <p:sp>
        <p:nvSpPr>
          <p:cNvPr id="6" name="Rounded Rectangle 5"/>
          <p:cNvSpPr/>
          <p:nvPr/>
        </p:nvSpPr>
        <p:spPr>
          <a:xfrm>
            <a:off x="1830385" y="5088123"/>
            <a:ext cx="1560168" cy="396017"/>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filter nulls</a:t>
            </a:r>
            <a:endParaRPr lang="en-US" sz="1800" dirty="0">
              <a:solidFill>
                <a:srgbClr val="000000"/>
              </a:solidFill>
            </a:endParaRPr>
          </a:p>
        </p:txBody>
      </p:sp>
      <p:cxnSp>
        <p:nvCxnSpPr>
          <p:cNvPr id="7" name="Straight Arrow Connector 6"/>
          <p:cNvCxnSpPr>
            <a:stCxn id="5" idx="3"/>
            <a:endCxn id="6" idx="1"/>
          </p:cNvCxnSpPr>
          <p:nvPr/>
        </p:nvCxnSpPr>
        <p:spPr>
          <a:xfrm>
            <a:off x="1636368" y="5286132"/>
            <a:ext cx="194017"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8" name="Rounded Rectangle 7"/>
          <p:cNvSpPr/>
          <p:nvPr/>
        </p:nvSpPr>
        <p:spPr>
          <a:xfrm>
            <a:off x="3561695" y="5484141"/>
            <a:ext cx="1711235" cy="647365"/>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group by state</a:t>
            </a:r>
            <a:endParaRPr lang="en-US" sz="1800" dirty="0">
              <a:solidFill>
                <a:srgbClr val="000000"/>
              </a:solidFill>
            </a:endParaRPr>
          </a:p>
        </p:txBody>
      </p:sp>
      <p:sp>
        <p:nvSpPr>
          <p:cNvPr id="9" name="Rounded Rectangle 8"/>
          <p:cNvSpPr/>
          <p:nvPr/>
        </p:nvSpPr>
        <p:spPr>
          <a:xfrm>
            <a:off x="3561695" y="4638767"/>
            <a:ext cx="1725624" cy="647365"/>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group by age, gender</a:t>
            </a:r>
            <a:endParaRPr lang="en-US" sz="1800" dirty="0">
              <a:solidFill>
                <a:srgbClr val="000000"/>
              </a:solidFill>
            </a:endParaRPr>
          </a:p>
        </p:txBody>
      </p:sp>
      <p:sp>
        <p:nvSpPr>
          <p:cNvPr id="10" name="Rounded Rectangle 9"/>
          <p:cNvSpPr/>
          <p:nvPr/>
        </p:nvSpPr>
        <p:spPr>
          <a:xfrm>
            <a:off x="5533742" y="5609815"/>
            <a:ext cx="1560168" cy="396017"/>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apply </a:t>
            </a:r>
            <a:r>
              <a:rPr lang="en-US" sz="1800" dirty="0" err="1" smtClean="0">
                <a:solidFill>
                  <a:srgbClr val="000000"/>
                </a:solidFill>
              </a:rPr>
              <a:t>UDFs</a:t>
            </a:r>
            <a:endParaRPr lang="en-US" sz="1800" dirty="0">
              <a:solidFill>
                <a:srgbClr val="000000"/>
              </a:solidFill>
            </a:endParaRPr>
          </a:p>
        </p:txBody>
      </p:sp>
      <p:sp>
        <p:nvSpPr>
          <p:cNvPr id="11" name="Rounded Rectangle 10"/>
          <p:cNvSpPr/>
          <p:nvPr/>
        </p:nvSpPr>
        <p:spPr>
          <a:xfrm>
            <a:off x="5533743" y="4764441"/>
            <a:ext cx="1560168" cy="396017"/>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apply </a:t>
            </a:r>
            <a:r>
              <a:rPr lang="en-US" sz="1800" dirty="0" err="1" smtClean="0">
                <a:solidFill>
                  <a:srgbClr val="000000"/>
                </a:solidFill>
              </a:rPr>
              <a:t>UDFs</a:t>
            </a:r>
            <a:endParaRPr lang="en-US" sz="1800" dirty="0">
              <a:solidFill>
                <a:srgbClr val="000000"/>
              </a:solidFill>
            </a:endParaRPr>
          </a:p>
        </p:txBody>
      </p:sp>
      <p:cxnSp>
        <p:nvCxnSpPr>
          <p:cNvPr id="12" name="Straight Arrow Connector 11"/>
          <p:cNvCxnSpPr>
            <a:stCxn id="6" idx="3"/>
            <a:endCxn id="8" idx="1"/>
          </p:cNvCxnSpPr>
          <p:nvPr/>
        </p:nvCxnSpPr>
        <p:spPr>
          <a:xfrm>
            <a:off x="3390553" y="5286132"/>
            <a:ext cx="171142" cy="52169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3"/>
            <a:endCxn id="10" idx="1"/>
          </p:cNvCxnSpPr>
          <p:nvPr/>
        </p:nvCxnSpPr>
        <p:spPr>
          <a:xfrm>
            <a:off x="5272930" y="5807824"/>
            <a:ext cx="26081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a:stCxn id="6" idx="3"/>
            <a:endCxn id="9" idx="1"/>
          </p:cNvCxnSpPr>
          <p:nvPr/>
        </p:nvCxnSpPr>
        <p:spPr>
          <a:xfrm flipV="1">
            <a:off x="3390553" y="4962450"/>
            <a:ext cx="171142" cy="323682"/>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5" name="Straight Arrow Connector 14"/>
          <p:cNvCxnSpPr>
            <a:stCxn id="9" idx="3"/>
            <a:endCxn id="11" idx="1"/>
          </p:cNvCxnSpPr>
          <p:nvPr/>
        </p:nvCxnSpPr>
        <p:spPr>
          <a:xfrm>
            <a:off x="5287319" y="4962450"/>
            <a:ext cx="246424"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6" name="Rounded Rectangle 15"/>
          <p:cNvSpPr/>
          <p:nvPr/>
        </p:nvSpPr>
        <p:spPr>
          <a:xfrm>
            <a:off x="7346782" y="5485729"/>
            <a:ext cx="1711235" cy="647365"/>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store into ‘</a:t>
            </a:r>
            <a:r>
              <a:rPr lang="en-US" sz="1800" dirty="0" err="1" smtClean="0">
                <a:solidFill>
                  <a:srgbClr val="000000"/>
                </a:solidFill>
              </a:rPr>
              <a:t>bystate</a:t>
            </a:r>
            <a:r>
              <a:rPr lang="en-US" sz="1800" dirty="0" smtClean="0">
                <a:solidFill>
                  <a:srgbClr val="000000"/>
                </a:solidFill>
              </a:rPr>
              <a:t>’</a:t>
            </a:r>
            <a:endParaRPr lang="en-US" sz="1800" dirty="0">
              <a:solidFill>
                <a:srgbClr val="000000"/>
              </a:solidFill>
            </a:endParaRPr>
          </a:p>
        </p:txBody>
      </p:sp>
      <p:sp>
        <p:nvSpPr>
          <p:cNvPr id="17" name="Rounded Rectangle 16"/>
          <p:cNvSpPr/>
          <p:nvPr/>
        </p:nvSpPr>
        <p:spPr>
          <a:xfrm>
            <a:off x="7346782" y="4638767"/>
            <a:ext cx="1711235" cy="647365"/>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store into ‘</a:t>
            </a:r>
            <a:r>
              <a:rPr lang="en-US" sz="1800" dirty="0" err="1" smtClean="0">
                <a:solidFill>
                  <a:srgbClr val="000000"/>
                </a:solidFill>
              </a:rPr>
              <a:t>bydemo</a:t>
            </a:r>
            <a:r>
              <a:rPr lang="en-US" sz="1800" dirty="0" smtClean="0">
                <a:solidFill>
                  <a:srgbClr val="000000"/>
                </a:solidFill>
              </a:rPr>
              <a:t>’</a:t>
            </a:r>
            <a:endParaRPr lang="en-US" sz="1800" dirty="0">
              <a:solidFill>
                <a:srgbClr val="000000"/>
              </a:solidFill>
            </a:endParaRPr>
          </a:p>
        </p:txBody>
      </p:sp>
      <p:cxnSp>
        <p:nvCxnSpPr>
          <p:cNvPr id="18" name="Straight Arrow Connector 17"/>
          <p:cNvCxnSpPr>
            <a:stCxn id="10" idx="3"/>
            <a:endCxn id="16" idx="1"/>
          </p:cNvCxnSpPr>
          <p:nvPr/>
        </p:nvCxnSpPr>
        <p:spPr>
          <a:xfrm>
            <a:off x="7093910" y="5807824"/>
            <a:ext cx="252872"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11" idx="3"/>
            <a:endCxn id="17" idx="1"/>
          </p:cNvCxnSpPr>
          <p:nvPr/>
        </p:nvCxnSpPr>
        <p:spPr>
          <a:xfrm>
            <a:off x="7093911" y="4962450"/>
            <a:ext cx="252871"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0" grpId="0" animBg="1"/>
      <p:bldP spid="11" grpId="0" animBg="1"/>
      <p:bldP spid="16" grpId="0" animBg="1"/>
      <p:bldP spid="17" grpId="0" animBg="1"/>
    </p:bld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Multi-Store Map-Reduce Plan</a:t>
            </a:r>
            <a:endParaRPr lang="en-US" dirty="0"/>
          </a:p>
        </p:txBody>
      </p:sp>
      <p:sp>
        <p:nvSpPr>
          <p:cNvPr id="5" name="Rounded Rectangle 4"/>
          <p:cNvSpPr/>
          <p:nvPr/>
        </p:nvSpPr>
        <p:spPr>
          <a:xfrm>
            <a:off x="2247692" y="1468011"/>
            <a:ext cx="4800673" cy="1960989"/>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t"/>
          <a:lstStyle/>
          <a:p>
            <a:pPr defTabSz="457200" eaLnBrk="1" fontAlgn="auto" hangingPunct="1">
              <a:spcBef>
                <a:spcPts val="0"/>
              </a:spcBef>
              <a:spcAft>
                <a:spcPts val="0"/>
              </a:spcAft>
            </a:pPr>
            <a:r>
              <a:rPr lang="en-US" sz="1800" dirty="0" smtClean="0">
                <a:solidFill>
                  <a:srgbClr val="000000"/>
                </a:solidFill>
              </a:rPr>
              <a:t>map</a:t>
            </a:r>
            <a:endParaRPr lang="en-US" sz="1800" dirty="0">
              <a:solidFill>
                <a:srgbClr val="000000"/>
              </a:solidFill>
            </a:endParaRPr>
          </a:p>
        </p:txBody>
      </p:sp>
      <p:sp>
        <p:nvSpPr>
          <p:cNvPr id="8" name="Rounded Rectangle 7"/>
          <p:cNvSpPr/>
          <p:nvPr/>
        </p:nvSpPr>
        <p:spPr>
          <a:xfrm>
            <a:off x="4265679" y="1701773"/>
            <a:ext cx="822960" cy="2933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filter</a:t>
            </a:r>
            <a:endParaRPr lang="en-US" sz="1800" dirty="0">
              <a:solidFill>
                <a:srgbClr val="000000"/>
              </a:solidFill>
            </a:endParaRPr>
          </a:p>
        </p:txBody>
      </p:sp>
      <p:sp>
        <p:nvSpPr>
          <p:cNvPr id="9" name="Rounded Rectangle 8"/>
          <p:cNvSpPr/>
          <p:nvPr/>
        </p:nvSpPr>
        <p:spPr>
          <a:xfrm>
            <a:off x="2680024" y="2796099"/>
            <a:ext cx="1944258" cy="2458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local rearrange</a:t>
            </a:r>
            <a:endParaRPr lang="en-US" sz="1800" dirty="0">
              <a:solidFill>
                <a:srgbClr val="000000"/>
              </a:solidFill>
            </a:endParaRPr>
          </a:p>
        </p:txBody>
      </p:sp>
      <p:cxnSp>
        <p:nvCxnSpPr>
          <p:cNvPr id="10" name="Straight Arrow Connector 9"/>
          <p:cNvCxnSpPr>
            <a:stCxn id="5" idx="2"/>
            <a:endCxn id="22" idx="0"/>
          </p:cNvCxnSpPr>
          <p:nvPr/>
        </p:nvCxnSpPr>
        <p:spPr>
          <a:xfrm rot="16200000" flipH="1">
            <a:off x="4336913" y="3740116"/>
            <a:ext cx="625507" cy="3274"/>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8" idx="2"/>
            <a:endCxn id="14" idx="0"/>
          </p:cNvCxnSpPr>
          <p:nvPr/>
        </p:nvCxnSpPr>
        <p:spPr>
          <a:xfrm rot="5400000">
            <a:off x="4515435" y="2156801"/>
            <a:ext cx="323448"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
        <p:nvSpPr>
          <p:cNvPr id="14" name="Rounded Rectangle 13"/>
          <p:cNvSpPr/>
          <p:nvPr/>
        </p:nvSpPr>
        <p:spPr>
          <a:xfrm>
            <a:off x="2480734" y="2318525"/>
            <a:ext cx="4392849" cy="932071"/>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t"/>
          <a:lstStyle/>
          <a:p>
            <a:pPr algn="ctr" defTabSz="457200" eaLnBrk="1" fontAlgn="auto" hangingPunct="1">
              <a:spcBef>
                <a:spcPts val="0"/>
              </a:spcBef>
              <a:spcAft>
                <a:spcPts val="0"/>
              </a:spcAft>
            </a:pPr>
            <a:r>
              <a:rPr lang="en-US" sz="1800" dirty="0" smtClean="0">
                <a:solidFill>
                  <a:srgbClr val="000000"/>
                </a:solidFill>
              </a:rPr>
              <a:t>split</a:t>
            </a:r>
            <a:endParaRPr lang="en-US" sz="1800" dirty="0">
              <a:solidFill>
                <a:srgbClr val="000000"/>
              </a:solidFill>
            </a:endParaRPr>
          </a:p>
        </p:txBody>
      </p:sp>
      <p:sp>
        <p:nvSpPr>
          <p:cNvPr id="15" name="Rounded Rectangle 14"/>
          <p:cNvSpPr/>
          <p:nvPr/>
        </p:nvSpPr>
        <p:spPr>
          <a:xfrm>
            <a:off x="4776682" y="2796099"/>
            <a:ext cx="1944258" cy="2458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local rearrange</a:t>
            </a:r>
            <a:endParaRPr lang="en-US" sz="1800" dirty="0">
              <a:solidFill>
                <a:srgbClr val="000000"/>
              </a:solidFill>
            </a:endParaRPr>
          </a:p>
        </p:txBody>
      </p:sp>
      <p:sp>
        <p:nvSpPr>
          <p:cNvPr id="22" name="Rounded Rectangle 21"/>
          <p:cNvSpPr/>
          <p:nvPr/>
        </p:nvSpPr>
        <p:spPr>
          <a:xfrm>
            <a:off x="2250966" y="4054507"/>
            <a:ext cx="4800673" cy="1960989"/>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t"/>
          <a:lstStyle/>
          <a:p>
            <a:pPr defTabSz="457200" eaLnBrk="1" fontAlgn="auto" hangingPunct="1">
              <a:spcBef>
                <a:spcPts val="0"/>
              </a:spcBef>
              <a:spcAft>
                <a:spcPts val="0"/>
              </a:spcAft>
            </a:pPr>
            <a:r>
              <a:rPr lang="en-US" sz="1800" dirty="0" smtClean="0">
                <a:solidFill>
                  <a:srgbClr val="000000"/>
                </a:solidFill>
              </a:rPr>
              <a:t>reduce</a:t>
            </a:r>
            <a:endParaRPr lang="en-US" sz="1800" dirty="0">
              <a:solidFill>
                <a:srgbClr val="000000"/>
              </a:solidFill>
            </a:endParaRPr>
          </a:p>
        </p:txBody>
      </p:sp>
      <p:sp>
        <p:nvSpPr>
          <p:cNvPr id="24" name="Rounded Rectangle 23"/>
          <p:cNvSpPr/>
          <p:nvPr/>
        </p:nvSpPr>
        <p:spPr>
          <a:xfrm>
            <a:off x="2479940" y="4543845"/>
            <a:ext cx="4392849" cy="1316550"/>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t"/>
          <a:lstStyle/>
          <a:p>
            <a:pPr algn="ctr" defTabSz="457200" eaLnBrk="1" fontAlgn="auto" hangingPunct="1">
              <a:spcBef>
                <a:spcPts val="0"/>
              </a:spcBef>
              <a:spcAft>
                <a:spcPts val="0"/>
              </a:spcAft>
            </a:pPr>
            <a:r>
              <a:rPr lang="en-US" sz="1800" dirty="0" err="1" smtClean="0">
                <a:solidFill>
                  <a:srgbClr val="000000"/>
                </a:solidFill>
              </a:rPr>
              <a:t>demux</a:t>
            </a:r>
            <a:endParaRPr lang="en-US" sz="1800" dirty="0">
              <a:solidFill>
                <a:srgbClr val="000000"/>
              </a:solidFill>
            </a:endParaRPr>
          </a:p>
        </p:txBody>
      </p:sp>
      <p:sp>
        <p:nvSpPr>
          <p:cNvPr id="25" name="Rounded Rectangle 24"/>
          <p:cNvSpPr/>
          <p:nvPr/>
        </p:nvSpPr>
        <p:spPr>
          <a:xfrm>
            <a:off x="2883335" y="4788512"/>
            <a:ext cx="1148298" cy="2933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package</a:t>
            </a:r>
            <a:endParaRPr lang="en-US" sz="1800" dirty="0">
              <a:solidFill>
                <a:srgbClr val="000000"/>
              </a:solidFill>
            </a:endParaRPr>
          </a:p>
        </p:txBody>
      </p:sp>
      <p:sp>
        <p:nvSpPr>
          <p:cNvPr id="26" name="Rounded Rectangle 25"/>
          <p:cNvSpPr/>
          <p:nvPr/>
        </p:nvSpPr>
        <p:spPr>
          <a:xfrm>
            <a:off x="5342854" y="4794260"/>
            <a:ext cx="1148298" cy="2933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smtClean="0">
                <a:solidFill>
                  <a:srgbClr val="000000"/>
                </a:solidFill>
              </a:rPr>
              <a:t>package</a:t>
            </a:r>
            <a:endParaRPr lang="en-US" sz="1800" dirty="0">
              <a:solidFill>
                <a:srgbClr val="000000"/>
              </a:solidFill>
            </a:endParaRPr>
          </a:p>
        </p:txBody>
      </p:sp>
      <p:sp>
        <p:nvSpPr>
          <p:cNvPr id="27" name="Rounded Rectangle 26"/>
          <p:cNvSpPr/>
          <p:nvPr/>
        </p:nvSpPr>
        <p:spPr>
          <a:xfrm>
            <a:off x="2883335" y="5406009"/>
            <a:ext cx="1148298" cy="2933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err="1" smtClean="0">
                <a:solidFill>
                  <a:srgbClr val="000000"/>
                </a:solidFill>
              </a:rPr>
              <a:t>foreach</a:t>
            </a:r>
            <a:endParaRPr lang="en-US" sz="1800" dirty="0">
              <a:solidFill>
                <a:srgbClr val="000000"/>
              </a:solidFill>
            </a:endParaRPr>
          </a:p>
        </p:txBody>
      </p:sp>
      <p:sp>
        <p:nvSpPr>
          <p:cNvPr id="28" name="Rounded Rectangle 27"/>
          <p:cNvSpPr/>
          <p:nvPr/>
        </p:nvSpPr>
        <p:spPr>
          <a:xfrm>
            <a:off x="5342854" y="5406009"/>
            <a:ext cx="1148298" cy="293304"/>
          </a:xfrm>
          <a:prstGeom prst="roundRect">
            <a:avLst/>
          </a:prstGeom>
          <a:noFill/>
          <a:ln w="19050" cmpd="sng">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pPr>
            <a:r>
              <a:rPr lang="en-US" sz="1800" dirty="0" err="1" smtClean="0">
                <a:solidFill>
                  <a:srgbClr val="000000"/>
                </a:solidFill>
              </a:rPr>
              <a:t>foreach</a:t>
            </a:r>
            <a:endParaRPr lang="en-US" sz="1800" dirty="0">
              <a:solidFill>
                <a:srgbClr val="000000"/>
              </a:solidFill>
            </a:endParaRPr>
          </a:p>
        </p:txBody>
      </p:sp>
      <p:cxnSp>
        <p:nvCxnSpPr>
          <p:cNvPr id="29" name="Straight Arrow Connector 28"/>
          <p:cNvCxnSpPr>
            <a:stCxn id="25" idx="2"/>
            <a:endCxn id="27" idx="0"/>
          </p:cNvCxnSpPr>
          <p:nvPr/>
        </p:nvCxnSpPr>
        <p:spPr>
          <a:xfrm rot="5400000">
            <a:off x="3295388" y="5243912"/>
            <a:ext cx="324193"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cxnSp>
        <p:nvCxnSpPr>
          <p:cNvPr id="30" name="Straight Arrow Connector 29"/>
          <p:cNvCxnSpPr>
            <a:stCxn id="26" idx="2"/>
            <a:endCxn id="28" idx="0"/>
          </p:cNvCxnSpPr>
          <p:nvPr/>
        </p:nvCxnSpPr>
        <p:spPr>
          <a:xfrm rot="5400000">
            <a:off x="5757781" y="5246786"/>
            <a:ext cx="318445" cy="1588"/>
          </a:xfrm>
          <a:prstGeom prst="straightConnector1">
            <a:avLst/>
          </a:prstGeom>
          <a:ln>
            <a:solidFill>
              <a:srgbClr val="0000FF"/>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P spid="24" grpId="0" animBg="1"/>
      <p:bldP spid="25" grpId="0" animBg="1"/>
      <p:bldP spid="26" grpId="0" animBg="1"/>
      <p:bldP spid="27" grpId="0" animBg="1"/>
      <p:bldP spid="28" grpId="0" animBg="1"/>
    </p:bld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people doing with Pig</a:t>
            </a:r>
            <a:endParaRPr lang="en-US" dirty="0"/>
          </a:p>
        </p:txBody>
      </p:sp>
      <p:sp>
        <p:nvSpPr>
          <p:cNvPr id="3" name="Content Placeholder 2"/>
          <p:cNvSpPr>
            <a:spLocks noGrp="1"/>
          </p:cNvSpPr>
          <p:nvPr>
            <p:ph idx="1"/>
          </p:nvPr>
        </p:nvSpPr>
        <p:spPr/>
        <p:txBody>
          <a:bodyPr>
            <a:normAutofit lnSpcReduction="10000"/>
          </a:bodyPr>
          <a:lstStyle/>
          <a:p>
            <a:r>
              <a:rPr lang="en-US" dirty="0" smtClean="0"/>
              <a:t>At Yahoo ~70% of </a:t>
            </a:r>
            <a:r>
              <a:rPr lang="en-US" dirty="0" err="1" smtClean="0"/>
              <a:t>Hadoop</a:t>
            </a:r>
            <a:r>
              <a:rPr lang="en-US" dirty="0" smtClean="0"/>
              <a:t> jobs are Pig jobs</a:t>
            </a:r>
          </a:p>
          <a:p>
            <a:r>
              <a:rPr lang="en-US" dirty="0" smtClean="0"/>
              <a:t>Being used at Twitter, LinkedIn, and other companies</a:t>
            </a:r>
          </a:p>
          <a:p>
            <a:r>
              <a:rPr lang="en-US" dirty="0" smtClean="0"/>
              <a:t>Available as part of Amazon EMR web service and </a:t>
            </a:r>
            <a:r>
              <a:rPr lang="en-US" dirty="0" err="1" smtClean="0"/>
              <a:t>Cloudera</a:t>
            </a:r>
            <a:r>
              <a:rPr lang="en-US" dirty="0" smtClean="0"/>
              <a:t> </a:t>
            </a:r>
            <a:r>
              <a:rPr lang="en-US" dirty="0" err="1" smtClean="0"/>
              <a:t>Hadoop</a:t>
            </a:r>
            <a:r>
              <a:rPr lang="en-US" dirty="0" smtClean="0"/>
              <a:t> distribution</a:t>
            </a:r>
          </a:p>
          <a:p>
            <a:r>
              <a:rPr lang="en-US" dirty="0" smtClean="0"/>
              <a:t>What users use Pig for:</a:t>
            </a:r>
          </a:p>
          <a:p>
            <a:pPr lvl="1"/>
            <a:r>
              <a:rPr lang="en-US" dirty="0" smtClean="0"/>
              <a:t>Search infrastructure</a:t>
            </a:r>
          </a:p>
          <a:p>
            <a:pPr lvl="1"/>
            <a:r>
              <a:rPr lang="en-US" dirty="0" smtClean="0"/>
              <a:t>Ad relevance</a:t>
            </a:r>
          </a:p>
          <a:p>
            <a:pPr lvl="1"/>
            <a:r>
              <a:rPr lang="en-US" dirty="0" smtClean="0"/>
              <a:t>Model training</a:t>
            </a:r>
          </a:p>
          <a:p>
            <a:pPr lvl="1"/>
            <a:r>
              <a:rPr lang="en-US" dirty="0" smtClean="0"/>
              <a:t>User intent analysis</a:t>
            </a:r>
          </a:p>
          <a:p>
            <a:pPr lvl="1"/>
            <a:r>
              <a:rPr lang="en-US" dirty="0" smtClean="0"/>
              <a:t>Web log processing</a:t>
            </a:r>
          </a:p>
          <a:p>
            <a:pPr lvl="1"/>
            <a:r>
              <a:rPr lang="en-US" dirty="0" smtClean="0"/>
              <a:t>Image processing</a:t>
            </a:r>
          </a:p>
          <a:p>
            <a:pPr lvl="1"/>
            <a:r>
              <a:rPr lang="en-US" dirty="0" smtClean="0"/>
              <a:t>Incremental processing of large data sets</a:t>
            </a: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We’re Working on this Year</a:t>
            </a:r>
            <a:endParaRPr lang="en-US" dirty="0"/>
          </a:p>
        </p:txBody>
      </p:sp>
      <p:sp>
        <p:nvSpPr>
          <p:cNvPr id="3" name="Content Placeholder 2"/>
          <p:cNvSpPr>
            <a:spLocks noGrp="1"/>
          </p:cNvSpPr>
          <p:nvPr>
            <p:ph idx="1"/>
          </p:nvPr>
        </p:nvSpPr>
        <p:spPr/>
        <p:txBody>
          <a:bodyPr/>
          <a:lstStyle/>
          <a:p>
            <a:r>
              <a:rPr lang="en-US" dirty="0" smtClean="0"/>
              <a:t>Optimizer rewrite</a:t>
            </a:r>
          </a:p>
          <a:p>
            <a:r>
              <a:rPr lang="en-US" dirty="0" smtClean="0"/>
              <a:t>Integrating Pig with metadata</a:t>
            </a:r>
          </a:p>
          <a:p>
            <a:r>
              <a:rPr lang="en-US" dirty="0" smtClean="0"/>
              <a:t>Usability – our current error messages might as well be written in actual Latin</a:t>
            </a:r>
          </a:p>
          <a:p>
            <a:r>
              <a:rPr lang="en-US" dirty="0" smtClean="0"/>
              <a:t>Automated usage info collection</a:t>
            </a:r>
          </a:p>
          <a:p>
            <a:r>
              <a:rPr lang="en-US" dirty="0" err="1" smtClean="0"/>
              <a:t>UDFs</a:t>
            </a:r>
            <a:r>
              <a:rPr lang="en-US" dirty="0" smtClean="0"/>
              <a:t> in python</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2" name="Title 4"/>
          <p:cNvSpPr>
            <a:spLocks noGrp="1"/>
          </p:cNvSpPr>
          <p:nvPr>
            <p:ph type="title"/>
          </p:nvPr>
        </p:nvSpPr>
        <p:spPr/>
        <p:txBody>
          <a:bodyPr/>
          <a:lstStyle/>
          <a:p>
            <a:r>
              <a:rPr lang="en-US" smtClean="0"/>
              <a:t>Linear v.s. Non-linear Speedup</a:t>
            </a:r>
          </a:p>
        </p:txBody>
      </p:sp>
      <p:sp>
        <p:nvSpPr>
          <p:cNvPr id="10" name="Footer Placeholder 9"/>
          <p:cNvSpPr>
            <a:spLocks noGrp="1"/>
          </p:cNvSpPr>
          <p:nvPr>
            <p:ph type="ftr" sz="quarter" idx="11"/>
          </p:nvPr>
        </p:nvSpPr>
        <p:spPr/>
        <p:txBody>
          <a:bodyPr/>
          <a:lstStyle/>
          <a:p>
            <a:r>
              <a:rPr lang="en-US" dirty="0" smtClean="0"/>
              <a:t>Dan Suciu -- CSEP544 Fall 2010        </a:t>
            </a:r>
            <a:endParaRPr lang="en-US" dirty="0"/>
          </a:p>
        </p:txBody>
      </p:sp>
      <p:cxnSp>
        <p:nvCxnSpPr>
          <p:cNvPr id="40964" name="Straight Arrow Connector 6"/>
          <p:cNvCxnSpPr>
            <a:cxnSpLocks noChangeShapeType="1"/>
          </p:cNvCxnSpPr>
          <p:nvPr/>
        </p:nvCxnSpPr>
        <p:spPr bwMode="auto">
          <a:xfrm>
            <a:off x="838200" y="5791200"/>
            <a:ext cx="7772400" cy="1588"/>
          </a:xfrm>
          <a:prstGeom prst="straightConnector1">
            <a:avLst/>
          </a:prstGeom>
          <a:noFill/>
          <a:ln w="9525">
            <a:solidFill>
              <a:schemeClr val="tx1"/>
            </a:solidFill>
            <a:round/>
            <a:headEnd/>
            <a:tailEnd type="arrow" w="med" len="med"/>
          </a:ln>
        </p:spPr>
      </p:cxnSp>
      <p:cxnSp>
        <p:nvCxnSpPr>
          <p:cNvPr id="40965" name="Straight Arrow Connector 8"/>
          <p:cNvCxnSpPr>
            <a:cxnSpLocks noChangeShapeType="1"/>
          </p:cNvCxnSpPr>
          <p:nvPr/>
        </p:nvCxnSpPr>
        <p:spPr bwMode="auto">
          <a:xfrm rot="5400000" flipH="1" flipV="1">
            <a:off x="-722313" y="3922715"/>
            <a:ext cx="4800602" cy="3173"/>
          </a:xfrm>
          <a:prstGeom prst="straightConnector1">
            <a:avLst/>
          </a:prstGeom>
          <a:noFill/>
          <a:ln w="9525">
            <a:solidFill>
              <a:schemeClr val="tx1"/>
            </a:solidFill>
            <a:round/>
            <a:headEnd/>
            <a:tailEnd type="arrow" w="med" len="med"/>
          </a:ln>
        </p:spPr>
      </p:cxnSp>
      <p:cxnSp>
        <p:nvCxnSpPr>
          <p:cNvPr id="40966" name="Straight Connector 11"/>
          <p:cNvCxnSpPr>
            <a:cxnSpLocks noChangeShapeType="1"/>
          </p:cNvCxnSpPr>
          <p:nvPr/>
        </p:nvCxnSpPr>
        <p:spPr bwMode="auto">
          <a:xfrm flipV="1">
            <a:off x="1828800" y="1905000"/>
            <a:ext cx="5486400" cy="3200400"/>
          </a:xfrm>
          <a:prstGeom prst="line">
            <a:avLst/>
          </a:prstGeom>
          <a:noFill/>
          <a:ln w="9525">
            <a:solidFill>
              <a:schemeClr val="tx1"/>
            </a:solidFill>
            <a:round/>
            <a:headEnd/>
            <a:tailEnd/>
          </a:ln>
        </p:spPr>
      </p:cxnSp>
      <p:sp>
        <p:nvSpPr>
          <p:cNvPr id="40967" name="TextBox 12"/>
          <p:cNvSpPr txBox="1">
            <a:spLocks noChangeArrowheads="1"/>
          </p:cNvSpPr>
          <p:nvPr/>
        </p:nvSpPr>
        <p:spPr bwMode="auto">
          <a:xfrm>
            <a:off x="4972682" y="5867400"/>
            <a:ext cx="3028318" cy="523220"/>
          </a:xfrm>
          <a:prstGeom prst="rect">
            <a:avLst/>
          </a:prstGeom>
          <a:noFill/>
          <a:ln w="9525">
            <a:noFill/>
            <a:miter lim="800000"/>
            <a:headEnd/>
            <a:tailEnd/>
          </a:ln>
        </p:spPr>
        <p:txBody>
          <a:bodyPr wrap="none">
            <a:prstTxWarp prst="textNoShape">
              <a:avLst/>
            </a:prstTxWarp>
            <a:spAutoFit/>
          </a:bodyPr>
          <a:lstStyle/>
          <a:p>
            <a:r>
              <a:rPr lang="en-US" dirty="0" smtClean="0"/>
              <a:t># processors (=P)</a:t>
            </a:r>
            <a:endParaRPr lang="en-US" dirty="0"/>
          </a:p>
        </p:txBody>
      </p:sp>
      <p:sp>
        <p:nvSpPr>
          <p:cNvPr id="40968" name="TextBox 13"/>
          <p:cNvSpPr txBox="1">
            <a:spLocks noChangeArrowheads="1"/>
          </p:cNvSpPr>
          <p:nvPr/>
        </p:nvSpPr>
        <p:spPr bwMode="auto">
          <a:xfrm>
            <a:off x="130241" y="1686580"/>
            <a:ext cx="1622359" cy="523220"/>
          </a:xfrm>
          <a:prstGeom prst="rect">
            <a:avLst/>
          </a:prstGeom>
          <a:noFill/>
          <a:ln w="9525">
            <a:noFill/>
            <a:miter lim="800000"/>
            <a:headEnd/>
            <a:tailEnd/>
          </a:ln>
        </p:spPr>
        <p:txBody>
          <a:bodyPr wrap="none">
            <a:prstTxWarp prst="textNoShape">
              <a:avLst/>
            </a:prstTxWarp>
            <a:spAutoFit/>
          </a:bodyPr>
          <a:lstStyle/>
          <a:p>
            <a:r>
              <a:rPr lang="en-US" dirty="0" smtClean="0"/>
              <a:t>Speedup</a:t>
            </a:r>
          </a:p>
        </p:txBody>
      </p:sp>
      <p:sp>
        <p:nvSpPr>
          <p:cNvPr id="40969" name="Freeform 16"/>
          <p:cNvSpPr>
            <a:spLocks noChangeArrowheads="1"/>
          </p:cNvSpPr>
          <p:nvPr/>
        </p:nvSpPr>
        <p:spPr bwMode="auto">
          <a:xfrm>
            <a:off x="1998663" y="3073400"/>
            <a:ext cx="5672137" cy="2057400"/>
          </a:xfrm>
          <a:custGeom>
            <a:avLst/>
            <a:gdLst>
              <a:gd name="T0" fmla="*/ 0 w 5672667"/>
              <a:gd name="T1" fmla="*/ 2057400 h 2057400"/>
              <a:gd name="T2" fmla="*/ 1456131 w 5672667"/>
              <a:gd name="T3" fmla="*/ 1244600 h 2057400"/>
              <a:gd name="T4" fmla="*/ 2759876 w 5672667"/>
              <a:gd name="T5" fmla="*/ 584200 h 2057400"/>
              <a:gd name="T6" fmla="*/ 4182143 w 5672667"/>
              <a:gd name="T7" fmla="*/ 177800 h 2057400"/>
              <a:gd name="T8" fmla="*/ 5181116 w 5672667"/>
              <a:gd name="T9" fmla="*/ 25400 h 2057400"/>
              <a:gd name="T10" fmla="*/ 5672137 w 5672667"/>
              <a:gd name="T11" fmla="*/ 25400 h 2057400"/>
              <a:gd name="T12" fmla="*/ 5672137 w 5672667"/>
              <a:gd name="T13" fmla="*/ 25400 h 2057400"/>
              <a:gd name="T14" fmla="*/ 0 60000 65536"/>
              <a:gd name="T15" fmla="*/ 0 60000 65536"/>
              <a:gd name="T16" fmla="*/ 0 60000 65536"/>
              <a:gd name="T17" fmla="*/ 0 60000 65536"/>
              <a:gd name="T18" fmla="*/ 0 60000 65536"/>
              <a:gd name="T19" fmla="*/ 0 60000 65536"/>
              <a:gd name="T20" fmla="*/ 0 60000 65536"/>
              <a:gd name="T21" fmla="*/ 0 w 5672667"/>
              <a:gd name="T22" fmla="*/ 0 h 2057400"/>
              <a:gd name="T23" fmla="*/ 5672667 w 5672667"/>
              <a:gd name="T24" fmla="*/ 2057400 h 2057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667" h="2057400">
                <a:moveTo>
                  <a:pt x="0" y="2057400"/>
                </a:moveTo>
                <a:cubicBezTo>
                  <a:pt x="498122" y="1773766"/>
                  <a:pt x="996245" y="1490133"/>
                  <a:pt x="1456267" y="1244600"/>
                </a:cubicBezTo>
                <a:cubicBezTo>
                  <a:pt x="1916289" y="999067"/>
                  <a:pt x="2305756" y="762000"/>
                  <a:pt x="2760134" y="584200"/>
                </a:cubicBezTo>
                <a:cubicBezTo>
                  <a:pt x="3214512" y="406400"/>
                  <a:pt x="3778957" y="270933"/>
                  <a:pt x="4182534" y="177800"/>
                </a:cubicBezTo>
                <a:cubicBezTo>
                  <a:pt x="4586111" y="84667"/>
                  <a:pt x="4933245" y="50800"/>
                  <a:pt x="5181600" y="25400"/>
                </a:cubicBezTo>
                <a:cubicBezTo>
                  <a:pt x="5429955" y="0"/>
                  <a:pt x="5672667" y="25400"/>
                  <a:pt x="5672667" y="25400"/>
                </a:cubicBezTo>
              </a:path>
            </a:pathLst>
          </a:custGeom>
          <a:noFill/>
          <a:ln w="9525">
            <a:solidFill>
              <a:schemeClr val="tx1"/>
            </a:solidFill>
            <a:prstDash val="dash"/>
            <a:round/>
            <a:headEnd/>
            <a:tailEnd/>
          </a:ln>
        </p:spPr>
        <p:txBody>
          <a:bodyPr wrap="none" anchor="ctr">
            <a:prstTxWarp prst="textNoShape">
              <a:avLst/>
            </a:prstTxWarp>
            <a:spAutoFit/>
          </a:bodyPr>
          <a:lstStyle/>
          <a:p>
            <a:endParaRPr lang="en-US"/>
          </a:p>
        </p:txBody>
      </p:sp>
      <p:sp>
        <p:nvSpPr>
          <p:cNvPr id="11" name="Slide Number Placeholder 10"/>
          <p:cNvSpPr>
            <a:spLocks noGrp="1"/>
          </p:cNvSpPr>
          <p:nvPr>
            <p:ph type="sldNum" sz="quarter" idx="12"/>
          </p:nvPr>
        </p:nvSpPr>
        <p:spPr/>
        <p:txBody>
          <a:bodyPr/>
          <a:lstStyle/>
          <a:p>
            <a:fld id="{4B02EB20-918E-B141-9139-B65C4638CC65}" type="slidenum">
              <a:rPr lang="en-US" smtClean="0"/>
              <a:pPr/>
              <a:t>8</a:t>
            </a:fld>
            <a:endParaRPr 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Opportunities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Cost based optimization – how does current RDBMS technology carry over to MR world?</a:t>
            </a:r>
          </a:p>
          <a:p>
            <a:r>
              <a:rPr lang="en-US" dirty="0" smtClean="0"/>
              <a:t>Memory Usage – given that data processing is very memory intensive and Java offers poor control of memory usage, how can Pig be written to use memory well?</a:t>
            </a:r>
          </a:p>
          <a:p>
            <a:r>
              <a:rPr lang="en-US" dirty="0" smtClean="0"/>
              <a:t>Automated </a:t>
            </a:r>
            <a:r>
              <a:rPr lang="en-US" dirty="0" err="1" smtClean="0"/>
              <a:t>Hadoop</a:t>
            </a:r>
            <a:r>
              <a:rPr lang="en-US" dirty="0" smtClean="0"/>
              <a:t> Tuning – Can Pig figure out how to configure </a:t>
            </a:r>
            <a:r>
              <a:rPr lang="en-US" dirty="0" err="1" smtClean="0"/>
              <a:t>Hadoop</a:t>
            </a:r>
            <a:r>
              <a:rPr lang="en-US" dirty="0" smtClean="0"/>
              <a:t> to best run a particular script?</a:t>
            </a:r>
          </a:p>
          <a:p>
            <a:r>
              <a:rPr lang="en-US" dirty="0" smtClean="0"/>
              <a:t>Indices, materialized views, etc. – How do these traditional RDBMS tools fit into the MR world?</a:t>
            </a:r>
          </a:p>
          <a:p>
            <a:r>
              <a:rPr lang="en-US" dirty="0" smtClean="0"/>
              <a:t>Human time queries – Analysts want access to the </a:t>
            </a:r>
            <a:r>
              <a:rPr lang="en-US" dirty="0" err="1" smtClean="0"/>
              <a:t>petabytes</a:t>
            </a:r>
            <a:r>
              <a:rPr lang="en-US" dirty="0" smtClean="0"/>
              <a:t> of data available via </a:t>
            </a:r>
            <a:r>
              <a:rPr lang="en-US" dirty="0" err="1" smtClean="0"/>
              <a:t>Hadoop</a:t>
            </a:r>
            <a:r>
              <a:rPr lang="en-US" dirty="0" smtClean="0"/>
              <a:t>, but they don’t want to wait hours for their jobs to finish; can Pig find a way to answer analysts question in under 60 seconds?</a:t>
            </a:r>
          </a:p>
          <a:p>
            <a:r>
              <a:rPr lang="en-US" dirty="0" smtClean="0"/>
              <a:t>Map-Reduce-Reduce – Can MR be made more efficient for multiple MR jobs?</a:t>
            </a:r>
          </a:p>
          <a:p>
            <a:r>
              <a:rPr lang="en-US" dirty="0" smtClean="0"/>
              <a:t>How should Pig integrate with workflow systems?</a:t>
            </a:r>
          </a:p>
          <a:p>
            <a:r>
              <a:rPr lang="en-US" dirty="0" smtClean="0"/>
              <a:t>See more:  </a:t>
            </a:r>
            <a:r>
              <a:rPr lang="en-US" dirty="0" smtClean="0">
                <a:hlinkClick r:id="rId2"/>
              </a:rPr>
              <a:t>http://wiki.apache.org/pig/PigJournal</a:t>
            </a: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More</a:t>
            </a:r>
            <a:endParaRPr lang="en-US" dirty="0"/>
          </a:p>
        </p:txBody>
      </p:sp>
      <p:sp>
        <p:nvSpPr>
          <p:cNvPr id="3" name="Content Placeholder 2"/>
          <p:cNvSpPr>
            <a:spLocks noGrp="1"/>
          </p:cNvSpPr>
          <p:nvPr>
            <p:ph idx="1"/>
          </p:nvPr>
        </p:nvSpPr>
        <p:spPr/>
        <p:txBody>
          <a:bodyPr/>
          <a:lstStyle/>
          <a:p>
            <a:r>
              <a:rPr lang="en-US" dirty="0" smtClean="0"/>
              <a:t>Visit our website:  </a:t>
            </a:r>
            <a:r>
              <a:rPr lang="en-US" dirty="0" smtClean="0">
                <a:hlinkClick r:id="rId2"/>
              </a:rPr>
              <a:t>http://hadoop.apache.org/pig/</a:t>
            </a:r>
            <a:endParaRPr lang="en-US" dirty="0" smtClean="0"/>
          </a:p>
          <a:p>
            <a:r>
              <a:rPr lang="en-US" dirty="0" smtClean="0"/>
              <a:t>On line tutorials</a:t>
            </a:r>
          </a:p>
          <a:p>
            <a:pPr lvl="1"/>
            <a:r>
              <a:rPr lang="en-US" dirty="0" smtClean="0"/>
              <a:t>From Yahoo, </a:t>
            </a:r>
            <a:r>
              <a:rPr lang="en-US" dirty="0" smtClean="0">
                <a:hlinkClick r:id="rId3"/>
              </a:rPr>
              <a:t>http://developer.yahoo.com/hadoop/tutorial/</a:t>
            </a:r>
            <a:endParaRPr lang="en-US" dirty="0" smtClean="0"/>
          </a:p>
          <a:p>
            <a:pPr lvl="1"/>
            <a:r>
              <a:rPr lang="en-US" dirty="0" smtClean="0"/>
              <a:t>From </a:t>
            </a:r>
            <a:r>
              <a:rPr lang="en-US" dirty="0" err="1" smtClean="0"/>
              <a:t>Cloudera</a:t>
            </a:r>
            <a:r>
              <a:rPr lang="en-US" dirty="0" smtClean="0"/>
              <a:t>, </a:t>
            </a:r>
            <a:r>
              <a:rPr lang="en-US" dirty="0" smtClean="0">
                <a:hlinkClick r:id="rId4"/>
              </a:rPr>
              <a:t>http://www.cloudera.com/hadoop-training</a:t>
            </a:r>
            <a:endParaRPr lang="en-US" dirty="0" smtClean="0"/>
          </a:p>
          <a:p>
            <a:r>
              <a:rPr lang="en-US" dirty="0" smtClean="0"/>
              <a:t>A couple of </a:t>
            </a:r>
            <a:r>
              <a:rPr lang="en-US" dirty="0" err="1" smtClean="0"/>
              <a:t>Hadoop</a:t>
            </a:r>
            <a:r>
              <a:rPr lang="en-US" dirty="0" smtClean="0"/>
              <a:t> books are available that include chapters on Pig, search at your favorite bookstore</a:t>
            </a:r>
          </a:p>
          <a:p>
            <a:r>
              <a:rPr lang="en-US" dirty="0" smtClean="0"/>
              <a:t>Join the mailing lists:</a:t>
            </a:r>
          </a:p>
          <a:p>
            <a:pPr lvl="1"/>
            <a:r>
              <a:rPr lang="en-US" dirty="0" smtClean="0">
                <a:hlinkClick r:id="rId5"/>
              </a:rPr>
              <a:t>pig-user@hadoop.apache.org</a:t>
            </a:r>
            <a:r>
              <a:rPr lang="en-US" dirty="0" smtClean="0"/>
              <a:t> for user questions</a:t>
            </a:r>
          </a:p>
          <a:p>
            <a:pPr lvl="1"/>
            <a:r>
              <a:rPr lang="en-US" dirty="0" smtClean="0">
                <a:hlinkClick r:id="rId6"/>
              </a:rPr>
              <a:t>pig-dev@hadoop.apache.com</a:t>
            </a:r>
            <a:r>
              <a:rPr lang="en-US" dirty="0" smtClean="0"/>
              <a:t> for developer issues</a:t>
            </a:r>
          </a:p>
          <a:p>
            <a:r>
              <a:rPr lang="en-US" dirty="0" smtClean="0"/>
              <a:t>Contribute your work, over 50 people have so far</a:t>
            </a:r>
          </a:p>
          <a:p>
            <a:endParaRPr lang="en-US" dirty="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D82453CC-6443-4A65-9A6D-9B2F12DA51DF}" type="slidenum">
              <a:rPr lang="en-US" smtClean="0">
                <a:solidFill>
                  <a:srgbClr val="000000"/>
                </a:solidFill>
              </a:rPr>
              <a:pPr/>
              <a:t>82</a:t>
            </a:fld>
            <a:endParaRPr lang="en-US" smtClean="0">
              <a:solidFill>
                <a:srgbClr val="000000"/>
              </a:solidFill>
            </a:endParaRPr>
          </a:p>
        </p:txBody>
      </p:sp>
      <p:sp>
        <p:nvSpPr>
          <p:cNvPr id="16387" name="Rectangle 2"/>
          <p:cNvSpPr>
            <a:spLocks noGrp="1" noChangeArrowheads="1"/>
          </p:cNvSpPr>
          <p:nvPr>
            <p:ph type="ctrTitle"/>
          </p:nvPr>
        </p:nvSpPr>
        <p:spPr>
          <a:xfrm>
            <a:off x="228600" y="2286000"/>
            <a:ext cx="8610600" cy="1143000"/>
          </a:xfrm>
        </p:spPr>
        <p:txBody>
          <a:bodyPr/>
          <a:lstStyle/>
          <a:p>
            <a:pPr eaLnBrk="1" hangingPunct="1"/>
            <a:r>
              <a:rPr lang="en-US" dirty="0" smtClean="0">
                <a:ea typeface="ＭＳ Ｐゴシック" pitchFamily="-64" charset="-128"/>
                <a:cs typeface="ＭＳ Ｐゴシック" pitchFamily="-64" charset="-128"/>
              </a:rPr>
              <a:t>Pig Latin Mini-Tutorial</a:t>
            </a:r>
            <a:endParaRPr lang="en-US" dirty="0" smtClean="0">
              <a:ea typeface="ＭＳ Ｐゴシック" pitchFamily="-64" charset="-128"/>
              <a:cs typeface="ＭＳ Ｐゴシック" pitchFamily="-64" charset="-128"/>
            </a:endParaRPr>
          </a:p>
        </p:txBody>
      </p:sp>
      <p:sp>
        <p:nvSpPr>
          <p:cNvPr id="16388" name="Rectangle 3"/>
          <p:cNvSpPr>
            <a:spLocks noGrp="1" noChangeArrowheads="1"/>
          </p:cNvSpPr>
          <p:nvPr>
            <p:ph type="subTitle" idx="1"/>
          </p:nvPr>
        </p:nvSpPr>
        <p:spPr/>
        <p:txBody>
          <a:bodyPr/>
          <a:lstStyle/>
          <a:p>
            <a:pPr eaLnBrk="1" hangingPunct="1"/>
            <a:r>
              <a:rPr lang="en-US" dirty="0" smtClean="0">
                <a:ea typeface="ＭＳ Ｐゴシック" pitchFamily="-64" charset="-128"/>
                <a:cs typeface="ＭＳ Ｐゴシック" pitchFamily="-64" charset="-128"/>
              </a:rPr>
              <a:t>(will skip in class; please read </a:t>
            </a:r>
            <a:r>
              <a:rPr lang="en-US" dirty="0" smtClean="0">
                <a:ea typeface="ＭＳ Ｐゴシック" pitchFamily="-64" charset="-128"/>
                <a:cs typeface="ＭＳ Ｐゴシック" pitchFamily="-64" charset="-128"/>
              </a:rPr>
              <a:t>in order to do </a:t>
            </a:r>
            <a:r>
              <a:rPr lang="en-US" dirty="0" smtClean="0">
                <a:ea typeface="ＭＳ Ｐゴシック" pitchFamily="-64" charset="-128"/>
                <a:cs typeface="ＭＳ Ｐゴシック" pitchFamily="-64" charset="-128"/>
              </a:rPr>
              <a:t>homework 7)</a:t>
            </a:r>
            <a:endParaRPr lang="en-US" dirty="0" smtClean="0">
              <a:ea typeface="ＭＳ Ｐゴシック" pitchFamily="-64" charset="-128"/>
              <a:cs typeface="ＭＳ Ｐゴシック" pitchFamily="-64" charset="-128"/>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ea typeface="ＭＳ Ｐゴシック" pitchFamily="-64" charset="-128"/>
                <a:cs typeface="ＭＳ Ｐゴシック" pitchFamily="-64" charset="-128"/>
              </a:rPr>
              <a:t>Outline</a:t>
            </a:r>
          </a:p>
        </p:txBody>
      </p:sp>
      <p:sp>
        <p:nvSpPr>
          <p:cNvPr id="18435" name="Content Placeholder 2"/>
          <p:cNvSpPr>
            <a:spLocks noGrp="1"/>
          </p:cNvSpPr>
          <p:nvPr>
            <p:ph idx="1"/>
          </p:nvPr>
        </p:nvSpPr>
        <p:spPr/>
        <p:txBody>
          <a:bodyPr/>
          <a:lstStyle/>
          <a:p>
            <a:pPr marL="514350" indent="-514350">
              <a:buFontTx/>
              <a:buNone/>
            </a:pPr>
            <a:r>
              <a:rPr lang="en-US" smtClean="0">
                <a:ea typeface="ＭＳ Ｐゴシック" pitchFamily="-64" charset="-128"/>
                <a:cs typeface="ＭＳ Ｐゴシック" pitchFamily="-64" charset="-128"/>
              </a:rPr>
              <a:t>Based entirely on </a:t>
            </a:r>
            <a:r>
              <a:rPr lang="en-US" i="1" smtClean="0">
                <a:ea typeface="ＭＳ Ｐゴシック" pitchFamily="-64" charset="-128"/>
                <a:cs typeface="ＭＳ Ｐゴシック" pitchFamily="-64" charset="-128"/>
              </a:rPr>
              <a:t>Pig Latin: A not-so-foreign language for data processing</a:t>
            </a:r>
            <a:r>
              <a:rPr lang="en-US" smtClean="0">
                <a:ea typeface="ＭＳ Ｐゴシック" pitchFamily="-64" charset="-128"/>
                <a:cs typeface="ＭＳ Ｐゴシック" pitchFamily="-64" charset="-128"/>
              </a:rPr>
              <a:t>, by Olston, Reed, Srivastava, Kumar, and Tomkins, 2008</a:t>
            </a:r>
          </a:p>
          <a:p>
            <a:pPr marL="514350" indent="-514350">
              <a:buFontTx/>
              <a:buNone/>
            </a:pPr>
            <a:endParaRPr lang="en-US" smtClean="0">
              <a:ea typeface="ＭＳ Ｐゴシック" pitchFamily="-64" charset="-128"/>
              <a:cs typeface="ＭＳ Ｐゴシック" pitchFamily="-64" charset="-128"/>
            </a:endParaRPr>
          </a:p>
          <a:p>
            <a:pPr marL="514350" indent="-514350">
              <a:buFontTx/>
              <a:buNone/>
            </a:pPr>
            <a:endParaRPr lang="en-US" smtClean="0">
              <a:ea typeface="ＭＳ Ｐゴシック" pitchFamily="-64" charset="-128"/>
              <a:cs typeface="ＭＳ Ｐゴシック" pitchFamily="-64" charset="-128"/>
            </a:endParaRPr>
          </a:p>
          <a:p>
            <a:pPr marL="514350" indent="-514350">
              <a:buFontTx/>
              <a:buNone/>
            </a:pPr>
            <a:r>
              <a:rPr lang="en-US" smtClean="0">
                <a:ea typeface="ＭＳ Ｐゴシック" pitchFamily="-64" charset="-128"/>
                <a:cs typeface="ＭＳ Ｐゴシック" pitchFamily="-64" charset="-128"/>
              </a:rPr>
              <a:t>Quiz section tomorrow: in CSE 403</a:t>
            </a:r>
            <a:br>
              <a:rPr lang="en-US" smtClean="0">
                <a:ea typeface="ＭＳ Ｐゴシック" pitchFamily="-64" charset="-128"/>
                <a:cs typeface="ＭＳ Ｐゴシック" pitchFamily="-64" charset="-128"/>
              </a:rPr>
            </a:br>
            <a:r>
              <a:rPr lang="en-US" smtClean="0">
                <a:ea typeface="ＭＳ Ｐゴシック" pitchFamily="-64" charset="-128"/>
                <a:cs typeface="ＭＳ Ｐゴシック" pitchFamily="-64" charset="-128"/>
              </a:rPr>
              <a:t>(this is CSE, don’t go to EE1)</a:t>
            </a:r>
          </a:p>
        </p:txBody>
      </p:sp>
      <p:sp>
        <p:nvSpPr>
          <p:cNvPr id="18436" name="Slide Number Placeholder 3"/>
          <p:cNvSpPr>
            <a:spLocks noGrp="1"/>
          </p:cNvSpPr>
          <p:nvPr>
            <p:ph type="sldNum" sz="quarter" idx="12"/>
          </p:nvPr>
        </p:nvSpPr>
        <p:spPr>
          <a:noFill/>
        </p:spPr>
        <p:txBody>
          <a:bodyPr/>
          <a:lstStyle/>
          <a:p>
            <a:fld id="{BE8B7C33-5A5D-47DF-87F8-45D4BC4DCF78}" type="slidenum">
              <a:rPr lang="en-US" smtClean="0">
                <a:solidFill>
                  <a:srgbClr val="000000"/>
                </a:solidFill>
              </a:rPr>
              <a:pPr/>
              <a:t>83</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smtClean="0">
                <a:ea typeface="ＭＳ Ｐゴシック" pitchFamily="-64" charset="-128"/>
                <a:cs typeface="ＭＳ Ｐゴシック" pitchFamily="-64" charset="-128"/>
              </a:rPr>
              <a:t>Pig-Latin Overview</a:t>
            </a:r>
          </a:p>
        </p:txBody>
      </p:sp>
      <p:sp>
        <p:nvSpPr>
          <p:cNvPr id="20483" name="Content Placeholder 2"/>
          <p:cNvSpPr>
            <a:spLocks noGrp="1"/>
          </p:cNvSpPr>
          <p:nvPr>
            <p:ph idx="1"/>
          </p:nvPr>
        </p:nvSpPr>
        <p:spPr>
          <a:xfrm>
            <a:off x="304800" y="1676400"/>
            <a:ext cx="8382000" cy="4114800"/>
          </a:xfrm>
        </p:spPr>
        <p:txBody>
          <a:bodyPr/>
          <a:lstStyle/>
          <a:p>
            <a:r>
              <a:rPr lang="en-US" smtClean="0">
                <a:ea typeface="ＭＳ Ｐゴシック" pitchFamily="-64" charset="-128"/>
                <a:cs typeface="ＭＳ Ｐゴシック" pitchFamily="-64" charset="-128"/>
              </a:rPr>
              <a:t>Data model = loosely typed </a:t>
            </a:r>
            <a:r>
              <a:rPr lang="en-US" i="1" smtClean="0">
                <a:ea typeface="ＭＳ Ｐゴシック" pitchFamily="-64" charset="-128"/>
                <a:cs typeface="ＭＳ Ｐゴシック" pitchFamily="-64" charset="-128"/>
              </a:rPr>
              <a:t>nested relations</a:t>
            </a:r>
            <a:endParaRPr lang="en-US" smtClean="0">
              <a:ea typeface="ＭＳ Ｐゴシック" pitchFamily="-64" charset="-128"/>
              <a:cs typeface="ＭＳ Ｐゴシック" pitchFamily="-64" charset="-128"/>
            </a:endParaRPr>
          </a:p>
          <a:p>
            <a:r>
              <a:rPr lang="en-US" smtClean="0">
                <a:ea typeface="ＭＳ Ｐゴシック" pitchFamily="-64" charset="-128"/>
                <a:cs typeface="ＭＳ Ｐゴシック" pitchFamily="-64" charset="-128"/>
              </a:rPr>
              <a:t>Query model = a sql-like, dataflow language</a:t>
            </a:r>
          </a:p>
          <a:p>
            <a:endParaRPr lang="en-US" smtClean="0">
              <a:ea typeface="ＭＳ Ｐゴシック" pitchFamily="-64" charset="-128"/>
              <a:cs typeface="ＭＳ Ｐゴシック" pitchFamily="-64" charset="-128"/>
            </a:endParaRPr>
          </a:p>
          <a:p>
            <a:r>
              <a:rPr lang="en-US" smtClean="0">
                <a:ea typeface="ＭＳ Ｐゴシック" pitchFamily="-64" charset="-128"/>
                <a:cs typeface="ＭＳ Ｐゴシック" pitchFamily="-64" charset="-128"/>
              </a:rPr>
              <a:t>Execution model:</a:t>
            </a:r>
          </a:p>
          <a:p>
            <a:pPr lvl="1"/>
            <a:r>
              <a:rPr lang="en-US" smtClean="0"/>
              <a:t>Option 1: run locally on your machine</a:t>
            </a:r>
          </a:p>
          <a:p>
            <a:pPr lvl="1"/>
            <a:r>
              <a:rPr lang="en-US" smtClean="0"/>
              <a:t>Option 2: compile into sequence of map/reduce, run on a cluster supporting Hadoop</a:t>
            </a:r>
          </a:p>
          <a:p>
            <a:pPr lvl="1"/>
            <a:endParaRPr lang="en-US" smtClean="0"/>
          </a:p>
          <a:p>
            <a:r>
              <a:rPr lang="en-US" smtClean="0">
                <a:ea typeface="ＭＳ Ｐゴシック" pitchFamily="-64" charset="-128"/>
                <a:cs typeface="ＭＳ Ｐゴシック" pitchFamily="-64" charset="-128"/>
              </a:rPr>
              <a:t>Main idea: use Opt1 to debug, Opt2 to execute</a:t>
            </a:r>
          </a:p>
        </p:txBody>
      </p:sp>
      <p:sp>
        <p:nvSpPr>
          <p:cNvPr id="20484" name="Slide Number Placeholder 3"/>
          <p:cNvSpPr>
            <a:spLocks noGrp="1"/>
          </p:cNvSpPr>
          <p:nvPr>
            <p:ph type="sldNum" sz="quarter" idx="12"/>
          </p:nvPr>
        </p:nvSpPr>
        <p:spPr>
          <a:noFill/>
        </p:spPr>
        <p:txBody>
          <a:bodyPr/>
          <a:lstStyle/>
          <a:p>
            <a:fld id="{932688F7-EAC8-4D77-862F-4E7C994A2B42}" type="slidenum">
              <a:rPr lang="en-US" smtClean="0">
                <a:solidFill>
                  <a:srgbClr val="000000"/>
                </a:solidFill>
              </a:rPr>
              <a:pPr/>
              <a:t>84</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64" charset="-128"/>
                <a:cs typeface="ＭＳ Ｐゴシック" pitchFamily="-64" charset="-128"/>
              </a:rPr>
              <a:t>Example</a:t>
            </a:r>
          </a:p>
        </p:txBody>
      </p:sp>
      <p:sp>
        <p:nvSpPr>
          <p:cNvPr id="22531" name="Content Placeholder 2"/>
          <p:cNvSpPr>
            <a:spLocks noGrp="1"/>
          </p:cNvSpPr>
          <p:nvPr>
            <p:ph idx="1"/>
          </p:nvPr>
        </p:nvSpPr>
        <p:spPr/>
        <p:txBody>
          <a:bodyPr/>
          <a:lstStyle/>
          <a:p>
            <a:r>
              <a:rPr lang="en-US" smtClean="0">
                <a:ea typeface="ＭＳ Ｐゴシック" pitchFamily="-64" charset="-128"/>
                <a:cs typeface="ＭＳ Ｐゴシック" pitchFamily="-64" charset="-128"/>
              </a:rPr>
              <a:t>Input: a table of urls: </a:t>
            </a:r>
            <a:br>
              <a:rPr lang="en-US" smtClean="0">
                <a:ea typeface="ＭＳ Ｐゴシック" pitchFamily="-64" charset="-128"/>
                <a:cs typeface="ＭＳ Ｐゴシック" pitchFamily="-64" charset="-128"/>
              </a:rPr>
            </a:br>
            <a:r>
              <a:rPr lang="en-US" smtClean="0">
                <a:ea typeface="ＭＳ Ｐゴシック" pitchFamily="-64" charset="-128"/>
                <a:cs typeface="ＭＳ Ｐゴシック" pitchFamily="-64" charset="-128"/>
              </a:rPr>
              <a:t>	(url, category, pagerank)</a:t>
            </a:r>
          </a:p>
          <a:p>
            <a:r>
              <a:rPr lang="en-US" smtClean="0">
                <a:ea typeface="ＭＳ Ｐゴシック" pitchFamily="-64" charset="-128"/>
                <a:cs typeface="ＭＳ Ｐゴシック" pitchFamily="-64" charset="-128"/>
              </a:rPr>
              <a:t>Compute the average pagerank of all sufficiently high pageranks, for each category</a:t>
            </a:r>
          </a:p>
          <a:p>
            <a:r>
              <a:rPr lang="en-US" smtClean="0">
                <a:ea typeface="ＭＳ Ｐゴシック" pitchFamily="-64" charset="-128"/>
                <a:cs typeface="ＭＳ Ｐゴシック" pitchFamily="-64" charset="-128"/>
              </a:rPr>
              <a:t>Return the answers only for categories with sufficiently many such pages</a:t>
            </a:r>
          </a:p>
        </p:txBody>
      </p:sp>
      <p:sp>
        <p:nvSpPr>
          <p:cNvPr id="22532" name="Slide Number Placeholder 3"/>
          <p:cNvSpPr>
            <a:spLocks noGrp="1"/>
          </p:cNvSpPr>
          <p:nvPr>
            <p:ph type="sldNum" sz="quarter" idx="12"/>
          </p:nvPr>
        </p:nvSpPr>
        <p:spPr>
          <a:noFill/>
        </p:spPr>
        <p:txBody>
          <a:bodyPr/>
          <a:lstStyle/>
          <a:p>
            <a:fld id="{571E8BCC-CA24-4099-A551-4A39495C2757}" type="slidenum">
              <a:rPr lang="en-US" smtClean="0">
                <a:solidFill>
                  <a:srgbClr val="000000"/>
                </a:solidFill>
              </a:rPr>
              <a:pPr/>
              <a:t>85</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Title 4"/>
          <p:cNvSpPr>
            <a:spLocks noGrp="1"/>
          </p:cNvSpPr>
          <p:nvPr>
            <p:ph type="title"/>
          </p:nvPr>
        </p:nvSpPr>
        <p:spPr/>
        <p:txBody>
          <a:bodyPr/>
          <a:lstStyle/>
          <a:p>
            <a:r>
              <a:rPr lang="en-US" smtClean="0">
                <a:ea typeface="ＭＳ Ｐゴシック" pitchFamily="-64" charset="-128"/>
                <a:cs typeface="ＭＳ Ｐゴシック" pitchFamily="-64" charset="-128"/>
              </a:rPr>
              <a:t>First in SQL…</a:t>
            </a:r>
          </a:p>
        </p:txBody>
      </p:sp>
      <p:sp>
        <p:nvSpPr>
          <p:cNvPr id="23555" name="Slide Number Placeholder 3"/>
          <p:cNvSpPr>
            <a:spLocks noGrp="1"/>
          </p:cNvSpPr>
          <p:nvPr>
            <p:ph type="sldNum" sz="quarter" idx="12"/>
          </p:nvPr>
        </p:nvSpPr>
        <p:spPr>
          <a:noFill/>
        </p:spPr>
        <p:txBody>
          <a:bodyPr/>
          <a:lstStyle/>
          <a:p>
            <a:fld id="{080E7D5C-2786-4598-AEDF-78575DA4A00B}" type="slidenum">
              <a:rPr lang="en-US" smtClean="0">
                <a:solidFill>
                  <a:srgbClr val="000000"/>
                </a:solidFill>
              </a:rPr>
              <a:pPr/>
              <a:t>86</a:t>
            </a:fld>
            <a:endParaRPr lang="en-US" smtClean="0">
              <a:solidFill>
                <a:srgbClr val="000000"/>
              </a:solidFill>
            </a:endParaRPr>
          </a:p>
        </p:txBody>
      </p:sp>
      <p:sp>
        <p:nvSpPr>
          <p:cNvPr id="6" name="Rectangle 5"/>
          <p:cNvSpPr>
            <a:spLocks noChangeArrowheads="1"/>
          </p:cNvSpPr>
          <p:nvPr/>
        </p:nvSpPr>
        <p:spPr bwMode="auto">
          <a:xfrm>
            <a:off x="1589088" y="2514600"/>
            <a:ext cx="6457216" cy="2948499"/>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sz="3200" dirty="0">
                <a:solidFill>
                  <a:srgbClr val="000000"/>
                </a:solidFill>
                <a:latin typeface="Arial"/>
                <a:ea typeface="+mn-ea"/>
                <a:cs typeface="+mn-cs"/>
              </a:rPr>
              <a:t>SELECT category, </a:t>
            </a:r>
            <a:r>
              <a:rPr lang="en-US" sz="3200" dirty="0" err="1">
                <a:solidFill>
                  <a:srgbClr val="000000"/>
                </a:solidFill>
                <a:latin typeface="Arial"/>
                <a:ea typeface="+mn-ea"/>
                <a:cs typeface="+mn-cs"/>
              </a:rPr>
              <a:t>AVG(pagerank</a:t>
            </a:r>
            <a:r>
              <a:rPr lang="en-US" sz="3200" dirty="0">
                <a:solidFill>
                  <a:srgbClr val="000000"/>
                </a:solidFill>
                <a:latin typeface="Arial"/>
                <a:ea typeface="+mn-ea"/>
                <a:cs typeface="+mn-cs"/>
              </a:rPr>
              <a:t>)</a:t>
            </a:r>
          </a:p>
          <a:p>
            <a:pPr marL="342900" indent="-342900" eaLnBrk="1" hangingPunct="1">
              <a:spcBef>
                <a:spcPct val="20000"/>
              </a:spcBef>
            </a:pPr>
            <a:r>
              <a:rPr lang="en-US" sz="3200" dirty="0">
                <a:solidFill>
                  <a:srgbClr val="000000"/>
                </a:solidFill>
                <a:latin typeface="Arial"/>
                <a:ea typeface="+mn-ea"/>
                <a:cs typeface="+mn-cs"/>
              </a:rPr>
              <a:t>FROM </a:t>
            </a:r>
            <a:r>
              <a:rPr lang="en-US" sz="3200" dirty="0" err="1">
                <a:solidFill>
                  <a:srgbClr val="000000"/>
                </a:solidFill>
                <a:latin typeface="Arial"/>
                <a:ea typeface="+mn-ea"/>
                <a:cs typeface="+mn-cs"/>
              </a:rPr>
              <a:t>urls</a:t>
            </a:r>
            <a:endParaRPr lang="en-US" sz="3200" dirty="0">
              <a:solidFill>
                <a:srgbClr val="000000"/>
              </a:solidFill>
              <a:latin typeface="Arial"/>
              <a:ea typeface="+mn-ea"/>
              <a:cs typeface="+mn-cs"/>
            </a:endParaRPr>
          </a:p>
          <a:p>
            <a:pPr marL="342900" indent="-342900" eaLnBrk="1" hangingPunct="1">
              <a:spcBef>
                <a:spcPct val="20000"/>
              </a:spcBef>
            </a:pPr>
            <a:r>
              <a:rPr lang="en-US" sz="3200" dirty="0">
                <a:solidFill>
                  <a:srgbClr val="000000"/>
                </a:solidFill>
                <a:latin typeface="Arial"/>
                <a:ea typeface="+mn-ea"/>
                <a:cs typeface="+mn-cs"/>
              </a:rPr>
              <a:t>WHERE </a:t>
            </a:r>
            <a:r>
              <a:rPr lang="en-US" sz="3200" dirty="0" err="1">
                <a:solidFill>
                  <a:srgbClr val="000000"/>
                </a:solidFill>
                <a:latin typeface="Arial"/>
                <a:ea typeface="+mn-ea"/>
                <a:cs typeface="+mn-cs"/>
              </a:rPr>
              <a:t>pagerank</a:t>
            </a:r>
            <a:r>
              <a:rPr lang="en-US" sz="3200" dirty="0">
                <a:solidFill>
                  <a:srgbClr val="000000"/>
                </a:solidFill>
                <a:latin typeface="Arial"/>
                <a:ea typeface="+mn-ea"/>
                <a:cs typeface="+mn-cs"/>
              </a:rPr>
              <a:t> &gt; 0.2</a:t>
            </a:r>
          </a:p>
          <a:p>
            <a:pPr marL="342900" indent="-342900" eaLnBrk="1" hangingPunct="1">
              <a:spcBef>
                <a:spcPct val="20000"/>
              </a:spcBef>
            </a:pPr>
            <a:r>
              <a:rPr lang="en-US" sz="3200" dirty="0">
                <a:solidFill>
                  <a:srgbClr val="000000"/>
                </a:solidFill>
                <a:latin typeface="Arial"/>
                <a:ea typeface="+mn-ea"/>
                <a:cs typeface="+mn-cs"/>
              </a:rPr>
              <a:t>GROUP By category</a:t>
            </a:r>
          </a:p>
          <a:p>
            <a:pPr marL="342900" indent="-342900" eaLnBrk="1" hangingPunct="1">
              <a:spcBef>
                <a:spcPct val="20000"/>
              </a:spcBef>
            </a:pPr>
            <a:r>
              <a:rPr lang="en-US" sz="3200" dirty="0">
                <a:solidFill>
                  <a:srgbClr val="000000"/>
                </a:solidFill>
                <a:latin typeface="Arial"/>
                <a:ea typeface="+mn-ea"/>
                <a:cs typeface="+mn-cs"/>
              </a:rPr>
              <a:t>HAVING COUNT(*) &gt; 10</a:t>
            </a:r>
            <a:r>
              <a:rPr lang="en-US" sz="3200" baseline="30000" dirty="0">
                <a:solidFill>
                  <a:srgbClr val="000000"/>
                </a:solidFill>
                <a:latin typeface="Arial"/>
                <a:ea typeface="+mn-ea"/>
                <a:cs typeface="+mn-cs"/>
              </a:rPr>
              <a:t>6</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Title 4"/>
          <p:cNvSpPr>
            <a:spLocks noGrp="1"/>
          </p:cNvSpPr>
          <p:nvPr>
            <p:ph type="title"/>
          </p:nvPr>
        </p:nvSpPr>
        <p:spPr/>
        <p:txBody>
          <a:bodyPr/>
          <a:lstStyle/>
          <a:p>
            <a:r>
              <a:rPr lang="en-US" smtClean="0">
                <a:ea typeface="ＭＳ Ｐゴシック" pitchFamily="-64" charset="-128"/>
                <a:cs typeface="ＭＳ Ｐゴシック" pitchFamily="-64" charset="-128"/>
              </a:rPr>
              <a:t>…then in Pig-Latin</a:t>
            </a:r>
          </a:p>
        </p:txBody>
      </p:sp>
      <p:sp>
        <p:nvSpPr>
          <p:cNvPr id="24579" name="Slide Number Placeholder 3"/>
          <p:cNvSpPr>
            <a:spLocks noGrp="1"/>
          </p:cNvSpPr>
          <p:nvPr>
            <p:ph type="sldNum" sz="quarter" idx="12"/>
          </p:nvPr>
        </p:nvSpPr>
        <p:spPr>
          <a:noFill/>
        </p:spPr>
        <p:txBody>
          <a:bodyPr/>
          <a:lstStyle/>
          <a:p>
            <a:fld id="{7B92B11A-71F5-41FD-A85B-9744D25D114E}" type="slidenum">
              <a:rPr lang="en-US" smtClean="0">
                <a:solidFill>
                  <a:srgbClr val="000000"/>
                </a:solidFill>
              </a:rPr>
              <a:pPr/>
              <a:t>87</a:t>
            </a:fld>
            <a:endParaRPr lang="en-US" smtClean="0">
              <a:solidFill>
                <a:srgbClr val="000000"/>
              </a:solidFill>
            </a:endParaRPr>
          </a:p>
        </p:txBody>
      </p:sp>
      <p:sp>
        <p:nvSpPr>
          <p:cNvPr id="6" name="Rectangle 5"/>
          <p:cNvSpPr>
            <a:spLocks noChangeArrowheads="1"/>
          </p:cNvSpPr>
          <p:nvPr/>
        </p:nvSpPr>
        <p:spPr bwMode="auto">
          <a:xfrm>
            <a:off x="152400" y="2057400"/>
            <a:ext cx="8629861" cy="3108544"/>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good_urls</a:t>
            </a:r>
            <a:r>
              <a:rPr lang="en-US" dirty="0">
                <a:solidFill>
                  <a:srgbClr val="000000"/>
                </a:solidFill>
                <a:latin typeface="Arial"/>
                <a:ea typeface="+mn-ea"/>
                <a:cs typeface="+mn-cs"/>
              </a:rPr>
              <a:t> = FILTER </a:t>
            </a:r>
            <a:r>
              <a:rPr lang="en-US" dirty="0" err="1">
                <a:solidFill>
                  <a:srgbClr val="000000"/>
                </a:solidFill>
                <a:latin typeface="Arial"/>
                <a:ea typeface="+mn-ea"/>
                <a:cs typeface="+mn-cs"/>
              </a:rPr>
              <a:t>urls</a:t>
            </a:r>
            <a:r>
              <a:rPr lang="en-US" dirty="0">
                <a:solidFill>
                  <a:srgbClr val="000000"/>
                </a:solidFill>
                <a:latin typeface="Arial"/>
                <a:ea typeface="+mn-ea"/>
                <a:cs typeface="+mn-cs"/>
              </a:rPr>
              <a:t> BY </a:t>
            </a:r>
            <a:r>
              <a:rPr lang="en-US" dirty="0" err="1">
                <a:solidFill>
                  <a:srgbClr val="000000"/>
                </a:solidFill>
                <a:latin typeface="Arial"/>
                <a:ea typeface="+mn-ea"/>
                <a:cs typeface="+mn-cs"/>
              </a:rPr>
              <a:t>pagerank</a:t>
            </a:r>
            <a:r>
              <a:rPr lang="en-US" dirty="0">
                <a:solidFill>
                  <a:srgbClr val="000000"/>
                </a:solidFill>
                <a:latin typeface="Arial"/>
                <a:ea typeface="+mn-ea"/>
                <a:cs typeface="+mn-cs"/>
              </a:rPr>
              <a:t> &gt; 0.2</a:t>
            </a:r>
          </a:p>
          <a:p>
            <a:pPr marL="342900" indent="-342900" eaLnBrk="1" hangingPunct="1">
              <a:spcBef>
                <a:spcPct val="20000"/>
              </a:spcBef>
            </a:pPr>
            <a:r>
              <a:rPr lang="en-US" dirty="0">
                <a:solidFill>
                  <a:srgbClr val="000000"/>
                </a:solidFill>
                <a:latin typeface="Arial"/>
                <a:ea typeface="+mn-ea"/>
                <a:cs typeface="+mn-cs"/>
              </a:rPr>
              <a:t>groups = GROUP </a:t>
            </a:r>
            <a:r>
              <a:rPr lang="en-US" dirty="0" err="1">
                <a:solidFill>
                  <a:srgbClr val="000000"/>
                </a:solidFill>
                <a:latin typeface="Arial"/>
                <a:ea typeface="+mn-ea"/>
                <a:cs typeface="+mn-cs"/>
              </a:rPr>
              <a:t>good_urls</a:t>
            </a:r>
            <a:r>
              <a:rPr lang="en-US" dirty="0">
                <a:solidFill>
                  <a:srgbClr val="000000"/>
                </a:solidFill>
                <a:latin typeface="Arial"/>
                <a:ea typeface="+mn-ea"/>
                <a:cs typeface="+mn-cs"/>
              </a:rPr>
              <a:t> BY category</a:t>
            </a:r>
          </a:p>
          <a:p>
            <a:pPr marL="342900" indent="-342900" eaLnBrk="1" hangingPunct="1">
              <a:spcBef>
                <a:spcPct val="20000"/>
              </a:spcBef>
            </a:pPr>
            <a:r>
              <a:rPr lang="en-US" dirty="0" err="1">
                <a:solidFill>
                  <a:srgbClr val="000000"/>
                </a:solidFill>
                <a:latin typeface="Arial"/>
                <a:ea typeface="+mn-ea"/>
                <a:cs typeface="+mn-cs"/>
              </a:rPr>
              <a:t>big_groups</a:t>
            </a:r>
            <a:r>
              <a:rPr lang="en-US" dirty="0">
                <a:solidFill>
                  <a:srgbClr val="000000"/>
                </a:solidFill>
                <a:latin typeface="Arial"/>
                <a:ea typeface="+mn-ea"/>
                <a:cs typeface="+mn-cs"/>
              </a:rPr>
              <a:t> = FILTER groups </a:t>
            </a:r>
          </a:p>
          <a:p>
            <a:pPr marL="342900" indent="-342900" eaLnBrk="1" hangingPunct="1">
              <a:spcBef>
                <a:spcPct val="20000"/>
              </a:spcBef>
            </a:pPr>
            <a:r>
              <a:rPr lang="en-US" dirty="0">
                <a:solidFill>
                  <a:srgbClr val="000000"/>
                </a:solidFill>
                <a:latin typeface="Arial"/>
                <a:ea typeface="+mn-ea"/>
                <a:cs typeface="+mn-cs"/>
              </a:rPr>
              <a:t>				  BY </a:t>
            </a:r>
            <a:r>
              <a:rPr lang="en-US" dirty="0" err="1">
                <a:solidFill>
                  <a:srgbClr val="000000"/>
                </a:solidFill>
                <a:latin typeface="Arial"/>
                <a:ea typeface="+mn-ea"/>
                <a:cs typeface="+mn-cs"/>
              </a:rPr>
              <a:t>COUNT(good_urls</a:t>
            </a:r>
            <a:r>
              <a:rPr lang="en-US" dirty="0">
                <a:solidFill>
                  <a:srgbClr val="000000"/>
                </a:solidFill>
                <a:latin typeface="Arial"/>
                <a:ea typeface="+mn-ea"/>
                <a:cs typeface="+mn-cs"/>
              </a:rPr>
              <a:t>) &gt; 10</a:t>
            </a:r>
            <a:r>
              <a:rPr lang="en-US" baseline="30000" dirty="0">
                <a:solidFill>
                  <a:srgbClr val="000000"/>
                </a:solidFill>
                <a:latin typeface="Arial"/>
                <a:ea typeface="+mn-ea"/>
                <a:cs typeface="+mn-cs"/>
              </a:rPr>
              <a:t>6</a:t>
            </a:r>
          </a:p>
          <a:p>
            <a:pPr marL="342900" indent="-342900" eaLnBrk="1" hangingPunct="1">
              <a:spcBef>
                <a:spcPct val="20000"/>
              </a:spcBef>
            </a:pPr>
            <a:r>
              <a:rPr lang="en-US" dirty="0">
                <a:solidFill>
                  <a:srgbClr val="000000"/>
                </a:solidFill>
                <a:latin typeface="Arial"/>
                <a:ea typeface="+mn-ea"/>
                <a:cs typeface="+mn-cs"/>
              </a:rPr>
              <a:t>output = FOREACH </a:t>
            </a:r>
            <a:r>
              <a:rPr lang="en-US" dirty="0" err="1">
                <a:solidFill>
                  <a:srgbClr val="000000"/>
                </a:solidFill>
                <a:latin typeface="Arial"/>
                <a:ea typeface="+mn-ea"/>
                <a:cs typeface="+mn-cs"/>
              </a:rPr>
              <a:t>big_groups</a:t>
            </a:r>
            <a:r>
              <a:rPr lang="en-US" dirty="0">
                <a:solidFill>
                  <a:srgbClr val="000000"/>
                </a:solidFill>
                <a:latin typeface="Arial"/>
                <a:ea typeface="+mn-ea"/>
                <a:cs typeface="+mn-cs"/>
              </a:rPr>
              <a:t> GENERATE</a:t>
            </a:r>
          </a:p>
          <a:p>
            <a:pPr marL="342900" indent="-342900" eaLnBrk="1" hangingPunct="1">
              <a:spcBef>
                <a:spcPct val="20000"/>
              </a:spcBef>
            </a:pPr>
            <a:r>
              <a:rPr lang="en-US" dirty="0">
                <a:solidFill>
                  <a:srgbClr val="000000"/>
                </a:solidFill>
                <a:latin typeface="Arial"/>
                <a:ea typeface="+mn-ea"/>
                <a:cs typeface="+mn-cs"/>
              </a:rPr>
              <a:t>				category, </a:t>
            </a:r>
            <a:r>
              <a:rPr lang="en-US" dirty="0" err="1">
                <a:solidFill>
                  <a:srgbClr val="000000"/>
                </a:solidFill>
                <a:latin typeface="Arial"/>
                <a:ea typeface="+mn-ea"/>
                <a:cs typeface="+mn-cs"/>
              </a:rPr>
              <a:t>AVG(good_urls.pagerank</a:t>
            </a:r>
            <a:r>
              <a:rPr lang="en-US" dirty="0">
                <a:solidFill>
                  <a:srgbClr val="000000"/>
                </a:solidFill>
                <a:latin typeface="Arial"/>
                <a:ea typeface="+mn-ea"/>
                <a:cs typeface="+mn-cs"/>
              </a:rPr>
              <a:t>)</a:t>
            </a: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ea typeface="ＭＳ Ｐゴシック" pitchFamily="-64" charset="-128"/>
                <a:cs typeface="ＭＳ Ｐゴシック" pitchFamily="-64" charset="-128"/>
              </a:rPr>
              <a:t>Types in Pig-Latin</a:t>
            </a:r>
          </a:p>
        </p:txBody>
      </p:sp>
      <p:sp>
        <p:nvSpPr>
          <p:cNvPr id="25603" name="Content Placeholder 3"/>
          <p:cNvSpPr>
            <a:spLocks noGrp="1"/>
          </p:cNvSpPr>
          <p:nvPr>
            <p:ph idx="1"/>
          </p:nvPr>
        </p:nvSpPr>
        <p:spPr/>
        <p:txBody>
          <a:bodyPr/>
          <a:lstStyle/>
          <a:p>
            <a:r>
              <a:rPr lang="en-US" sz="2800" dirty="0" smtClean="0">
                <a:ea typeface="ＭＳ Ｐゴシック" pitchFamily="-64" charset="-128"/>
                <a:cs typeface="ＭＳ Ｐゴシック" pitchFamily="-64" charset="-128"/>
              </a:rPr>
              <a:t>Atomic: string or number, e.g. ‘Alice’ or 55</a:t>
            </a:r>
          </a:p>
          <a:p>
            <a:endParaRPr lang="en-US" sz="2800" dirty="0" smtClean="0">
              <a:ea typeface="ＭＳ Ｐゴシック" pitchFamily="-64" charset="-128"/>
              <a:cs typeface="ＭＳ Ｐゴシック" pitchFamily="-64" charset="-128"/>
            </a:endParaRPr>
          </a:p>
          <a:p>
            <a:r>
              <a:rPr lang="en-US" sz="2800" dirty="0" err="1" smtClean="0">
                <a:ea typeface="ＭＳ Ｐゴシック" pitchFamily="-64" charset="-128"/>
                <a:cs typeface="ＭＳ Ｐゴシック" pitchFamily="-64" charset="-128"/>
              </a:rPr>
              <a:t>Tuple</a:t>
            </a:r>
            <a:r>
              <a:rPr lang="en-US" sz="2800" dirty="0" smtClean="0">
                <a:ea typeface="ＭＳ Ｐゴシック" pitchFamily="-64" charset="-128"/>
                <a:cs typeface="ＭＳ Ｐゴシック" pitchFamily="-64" charset="-128"/>
              </a:rPr>
              <a:t>: (‘Alice’, 55, ‘salesperson’)</a:t>
            </a:r>
          </a:p>
          <a:p>
            <a:endParaRPr lang="en-US" sz="2800" dirty="0" smtClean="0">
              <a:ea typeface="ＭＳ Ｐゴシック" pitchFamily="-64" charset="-128"/>
              <a:cs typeface="ＭＳ Ｐゴシック" pitchFamily="-64" charset="-128"/>
            </a:endParaRPr>
          </a:p>
          <a:p>
            <a:r>
              <a:rPr lang="en-US" sz="2800" dirty="0" smtClean="0">
                <a:ea typeface="ＭＳ Ｐゴシック" pitchFamily="-64" charset="-128"/>
                <a:cs typeface="ＭＳ Ｐゴシック" pitchFamily="-64" charset="-128"/>
              </a:rPr>
              <a:t>Bag: {(‘Alice’, 55, ‘salesperson’),</a:t>
            </a:r>
            <a:br>
              <a:rPr lang="en-US" sz="2800" dirty="0" smtClean="0">
                <a:ea typeface="ＭＳ Ｐゴシック" pitchFamily="-64" charset="-128"/>
                <a:cs typeface="ＭＳ Ｐゴシック" pitchFamily="-64" charset="-128"/>
              </a:rPr>
            </a:br>
            <a:r>
              <a:rPr lang="en-US" sz="2800" dirty="0" smtClean="0">
                <a:ea typeface="ＭＳ Ｐゴシック" pitchFamily="-64" charset="-128"/>
                <a:cs typeface="ＭＳ Ｐゴシック" pitchFamily="-64" charset="-128"/>
              </a:rPr>
              <a:t>           (‘Betty’,44, ‘manager’), …}</a:t>
            </a:r>
          </a:p>
          <a:p>
            <a:endParaRPr lang="en-US" sz="2800" dirty="0" smtClean="0">
              <a:ea typeface="ＭＳ Ｐゴシック" pitchFamily="-64" charset="-128"/>
              <a:cs typeface="ＭＳ Ｐゴシック" pitchFamily="-64" charset="-128"/>
            </a:endParaRPr>
          </a:p>
          <a:p>
            <a:r>
              <a:rPr lang="en-US" sz="2800" dirty="0" smtClean="0">
                <a:ea typeface="ＭＳ Ｐゴシック" pitchFamily="-64" charset="-128"/>
                <a:cs typeface="ＭＳ Ｐゴシック" pitchFamily="-64" charset="-128"/>
              </a:rPr>
              <a:t>Maps: we will try not to use these</a:t>
            </a:r>
          </a:p>
        </p:txBody>
      </p:sp>
      <p:sp>
        <p:nvSpPr>
          <p:cNvPr id="25604" name="Slide Number Placeholder 2"/>
          <p:cNvSpPr>
            <a:spLocks noGrp="1"/>
          </p:cNvSpPr>
          <p:nvPr>
            <p:ph type="sldNum" sz="quarter" idx="12"/>
          </p:nvPr>
        </p:nvSpPr>
        <p:spPr>
          <a:noFill/>
        </p:spPr>
        <p:txBody>
          <a:bodyPr/>
          <a:lstStyle/>
          <a:p>
            <a:fld id="{9ADC2933-6106-4F22-864C-7221E659BCC8}" type="slidenum">
              <a:rPr lang="en-US" smtClean="0">
                <a:solidFill>
                  <a:srgbClr val="000000"/>
                </a:solidFill>
              </a:rPr>
              <a:pPr/>
              <a:t>88</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64" charset="-128"/>
                <a:cs typeface="ＭＳ Ｐゴシック" pitchFamily="-64" charset="-128"/>
              </a:rPr>
              <a:t>Types in Pig-Latin</a:t>
            </a:r>
          </a:p>
        </p:txBody>
      </p:sp>
      <p:sp>
        <p:nvSpPr>
          <p:cNvPr id="26627" name="Content Placeholder 2"/>
          <p:cNvSpPr>
            <a:spLocks noGrp="1"/>
          </p:cNvSpPr>
          <p:nvPr>
            <p:ph idx="1"/>
          </p:nvPr>
        </p:nvSpPr>
        <p:spPr/>
        <p:txBody>
          <a:bodyPr/>
          <a:lstStyle/>
          <a:p>
            <a:pPr>
              <a:buFontTx/>
              <a:buNone/>
            </a:pPr>
            <a:r>
              <a:rPr lang="en-US" smtClean="0">
                <a:ea typeface="ＭＳ Ｐゴシック" pitchFamily="-64" charset="-128"/>
                <a:cs typeface="ＭＳ Ｐゴシック" pitchFamily="-64" charset="-128"/>
              </a:rPr>
              <a:t>Bags can be nested !</a:t>
            </a:r>
          </a:p>
          <a:p>
            <a:endParaRPr lang="en-US" smtClean="0">
              <a:ea typeface="ＭＳ Ｐゴシック" pitchFamily="-64" charset="-128"/>
              <a:cs typeface="ＭＳ Ｐゴシック" pitchFamily="-64" charset="-128"/>
            </a:endParaRPr>
          </a:p>
          <a:p>
            <a:r>
              <a:rPr lang="en-US" smtClean="0">
                <a:ea typeface="ＭＳ Ｐゴシック" pitchFamily="-64" charset="-128"/>
                <a:cs typeface="ＭＳ Ｐゴシック" pitchFamily="-64" charset="-128"/>
              </a:rPr>
              <a:t>{(‘a’, {1,4,3}), (‘c’,{ }), (‘d’, {2,2,5,3,2})}</a:t>
            </a:r>
          </a:p>
          <a:p>
            <a:endParaRPr lang="en-US" smtClean="0">
              <a:ea typeface="ＭＳ Ｐゴシック" pitchFamily="-64" charset="-128"/>
              <a:cs typeface="ＭＳ Ｐゴシック" pitchFamily="-64" charset="-128"/>
            </a:endParaRPr>
          </a:p>
          <a:p>
            <a:pPr>
              <a:buFontTx/>
              <a:buNone/>
            </a:pPr>
            <a:r>
              <a:rPr lang="en-US" smtClean="0">
                <a:ea typeface="ＭＳ Ｐゴシック" pitchFamily="-64" charset="-128"/>
                <a:cs typeface="ＭＳ Ｐゴシック" pitchFamily="-64" charset="-128"/>
              </a:rPr>
              <a:t>Tuple components can be referenced by number</a:t>
            </a:r>
          </a:p>
          <a:p>
            <a:r>
              <a:rPr lang="en-US" smtClean="0">
                <a:ea typeface="ＭＳ Ｐゴシック" pitchFamily="-64" charset="-128"/>
                <a:cs typeface="ＭＳ Ｐゴシック" pitchFamily="-64" charset="-128"/>
              </a:rPr>
              <a:t>$0, $1, $2, …</a:t>
            </a:r>
          </a:p>
        </p:txBody>
      </p:sp>
      <p:sp>
        <p:nvSpPr>
          <p:cNvPr id="26628" name="Slide Number Placeholder 3"/>
          <p:cNvSpPr>
            <a:spLocks noGrp="1"/>
          </p:cNvSpPr>
          <p:nvPr>
            <p:ph type="sldNum" sz="quarter" idx="12"/>
          </p:nvPr>
        </p:nvSpPr>
        <p:spPr>
          <a:noFill/>
        </p:spPr>
        <p:txBody>
          <a:bodyPr/>
          <a:lstStyle/>
          <a:p>
            <a:fld id="{446EC1EF-22F7-4014-809F-25AA7545E5B3}" type="slidenum">
              <a:rPr lang="en-US" smtClean="0">
                <a:solidFill>
                  <a:srgbClr val="000000"/>
                </a:solidFill>
              </a:rPr>
              <a:pPr/>
              <a:t>89</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4"/>
          <p:cNvSpPr>
            <a:spLocks noGrp="1"/>
          </p:cNvSpPr>
          <p:nvPr>
            <p:ph type="title"/>
          </p:nvPr>
        </p:nvSpPr>
        <p:spPr/>
        <p:txBody>
          <a:bodyPr/>
          <a:lstStyle/>
          <a:p>
            <a:r>
              <a:rPr lang="en-US" dirty="0" smtClean="0"/>
              <a:t>Linear </a:t>
            </a:r>
            <a:r>
              <a:rPr lang="en-US" dirty="0" err="1" smtClean="0"/>
              <a:t>v.s</a:t>
            </a:r>
            <a:r>
              <a:rPr lang="en-US" dirty="0" smtClean="0"/>
              <a:t>. Non-linear </a:t>
            </a:r>
            <a:r>
              <a:rPr lang="en-US" dirty="0" err="1" smtClean="0"/>
              <a:t>Scaleup</a:t>
            </a:r>
            <a:endParaRPr lang="en-US" dirty="0" smtClean="0"/>
          </a:p>
        </p:txBody>
      </p:sp>
      <p:cxnSp>
        <p:nvCxnSpPr>
          <p:cNvPr id="41988" name="Straight Arrow Connector 6"/>
          <p:cNvCxnSpPr>
            <a:cxnSpLocks noChangeShapeType="1"/>
          </p:cNvCxnSpPr>
          <p:nvPr/>
        </p:nvCxnSpPr>
        <p:spPr bwMode="auto">
          <a:xfrm>
            <a:off x="838200" y="5791200"/>
            <a:ext cx="7772400" cy="1588"/>
          </a:xfrm>
          <a:prstGeom prst="straightConnector1">
            <a:avLst/>
          </a:prstGeom>
          <a:noFill/>
          <a:ln w="9525">
            <a:solidFill>
              <a:schemeClr val="tx1"/>
            </a:solidFill>
            <a:round/>
            <a:headEnd/>
            <a:tailEnd type="arrow" w="med" len="med"/>
          </a:ln>
        </p:spPr>
      </p:cxnSp>
      <p:cxnSp>
        <p:nvCxnSpPr>
          <p:cNvPr id="41989" name="Straight Arrow Connector 8"/>
          <p:cNvCxnSpPr>
            <a:cxnSpLocks noChangeShapeType="1"/>
          </p:cNvCxnSpPr>
          <p:nvPr/>
        </p:nvCxnSpPr>
        <p:spPr bwMode="auto">
          <a:xfrm rot="16200000" flipV="1">
            <a:off x="-800100" y="4000497"/>
            <a:ext cx="4953002" cy="3"/>
          </a:xfrm>
          <a:prstGeom prst="straightConnector1">
            <a:avLst/>
          </a:prstGeom>
          <a:noFill/>
          <a:ln w="9525">
            <a:solidFill>
              <a:schemeClr val="tx1"/>
            </a:solidFill>
            <a:round/>
            <a:headEnd/>
            <a:tailEnd type="arrow" w="med" len="med"/>
          </a:ln>
        </p:spPr>
      </p:cxnSp>
      <p:cxnSp>
        <p:nvCxnSpPr>
          <p:cNvPr id="41990" name="Straight Connector 11"/>
          <p:cNvCxnSpPr>
            <a:cxnSpLocks noChangeShapeType="1"/>
          </p:cNvCxnSpPr>
          <p:nvPr/>
        </p:nvCxnSpPr>
        <p:spPr bwMode="auto">
          <a:xfrm rot="1817983" flipV="1">
            <a:off x="2234388" y="1905000"/>
            <a:ext cx="5486400" cy="3200400"/>
          </a:xfrm>
          <a:prstGeom prst="line">
            <a:avLst/>
          </a:prstGeom>
          <a:noFill/>
          <a:ln w="9525">
            <a:solidFill>
              <a:schemeClr val="tx1"/>
            </a:solidFill>
            <a:round/>
            <a:headEnd/>
            <a:tailEnd/>
          </a:ln>
        </p:spPr>
      </p:cxnSp>
      <p:sp>
        <p:nvSpPr>
          <p:cNvPr id="41991" name="TextBox 12"/>
          <p:cNvSpPr txBox="1">
            <a:spLocks noChangeArrowheads="1"/>
          </p:cNvSpPr>
          <p:nvPr/>
        </p:nvSpPr>
        <p:spPr bwMode="auto">
          <a:xfrm>
            <a:off x="2750083" y="5943600"/>
            <a:ext cx="5403317" cy="523220"/>
          </a:xfrm>
          <a:prstGeom prst="rect">
            <a:avLst/>
          </a:prstGeom>
          <a:noFill/>
          <a:ln w="9525">
            <a:noFill/>
            <a:miter lim="800000"/>
            <a:headEnd/>
            <a:tailEnd/>
          </a:ln>
        </p:spPr>
        <p:txBody>
          <a:bodyPr wrap="none">
            <a:prstTxWarp prst="textNoShape">
              <a:avLst/>
            </a:prstTxWarp>
            <a:spAutoFit/>
          </a:bodyPr>
          <a:lstStyle/>
          <a:p>
            <a:r>
              <a:rPr lang="en-US" dirty="0"/>
              <a:t># processors (=P) AND data size </a:t>
            </a:r>
          </a:p>
        </p:txBody>
      </p:sp>
      <p:sp>
        <p:nvSpPr>
          <p:cNvPr id="41992" name="TextBox 13"/>
          <p:cNvSpPr txBox="1">
            <a:spLocks noChangeArrowheads="1"/>
          </p:cNvSpPr>
          <p:nvPr/>
        </p:nvSpPr>
        <p:spPr bwMode="auto">
          <a:xfrm>
            <a:off x="194128" y="1676400"/>
            <a:ext cx="1482272" cy="954107"/>
          </a:xfrm>
          <a:prstGeom prst="rect">
            <a:avLst/>
          </a:prstGeom>
          <a:noFill/>
          <a:ln w="9525">
            <a:noFill/>
            <a:miter lim="800000"/>
            <a:headEnd/>
            <a:tailEnd/>
          </a:ln>
        </p:spPr>
        <p:txBody>
          <a:bodyPr wrap="none">
            <a:prstTxWarp prst="textNoShape">
              <a:avLst/>
            </a:prstTxWarp>
            <a:spAutoFit/>
          </a:bodyPr>
          <a:lstStyle/>
          <a:p>
            <a:r>
              <a:rPr lang="en-US" dirty="0" smtClean="0"/>
              <a:t>Batch</a:t>
            </a:r>
          </a:p>
          <a:p>
            <a:r>
              <a:rPr lang="en-US" dirty="0" err="1" smtClean="0"/>
              <a:t>Scaleup</a:t>
            </a:r>
            <a:endParaRPr lang="en-US" dirty="0"/>
          </a:p>
        </p:txBody>
      </p:sp>
      <p:sp>
        <p:nvSpPr>
          <p:cNvPr id="41993" name="Freeform 16"/>
          <p:cNvSpPr>
            <a:spLocks noChangeArrowheads="1"/>
          </p:cNvSpPr>
          <p:nvPr/>
        </p:nvSpPr>
        <p:spPr bwMode="auto">
          <a:xfrm rot="1817983">
            <a:off x="1998663" y="3073400"/>
            <a:ext cx="5672137" cy="2057400"/>
          </a:xfrm>
          <a:custGeom>
            <a:avLst/>
            <a:gdLst>
              <a:gd name="T0" fmla="*/ 0 w 5672667"/>
              <a:gd name="T1" fmla="*/ 2057400 h 2057400"/>
              <a:gd name="T2" fmla="*/ 1456131 w 5672667"/>
              <a:gd name="T3" fmla="*/ 1244600 h 2057400"/>
              <a:gd name="T4" fmla="*/ 2759876 w 5672667"/>
              <a:gd name="T5" fmla="*/ 584200 h 2057400"/>
              <a:gd name="T6" fmla="*/ 4182143 w 5672667"/>
              <a:gd name="T7" fmla="*/ 177800 h 2057400"/>
              <a:gd name="T8" fmla="*/ 5181116 w 5672667"/>
              <a:gd name="T9" fmla="*/ 25400 h 2057400"/>
              <a:gd name="T10" fmla="*/ 5672137 w 5672667"/>
              <a:gd name="T11" fmla="*/ 25400 h 2057400"/>
              <a:gd name="T12" fmla="*/ 5672137 w 5672667"/>
              <a:gd name="T13" fmla="*/ 25400 h 2057400"/>
              <a:gd name="T14" fmla="*/ 0 60000 65536"/>
              <a:gd name="T15" fmla="*/ 0 60000 65536"/>
              <a:gd name="T16" fmla="*/ 0 60000 65536"/>
              <a:gd name="T17" fmla="*/ 0 60000 65536"/>
              <a:gd name="T18" fmla="*/ 0 60000 65536"/>
              <a:gd name="T19" fmla="*/ 0 60000 65536"/>
              <a:gd name="T20" fmla="*/ 0 60000 65536"/>
              <a:gd name="T21" fmla="*/ 0 w 5672667"/>
              <a:gd name="T22" fmla="*/ 0 h 2057400"/>
              <a:gd name="T23" fmla="*/ 5672667 w 5672667"/>
              <a:gd name="T24" fmla="*/ 2057400 h 20574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2667" h="2057400">
                <a:moveTo>
                  <a:pt x="0" y="2057400"/>
                </a:moveTo>
                <a:cubicBezTo>
                  <a:pt x="498122" y="1773766"/>
                  <a:pt x="996245" y="1490133"/>
                  <a:pt x="1456267" y="1244600"/>
                </a:cubicBezTo>
                <a:cubicBezTo>
                  <a:pt x="1916289" y="999067"/>
                  <a:pt x="2305756" y="762000"/>
                  <a:pt x="2760134" y="584200"/>
                </a:cubicBezTo>
                <a:cubicBezTo>
                  <a:pt x="3214512" y="406400"/>
                  <a:pt x="3778957" y="270933"/>
                  <a:pt x="4182534" y="177800"/>
                </a:cubicBezTo>
                <a:cubicBezTo>
                  <a:pt x="4586111" y="84667"/>
                  <a:pt x="4933245" y="50800"/>
                  <a:pt x="5181600" y="25400"/>
                </a:cubicBezTo>
                <a:cubicBezTo>
                  <a:pt x="5429955" y="0"/>
                  <a:pt x="5672667" y="25400"/>
                  <a:pt x="5672667" y="25400"/>
                </a:cubicBezTo>
              </a:path>
            </a:pathLst>
          </a:custGeom>
          <a:noFill/>
          <a:ln w="9525">
            <a:solidFill>
              <a:schemeClr val="tx1"/>
            </a:solidFill>
            <a:prstDash val="dash"/>
            <a:round/>
            <a:headEnd/>
            <a:tailEnd/>
          </a:ln>
        </p:spPr>
        <p:txBody>
          <a:bodyPr wrap="none" anchor="ctr">
            <a:prstTxWarp prst="textNoShape">
              <a:avLst/>
            </a:prstTxWarp>
            <a:spAutoFit/>
          </a:bodyPr>
          <a:lstStyle/>
          <a:p>
            <a:endParaRPr lang="en-US"/>
          </a:p>
        </p:txBody>
      </p:sp>
      <p:cxnSp>
        <p:nvCxnSpPr>
          <p:cNvPr id="41994" name="Straight Connector 17"/>
          <p:cNvCxnSpPr>
            <a:cxnSpLocks noChangeShapeType="1"/>
          </p:cNvCxnSpPr>
          <p:nvPr/>
        </p:nvCxnSpPr>
        <p:spPr bwMode="auto">
          <a:xfrm rot="5400000">
            <a:off x="1752601" y="5791200"/>
            <a:ext cx="304800" cy="3175"/>
          </a:xfrm>
          <a:prstGeom prst="line">
            <a:avLst/>
          </a:prstGeom>
          <a:noFill/>
          <a:ln w="9525">
            <a:solidFill>
              <a:schemeClr val="tx1"/>
            </a:solidFill>
            <a:round/>
            <a:headEnd/>
            <a:tailEnd/>
          </a:ln>
        </p:spPr>
      </p:cxnSp>
      <p:cxnSp>
        <p:nvCxnSpPr>
          <p:cNvPr id="41995" name="Straight Connector 18"/>
          <p:cNvCxnSpPr>
            <a:cxnSpLocks noChangeShapeType="1"/>
          </p:cNvCxnSpPr>
          <p:nvPr/>
        </p:nvCxnSpPr>
        <p:spPr bwMode="auto">
          <a:xfrm rot="5400000">
            <a:off x="3658394" y="5790406"/>
            <a:ext cx="304800" cy="1588"/>
          </a:xfrm>
          <a:prstGeom prst="line">
            <a:avLst/>
          </a:prstGeom>
          <a:noFill/>
          <a:ln w="9525">
            <a:solidFill>
              <a:schemeClr val="tx1"/>
            </a:solidFill>
            <a:round/>
            <a:headEnd/>
            <a:tailEnd/>
          </a:ln>
        </p:spPr>
      </p:cxnSp>
      <p:cxnSp>
        <p:nvCxnSpPr>
          <p:cNvPr id="41996" name="Straight Connector 19"/>
          <p:cNvCxnSpPr>
            <a:cxnSpLocks noChangeShapeType="1"/>
          </p:cNvCxnSpPr>
          <p:nvPr/>
        </p:nvCxnSpPr>
        <p:spPr bwMode="auto">
          <a:xfrm rot="5400000">
            <a:off x="5714207" y="5790406"/>
            <a:ext cx="304800" cy="1587"/>
          </a:xfrm>
          <a:prstGeom prst="line">
            <a:avLst/>
          </a:prstGeom>
          <a:noFill/>
          <a:ln w="9525">
            <a:solidFill>
              <a:schemeClr val="tx1"/>
            </a:solidFill>
            <a:round/>
            <a:headEnd/>
            <a:tailEnd/>
          </a:ln>
        </p:spPr>
      </p:cxnSp>
      <p:cxnSp>
        <p:nvCxnSpPr>
          <p:cNvPr id="41997" name="Straight Connector 20"/>
          <p:cNvCxnSpPr>
            <a:cxnSpLocks noChangeShapeType="1"/>
          </p:cNvCxnSpPr>
          <p:nvPr/>
        </p:nvCxnSpPr>
        <p:spPr bwMode="auto">
          <a:xfrm rot="5400000">
            <a:off x="7847807" y="5790406"/>
            <a:ext cx="304800" cy="1587"/>
          </a:xfrm>
          <a:prstGeom prst="line">
            <a:avLst/>
          </a:prstGeom>
          <a:noFill/>
          <a:ln w="9525">
            <a:solidFill>
              <a:schemeClr val="tx1"/>
            </a:solidFill>
            <a:round/>
            <a:headEnd/>
            <a:tailEnd/>
          </a:ln>
        </p:spPr>
      </p:cxnSp>
      <p:sp>
        <p:nvSpPr>
          <p:cNvPr id="41998" name="TextBox 21"/>
          <p:cNvSpPr txBox="1">
            <a:spLocks noChangeArrowheads="1"/>
          </p:cNvSpPr>
          <p:nvPr/>
        </p:nvSpPr>
        <p:spPr bwMode="auto">
          <a:xfrm>
            <a:off x="1676400" y="5105400"/>
            <a:ext cx="512763" cy="461963"/>
          </a:xfrm>
          <a:prstGeom prst="rect">
            <a:avLst/>
          </a:prstGeom>
          <a:noFill/>
          <a:ln w="9525">
            <a:noFill/>
            <a:miter lim="800000"/>
            <a:headEnd/>
            <a:tailEnd/>
          </a:ln>
        </p:spPr>
        <p:txBody>
          <a:bodyPr wrap="none">
            <a:prstTxWarp prst="textNoShape">
              <a:avLst/>
            </a:prstTxWarp>
            <a:spAutoFit/>
          </a:bodyPr>
          <a:lstStyle/>
          <a:p>
            <a:r>
              <a:rPr lang="en-US"/>
              <a:t>×1</a:t>
            </a:r>
          </a:p>
        </p:txBody>
      </p:sp>
      <p:sp>
        <p:nvSpPr>
          <p:cNvPr id="41999" name="TextBox 22"/>
          <p:cNvSpPr txBox="1">
            <a:spLocks noChangeArrowheads="1"/>
          </p:cNvSpPr>
          <p:nvPr/>
        </p:nvSpPr>
        <p:spPr bwMode="auto">
          <a:xfrm>
            <a:off x="3602038" y="5105400"/>
            <a:ext cx="512762" cy="461963"/>
          </a:xfrm>
          <a:prstGeom prst="rect">
            <a:avLst/>
          </a:prstGeom>
          <a:noFill/>
          <a:ln w="9525">
            <a:noFill/>
            <a:miter lim="800000"/>
            <a:headEnd/>
            <a:tailEnd/>
          </a:ln>
        </p:spPr>
        <p:txBody>
          <a:bodyPr wrap="none">
            <a:prstTxWarp prst="textNoShape">
              <a:avLst/>
            </a:prstTxWarp>
            <a:spAutoFit/>
          </a:bodyPr>
          <a:lstStyle/>
          <a:p>
            <a:r>
              <a:rPr lang="en-US"/>
              <a:t>×5</a:t>
            </a:r>
          </a:p>
        </p:txBody>
      </p:sp>
      <p:sp>
        <p:nvSpPr>
          <p:cNvPr id="42000" name="TextBox 23"/>
          <p:cNvSpPr txBox="1">
            <a:spLocks noChangeArrowheads="1"/>
          </p:cNvSpPr>
          <p:nvPr/>
        </p:nvSpPr>
        <p:spPr bwMode="auto">
          <a:xfrm>
            <a:off x="5638800" y="5100638"/>
            <a:ext cx="666750" cy="461962"/>
          </a:xfrm>
          <a:prstGeom prst="rect">
            <a:avLst/>
          </a:prstGeom>
          <a:noFill/>
          <a:ln w="9525">
            <a:noFill/>
            <a:miter lim="800000"/>
            <a:headEnd/>
            <a:tailEnd/>
          </a:ln>
        </p:spPr>
        <p:txBody>
          <a:bodyPr wrap="none">
            <a:prstTxWarp prst="textNoShape">
              <a:avLst/>
            </a:prstTxWarp>
            <a:spAutoFit/>
          </a:bodyPr>
          <a:lstStyle/>
          <a:p>
            <a:r>
              <a:rPr lang="en-US"/>
              <a:t>×10</a:t>
            </a:r>
          </a:p>
        </p:txBody>
      </p:sp>
      <p:sp>
        <p:nvSpPr>
          <p:cNvPr id="42001" name="TextBox 24"/>
          <p:cNvSpPr txBox="1">
            <a:spLocks noChangeArrowheads="1"/>
          </p:cNvSpPr>
          <p:nvPr/>
        </p:nvSpPr>
        <p:spPr bwMode="auto">
          <a:xfrm>
            <a:off x="7715250" y="5105400"/>
            <a:ext cx="666750" cy="461963"/>
          </a:xfrm>
          <a:prstGeom prst="rect">
            <a:avLst/>
          </a:prstGeom>
          <a:noFill/>
          <a:ln w="9525">
            <a:noFill/>
            <a:miter lim="800000"/>
            <a:headEnd/>
            <a:tailEnd/>
          </a:ln>
        </p:spPr>
        <p:txBody>
          <a:bodyPr wrap="none">
            <a:prstTxWarp prst="textNoShape">
              <a:avLst/>
            </a:prstTxWarp>
            <a:spAutoFit/>
          </a:bodyPr>
          <a:lstStyle/>
          <a:p>
            <a:r>
              <a:rPr lang="en-US"/>
              <a:t>×15</a:t>
            </a:r>
          </a:p>
        </p:txBody>
      </p:sp>
      <p:sp>
        <p:nvSpPr>
          <p:cNvPr id="18" name="Footer Placeholder 17"/>
          <p:cNvSpPr>
            <a:spLocks noGrp="1"/>
          </p:cNvSpPr>
          <p:nvPr>
            <p:ph type="ftr" sz="quarter" idx="11"/>
          </p:nvPr>
        </p:nvSpPr>
        <p:spPr/>
        <p:txBody>
          <a:bodyPr/>
          <a:lstStyle/>
          <a:p>
            <a:r>
              <a:rPr lang="en-US" dirty="0" smtClean="0"/>
              <a:t>Dan Suciu -- CSEP544 Fall 2010        </a:t>
            </a:r>
            <a:endParaRPr lang="en-US" dirty="0"/>
          </a:p>
        </p:txBody>
      </p:sp>
      <p:sp>
        <p:nvSpPr>
          <p:cNvPr id="19" name="Slide Number Placeholder 18"/>
          <p:cNvSpPr>
            <a:spLocks noGrp="1"/>
          </p:cNvSpPr>
          <p:nvPr>
            <p:ph type="sldNum" sz="quarter" idx="12"/>
          </p:nvPr>
        </p:nvSpPr>
        <p:spPr/>
        <p:txBody>
          <a:bodyPr/>
          <a:lstStyle/>
          <a:p>
            <a:fld id="{4B02EB20-918E-B141-9139-B65C4638CC65}" type="slidenum">
              <a:rPr lang="en-US" smtClean="0"/>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a:noFill/>
        </p:spPr>
        <p:txBody>
          <a:bodyPr/>
          <a:lstStyle/>
          <a:p>
            <a:fld id="{060F60C8-ACF2-497C-9E8C-7710448FE205}" type="slidenum">
              <a:rPr lang="en-US" smtClean="0">
                <a:solidFill>
                  <a:srgbClr val="000000"/>
                </a:solidFill>
              </a:rPr>
              <a:pPr/>
              <a:t>90</a:t>
            </a:fld>
            <a:endParaRPr lang="en-US" smtClean="0">
              <a:solidFill>
                <a:srgbClr val="000000"/>
              </a:solidFill>
            </a:endParaRPr>
          </a:p>
        </p:txBody>
      </p:sp>
      <p:pic>
        <p:nvPicPr>
          <p:cNvPr id="27651" name="Picture 4"/>
          <p:cNvPicPr>
            <a:picLocks noChangeAspect="1"/>
          </p:cNvPicPr>
          <p:nvPr/>
        </p:nvPicPr>
        <p:blipFill>
          <a:blip r:embed="rId2"/>
          <a:srcRect/>
          <a:stretch>
            <a:fillRect/>
          </a:stretch>
        </p:blipFill>
        <p:spPr bwMode="auto">
          <a:xfrm>
            <a:off x="381000" y="482600"/>
            <a:ext cx="8229600" cy="623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r>
              <a:rPr lang="en-US" smtClean="0">
                <a:ea typeface="ＭＳ Ｐゴシック" pitchFamily="-64" charset="-128"/>
                <a:cs typeface="ＭＳ Ｐゴシック" pitchFamily="-64" charset="-128"/>
              </a:rPr>
              <a:t>Loading data</a:t>
            </a:r>
          </a:p>
        </p:txBody>
      </p:sp>
      <p:sp>
        <p:nvSpPr>
          <p:cNvPr id="28675" name="Content Placeholder 3"/>
          <p:cNvSpPr>
            <a:spLocks noGrp="1"/>
          </p:cNvSpPr>
          <p:nvPr>
            <p:ph idx="1"/>
          </p:nvPr>
        </p:nvSpPr>
        <p:spPr/>
        <p:txBody>
          <a:bodyPr/>
          <a:lstStyle/>
          <a:p>
            <a:r>
              <a:rPr lang="en-US" smtClean="0">
                <a:ea typeface="ＭＳ Ｐゴシック" pitchFamily="-64" charset="-128"/>
                <a:cs typeface="ＭＳ Ｐゴシック" pitchFamily="-64" charset="-128"/>
              </a:rPr>
              <a:t>Input data = FILES !</a:t>
            </a:r>
          </a:p>
          <a:p>
            <a:pPr lvl="1"/>
            <a:r>
              <a:rPr lang="en-US" smtClean="0"/>
              <a:t>Heard that before ?</a:t>
            </a:r>
          </a:p>
          <a:p>
            <a:pPr lvl="1"/>
            <a:endParaRPr lang="en-US" smtClean="0"/>
          </a:p>
          <a:p>
            <a:r>
              <a:rPr lang="en-US" smtClean="0">
                <a:ea typeface="ＭＳ Ｐゴシック" pitchFamily="-64" charset="-128"/>
                <a:cs typeface="ＭＳ Ｐゴシック" pitchFamily="-64" charset="-128"/>
              </a:rPr>
              <a:t>The LOAD command parses an input file into a bag of records</a:t>
            </a:r>
          </a:p>
          <a:p>
            <a:r>
              <a:rPr lang="en-US" smtClean="0">
                <a:ea typeface="ＭＳ Ｐゴシック" pitchFamily="-64" charset="-128"/>
                <a:cs typeface="ＭＳ Ｐゴシック" pitchFamily="-64" charset="-128"/>
              </a:rPr>
              <a:t>Both parser  (=“deserializer”) and output type are provided by user</a:t>
            </a:r>
          </a:p>
        </p:txBody>
      </p:sp>
      <p:sp>
        <p:nvSpPr>
          <p:cNvPr id="28676" name="Slide Number Placeholder 1"/>
          <p:cNvSpPr>
            <a:spLocks noGrp="1"/>
          </p:cNvSpPr>
          <p:nvPr>
            <p:ph type="sldNum" sz="quarter" idx="12"/>
          </p:nvPr>
        </p:nvSpPr>
        <p:spPr>
          <a:noFill/>
        </p:spPr>
        <p:txBody>
          <a:bodyPr/>
          <a:lstStyle/>
          <a:p>
            <a:fld id="{E727DA02-82EF-44A7-A541-91F8E6DDB91F}" type="slidenum">
              <a:rPr lang="en-US" smtClean="0">
                <a:solidFill>
                  <a:srgbClr val="000000"/>
                </a:solidFill>
              </a:rPr>
              <a:pPr/>
              <a:t>91</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Title 4"/>
          <p:cNvSpPr>
            <a:spLocks noGrp="1"/>
          </p:cNvSpPr>
          <p:nvPr>
            <p:ph type="title"/>
          </p:nvPr>
        </p:nvSpPr>
        <p:spPr/>
        <p:txBody>
          <a:bodyPr/>
          <a:lstStyle/>
          <a:p>
            <a:r>
              <a:rPr lang="en-US" smtClean="0">
                <a:ea typeface="ＭＳ Ｐゴシック" pitchFamily="-64" charset="-128"/>
                <a:cs typeface="ＭＳ Ｐゴシック" pitchFamily="-64" charset="-128"/>
              </a:rPr>
              <a:t>Loading data</a:t>
            </a:r>
          </a:p>
        </p:txBody>
      </p:sp>
      <p:sp>
        <p:nvSpPr>
          <p:cNvPr id="29699" name="Slide Number Placeholder 3"/>
          <p:cNvSpPr>
            <a:spLocks noGrp="1"/>
          </p:cNvSpPr>
          <p:nvPr>
            <p:ph type="sldNum" sz="quarter" idx="12"/>
          </p:nvPr>
        </p:nvSpPr>
        <p:spPr>
          <a:noFill/>
        </p:spPr>
        <p:txBody>
          <a:bodyPr/>
          <a:lstStyle/>
          <a:p>
            <a:fld id="{58788048-1695-45C9-B073-B3F5D010ECC9}" type="slidenum">
              <a:rPr lang="en-US" smtClean="0">
                <a:solidFill>
                  <a:srgbClr val="000000"/>
                </a:solidFill>
              </a:rPr>
              <a:pPr/>
              <a:t>92</a:t>
            </a:fld>
            <a:endParaRPr lang="en-US" smtClean="0">
              <a:solidFill>
                <a:srgbClr val="000000"/>
              </a:solidFill>
            </a:endParaRPr>
          </a:p>
        </p:txBody>
      </p:sp>
      <p:sp>
        <p:nvSpPr>
          <p:cNvPr id="6" name="Rectangle 5"/>
          <p:cNvSpPr>
            <a:spLocks noChangeArrowheads="1"/>
          </p:cNvSpPr>
          <p:nvPr/>
        </p:nvSpPr>
        <p:spPr bwMode="auto">
          <a:xfrm>
            <a:off x="228600" y="2438400"/>
            <a:ext cx="8535710" cy="1766637"/>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sz="3200" dirty="0">
                <a:solidFill>
                  <a:srgbClr val="000000"/>
                </a:solidFill>
                <a:latin typeface="Arial"/>
                <a:ea typeface="+mn-ea"/>
                <a:cs typeface="+mn-cs"/>
              </a:rPr>
              <a:t>queries = LOAD ‘</a:t>
            </a:r>
            <a:r>
              <a:rPr lang="en-US" sz="3200" dirty="0" err="1">
                <a:solidFill>
                  <a:srgbClr val="000000"/>
                </a:solidFill>
                <a:latin typeface="Arial"/>
                <a:ea typeface="+mn-ea"/>
                <a:cs typeface="+mn-cs"/>
              </a:rPr>
              <a:t>query_log.txt</a:t>
            </a:r>
            <a:r>
              <a:rPr lang="en-US" sz="3200" dirty="0">
                <a:solidFill>
                  <a:srgbClr val="000000"/>
                </a:solidFill>
                <a:latin typeface="Arial"/>
                <a:ea typeface="+mn-ea"/>
                <a:cs typeface="+mn-cs"/>
              </a:rPr>
              <a:t>’</a:t>
            </a:r>
          </a:p>
          <a:p>
            <a:pPr marL="342900" indent="-342900" eaLnBrk="1" hangingPunct="1">
              <a:spcBef>
                <a:spcPct val="20000"/>
              </a:spcBef>
            </a:pPr>
            <a:r>
              <a:rPr lang="en-US" sz="3200" dirty="0">
                <a:solidFill>
                  <a:srgbClr val="000000"/>
                </a:solidFill>
                <a:latin typeface="Arial"/>
                <a:ea typeface="+mn-ea"/>
                <a:cs typeface="+mn-cs"/>
              </a:rPr>
              <a:t>	</a:t>
            </a:r>
            <a:r>
              <a:rPr lang="en-US" sz="3200" dirty="0" smtClean="0">
                <a:solidFill>
                  <a:srgbClr val="000000"/>
                </a:solidFill>
                <a:latin typeface="Arial"/>
                <a:ea typeface="+mn-ea"/>
                <a:cs typeface="+mn-cs"/>
              </a:rPr>
              <a:t>	       USING </a:t>
            </a:r>
            <a:r>
              <a:rPr lang="en-US" sz="3200" dirty="0" err="1">
                <a:solidFill>
                  <a:srgbClr val="000000"/>
                </a:solidFill>
                <a:latin typeface="Arial"/>
                <a:ea typeface="+mn-ea"/>
                <a:cs typeface="+mn-cs"/>
              </a:rPr>
              <a:t>myLoad</a:t>
            </a:r>
            <a:r>
              <a:rPr lang="en-US" sz="3200" dirty="0">
                <a:solidFill>
                  <a:srgbClr val="000000"/>
                </a:solidFill>
                <a:latin typeface="Arial"/>
                <a:ea typeface="+mn-ea"/>
                <a:cs typeface="+mn-cs"/>
              </a:rPr>
              <a:t>( )</a:t>
            </a:r>
          </a:p>
          <a:p>
            <a:pPr marL="342900" indent="-342900" eaLnBrk="1" hangingPunct="1">
              <a:spcBef>
                <a:spcPct val="20000"/>
              </a:spcBef>
            </a:pPr>
            <a:r>
              <a:rPr lang="en-US" sz="3200" dirty="0" smtClean="0">
                <a:solidFill>
                  <a:srgbClr val="000000"/>
                </a:solidFill>
                <a:latin typeface="Arial"/>
                <a:ea typeface="+mn-ea"/>
                <a:cs typeface="+mn-cs"/>
              </a:rPr>
              <a:t>	            </a:t>
            </a:r>
            <a:r>
              <a:rPr lang="en-US" sz="3200" dirty="0">
                <a:solidFill>
                  <a:srgbClr val="000000"/>
                </a:solidFill>
                <a:latin typeface="Arial"/>
                <a:ea typeface="+mn-ea"/>
                <a:cs typeface="+mn-cs"/>
              </a:rPr>
              <a:t>AS (</a:t>
            </a:r>
            <a:r>
              <a:rPr lang="en-US" sz="3200" dirty="0" err="1">
                <a:solidFill>
                  <a:srgbClr val="000000"/>
                </a:solidFill>
                <a:latin typeface="Arial"/>
                <a:ea typeface="+mn-ea"/>
                <a:cs typeface="+mn-cs"/>
              </a:rPr>
              <a:t>userID</a:t>
            </a:r>
            <a:r>
              <a:rPr lang="en-US" sz="3200" dirty="0">
                <a:solidFill>
                  <a:srgbClr val="000000"/>
                </a:solidFill>
                <a:latin typeface="Arial"/>
                <a:ea typeface="+mn-ea"/>
                <a:cs typeface="+mn-cs"/>
              </a:rPr>
              <a:t>, </a:t>
            </a:r>
            <a:r>
              <a:rPr lang="en-US" sz="3200" dirty="0" err="1">
                <a:solidFill>
                  <a:srgbClr val="000000"/>
                </a:solidFill>
                <a:latin typeface="Arial"/>
                <a:ea typeface="+mn-ea"/>
                <a:cs typeface="+mn-cs"/>
              </a:rPr>
              <a:t>queryString</a:t>
            </a:r>
            <a:r>
              <a:rPr lang="en-US" sz="3200" dirty="0">
                <a:solidFill>
                  <a:srgbClr val="000000"/>
                </a:solidFill>
                <a:latin typeface="Arial"/>
                <a:ea typeface="+mn-ea"/>
                <a:cs typeface="+mn-cs"/>
              </a:rPr>
              <a:t>, </a:t>
            </a:r>
            <a:r>
              <a:rPr lang="en-US" sz="3200" dirty="0" err="1">
                <a:solidFill>
                  <a:srgbClr val="000000"/>
                </a:solidFill>
                <a:latin typeface="Arial"/>
                <a:ea typeface="+mn-ea"/>
                <a:cs typeface="+mn-cs"/>
              </a:rPr>
              <a:t>timeStamp</a:t>
            </a:r>
            <a:r>
              <a:rPr lang="en-US" sz="3200" dirty="0">
                <a:solidFill>
                  <a:srgbClr val="000000"/>
                </a:solidFill>
                <a:latin typeface="Arial"/>
                <a:ea typeface="+mn-ea"/>
                <a:cs typeface="+mn-cs"/>
              </a:rPr>
              <a:t>)</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smtClean="0">
                <a:ea typeface="ＭＳ Ｐゴシック" pitchFamily="-64" charset="-128"/>
                <a:cs typeface="ＭＳ Ｐゴシック" pitchFamily="-64" charset="-128"/>
              </a:rPr>
              <a:t>Loading data</a:t>
            </a:r>
          </a:p>
        </p:txBody>
      </p:sp>
      <p:sp>
        <p:nvSpPr>
          <p:cNvPr id="30723" name="Content Placeholder 3"/>
          <p:cNvSpPr>
            <a:spLocks noGrp="1"/>
          </p:cNvSpPr>
          <p:nvPr>
            <p:ph idx="1"/>
          </p:nvPr>
        </p:nvSpPr>
        <p:spPr/>
        <p:txBody>
          <a:bodyPr/>
          <a:lstStyle/>
          <a:p>
            <a:r>
              <a:rPr lang="en-US" sz="2800" dirty="0" smtClean="0">
                <a:ea typeface="ＭＳ Ｐゴシック" pitchFamily="-64" charset="-128"/>
                <a:cs typeface="ＭＳ Ｐゴシック" pitchFamily="-64" charset="-128"/>
              </a:rPr>
              <a:t>USING </a:t>
            </a:r>
            <a:r>
              <a:rPr lang="en-US" sz="2800" dirty="0" err="1" smtClean="0">
                <a:ea typeface="ＭＳ Ｐゴシック" pitchFamily="-64" charset="-128"/>
                <a:cs typeface="ＭＳ Ｐゴシック" pitchFamily="-64" charset="-128"/>
              </a:rPr>
              <a:t>userfuction</a:t>
            </a:r>
            <a:r>
              <a:rPr lang="en-US" sz="2800" dirty="0" smtClean="0">
                <a:ea typeface="ＭＳ Ｐゴシック" pitchFamily="-64" charset="-128"/>
                <a:cs typeface="ＭＳ Ｐゴシック" pitchFamily="-64" charset="-128"/>
              </a:rPr>
              <a:t>( )  -- is optional</a:t>
            </a:r>
          </a:p>
          <a:p>
            <a:pPr lvl="1"/>
            <a:r>
              <a:rPr lang="en-US" sz="2400" dirty="0" smtClean="0"/>
              <a:t>Default </a:t>
            </a:r>
            <a:r>
              <a:rPr lang="en-US" sz="2400" dirty="0" err="1" smtClean="0"/>
              <a:t>deserializer</a:t>
            </a:r>
            <a:r>
              <a:rPr lang="en-US" sz="2400" dirty="0" smtClean="0"/>
              <a:t> expects tab-delimited file</a:t>
            </a:r>
          </a:p>
          <a:p>
            <a:r>
              <a:rPr lang="en-US" sz="2800" dirty="0" smtClean="0">
                <a:ea typeface="ＭＳ Ｐゴシック" pitchFamily="-64" charset="-128"/>
                <a:cs typeface="ＭＳ Ｐゴシック" pitchFamily="-64" charset="-128"/>
              </a:rPr>
              <a:t>AS type – is optional</a:t>
            </a:r>
          </a:p>
          <a:p>
            <a:pPr lvl="1"/>
            <a:r>
              <a:rPr lang="en-US" sz="2400" dirty="0" smtClean="0"/>
              <a:t>Default is a record with unnamed fields; refer to them as $0, $1, …</a:t>
            </a:r>
          </a:p>
          <a:p>
            <a:r>
              <a:rPr lang="en-US" sz="2800" dirty="0" smtClean="0">
                <a:ea typeface="ＭＳ Ｐゴシック" pitchFamily="-64" charset="-128"/>
                <a:cs typeface="ＭＳ Ｐゴシック" pitchFamily="-64" charset="-128"/>
              </a:rPr>
              <a:t>The return value of LOAD is just a handle to a bag</a:t>
            </a:r>
          </a:p>
          <a:p>
            <a:pPr lvl="1"/>
            <a:r>
              <a:rPr lang="en-US" sz="2400" dirty="0" smtClean="0"/>
              <a:t>The actual reading is done in pull mode, or parallelized</a:t>
            </a:r>
          </a:p>
        </p:txBody>
      </p:sp>
      <p:sp>
        <p:nvSpPr>
          <p:cNvPr id="30724" name="Slide Number Placeholder 2"/>
          <p:cNvSpPr>
            <a:spLocks noGrp="1"/>
          </p:cNvSpPr>
          <p:nvPr>
            <p:ph type="sldNum" sz="quarter" idx="12"/>
          </p:nvPr>
        </p:nvSpPr>
        <p:spPr>
          <a:noFill/>
        </p:spPr>
        <p:txBody>
          <a:bodyPr/>
          <a:lstStyle/>
          <a:p>
            <a:fld id="{798B3DA9-1D0B-48FE-8A2F-4972656FA456}" type="slidenum">
              <a:rPr lang="en-US" smtClean="0">
                <a:solidFill>
                  <a:srgbClr val="000000"/>
                </a:solidFill>
              </a:rPr>
              <a:pPr/>
              <a:t>93</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smtClean="0">
                <a:ea typeface="ＭＳ Ｐゴシック" pitchFamily="-64" charset="-128"/>
                <a:cs typeface="ＭＳ Ｐゴシック" pitchFamily="-64" charset="-128"/>
              </a:rPr>
              <a:t>FOREACH</a:t>
            </a:r>
          </a:p>
        </p:txBody>
      </p:sp>
      <p:sp>
        <p:nvSpPr>
          <p:cNvPr id="31747" name="Slide Number Placeholder 3"/>
          <p:cNvSpPr>
            <a:spLocks noGrp="1"/>
          </p:cNvSpPr>
          <p:nvPr>
            <p:ph type="sldNum" sz="quarter" idx="12"/>
          </p:nvPr>
        </p:nvSpPr>
        <p:spPr>
          <a:noFill/>
        </p:spPr>
        <p:txBody>
          <a:bodyPr/>
          <a:lstStyle/>
          <a:p>
            <a:fld id="{BB868509-1915-4970-B744-7D3E443F4686}" type="slidenum">
              <a:rPr lang="en-US" smtClean="0">
                <a:solidFill>
                  <a:srgbClr val="000000"/>
                </a:solidFill>
              </a:rPr>
              <a:pPr/>
              <a:t>94</a:t>
            </a:fld>
            <a:endParaRPr lang="en-US" smtClean="0">
              <a:solidFill>
                <a:srgbClr val="000000"/>
              </a:solidFill>
            </a:endParaRPr>
          </a:p>
        </p:txBody>
      </p:sp>
      <p:sp>
        <p:nvSpPr>
          <p:cNvPr id="5" name="Rectangle 4"/>
          <p:cNvSpPr>
            <a:spLocks noChangeArrowheads="1"/>
          </p:cNvSpPr>
          <p:nvPr/>
        </p:nvSpPr>
        <p:spPr bwMode="auto">
          <a:xfrm>
            <a:off x="457200" y="2362200"/>
            <a:ext cx="8007972" cy="1557349"/>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expanded_queries</a:t>
            </a:r>
            <a:r>
              <a:rPr lang="en-US" dirty="0">
                <a:solidFill>
                  <a:srgbClr val="000000"/>
                </a:solidFill>
                <a:latin typeface="Arial"/>
                <a:ea typeface="+mn-ea"/>
                <a:cs typeface="+mn-cs"/>
              </a:rPr>
              <a:t> = </a:t>
            </a:r>
          </a:p>
          <a:p>
            <a:pPr marL="342900" indent="-342900" eaLnBrk="1" hangingPunct="1">
              <a:spcBef>
                <a:spcPct val="20000"/>
              </a:spcBef>
            </a:pPr>
            <a:r>
              <a:rPr lang="en-US" dirty="0">
                <a:solidFill>
                  <a:srgbClr val="000000"/>
                </a:solidFill>
                <a:latin typeface="Arial"/>
                <a:ea typeface="+mn-ea"/>
                <a:cs typeface="+mn-cs"/>
              </a:rPr>
              <a:t>	FOREACH queries</a:t>
            </a:r>
          </a:p>
          <a:p>
            <a:pPr marL="342900" indent="-342900" eaLnBrk="1" hangingPunct="1">
              <a:spcBef>
                <a:spcPct val="20000"/>
              </a:spcBef>
            </a:pPr>
            <a:r>
              <a:rPr lang="en-US" dirty="0">
                <a:solidFill>
                  <a:srgbClr val="000000"/>
                </a:solidFill>
                <a:latin typeface="Arial"/>
                <a:ea typeface="+mn-ea"/>
                <a:cs typeface="+mn-cs"/>
              </a:rPr>
              <a:t>	GENERATE </a:t>
            </a:r>
            <a:r>
              <a:rPr lang="en-US" dirty="0" err="1">
                <a:solidFill>
                  <a:srgbClr val="000000"/>
                </a:solidFill>
                <a:latin typeface="Arial"/>
                <a:ea typeface="+mn-ea"/>
                <a:cs typeface="+mn-cs"/>
              </a:rPr>
              <a:t>userId</a:t>
            </a:r>
            <a:r>
              <a:rPr lang="en-US" dirty="0">
                <a:solidFill>
                  <a:srgbClr val="000000"/>
                </a:solidFill>
                <a:latin typeface="Arial"/>
                <a:ea typeface="+mn-ea"/>
                <a:cs typeface="+mn-cs"/>
              </a:rPr>
              <a:t>, </a:t>
            </a:r>
            <a:r>
              <a:rPr lang="en-US" dirty="0" err="1">
                <a:solidFill>
                  <a:srgbClr val="000000"/>
                </a:solidFill>
                <a:latin typeface="Arial"/>
                <a:ea typeface="+mn-ea"/>
                <a:cs typeface="+mn-cs"/>
              </a:rPr>
              <a:t>expandQuery(queryString</a:t>
            </a:r>
            <a:r>
              <a:rPr lang="en-US" dirty="0">
                <a:solidFill>
                  <a:srgbClr val="000000"/>
                </a:solidFill>
                <a:latin typeface="Arial"/>
                <a:ea typeface="+mn-ea"/>
                <a:cs typeface="+mn-cs"/>
              </a:rPr>
              <a:t>)</a:t>
            </a:r>
          </a:p>
        </p:txBody>
      </p:sp>
      <p:sp>
        <p:nvSpPr>
          <p:cNvPr id="31749" name="Rectangle 5"/>
          <p:cNvSpPr>
            <a:spLocks noChangeArrowheads="1"/>
          </p:cNvSpPr>
          <p:nvPr/>
        </p:nvSpPr>
        <p:spPr bwMode="auto">
          <a:xfrm>
            <a:off x="76200" y="5334000"/>
            <a:ext cx="8945177" cy="830997"/>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expandQuery</a:t>
            </a:r>
            <a:r>
              <a:rPr lang="en-US" sz="2400" dirty="0">
                <a:solidFill>
                  <a:srgbClr val="000000"/>
                </a:solidFill>
                <a:latin typeface="Arial"/>
                <a:ea typeface="+mn-ea"/>
                <a:cs typeface="+mn-cs"/>
              </a:rPr>
              <a:t>( ) is  a UDF that produces likely expansions</a:t>
            </a:r>
          </a:p>
          <a:p>
            <a:pPr eaLnBrk="1" hangingPunct="1"/>
            <a:r>
              <a:rPr lang="en-US" sz="2400" dirty="0">
                <a:solidFill>
                  <a:srgbClr val="000000"/>
                </a:solidFill>
                <a:latin typeface="Arial"/>
                <a:ea typeface="+mn-ea"/>
                <a:cs typeface="+mn-cs"/>
              </a:rPr>
              <a:t>Note: it returns a bag, hence </a:t>
            </a:r>
            <a:r>
              <a:rPr lang="en-US" sz="2400" dirty="0" err="1">
                <a:solidFill>
                  <a:srgbClr val="000000"/>
                </a:solidFill>
                <a:latin typeface="Arial"/>
                <a:ea typeface="+mn-ea"/>
                <a:cs typeface="+mn-cs"/>
              </a:rPr>
              <a:t>expanded_queries</a:t>
            </a:r>
            <a:r>
              <a:rPr lang="en-US" sz="2400" dirty="0">
                <a:solidFill>
                  <a:srgbClr val="000000"/>
                </a:solidFill>
                <a:latin typeface="Arial"/>
                <a:ea typeface="+mn-ea"/>
                <a:cs typeface="+mn-cs"/>
              </a:rPr>
              <a:t> is a  nested bag</a:t>
            </a:r>
          </a:p>
        </p:txBody>
      </p:sp>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pitchFamily="-64" charset="-128"/>
                <a:cs typeface="ＭＳ Ｐゴシック" pitchFamily="-64" charset="-128"/>
              </a:rPr>
              <a:t>FOREACH</a:t>
            </a:r>
          </a:p>
        </p:txBody>
      </p:sp>
      <p:sp>
        <p:nvSpPr>
          <p:cNvPr id="32771" name="Slide Number Placeholder 3"/>
          <p:cNvSpPr>
            <a:spLocks noGrp="1"/>
          </p:cNvSpPr>
          <p:nvPr>
            <p:ph type="sldNum" sz="quarter" idx="12"/>
          </p:nvPr>
        </p:nvSpPr>
        <p:spPr>
          <a:noFill/>
        </p:spPr>
        <p:txBody>
          <a:bodyPr/>
          <a:lstStyle/>
          <a:p>
            <a:fld id="{0291B861-E908-43AC-984D-94FD6BC4EE53}" type="slidenum">
              <a:rPr lang="en-US" smtClean="0">
                <a:solidFill>
                  <a:srgbClr val="000000"/>
                </a:solidFill>
              </a:rPr>
              <a:pPr/>
              <a:t>95</a:t>
            </a:fld>
            <a:endParaRPr lang="en-US" smtClean="0">
              <a:solidFill>
                <a:srgbClr val="000000"/>
              </a:solidFill>
            </a:endParaRPr>
          </a:p>
        </p:txBody>
      </p:sp>
      <p:sp>
        <p:nvSpPr>
          <p:cNvPr id="5" name="Rectangle 4"/>
          <p:cNvSpPr>
            <a:spLocks noChangeArrowheads="1"/>
          </p:cNvSpPr>
          <p:nvPr/>
        </p:nvSpPr>
        <p:spPr bwMode="auto">
          <a:xfrm>
            <a:off x="457200" y="2362200"/>
            <a:ext cx="8074421" cy="1988237"/>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expanded_queries</a:t>
            </a:r>
            <a:r>
              <a:rPr lang="en-US" dirty="0">
                <a:solidFill>
                  <a:srgbClr val="000000"/>
                </a:solidFill>
                <a:latin typeface="Arial"/>
                <a:ea typeface="+mn-ea"/>
                <a:cs typeface="+mn-cs"/>
              </a:rPr>
              <a:t> = </a:t>
            </a:r>
          </a:p>
          <a:p>
            <a:pPr marL="342900" indent="-342900" eaLnBrk="1" hangingPunct="1">
              <a:spcBef>
                <a:spcPct val="20000"/>
              </a:spcBef>
            </a:pPr>
            <a:r>
              <a:rPr lang="en-US" dirty="0">
                <a:solidFill>
                  <a:srgbClr val="000000"/>
                </a:solidFill>
                <a:latin typeface="Arial"/>
                <a:ea typeface="+mn-ea"/>
                <a:cs typeface="+mn-cs"/>
              </a:rPr>
              <a:t>	FOREACH queries</a:t>
            </a:r>
          </a:p>
          <a:p>
            <a:pPr marL="342900" indent="-342900" eaLnBrk="1" hangingPunct="1">
              <a:spcBef>
                <a:spcPct val="20000"/>
              </a:spcBef>
            </a:pPr>
            <a:r>
              <a:rPr lang="en-US" dirty="0">
                <a:solidFill>
                  <a:srgbClr val="000000"/>
                </a:solidFill>
                <a:latin typeface="Arial"/>
                <a:ea typeface="+mn-ea"/>
                <a:cs typeface="+mn-cs"/>
              </a:rPr>
              <a:t>	GENERATE </a:t>
            </a:r>
            <a:r>
              <a:rPr lang="en-US" dirty="0" err="1">
                <a:solidFill>
                  <a:srgbClr val="000000"/>
                </a:solidFill>
                <a:latin typeface="Arial"/>
                <a:ea typeface="+mn-ea"/>
                <a:cs typeface="+mn-cs"/>
              </a:rPr>
              <a:t>userId</a:t>
            </a:r>
            <a:r>
              <a:rPr lang="en-US" dirty="0">
                <a:solidFill>
                  <a:srgbClr val="000000"/>
                </a:solidFill>
                <a:latin typeface="Arial"/>
                <a:ea typeface="+mn-ea"/>
                <a:cs typeface="+mn-cs"/>
              </a:rPr>
              <a:t>, </a:t>
            </a:r>
            <a:br>
              <a:rPr lang="en-US" dirty="0">
                <a:solidFill>
                  <a:srgbClr val="000000"/>
                </a:solidFill>
                <a:latin typeface="Arial"/>
                <a:ea typeface="+mn-ea"/>
                <a:cs typeface="+mn-cs"/>
              </a:rPr>
            </a:br>
            <a:r>
              <a:rPr lang="en-US" dirty="0">
                <a:solidFill>
                  <a:srgbClr val="000000"/>
                </a:solidFill>
                <a:latin typeface="Arial"/>
                <a:ea typeface="+mn-ea"/>
                <a:cs typeface="+mn-cs"/>
              </a:rPr>
              <a:t>                     </a:t>
            </a:r>
            <a:r>
              <a:rPr lang="en-US" dirty="0" err="1">
                <a:solidFill>
                  <a:srgbClr val="000000"/>
                </a:solidFill>
                <a:latin typeface="Arial"/>
                <a:ea typeface="+mn-ea"/>
                <a:cs typeface="+mn-cs"/>
              </a:rPr>
              <a:t>flatten(expandQuery(queryString</a:t>
            </a:r>
            <a:r>
              <a:rPr lang="en-US" dirty="0">
                <a:solidFill>
                  <a:srgbClr val="000000"/>
                </a:solidFill>
                <a:latin typeface="Arial"/>
                <a:ea typeface="+mn-ea"/>
                <a:cs typeface="+mn-cs"/>
              </a:rPr>
              <a:t>))</a:t>
            </a:r>
          </a:p>
        </p:txBody>
      </p:sp>
      <p:sp>
        <p:nvSpPr>
          <p:cNvPr id="32773" name="Rectangle 5"/>
          <p:cNvSpPr>
            <a:spLocks noChangeArrowheads="1"/>
          </p:cNvSpPr>
          <p:nvPr/>
        </p:nvSpPr>
        <p:spPr bwMode="auto">
          <a:xfrm>
            <a:off x="2057400" y="5562600"/>
            <a:ext cx="5157181"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Now we get a flat collection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2"/>
          </p:nvPr>
        </p:nvSpPr>
        <p:spPr>
          <a:noFill/>
        </p:spPr>
        <p:txBody>
          <a:bodyPr/>
          <a:lstStyle/>
          <a:p>
            <a:fld id="{52D31581-E119-48E2-865A-1A7B1A7AC79E}" type="slidenum">
              <a:rPr lang="en-US" smtClean="0">
                <a:solidFill>
                  <a:srgbClr val="000000"/>
                </a:solidFill>
              </a:rPr>
              <a:pPr/>
              <a:t>96</a:t>
            </a:fld>
            <a:endParaRPr lang="en-US" smtClean="0">
              <a:solidFill>
                <a:srgbClr val="000000"/>
              </a:solidFill>
            </a:endParaRPr>
          </a:p>
        </p:txBody>
      </p:sp>
      <p:pic>
        <p:nvPicPr>
          <p:cNvPr id="33795" name="Picture 3"/>
          <p:cNvPicPr>
            <a:picLocks noChangeAspect="1"/>
          </p:cNvPicPr>
          <p:nvPr/>
        </p:nvPicPr>
        <p:blipFill>
          <a:blip r:embed="rId2"/>
          <a:srcRect/>
          <a:stretch>
            <a:fillRect/>
          </a:stretch>
        </p:blipFill>
        <p:spPr bwMode="auto">
          <a:xfrm>
            <a:off x="228600" y="838200"/>
            <a:ext cx="8631238" cy="2362200"/>
          </a:xfrm>
          <a:prstGeom prst="rect">
            <a:avLst/>
          </a:prstGeom>
          <a:noFill/>
          <a:ln w="9525">
            <a:noFill/>
            <a:miter lim="800000"/>
            <a:headEnd/>
            <a:tailEnd/>
          </a:ln>
        </p:spPr>
      </p:pic>
      <p:pic>
        <p:nvPicPr>
          <p:cNvPr id="33796" name="Picture 4"/>
          <p:cNvPicPr>
            <a:picLocks noChangeAspect="1"/>
          </p:cNvPicPr>
          <p:nvPr/>
        </p:nvPicPr>
        <p:blipFill>
          <a:blip r:embed="rId3"/>
          <a:srcRect/>
          <a:stretch>
            <a:fillRect/>
          </a:stretch>
        </p:blipFill>
        <p:spPr bwMode="auto">
          <a:xfrm>
            <a:off x="3524250" y="3429000"/>
            <a:ext cx="4933950" cy="281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8" name="Title 2"/>
          <p:cNvSpPr>
            <a:spLocks noGrp="1"/>
          </p:cNvSpPr>
          <p:nvPr>
            <p:ph type="title"/>
          </p:nvPr>
        </p:nvSpPr>
        <p:spPr/>
        <p:txBody>
          <a:bodyPr/>
          <a:lstStyle/>
          <a:p>
            <a:r>
              <a:rPr lang="en-US" smtClean="0">
                <a:ea typeface="ＭＳ Ｐゴシック" pitchFamily="-64" charset="-128"/>
                <a:cs typeface="ＭＳ Ｐゴシック" pitchFamily="-64" charset="-128"/>
              </a:rPr>
              <a:t>FLATTEN</a:t>
            </a:r>
          </a:p>
        </p:txBody>
      </p:sp>
      <p:sp>
        <p:nvSpPr>
          <p:cNvPr id="34819" name="Content Placeholder 3"/>
          <p:cNvSpPr>
            <a:spLocks noGrp="1"/>
          </p:cNvSpPr>
          <p:nvPr>
            <p:ph idx="1"/>
          </p:nvPr>
        </p:nvSpPr>
        <p:spPr>
          <a:xfrm>
            <a:off x="304800" y="1905000"/>
            <a:ext cx="8458200" cy="4648200"/>
          </a:xfrm>
        </p:spPr>
        <p:txBody>
          <a:bodyPr/>
          <a:lstStyle/>
          <a:p>
            <a:pPr>
              <a:buFontTx/>
              <a:buNone/>
            </a:pPr>
            <a:r>
              <a:rPr lang="en-US" smtClean="0">
                <a:ea typeface="ＭＳ Ｐゴシック" pitchFamily="-64" charset="-128"/>
                <a:cs typeface="ＭＳ Ｐゴシック" pitchFamily="-64" charset="-128"/>
              </a:rPr>
              <a:t>Note that it is NOT a first class function !</a:t>
            </a:r>
          </a:p>
          <a:p>
            <a:pPr lvl="1">
              <a:buFontTx/>
              <a:buNone/>
            </a:pPr>
            <a:r>
              <a:rPr lang="en-US" smtClean="0"/>
              <a:t>(that’s one thing I don’t like about Pig-latin)</a:t>
            </a:r>
          </a:p>
          <a:p>
            <a:r>
              <a:rPr lang="en-US" smtClean="0">
                <a:ea typeface="ＭＳ Ｐゴシック" pitchFamily="-64" charset="-128"/>
                <a:cs typeface="ＭＳ Ｐゴシック" pitchFamily="-64" charset="-128"/>
              </a:rPr>
              <a:t>First class FLATTEN:</a:t>
            </a:r>
          </a:p>
          <a:p>
            <a:pPr lvl="1"/>
            <a:r>
              <a:rPr lang="en-US" smtClean="0"/>
              <a:t>FLATTEN({{2,3},{5},{},{4,5,6}}) = {2,3,5,4,5,6}</a:t>
            </a:r>
          </a:p>
          <a:p>
            <a:pPr lvl="1"/>
            <a:r>
              <a:rPr lang="en-US" smtClean="0"/>
              <a:t>Type: {{T}} </a:t>
            </a:r>
            <a:r>
              <a:rPr lang="en-US" smtClean="0">
                <a:sym typeface="Wingdings" pitchFamily="-64" charset="2"/>
              </a:rPr>
              <a:t> {T}</a:t>
            </a:r>
          </a:p>
          <a:p>
            <a:r>
              <a:rPr lang="en-US" smtClean="0">
                <a:ea typeface="ＭＳ Ｐゴシック" pitchFamily="-64" charset="-128"/>
                <a:cs typeface="ＭＳ Ｐゴシック" pitchFamily="-64" charset="-128"/>
                <a:sym typeface="Wingdings" pitchFamily="-64" charset="2"/>
              </a:rPr>
              <a:t>Pig-latin FLATTEN</a:t>
            </a:r>
          </a:p>
          <a:p>
            <a:pPr lvl="1"/>
            <a:r>
              <a:rPr lang="en-US" smtClean="0">
                <a:sym typeface="Wingdings" pitchFamily="-64" charset="2"/>
              </a:rPr>
              <a:t>FLATTEN({4,5,6}) = 4, 5, 6</a:t>
            </a:r>
          </a:p>
          <a:p>
            <a:pPr lvl="1"/>
            <a:r>
              <a:rPr lang="en-US" smtClean="0">
                <a:sym typeface="Wingdings" pitchFamily="-64" charset="2"/>
              </a:rPr>
              <a:t>Type: {T}  T, T, T, …, T       ?????</a:t>
            </a:r>
            <a:endParaRPr lang="en-US" smtClean="0"/>
          </a:p>
        </p:txBody>
      </p:sp>
      <p:sp>
        <p:nvSpPr>
          <p:cNvPr id="34820" name="Slide Number Placeholder 1"/>
          <p:cNvSpPr>
            <a:spLocks noGrp="1"/>
          </p:cNvSpPr>
          <p:nvPr>
            <p:ph type="sldNum" sz="quarter" idx="12"/>
          </p:nvPr>
        </p:nvSpPr>
        <p:spPr>
          <a:noFill/>
        </p:spPr>
        <p:txBody>
          <a:bodyPr/>
          <a:lstStyle/>
          <a:p>
            <a:fld id="{2B9FD29E-788D-4E88-944B-15D5095E0458}" type="slidenum">
              <a:rPr lang="en-US" smtClean="0">
                <a:solidFill>
                  <a:srgbClr val="000000"/>
                </a:solidFill>
              </a:rPr>
              <a:pPr/>
              <a:t>97</a:t>
            </a:fld>
            <a:endParaRPr lang="en-US" smtClean="0">
              <a:solidFill>
                <a:srgbClr val="00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smtClean="0">
                <a:ea typeface="ＭＳ Ｐゴシック" pitchFamily="-64" charset="-128"/>
                <a:cs typeface="ＭＳ Ｐゴシック" pitchFamily="-64" charset="-128"/>
              </a:rPr>
              <a:t>FILTER</a:t>
            </a:r>
          </a:p>
        </p:txBody>
      </p:sp>
      <p:sp>
        <p:nvSpPr>
          <p:cNvPr id="35843" name="Slide Number Placeholder 3"/>
          <p:cNvSpPr>
            <a:spLocks noGrp="1"/>
          </p:cNvSpPr>
          <p:nvPr>
            <p:ph type="sldNum" sz="quarter" idx="12"/>
          </p:nvPr>
        </p:nvSpPr>
        <p:spPr>
          <a:noFill/>
        </p:spPr>
        <p:txBody>
          <a:bodyPr/>
          <a:lstStyle/>
          <a:p>
            <a:fld id="{9B7359CF-99BD-43C1-996C-331A1EBD7A26}" type="slidenum">
              <a:rPr lang="en-US" smtClean="0">
                <a:solidFill>
                  <a:srgbClr val="000000"/>
                </a:solidFill>
              </a:rPr>
              <a:pPr/>
              <a:t>98</a:t>
            </a:fld>
            <a:endParaRPr lang="en-US" smtClean="0">
              <a:solidFill>
                <a:srgbClr val="000000"/>
              </a:solidFill>
            </a:endParaRPr>
          </a:p>
        </p:txBody>
      </p:sp>
      <p:sp>
        <p:nvSpPr>
          <p:cNvPr id="5" name="Rectangle 4"/>
          <p:cNvSpPr>
            <a:spLocks noChangeArrowheads="1"/>
          </p:cNvSpPr>
          <p:nvPr/>
        </p:nvSpPr>
        <p:spPr bwMode="auto">
          <a:xfrm>
            <a:off x="152400" y="2768600"/>
            <a:ext cx="8271515" cy="523220"/>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real_queries</a:t>
            </a:r>
            <a:r>
              <a:rPr lang="en-US" dirty="0">
                <a:solidFill>
                  <a:srgbClr val="000000"/>
                </a:solidFill>
                <a:latin typeface="Arial"/>
                <a:ea typeface="+mn-ea"/>
                <a:cs typeface="+mn-cs"/>
              </a:rPr>
              <a:t> =  FILTER queries BY </a:t>
            </a:r>
            <a:r>
              <a:rPr lang="en-US" dirty="0" err="1">
                <a:solidFill>
                  <a:srgbClr val="000000"/>
                </a:solidFill>
                <a:latin typeface="Arial"/>
                <a:ea typeface="+mn-ea"/>
                <a:cs typeface="+mn-cs"/>
              </a:rPr>
              <a:t>userId</a:t>
            </a:r>
            <a:r>
              <a:rPr lang="en-US" dirty="0">
                <a:solidFill>
                  <a:srgbClr val="000000"/>
                </a:solidFill>
                <a:latin typeface="Arial"/>
                <a:ea typeface="+mn-ea"/>
                <a:cs typeface="+mn-cs"/>
              </a:rPr>
              <a:t> </a:t>
            </a:r>
            <a:r>
              <a:rPr lang="en-US" dirty="0" err="1">
                <a:solidFill>
                  <a:srgbClr val="000000"/>
                </a:solidFill>
                <a:latin typeface="Arial"/>
                <a:ea typeface="+mn-ea"/>
                <a:cs typeface="+mn-cs"/>
              </a:rPr>
              <a:t>neq</a:t>
            </a:r>
            <a:r>
              <a:rPr lang="en-US" dirty="0">
                <a:solidFill>
                  <a:srgbClr val="000000"/>
                </a:solidFill>
                <a:latin typeface="Arial"/>
                <a:ea typeface="+mn-ea"/>
                <a:cs typeface="+mn-cs"/>
              </a:rPr>
              <a:t> ‘</a:t>
            </a:r>
            <a:r>
              <a:rPr lang="en-US" dirty="0" err="1">
                <a:solidFill>
                  <a:srgbClr val="000000"/>
                </a:solidFill>
                <a:latin typeface="Arial"/>
                <a:ea typeface="+mn-ea"/>
                <a:cs typeface="+mn-cs"/>
              </a:rPr>
              <a:t>bot</a:t>
            </a:r>
            <a:r>
              <a:rPr lang="en-US" dirty="0">
                <a:solidFill>
                  <a:srgbClr val="000000"/>
                </a:solidFill>
                <a:latin typeface="Arial"/>
                <a:ea typeface="+mn-ea"/>
                <a:cs typeface="+mn-cs"/>
              </a:rPr>
              <a:t>’</a:t>
            </a:r>
          </a:p>
        </p:txBody>
      </p:sp>
      <p:sp>
        <p:nvSpPr>
          <p:cNvPr id="35845" name="Rectangle 5"/>
          <p:cNvSpPr>
            <a:spLocks noChangeArrowheads="1"/>
          </p:cNvSpPr>
          <p:nvPr/>
        </p:nvSpPr>
        <p:spPr bwMode="auto">
          <a:xfrm>
            <a:off x="304800" y="1828800"/>
            <a:ext cx="6586058"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Remove all queries from Web bots:</a:t>
            </a:r>
          </a:p>
        </p:txBody>
      </p:sp>
      <p:sp>
        <p:nvSpPr>
          <p:cNvPr id="7" name="Rectangle 6"/>
          <p:cNvSpPr>
            <a:spLocks noChangeArrowheads="1"/>
          </p:cNvSpPr>
          <p:nvPr/>
        </p:nvSpPr>
        <p:spPr bwMode="auto">
          <a:xfrm>
            <a:off x="1298575" y="5094288"/>
            <a:ext cx="6184555" cy="954107"/>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dirty="0" err="1">
                <a:solidFill>
                  <a:srgbClr val="000000"/>
                </a:solidFill>
                <a:latin typeface="Arial"/>
                <a:ea typeface="+mn-ea"/>
                <a:cs typeface="+mn-cs"/>
              </a:rPr>
              <a:t>real_queries</a:t>
            </a:r>
            <a:r>
              <a:rPr lang="en-US" dirty="0">
                <a:solidFill>
                  <a:srgbClr val="000000"/>
                </a:solidFill>
                <a:latin typeface="Arial"/>
                <a:ea typeface="+mn-ea"/>
                <a:cs typeface="+mn-cs"/>
              </a:rPr>
              <a:t> =  FILTER queries </a:t>
            </a:r>
            <a:br>
              <a:rPr lang="en-US" dirty="0">
                <a:solidFill>
                  <a:srgbClr val="000000"/>
                </a:solidFill>
                <a:latin typeface="Arial"/>
                <a:ea typeface="+mn-ea"/>
                <a:cs typeface="+mn-cs"/>
              </a:rPr>
            </a:br>
            <a:r>
              <a:rPr lang="en-US" dirty="0">
                <a:solidFill>
                  <a:srgbClr val="000000"/>
                </a:solidFill>
                <a:latin typeface="Arial"/>
                <a:ea typeface="+mn-ea"/>
                <a:cs typeface="+mn-cs"/>
              </a:rPr>
              <a:t>                      BY NOT </a:t>
            </a:r>
            <a:r>
              <a:rPr lang="en-US" dirty="0" err="1">
                <a:solidFill>
                  <a:srgbClr val="000000"/>
                </a:solidFill>
                <a:latin typeface="Arial"/>
                <a:ea typeface="+mn-ea"/>
                <a:cs typeface="+mn-cs"/>
              </a:rPr>
              <a:t>isBot(userId</a:t>
            </a:r>
            <a:r>
              <a:rPr lang="en-US" dirty="0">
                <a:solidFill>
                  <a:srgbClr val="000000"/>
                </a:solidFill>
                <a:latin typeface="Arial"/>
                <a:ea typeface="+mn-ea"/>
                <a:cs typeface="+mn-cs"/>
              </a:rPr>
              <a:t>)</a:t>
            </a:r>
          </a:p>
        </p:txBody>
      </p:sp>
      <p:sp>
        <p:nvSpPr>
          <p:cNvPr id="35847" name="Rectangle 7"/>
          <p:cNvSpPr>
            <a:spLocks noChangeArrowheads="1"/>
          </p:cNvSpPr>
          <p:nvPr/>
        </p:nvSpPr>
        <p:spPr bwMode="auto">
          <a:xfrm>
            <a:off x="381000" y="4114800"/>
            <a:ext cx="8753117" cy="584776"/>
          </a:xfrm>
          <a:prstGeom prst="rect">
            <a:avLst/>
          </a:prstGeom>
          <a:noFill/>
          <a:ln w="9525">
            <a:noFill/>
            <a:miter lim="800000"/>
            <a:headEnd/>
            <a:tailEnd/>
          </a:ln>
        </p:spPr>
        <p:txBody>
          <a:bodyPr wrap="none">
            <a:prstTxWarp prst="textNoShape">
              <a:avLst/>
            </a:prstTxWarp>
            <a:spAutoFit/>
          </a:bodyPr>
          <a:lstStyle/>
          <a:p>
            <a:pPr eaLnBrk="1" hangingPunct="1"/>
            <a:r>
              <a:rPr lang="en-US" sz="3200" dirty="0">
                <a:solidFill>
                  <a:srgbClr val="000000"/>
                </a:solidFill>
                <a:latin typeface="Arial"/>
                <a:ea typeface="+mn-ea"/>
                <a:cs typeface="+mn-cs"/>
              </a:rPr>
              <a:t>Better: use a complex UDF to detect Web bots:</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smtClean="0">
                <a:ea typeface="ＭＳ Ｐゴシック" pitchFamily="-64" charset="-128"/>
                <a:cs typeface="ＭＳ Ｐゴシック" pitchFamily="-64" charset="-128"/>
              </a:rPr>
              <a:t>JOIN</a:t>
            </a:r>
          </a:p>
        </p:txBody>
      </p:sp>
      <p:sp>
        <p:nvSpPr>
          <p:cNvPr id="36867" name="Slide Number Placeholder 3"/>
          <p:cNvSpPr>
            <a:spLocks noGrp="1"/>
          </p:cNvSpPr>
          <p:nvPr>
            <p:ph type="sldNum" sz="quarter" idx="12"/>
          </p:nvPr>
        </p:nvSpPr>
        <p:spPr>
          <a:noFill/>
        </p:spPr>
        <p:txBody>
          <a:bodyPr/>
          <a:lstStyle/>
          <a:p>
            <a:fld id="{E3F70304-A0C4-4565-AB37-8C88B283D651}" type="slidenum">
              <a:rPr lang="en-US" smtClean="0">
                <a:solidFill>
                  <a:srgbClr val="000000"/>
                </a:solidFill>
              </a:rPr>
              <a:pPr/>
              <a:t>99</a:t>
            </a:fld>
            <a:endParaRPr lang="en-US" smtClean="0">
              <a:solidFill>
                <a:srgbClr val="000000"/>
              </a:solidFill>
            </a:endParaRPr>
          </a:p>
        </p:txBody>
      </p:sp>
      <p:sp>
        <p:nvSpPr>
          <p:cNvPr id="5" name="Rectangle 4"/>
          <p:cNvSpPr>
            <a:spLocks noChangeArrowheads="1"/>
          </p:cNvSpPr>
          <p:nvPr/>
        </p:nvSpPr>
        <p:spPr bwMode="auto">
          <a:xfrm>
            <a:off x="152400" y="3342382"/>
            <a:ext cx="8098491" cy="1077218"/>
          </a:xfrm>
          <a:prstGeom prst="rect">
            <a:avLst/>
          </a:prstGeom>
          <a:solidFill>
            <a:schemeClr val="bg1"/>
          </a:solidFill>
          <a:ln w="9525">
            <a:solidFill>
              <a:schemeClr val="tx1"/>
            </a:solidFill>
            <a:miter lim="800000"/>
            <a:headEnd/>
            <a:tailEnd/>
          </a:ln>
          <a:effectLst>
            <a:outerShdw blurRad="63500" dist="107763" dir="2700000" algn="ctr" rotWithShape="0">
              <a:schemeClr val="bg2">
                <a:alpha val="74998"/>
              </a:schemeClr>
            </a:outerShdw>
          </a:effectLst>
        </p:spPr>
        <p:txBody>
          <a:bodyPr wrap="none">
            <a:prstTxWarp prst="textNoShape">
              <a:avLst/>
            </a:prstTxWarp>
            <a:spAutoFit/>
          </a:bodyPr>
          <a:lstStyle/>
          <a:p>
            <a:pPr marL="342900" indent="-342900" eaLnBrk="1" hangingPunct="1">
              <a:spcBef>
                <a:spcPct val="20000"/>
              </a:spcBef>
            </a:pPr>
            <a:r>
              <a:rPr lang="en-US" sz="3200" dirty="0" err="1">
                <a:solidFill>
                  <a:srgbClr val="000000"/>
                </a:solidFill>
                <a:latin typeface="Arial"/>
                <a:ea typeface="+mn-ea"/>
                <a:cs typeface="+mn-cs"/>
              </a:rPr>
              <a:t>join_result</a:t>
            </a:r>
            <a:r>
              <a:rPr lang="en-US" sz="3200" dirty="0">
                <a:solidFill>
                  <a:srgbClr val="000000"/>
                </a:solidFill>
                <a:latin typeface="Arial"/>
                <a:ea typeface="+mn-ea"/>
                <a:cs typeface="+mn-cs"/>
              </a:rPr>
              <a:t> = JOIN results BY </a:t>
            </a:r>
            <a:r>
              <a:rPr lang="en-US" sz="3200" dirty="0" err="1">
                <a:solidFill>
                  <a:srgbClr val="000000"/>
                </a:solidFill>
                <a:latin typeface="Arial"/>
                <a:ea typeface="+mn-ea"/>
                <a:cs typeface="+mn-cs"/>
              </a:rPr>
              <a:t>queryString</a:t>
            </a:r>
            <a:r>
              <a:rPr lang="en-US" sz="3200" dirty="0">
                <a:solidFill>
                  <a:srgbClr val="000000"/>
                </a:solidFill>
                <a:latin typeface="Arial"/>
                <a:ea typeface="+mn-ea"/>
                <a:cs typeface="+mn-cs"/>
              </a:rPr>
              <a:t/>
            </a:r>
            <a:br>
              <a:rPr lang="en-US" sz="3200" dirty="0">
                <a:solidFill>
                  <a:srgbClr val="000000"/>
                </a:solidFill>
                <a:latin typeface="Arial"/>
                <a:ea typeface="+mn-ea"/>
                <a:cs typeface="+mn-cs"/>
              </a:rPr>
            </a:br>
            <a:r>
              <a:rPr lang="en-US" sz="3200" dirty="0">
                <a:solidFill>
                  <a:srgbClr val="000000"/>
                </a:solidFill>
                <a:latin typeface="Arial"/>
                <a:ea typeface="+mn-ea"/>
                <a:cs typeface="+mn-cs"/>
              </a:rPr>
              <a:t>                            revenue BY </a:t>
            </a:r>
            <a:r>
              <a:rPr lang="en-US" sz="3200" dirty="0" err="1">
                <a:solidFill>
                  <a:srgbClr val="000000"/>
                </a:solidFill>
                <a:latin typeface="Arial"/>
                <a:ea typeface="+mn-ea"/>
                <a:cs typeface="+mn-cs"/>
              </a:rPr>
              <a:t>queryString</a:t>
            </a:r>
            <a:endParaRPr lang="en-US" sz="3200" dirty="0">
              <a:solidFill>
                <a:srgbClr val="000000"/>
              </a:solidFill>
              <a:latin typeface="Arial"/>
              <a:ea typeface="+mn-ea"/>
              <a:cs typeface="+mn-cs"/>
            </a:endParaRPr>
          </a:p>
        </p:txBody>
      </p:sp>
      <p:sp>
        <p:nvSpPr>
          <p:cNvPr id="36869" name="Rectangle 7"/>
          <p:cNvSpPr>
            <a:spLocks noChangeArrowheads="1"/>
          </p:cNvSpPr>
          <p:nvPr/>
        </p:nvSpPr>
        <p:spPr bwMode="auto">
          <a:xfrm>
            <a:off x="519113" y="1752600"/>
            <a:ext cx="7010904" cy="954107"/>
          </a:xfrm>
          <a:prstGeom prst="rect">
            <a:avLst/>
          </a:prstGeom>
          <a:noFill/>
          <a:ln w="9525">
            <a:noFill/>
            <a:miter lim="800000"/>
            <a:headEnd/>
            <a:tailEnd/>
          </a:ln>
        </p:spPr>
        <p:txBody>
          <a:bodyPr wrap="none">
            <a:prstTxWarp prst="textNoShape">
              <a:avLst/>
            </a:prstTxWarp>
            <a:spAutoFit/>
          </a:bodyPr>
          <a:lstStyle/>
          <a:p>
            <a:pPr eaLnBrk="1" hangingPunct="1"/>
            <a:r>
              <a:rPr lang="en-US" dirty="0">
                <a:solidFill>
                  <a:srgbClr val="000000"/>
                </a:solidFill>
                <a:latin typeface="Arial"/>
                <a:ea typeface="+mn-ea"/>
                <a:cs typeface="+mn-cs"/>
              </a:rPr>
              <a:t>results: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 </a:t>
            </a:r>
            <a:r>
              <a:rPr lang="en-US" dirty="0" err="1">
                <a:solidFill>
                  <a:srgbClr val="000000"/>
                </a:solidFill>
                <a:latin typeface="Arial"/>
                <a:ea typeface="+mn-ea"/>
                <a:cs typeface="+mn-cs"/>
              </a:rPr>
              <a:t>url</a:t>
            </a:r>
            <a:r>
              <a:rPr lang="en-US" dirty="0">
                <a:solidFill>
                  <a:srgbClr val="000000"/>
                </a:solidFill>
                <a:latin typeface="Arial"/>
                <a:ea typeface="+mn-ea"/>
                <a:cs typeface="+mn-cs"/>
              </a:rPr>
              <a:t>, position)}</a:t>
            </a:r>
          </a:p>
          <a:p>
            <a:pPr eaLnBrk="1" hangingPunct="1"/>
            <a:r>
              <a:rPr lang="en-US" dirty="0">
                <a:solidFill>
                  <a:srgbClr val="000000"/>
                </a:solidFill>
                <a:latin typeface="Arial"/>
                <a:ea typeface="+mn-ea"/>
                <a:cs typeface="+mn-cs"/>
              </a:rPr>
              <a:t>revenue:     {(</a:t>
            </a:r>
            <a:r>
              <a:rPr lang="en-US" dirty="0" err="1">
                <a:solidFill>
                  <a:srgbClr val="000000"/>
                </a:solidFill>
                <a:latin typeface="Arial"/>
                <a:ea typeface="+mn-ea"/>
                <a:cs typeface="+mn-cs"/>
              </a:rPr>
              <a:t>queryString</a:t>
            </a:r>
            <a:r>
              <a:rPr lang="en-US" dirty="0">
                <a:solidFill>
                  <a:srgbClr val="000000"/>
                </a:solidFill>
                <a:latin typeface="Arial"/>
                <a:ea typeface="+mn-ea"/>
                <a:cs typeface="+mn-cs"/>
              </a:rPr>
              <a:t>, </a:t>
            </a:r>
            <a:r>
              <a:rPr lang="en-US" dirty="0" err="1">
                <a:solidFill>
                  <a:srgbClr val="000000"/>
                </a:solidFill>
                <a:latin typeface="Arial"/>
                <a:ea typeface="+mn-ea"/>
                <a:cs typeface="+mn-cs"/>
              </a:rPr>
              <a:t>adSlot</a:t>
            </a:r>
            <a:r>
              <a:rPr lang="en-US" dirty="0">
                <a:solidFill>
                  <a:srgbClr val="000000"/>
                </a:solidFill>
                <a:latin typeface="Arial"/>
                <a:ea typeface="+mn-ea"/>
                <a:cs typeface="+mn-cs"/>
              </a:rPr>
              <a:t>, amount)}</a:t>
            </a:r>
          </a:p>
        </p:txBody>
      </p:sp>
      <p:sp>
        <p:nvSpPr>
          <p:cNvPr id="36870" name="Rectangle 8"/>
          <p:cNvSpPr>
            <a:spLocks noChangeArrowheads="1"/>
          </p:cNvSpPr>
          <p:nvPr/>
        </p:nvSpPr>
        <p:spPr bwMode="auto">
          <a:xfrm>
            <a:off x="152400" y="5267325"/>
            <a:ext cx="7827583" cy="461665"/>
          </a:xfrm>
          <a:prstGeom prst="rect">
            <a:avLst/>
          </a:prstGeom>
          <a:noFill/>
          <a:ln w="9525">
            <a:noFill/>
            <a:miter lim="800000"/>
            <a:headEnd/>
            <a:tailEnd/>
          </a:ln>
        </p:spPr>
        <p:txBody>
          <a:bodyPr wrap="none">
            <a:prstTxWarp prst="textNoShape">
              <a:avLst/>
            </a:prstTxWarp>
            <a:spAutoFit/>
          </a:bodyPr>
          <a:lstStyle/>
          <a:p>
            <a:pPr eaLnBrk="1" hangingPunct="1"/>
            <a:r>
              <a:rPr lang="en-US" sz="2400" dirty="0" err="1">
                <a:solidFill>
                  <a:srgbClr val="000000"/>
                </a:solidFill>
                <a:latin typeface="Arial"/>
                <a:ea typeface="+mn-ea"/>
                <a:cs typeface="+mn-cs"/>
              </a:rPr>
              <a:t>join_result</a:t>
            </a:r>
            <a:r>
              <a:rPr lang="en-US" sz="2400" dirty="0">
                <a:solidFill>
                  <a:srgbClr val="000000"/>
                </a:solidFill>
                <a:latin typeface="Arial"/>
                <a:ea typeface="+mn-ea"/>
                <a:cs typeface="+mn-cs"/>
              </a:rPr>
              <a:t> : {(</a:t>
            </a:r>
            <a:r>
              <a:rPr lang="en-US" sz="2400" dirty="0" err="1">
                <a:solidFill>
                  <a:srgbClr val="000000"/>
                </a:solidFill>
                <a:latin typeface="Arial"/>
                <a:ea typeface="+mn-ea"/>
                <a:cs typeface="+mn-cs"/>
              </a:rPr>
              <a:t>queryString</a:t>
            </a:r>
            <a:r>
              <a:rPr lang="en-US" sz="2400" dirty="0">
                <a:solidFill>
                  <a:srgbClr val="000000"/>
                </a:solidFill>
                <a:latin typeface="Arial"/>
                <a:ea typeface="+mn-ea"/>
                <a:cs typeface="+mn-cs"/>
              </a:rPr>
              <a:t>, </a:t>
            </a:r>
            <a:r>
              <a:rPr lang="en-US" sz="2400" dirty="0" err="1">
                <a:solidFill>
                  <a:srgbClr val="000000"/>
                </a:solidFill>
                <a:latin typeface="Arial"/>
                <a:ea typeface="+mn-ea"/>
                <a:cs typeface="+mn-cs"/>
              </a:rPr>
              <a:t>url</a:t>
            </a:r>
            <a:r>
              <a:rPr lang="en-US" sz="2400" dirty="0">
                <a:solidFill>
                  <a:srgbClr val="000000"/>
                </a:solidFill>
                <a:latin typeface="Arial"/>
                <a:ea typeface="+mn-ea"/>
                <a:cs typeface="+mn-cs"/>
              </a:rPr>
              <a:t>, position, </a:t>
            </a:r>
            <a:r>
              <a:rPr lang="en-US" sz="2400" dirty="0" err="1">
                <a:solidFill>
                  <a:srgbClr val="000000"/>
                </a:solidFill>
                <a:latin typeface="Arial"/>
                <a:ea typeface="+mn-ea"/>
                <a:cs typeface="+mn-cs"/>
              </a:rPr>
              <a:t>adSlot</a:t>
            </a:r>
            <a:r>
              <a:rPr lang="en-US" sz="2400" dirty="0">
                <a:solidFill>
                  <a:srgbClr val="000000"/>
                </a:solidFill>
                <a:latin typeface="Arial"/>
                <a:ea typeface="+mn-ea"/>
                <a:cs typeface="+mn-cs"/>
              </a:rPr>
              <a:t>, amount)}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Osaka"/>
        <a:cs typeface="Osaka"/>
      </a:majorFont>
      <a:minorFont>
        <a:latin typeface="Arial"/>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xternal_template">
  <a:themeElements>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hlink"/>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14402</TotalTime>
  <Words>11394</Words>
  <Application>Microsoft Macintosh PowerPoint</Application>
  <PresentationFormat>On-screen Show (4:3)</PresentationFormat>
  <Paragraphs>1608</Paragraphs>
  <Slides>142</Slides>
  <Notes>32</Notes>
  <HiddenSlides>0</HiddenSlides>
  <MMClips>0</MMClips>
  <ScaleCrop>false</ScaleCrop>
  <HeadingPairs>
    <vt:vector size="6" baseType="variant">
      <vt:variant>
        <vt:lpstr>Design Template</vt:lpstr>
      </vt:variant>
      <vt:variant>
        <vt:i4>4</vt:i4>
      </vt:variant>
      <vt:variant>
        <vt:lpstr>Embedded OLE Servers</vt:lpstr>
      </vt:variant>
      <vt:variant>
        <vt:i4>1</vt:i4>
      </vt:variant>
      <vt:variant>
        <vt:lpstr>Slide Titles</vt:lpstr>
      </vt:variant>
      <vt:variant>
        <vt:i4>142</vt:i4>
      </vt:variant>
    </vt:vector>
  </HeadingPairs>
  <TitlesOfParts>
    <vt:vector size="147" baseType="lpstr">
      <vt:lpstr>Office Theme</vt:lpstr>
      <vt:lpstr>Blank Presentation</vt:lpstr>
      <vt:lpstr>external_template</vt:lpstr>
      <vt:lpstr>Default Design</vt:lpstr>
      <vt:lpstr>Microsoft Word 97 - 2004 Document</vt:lpstr>
      <vt:lpstr>Lecture 10: Parallel Databases</vt:lpstr>
      <vt:lpstr>Announcements</vt:lpstr>
      <vt:lpstr>Reading Assignment: “Rethinking the Contract”</vt:lpstr>
      <vt:lpstr>Overview of Today’s Lecture</vt:lpstr>
      <vt:lpstr>Parallel v.s. Distributed Databases</vt:lpstr>
      <vt:lpstr>Parallel DBMSs</vt:lpstr>
      <vt:lpstr>Performance Metrics  for Parallel DBMSs</vt:lpstr>
      <vt:lpstr>Linear v.s. Non-linear Speedup</vt:lpstr>
      <vt:lpstr>Linear v.s. Non-linear Scaleup</vt:lpstr>
      <vt:lpstr>Challenges to  Linear Speedup and Scaleup</vt:lpstr>
      <vt:lpstr>Architectures for Parallel Databases</vt:lpstr>
      <vt:lpstr>Shared Memory</vt:lpstr>
      <vt:lpstr>Shared Disk</vt:lpstr>
      <vt:lpstr>Shared Nothing</vt:lpstr>
      <vt:lpstr>Shared Nothing</vt:lpstr>
      <vt:lpstr>Taxonomy for Parallel Query Evaluation</vt:lpstr>
      <vt:lpstr>Horizontal Data Partitioning</vt:lpstr>
      <vt:lpstr>Parallel Selection</vt:lpstr>
      <vt:lpstr>Parallel Selection</vt:lpstr>
      <vt:lpstr>Data Partitioning Revisited</vt:lpstr>
      <vt:lpstr>Parallel Group By:  γA, sum(B)(R)</vt:lpstr>
      <vt:lpstr>Cost of Parallel Group By</vt:lpstr>
      <vt:lpstr>Parallel Join:  R ⋈A=B S</vt:lpstr>
      <vt:lpstr>Cost of Parallel Join</vt:lpstr>
      <vt:lpstr>Parallel Query Plans</vt:lpstr>
      <vt:lpstr>Map Reduce</vt:lpstr>
      <vt:lpstr>Data Model</vt:lpstr>
      <vt:lpstr>Step 1: the MAP Phase</vt:lpstr>
      <vt:lpstr>Step 2: the REDUCE Phase</vt:lpstr>
      <vt:lpstr>Example</vt:lpstr>
      <vt:lpstr>Slide 31</vt:lpstr>
      <vt:lpstr>Map = GROUP BY, Reduce = Aggregate</vt:lpstr>
      <vt:lpstr>Implementation</vt:lpstr>
      <vt:lpstr>MR Phases</vt:lpstr>
      <vt:lpstr>Interesting Implementation Details</vt:lpstr>
      <vt:lpstr>Interesting Implementation Details</vt:lpstr>
      <vt:lpstr>Map-Reduce Summary</vt:lpstr>
      <vt:lpstr>Following Slides provided by: Alan Gates, Yahoo!Research</vt:lpstr>
      <vt:lpstr>What is Pig?</vt:lpstr>
      <vt:lpstr>Map-Reduce</vt:lpstr>
      <vt:lpstr>Map Reduce Illustrated</vt:lpstr>
      <vt:lpstr>Map Reduce Illustrated</vt:lpstr>
      <vt:lpstr>Map Reduce Illustrated</vt:lpstr>
      <vt:lpstr>Map Reduce Illustrated</vt:lpstr>
      <vt:lpstr>Map Reduce Illustrated</vt:lpstr>
      <vt:lpstr>Making Parallelism Simple</vt:lpstr>
      <vt:lpstr>Why use Pig?</vt:lpstr>
      <vt:lpstr>In Map-Reduce</vt:lpstr>
      <vt:lpstr>In Pig Latin</vt:lpstr>
      <vt:lpstr>But can it fly?</vt:lpstr>
      <vt:lpstr>Essence of Pig</vt:lpstr>
      <vt:lpstr>How It Works</vt:lpstr>
      <vt:lpstr>Cool Things We’ve Added In the Last Year</vt:lpstr>
      <vt:lpstr>Fragment Replicate Join</vt:lpstr>
      <vt:lpstr>Fragment Replicate Join</vt:lpstr>
      <vt:lpstr>Fragment Replicate Join</vt:lpstr>
      <vt:lpstr>Fragment Replicate Join</vt:lpstr>
      <vt:lpstr>Fragment Replicate Join</vt:lpstr>
      <vt:lpstr>Hash Join</vt:lpstr>
      <vt:lpstr>Hash Join</vt:lpstr>
      <vt:lpstr>Hash Join</vt:lpstr>
      <vt:lpstr>Hash Join</vt:lpstr>
      <vt:lpstr>Hash Join</vt:lpstr>
      <vt:lpstr>Hash Join</vt:lpstr>
      <vt:lpstr>Skew Join</vt:lpstr>
      <vt:lpstr>Skew Join</vt:lpstr>
      <vt:lpstr>Skew Join</vt:lpstr>
      <vt:lpstr>Skew Join</vt:lpstr>
      <vt:lpstr>Skew Join</vt:lpstr>
      <vt:lpstr>Skew Join</vt:lpstr>
      <vt:lpstr>Skew Join</vt:lpstr>
      <vt:lpstr>Merge Join</vt:lpstr>
      <vt:lpstr>Merge Join</vt:lpstr>
      <vt:lpstr>Merge Join</vt:lpstr>
      <vt:lpstr>Merge Join</vt:lpstr>
      <vt:lpstr>Multi-store script</vt:lpstr>
      <vt:lpstr>Multi-Store Map-Reduce Plan</vt:lpstr>
      <vt:lpstr>What are people doing with Pig</vt:lpstr>
      <vt:lpstr>What We’re Working on this Year</vt:lpstr>
      <vt:lpstr>Research Opportunities</vt:lpstr>
      <vt:lpstr>Learn More</vt:lpstr>
      <vt:lpstr>Pig Latin Mini-Tutorial</vt:lpstr>
      <vt:lpstr>Outline</vt:lpstr>
      <vt:lpstr>Pig-Latin Overview</vt:lpstr>
      <vt:lpstr>Example</vt:lpstr>
      <vt:lpstr>First in SQL…</vt:lpstr>
      <vt:lpstr>…then in Pig-Latin</vt:lpstr>
      <vt:lpstr>Types in Pig-Latin</vt:lpstr>
      <vt:lpstr>Types in Pig-Latin</vt:lpstr>
      <vt:lpstr>Slide 90</vt:lpstr>
      <vt:lpstr>Loading data</vt:lpstr>
      <vt:lpstr>Loading data</vt:lpstr>
      <vt:lpstr>Loading data</vt:lpstr>
      <vt:lpstr>FOREACH</vt:lpstr>
      <vt:lpstr>FOREACH</vt:lpstr>
      <vt:lpstr>Slide 96</vt:lpstr>
      <vt:lpstr>FLATTEN</vt:lpstr>
      <vt:lpstr>FILTER</vt:lpstr>
      <vt:lpstr>JOIN</vt:lpstr>
      <vt:lpstr>Slide 100</vt:lpstr>
      <vt:lpstr>GROUP BY</vt:lpstr>
      <vt:lpstr>Simple Map-Reduce</vt:lpstr>
      <vt:lpstr>Co-Group</vt:lpstr>
      <vt:lpstr>Co-Group</vt:lpstr>
      <vt:lpstr>Co-Group</vt:lpstr>
      <vt:lpstr>Co-Group v.s. Join</vt:lpstr>
      <vt:lpstr>Asking for Output: STORE</vt:lpstr>
      <vt:lpstr>Implementation</vt:lpstr>
      <vt:lpstr>Implementation</vt:lpstr>
      <vt:lpstr>Bloom Filters</vt:lpstr>
      <vt:lpstr>Lecture on Bloom Filters</vt:lpstr>
      <vt:lpstr>Pig Latin Example Continued</vt:lpstr>
      <vt:lpstr>Example</vt:lpstr>
      <vt:lpstr>Hash Maps</vt:lpstr>
      <vt:lpstr>Hash Map = Dictionary</vt:lpstr>
      <vt:lpstr>Example (cont’d)</vt:lpstr>
      <vt:lpstr>Analysis</vt:lpstr>
      <vt:lpstr>Analysis</vt:lpstr>
      <vt:lpstr>Analysis</vt:lpstr>
      <vt:lpstr>Analysis</vt:lpstr>
      <vt:lpstr>Analysis</vt:lpstr>
      <vt:lpstr>Probability of False Positives</vt:lpstr>
      <vt:lpstr>Probability of False Positives</vt:lpstr>
      <vt:lpstr>Analysis: Example</vt:lpstr>
      <vt:lpstr>Bloom Filters</vt:lpstr>
      <vt:lpstr>Bloom Filter = Dictionary</vt:lpstr>
      <vt:lpstr>Example Bloom Filter k=3</vt:lpstr>
      <vt:lpstr>Choosing k</vt:lpstr>
      <vt:lpstr>Analysis</vt:lpstr>
      <vt:lpstr>Analysis</vt:lpstr>
      <vt:lpstr>Analysis</vt:lpstr>
      <vt:lpstr>Analysis</vt:lpstr>
      <vt:lpstr>Probability of False Positives</vt:lpstr>
      <vt:lpstr>Probability of False Positives</vt:lpstr>
      <vt:lpstr>Optimizing k</vt:lpstr>
      <vt:lpstr>Bloom Filter Summary</vt:lpstr>
      <vt:lpstr>Bloom Filter Summary</vt:lpstr>
      <vt:lpstr>Set Operations</vt:lpstr>
      <vt:lpstr>Set Operations</vt:lpstr>
      <vt:lpstr>Counting Bloom Filter</vt:lpstr>
      <vt:lpstr>Application: Dictionaries</vt:lpstr>
      <vt:lpstr>Application: Distributed Caching</vt:lpstr>
    </vt:vector>
  </TitlesOfParts>
  <Company>Magdalena Balazinska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CSE 544 Principles of Database Management Systems</dc:title>
  <cp:lastModifiedBy>Dan Suciu</cp:lastModifiedBy>
  <cp:revision>958</cp:revision>
  <cp:lastPrinted>2009-11-09T20:46:31Z</cp:lastPrinted>
  <dcterms:created xsi:type="dcterms:W3CDTF">2010-12-01T23:00:48Z</dcterms:created>
  <dcterms:modified xsi:type="dcterms:W3CDTF">2010-12-02T01:31:40Z</dcterms:modified>
</cp:coreProperties>
</file>