
<file path=[Content_Types].xml><?xml version="1.0" encoding="utf-8"?>
<Types xmlns="http://schemas.openxmlformats.org/package/2006/content-types">
  <Override PartName="/ppt/slides/slide41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50.xml" ContentType="application/vnd.openxmlformats-officedocument.presentationml.slide+xml"/>
  <Override PartName="/ppt/slides/slide18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60.xml" ContentType="application/vnd.openxmlformats-officedocument.presentationml.slide+xml"/>
  <Override PartName="/ppt/slides/slide28.xml" ContentType="application/vnd.openxmlformats-officedocument.presentationml.slide+xml"/>
  <Override PartName="/ppt/slides/slide37.xml" ContentType="application/vnd.openxmlformats-officedocument.presentationml.slide+xml"/>
  <Override PartName="/ppt/slides/slide70.xml" ContentType="application/vnd.openxmlformats-officedocument.presentationml.slide+xml"/>
  <Override PartName="/ppt/slides/slide9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66.xml" ContentType="application/vnd.openxmlformats-officedocument.presentationml.slide+xml"/>
  <Override PartName="/ppt/theme/theme1.xml" ContentType="application/vnd.openxmlformats-officedocument.theme+xml"/>
  <Override PartName="/ppt/notesSlides/notesSlide2.xml" ContentType="application/vnd.openxmlformats-officedocument.presentationml.notesSlide+xml"/>
  <Override PartName="/ppt/slides/slide75.xml" ContentType="application/vnd.openxmlformats-officedocument.presentationml.slide+xml"/>
  <Override PartName="/ppt/slides/slide85.xml" ContentType="application/vnd.openxmlformats-officedocument.presentationml.slide+xml"/>
  <Default Extension="jpeg" ContentType="image/jpeg"/>
  <Override PartName="/ppt/notesSlides/notesSlide11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2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51.xml" ContentType="application/vnd.openxmlformats-officedocument.presentationml.slide+xml"/>
  <Override PartName="/ppt/slides/slide19.xml" ContentType="application/vnd.openxmlformats-officedocument.presentationml.slide+xml"/>
  <Override PartName="/ppt/notesSlides/notesSlide27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61.xml" ContentType="application/vnd.openxmlformats-officedocument.presentationml.slide+xml"/>
  <Override PartName="/ppt/slides/slide29.xml" ContentType="application/vnd.openxmlformats-officedocument.presentationml.slide+xml"/>
  <Override PartName="/ppt/notesSlides/notesSlide36.xml" ContentType="application/vnd.openxmlformats-officedocument.presentationml.notesSlide+xml"/>
  <Override PartName="/ppt/slides/slide38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90.xml" ContentType="application/vnd.openxmlformats-officedocument.presentationml.slide+xml"/>
  <Override PartName="/ppt/slides/slide67.xml" ContentType="application/vnd.openxmlformats-officedocument.presentationml.slide+xml"/>
  <Override PartName="/ppt/theme/theme2.xml" ContentType="application/vnd.openxmlformats-officedocument.theme+xml"/>
  <Override PartName="/ppt/notesSlides/notesSlide3.xml" ContentType="application/vnd.openxmlformats-officedocument.presentationml.notesSlide+xml"/>
  <Override PartName="/ppt/slides/slide76.xml" ContentType="application/vnd.openxmlformats-officedocument.presentationml.slide+xml"/>
  <Override PartName="/ppt/slides/slide86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2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4.xml" ContentType="application/vnd.openxmlformats-officedocument.presentationml.slide+xml"/>
  <Default Extension="bin" ContentType="application/vnd.openxmlformats-officedocument.presentationml.printerSettings"/>
  <Override PartName="/ppt/notesSlides/notesSlide32.xml" ContentType="application/vnd.openxmlformats-officedocument.presentationml.notesSlide+xml"/>
  <Override PartName="/ppt/slides/slide33.xml" ContentType="application/vnd.openxmlformats-officedocument.presentationml.slide+xml"/>
  <Override PartName="/ppt/slides/slide5.xml" ContentType="application/vnd.openxmlformats-officedocument.presentationml.slide+xml"/>
  <Default Extension="xml" ContentType="application/xml"/>
  <Override PartName="/ppt/slideLayouts/slideLayout6.xml" ContentType="application/vnd.openxmlformats-officedocument.presentationml.slideLayout+xml"/>
  <Override PartName="/ppt/tableStyles.xml" ContentType="application/vnd.openxmlformats-officedocument.presentationml.tableStyles+xml"/>
  <Override PartName="/ppt/slides/slide43.xml" ContentType="application/vnd.openxmlformats-officedocument.presentationml.slide+xml"/>
  <Override PartName="/ppt/notesSlides/notesSlide18.xml" ContentType="application/vnd.openxmlformats-officedocument.presentationml.notesSlide+xml"/>
  <Override PartName="/ppt/slides/slide52.xml" ContentType="application/vnd.openxmlformats-officedocument.presentationml.slide+xml"/>
  <Override PartName="/ppt/notesSlides/notesSlide28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s/slide62.xml" ContentType="application/vnd.openxmlformats-officedocument.presentationml.slide+xml"/>
  <Override PartName="/ppt/notesSlides/notesSlide37.xml" ContentType="application/vnd.openxmlformats-officedocument.presentationml.notesSlide+xml"/>
  <Override PartName="/docProps/app.xml" ContentType="application/vnd.openxmlformats-officedocument.extended-properties+xml"/>
  <Override PartName="/ppt/slides/slide39.xml" ContentType="application/vnd.openxmlformats-officedocument.presentationml.slide+xml"/>
  <Override PartName="/ppt/slides/slide81.xml" ContentType="application/vnd.openxmlformats-officedocument.presentationml.slide+xml"/>
  <Override PartName="/ppt/slides/slide49.xml" ContentType="application/vnd.openxmlformats-officedocument.presentationml.slide+xml"/>
  <Override PartName="/ppt/slides/slide58.xml" ContentType="application/vnd.openxmlformats-officedocument.presentationml.slide+xml"/>
  <Override PartName="/ppt/slides/slide91.xml" ContentType="application/vnd.openxmlformats-officedocument.presentationml.slide+xml"/>
  <Override PartName="/docProps/core.xml" ContentType="application/vnd.openxmlformats-package.core-properties+xml"/>
  <Override PartName="/ppt/slides/slide68.xml" ContentType="application/vnd.openxmlformats-officedocument.presentationml.slide+xml"/>
  <Override PartName="/ppt/theme/theme3.xml" ContentType="application/vnd.openxmlformats-officedocument.theme+xml"/>
  <Override PartName="/ppt/notesSlides/notesSlide4.xml" ContentType="application/vnd.openxmlformats-officedocument.presentationml.notesSlide+xml"/>
  <Override PartName="/ppt/slides/slide77.xml" ContentType="application/vnd.openxmlformats-officedocument.presentationml.slide+xml"/>
  <Override PartName="/ppt/slides/slide87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3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34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44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53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63.xml" ContentType="application/vnd.openxmlformats-officedocument.presentationml.slide+xml"/>
  <Override PartName="/ppt/notesSlides/notesSlide38.xml" ContentType="application/vnd.openxmlformats-officedocument.presentationml.notesSlide+xml"/>
  <Override PartName="/ppt/slides/slide72.xml" ContentType="application/vnd.openxmlformats-officedocument.presentationml.slide+xml"/>
  <Override PartName="/ppt/slides/slide82.xml" ContentType="application/vnd.openxmlformats-officedocument.presentationml.slide+xml"/>
  <Override PartName="/ppt/slides/slide92.xml" ContentType="application/vnd.openxmlformats-officedocument.presentationml.slide+xml"/>
  <Override PartName="/ppt/slides/slide59.xml" ContentType="application/vnd.openxmlformats-officedocument.presentationml.slide+xml"/>
  <Override PartName="/ppt/slides/slide69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78.xml" ContentType="application/vnd.openxmlformats-officedocument.presentationml.slide+xml"/>
  <Override PartName="/ppt/slides/slide10.xml" ContentType="application/vnd.openxmlformats-officedocument.presentationml.slide+xml"/>
  <Override PartName="/ppt/slides/slide88.xml" ContentType="application/vnd.openxmlformats-officedocument.presentationml.slide+xml"/>
  <Override PartName="/ppt/slides/slide20.xml" ContentType="application/vnd.openxmlformats-officedocument.presentationml.slide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4.xml" ContentType="application/vnd.openxmlformats-officedocument.presentationml.notesSlide+xml"/>
  <Override PartName="/ppt/viewProps.xml" ContentType="application/vnd.openxmlformats-officedocument.presentationml.viewProps+xml"/>
  <Default Extension="rels" ContentType="application/vnd.openxmlformats-package.relationships+xml"/>
  <Override PartName="/ppt/slides/slide26.xml" ContentType="application/vnd.openxmlformats-officedocument.presentationml.slide+xml"/>
  <Override PartName="/ppt/notesSlides/notesSlide34.xml" ContentType="application/vnd.openxmlformats-officedocument.presentationml.notesSlide+xml"/>
  <Override PartName="/ppt/slides/slide35.xml" ContentType="application/vnd.openxmlformats-officedocument.presentationml.slide+xml"/>
  <Override PartName="/ppt/slides/slide7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s/slide73.xml" ContentType="application/vnd.openxmlformats-officedocument.presentationml.slide+xml"/>
  <Override PartName="/ppt/presentation.xml" ContentType="application/vnd.openxmlformats-officedocument.presentationml.presentation.main+xml"/>
  <Override PartName="/ppt/slides/slide83.xml" ContentType="application/vnd.openxmlformats-officedocument.presentationml.slide+xml"/>
  <Override PartName="/ppt/slides/slide93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slides/slide89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3.xml" ContentType="application/vnd.openxmlformats-officedocument.presentationml.slideLayout+xml"/>
  <Override PartName="/ppt/slides/slide40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35.xml" ContentType="application/vnd.openxmlformats-officedocument.presentationml.notesSlide+xml"/>
  <Override PartName="/ppt/slides/slide36.xml" ContentType="application/vnd.openxmlformats-officedocument.presentationml.slide+xml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74.xml" ContentType="application/vnd.openxmlformats-officedocument.presentationml.slide+xml"/>
  <Override PartName="/ppt/slides/slide84.xml" ContentType="application/vnd.openxmlformats-officedocument.presentationml.slide+xml"/>
  <Override PartName="/ppt/slides/slide94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31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96"/>
  </p:notesMasterIdLst>
  <p:handoutMasterIdLst>
    <p:handoutMasterId r:id="rId97"/>
  </p:handoutMasterIdLst>
  <p:sldIdLst>
    <p:sldId id="385" r:id="rId2"/>
    <p:sldId id="589" r:id="rId3"/>
    <p:sldId id="564" r:id="rId4"/>
    <p:sldId id="565" r:id="rId5"/>
    <p:sldId id="552" r:id="rId6"/>
    <p:sldId id="553" r:id="rId7"/>
    <p:sldId id="470" r:id="rId8"/>
    <p:sldId id="471" r:id="rId9"/>
    <p:sldId id="472" r:id="rId10"/>
    <p:sldId id="566" r:id="rId11"/>
    <p:sldId id="473" r:id="rId12"/>
    <p:sldId id="474" r:id="rId13"/>
    <p:sldId id="475" r:id="rId14"/>
    <p:sldId id="476" r:id="rId15"/>
    <p:sldId id="567" r:id="rId16"/>
    <p:sldId id="478" r:id="rId17"/>
    <p:sldId id="477" r:id="rId18"/>
    <p:sldId id="479" r:id="rId19"/>
    <p:sldId id="481" r:id="rId20"/>
    <p:sldId id="579" r:id="rId21"/>
    <p:sldId id="480" r:id="rId22"/>
    <p:sldId id="578" r:id="rId23"/>
    <p:sldId id="580" r:id="rId24"/>
    <p:sldId id="581" r:id="rId25"/>
    <p:sldId id="582" r:id="rId26"/>
    <p:sldId id="587" r:id="rId27"/>
    <p:sldId id="588" r:id="rId28"/>
    <p:sldId id="482" r:id="rId29"/>
    <p:sldId id="483" r:id="rId30"/>
    <p:sldId id="568" r:id="rId31"/>
    <p:sldId id="569" r:id="rId32"/>
    <p:sldId id="573" r:id="rId33"/>
    <p:sldId id="484" r:id="rId34"/>
    <p:sldId id="577" r:id="rId35"/>
    <p:sldId id="575" r:id="rId36"/>
    <p:sldId id="576" r:id="rId37"/>
    <p:sldId id="555" r:id="rId38"/>
    <p:sldId id="556" r:id="rId39"/>
    <p:sldId id="557" r:id="rId40"/>
    <p:sldId id="558" r:id="rId41"/>
    <p:sldId id="560" r:id="rId42"/>
    <p:sldId id="570" r:id="rId43"/>
    <p:sldId id="554" r:id="rId44"/>
    <p:sldId id="571" r:id="rId45"/>
    <p:sldId id="525" r:id="rId46"/>
    <p:sldId id="526" r:id="rId47"/>
    <p:sldId id="572" r:id="rId48"/>
    <p:sldId id="527" r:id="rId49"/>
    <p:sldId id="583" r:id="rId50"/>
    <p:sldId id="530" r:id="rId51"/>
    <p:sldId id="531" r:id="rId52"/>
    <p:sldId id="532" r:id="rId53"/>
    <p:sldId id="533" r:id="rId54"/>
    <p:sldId id="584" r:id="rId55"/>
    <p:sldId id="534" r:id="rId56"/>
    <p:sldId id="528" r:id="rId57"/>
    <p:sldId id="529" r:id="rId58"/>
    <p:sldId id="535" r:id="rId59"/>
    <p:sldId id="585" r:id="rId60"/>
    <p:sldId id="536" r:id="rId61"/>
    <p:sldId id="537" r:id="rId62"/>
    <p:sldId id="538" r:id="rId63"/>
    <p:sldId id="539" r:id="rId64"/>
    <p:sldId id="540" r:id="rId65"/>
    <p:sldId id="541" r:id="rId66"/>
    <p:sldId id="551" r:id="rId67"/>
    <p:sldId id="488" r:id="rId68"/>
    <p:sldId id="489" r:id="rId69"/>
    <p:sldId id="490" r:id="rId70"/>
    <p:sldId id="491" r:id="rId71"/>
    <p:sldId id="492" r:id="rId72"/>
    <p:sldId id="493" r:id="rId73"/>
    <p:sldId id="494" r:id="rId74"/>
    <p:sldId id="495" r:id="rId75"/>
    <p:sldId id="496" r:id="rId76"/>
    <p:sldId id="590" r:id="rId77"/>
    <p:sldId id="497" r:id="rId78"/>
    <p:sldId id="498" r:id="rId79"/>
    <p:sldId id="499" r:id="rId80"/>
    <p:sldId id="500" r:id="rId81"/>
    <p:sldId id="501" r:id="rId82"/>
    <p:sldId id="502" r:id="rId83"/>
    <p:sldId id="503" r:id="rId84"/>
    <p:sldId id="504" r:id="rId85"/>
    <p:sldId id="505" r:id="rId86"/>
    <p:sldId id="506" r:id="rId87"/>
    <p:sldId id="507" r:id="rId88"/>
    <p:sldId id="508" r:id="rId89"/>
    <p:sldId id="509" r:id="rId90"/>
    <p:sldId id="510" r:id="rId91"/>
    <p:sldId id="511" r:id="rId92"/>
    <p:sldId id="512" r:id="rId93"/>
    <p:sldId id="513" r:id="rId94"/>
    <p:sldId id="524" r:id="rId9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33CC"/>
    <a:srgbClr val="FF660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2020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theme" Target="theme/theme1.xml"/><Relationship Id="rId10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notesMaster" Target="notesMasters/notesMaster1.xml"/><Relationship Id="rId97" Type="http://schemas.openxmlformats.org/officeDocument/2006/relationships/handoutMaster" Target="handoutMasters/handoutMaster1.xml"/><Relationship Id="rId98" Type="http://schemas.openxmlformats.org/officeDocument/2006/relationships/printerSettings" Target="printerSettings/printerSettings1.bin"/><Relationship Id="rId9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viewProps" Target="viewProps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5DDD9-7E02-C24B-84C4-EB60CD492724}" type="datetimeFigureOut">
              <a:rPr lang="en-US" smtClean="0">
                <a:latin typeface="Arial"/>
              </a:rPr>
              <a:pPr/>
              <a:t>10/27/10</a:t>
            </a:fld>
            <a:endParaRPr lang="en-US" dirty="0"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8B37A3-053B-9A42-83B7-0B88A3CD05F5}" type="slidenum">
              <a:rPr lang="en-US" smtClean="0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/>
              </a:defRPr>
            </a:lvl1pPr>
          </a:lstStyle>
          <a:p>
            <a:fld id="{8975B807-D687-F142-91E3-28842B0545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0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2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5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</a:rPr>
              <a:t>Better performance than a generic lock</a:t>
            </a: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61C295-9121-154F-B609-ABBC87C0713D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5B08B8-EE6E-9F4B-ACFF-D419E483A453}" type="slidenum">
              <a:rPr lang="en-US"/>
              <a:pPr/>
              <a:t>31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F96E6C-B97A-7B41-A596-28D8CEDA255A}" type="slidenum">
              <a:rPr lang="en-US"/>
              <a:pPr/>
              <a:t>32</a:t>
            </a:fld>
            <a:endParaRPr lang="en-US"/>
          </a:p>
        </p:txBody>
      </p:sp>
      <p:sp>
        <p:nvSpPr>
          <p:cNvPr id="6717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F32F64-13C9-B240-8117-376B3665E05A}" type="slidenum">
              <a:rPr lang="en-US"/>
              <a:pPr/>
              <a:t>33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3E4325-4D97-E94A-8EFC-779A5319839F}" type="slidenum">
              <a:rPr lang="en-US"/>
              <a:pPr/>
              <a:t>35</a:t>
            </a:fld>
            <a:endParaRPr lang="en-US"/>
          </a:p>
        </p:txBody>
      </p:sp>
      <p:sp>
        <p:nvSpPr>
          <p:cNvPr id="6758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D4A8FC-D4DD-434C-8BE8-A91FB7ED2E42}" type="slidenum">
              <a:rPr lang="en-US"/>
              <a:pPr/>
              <a:t>36</a:t>
            </a:fld>
            <a:endParaRPr lang="en-US"/>
          </a:p>
        </p:txBody>
      </p:sp>
      <p:sp>
        <p:nvSpPr>
          <p:cNvPr id="6778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65EC12-94FB-DD49-9FD0-19E57DABC204}" type="slidenum">
              <a:rPr lang="en-US"/>
              <a:pPr/>
              <a:t>37</a:t>
            </a:fld>
            <a:endParaRPr lang="en-US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CA7AA7-F8E3-C645-B6EA-C7BAD91DE875}" type="slidenum">
              <a:rPr lang="en-US"/>
              <a:pPr/>
              <a:t>43</a:t>
            </a:fld>
            <a:endParaRPr lang="en-US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35DE4B-63BF-464D-B348-8A76DB7AA44F}" type="slidenum">
              <a:rPr lang="en-US"/>
              <a:pPr/>
              <a:t>45</a:t>
            </a:fld>
            <a:endParaRPr lang="en-US"/>
          </a:p>
        </p:txBody>
      </p:sp>
      <p:sp>
        <p:nvSpPr>
          <p:cNvPr id="6389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8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7CEFA7-76CD-DF4F-9BDA-FD8F49467941}" type="slidenum">
              <a:rPr lang="en-US"/>
              <a:pPr/>
              <a:t>46</a:t>
            </a:fld>
            <a:endParaRPr lang="en-US"/>
          </a:p>
        </p:txBody>
      </p:sp>
      <p:sp>
        <p:nvSpPr>
          <p:cNvPr id="6430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1F8CA3-030A-0D42-8C66-5F5EDB93914D}" type="slidenum">
              <a:rPr lang="en-US"/>
              <a:pPr/>
              <a:t>48</a:t>
            </a:fld>
            <a:endParaRPr lang="en-US"/>
          </a:p>
        </p:txBody>
      </p:sp>
      <p:sp>
        <p:nvSpPr>
          <p:cNvPr id="6451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E67663-2698-934C-B9C2-1E9C65E4648A}" type="slidenum">
              <a:rPr lang="en-US"/>
              <a:pPr/>
              <a:t>20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2BEB89-0BE9-E14F-ABE4-D8CF55CAA9BF}" type="slidenum">
              <a:rPr lang="en-US"/>
              <a:pPr/>
              <a:t>50</a:t>
            </a:fld>
            <a:endParaRPr lang="en-US"/>
          </a:p>
        </p:txBody>
      </p:sp>
      <p:sp>
        <p:nvSpPr>
          <p:cNvPr id="172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320DF4-C9B0-2B44-BE92-C09272276D7D}" type="slidenum">
              <a:rPr lang="en-US"/>
              <a:pPr/>
              <a:t>51</a:t>
            </a:fld>
            <a:endParaRPr lang="en-US"/>
          </a:p>
        </p:txBody>
      </p:sp>
      <p:sp>
        <p:nvSpPr>
          <p:cNvPr id="174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19E804-0A1F-DB46-B765-53CF8E7E02E5}" type="slidenum">
              <a:rPr lang="en-US"/>
              <a:pPr/>
              <a:t>53</a:t>
            </a:fld>
            <a:endParaRPr lang="en-US"/>
          </a:p>
        </p:txBody>
      </p:sp>
      <p:sp>
        <p:nvSpPr>
          <p:cNvPr id="177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19E804-0A1F-DB46-B765-53CF8E7E02E5}" type="slidenum">
              <a:rPr lang="en-US"/>
              <a:pPr/>
              <a:t>54</a:t>
            </a:fld>
            <a:endParaRPr lang="en-US"/>
          </a:p>
        </p:txBody>
      </p:sp>
      <p:sp>
        <p:nvSpPr>
          <p:cNvPr id="177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89E227-97FF-DE42-9EDE-3DF2E3BB9BD7}" type="slidenum">
              <a:rPr lang="en-US"/>
              <a:pPr/>
              <a:t>55</a:t>
            </a:fld>
            <a:endParaRPr lang="en-US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8D1236-419A-3745-8D78-1B0739D5A3B3}" type="slidenum">
              <a:rPr lang="en-US"/>
              <a:pPr/>
              <a:t>56</a:t>
            </a:fld>
            <a:endParaRPr lang="en-US"/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29FD31-3D92-5247-A50F-4465B0F2E746}" type="slidenum">
              <a:rPr lang="en-US"/>
              <a:pPr/>
              <a:t>57</a:t>
            </a:fld>
            <a:endParaRPr lang="en-US"/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439F9C-1FAF-214C-9BC1-3CBB70211694}" type="slidenum">
              <a:rPr lang="en-US"/>
              <a:pPr/>
              <a:t>58</a:t>
            </a:fld>
            <a:endParaRPr lang="en-US"/>
          </a:p>
        </p:txBody>
      </p:sp>
      <p:sp>
        <p:nvSpPr>
          <p:cNvPr id="181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E971CA-8817-AD45-AA99-4E0F739E4DD5}" type="slidenum">
              <a:rPr lang="en-US"/>
              <a:pPr/>
              <a:t>62</a:t>
            </a:fld>
            <a:endParaRPr lang="en-US"/>
          </a:p>
        </p:txBody>
      </p:sp>
      <p:sp>
        <p:nvSpPr>
          <p:cNvPr id="183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760AB6-338A-954F-91AA-C0C373F3C003}" type="slidenum">
              <a:rPr lang="en-US"/>
              <a:pPr/>
              <a:t>65</a:t>
            </a:fld>
            <a:endParaRPr lang="en-US"/>
          </a:p>
        </p:txBody>
      </p:sp>
      <p:sp>
        <p:nvSpPr>
          <p:cNvPr id="187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</a:rPr>
              <a:t>Commercial systems use wait-for graphs to detect deadlocks. The problem with timeouts is how to set the threshold.</a:t>
            </a: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63ABA8-A6A0-3441-85E6-E90B3EA97E47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F04849-E91B-AB45-A9A0-C6DD40734B8C}" type="slidenum">
              <a:rPr lang="en-US"/>
              <a:pPr/>
              <a:t>66</a:t>
            </a:fld>
            <a:endParaRPr lang="en-US"/>
          </a:p>
        </p:txBody>
      </p:sp>
      <p:sp>
        <p:nvSpPr>
          <p:cNvPr id="6676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69DFA1-7FA5-684E-B509-B09CF929A978}" type="slidenum">
              <a:rPr lang="en-US"/>
              <a:pPr/>
              <a:t>70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40" tIns="44970" rIns="89940" bIns="44970"/>
          <a:lstStyle/>
          <a:p>
            <a:pPr eaLnBrk="1" hangingPunct="1"/>
            <a:r>
              <a:rPr lang="en-US">
                <a:latin typeface="Arial" charset="0"/>
              </a:rPr>
              <a:t>The timestamp of U is given by WT(X) or by RT(X) respectively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1FF2AE-C7EB-9D47-8222-514B57C3F3F6}" type="slidenum">
              <a:rPr lang="en-US"/>
              <a:pPr/>
              <a:t>72</a:t>
            </a:fld>
            <a:endParaRPr lang="en-US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3069EC-73A0-194E-A492-76CE9CA194FE}" type="slidenum">
              <a:rPr lang="en-US"/>
              <a:pPr/>
              <a:t>74</a:t>
            </a:fld>
            <a:endParaRPr lang="en-US"/>
          </a:p>
        </p:txBody>
      </p:sp>
      <p:sp>
        <p:nvSpPr>
          <p:cNvPr id="9011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40" tIns="44970" rIns="89940" bIns="44970"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A84137-CF5E-4046-A981-43B60A9353F8}" type="slidenum">
              <a:rPr lang="en-US"/>
              <a:pPr/>
              <a:t>75</a:t>
            </a:fld>
            <a:endParaRPr lang="en-US"/>
          </a:p>
        </p:txBody>
      </p:sp>
      <p:sp>
        <p:nvSpPr>
          <p:cNvPr id="9216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40" tIns="44970" rIns="89940" bIns="44970"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FF5CF4-E5AF-4F48-862C-DD8EC4878476}" type="slidenum">
              <a:rPr lang="en-US"/>
              <a:pPr/>
              <a:t>80</a:t>
            </a:fld>
            <a:endParaRPr lang="en-US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</a:rPr>
              <a:t>This is what most commercial DBMSs implement.</a:t>
            </a:r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4A8610-3428-4A40-AE73-33F02CCE3A7B}" type="slidenum">
              <a:rPr lang="en-US" smtClean="0"/>
              <a:pPr/>
              <a:t>82</a:t>
            </a:fld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</a:rPr>
              <a:t>Possible that U wrote X after T read X.</a:t>
            </a:r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9BF1C5-FB3D-0D40-BB35-FFE165CEFB42}" type="slidenum">
              <a:rPr lang="en-US" smtClean="0"/>
              <a:pPr/>
              <a:t>85</a:t>
            </a:fld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8EDE3E-8216-F14F-B286-A3AD1B7E99BF}" type="slidenum">
              <a:rPr lang="en-US"/>
              <a:pPr/>
              <a:t>94</a:t>
            </a:fld>
            <a:endParaRPr lang="en-US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31FBF7-88D2-1A43-A339-A9638E2F2442}" type="slidenum">
              <a:rPr lang="en-US"/>
              <a:pPr/>
              <a:t>22</a:t>
            </a:fld>
            <a:endParaRPr lang="en-US"/>
          </a:p>
        </p:txBody>
      </p:sp>
      <p:sp>
        <p:nvSpPr>
          <p:cNvPr id="6737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2EE5E6-44D4-4E4A-9771-10343B497005}" type="slidenum">
              <a:rPr lang="en-US"/>
              <a:pPr/>
              <a:t>26</a:t>
            </a:fld>
            <a:endParaRPr lang="en-US"/>
          </a:p>
        </p:txBody>
      </p:sp>
      <p:sp>
        <p:nvSpPr>
          <p:cNvPr id="6819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B69EDE-B626-9B48-A221-4D178ACD9C6A}" type="slidenum">
              <a:rPr lang="en-US"/>
              <a:pPr/>
              <a:t>27</a:t>
            </a:fld>
            <a:endParaRPr lang="en-US"/>
          </a:p>
        </p:txBody>
      </p:sp>
      <p:sp>
        <p:nvSpPr>
          <p:cNvPr id="6840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8142DA-38AD-B440-8993-BFB0CDFF792F}" type="slidenum">
              <a:rPr lang="en-US"/>
              <a:pPr/>
              <a:t>28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5B08B8-EE6E-9F4B-ACFF-D419E483A453}" type="slidenum">
              <a:rPr lang="en-US"/>
              <a:pPr/>
              <a:t>29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5B08B8-EE6E-9F4B-ACFF-D419E483A453}" type="slidenum">
              <a:rPr lang="en-US"/>
              <a:pPr/>
              <a:t>30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1DFEAA-16F5-E742-9905-2970BEF1BE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46BCE8-1378-EF46-9C74-08708304EE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B3708C-02E0-2A4C-9FCA-3B0AD19336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D83475-03F1-E84F-A88C-BC91492FCE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A6B0C5-C6BC-3E43-8117-C0327C0090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5E039C-E958-C14F-87F7-C3B00DB18D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015A80-BFE9-2446-9DCC-8C63A220E6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EA397-43DA-CC47-B7C2-B4227A36E7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1C5723-2D15-FF48-875F-6FF3E2619D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229F64-9B51-234D-A7A3-28BDCD68C8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711736-2350-D94A-BC23-9643135E05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/>
              </a:defRPr>
            </a:lvl1pPr>
          </a:lstStyle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/>
              </a:defRPr>
            </a:lvl1pPr>
          </a:lstStyle>
          <a:p>
            <a:fld id="{D336C355-4572-8B4F-82FD-B9A8C611B0D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.jpeg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2.jpeg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5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447087-F7F8-3D44-950A-178EE1159DD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Lecture 5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Transactions</a:t>
            </a:r>
            <a:endParaRPr lang="en-US" dirty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Wednesday</a:t>
            </a:r>
          </a:p>
          <a:p>
            <a:pPr eaLnBrk="1" hangingPunct="1"/>
            <a:r>
              <a:rPr lang="en-US" dirty="0" smtClean="0"/>
              <a:t>October 27</a:t>
            </a:r>
            <a:r>
              <a:rPr lang="en-US" baseline="30000" dirty="0" smtClean="0"/>
              <a:t>th</a:t>
            </a:r>
            <a:r>
              <a:rPr lang="en-US" dirty="0" smtClean="0"/>
              <a:t>,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A Non-</a:t>
            </a:r>
            <a:r>
              <a:rPr lang="en-US" dirty="0" err="1">
                <a:latin typeface="Arial" charset="0"/>
              </a:rPr>
              <a:t>Serializable</a:t>
            </a:r>
            <a:r>
              <a:rPr lang="en-US" dirty="0">
                <a:latin typeface="Arial" charset="0"/>
              </a:rPr>
              <a:t> Schedule</a:t>
            </a:r>
          </a:p>
        </p:txBody>
      </p:sp>
      <p:graphicFrame>
        <p:nvGraphicFramePr>
          <p:cNvPr id="451647" name="Group 63"/>
          <p:cNvGraphicFramePr>
            <a:graphicFrameLocks noGrp="1"/>
          </p:cNvGraphicFramePr>
          <p:nvPr/>
        </p:nvGraphicFramePr>
        <p:xfrm>
          <a:off x="2209800" y="1676400"/>
          <a:ext cx="4724400" cy="4517136"/>
        </p:xfrm>
        <a:graphic>
          <a:graphicData uri="http://schemas.openxmlformats.org/drawingml/2006/table">
            <a:tbl>
              <a:tblPr/>
              <a:tblGrid>
                <a:gridCol w="2362200"/>
                <a:gridCol w="23622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READ(A, t)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 := t+100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WRITE(A, t)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READ(A,s)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 := s*2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WRITE(A,s)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READ(B,s)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 := s*2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WRITE(B,s)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READ(B, t)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 := t+100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WRITE(B,t)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281CB9-3995-5E47-AD15-23186E7A47E3}" type="slidenum">
              <a:rPr lang="en-US" smtClean="0">
                <a:solidFill>
                  <a:srgbClr val="000000"/>
                </a:solidFill>
              </a:rPr>
              <a:pPr/>
              <a:t>10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177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CSEP544 Fall 2010    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Example</a:t>
            </a:r>
          </a:p>
        </p:txBody>
      </p:sp>
      <p:graphicFrame>
        <p:nvGraphicFramePr>
          <p:cNvPr id="465983" name="Group 63"/>
          <p:cNvGraphicFramePr>
            <a:graphicFrameLocks noGrp="1"/>
          </p:cNvGraphicFramePr>
          <p:nvPr/>
        </p:nvGraphicFramePr>
        <p:xfrm>
          <a:off x="228600" y="1371600"/>
          <a:ext cx="8458200" cy="4864608"/>
        </p:xfrm>
        <a:graphic>
          <a:graphicData uri="http://schemas.openxmlformats.org/drawingml/2006/table">
            <a:tbl>
              <a:tblPr/>
              <a:tblGrid>
                <a:gridCol w="4229100"/>
                <a:gridCol w="42291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(A); READ(A, t)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 := t+100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WRITE(A, t); U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(A); L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(A); READ(A,s)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 := s*2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WRITE(A,s); U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(A);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DENIED…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READ(B, t)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 := t+100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WRITE(B,t); U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…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GRANTED;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READ(B,s)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 := s*2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WRITE(B,s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); U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161" name="Rectangle 49"/>
          <p:cNvSpPr>
            <a:spLocks noChangeArrowheads="1"/>
          </p:cNvSpPr>
          <p:nvPr/>
        </p:nvSpPr>
        <p:spPr bwMode="auto">
          <a:xfrm>
            <a:off x="314325" y="6248400"/>
            <a:ext cx="7610475" cy="4619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Scheduler has ensured a conflict-serializable schedule</a:t>
            </a:r>
          </a:p>
        </p:txBody>
      </p:sp>
      <p:sp>
        <p:nvSpPr>
          <p:cNvPr id="5840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3E2FA2-D9DE-EF42-8B17-7B2FB8DB66EA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But…</a:t>
            </a:r>
            <a:endParaRPr lang="en-US" dirty="0">
              <a:latin typeface="Arial" charset="0"/>
            </a:endParaRPr>
          </a:p>
        </p:txBody>
      </p:sp>
      <p:graphicFrame>
        <p:nvGraphicFramePr>
          <p:cNvPr id="468045" name="Group 77"/>
          <p:cNvGraphicFramePr>
            <a:graphicFrameLocks noGrp="1"/>
          </p:cNvGraphicFramePr>
          <p:nvPr/>
        </p:nvGraphicFramePr>
        <p:xfrm>
          <a:off x="762000" y="1524000"/>
          <a:ext cx="7696200" cy="4517136"/>
        </p:xfrm>
        <a:graphic>
          <a:graphicData uri="http://schemas.openxmlformats.org/drawingml/2006/table">
            <a:tbl>
              <a:tblPr/>
              <a:tblGrid>
                <a:gridCol w="3848100"/>
                <a:gridCol w="38481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(A); READ(A, t)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 := t+100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WRITE(A, t); U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(A);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(A); READ(A,s)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 := s*2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WRITE(A,s); U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(A);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 READ(B,s)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 := s*2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WRITE(B,s); U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 READ(B, t)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 := t+100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WRITE(B,t); U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183" name="Rectangle 73"/>
          <p:cNvSpPr>
            <a:spLocks noChangeArrowheads="1"/>
          </p:cNvSpPr>
          <p:nvPr/>
        </p:nvSpPr>
        <p:spPr bwMode="auto">
          <a:xfrm>
            <a:off x="457200" y="6172200"/>
            <a:ext cx="8543925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Locks did not enforce conflict-</a:t>
            </a:r>
            <a:r>
              <a:rPr lang="en-US" sz="2400" dirty="0" err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serializability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!!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! What’s wrong ?</a:t>
            </a:r>
            <a:endParaRPr lang="en-US" sz="24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942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0F51E6-7CE9-114C-81FC-FE578AABCD93}" type="slidenum">
              <a:rPr lang="en-US" smtClean="0"/>
              <a:pPr/>
              <a:t>12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Two Phase Locking (2PL)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>
                <a:latin typeface="Arial" charset="0"/>
              </a:rPr>
              <a:t>The 2PL rule:</a:t>
            </a: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In every transaction, all lock requests must </a:t>
            </a:r>
            <a:r>
              <a:rPr lang="en-US" dirty="0" err="1">
                <a:latin typeface="Arial" charset="0"/>
              </a:rPr>
              <a:t>preceed</a:t>
            </a:r>
            <a:r>
              <a:rPr lang="en-US" dirty="0">
                <a:latin typeface="Arial" charset="0"/>
              </a:rPr>
              <a:t> all unlock requests</a:t>
            </a: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This ensures conflict </a:t>
            </a:r>
            <a:r>
              <a:rPr lang="en-US" dirty="0" err="1">
                <a:latin typeface="Arial" charset="0"/>
              </a:rPr>
              <a:t>serializability</a:t>
            </a:r>
            <a:r>
              <a:rPr lang="en-US" dirty="0">
                <a:latin typeface="Arial" charset="0"/>
              </a:rPr>
              <a:t> !  </a:t>
            </a:r>
            <a:r>
              <a:rPr lang="en-US" dirty="0" smtClean="0">
                <a:latin typeface="Arial" charset="0"/>
              </a:rPr>
              <a:t>(will prove this shortly)</a:t>
            </a:r>
            <a:endParaRPr lang="en-US" dirty="0">
              <a:latin typeface="Arial" charset="0"/>
            </a:endParaRPr>
          </a:p>
        </p:txBody>
      </p:sp>
      <p:sp>
        <p:nvSpPr>
          <p:cNvPr id="604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A62995-C628-324F-95C1-82D7D7DC5511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604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Example: 2PL transactions</a:t>
            </a:r>
          </a:p>
        </p:txBody>
      </p:sp>
      <p:graphicFrame>
        <p:nvGraphicFramePr>
          <p:cNvPr id="474171" name="Group 59"/>
          <p:cNvGraphicFramePr>
            <a:graphicFrameLocks noGrp="1"/>
          </p:cNvGraphicFramePr>
          <p:nvPr/>
        </p:nvGraphicFramePr>
        <p:xfrm>
          <a:off x="609600" y="1460500"/>
          <a:ext cx="8153400" cy="4864608"/>
        </p:xfrm>
        <a:graphic>
          <a:graphicData uri="http://schemas.openxmlformats.org/drawingml/2006/table">
            <a:tbl>
              <a:tblPr/>
              <a:tblGrid>
                <a:gridCol w="4076700"/>
                <a:gridCol w="40767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(A); L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 READ(A, t)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 := t+100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WRITE(A, t); U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(A); READ(A,s)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 := s*2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WRITE(A,s);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DENIED…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READ(B, t)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 := t+100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WRITE(B,t); U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…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GRANTED;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READ(B,s)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 := s*2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WRITE(B,s); U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(A); U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233" name="Rectangle 51"/>
          <p:cNvSpPr>
            <a:spLocks noChangeArrowheads="1"/>
          </p:cNvSpPr>
          <p:nvPr/>
        </p:nvSpPr>
        <p:spPr bwMode="auto">
          <a:xfrm>
            <a:off x="304800" y="6091238"/>
            <a:ext cx="4033838" cy="4619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Now it is conflict-serializable</a:t>
            </a:r>
          </a:p>
        </p:txBody>
      </p:sp>
      <p:sp>
        <p:nvSpPr>
          <p:cNvPr id="6147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4FF71F-3396-5641-838A-BD0FCC50C045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Two Phase Locking (2PL)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3475-03F1-E84F-A88C-BC91492FCEB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1828800"/>
            <a:ext cx="8266005" cy="5847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143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/>
              </a:rPr>
              <a:t>Theorem</a:t>
            </a:r>
            <a:r>
              <a:rPr lang="en-US" sz="3200" dirty="0" smtClean="0">
                <a:latin typeface="Arial"/>
              </a:rPr>
              <a:t>: 2PL </a:t>
            </a:r>
            <a:r>
              <a:rPr lang="en-US" sz="3200" dirty="0" smtClean="0">
                <a:latin typeface="Arial"/>
              </a:rPr>
              <a:t>ensures conflict </a:t>
            </a:r>
            <a:r>
              <a:rPr lang="en-US" sz="3200" dirty="0" err="1" smtClean="0">
                <a:latin typeface="Arial"/>
              </a:rPr>
              <a:t>serializability</a:t>
            </a:r>
            <a:endParaRPr lang="en-US" sz="3200" dirty="0"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2577405"/>
            <a:ext cx="4336268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/>
              </a:rPr>
              <a:t>Proof</a:t>
            </a:r>
            <a:r>
              <a:rPr lang="en-US" dirty="0" smtClean="0">
                <a:latin typeface="Arial"/>
              </a:rPr>
              <a:t>.  Suppose not: then</a:t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latin typeface="Arial"/>
              </a:rPr>
              <a:t>there exists a cycle</a:t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latin typeface="Arial"/>
              </a:rPr>
              <a:t>in the precedence graph.</a:t>
            </a:r>
          </a:p>
        </p:txBody>
      </p:sp>
      <p:sp>
        <p:nvSpPr>
          <p:cNvPr id="9" name="Oval 4"/>
          <p:cNvSpPr>
            <a:spLocks noChangeAspect="1" noChangeArrowheads="1"/>
          </p:cNvSpPr>
          <p:nvPr/>
        </p:nvSpPr>
        <p:spPr bwMode="auto">
          <a:xfrm>
            <a:off x="762000" y="4419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T1</a:t>
            </a:r>
            <a:endParaRPr lang="en-US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Oval 5"/>
          <p:cNvSpPr>
            <a:spLocks noChangeAspect="1" noChangeArrowheads="1"/>
          </p:cNvSpPr>
          <p:nvPr/>
        </p:nvSpPr>
        <p:spPr bwMode="auto">
          <a:xfrm>
            <a:off x="1828800" y="5410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T2</a:t>
            </a:r>
            <a:endParaRPr lang="en-US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Oval 6"/>
          <p:cNvSpPr>
            <a:spLocks noChangeAspect="1" noChangeArrowheads="1"/>
          </p:cNvSpPr>
          <p:nvPr/>
        </p:nvSpPr>
        <p:spPr bwMode="auto">
          <a:xfrm>
            <a:off x="2895600" y="4419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T3</a:t>
            </a:r>
            <a:endParaRPr lang="en-US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3" name="AutoShape 8"/>
          <p:cNvCxnSpPr>
            <a:cxnSpLocks noChangeShapeType="1"/>
            <a:stCxn id="10" idx="7"/>
            <a:endCxn id="11" idx="3"/>
          </p:cNvCxnSpPr>
          <p:nvPr/>
        </p:nvCxnSpPr>
        <p:spPr bwMode="auto">
          <a:xfrm rot="5400000" flipH="1" flipV="1">
            <a:off x="2257145" y="4771745"/>
            <a:ext cx="667310" cy="7435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2743200" y="5029200"/>
            <a:ext cx="42416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B</a:t>
            </a:r>
            <a:endParaRPr lang="en-US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6" name="AutoShape 7"/>
          <p:cNvCxnSpPr>
            <a:cxnSpLocks noChangeShapeType="1"/>
            <a:stCxn id="9" idx="5"/>
            <a:endCxn id="10" idx="1"/>
          </p:cNvCxnSpPr>
          <p:nvPr/>
        </p:nvCxnSpPr>
        <p:spPr bwMode="auto">
          <a:xfrm rot="16200000" flipH="1">
            <a:off x="1190345" y="4771745"/>
            <a:ext cx="667310" cy="7435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1136650" y="5105400"/>
            <a:ext cx="4283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A</a:t>
            </a:r>
            <a:endParaRPr lang="en-US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9" name="AutoShape 10"/>
          <p:cNvCxnSpPr>
            <a:cxnSpLocks noChangeShapeType="1"/>
            <a:stCxn id="11" idx="0"/>
            <a:endCxn id="9" idx="7"/>
          </p:cNvCxnSpPr>
          <p:nvPr/>
        </p:nvCxnSpPr>
        <p:spPr bwMode="auto">
          <a:xfrm rot="16200000" flipH="1" flipV="1">
            <a:off x="2104745" y="3467099"/>
            <a:ext cx="66955" cy="1971955"/>
          </a:xfrm>
          <a:prstGeom prst="curvedConnector3">
            <a:avLst>
              <a:gd name="adj1" fmla="val -34142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1905000" y="4114800"/>
            <a:ext cx="4439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C</a:t>
            </a:r>
            <a:endParaRPr lang="en-US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35628" y="2659082"/>
            <a:ext cx="3617772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Then there is the</a:t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latin typeface="Arial"/>
              </a:rPr>
              <a:t>following temporal</a:t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latin typeface="Arial"/>
              </a:rPr>
              <a:t>cycle in the schedule:</a:t>
            </a:r>
          </a:p>
          <a:p>
            <a:r>
              <a:rPr lang="en-US" dirty="0" smtClean="0">
                <a:latin typeface="Arial"/>
                <a:sym typeface="Wingdings"/>
              </a:rPr>
              <a:t>U</a:t>
            </a:r>
            <a:r>
              <a:rPr lang="en-US" baseline="-25000" dirty="0" smtClean="0">
                <a:latin typeface="Arial"/>
                <a:sym typeface="Wingdings"/>
              </a:rPr>
              <a:t>1</a:t>
            </a:r>
            <a:r>
              <a:rPr lang="en-US" dirty="0" smtClean="0">
                <a:latin typeface="Arial"/>
                <a:sym typeface="Wingdings"/>
              </a:rPr>
              <a:t>(A</a:t>
            </a:r>
            <a:r>
              <a:rPr lang="en-US" dirty="0" smtClean="0">
                <a:latin typeface="Arial"/>
                <a:sym typeface="Wingdings"/>
              </a:rPr>
              <a:t>)</a:t>
            </a:r>
            <a:r>
              <a:rPr lang="en-US" dirty="0" smtClean="0">
                <a:latin typeface="Arial"/>
              </a:rPr>
              <a:t>L</a:t>
            </a:r>
            <a:r>
              <a:rPr lang="en-US" baseline="-25000" dirty="0" smtClean="0">
                <a:latin typeface="Arial"/>
              </a:rPr>
              <a:t>2</a:t>
            </a:r>
            <a:r>
              <a:rPr lang="en-US" dirty="0" smtClean="0">
                <a:latin typeface="Arial"/>
              </a:rPr>
              <a:t>(</a:t>
            </a:r>
            <a:r>
              <a:rPr lang="en-US" dirty="0" smtClean="0">
                <a:latin typeface="Arial"/>
              </a:rPr>
              <a:t>A</a:t>
            </a:r>
            <a:r>
              <a:rPr lang="en-US" dirty="0" smtClean="0">
                <a:latin typeface="Arial"/>
              </a:rPr>
              <a:t>)</a:t>
            </a:r>
          </a:p>
          <a:p>
            <a:r>
              <a:rPr lang="en-US" dirty="0" smtClean="0">
                <a:latin typeface="Arial"/>
              </a:rPr>
              <a:t>L</a:t>
            </a:r>
            <a:r>
              <a:rPr lang="en-US" baseline="-25000" dirty="0" smtClean="0">
                <a:latin typeface="Arial"/>
              </a:rPr>
              <a:t>2</a:t>
            </a:r>
            <a:r>
              <a:rPr lang="en-US" dirty="0" smtClean="0">
                <a:latin typeface="Arial"/>
              </a:rPr>
              <a:t>(A</a:t>
            </a:r>
            <a:r>
              <a:rPr lang="en-US" dirty="0" smtClean="0">
                <a:latin typeface="Arial"/>
              </a:rPr>
              <a:t>)</a:t>
            </a:r>
            <a:r>
              <a:rPr lang="en-US" dirty="0" smtClean="0">
                <a:latin typeface="Arial"/>
                <a:sym typeface="Wingdings"/>
              </a:rPr>
              <a:t>U</a:t>
            </a:r>
            <a:r>
              <a:rPr lang="en-US" baseline="-25000" dirty="0" smtClean="0">
                <a:latin typeface="Arial"/>
                <a:sym typeface="Wingdings"/>
              </a:rPr>
              <a:t>2</a:t>
            </a:r>
            <a:r>
              <a:rPr lang="en-US" dirty="0" smtClean="0">
                <a:latin typeface="Arial"/>
                <a:sym typeface="Wingdings"/>
              </a:rPr>
              <a:t>(B)</a:t>
            </a:r>
          </a:p>
          <a:p>
            <a:r>
              <a:rPr lang="en-US" dirty="0" smtClean="0">
                <a:latin typeface="Arial"/>
                <a:sym typeface="Wingdings"/>
              </a:rPr>
              <a:t>U</a:t>
            </a:r>
            <a:r>
              <a:rPr lang="en-US" baseline="-25000" dirty="0" smtClean="0">
                <a:latin typeface="Arial"/>
                <a:sym typeface="Wingdings"/>
              </a:rPr>
              <a:t>2</a:t>
            </a:r>
            <a:r>
              <a:rPr lang="en-US" dirty="0" smtClean="0">
                <a:latin typeface="Arial"/>
                <a:sym typeface="Wingdings"/>
              </a:rPr>
              <a:t>(B</a:t>
            </a:r>
            <a:r>
              <a:rPr lang="en-US" dirty="0" smtClean="0">
                <a:latin typeface="Arial"/>
                <a:sym typeface="Wingdings"/>
              </a:rPr>
              <a:t>)L</a:t>
            </a:r>
            <a:r>
              <a:rPr lang="en-US" baseline="-25000" dirty="0" smtClean="0">
                <a:latin typeface="Arial"/>
                <a:sym typeface="Wingdings"/>
              </a:rPr>
              <a:t>3</a:t>
            </a:r>
            <a:r>
              <a:rPr lang="en-US" dirty="0" smtClean="0">
                <a:latin typeface="Arial"/>
                <a:sym typeface="Wingdings"/>
              </a:rPr>
              <a:t>(</a:t>
            </a:r>
            <a:r>
              <a:rPr lang="en-US" dirty="0" smtClean="0">
                <a:latin typeface="Arial"/>
                <a:sym typeface="Wingdings"/>
              </a:rPr>
              <a:t>B</a:t>
            </a:r>
            <a:r>
              <a:rPr lang="en-US" dirty="0" smtClean="0">
                <a:latin typeface="Arial"/>
                <a:sym typeface="Wingdings"/>
              </a:rPr>
              <a:t>)</a:t>
            </a:r>
          </a:p>
          <a:p>
            <a:r>
              <a:rPr lang="en-US" dirty="0" smtClean="0">
                <a:latin typeface="Arial"/>
                <a:sym typeface="Wingdings"/>
              </a:rPr>
              <a:t>L</a:t>
            </a:r>
            <a:r>
              <a:rPr lang="en-US" baseline="-25000" dirty="0" smtClean="0">
                <a:latin typeface="Arial"/>
                <a:sym typeface="Wingdings"/>
              </a:rPr>
              <a:t>3</a:t>
            </a:r>
            <a:r>
              <a:rPr lang="en-US" dirty="0" smtClean="0">
                <a:latin typeface="Arial"/>
                <a:sym typeface="Wingdings"/>
              </a:rPr>
              <a:t>(B</a:t>
            </a:r>
            <a:r>
              <a:rPr lang="en-US" dirty="0" smtClean="0">
                <a:latin typeface="Arial"/>
                <a:sym typeface="Wingdings"/>
              </a:rPr>
              <a:t>)U</a:t>
            </a:r>
            <a:r>
              <a:rPr lang="en-US" baseline="-25000" dirty="0" smtClean="0">
                <a:latin typeface="Arial"/>
                <a:sym typeface="Wingdings"/>
              </a:rPr>
              <a:t>3</a:t>
            </a:r>
            <a:r>
              <a:rPr lang="en-US" dirty="0" smtClean="0">
                <a:latin typeface="Arial"/>
                <a:sym typeface="Wingdings"/>
              </a:rPr>
              <a:t>(C)</a:t>
            </a:r>
          </a:p>
          <a:p>
            <a:r>
              <a:rPr lang="en-US" dirty="0" smtClean="0">
                <a:latin typeface="Arial"/>
                <a:sym typeface="Wingdings"/>
              </a:rPr>
              <a:t>U</a:t>
            </a:r>
            <a:r>
              <a:rPr lang="en-US" baseline="-25000" dirty="0" smtClean="0">
                <a:latin typeface="Arial"/>
                <a:sym typeface="Wingdings"/>
              </a:rPr>
              <a:t>3</a:t>
            </a:r>
            <a:r>
              <a:rPr lang="en-US" dirty="0" smtClean="0">
                <a:latin typeface="Arial"/>
                <a:sym typeface="Wingdings"/>
              </a:rPr>
              <a:t>(C</a:t>
            </a:r>
            <a:r>
              <a:rPr lang="en-US" dirty="0" smtClean="0">
                <a:latin typeface="Arial"/>
                <a:sym typeface="Wingdings"/>
              </a:rPr>
              <a:t>)L</a:t>
            </a:r>
            <a:r>
              <a:rPr lang="en-US" baseline="-25000" dirty="0" smtClean="0">
                <a:latin typeface="Arial"/>
                <a:sym typeface="Wingdings"/>
              </a:rPr>
              <a:t>1</a:t>
            </a:r>
            <a:r>
              <a:rPr lang="en-US" dirty="0" smtClean="0">
                <a:latin typeface="Arial"/>
                <a:sym typeface="Wingdings"/>
              </a:rPr>
              <a:t>(C)</a:t>
            </a:r>
          </a:p>
          <a:p>
            <a:r>
              <a:rPr lang="en-US" dirty="0" smtClean="0">
                <a:latin typeface="Arial"/>
                <a:sym typeface="Wingdings"/>
              </a:rPr>
              <a:t>L</a:t>
            </a:r>
            <a:r>
              <a:rPr lang="en-US" baseline="-25000" dirty="0" smtClean="0">
                <a:latin typeface="Arial"/>
                <a:sym typeface="Wingdings"/>
              </a:rPr>
              <a:t>1</a:t>
            </a:r>
            <a:r>
              <a:rPr lang="en-US" dirty="0" smtClean="0">
                <a:latin typeface="Arial"/>
                <a:sym typeface="Wingdings"/>
              </a:rPr>
              <a:t>(C</a:t>
            </a:r>
            <a:r>
              <a:rPr lang="en-US" dirty="0" smtClean="0">
                <a:latin typeface="Arial"/>
                <a:sym typeface="Wingdings"/>
              </a:rPr>
              <a:t>)</a:t>
            </a:r>
            <a:r>
              <a:rPr lang="en-US" dirty="0" smtClean="0">
                <a:latin typeface="Arial"/>
                <a:sym typeface="Wingdings"/>
              </a:rPr>
              <a:t>U</a:t>
            </a:r>
            <a:r>
              <a:rPr lang="en-US" baseline="-25000" dirty="0" smtClean="0">
                <a:latin typeface="Arial"/>
                <a:sym typeface="Wingdings"/>
              </a:rPr>
              <a:t>1</a:t>
            </a:r>
            <a:r>
              <a:rPr lang="en-US" dirty="0" smtClean="0">
                <a:latin typeface="Arial"/>
                <a:sym typeface="Wingdings"/>
              </a:rPr>
              <a:t>(A)</a:t>
            </a:r>
            <a:endParaRPr lang="en-US" dirty="0">
              <a:latin typeface="Arial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781800" y="5181600"/>
            <a:ext cx="2300354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Contradiction</a:t>
            </a:r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A </a:t>
            </a:r>
            <a:r>
              <a:rPr lang="en-US" dirty="0" smtClean="0">
                <a:latin typeface="Arial" charset="0"/>
              </a:rPr>
              <a:t>New Problem: </a:t>
            </a:r>
            <a:r>
              <a:rPr lang="en-US" dirty="0" smtClean="0">
                <a:latin typeface="Arial" charset="0"/>
              </a:rPr>
              <a:t/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Non</a:t>
            </a:r>
            <a:r>
              <a:rPr lang="en-US" dirty="0" smtClean="0">
                <a:latin typeface="Arial" charset="0"/>
              </a:rPr>
              <a:t>-recoverable Schedule</a:t>
            </a:r>
          </a:p>
        </p:txBody>
      </p:sp>
      <p:graphicFrame>
        <p:nvGraphicFramePr>
          <p:cNvPr id="474171" name="Group 59"/>
          <p:cNvGraphicFramePr>
            <a:graphicFrameLocks noGrp="1"/>
          </p:cNvGraphicFramePr>
          <p:nvPr/>
        </p:nvGraphicFramePr>
        <p:xfrm>
          <a:off x="609600" y="1460500"/>
          <a:ext cx="8153400" cy="5212080"/>
        </p:xfrm>
        <a:graphic>
          <a:graphicData uri="http://schemas.openxmlformats.org/drawingml/2006/table">
            <a:tbl>
              <a:tblPr/>
              <a:tblGrid>
                <a:gridCol w="4076700"/>
                <a:gridCol w="40767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(A); L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 READ(A, t)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 := t+100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WRITE(A, t); U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(A); READ(A,s)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 := s*2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WRITE(A,s);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DENIED…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READ(B, t)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 := t+100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WRITE(B,t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); U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…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GRANTED;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READ(B,s)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 := s*2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WRITE(B,s); U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(A); U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Abort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Commit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352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1DEAEC-D877-DE44-8B27-3C3E6CBF8FEB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What about Aborts?</a:t>
            </a:r>
          </a:p>
        </p:txBody>
      </p:sp>
      <p:sp>
        <p:nvSpPr>
          <p:cNvPr id="62467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2PL enforces conflict-serializable schedules</a:t>
            </a:r>
          </a:p>
          <a:p>
            <a:r>
              <a:rPr lang="en-US" smtClean="0">
                <a:latin typeface="Arial" charset="0"/>
              </a:rPr>
              <a:t>But does not enforce recoverable schedules</a:t>
            </a: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6D9B19-55CA-ED43-B8AC-E64B68063414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6246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Strict 2PL</a:t>
            </a:r>
            <a:endParaRPr lang="en-US" smtClean="0"/>
          </a:p>
        </p:txBody>
      </p:sp>
      <p:sp>
        <p:nvSpPr>
          <p:cNvPr id="6451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Strict 2PL: </a:t>
            </a:r>
            <a:r>
              <a:rPr lang="en-US" sz="2800" dirty="0" smtClean="0">
                <a:solidFill>
                  <a:srgbClr val="0000FF"/>
                </a:solidFill>
              </a:rPr>
              <a:t>All locks held by a transaction are released when the transaction is completed</a:t>
            </a:r>
          </a:p>
          <a:p>
            <a:r>
              <a:rPr lang="en-US" sz="2800" dirty="0" smtClean="0"/>
              <a:t>Schedule is </a:t>
            </a:r>
            <a:r>
              <a:rPr lang="en-US" sz="2800" dirty="0" smtClean="0">
                <a:solidFill>
                  <a:srgbClr val="FF0000"/>
                </a:solidFill>
              </a:rPr>
              <a:t>recoverable</a:t>
            </a:r>
          </a:p>
          <a:p>
            <a:pPr lvl="1"/>
            <a:r>
              <a:rPr lang="en-US" sz="2400" dirty="0" smtClean="0"/>
              <a:t>Transactions commit only after all transactions whose changes they read also commit</a:t>
            </a:r>
          </a:p>
          <a:p>
            <a:r>
              <a:rPr lang="en-US" sz="2800" dirty="0" smtClean="0"/>
              <a:t>Schedule </a:t>
            </a:r>
            <a:r>
              <a:rPr lang="en-US" sz="2800" dirty="0" smtClean="0">
                <a:solidFill>
                  <a:srgbClr val="FF0000"/>
                </a:solidFill>
              </a:rPr>
              <a:t>avoids cascading aborts</a:t>
            </a:r>
          </a:p>
          <a:p>
            <a:pPr lvl="1"/>
            <a:r>
              <a:rPr lang="en-US" sz="2400" dirty="0" smtClean="0"/>
              <a:t>Transactions read only after the </a:t>
            </a:r>
            <a:r>
              <a:rPr lang="en-US" sz="2400" dirty="0" err="1" smtClean="0"/>
              <a:t>txn</a:t>
            </a:r>
            <a:r>
              <a:rPr lang="en-US" sz="2400" dirty="0" smtClean="0"/>
              <a:t> that wrote that element committed</a:t>
            </a:r>
          </a:p>
          <a:p>
            <a:r>
              <a:rPr lang="en-US" sz="2800" dirty="0" smtClean="0"/>
              <a:t>Schedule is </a:t>
            </a:r>
            <a:r>
              <a:rPr lang="en-US" sz="2800" dirty="0" smtClean="0">
                <a:solidFill>
                  <a:srgbClr val="FF0000"/>
                </a:solidFill>
              </a:rPr>
              <a:t>strict</a:t>
            </a:r>
            <a:r>
              <a:rPr lang="en-US" sz="2800" dirty="0" smtClean="0"/>
              <a:t>: read book</a:t>
            </a:r>
          </a:p>
          <a:p>
            <a:pPr lvl="1"/>
            <a:endParaRPr lang="en-US" sz="2400" dirty="0" smtClean="0"/>
          </a:p>
        </p:txBody>
      </p:sp>
      <p:sp>
        <p:nvSpPr>
          <p:cNvPr id="645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     </a:t>
            </a:r>
            <a:endParaRPr lang="en-US" dirty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45976-CDD0-5D48-ADB5-B6BD17806D2A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Lock Modes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153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dirty="0" smtClean="0">
                <a:latin typeface="Arial" charset="0"/>
              </a:rPr>
              <a:t>Standard: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S </a:t>
            </a:r>
            <a:r>
              <a:rPr lang="en-US" dirty="0">
                <a:latin typeface="Arial" charset="0"/>
              </a:rPr>
              <a:t>= shared lock (for READ)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X = exclusive lock (for WRITE</a:t>
            </a:r>
            <a:r>
              <a:rPr lang="en-US" dirty="0" smtClean="0">
                <a:latin typeface="Arial" charset="0"/>
              </a:rPr>
              <a:t>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dirty="0" smtClean="0">
                <a:latin typeface="Arial" charset="0"/>
              </a:rPr>
              <a:t>Lots of fancy locks:</a:t>
            </a:r>
            <a:endParaRPr lang="en-US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U = update lock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Initially like 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Later may be upgraded to X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I = increment lock (for A := A + something)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Increment operations commute</a:t>
            </a:r>
          </a:p>
        </p:txBody>
      </p:sp>
      <p:sp>
        <p:nvSpPr>
          <p:cNvPr id="6758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88401F-D762-8949-958A-ED3542F606F7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077200" cy="4114800"/>
          </a:xfrm>
        </p:spPr>
        <p:txBody>
          <a:bodyPr/>
          <a:lstStyle/>
          <a:p>
            <a:r>
              <a:rPr lang="en-US" dirty="0" smtClean="0"/>
              <a:t>HW3: due next week</a:t>
            </a:r>
          </a:p>
          <a:p>
            <a:pPr lvl="1"/>
            <a:r>
              <a:rPr lang="en-US" dirty="0" smtClean="0"/>
              <a:t>“Each customer has exactly one rental plan”</a:t>
            </a:r>
          </a:p>
          <a:p>
            <a:pPr lvl="1"/>
            <a:r>
              <a:rPr lang="en-US" dirty="0" smtClean="0"/>
              <a:t>A many-one relationship: NO NEW TABLE !</a:t>
            </a:r>
          </a:p>
          <a:p>
            <a:pPr lvl="1"/>
            <a:r>
              <a:rPr lang="en-US" dirty="0" err="1" smtClean="0"/>
              <a:t>Postgres</a:t>
            </a:r>
            <a:r>
              <a:rPr lang="en-US" dirty="0" smtClean="0"/>
              <a:t> available on cubist</a:t>
            </a:r>
          </a:p>
          <a:p>
            <a:r>
              <a:rPr lang="en-US" dirty="0" smtClean="0"/>
              <a:t>HW4: due in two weeks</a:t>
            </a:r>
          </a:p>
          <a:p>
            <a:pPr lvl="1"/>
            <a:r>
              <a:rPr lang="en-US" dirty="0" smtClean="0"/>
              <a:t>Problems from both textbooks</a:t>
            </a:r>
          </a:p>
          <a:p>
            <a:pPr lvl="1"/>
            <a:r>
              <a:rPr lang="en-US" dirty="0" smtClean="0"/>
              <a:t>Read corresponding chapters + slides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3475-03F1-E84F-A88C-BC91492FCEB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C51A93-FD5C-BF4A-84AE-908110B8ABDF}" type="slidenum">
              <a:rPr lang="en-US"/>
              <a:pPr/>
              <a:t>20</a:t>
            </a:fld>
            <a:endParaRPr lang="en-US"/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Lock Granularity</a:t>
            </a:r>
          </a:p>
        </p:txBody>
      </p:sp>
      <p:sp>
        <p:nvSpPr>
          <p:cNvPr id="76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r>
              <a:rPr lang="en-US" sz="2400" dirty="0">
                <a:solidFill>
                  <a:srgbClr val="FF0000"/>
                </a:solidFill>
                <a:latin typeface="Arial" charset="0"/>
              </a:rPr>
              <a:t>Fine granularity locking</a:t>
            </a:r>
            <a:r>
              <a:rPr lang="en-US" sz="2400" dirty="0">
                <a:latin typeface="Arial" charset="0"/>
              </a:rPr>
              <a:t> (e.g., </a:t>
            </a:r>
            <a:r>
              <a:rPr lang="en-US" sz="2400" dirty="0" err="1">
                <a:latin typeface="Arial" charset="0"/>
              </a:rPr>
              <a:t>tuples</a:t>
            </a:r>
            <a:r>
              <a:rPr lang="en-US" sz="2400" dirty="0">
                <a:latin typeface="Arial" charset="0"/>
              </a:rPr>
              <a:t>)</a:t>
            </a:r>
          </a:p>
          <a:p>
            <a:pPr lvl="1"/>
            <a:r>
              <a:rPr lang="en-US" sz="2000" dirty="0">
                <a:latin typeface="Arial" charset="0"/>
              </a:rPr>
              <a:t>High concurrency</a:t>
            </a:r>
          </a:p>
          <a:p>
            <a:pPr lvl="1"/>
            <a:r>
              <a:rPr lang="en-US" sz="2000" dirty="0">
                <a:latin typeface="Arial" charset="0"/>
              </a:rPr>
              <a:t>High overhead in managing locks</a:t>
            </a:r>
          </a:p>
          <a:p>
            <a:endParaRPr lang="en-US" sz="2400" dirty="0">
              <a:solidFill>
                <a:srgbClr val="FF0000"/>
              </a:solidFill>
              <a:latin typeface="Arial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Arial" charset="0"/>
              </a:rPr>
              <a:t>Coarse grain locking</a:t>
            </a:r>
            <a:r>
              <a:rPr lang="en-US" sz="2400" dirty="0">
                <a:latin typeface="Arial" charset="0"/>
              </a:rPr>
              <a:t> (e.g., tables, predicate locks)</a:t>
            </a:r>
          </a:p>
          <a:p>
            <a:pPr lvl="1"/>
            <a:r>
              <a:rPr lang="en-US" sz="2000" dirty="0">
                <a:latin typeface="Arial" charset="0"/>
              </a:rPr>
              <a:t>Many false conflicts</a:t>
            </a:r>
          </a:p>
          <a:p>
            <a:pPr lvl="1"/>
            <a:r>
              <a:rPr lang="en-US" sz="2000" dirty="0">
                <a:latin typeface="Arial" charset="0"/>
              </a:rPr>
              <a:t>Less overhead in managing locks</a:t>
            </a:r>
          </a:p>
          <a:p>
            <a:endParaRPr lang="en-US" sz="2400" dirty="0">
              <a:latin typeface="Arial" charset="0"/>
            </a:endParaRPr>
          </a:p>
          <a:p>
            <a:r>
              <a:rPr lang="en-US" sz="2400" dirty="0">
                <a:latin typeface="Arial" charset="0"/>
              </a:rPr>
              <a:t>Alternative techniques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  <a:latin typeface="Arial" charset="0"/>
              </a:rPr>
              <a:t>Hierarchical locking (and intentional locks) [commercial </a:t>
            </a:r>
            <a:r>
              <a:rPr lang="en-US" sz="2000" dirty="0" err="1">
                <a:solidFill>
                  <a:srgbClr val="0000FF"/>
                </a:solidFill>
                <a:latin typeface="Arial" charset="0"/>
              </a:rPr>
              <a:t>DBMSs</a:t>
            </a:r>
            <a:r>
              <a:rPr lang="en-US" sz="2000" dirty="0">
                <a:solidFill>
                  <a:srgbClr val="0000FF"/>
                </a:solidFill>
                <a:latin typeface="Arial" charset="0"/>
              </a:rPr>
              <a:t>]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  <a:latin typeface="Arial" charset="0"/>
              </a:rPr>
              <a:t>Lock escalation</a:t>
            </a:r>
          </a:p>
        </p:txBody>
      </p:sp>
      <p:sp>
        <p:nvSpPr>
          <p:cNvPr id="7578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Deadlocks</a:t>
            </a:r>
            <a:endParaRPr lang="en-US" dirty="0">
              <a:latin typeface="Arial" charset="0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err="1">
                <a:latin typeface="Arial" charset="0"/>
              </a:rPr>
              <a:t>Trasaction</a:t>
            </a:r>
            <a:r>
              <a:rPr lang="en-US" sz="2800" dirty="0">
                <a:latin typeface="Arial" charset="0"/>
              </a:rPr>
              <a:t> T</a:t>
            </a:r>
            <a:r>
              <a:rPr lang="en-US" sz="2800" baseline="-25000" dirty="0">
                <a:latin typeface="Arial" charset="0"/>
              </a:rPr>
              <a:t>1</a:t>
            </a:r>
            <a:r>
              <a:rPr lang="en-US" sz="2800" dirty="0">
                <a:latin typeface="Arial" charset="0"/>
              </a:rPr>
              <a:t> waits for a lock held by T</a:t>
            </a:r>
            <a:r>
              <a:rPr lang="en-US" sz="2800" baseline="-25000" dirty="0">
                <a:latin typeface="Arial" charset="0"/>
              </a:rPr>
              <a:t>2</a:t>
            </a:r>
            <a:r>
              <a:rPr lang="en-US" sz="2800" dirty="0">
                <a:latin typeface="Arial" charset="0"/>
              </a:rPr>
              <a:t>;</a:t>
            </a:r>
          </a:p>
          <a:p>
            <a:pPr eaLnBrk="1" hangingPunct="1"/>
            <a:r>
              <a:rPr lang="en-US" sz="2800" dirty="0">
                <a:latin typeface="Arial" charset="0"/>
              </a:rPr>
              <a:t>But T</a:t>
            </a:r>
            <a:r>
              <a:rPr lang="en-US" sz="2800" baseline="-25000" dirty="0">
                <a:latin typeface="Arial" charset="0"/>
              </a:rPr>
              <a:t>2</a:t>
            </a:r>
            <a:r>
              <a:rPr lang="en-US" sz="2800" dirty="0">
                <a:latin typeface="Arial" charset="0"/>
              </a:rPr>
              <a:t> waits for a lock held by T</a:t>
            </a:r>
            <a:r>
              <a:rPr lang="en-US" sz="2800" baseline="-25000" dirty="0">
                <a:latin typeface="Arial" charset="0"/>
              </a:rPr>
              <a:t>3</a:t>
            </a:r>
            <a:r>
              <a:rPr lang="en-US" sz="2800" dirty="0">
                <a:latin typeface="Arial" charset="0"/>
              </a:rPr>
              <a:t>;</a:t>
            </a:r>
          </a:p>
          <a:p>
            <a:pPr eaLnBrk="1" hangingPunct="1"/>
            <a:r>
              <a:rPr lang="en-US" sz="2800" dirty="0">
                <a:latin typeface="Arial" charset="0"/>
              </a:rPr>
              <a:t>While T</a:t>
            </a:r>
            <a:r>
              <a:rPr lang="en-US" sz="2800" baseline="-25000" dirty="0">
                <a:latin typeface="Arial" charset="0"/>
              </a:rPr>
              <a:t>3</a:t>
            </a:r>
            <a:r>
              <a:rPr lang="en-US" sz="2800" dirty="0">
                <a:latin typeface="Arial" charset="0"/>
              </a:rPr>
              <a:t> waits for . . . .</a:t>
            </a:r>
          </a:p>
          <a:p>
            <a:pPr eaLnBrk="1" hangingPunct="1"/>
            <a:r>
              <a:rPr lang="en-US" sz="2800" dirty="0">
                <a:latin typeface="Arial" charset="0"/>
              </a:rPr>
              <a:t>. . .</a:t>
            </a:r>
          </a:p>
          <a:p>
            <a:pPr eaLnBrk="1" hangingPunct="1"/>
            <a:r>
              <a:rPr lang="en-US" sz="2800" dirty="0">
                <a:latin typeface="Arial" charset="0"/>
              </a:rPr>
              <a:t>. . .and T</a:t>
            </a:r>
            <a:r>
              <a:rPr lang="en-US" sz="2800" baseline="-25000" dirty="0">
                <a:latin typeface="Arial" charset="0"/>
              </a:rPr>
              <a:t>73</a:t>
            </a:r>
            <a:r>
              <a:rPr lang="en-US" sz="2800" dirty="0">
                <a:latin typeface="Arial" charset="0"/>
              </a:rPr>
              <a:t> waits for a lock held by T</a:t>
            </a:r>
            <a:r>
              <a:rPr lang="en-US" sz="2800" baseline="-25000" dirty="0">
                <a:latin typeface="Arial" charset="0"/>
              </a:rPr>
              <a:t>1</a:t>
            </a:r>
            <a:r>
              <a:rPr lang="en-US" sz="2800" dirty="0">
                <a:latin typeface="Arial" charset="0"/>
              </a:rPr>
              <a:t>  !</a:t>
            </a:r>
            <a:r>
              <a:rPr lang="en-US" sz="2800" dirty="0" smtClean="0">
                <a:latin typeface="Arial" charset="0"/>
              </a:rPr>
              <a:t>!</a:t>
            </a:r>
            <a:endParaRPr lang="en-US" sz="2800" dirty="0">
              <a:latin typeface="Arial" charset="0"/>
            </a:endParaRPr>
          </a:p>
        </p:txBody>
      </p:sp>
      <p:sp>
        <p:nvSpPr>
          <p:cNvPr id="655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78180D-B863-0D44-B46C-686EE5B0A29B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6554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7D70-318E-FD49-9CE5-75F903FECEE9}" type="slidenum">
              <a:rPr lang="en-US"/>
              <a:pPr/>
              <a:t>22</a:t>
            </a:fld>
            <a:endParaRPr lang="en-US"/>
          </a:p>
        </p:txBody>
      </p:sp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Deadlocks</a:t>
            </a:r>
          </a:p>
        </p:txBody>
      </p:sp>
      <p:sp>
        <p:nvSpPr>
          <p:cNvPr id="67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rgbClr val="FF0000"/>
                </a:solidFill>
              </a:rPr>
              <a:t>Deadlock </a:t>
            </a:r>
            <a:r>
              <a:rPr lang="en-US" sz="2800" b="1" dirty="0">
                <a:solidFill>
                  <a:srgbClr val="FF0000"/>
                </a:solidFill>
              </a:rPr>
              <a:t>avoidance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Acquire locks in pre-defined order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Acquire all locks at once before starting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Deadlock detection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Timeouts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Wait-for graph (this is what commercial systems use)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The Locking Scheduler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dirty="0" smtClean="0">
                <a:latin typeface="Arial" charset="0"/>
              </a:rPr>
              <a:t>Task 1:</a:t>
            </a:r>
            <a:br>
              <a:rPr lang="en-US" sz="2800" dirty="0" smtClean="0">
                <a:latin typeface="Arial" charset="0"/>
              </a:rPr>
            </a:br>
            <a:r>
              <a:rPr lang="en-US" sz="2800" dirty="0" smtClean="0">
                <a:latin typeface="Arial" charset="0"/>
              </a:rPr>
              <a:t>Add lock/unlock requests to transactions</a:t>
            </a:r>
          </a:p>
          <a:p>
            <a:pPr eaLnBrk="1" hangingPunct="1"/>
            <a:r>
              <a:rPr lang="en-US" sz="2800" dirty="0" smtClean="0">
                <a:latin typeface="Arial" charset="0"/>
              </a:rPr>
              <a:t>Examine all READ(A) or WRITE(A) actions</a:t>
            </a:r>
          </a:p>
          <a:p>
            <a:pPr eaLnBrk="1" hangingPunct="1"/>
            <a:r>
              <a:rPr lang="en-US" sz="2800" dirty="0" smtClean="0">
                <a:latin typeface="Arial" charset="0"/>
              </a:rPr>
              <a:t>Add appropriate lock requests</a:t>
            </a:r>
          </a:p>
          <a:p>
            <a:pPr eaLnBrk="1" hangingPunct="1"/>
            <a:r>
              <a:rPr lang="en-US" sz="2800" dirty="0" smtClean="0">
                <a:latin typeface="Arial" charset="0"/>
              </a:rPr>
              <a:t>Ensure Strict 2PL !</a:t>
            </a:r>
          </a:p>
        </p:txBody>
      </p:sp>
      <p:sp>
        <p:nvSpPr>
          <p:cNvPr id="7782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DE03BA-674C-FE4A-ABAE-29BDD6B818E5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7782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The Locking Scheduler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400" dirty="0">
                <a:latin typeface="Arial" charset="0"/>
              </a:rPr>
              <a:t>Task 2: </a:t>
            </a:r>
            <a:br>
              <a:rPr lang="en-US" sz="2400" dirty="0">
                <a:latin typeface="Arial" charset="0"/>
              </a:rPr>
            </a:br>
            <a:r>
              <a:rPr lang="en-US" sz="2400" dirty="0">
                <a:latin typeface="Arial" charset="0"/>
              </a:rPr>
              <a:t>Execute the locks accordingly</a:t>
            </a:r>
          </a:p>
          <a:p>
            <a:pPr eaLnBrk="1" hangingPunct="1"/>
            <a:r>
              <a:rPr lang="en-US" sz="2400" dirty="0">
                <a:latin typeface="Arial" charset="0"/>
              </a:rPr>
              <a:t>Lock table: a big, critical data structure in a DBMS !</a:t>
            </a:r>
          </a:p>
          <a:p>
            <a:pPr eaLnBrk="1" hangingPunct="1"/>
            <a:r>
              <a:rPr lang="en-US" sz="2400" dirty="0">
                <a:latin typeface="Arial" charset="0"/>
              </a:rPr>
              <a:t>When a lock is requested, check the lock table</a:t>
            </a:r>
          </a:p>
          <a:p>
            <a:pPr lvl="1" eaLnBrk="1" hangingPunct="1"/>
            <a:r>
              <a:rPr lang="en-US" sz="2000" dirty="0">
                <a:latin typeface="Arial" charset="0"/>
              </a:rPr>
              <a:t>Grant, or add the transaction to the element’s wait list</a:t>
            </a:r>
          </a:p>
          <a:p>
            <a:pPr eaLnBrk="1" hangingPunct="1"/>
            <a:r>
              <a:rPr lang="en-US" sz="2400" dirty="0">
                <a:latin typeface="Arial" charset="0"/>
              </a:rPr>
              <a:t>When a lock is released, re-activate a transaction from its wait list</a:t>
            </a:r>
          </a:p>
          <a:p>
            <a:pPr eaLnBrk="1" hangingPunct="1"/>
            <a:r>
              <a:rPr lang="en-US" sz="2400" dirty="0">
                <a:latin typeface="Arial" charset="0"/>
              </a:rPr>
              <a:t>When a transaction aborts, release all its locks</a:t>
            </a:r>
          </a:p>
          <a:p>
            <a:pPr eaLnBrk="1" hangingPunct="1"/>
            <a:r>
              <a:rPr lang="en-US" sz="2400" dirty="0">
                <a:latin typeface="Arial" charset="0"/>
              </a:rPr>
              <a:t>Check for deadlocks occasionally</a:t>
            </a:r>
          </a:p>
        </p:txBody>
      </p:sp>
      <p:sp>
        <p:nvSpPr>
          <p:cNvPr id="7885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73CC10-0E57-7943-9A5C-0D3BB6792C9C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7885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 Performance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3475-03F1-E84F-A88C-BC91492FCEB1}" type="slidenum">
              <a:rPr lang="en-US" smtClean="0"/>
              <a:pPr/>
              <a:t>25</a:t>
            </a:fld>
            <a:endParaRPr lang="en-US"/>
          </a:p>
        </p:txBody>
      </p:sp>
      <p:cxnSp>
        <p:nvCxnSpPr>
          <p:cNvPr id="7" name="Straight Arrow Connector 6"/>
          <p:cNvCxnSpPr/>
          <p:nvPr/>
        </p:nvCxnSpPr>
        <p:spPr bwMode="auto">
          <a:xfrm rot="5400000" flipH="1" flipV="1">
            <a:off x="647700" y="3467100"/>
            <a:ext cx="3276600" cy="1588"/>
          </a:xfrm>
          <a:prstGeom prst="straightConnector1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2286000" y="5105400"/>
            <a:ext cx="5486400" cy="1588"/>
          </a:xfrm>
          <a:prstGeom prst="straightConnector1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1295400" y="2124698"/>
            <a:ext cx="677108" cy="219126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3200" dirty="0" smtClean="0">
                <a:latin typeface="Arial"/>
              </a:rPr>
              <a:t>Throughput</a:t>
            </a:r>
            <a:endParaRPr lang="en-US" sz="3200" dirty="0">
              <a:latin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76600" y="5334000"/>
            <a:ext cx="35776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# Active Transactions</a:t>
            </a:r>
            <a:endParaRPr lang="en-US" dirty="0">
              <a:latin typeface="Arial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2447176" y="2315688"/>
            <a:ext cx="4410823" cy="2408712"/>
          </a:xfrm>
          <a:custGeom>
            <a:avLst/>
            <a:gdLst>
              <a:gd name="connsiteX0" fmla="*/ 0 w 4057977"/>
              <a:gd name="connsiteY0" fmla="*/ 2532542 h 2532542"/>
              <a:gd name="connsiteX1" fmla="*/ 604050 w 4057977"/>
              <a:gd name="connsiteY1" fmla="*/ 1448274 h 2532542"/>
              <a:gd name="connsiteX2" fmla="*/ 1440427 w 4057977"/>
              <a:gd name="connsiteY2" fmla="*/ 503411 h 2532542"/>
              <a:gd name="connsiteX3" fmla="*/ 2493642 w 4057977"/>
              <a:gd name="connsiteY3" fmla="*/ 38724 h 2532542"/>
              <a:gd name="connsiteX4" fmla="*/ 3469415 w 4057977"/>
              <a:gd name="connsiteY4" fmla="*/ 271068 h 2532542"/>
              <a:gd name="connsiteX5" fmla="*/ 4057977 w 4057977"/>
              <a:gd name="connsiteY5" fmla="*/ 782223 h 2532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57977" h="2532542">
                <a:moveTo>
                  <a:pt x="0" y="2532542"/>
                </a:moveTo>
                <a:cubicBezTo>
                  <a:pt x="181989" y="2159502"/>
                  <a:pt x="363979" y="1786463"/>
                  <a:pt x="604050" y="1448274"/>
                </a:cubicBezTo>
                <a:cubicBezTo>
                  <a:pt x="844121" y="1110086"/>
                  <a:pt x="1125495" y="738336"/>
                  <a:pt x="1440427" y="503411"/>
                </a:cubicBezTo>
                <a:cubicBezTo>
                  <a:pt x="1755359" y="268486"/>
                  <a:pt x="2155477" y="77448"/>
                  <a:pt x="2493642" y="38724"/>
                </a:cubicBezTo>
                <a:cubicBezTo>
                  <a:pt x="2831807" y="0"/>
                  <a:pt x="3208693" y="147152"/>
                  <a:pt x="3469415" y="271068"/>
                </a:cubicBezTo>
                <a:cubicBezTo>
                  <a:pt x="3730137" y="394984"/>
                  <a:pt x="4057977" y="782223"/>
                  <a:pt x="4057977" y="782223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 rot="5400000">
            <a:off x="4457700" y="3162300"/>
            <a:ext cx="1600200" cy="1588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6248400" y="3429000"/>
            <a:ext cx="16618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thrashing</a:t>
            </a:r>
            <a:endParaRPr lang="en-US" dirty="0">
              <a:latin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62800" y="4267200"/>
            <a:ext cx="1202272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Why ?</a:t>
            </a:r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38CE8-2282-A74D-B537-D8B56D77D8CD}" type="slidenum">
              <a:rPr lang="en-US"/>
              <a:pPr/>
              <a:t>26</a:t>
            </a:fld>
            <a:endParaRPr lang="en-US"/>
          </a:p>
        </p:txBody>
      </p:sp>
      <p:sp>
        <p:nvSpPr>
          <p:cNvPr id="68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Tree Protocol</a:t>
            </a:r>
          </a:p>
        </p:txBody>
      </p:sp>
      <p:sp>
        <p:nvSpPr>
          <p:cNvPr id="68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An alternative to 2PL, for tree structures</a:t>
            </a:r>
          </a:p>
          <a:p>
            <a:r>
              <a:rPr lang="en-US" sz="2800"/>
              <a:t>E.g. B-trees (the indexes of choice in databases)</a:t>
            </a:r>
          </a:p>
          <a:p>
            <a:endParaRPr lang="en-US" sz="2800"/>
          </a:p>
          <a:p>
            <a:r>
              <a:rPr lang="en-US" sz="2800"/>
              <a:t>Because</a:t>
            </a:r>
          </a:p>
          <a:p>
            <a:pPr lvl="1"/>
            <a:r>
              <a:rPr lang="en-US" sz="2400"/>
              <a:t>Indexes are hot spots!</a:t>
            </a:r>
          </a:p>
          <a:p>
            <a:pPr lvl="1"/>
            <a:r>
              <a:rPr lang="en-US" sz="2400"/>
              <a:t>2PL would lead to great lock contention</a:t>
            </a:r>
          </a:p>
          <a:p>
            <a:endParaRPr lang="en-US" sz="2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357AD-DFAC-7243-86C0-449B9B6F7675}" type="slidenum">
              <a:rPr lang="en-US"/>
              <a:pPr/>
              <a:t>27</a:t>
            </a:fld>
            <a:endParaRPr lang="en-US"/>
          </a:p>
        </p:txBody>
      </p:sp>
      <p:sp>
        <p:nvSpPr>
          <p:cNvPr id="68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Tree Protocol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Rules:</a:t>
            </a:r>
          </a:p>
          <a:p>
            <a:pPr>
              <a:lnSpc>
                <a:spcPct val="90000"/>
              </a:lnSpc>
            </a:pPr>
            <a:r>
              <a:rPr lang="en-US" sz="2000"/>
              <a:t>The first lock may be any node of the tree</a:t>
            </a: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rgbClr val="0000FF"/>
                </a:solidFill>
              </a:rPr>
              <a:t>Subsequently, a lock on a node A may only be acquired if the transaction holds a lock on its parent B</a:t>
            </a: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rgbClr val="0000FF"/>
                </a:solidFill>
              </a:rPr>
              <a:t>Nodes can be unlocked in any order (no 2PL necessary)</a:t>
            </a: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rgbClr val="FF0000"/>
                </a:solidFill>
              </a:rPr>
              <a:t>“Crabbing”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rgbClr val="FF0000"/>
                </a:solidFill>
              </a:rPr>
              <a:t>First lock parent then lock child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rgbClr val="FF0000"/>
                </a:solidFill>
              </a:rPr>
              <a:t>Keep parent locked only if may need to update it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rgbClr val="FF0000"/>
                </a:solidFill>
              </a:rPr>
              <a:t>Release lock on parent if child is not full</a:t>
            </a:r>
          </a:p>
          <a:p>
            <a:pPr lvl="1">
              <a:lnSpc>
                <a:spcPct val="90000"/>
              </a:lnSpc>
            </a:pPr>
            <a:endParaRPr lang="en-US" sz="1800"/>
          </a:p>
          <a:p>
            <a:pPr>
              <a:lnSpc>
                <a:spcPct val="90000"/>
              </a:lnSpc>
            </a:pPr>
            <a:r>
              <a:rPr lang="en-US" sz="2000"/>
              <a:t>The tree protocol is NOT 2PL, yet ensures conflict-serializability !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39F4AB-632B-454C-B49D-F67CF77A5F0A}" type="slidenum">
              <a:rPr lang="en-US"/>
              <a:pPr/>
              <a:t>28</a:t>
            </a:fld>
            <a:endParaRPr lang="en-US"/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Phantom Problem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4582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latin typeface="Arial" charset="0"/>
              </a:rPr>
              <a:t>So far we have assumed the database to be a </a:t>
            </a:r>
            <a:r>
              <a:rPr lang="en-US" i="1" smtClean="0">
                <a:latin typeface="Arial" charset="0"/>
              </a:rPr>
              <a:t>static</a:t>
            </a:r>
            <a:r>
              <a:rPr lang="en-US" smtClean="0">
                <a:latin typeface="Arial" charset="0"/>
              </a:rPr>
              <a:t> collection of elements (=tuples)</a:t>
            </a:r>
          </a:p>
          <a:p>
            <a:pPr>
              <a:lnSpc>
                <a:spcPct val="90000"/>
              </a:lnSpc>
            </a:pPr>
            <a:endParaRPr lang="en-US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mtClean="0">
                <a:latin typeface="Arial" charset="0"/>
              </a:rPr>
              <a:t>If tuples are inserted/deleted then the </a:t>
            </a:r>
            <a:r>
              <a:rPr lang="en-US" i="1" smtClean="0">
                <a:latin typeface="Arial" charset="0"/>
              </a:rPr>
              <a:t>phantom problem</a:t>
            </a:r>
            <a:r>
              <a:rPr lang="en-US" smtClean="0">
                <a:latin typeface="Arial" charset="0"/>
              </a:rPr>
              <a:t> appears</a:t>
            </a:r>
          </a:p>
        </p:txBody>
      </p:sp>
      <p:sp>
        <p:nvSpPr>
          <p:cNvPr id="69637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Phantom Problem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5801380"/>
            <a:ext cx="4855065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Is this schedule </a:t>
            </a:r>
            <a:r>
              <a:rPr lang="en-US" dirty="0" err="1" smtClean="0">
                <a:latin typeface="Arial"/>
              </a:rPr>
              <a:t>serializable</a:t>
            </a:r>
            <a:r>
              <a:rPr lang="en-US" dirty="0" smtClean="0">
                <a:latin typeface="Arial"/>
              </a:rPr>
              <a:t> ?</a:t>
            </a:r>
            <a:endParaRPr lang="en-US" dirty="0">
              <a:latin typeface="Arial"/>
            </a:endParaRPr>
          </a:p>
        </p:txBody>
      </p:sp>
      <p:graphicFrame>
        <p:nvGraphicFramePr>
          <p:cNvPr id="11" name="Group 59"/>
          <p:cNvGraphicFramePr>
            <a:graphicFrameLocks noGrp="1"/>
          </p:cNvGraphicFramePr>
          <p:nvPr/>
        </p:nvGraphicFramePr>
        <p:xfrm>
          <a:off x="457200" y="1524000"/>
          <a:ext cx="8229600" cy="3429000"/>
        </p:xfrm>
        <a:graphic>
          <a:graphicData uri="http://schemas.openxmlformats.org/drawingml/2006/table">
            <a:tbl>
              <a:tblPr/>
              <a:tblGrid>
                <a:gridCol w="3124200"/>
                <a:gridCol w="5105400"/>
              </a:tblGrid>
              <a:tr h="44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38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SELECT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FROM Product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WHERE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color=‘blue’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5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INSERT INTO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Product(name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color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VALUES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(‘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gizmo’,’blue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’)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38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SELECT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FROM Product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WHERE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color=‘blue’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Are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Transactions:</a:t>
            </a:r>
          </a:p>
          <a:p>
            <a:r>
              <a:rPr lang="en-US" dirty="0" smtClean="0"/>
              <a:t>Recovery:</a:t>
            </a:r>
          </a:p>
          <a:p>
            <a:pPr lvl="1"/>
            <a:r>
              <a:rPr lang="en-US" dirty="0" smtClean="0"/>
              <a:t>Have discussed simple UNDO/REDO recovery last lecture</a:t>
            </a:r>
          </a:p>
          <a:p>
            <a:r>
              <a:rPr lang="en-US" dirty="0" smtClean="0"/>
              <a:t>Concurrency control:</a:t>
            </a:r>
          </a:p>
          <a:p>
            <a:pPr lvl="1"/>
            <a:r>
              <a:rPr lang="en-US" dirty="0" smtClean="0"/>
              <a:t>Have discussed </a:t>
            </a:r>
            <a:r>
              <a:rPr lang="en-US" dirty="0" err="1" smtClean="0"/>
              <a:t>serializability</a:t>
            </a:r>
            <a:r>
              <a:rPr lang="en-US" dirty="0" smtClean="0"/>
              <a:t> last lecture</a:t>
            </a:r>
          </a:p>
          <a:p>
            <a:pPr lvl="1"/>
            <a:r>
              <a:rPr lang="en-US" dirty="0" smtClean="0"/>
              <a:t>Will discuss lock-based scheduler today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3475-03F1-E84F-A88C-BC91492FCEB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Phantom Problem</a:t>
            </a:r>
          </a:p>
        </p:txBody>
      </p:sp>
      <p:sp>
        <p:nvSpPr>
          <p:cNvPr id="716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7D3C82-24AF-914A-9654-F0AF374E2620}" type="slidenum">
              <a:rPr lang="en-US"/>
              <a:pPr/>
              <a:t>30</a:t>
            </a:fld>
            <a:endParaRPr lang="en-US"/>
          </a:p>
        </p:txBody>
      </p:sp>
      <p:sp>
        <p:nvSpPr>
          <p:cNvPr id="71694" name="TextBox 6"/>
          <p:cNvSpPr txBox="1">
            <a:spLocks noChangeArrowheads="1"/>
          </p:cNvSpPr>
          <p:nvPr/>
        </p:nvSpPr>
        <p:spPr bwMode="auto">
          <a:xfrm>
            <a:off x="152400" y="4800600"/>
            <a:ext cx="74310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rial" charset="0"/>
              </a:rPr>
              <a:t>Suppose there are two blue products</a:t>
            </a:r>
            <a:r>
              <a:rPr lang="en-US" dirty="0">
                <a:latin typeface="Arial" charset="0"/>
              </a:rPr>
              <a:t>, X1, X2: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52400" y="5410200"/>
            <a:ext cx="8643938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3200">
                <a:latin typeface="Arial" charset="0"/>
                <a:ea typeface="Arial" charset="0"/>
                <a:cs typeface="Arial" charset="0"/>
              </a:rPr>
              <a:t>R1(X1),R1(X2),W2(X3),R1(X1),R1(X2),R1(X3)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29555" y="6096000"/>
            <a:ext cx="6285645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This is conflict </a:t>
            </a:r>
            <a:r>
              <a:rPr lang="en-US" sz="2400" dirty="0" err="1" smtClean="0">
                <a:solidFill>
                  <a:srgbClr val="000000"/>
                </a:solidFill>
                <a:latin typeface="Arial" charset="0"/>
              </a:rPr>
              <a:t>serializable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 ! What’s wrong ??</a:t>
            </a:r>
            <a:endParaRPr lang="en-US" sz="2400" dirty="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11" name="Group 59"/>
          <p:cNvGraphicFramePr>
            <a:graphicFrameLocks noGrp="1"/>
          </p:cNvGraphicFramePr>
          <p:nvPr/>
        </p:nvGraphicFramePr>
        <p:xfrm>
          <a:off x="457200" y="1524000"/>
          <a:ext cx="8229600" cy="3429000"/>
        </p:xfrm>
        <a:graphic>
          <a:graphicData uri="http://schemas.openxmlformats.org/drawingml/2006/table">
            <a:tbl>
              <a:tblPr/>
              <a:tblGrid>
                <a:gridCol w="3124200"/>
                <a:gridCol w="5105400"/>
              </a:tblGrid>
              <a:tr h="44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38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SELECT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FROM Product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WHERE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color=‘blue’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5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INSERT INTO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Product(name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color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VALUES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(‘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gizmo’,’blue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’)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38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SELECT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FROM Product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WHERE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color=‘blue’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>
                <a:latin typeface="Arial" charset="0"/>
              </a:rPr>
              <a:t>Phantom Problem</a:t>
            </a:r>
          </a:p>
        </p:txBody>
      </p:sp>
      <p:sp>
        <p:nvSpPr>
          <p:cNvPr id="716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7D3C82-24AF-914A-9654-F0AF374E2620}" type="slidenum">
              <a:rPr lang="en-US"/>
              <a:pPr/>
              <a:t>31</a:t>
            </a:fld>
            <a:endParaRPr lang="en-US"/>
          </a:p>
        </p:txBody>
      </p:sp>
      <p:sp>
        <p:nvSpPr>
          <p:cNvPr id="71694" name="TextBox 6"/>
          <p:cNvSpPr txBox="1">
            <a:spLocks noChangeArrowheads="1"/>
          </p:cNvSpPr>
          <p:nvPr/>
        </p:nvSpPr>
        <p:spPr bwMode="auto">
          <a:xfrm>
            <a:off x="152400" y="4800600"/>
            <a:ext cx="74310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rial" charset="0"/>
              </a:rPr>
              <a:t>Suppose there are two blue products</a:t>
            </a:r>
            <a:r>
              <a:rPr lang="en-US" dirty="0">
                <a:latin typeface="Arial" charset="0"/>
              </a:rPr>
              <a:t>, X1, X2: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52400" y="5410200"/>
            <a:ext cx="8643938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3200">
                <a:latin typeface="Arial" charset="0"/>
                <a:ea typeface="Arial" charset="0"/>
                <a:cs typeface="Arial" charset="0"/>
              </a:rPr>
              <a:t>R1(X1),R1(X2),W2(X3),R1(X1),R1(X2),R1(X3)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05000" y="6167735"/>
            <a:ext cx="4845831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Not </a:t>
            </a:r>
            <a:r>
              <a:rPr lang="en-US" sz="2400" dirty="0" err="1">
                <a:solidFill>
                  <a:srgbClr val="000000"/>
                </a:solidFill>
                <a:latin typeface="Arial" charset="0"/>
              </a:rPr>
              <a:t>serializable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due to </a:t>
            </a:r>
            <a:r>
              <a:rPr lang="en-US" sz="2400" b="1" i="1" u="sng" dirty="0">
                <a:solidFill>
                  <a:srgbClr val="000000"/>
                </a:solidFill>
                <a:latin typeface="Arial" charset="0"/>
              </a:rPr>
              <a:t>phantoms</a:t>
            </a:r>
          </a:p>
        </p:txBody>
      </p:sp>
      <p:graphicFrame>
        <p:nvGraphicFramePr>
          <p:cNvPr id="10" name="Group 59"/>
          <p:cNvGraphicFramePr>
            <a:graphicFrameLocks noGrp="1"/>
          </p:cNvGraphicFramePr>
          <p:nvPr/>
        </p:nvGraphicFramePr>
        <p:xfrm>
          <a:off x="457200" y="1524000"/>
          <a:ext cx="8229600" cy="3429000"/>
        </p:xfrm>
        <a:graphic>
          <a:graphicData uri="http://schemas.openxmlformats.org/drawingml/2006/table">
            <a:tbl>
              <a:tblPr/>
              <a:tblGrid>
                <a:gridCol w="3124200"/>
                <a:gridCol w="5105400"/>
              </a:tblGrid>
              <a:tr h="44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38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SELECT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FROM Product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WHERE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color=‘blue’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5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INSERT INTO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Product(name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color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VALUES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(‘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gizmo’,’blue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’)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38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SELECT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FROM Product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WHERE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color=‘blue’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9D79-3434-7F45-B581-87B9616A26E2}" type="slidenum">
              <a:rPr lang="en-US"/>
              <a:pPr/>
              <a:t>32</a:t>
            </a:fld>
            <a:endParaRPr lang="en-US"/>
          </a:p>
        </p:txBody>
      </p:sp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Phantom Problem</a:t>
            </a:r>
          </a:p>
        </p:txBody>
      </p:sp>
      <p:sp>
        <p:nvSpPr>
          <p:cNvPr id="67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4582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 “phantom” is a </a:t>
            </a:r>
            <a:r>
              <a:rPr lang="en-US" dirty="0" err="1"/>
              <a:t>tuple</a:t>
            </a:r>
            <a:r>
              <a:rPr lang="en-US" dirty="0"/>
              <a:t> that is invisible during part of a transaction execution but not all of it.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In our e</a:t>
            </a:r>
            <a:r>
              <a:rPr lang="en-US" dirty="0" smtClean="0"/>
              <a:t>xample</a:t>
            </a:r>
            <a:r>
              <a:rPr lang="en-US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T1: </a:t>
            </a:r>
            <a:r>
              <a:rPr lang="en-US" dirty="0"/>
              <a:t>reads list of</a:t>
            </a:r>
            <a:r>
              <a:rPr lang="en-US" dirty="0" smtClean="0"/>
              <a:t> products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T2: </a:t>
            </a:r>
            <a:r>
              <a:rPr lang="en-US" dirty="0"/>
              <a:t>inserts a new</a:t>
            </a:r>
            <a:r>
              <a:rPr lang="en-US" dirty="0" smtClean="0"/>
              <a:t> product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T1: re-reads: a new product appears !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Phantom Problem</a:t>
            </a:r>
            <a:endParaRPr lang="en-US" dirty="0" smtClean="0"/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In a </a:t>
            </a:r>
            <a:r>
              <a:rPr lang="en-US" b="1" i="1" u="sng" dirty="0" smtClean="0"/>
              <a:t>static </a:t>
            </a:r>
            <a:r>
              <a:rPr lang="en-US" dirty="0" smtClean="0"/>
              <a:t>database:</a:t>
            </a:r>
          </a:p>
          <a:p>
            <a:pPr lvl="1"/>
            <a:r>
              <a:rPr lang="en-US" dirty="0" smtClean="0"/>
              <a:t>Conflict </a:t>
            </a:r>
            <a:r>
              <a:rPr lang="en-US" dirty="0" err="1" smtClean="0"/>
              <a:t>serializability</a:t>
            </a:r>
            <a:r>
              <a:rPr lang="en-US" dirty="0" smtClean="0"/>
              <a:t> implies </a:t>
            </a:r>
            <a:r>
              <a:rPr lang="en-US" dirty="0" err="1" smtClean="0"/>
              <a:t>serializability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a </a:t>
            </a:r>
            <a:r>
              <a:rPr lang="en-US" b="1" i="1" u="sng" dirty="0" smtClean="0"/>
              <a:t>dynamic </a:t>
            </a:r>
            <a:r>
              <a:rPr lang="en-US" dirty="0" smtClean="0"/>
              <a:t>database, this may fail due to phantoms</a:t>
            </a:r>
          </a:p>
          <a:p>
            <a:endParaRPr lang="en-US" dirty="0" smtClean="0"/>
          </a:p>
          <a:p>
            <a:r>
              <a:rPr lang="en-US" dirty="0" smtClean="0"/>
              <a:t>Strict 2PL guarantees conflict </a:t>
            </a:r>
            <a:r>
              <a:rPr lang="en-US" dirty="0" err="1" smtClean="0"/>
              <a:t>serializability</a:t>
            </a:r>
            <a:r>
              <a:rPr lang="en-US" dirty="0" smtClean="0"/>
              <a:t>, but not </a:t>
            </a:r>
            <a:r>
              <a:rPr lang="en-US" dirty="0" err="1" smtClean="0"/>
              <a:t>serializability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737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4663-0077-1940-A64C-7F7294573D9C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Dealing With Phantoms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Lock the entire table, or</a:t>
            </a:r>
          </a:p>
          <a:p>
            <a:r>
              <a:rPr lang="en-US" dirty="0" smtClean="0"/>
              <a:t>Lock the index entry for ‘blue’</a:t>
            </a:r>
          </a:p>
          <a:p>
            <a:pPr lvl="1"/>
            <a:r>
              <a:rPr lang="en-US" dirty="0" smtClean="0"/>
              <a:t>If index is available</a:t>
            </a:r>
          </a:p>
          <a:p>
            <a:r>
              <a:rPr lang="en-US" dirty="0" smtClean="0"/>
              <a:t>Or use predicate locks </a:t>
            </a:r>
          </a:p>
          <a:p>
            <a:pPr lvl="1"/>
            <a:r>
              <a:rPr lang="en-US" dirty="0" smtClean="0"/>
              <a:t>A lock on an arbitrary predicate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3475-03F1-E84F-A88C-BC91492FCEB1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5791200"/>
            <a:ext cx="7780496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/>
              </a:rPr>
              <a:t>Dealing with phantoms is expensive !</a:t>
            </a:r>
            <a:endParaRPr lang="en-US" sz="3600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4F876-9BDD-0D42-BEB3-AC48134C9EFD}" type="slidenum">
              <a:rPr lang="en-US"/>
              <a:pPr/>
              <a:t>35</a:t>
            </a:fld>
            <a:endParaRPr lang="en-US"/>
          </a:p>
        </p:txBody>
      </p:sp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Degrees of Isolation</a:t>
            </a:r>
          </a:p>
        </p:txBody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Isolation level “serializable” (i.e. ACID)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Golden standard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Requires strict 2PL and predicate locking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But often too inefficient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Imagine there are few update operations and many long read operations</a:t>
            </a:r>
          </a:p>
          <a:p>
            <a:pPr lvl="1"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400"/>
              <a:t>Weaker isolation levels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Sacrifice correctness for efficiency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Often used in practice (often </a:t>
            </a:r>
            <a:r>
              <a:rPr lang="en-US" sz="2000" b="1"/>
              <a:t>default</a:t>
            </a:r>
            <a:r>
              <a:rPr lang="en-US" sz="2000"/>
              <a:t>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Sometimes are hard to understand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235A-16B5-DD4D-A20E-297FFF435311}" type="slidenum">
              <a:rPr lang="en-US"/>
              <a:pPr/>
              <a:t>36</a:t>
            </a:fld>
            <a:endParaRPr lang="en-US"/>
          </a:p>
        </p:txBody>
      </p:sp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Degrees of </a:t>
            </a:r>
            <a:r>
              <a:rPr lang="en-US" dirty="0" smtClean="0"/>
              <a:t>Isolation in SQL</a:t>
            </a:r>
            <a:endParaRPr lang="en-US" dirty="0"/>
          </a:p>
        </p:txBody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 b="1">
                <a:solidFill>
                  <a:srgbClr val="FF0000"/>
                </a:solidFill>
              </a:rPr>
              <a:t>Four levels of isolation</a:t>
            </a:r>
            <a:endParaRPr lang="en-GB" sz="2800"/>
          </a:p>
          <a:p>
            <a:pPr lvl="1">
              <a:lnSpc>
                <a:spcPct val="90000"/>
              </a:lnSpc>
            </a:pPr>
            <a:r>
              <a:rPr lang="en-GB" sz="2400"/>
              <a:t>All levels use </a:t>
            </a:r>
            <a:r>
              <a:rPr lang="en-GB" sz="2400" b="1"/>
              <a:t>long-duration exclusive locks</a:t>
            </a:r>
            <a:endParaRPr lang="en-GB" sz="2400"/>
          </a:p>
          <a:p>
            <a:pPr lvl="1">
              <a:lnSpc>
                <a:spcPct val="90000"/>
              </a:lnSpc>
            </a:pPr>
            <a:r>
              <a:rPr lang="en-GB" sz="2400">
                <a:solidFill>
                  <a:srgbClr val="0000FF"/>
                </a:solidFill>
              </a:rPr>
              <a:t>READ UNCOMMITTED</a:t>
            </a:r>
            <a:r>
              <a:rPr lang="en-GB" sz="2400"/>
              <a:t>: no read locks</a:t>
            </a:r>
          </a:p>
          <a:p>
            <a:pPr lvl="1">
              <a:lnSpc>
                <a:spcPct val="90000"/>
              </a:lnSpc>
            </a:pPr>
            <a:r>
              <a:rPr lang="en-GB" sz="2400">
                <a:solidFill>
                  <a:srgbClr val="0000FF"/>
                </a:solidFill>
              </a:rPr>
              <a:t>READ COMMITTED</a:t>
            </a:r>
            <a:r>
              <a:rPr lang="en-GB" sz="2400"/>
              <a:t>: short duration read locks</a:t>
            </a:r>
          </a:p>
          <a:p>
            <a:pPr lvl="1">
              <a:lnSpc>
                <a:spcPct val="90000"/>
              </a:lnSpc>
            </a:pPr>
            <a:r>
              <a:rPr lang="en-GB" sz="2400">
                <a:solidFill>
                  <a:srgbClr val="0000FF"/>
                </a:solidFill>
              </a:rPr>
              <a:t>REPEATABLE READ</a:t>
            </a:r>
            <a:r>
              <a:rPr lang="en-GB" sz="2400"/>
              <a:t>: </a:t>
            </a:r>
          </a:p>
          <a:p>
            <a:pPr lvl="2">
              <a:lnSpc>
                <a:spcPct val="90000"/>
              </a:lnSpc>
            </a:pPr>
            <a:r>
              <a:rPr lang="en-GB" sz="2000"/>
              <a:t>Long duration read locks on individual items</a:t>
            </a:r>
          </a:p>
          <a:p>
            <a:pPr lvl="1">
              <a:lnSpc>
                <a:spcPct val="90000"/>
              </a:lnSpc>
            </a:pPr>
            <a:r>
              <a:rPr lang="en-GB" sz="2400">
                <a:solidFill>
                  <a:srgbClr val="0000FF"/>
                </a:solidFill>
              </a:rPr>
              <a:t>SERIALIZABLE</a:t>
            </a:r>
            <a:r>
              <a:rPr lang="en-GB" sz="2400"/>
              <a:t>: </a:t>
            </a:r>
          </a:p>
          <a:p>
            <a:pPr lvl="2">
              <a:lnSpc>
                <a:spcPct val="90000"/>
              </a:lnSpc>
            </a:pPr>
            <a:r>
              <a:rPr lang="en-GB" sz="2000"/>
              <a:t>All locks long duration and lock predicates</a:t>
            </a:r>
          </a:p>
          <a:p>
            <a:pPr>
              <a:lnSpc>
                <a:spcPct val="90000"/>
              </a:lnSpc>
            </a:pPr>
            <a:r>
              <a:rPr lang="en-GB" sz="2800" b="1">
                <a:solidFill>
                  <a:srgbClr val="FF0000"/>
                </a:solidFill>
              </a:rPr>
              <a:t>Trade-off: consistency vs concurrency</a:t>
            </a:r>
          </a:p>
          <a:p>
            <a:pPr>
              <a:lnSpc>
                <a:spcPct val="90000"/>
              </a:lnSpc>
            </a:pPr>
            <a:r>
              <a:rPr lang="en-GB" sz="2800"/>
              <a:t>Commercial systems give choice of level</a:t>
            </a:r>
            <a:endParaRPr lang="en-US" sz="2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00C8A7-50A8-934A-ADA7-E18CAF6398D8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1157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Isolation Levels in SQL</a:t>
            </a:r>
          </a:p>
        </p:txBody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153400" cy="41148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2400">
                <a:latin typeface="Arial" charset="0"/>
              </a:rPr>
              <a:t>“Dirty reads”</a:t>
            </a:r>
          </a:p>
          <a:p>
            <a:pPr marL="990600" lvl="1" indent="-533400" eaLnBrk="1" hangingPunct="1">
              <a:buFontTx/>
              <a:buNone/>
            </a:pPr>
            <a:r>
              <a:rPr lang="en-US" sz="2000">
                <a:solidFill>
                  <a:srgbClr val="3366FF"/>
                </a:solidFill>
                <a:latin typeface="Arial" charset="0"/>
              </a:rPr>
              <a:t>SET TRANSACTION ISOLATION LEVEL</a:t>
            </a:r>
            <a:r>
              <a:rPr lang="en-US" sz="2000">
                <a:latin typeface="Arial" charset="0"/>
              </a:rPr>
              <a:t>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READ UNCOMMITTED</a:t>
            </a:r>
          </a:p>
          <a:p>
            <a:pPr marL="990600" lvl="1" indent="-533400" eaLnBrk="1" hangingPunct="1">
              <a:buFontTx/>
              <a:buNone/>
            </a:pPr>
            <a:endParaRPr lang="en-US" sz="2000">
              <a:latin typeface="Arial" charset="0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sz="2400">
                <a:latin typeface="Arial" charset="0"/>
              </a:rPr>
              <a:t>“Committed reads”</a:t>
            </a:r>
          </a:p>
          <a:p>
            <a:pPr marL="990600" lvl="1" indent="-533400" eaLnBrk="1" hangingPunct="1">
              <a:buFontTx/>
              <a:buNone/>
            </a:pPr>
            <a:r>
              <a:rPr lang="en-US" sz="2000">
                <a:solidFill>
                  <a:srgbClr val="3366FF"/>
                </a:solidFill>
                <a:latin typeface="Arial" charset="0"/>
              </a:rPr>
              <a:t>SET TRANSACTION ISOLATION LEVEL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READ COMMITTED</a:t>
            </a:r>
          </a:p>
          <a:p>
            <a:pPr marL="990600" lvl="1" indent="-533400" eaLnBrk="1" hangingPunct="1">
              <a:buFontTx/>
              <a:buNone/>
            </a:pPr>
            <a:endParaRPr lang="en-US" sz="2000">
              <a:latin typeface="Arial" charset="0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sz="2400">
                <a:latin typeface="Arial" charset="0"/>
              </a:rPr>
              <a:t>“Repeatable reads”</a:t>
            </a:r>
          </a:p>
          <a:p>
            <a:pPr marL="990600" lvl="1" indent="-533400" eaLnBrk="1" hangingPunct="1">
              <a:buFontTx/>
              <a:buNone/>
            </a:pPr>
            <a:r>
              <a:rPr lang="en-US" sz="2000">
                <a:solidFill>
                  <a:srgbClr val="3366FF"/>
                </a:solidFill>
                <a:latin typeface="Arial" charset="0"/>
              </a:rPr>
              <a:t>SET TRANSACTION ISOLATION LEVEL</a:t>
            </a:r>
            <a:r>
              <a:rPr lang="en-US" sz="2000">
                <a:latin typeface="Arial" charset="0"/>
              </a:rPr>
              <a:t>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REPEATABLE READ</a:t>
            </a:r>
          </a:p>
          <a:p>
            <a:pPr marL="990600" lvl="1" indent="-533400" eaLnBrk="1" hangingPunct="1">
              <a:buFontTx/>
              <a:buNone/>
            </a:pPr>
            <a:endParaRPr lang="en-US" sz="2000">
              <a:latin typeface="Arial" charset="0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sz="2400">
                <a:latin typeface="Arial" charset="0"/>
              </a:rPr>
              <a:t>Serializable </a:t>
            </a:r>
            <a:r>
              <a:rPr lang="en-US" sz="2400" smtClean="0">
                <a:latin typeface="Arial" charset="0"/>
              </a:rPr>
              <a:t>transactions</a:t>
            </a:r>
          </a:p>
          <a:p>
            <a:pPr marL="990600" lvl="1" indent="-533400" eaLnBrk="1" hangingPunct="1">
              <a:buFontTx/>
              <a:buNone/>
            </a:pPr>
            <a:r>
              <a:rPr lang="en-US" sz="2000">
                <a:solidFill>
                  <a:srgbClr val="3366FF"/>
                </a:solidFill>
                <a:latin typeface="Arial" charset="0"/>
              </a:rPr>
              <a:t>SET TRANSACTION ISOLATION LEVEL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SERIALIZABLE</a:t>
            </a:r>
          </a:p>
        </p:txBody>
      </p:sp>
      <p:sp>
        <p:nvSpPr>
          <p:cNvPr id="115717" name="Oval Callout 4"/>
          <p:cNvSpPr>
            <a:spLocks noChangeArrowheads="1"/>
          </p:cNvSpPr>
          <p:nvPr/>
        </p:nvSpPr>
        <p:spPr bwMode="auto">
          <a:xfrm>
            <a:off x="7620000" y="5334000"/>
            <a:ext cx="1335088" cy="649288"/>
          </a:xfrm>
          <a:prstGeom prst="wedgeEllipseCallout">
            <a:avLst>
              <a:gd name="adj1" fmla="val -80000"/>
              <a:gd name="adj2" fmla="val 44819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ACID</a:t>
            </a:r>
          </a:p>
        </p:txBody>
      </p:sp>
      <p:sp>
        <p:nvSpPr>
          <p:cNvPr id="11571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Choosing Isolation Level</a:t>
            </a:r>
          </a:p>
        </p:txBody>
      </p:sp>
      <p:sp>
        <p:nvSpPr>
          <p:cNvPr id="11776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r>
              <a:rPr lang="en-US" smtClean="0">
                <a:latin typeface="Arial" charset="0"/>
              </a:rPr>
              <a:t>Trade-off: efficiency vs correctness</a:t>
            </a:r>
          </a:p>
          <a:p>
            <a:endParaRPr lang="en-US" smtClean="0">
              <a:latin typeface="Arial" charset="0"/>
            </a:endParaRPr>
          </a:p>
          <a:p>
            <a:r>
              <a:rPr lang="en-US" smtClean="0">
                <a:latin typeface="Arial" charset="0"/>
              </a:rPr>
              <a:t>DBMSs give user choice of level</a:t>
            </a:r>
          </a:p>
          <a:p>
            <a:pPr>
              <a:buFontTx/>
              <a:buNone/>
            </a:pPr>
            <a:endParaRPr lang="en-US" smtClean="0">
              <a:latin typeface="Arial" charset="0"/>
            </a:endParaRPr>
          </a:p>
        </p:txBody>
      </p:sp>
      <p:sp>
        <p:nvSpPr>
          <p:cNvPr id="1177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CD0324-8B67-304E-838C-D278776695AA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6" name="TextBox 5"/>
          <p:cNvSpPr txBox="1"/>
          <p:nvPr/>
        </p:nvSpPr>
        <p:spPr>
          <a:xfrm>
            <a:off x="762000" y="4008438"/>
            <a:ext cx="6832600" cy="2524125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182880" tIns="182880" rIns="182880" bIns="182880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Beware!!</a:t>
            </a:r>
          </a:p>
          <a:p>
            <a:pPr>
              <a:buFont typeface="Arial" charset="0"/>
              <a:buChar char="•"/>
            </a:pPr>
            <a:r>
              <a:rPr lang="en-US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Default level is often NOT serializable</a:t>
            </a:r>
          </a:p>
          <a:p>
            <a:pPr>
              <a:buFont typeface="Arial" charset="0"/>
              <a:buChar char="•"/>
            </a:pPr>
            <a:r>
              <a:rPr lang="en-US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Default level differs between DBMSs</a:t>
            </a:r>
          </a:p>
          <a:p>
            <a:pPr>
              <a:buFont typeface="Arial" charset="0"/>
              <a:buChar char="•"/>
            </a:pPr>
            <a:r>
              <a:rPr lang="en-US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Some engines support subset of levels!</a:t>
            </a:r>
          </a:p>
          <a:p>
            <a:pPr>
              <a:buFont typeface="Arial" charset="0"/>
              <a:buChar char="•"/>
            </a:pPr>
            <a:r>
              <a:rPr lang="en-US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Serializable may not be exactly </a:t>
            </a:r>
            <a:r>
              <a:rPr lang="en-US" u="sng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CID  </a:t>
            </a:r>
          </a:p>
        </p:txBody>
      </p:sp>
      <p:sp>
        <p:nvSpPr>
          <p:cNvPr id="117766" name="Oval Callout 4"/>
          <p:cNvSpPr>
            <a:spLocks noChangeArrowheads="1"/>
          </p:cNvSpPr>
          <p:nvPr/>
        </p:nvSpPr>
        <p:spPr bwMode="auto">
          <a:xfrm>
            <a:off x="5791200" y="3962400"/>
            <a:ext cx="3205163" cy="561975"/>
          </a:xfrm>
          <a:prstGeom prst="wedgeEllipseCallout">
            <a:avLst>
              <a:gd name="adj1" fmla="val -49588"/>
              <a:gd name="adj2" fmla="val 49713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Arial" charset="0"/>
                <a:ea typeface="Arial" charset="0"/>
                <a:cs typeface="Arial" charset="0"/>
              </a:rPr>
              <a:t>Always read docs!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1. Isolation Level: Dirty Reads</a:t>
            </a:r>
          </a:p>
        </p:txBody>
      </p:sp>
      <p:sp>
        <p:nvSpPr>
          <p:cNvPr id="118787" name="Content Placeholder 3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“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Long duration” WRITE locks</a:t>
            </a:r>
          </a:p>
          <a:p>
            <a:pPr lvl="1" eaLnBrk="1" hangingPunct="1"/>
            <a:r>
              <a:rPr lang="en-US" dirty="0" smtClean="0">
                <a:latin typeface="Arial" charset="0"/>
              </a:rPr>
              <a:t>Strict</a:t>
            </a:r>
            <a:r>
              <a:rPr lang="en-US" dirty="0" smtClean="0">
                <a:latin typeface="Arial" charset="0"/>
              </a:rPr>
              <a:t> 2PL</a:t>
            </a:r>
          </a:p>
          <a:p>
            <a:pPr eaLnBrk="1" hangingPunct="1"/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No READ locks</a:t>
            </a:r>
          </a:p>
          <a:p>
            <a:pPr lvl="1" eaLnBrk="1" hangingPunct="1"/>
            <a:r>
              <a:rPr lang="en-US" dirty="0" smtClean="0">
                <a:latin typeface="Arial" charset="0"/>
              </a:rPr>
              <a:t>Read-only transactions are never delayed</a:t>
            </a:r>
          </a:p>
        </p:txBody>
      </p:sp>
      <p:sp>
        <p:nvSpPr>
          <p:cNvPr id="118788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F7FDAF-9D53-7F40-88C1-19280970AC27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6" name="Rectangle 5"/>
          <p:cNvSpPr/>
          <p:nvPr/>
        </p:nvSpPr>
        <p:spPr>
          <a:xfrm>
            <a:off x="875590" y="5206424"/>
            <a:ext cx="7735010" cy="5847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0000"/>
                </a:solidFill>
                <a:latin typeface="Arial" charset="0"/>
              </a:rPr>
              <a:t>Possible pbs: dirty and inconsistent reads</a:t>
            </a:r>
          </a:p>
        </p:txBody>
      </p:sp>
      <p:sp>
        <p:nvSpPr>
          <p:cNvPr id="11879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Are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Also today and next time:</a:t>
            </a:r>
          </a:p>
          <a:p>
            <a:r>
              <a:rPr lang="en-US" dirty="0" smtClean="0"/>
              <a:t>Weak Isolation Levels in SQL</a:t>
            </a:r>
          </a:p>
          <a:p>
            <a:r>
              <a:rPr lang="en-US" dirty="0" smtClean="0"/>
              <a:t>Advanced recovery</a:t>
            </a:r>
          </a:p>
          <a:p>
            <a:pPr lvl="1"/>
            <a:r>
              <a:rPr lang="en-US" dirty="0" smtClean="0"/>
              <a:t>ARIES</a:t>
            </a:r>
          </a:p>
          <a:p>
            <a:r>
              <a:rPr lang="en-US" dirty="0" smtClean="0"/>
              <a:t>Advanced concurrency control</a:t>
            </a:r>
          </a:p>
          <a:p>
            <a:pPr lvl="1"/>
            <a:r>
              <a:rPr lang="en-US" dirty="0" smtClean="0"/>
              <a:t>Timestamp based algorithms, including snapshot isolation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3475-03F1-E84F-A88C-BC91492FCEB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2. Isolation Level: Read Committed </a:t>
            </a:r>
          </a:p>
        </p:txBody>
      </p:sp>
      <p:sp>
        <p:nvSpPr>
          <p:cNvPr id="119811" name="Content Placeholder 3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“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Long duration” WRITE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locks</a:t>
            </a:r>
          </a:p>
          <a:p>
            <a:pPr lvl="1" eaLnBrk="1" hangingPunct="1"/>
            <a:r>
              <a:rPr lang="en-US" dirty="0" smtClean="0">
                <a:latin typeface="Arial" charset="0"/>
              </a:rPr>
              <a:t>Strict 2PL</a:t>
            </a:r>
            <a:endParaRPr lang="en-US" dirty="0" smtClean="0">
              <a:solidFill>
                <a:srgbClr val="FF0000"/>
              </a:solidFill>
              <a:latin typeface="Arial" charset="0"/>
            </a:endParaRPr>
          </a:p>
          <a:p>
            <a:pPr eaLnBrk="1" hangingPunct="1"/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“Short duration” READ locks</a:t>
            </a:r>
          </a:p>
          <a:p>
            <a:pPr lvl="1" eaLnBrk="1" hangingPunct="1"/>
            <a:r>
              <a:rPr lang="en-US" dirty="0" smtClean="0">
                <a:latin typeface="Arial" charset="0"/>
              </a:rPr>
              <a:t>Only acquire lock while reading (not 2PL)</a:t>
            </a:r>
          </a:p>
        </p:txBody>
      </p:sp>
      <p:sp>
        <p:nvSpPr>
          <p:cNvPr id="119812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D8FEC1-7A71-9F4C-8007-D7304E174E8E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6" name="Rectangle 5"/>
          <p:cNvSpPr/>
          <p:nvPr/>
        </p:nvSpPr>
        <p:spPr>
          <a:xfrm>
            <a:off x="1447800" y="4648200"/>
            <a:ext cx="6254750" cy="13843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Unrepeatable reads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charset="0"/>
              </a:rPr>
              <a:t>When reading same element twice,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charset="0"/>
              </a:rPr>
              <a:t>may get two different values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3. Isolation Level: Repeatable Read </a:t>
            </a:r>
          </a:p>
        </p:txBody>
      </p:sp>
      <p:sp>
        <p:nvSpPr>
          <p:cNvPr id="12185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“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Long duration” READ and WRITE locks</a:t>
            </a:r>
            <a:endParaRPr lang="en-US" dirty="0" smtClean="0">
              <a:solidFill>
                <a:srgbClr val="FF0000"/>
              </a:solidFill>
              <a:latin typeface="Arial" charset="0"/>
            </a:endParaRPr>
          </a:p>
          <a:p>
            <a:pPr lvl="1" eaLnBrk="1" hangingPunct="1"/>
            <a:r>
              <a:rPr lang="en-US" dirty="0" smtClean="0">
                <a:latin typeface="Arial" charset="0"/>
              </a:rPr>
              <a:t>Strict </a:t>
            </a:r>
            <a:r>
              <a:rPr lang="en-US" dirty="0" smtClean="0">
                <a:latin typeface="Arial" charset="0"/>
              </a:rPr>
              <a:t>2PL</a:t>
            </a:r>
            <a:endParaRPr lang="en-US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21860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F72E6B-116C-2342-B53A-9450CBDB50AE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6" name="Rectangle 5"/>
          <p:cNvSpPr/>
          <p:nvPr/>
        </p:nvSpPr>
        <p:spPr>
          <a:xfrm>
            <a:off x="1600200" y="4953000"/>
            <a:ext cx="5339122" cy="5847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0000"/>
                </a:solidFill>
                <a:latin typeface="Arial" charset="0"/>
              </a:rPr>
              <a:t>This is not serializable yet !!!</a:t>
            </a:r>
          </a:p>
        </p:txBody>
      </p:sp>
      <p:sp>
        <p:nvSpPr>
          <p:cNvPr id="121862" name="Oval Callout 4"/>
          <p:cNvSpPr>
            <a:spLocks noChangeArrowheads="1"/>
          </p:cNvSpPr>
          <p:nvPr/>
        </p:nvSpPr>
        <p:spPr bwMode="auto">
          <a:xfrm>
            <a:off x="7467600" y="4724400"/>
            <a:ext cx="1485900" cy="649288"/>
          </a:xfrm>
          <a:prstGeom prst="wedgeEllipseCallout">
            <a:avLst>
              <a:gd name="adj1" fmla="val -45986"/>
              <a:gd name="adj2" fmla="val 60546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Why ?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Isolation Level </a:t>
            </a:r>
            <a:r>
              <a:rPr lang="en-US" dirty="0" err="1" smtClean="0"/>
              <a:t>Serializable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Deals with phantoms too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3475-03F1-E84F-A88C-BC91492FCEB1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2E8543-F7DE-9D40-AC4B-9F9C01565BAF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1136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READ-ONLY Transactions</a:t>
            </a:r>
          </a:p>
        </p:txBody>
      </p:sp>
      <p:sp>
        <p:nvSpPr>
          <p:cNvPr id="456707" name="Rectangle 3"/>
          <p:cNvSpPr>
            <a:spLocks noChangeArrowheads="1"/>
          </p:cNvSpPr>
          <p:nvPr/>
        </p:nvSpPr>
        <p:spPr bwMode="auto">
          <a:xfrm>
            <a:off x="457200" y="1600200"/>
            <a:ext cx="5354638" cy="50784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Arial" charset="0"/>
                <a:ea typeface="Arial" charset="0"/>
                <a:cs typeface="Arial" charset="0"/>
              </a:rPr>
              <a:t>Client 1:	</a:t>
            </a:r>
            <a:r>
              <a:rPr lang="en-US" sz="18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START TRANSACTION</a:t>
            </a:r>
            <a:endParaRPr lang="en-US" sz="1800">
              <a:latin typeface="Arial" charset="0"/>
              <a:ea typeface="Arial" charset="0"/>
              <a:cs typeface="Arial" charset="0"/>
            </a:endParaRPr>
          </a:p>
          <a:p>
            <a:pPr eaLnBrk="0" hangingPunct="0"/>
            <a:r>
              <a:rPr lang="en-US" sz="180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18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INSERT INTO</a:t>
            </a:r>
            <a:r>
              <a:rPr lang="en-US" sz="1800">
                <a:latin typeface="Arial" charset="0"/>
                <a:ea typeface="Arial" charset="0"/>
                <a:cs typeface="Arial" charset="0"/>
              </a:rPr>
              <a:t> SmallProduct(name, price)</a:t>
            </a:r>
            <a:br>
              <a:rPr lang="en-US" sz="1800">
                <a:latin typeface="Arial" charset="0"/>
                <a:ea typeface="Arial" charset="0"/>
                <a:cs typeface="Arial" charset="0"/>
              </a:rPr>
            </a:br>
            <a:r>
              <a:rPr lang="en-US" sz="1800">
                <a:latin typeface="Arial" charset="0"/>
                <a:ea typeface="Arial" charset="0"/>
                <a:cs typeface="Arial" charset="0"/>
              </a:rPr>
              <a:t>		</a:t>
            </a:r>
            <a:r>
              <a:rPr lang="en-US" sz="18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SELECT</a:t>
            </a:r>
            <a:r>
              <a:rPr lang="en-US" sz="1800">
                <a:latin typeface="Arial" charset="0"/>
                <a:ea typeface="Arial" charset="0"/>
                <a:cs typeface="Arial" charset="0"/>
              </a:rPr>
              <a:t> pname, price</a:t>
            </a:r>
            <a:br>
              <a:rPr lang="en-US" sz="1800">
                <a:latin typeface="Arial" charset="0"/>
                <a:ea typeface="Arial" charset="0"/>
                <a:cs typeface="Arial" charset="0"/>
              </a:rPr>
            </a:br>
            <a:r>
              <a:rPr lang="en-US" sz="1800">
                <a:latin typeface="Arial" charset="0"/>
                <a:ea typeface="Arial" charset="0"/>
                <a:cs typeface="Arial" charset="0"/>
              </a:rPr>
              <a:t>		</a:t>
            </a:r>
            <a:r>
              <a:rPr lang="en-US" sz="18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FROM</a:t>
            </a:r>
            <a:r>
              <a:rPr lang="en-US" sz="1800">
                <a:latin typeface="Arial" charset="0"/>
                <a:ea typeface="Arial" charset="0"/>
                <a:cs typeface="Arial" charset="0"/>
              </a:rPr>
              <a:t> Product</a:t>
            </a:r>
          </a:p>
          <a:p>
            <a:pPr eaLnBrk="0" hangingPunct="0"/>
            <a:r>
              <a:rPr lang="en-US" sz="1800">
                <a:latin typeface="Arial" charset="0"/>
                <a:ea typeface="Arial" charset="0"/>
                <a:cs typeface="Arial" charset="0"/>
              </a:rPr>
              <a:t>		</a:t>
            </a:r>
            <a:r>
              <a:rPr lang="en-US" sz="18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WHERE</a:t>
            </a:r>
            <a:r>
              <a:rPr lang="en-US" sz="1800">
                <a:latin typeface="Arial" charset="0"/>
                <a:ea typeface="Arial" charset="0"/>
                <a:cs typeface="Arial" charset="0"/>
              </a:rPr>
              <a:t> price &lt;= 0.99</a:t>
            </a:r>
          </a:p>
          <a:p>
            <a:pPr eaLnBrk="0" hangingPunct="0"/>
            <a:endParaRPr lang="en-US" sz="1800">
              <a:latin typeface="Arial" charset="0"/>
              <a:ea typeface="Arial" charset="0"/>
              <a:cs typeface="Arial" charset="0"/>
            </a:endParaRPr>
          </a:p>
          <a:p>
            <a:pPr eaLnBrk="0" hangingPunct="0"/>
            <a:r>
              <a:rPr lang="en-US" sz="180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18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DELETE  FROM</a:t>
            </a:r>
            <a:r>
              <a:rPr lang="en-US" sz="1800">
                <a:latin typeface="Arial" charset="0"/>
                <a:ea typeface="Arial" charset="0"/>
                <a:cs typeface="Arial" charset="0"/>
              </a:rPr>
              <a:t> Product</a:t>
            </a:r>
            <a:br>
              <a:rPr lang="en-US" sz="1800">
                <a:latin typeface="Arial" charset="0"/>
                <a:ea typeface="Arial" charset="0"/>
                <a:cs typeface="Arial" charset="0"/>
              </a:rPr>
            </a:br>
            <a:r>
              <a:rPr lang="en-US" sz="1800">
                <a:latin typeface="Arial" charset="0"/>
                <a:ea typeface="Arial" charset="0"/>
                <a:cs typeface="Arial" charset="0"/>
              </a:rPr>
              <a:t>		  </a:t>
            </a:r>
            <a:r>
              <a:rPr lang="en-US" sz="18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WHERE</a:t>
            </a:r>
            <a:r>
              <a:rPr lang="en-US" sz="1800">
                <a:latin typeface="Arial" charset="0"/>
                <a:ea typeface="Arial" charset="0"/>
                <a:cs typeface="Arial" charset="0"/>
              </a:rPr>
              <a:t> price &lt;=0.99</a:t>
            </a:r>
          </a:p>
          <a:p>
            <a:pPr eaLnBrk="0" hangingPunct="0"/>
            <a:r>
              <a:rPr lang="en-US" sz="180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18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COMMIT</a:t>
            </a:r>
            <a:r>
              <a:rPr lang="en-US" sz="180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1800">
                <a:latin typeface="Arial" charset="0"/>
                <a:ea typeface="Arial" charset="0"/>
                <a:cs typeface="Arial" charset="0"/>
              </a:rPr>
            </a:br>
            <a:endParaRPr lang="en-US" sz="1800">
              <a:latin typeface="Arial" charset="0"/>
              <a:ea typeface="Arial" charset="0"/>
              <a:cs typeface="Arial" charset="0"/>
            </a:endParaRPr>
          </a:p>
          <a:p>
            <a:pPr eaLnBrk="0" hangingPunct="0"/>
            <a:r>
              <a:rPr lang="en-US" sz="1800">
                <a:latin typeface="Arial" charset="0"/>
                <a:ea typeface="Arial" charset="0"/>
                <a:cs typeface="Arial" charset="0"/>
              </a:rPr>
              <a:t>Client 2:	</a:t>
            </a:r>
            <a:r>
              <a:rPr lang="en-US" sz="18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SET TRANSACTION </a:t>
            </a:r>
            <a:r>
              <a:rPr lang="en-US" sz="180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READ ONLY</a:t>
            </a:r>
          </a:p>
          <a:p>
            <a:pPr eaLnBrk="0" hangingPunct="0"/>
            <a:r>
              <a:rPr lang="en-US" sz="180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18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START TRANSACTION</a:t>
            </a:r>
            <a:endParaRPr lang="en-US" sz="1800">
              <a:latin typeface="Arial" charset="0"/>
              <a:ea typeface="Arial" charset="0"/>
              <a:cs typeface="Arial" charset="0"/>
            </a:endParaRPr>
          </a:p>
          <a:p>
            <a:pPr eaLnBrk="0" hangingPunct="0"/>
            <a:r>
              <a:rPr lang="en-US" sz="180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18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SELECT</a:t>
            </a:r>
            <a:r>
              <a:rPr lang="en-US" sz="1800">
                <a:latin typeface="Arial" charset="0"/>
                <a:ea typeface="Arial" charset="0"/>
                <a:cs typeface="Arial" charset="0"/>
              </a:rPr>
              <a:t> count(*)</a:t>
            </a:r>
            <a:br>
              <a:rPr lang="en-US" sz="1800">
                <a:latin typeface="Arial" charset="0"/>
                <a:ea typeface="Arial" charset="0"/>
                <a:cs typeface="Arial" charset="0"/>
              </a:rPr>
            </a:br>
            <a:r>
              <a:rPr lang="en-US" sz="180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18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FROM</a:t>
            </a:r>
            <a:r>
              <a:rPr lang="en-US" sz="1800">
                <a:latin typeface="Arial" charset="0"/>
                <a:ea typeface="Arial" charset="0"/>
                <a:cs typeface="Arial" charset="0"/>
              </a:rPr>
              <a:t> Product</a:t>
            </a:r>
            <a:br>
              <a:rPr lang="en-US" sz="1800">
                <a:latin typeface="Arial" charset="0"/>
                <a:ea typeface="Arial" charset="0"/>
                <a:cs typeface="Arial" charset="0"/>
              </a:rPr>
            </a:br>
            <a:r>
              <a:rPr lang="en-US" sz="180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1800">
                <a:latin typeface="Arial" charset="0"/>
                <a:ea typeface="Arial" charset="0"/>
                <a:cs typeface="Arial" charset="0"/>
              </a:rPr>
            </a:br>
            <a:r>
              <a:rPr lang="en-US" sz="180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18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SELECT</a:t>
            </a:r>
            <a:r>
              <a:rPr lang="en-US" sz="1800">
                <a:latin typeface="Arial" charset="0"/>
                <a:ea typeface="Arial" charset="0"/>
                <a:cs typeface="Arial" charset="0"/>
              </a:rPr>
              <a:t> count(*)</a:t>
            </a:r>
            <a:br>
              <a:rPr lang="en-US" sz="1800">
                <a:latin typeface="Arial" charset="0"/>
                <a:ea typeface="Arial" charset="0"/>
                <a:cs typeface="Arial" charset="0"/>
              </a:rPr>
            </a:br>
            <a:r>
              <a:rPr lang="en-US" sz="180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18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FROM</a:t>
            </a:r>
            <a:r>
              <a:rPr lang="en-US" sz="1800">
                <a:latin typeface="Arial" charset="0"/>
                <a:ea typeface="Arial" charset="0"/>
                <a:cs typeface="Arial" charset="0"/>
              </a:rPr>
              <a:t> SmallProduct</a:t>
            </a:r>
            <a:br>
              <a:rPr lang="en-US" sz="1800">
                <a:latin typeface="Arial" charset="0"/>
                <a:ea typeface="Arial" charset="0"/>
                <a:cs typeface="Arial" charset="0"/>
              </a:rPr>
            </a:br>
            <a:r>
              <a:rPr lang="en-US" sz="180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18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COMMIT</a:t>
            </a:r>
            <a:endParaRPr lang="en-US" sz="18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3669" name="AutoShape 5"/>
          <p:cNvSpPr>
            <a:spLocks noChangeArrowheads="1"/>
          </p:cNvSpPr>
          <p:nvPr/>
        </p:nvSpPr>
        <p:spPr bwMode="auto">
          <a:xfrm>
            <a:off x="5715000" y="3875088"/>
            <a:ext cx="3122613" cy="1341437"/>
          </a:xfrm>
          <a:prstGeom prst="wedgeEllipseCallout">
            <a:avLst>
              <a:gd name="adj1" fmla="val -60935"/>
              <a:gd name="adj2" fmla="val 5481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Arial" charset="0"/>
                <a:ea typeface="Arial" charset="0"/>
                <a:cs typeface="Arial" charset="0"/>
              </a:rPr>
              <a:t>Can improve</a:t>
            </a:r>
            <a:br>
              <a:rPr lang="en-US">
                <a:latin typeface="Arial" charset="0"/>
                <a:ea typeface="Arial" charset="0"/>
                <a:cs typeface="Arial" charset="0"/>
              </a:rPr>
            </a:br>
            <a:r>
              <a:rPr lang="en-US">
                <a:latin typeface="Arial" charset="0"/>
                <a:ea typeface="Arial" charset="0"/>
                <a:cs typeface="Arial" charset="0"/>
              </a:rPr>
              <a:t>performance</a:t>
            </a:r>
          </a:p>
        </p:txBody>
      </p:sp>
      <p:sp>
        <p:nvSpPr>
          <p:cNvPr id="11367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Topics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Aries recovery manager</a:t>
            </a:r>
          </a:p>
          <a:p>
            <a:endParaRPr lang="en-US" dirty="0" smtClean="0"/>
          </a:p>
          <a:p>
            <a:r>
              <a:rPr lang="en-US" dirty="0" smtClean="0"/>
              <a:t>Timestamp-based concurrency control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3475-03F1-E84F-A88C-BC91492FCEB1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FC93-56C8-0243-8B64-DA1EDA67D572}" type="slidenum">
              <a:rPr lang="en-US"/>
              <a:pPr/>
              <a:t>45</a:t>
            </a:fld>
            <a:endParaRPr lang="en-US"/>
          </a:p>
        </p:txBody>
      </p:sp>
      <p:sp>
        <p:nvSpPr>
          <p:cNvPr id="637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637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dirty="0">
                <a:solidFill>
                  <a:srgbClr val="0000FF"/>
                </a:solidFill>
              </a:rPr>
              <a:t>STEAL or NO-STEAL</a:t>
            </a:r>
            <a:endParaRPr lang="en-US" sz="2800" dirty="0"/>
          </a:p>
          <a:p>
            <a:pPr lvl="1"/>
            <a:r>
              <a:rPr lang="en-US" sz="2400" dirty="0"/>
              <a:t>Can an update made by an uncommitted transaction overwrite the most recent committed value of a data item on disk?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FORCE or NO-FORCE</a:t>
            </a:r>
            <a:endParaRPr lang="en-US" sz="2800" dirty="0"/>
          </a:p>
          <a:p>
            <a:pPr lvl="1"/>
            <a:r>
              <a:rPr lang="en-US" sz="2400" dirty="0"/>
              <a:t>Should all updates of a transaction be forced to disk before the transaction commits?</a:t>
            </a:r>
          </a:p>
          <a:p>
            <a:r>
              <a:rPr lang="en-US" sz="2800" dirty="0"/>
              <a:t>Easiest for recovery: NO-STEAL/FORCE</a:t>
            </a:r>
          </a:p>
          <a:p>
            <a:r>
              <a:rPr lang="en-US" sz="2800" dirty="0"/>
              <a:t>Highest performance: STEAL/NO-FORCE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3A3B6-D209-2043-B885-77FFEA16335D}" type="slidenum">
              <a:rPr lang="en-US"/>
              <a:pPr/>
              <a:t>46</a:t>
            </a:fld>
            <a:endParaRPr lang="en-US"/>
          </a:p>
        </p:txBody>
      </p:sp>
      <p:sp>
        <p:nvSpPr>
          <p:cNvPr id="64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Write-Ahead </a:t>
            </a:r>
            <a:r>
              <a:rPr lang="en-US" dirty="0" smtClean="0"/>
              <a:t>Log Revised</a:t>
            </a:r>
            <a:endParaRPr lang="en-US" dirty="0"/>
          </a:p>
        </p:txBody>
      </p:sp>
      <p:sp>
        <p:nvSpPr>
          <p:cNvPr id="64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4196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GB" dirty="0"/>
              <a:t>Enables the use of STEAL and NO-FORCE</a:t>
            </a:r>
          </a:p>
          <a:p>
            <a:pPr>
              <a:lnSpc>
                <a:spcPct val="110000"/>
              </a:lnSpc>
            </a:pPr>
            <a:r>
              <a:rPr lang="en-US" b="1" dirty="0">
                <a:solidFill>
                  <a:srgbClr val="0000FF"/>
                </a:solidFill>
              </a:rPr>
              <a:t>Log: append-only file containing log records</a:t>
            </a:r>
            <a:endParaRPr lang="en-GB" dirty="0" smtClean="0"/>
          </a:p>
          <a:p>
            <a:pPr>
              <a:lnSpc>
                <a:spcPct val="110000"/>
              </a:lnSpc>
            </a:pPr>
            <a:r>
              <a:rPr lang="en-US" dirty="0" smtClean="0"/>
              <a:t>After </a:t>
            </a:r>
            <a:r>
              <a:rPr lang="en-US" dirty="0"/>
              <a:t>a system crash, use log to: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Redo some transaction that did commit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Undo other transactions that didn’t commit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Logs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dirty="0" smtClean="0"/>
              <a:t>Physical log: element = disk page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Logical log: element = record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Physiological log: combines both</a:t>
            </a:r>
            <a:endParaRPr lang="en-US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3475-03F1-E84F-A88C-BC91492FCEB1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B3B5-6782-1F41-92BC-C530B76B588C}" type="slidenum">
              <a:rPr lang="en-US"/>
              <a:pPr/>
              <a:t>48</a:t>
            </a:fld>
            <a:endParaRPr lang="en-US"/>
          </a:p>
        </p:txBody>
      </p:sp>
      <p:sp>
        <p:nvSpPr>
          <p:cNvPr id="64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Write</a:t>
            </a:r>
            <a:r>
              <a:rPr lang="en-US" dirty="0"/>
              <a:t>-Ahead Log</a:t>
            </a:r>
          </a:p>
        </p:txBody>
      </p:sp>
      <p:sp>
        <p:nvSpPr>
          <p:cNvPr id="64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/>
              <a:t>All </a:t>
            </a:r>
            <a:r>
              <a:rPr lang="en-GB" sz="2400">
                <a:solidFill>
                  <a:srgbClr val="0000FF"/>
                </a:solidFill>
              </a:rPr>
              <a:t>log records </a:t>
            </a:r>
            <a:r>
              <a:rPr lang="en-GB" sz="2400"/>
              <a:t>pertaining to a</a:t>
            </a:r>
            <a:r>
              <a:rPr lang="en-GB" sz="2400">
                <a:solidFill>
                  <a:srgbClr val="0000FF"/>
                </a:solidFill>
              </a:rPr>
              <a:t> page</a:t>
            </a:r>
            <a:r>
              <a:rPr lang="en-GB" sz="2400"/>
              <a:t> are written to disk </a:t>
            </a:r>
            <a:r>
              <a:rPr lang="en-GB" sz="2400">
                <a:solidFill>
                  <a:srgbClr val="0000FF"/>
                </a:solidFill>
              </a:rPr>
              <a:t>before </a:t>
            </a:r>
            <a:r>
              <a:rPr lang="en-GB" sz="2400"/>
              <a:t>the </a:t>
            </a:r>
            <a:r>
              <a:rPr lang="en-GB" sz="2400">
                <a:solidFill>
                  <a:srgbClr val="0000FF"/>
                </a:solidFill>
              </a:rPr>
              <a:t>page </a:t>
            </a:r>
            <a:r>
              <a:rPr lang="en-GB" sz="2400"/>
              <a:t>is</a:t>
            </a:r>
            <a:r>
              <a:rPr lang="en-GB" sz="2400">
                <a:solidFill>
                  <a:srgbClr val="0000FF"/>
                </a:solidFill>
              </a:rPr>
              <a:t> overwritten</a:t>
            </a:r>
            <a:r>
              <a:rPr lang="en-GB" sz="2400"/>
              <a:t> on disk</a:t>
            </a:r>
          </a:p>
          <a:p>
            <a:endParaRPr lang="en-GB" sz="2400"/>
          </a:p>
          <a:p>
            <a:r>
              <a:rPr lang="en-GB" sz="2400"/>
              <a:t>All </a:t>
            </a:r>
            <a:r>
              <a:rPr lang="en-GB" sz="2400">
                <a:solidFill>
                  <a:srgbClr val="0000FF"/>
                </a:solidFill>
              </a:rPr>
              <a:t>log records </a:t>
            </a:r>
            <a:r>
              <a:rPr lang="en-GB" sz="2400"/>
              <a:t>for </a:t>
            </a:r>
            <a:r>
              <a:rPr lang="en-GB" sz="2400">
                <a:solidFill>
                  <a:srgbClr val="0000FF"/>
                </a:solidFill>
              </a:rPr>
              <a:t>transaction</a:t>
            </a:r>
            <a:r>
              <a:rPr lang="en-GB" sz="2400"/>
              <a:t> are written to disk </a:t>
            </a:r>
            <a:r>
              <a:rPr lang="en-GB" sz="2400">
                <a:solidFill>
                  <a:srgbClr val="0000FF"/>
                </a:solidFill>
              </a:rPr>
              <a:t>before</a:t>
            </a:r>
            <a:r>
              <a:rPr lang="en-GB" sz="2400"/>
              <a:t> the </a:t>
            </a:r>
            <a:r>
              <a:rPr lang="en-GB" sz="2400">
                <a:solidFill>
                  <a:srgbClr val="0000FF"/>
                </a:solidFill>
              </a:rPr>
              <a:t>transaction</a:t>
            </a:r>
            <a:r>
              <a:rPr lang="en-GB" sz="2400"/>
              <a:t> is considered </a:t>
            </a:r>
            <a:r>
              <a:rPr lang="en-GB" sz="2400">
                <a:solidFill>
                  <a:srgbClr val="0000FF"/>
                </a:solidFill>
              </a:rPr>
              <a:t>committed</a:t>
            </a:r>
          </a:p>
          <a:p>
            <a:pPr lvl="1"/>
            <a:r>
              <a:rPr lang="en-US" sz="2000"/>
              <a:t>Why is this faster than FORCE policy?</a:t>
            </a:r>
          </a:p>
          <a:p>
            <a:pPr lvl="1"/>
            <a:endParaRPr lang="en-US" sz="2000"/>
          </a:p>
          <a:p>
            <a:r>
              <a:rPr lang="en-US" sz="2400" b="1">
                <a:solidFill>
                  <a:srgbClr val="FF0000"/>
                </a:solidFill>
              </a:rPr>
              <a:t>Committed transaction</a:t>
            </a:r>
            <a:r>
              <a:rPr lang="en-US" sz="2400"/>
              <a:t>: transactions whose commit log record has been written to disk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ARIES Recovery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redo/undo log</a:t>
            </a:r>
          </a:p>
          <a:p>
            <a:r>
              <a:rPr lang="en-US" sz="2800" dirty="0" smtClean="0">
                <a:solidFill>
                  <a:srgbClr val="0000FF"/>
                </a:solidFill>
                <a:latin typeface="Arial" charset="0"/>
              </a:rPr>
              <a:t>Physiological logging</a:t>
            </a:r>
            <a:endParaRPr lang="en-US" sz="2800" dirty="0" smtClean="0">
              <a:latin typeface="Arial" charset="0"/>
            </a:endParaRPr>
          </a:p>
          <a:p>
            <a:pPr lvl="1"/>
            <a:r>
              <a:rPr lang="en-US" sz="2400" dirty="0" smtClean="0">
                <a:latin typeface="Arial" charset="0"/>
              </a:rPr>
              <a:t>Physical logging for REDO</a:t>
            </a:r>
          </a:p>
          <a:p>
            <a:pPr lvl="1"/>
            <a:r>
              <a:rPr lang="en-US" sz="2400" dirty="0" smtClean="0">
                <a:latin typeface="Arial" charset="0"/>
              </a:rPr>
              <a:t>Logical logging for UNDO</a:t>
            </a:r>
            <a:endParaRPr lang="en-US" sz="2000" dirty="0" smtClean="0">
              <a:latin typeface="Arial" charset="0"/>
            </a:endParaRPr>
          </a:p>
          <a:p>
            <a:r>
              <a:rPr lang="en-US" dirty="0" smtClean="0"/>
              <a:t>Efficient </a:t>
            </a:r>
            <a:r>
              <a:rPr lang="en-US" dirty="0" err="1" smtClean="0"/>
              <a:t>checkpointing</a:t>
            </a:r>
            <a:endParaRPr lang="en-US" dirty="0" smtClean="0"/>
          </a:p>
          <a:p>
            <a:r>
              <a:rPr lang="en-US" dirty="0" smtClean="0"/>
              <a:t>Read chapter 18 in the book 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3475-03F1-E84F-A88C-BC91492FCEB1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6" name="Oval Callout 5"/>
          <p:cNvSpPr/>
          <p:nvPr/>
        </p:nvSpPr>
        <p:spPr bwMode="auto">
          <a:xfrm>
            <a:off x="5867400" y="3429000"/>
            <a:ext cx="1591512" cy="735747"/>
          </a:xfrm>
          <a:prstGeom prst="wedgeEllipseCallout">
            <a:avLst>
              <a:gd name="adj1" fmla="val -93822"/>
              <a:gd name="adj2" fmla="val -6974"/>
            </a:avLst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Why ?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Query Answering Using Views, by Halevy</a:t>
            </a:r>
          </a:p>
          <a:p>
            <a:r>
              <a:rPr lang="en-US" dirty="0" smtClean="0"/>
              <a:t>Q1: define the problem</a:t>
            </a:r>
          </a:p>
          <a:p>
            <a:r>
              <a:rPr lang="en-US" dirty="0" smtClean="0"/>
              <a:t>Q2: how is this used for physical data independence ?</a:t>
            </a:r>
          </a:p>
          <a:p>
            <a:r>
              <a:rPr lang="en-US" dirty="0" smtClean="0"/>
              <a:t>Q3: what is </a:t>
            </a:r>
            <a:r>
              <a:rPr lang="en-US" i="1" dirty="0" smtClean="0"/>
              <a:t>data integration</a:t>
            </a:r>
            <a:r>
              <a:rPr lang="en-US" dirty="0" smtClean="0"/>
              <a:t> and what is its connection to query answering using views 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F760-2FFC-714A-8DD8-FCA42DD0372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1036CB-F206-9740-A04D-5AE7C8C625A5}" type="slidenum">
              <a:rPr lang="en-US"/>
              <a:pPr/>
              <a:t>50</a:t>
            </a:fld>
            <a:endParaRPr lang="en-US"/>
          </a:p>
        </p:txBody>
      </p:sp>
      <p:sp>
        <p:nvSpPr>
          <p:cNvPr id="171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LSN = Log Sequence Number</a:t>
            </a:r>
            <a:endParaRPr lang="en-US" dirty="0">
              <a:latin typeface="Arial" charset="0"/>
            </a:endParaRPr>
          </a:p>
        </p:txBody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686800" cy="4419600"/>
          </a:xfrm>
        </p:spPr>
        <p:txBody>
          <a:bodyPr/>
          <a:lstStyle/>
          <a:p>
            <a:r>
              <a:rPr lang="en-US" sz="3600" b="1" u="sng" dirty="0" smtClean="0">
                <a:latin typeface="Arial" charset="0"/>
              </a:rPr>
              <a:t>LSN </a:t>
            </a:r>
            <a:r>
              <a:rPr lang="en-US" sz="3600" dirty="0" smtClean="0">
                <a:latin typeface="Arial" charset="0"/>
              </a:rPr>
              <a:t>= identifier of a log entry</a:t>
            </a:r>
          </a:p>
          <a:p>
            <a:pPr lvl="1"/>
            <a:r>
              <a:rPr lang="en-US" dirty="0" smtClean="0">
                <a:latin typeface="Arial" charset="0"/>
              </a:rPr>
              <a:t>Log entries belonging to the same </a:t>
            </a:r>
            <a:r>
              <a:rPr lang="en-US" dirty="0" err="1" smtClean="0">
                <a:latin typeface="Arial" charset="0"/>
              </a:rPr>
              <a:t>txn</a:t>
            </a:r>
            <a:r>
              <a:rPr lang="en-US" dirty="0" smtClean="0">
                <a:latin typeface="Arial" charset="0"/>
              </a:rPr>
              <a:t> are </a:t>
            </a:r>
            <a:r>
              <a:rPr lang="en-US" dirty="0" smtClean="0">
                <a:latin typeface="Arial" charset="0"/>
              </a:rPr>
              <a:t>linked</a:t>
            </a:r>
            <a:endParaRPr lang="en-US" dirty="0" smtClean="0">
              <a:latin typeface="Arial" charset="0"/>
            </a:endParaRPr>
          </a:p>
          <a:p>
            <a:endParaRPr lang="en-US" sz="3600" dirty="0" smtClean="0">
              <a:solidFill>
                <a:srgbClr val="FF0000"/>
              </a:solidFill>
              <a:latin typeface="Arial" charset="0"/>
            </a:endParaRPr>
          </a:p>
          <a:p>
            <a:r>
              <a:rPr lang="en-US" sz="3600" dirty="0" smtClean="0">
                <a:solidFill>
                  <a:srgbClr val="FF0000"/>
                </a:solidFill>
                <a:latin typeface="Arial" charset="0"/>
              </a:rPr>
              <a:t>Each </a:t>
            </a:r>
            <a:r>
              <a:rPr lang="en-US" sz="3600" dirty="0" smtClean="0">
                <a:solidFill>
                  <a:srgbClr val="FF0000"/>
                </a:solidFill>
                <a:latin typeface="Arial" charset="0"/>
              </a:rPr>
              <a:t>page contains a </a:t>
            </a:r>
            <a:r>
              <a:rPr lang="en-US" sz="3600" b="1" dirty="0" err="1" smtClean="0">
                <a:solidFill>
                  <a:srgbClr val="FF0000"/>
                </a:solidFill>
                <a:latin typeface="Arial" charset="0"/>
              </a:rPr>
              <a:t>pageLSN</a:t>
            </a:r>
            <a:r>
              <a:rPr lang="en-US" sz="3600" dirty="0" smtClean="0">
                <a:solidFill>
                  <a:srgbClr val="FF0000"/>
                </a:solidFill>
                <a:latin typeface="Arial" charset="0"/>
              </a:rPr>
              <a:t>:</a:t>
            </a:r>
            <a:endParaRPr lang="en-US" sz="3600" b="1" u="sng" dirty="0" smtClean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LSN of </a:t>
            </a:r>
            <a:r>
              <a:rPr lang="en-US" dirty="0">
                <a:latin typeface="Arial" charset="0"/>
              </a:rPr>
              <a:t>log record for latest update to that page</a:t>
            </a:r>
          </a:p>
          <a:p>
            <a:pPr lvl="1"/>
            <a:r>
              <a:rPr lang="en-US" dirty="0">
                <a:latin typeface="Arial" charset="0"/>
              </a:rPr>
              <a:t>Will serve to determine if an update needs to be redone</a:t>
            </a:r>
          </a:p>
          <a:p>
            <a:endParaRPr lang="en-US" sz="3600" dirty="0" smtClean="0">
              <a:solidFill>
                <a:srgbClr val="0000FF"/>
              </a:solidFill>
              <a:latin typeface="Arial" charset="0"/>
            </a:endParaRPr>
          </a:p>
          <a:p>
            <a:endParaRPr lang="en-US" sz="2800" dirty="0">
              <a:latin typeface="Arial" charset="0"/>
            </a:endParaRPr>
          </a:p>
        </p:txBody>
      </p:sp>
      <p:sp>
        <p:nvSpPr>
          <p:cNvPr id="17101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84117D-9DB1-9D48-A1BE-4E1EEC016AB3}" type="slidenum">
              <a:rPr lang="en-US"/>
              <a:pPr/>
              <a:t>51</a:t>
            </a:fld>
            <a:endParaRPr lang="en-US"/>
          </a:p>
        </p:txBody>
      </p:sp>
      <p:sp>
        <p:nvSpPr>
          <p:cNvPr id="173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ARIES Data Structures</a:t>
            </a:r>
          </a:p>
        </p:txBody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Active Transactions Table</a:t>
            </a:r>
            <a:endParaRPr lang="en-US" sz="2400" dirty="0">
              <a:latin typeface="Arial" charset="0"/>
            </a:endParaRPr>
          </a:p>
          <a:p>
            <a:pPr lvl="1"/>
            <a:r>
              <a:rPr lang="en-US" sz="2000" dirty="0">
                <a:latin typeface="Arial" charset="0"/>
              </a:rPr>
              <a:t>Lists all running transactions (active transactions)</a:t>
            </a:r>
          </a:p>
          <a:p>
            <a:pPr lvl="1"/>
            <a:r>
              <a:rPr lang="en-US" sz="2000" dirty="0">
                <a:latin typeface="Arial" charset="0"/>
              </a:rPr>
              <a:t>For each </a:t>
            </a:r>
            <a:r>
              <a:rPr lang="en-US" sz="2000" dirty="0" err="1">
                <a:latin typeface="Arial" charset="0"/>
              </a:rPr>
              <a:t>txn</a:t>
            </a:r>
            <a:r>
              <a:rPr lang="en-US" sz="2000" dirty="0">
                <a:latin typeface="Arial" charset="0"/>
              </a:rPr>
              <a:t>: </a:t>
            </a:r>
            <a:r>
              <a:rPr lang="en-US" sz="2000" dirty="0" err="1">
                <a:solidFill>
                  <a:srgbClr val="0000FF"/>
                </a:solidFill>
                <a:latin typeface="Arial" charset="0"/>
              </a:rPr>
              <a:t>lastLSN</a:t>
            </a:r>
            <a:r>
              <a:rPr lang="en-US" sz="2000" dirty="0">
                <a:latin typeface="Arial" charset="0"/>
              </a:rPr>
              <a:t> = most recent update by transaction</a:t>
            </a:r>
            <a:endParaRPr lang="en-US" sz="2400" dirty="0">
              <a:solidFill>
                <a:srgbClr val="FF0000"/>
              </a:solidFill>
              <a:latin typeface="Arial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Arial" charset="0"/>
              </a:rPr>
              <a:t>Dirty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</a:rPr>
              <a:t> Page Table</a:t>
            </a:r>
            <a:endParaRPr lang="en-US" sz="2400" dirty="0">
              <a:solidFill>
                <a:srgbClr val="FF0000"/>
              </a:solidFill>
              <a:latin typeface="Arial" charset="0"/>
            </a:endParaRPr>
          </a:p>
          <a:p>
            <a:pPr lvl="1"/>
            <a:r>
              <a:rPr lang="en-US" sz="2000" dirty="0">
                <a:latin typeface="Arial" charset="0"/>
              </a:rPr>
              <a:t>Lists all dirty pages</a:t>
            </a:r>
          </a:p>
          <a:p>
            <a:pPr lvl="1"/>
            <a:r>
              <a:rPr lang="en-US" sz="2000" dirty="0">
                <a:latin typeface="Arial" charset="0"/>
              </a:rPr>
              <a:t>For each dirty page: </a:t>
            </a:r>
            <a:r>
              <a:rPr lang="en-US" sz="2000" dirty="0" err="1">
                <a:solidFill>
                  <a:srgbClr val="FF0000"/>
                </a:solidFill>
                <a:latin typeface="Arial" charset="0"/>
              </a:rPr>
              <a:t>recoveryLSN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>
                <a:latin typeface="Arial" charset="0"/>
              </a:rPr>
              <a:t>(</a:t>
            </a:r>
            <a:r>
              <a:rPr lang="en-US" sz="2000" dirty="0" err="1" smtClean="0">
                <a:solidFill>
                  <a:srgbClr val="FF0000"/>
                </a:solidFill>
                <a:latin typeface="Arial" charset="0"/>
              </a:rPr>
              <a:t>recLSN</a:t>
            </a:r>
            <a:r>
              <a:rPr lang="en-US" sz="2000" dirty="0" smtClean="0">
                <a:latin typeface="Arial" charset="0"/>
              </a:rPr>
              <a:t>)= first </a:t>
            </a:r>
            <a:r>
              <a:rPr lang="en-US" sz="2000" dirty="0">
                <a:latin typeface="Arial" charset="0"/>
              </a:rPr>
              <a:t>LSN that caused page to become dirty</a:t>
            </a:r>
            <a:endParaRPr lang="en-US" sz="2400" dirty="0">
              <a:solidFill>
                <a:srgbClr val="006600"/>
              </a:solidFill>
              <a:latin typeface="Arial" charset="0"/>
            </a:endParaRPr>
          </a:p>
          <a:p>
            <a:r>
              <a:rPr lang="en-US" sz="2400" dirty="0">
                <a:solidFill>
                  <a:srgbClr val="006600"/>
                </a:solidFill>
                <a:latin typeface="Arial" charset="0"/>
              </a:rPr>
              <a:t>Write</a:t>
            </a:r>
            <a:r>
              <a:rPr lang="en-US" sz="2400" dirty="0" smtClean="0">
                <a:solidFill>
                  <a:srgbClr val="006600"/>
                </a:solidFill>
                <a:latin typeface="Arial" charset="0"/>
              </a:rPr>
              <a:t> Ahead Log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>
                <a:latin typeface="Arial" charset="0"/>
              </a:rPr>
              <a:t>contains log records</a:t>
            </a:r>
          </a:p>
          <a:p>
            <a:pPr lvl="1"/>
            <a:r>
              <a:rPr lang="en-US" sz="2000" dirty="0">
                <a:latin typeface="Arial" charset="0"/>
              </a:rPr>
              <a:t>LSN, </a:t>
            </a:r>
            <a:r>
              <a:rPr lang="en-US" sz="2000" dirty="0" err="1">
                <a:solidFill>
                  <a:srgbClr val="006600"/>
                </a:solidFill>
                <a:latin typeface="Arial" charset="0"/>
              </a:rPr>
              <a:t>prevLSN</a:t>
            </a:r>
            <a:r>
              <a:rPr lang="en-US" sz="2000" dirty="0">
                <a:latin typeface="Arial" charset="0"/>
              </a:rPr>
              <a:t> = previous LSN for same transaction</a:t>
            </a:r>
          </a:p>
          <a:p>
            <a:pPr lvl="1"/>
            <a:r>
              <a:rPr lang="en-US" sz="2000" dirty="0">
                <a:latin typeface="Arial" charset="0"/>
              </a:rPr>
              <a:t>other attributes</a:t>
            </a:r>
          </a:p>
        </p:txBody>
      </p:sp>
      <p:sp>
        <p:nvSpPr>
          <p:cNvPr id="1730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ARIES Data Structures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2209800"/>
          <a:ext cx="2590800" cy="1485900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pageID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recLSN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276600" y="2181225"/>
          <a:ext cx="5562600" cy="1857375"/>
        </p:xfrm>
        <a:graphic>
          <a:graphicData uri="http://schemas.openxmlformats.org/drawingml/2006/table">
            <a:tbl>
              <a:tblPr/>
              <a:tblGrid>
                <a:gridCol w="685800"/>
                <a:gridCol w="1219200"/>
                <a:gridCol w="1039092"/>
                <a:gridCol w="1046018"/>
                <a:gridCol w="157249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LSN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prevLSN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transID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pageID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Log entry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103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104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5162" name="TextBox 6"/>
          <p:cNvSpPr txBox="1">
            <a:spLocks noChangeArrowheads="1"/>
          </p:cNvSpPr>
          <p:nvPr/>
        </p:nvSpPr>
        <p:spPr bwMode="auto">
          <a:xfrm>
            <a:off x="304800" y="1600200"/>
            <a:ext cx="18609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/>
              </a:rPr>
              <a:t>Dirty pages</a:t>
            </a:r>
          </a:p>
        </p:txBody>
      </p:sp>
      <p:sp>
        <p:nvSpPr>
          <p:cNvPr id="175163" name="TextBox 7"/>
          <p:cNvSpPr txBox="1">
            <a:spLocks noChangeArrowheads="1"/>
          </p:cNvSpPr>
          <p:nvPr/>
        </p:nvSpPr>
        <p:spPr bwMode="auto">
          <a:xfrm>
            <a:off x="3581400" y="1600200"/>
            <a:ext cx="7486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006600"/>
                </a:solidFill>
                <a:latin typeface="Arial"/>
              </a:rPr>
              <a:t>Log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28600" y="4724400"/>
          <a:ext cx="2362200" cy="1114425"/>
        </p:xfrm>
        <a:graphic>
          <a:graphicData uri="http://schemas.openxmlformats.org/drawingml/2006/table">
            <a:tbl>
              <a:tblPr/>
              <a:tblGrid>
                <a:gridCol w="1295400"/>
                <a:gridCol w="10668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transID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lastLSN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5178" name="TextBox 9"/>
          <p:cNvSpPr txBox="1">
            <a:spLocks noChangeArrowheads="1"/>
          </p:cNvSpPr>
          <p:nvPr/>
        </p:nvSpPr>
        <p:spPr bwMode="auto">
          <a:xfrm>
            <a:off x="381000" y="4114800"/>
            <a:ext cx="30240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Arial"/>
              </a:rPr>
              <a:t>Active transactions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505200" y="4572000"/>
          <a:ext cx="5086350" cy="21831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5450"/>
                <a:gridCol w="1695450"/>
                <a:gridCol w="1695450"/>
              </a:tblGrid>
              <a:tr h="514350"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/>
                        </a:rPr>
                        <a:t>P5</a:t>
                      </a:r>
                      <a:br>
                        <a:rPr lang="en-US" dirty="0" smtClean="0">
                          <a:latin typeface="Arial"/>
                        </a:rPr>
                      </a:br>
                      <a:r>
                        <a:rPr lang="en-US" dirty="0" err="1" smtClean="0">
                          <a:latin typeface="Arial"/>
                        </a:rPr>
                        <a:t>PageLSN</a:t>
                      </a:r>
                      <a:r>
                        <a:rPr lang="en-US" dirty="0" smtClean="0">
                          <a:latin typeface="Arial"/>
                        </a:rPr>
                        <a:t>=104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/>
                        </a:rPr>
                        <a:t>P6</a:t>
                      </a:r>
                      <a:br>
                        <a:rPr lang="en-US" dirty="0" smtClean="0">
                          <a:latin typeface="Arial"/>
                        </a:rPr>
                      </a:br>
                      <a:r>
                        <a:rPr lang="en-US" dirty="0" err="1" smtClean="0">
                          <a:latin typeface="Arial"/>
                        </a:rPr>
                        <a:t>PageLSN</a:t>
                      </a:r>
                      <a:r>
                        <a:rPr lang="en-US" dirty="0" smtClean="0">
                          <a:latin typeface="Arial"/>
                        </a:rPr>
                        <a:t>=103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/>
                        </a:rPr>
                        <a:t>P7</a:t>
                      </a:r>
                      <a:br>
                        <a:rPr lang="en-US" dirty="0" smtClean="0">
                          <a:latin typeface="Arial"/>
                        </a:rPr>
                      </a:br>
                      <a:r>
                        <a:rPr lang="en-US" dirty="0" err="1" smtClean="0">
                          <a:latin typeface="Arial"/>
                        </a:rPr>
                        <a:t>PageLSN</a:t>
                      </a:r>
                      <a:r>
                        <a:rPr lang="en-US" dirty="0" smtClean="0">
                          <a:latin typeface="Arial"/>
                        </a:rPr>
                        <a:t>=101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sp>
        <p:nvSpPr>
          <p:cNvPr id="13" name="TextBox 6"/>
          <p:cNvSpPr txBox="1">
            <a:spLocks noChangeArrowheads="1"/>
          </p:cNvSpPr>
          <p:nvPr/>
        </p:nvSpPr>
        <p:spPr bwMode="auto">
          <a:xfrm>
            <a:off x="4343400" y="4110335"/>
            <a:ext cx="18431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latin typeface="Arial"/>
              </a:rPr>
              <a:t>Buffer Pool</a:t>
            </a:r>
            <a:endParaRPr lang="en-US" b="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83469C-CEC2-CA46-9901-400896D6CAC0}" type="slidenum">
              <a:rPr lang="en-US"/>
              <a:pPr/>
              <a:t>53</a:t>
            </a:fld>
            <a:endParaRPr lang="en-US"/>
          </a:p>
        </p:txBody>
      </p:sp>
      <p:sp>
        <p:nvSpPr>
          <p:cNvPr id="176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ARIES Method Details</a:t>
            </a:r>
          </a:p>
        </p:txBody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Arial" charset="0"/>
              </a:rPr>
              <a:t>Steps under normal </a:t>
            </a:r>
            <a:r>
              <a:rPr lang="en-US" dirty="0" smtClean="0">
                <a:latin typeface="Arial" charset="0"/>
              </a:rPr>
              <a:t>operations:</a:t>
            </a:r>
          </a:p>
          <a:p>
            <a:r>
              <a:rPr lang="en-US" dirty="0" smtClean="0">
                <a:latin typeface="Arial" charset="0"/>
              </a:rPr>
              <a:t>Transaction T writes page P</a:t>
            </a:r>
          </a:p>
          <a:p>
            <a:pPr lvl="1"/>
            <a:r>
              <a:rPr lang="en-US" dirty="0" smtClean="0">
                <a:latin typeface="Arial" charset="0"/>
              </a:rPr>
              <a:t>What do we do ?</a:t>
            </a:r>
          </a:p>
          <a:p>
            <a:r>
              <a:rPr lang="en-US" dirty="0" smtClean="0">
                <a:latin typeface="Arial" charset="0"/>
              </a:rPr>
              <a:t>Buffer manager wants to evict page P</a:t>
            </a:r>
          </a:p>
          <a:p>
            <a:pPr lvl="1"/>
            <a:r>
              <a:rPr lang="en-US" dirty="0" smtClean="0">
                <a:latin typeface="Arial" charset="0"/>
              </a:rPr>
              <a:t>What do we do ?</a:t>
            </a:r>
          </a:p>
          <a:p>
            <a:r>
              <a:rPr lang="en-US" dirty="0" smtClean="0">
                <a:latin typeface="Arial" charset="0"/>
              </a:rPr>
              <a:t>Transaction T wants to commit</a:t>
            </a:r>
          </a:p>
          <a:p>
            <a:pPr lvl="1"/>
            <a:r>
              <a:rPr lang="en-US" dirty="0" smtClean="0">
                <a:latin typeface="Arial" charset="0"/>
              </a:rPr>
              <a:t>What do we do ?</a:t>
            </a:r>
            <a:endParaRPr lang="en-US" dirty="0" smtClean="0">
              <a:latin typeface="Arial" charset="0"/>
            </a:endParaRPr>
          </a:p>
        </p:txBody>
      </p:sp>
      <p:sp>
        <p:nvSpPr>
          <p:cNvPr id="17613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83469C-CEC2-CA46-9901-400896D6CAC0}" type="slidenum">
              <a:rPr lang="en-US"/>
              <a:pPr/>
              <a:t>54</a:t>
            </a:fld>
            <a:endParaRPr lang="en-US"/>
          </a:p>
        </p:txBody>
      </p:sp>
      <p:sp>
        <p:nvSpPr>
          <p:cNvPr id="176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ARIES Method Details</a:t>
            </a:r>
          </a:p>
        </p:txBody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Arial" charset="0"/>
              </a:rPr>
              <a:t>Steps under normal </a:t>
            </a:r>
            <a:r>
              <a:rPr lang="en-US" dirty="0" smtClean="0">
                <a:latin typeface="Arial" charset="0"/>
              </a:rPr>
              <a:t>operations:</a:t>
            </a:r>
          </a:p>
          <a:p>
            <a:r>
              <a:rPr lang="en-US" dirty="0" smtClean="0">
                <a:latin typeface="Arial" charset="0"/>
              </a:rPr>
              <a:t>Transaction T writes page P</a:t>
            </a:r>
          </a:p>
          <a:p>
            <a:pPr lvl="1"/>
            <a:r>
              <a:rPr lang="en-US" dirty="0" smtClean="0">
                <a:latin typeface="Arial" charset="0"/>
              </a:rPr>
              <a:t>Update </a:t>
            </a:r>
            <a:r>
              <a:rPr lang="en-US" b="1" u="sng" dirty="0" err="1" smtClean="0">
                <a:latin typeface="Arial" charset="0"/>
              </a:rPr>
              <a:t>pageLSN</a:t>
            </a:r>
            <a:r>
              <a:rPr lang="en-US" dirty="0" smtClean="0">
                <a:latin typeface="Arial" charset="0"/>
              </a:rPr>
              <a:t>, </a:t>
            </a:r>
            <a:r>
              <a:rPr lang="en-US" b="1" u="sng" dirty="0" err="1" smtClean="0">
                <a:latin typeface="Arial" charset="0"/>
              </a:rPr>
              <a:t>lastLSN</a:t>
            </a:r>
            <a:r>
              <a:rPr lang="en-US" dirty="0" smtClean="0">
                <a:latin typeface="Arial" charset="0"/>
              </a:rPr>
              <a:t>, </a:t>
            </a:r>
            <a:r>
              <a:rPr lang="en-US" b="1" u="sng" dirty="0" err="1" smtClean="0">
                <a:latin typeface="Arial" charset="0"/>
              </a:rPr>
              <a:t>recLSFN</a:t>
            </a:r>
            <a:endParaRPr lang="en-US" b="1" u="sng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Buffer manager wants to evict page P</a:t>
            </a:r>
          </a:p>
          <a:p>
            <a:pPr lvl="1"/>
            <a:r>
              <a:rPr lang="en-US" dirty="0" smtClean="0">
                <a:latin typeface="Arial" charset="0"/>
              </a:rPr>
              <a:t>Flush log up to </a:t>
            </a:r>
            <a:r>
              <a:rPr lang="en-US" b="1" u="sng" dirty="0" err="1" smtClean="0">
                <a:latin typeface="Arial" charset="0"/>
              </a:rPr>
              <a:t>pageLSN</a:t>
            </a:r>
            <a:endParaRPr lang="en-US" b="1" u="sng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Transaction T wants to commit</a:t>
            </a:r>
          </a:p>
          <a:p>
            <a:pPr lvl="1"/>
            <a:r>
              <a:rPr lang="en-US" dirty="0" smtClean="0">
                <a:latin typeface="Arial" charset="0"/>
              </a:rPr>
              <a:t>Flush log up to current COMMIT entry</a:t>
            </a:r>
            <a:endParaRPr lang="en-US" dirty="0" smtClean="0">
              <a:latin typeface="Arial" charset="0"/>
            </a:endParaRPr>
          </a:p>
        </p:txBody>
      </p:sp>
      <p:sp>
        <p:nvSpPr>
          <p:cNvPr id="17613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1A477A-2C28-2140-A5A0-B9448FB79C6D}" type="slidenum">
              <a:rPr lang="en-US"/>
              <a:pPr/>
              <a:t>55</a:t>
            </a:fld>
            <a:endParaRPr lang="en-US"/>
          </a:p>
        </p:txBody>
      </p:sp>
      <p:sp>
        <p:nvSpPr>
          <p:cNvPr id="178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Checkpoints</a:t>
            </a:r>
          </a:p>
        </p:txBody>
      </p:sp>
      <p:sp>
        <p:nvSpPr>
          <p:cNvPr id="1781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latin typeface="Arial" charset="0"/>
              </a:rPr>
              <a:t>Write into the log</a:t>
            </a:r>
            <a:endParaRPr lang="en-US" dirty="0" smtClean="0">
              <a:latin typeface="Arial" charset="0"/>
            </a:endParaRPr>
          </a:p>
          <a:p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Entire </a:t>
            </a: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active transactions 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table</a:t>
            </a:r>
            <a:endParaRPr lang="en-US" dirty="0" smtClean="0">
              <a:solidFill>
                <a:srgbClr val="0000FF"/>
              </a:solidFill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Entire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dirty pages table</a:t>
            </a:r>
          </a:p>
        </p:txBody>
      </p:sp>
      <p:sp>
        <p:nvSpPr>
          <p:cNvPr id="17818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4648200"/>
            <a:ext cx="874648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Recovery always starts by analyzing latest checkpoint</a:t>
            </a:r>
            <a:endParaRPr lang="en-US" dirty="0"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5562600"/>
            <a:ext cx="82423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/>
              </a:rPr>
              <a:t>Background process periodically flushes dirty pages to disk </a:t>
            </a:r>
            <a:endParaRPr lang="en-US" sz="2400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8C8EE8-8858-EF43-BDFC-65C040C3C3FD}" type="slidenum">
              <a:rPr lang="en-US"/>
              <a:pPr/>
              <a:t>56</a:t>
            </a:fld>
            <a:endParaRPr lang="en-US"/>
          </a:p>
        </p:txBody>
      </p:sp>
      <p:sp>
        <p:nvSpPr>
          <p:cNvPr id="166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ARIES</a:t>
            </a:r>
            <a:r>
              <a:rPr lang="en-US" dirty="0" smtClean="0">
                <a:latin typeface="Arial" charset="0"/>
              </a:rPr>
              <a:t> Recovery</a:t>
            </a:r>
            <a:endParaRPr lang="en-US" dirty="0">
              <a:latin typeface="Arial" charset="0"/>
            </a:endParaRPr>
          </a:p>
        </p:txBody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114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latin typeface="Arial" charset="0"/>
              </a:rPr>
              <a:t>Analysis pass</a:t>
            </a:r>
          </a:p>
          <a:p>
            <a:pPr marL="914400" lvl="1" indent="-457200"/>
            <a:r>
              <a:rPr lang="en-US" sz="2000" dirty="0" smtClean="0">
                <a:latin typeface="Arial" charset="0"/>
              </a:rPr>
              <a:t>Figure out what was going on at time of crash</a:t>
            </a:r>
          </a:p>
          <a:p>
            <a:pPr marL="914400" lvl="1" indent="-457200"/>
            <a:r>
              <a:rPr lang="en-US" sz="2000" dirty="0" smtClean="0">
                <a:latin typeface="Arial" charset="0"/>
              </a:rPr>
              <a:t>List of dirty pages and active transactions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latin typeface="Arial" charset="0"/>
              </a:rPr>
              <a:t>Redo pass (repeating history principle)</a:t>
            </a:r>
            <a:endParaRPr lang="en-US" sz="2400" dirty="0" smtClean="0">
              <a:latin typeface="Arial" charset="0"/>
            </a:endParaRPr>
          </a:p>
          <a:p>
            <a:pPr marL="914400" lvl="1" indent="-457200"/>
            <a:r>
              <a:rPr lang="en-US" sz="2000" dirty="0" smtClean="0">
                <a:latin typeface="Arial" charset="0"/>
              </a:rPr>
              <a:t>Redo all operations, even for transactions that will not commit</a:t>
            </a:r>
          </a:p>
          <a:p>
            <a:pPr marL="914400" lvl="1" indent="-457200"/>
            <a:r>
              <a:rPr lang="en-US" sz="2000" dirty="0" smtClean="0">
                <a:latin typeface="Arial" charset="0"/>
              </a:rPr>
              <a:t>Get back to state at the moment of the crash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latin typeface="Arial" charset="0"/>
              </a:rPr>
              <a:t>Undo pass</a:t>
            </a:r>
            <a:endParaRPr lang="en-US" sz="2400" b="1" dirty="0" smtClean="0">
              <a:solidFill>
                <a:srgbClr val="0000FF"/>
              </a:solidFill>
              <a:latin typeface="Arial" charset="0"/>
            </a:endParaRPr>
          </a:p>
          <a:p>
            <a:pPr marL="914400" lvl="1" indent="-457200"/>
            <a:r>
              <a:rPr lang="en-US" sz="2000" dirty="0" smtClean="0">
                <a:latin typeface="Arial" charset="0"/>
              </a:rPr>
              <a:t>Remove effects of all uncommitted transactions</a:t>
            </a:r>
          </a:p>
          <a:p>
            <a:pPr marL="914400" lvl="1" indent="-457200"/>
            <a:r>
              <a:rPr lang="en-US" sz="2000" dirty="0" smtClean="0">
                <a:latin typeface="Arial" charset="0"/>
              </a:rPr>
              <a:t>Log changes during undo in case of another crash during undo </a:t>
            </a:r>
          </a:p>
        </p:txBody>
      </p:sp>
      <p:sp>
        <p:nvSpPr>
          <p:cNvPr id="16691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11B616-EE99-5640-90E7-34C3150D20CF}" type="slidenum">
              <a:rPr lang="en-US"/>
              <a:pPr/>
              <a:t>57</a:t>
            </a:fld>
            <a:endParaRPr lang="en-US"/>
          </a:p>
        </p:txBody>
      </p:sp>
      <p:sp>
        <p:nvSpPr>
          <p:cNvPr id="168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ARIES Method Illustration</a:t>
            </a:r>
          </a:p>
        </p:txBody>
      </p:sp>
      <p:pic>
        <p:nvPicPr>
          <p:cNvPr id="16896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828800"/>
            <a:ext cx="8426202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8965" name="Text Box 5"/>
          <p:cNvSpPr txBox="1">
            <a:spLocks noChangeArrowheads="1"/>
          </p:cNvSpPr>
          <p:nvPr/>
        </p:nvSpPr>
        <p:spPr bwMode="auto">
          <a:xfrm>
            <a:off x="685800" y="5726668"/>
            <a:ext cx="35236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GB" dirty="0">
                <a:solidFill>
                  <a:srgbClr val="000000"/>
                </a:solidFill>
                <a:latin typeface="Arial"/>
              </a:rPr>
              <a:t>[Figure 3 from Franklin97]</a:t>
            </a:r>
          </a:p>
        </p:txBody>
      </p:sp>
      <p:sp>
        <p:nvSpPr>
          <p:cNvPr id="168967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rot="10800000">
            <a:off x="1143000" y="3886200"/>
            <a:ext cx="1066800" cy="685800"/>
          </a:xfrm>
          <a:prstGeom prst="straightConnector1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rot="5400000" flipH="1" flipV="1">
            <a:off x="1981200" y="3810000"/>
            <a:ext cx="1143000" cy="533400"/>
          </a:xfrm>
          <a:prstGeom prst="straightConnector1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057400" y="4572000"/>
            <a:ext cx="693060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First undo and first redo log entry might be</a:t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latin typeface="Arial"/>
              </a:rPr>
              <a:t>in reverse order</a:t>
            </a:r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32CC92-07AC-324E-954C-2ED6A8EB04A8}" type="slidenum">
              <a:rPr lang="en-US"/>
              <a:pPr/>
              <a:t>58</a:t>
            </a:fld>
            <a:endParaRPr lang="en-US"/>
          </a:p>
        </p:txBody>
      </p:sp>
      <p:sp>
        <p:nvSpPr>
          <p:cNvPr id="180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1. Analysis </a:t>
            </a:r>
            <a:r>
              <a:rPr lang="en-US" dirty="0">
                <a:latin typeface="Arial" charset="0"/>
              </a:rPr>
              <a:t>Phase</a:t>
            </a:r>
          </a:p>
        </p:txBody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458200" cy="4495800"/>
          </a:xfrm>
        </p:spPr>
        <p:txBody>
          <a:bodyPr/>
          <a:lstStyle/>
          <a:p>
            <a:r>
              <a:rPr lang="en-US" sz="2400" dirty="0">
                <a:latin typeface="Arial" charset="0"/>
              </a:rPr>
              <a:t>Goal</a:t>
            </a:r>
          </a:p>
          <a:p>
            <a:pPr lvl="1"/>
            <a:r>
              <a:rPr lang="en-US" sz="2000" dirty="0">
                <a:latin typeface="Arial" charset="0"/>
              </a:rPr>
              <a:t>Determine point in log where to start REDO</a:t>
            </a:r>
          </a:p>
          <a:p>
            <a:pPr lvl="1"/>
            <a:r>
              <a:rPr lang="en-US" sz="2000" dirty="0">
                <a:latin typeface="Arial" charset="0"/>
              </a:rPr>
              <a:t>Determine set of dirty pages when crashed</a:t>
            </a:r>
          </a:p>
          <a:p>
            <a:pPr lvl="2"/>
            <a:r>
              <a:rPr lang="en-US" sz="1800" dirty="0">
                <a:latin typeface="Arial" charset="0"/>
              </a:rPr>
              <a:t>Conservative estimate of dirty pages</a:t>
            </a:r>
          </a:p>
          <a:p>
            <a:pPr lvl="1"/>
            <a:r>
              <a:rPr lang="en-US" sz="2000" dirty="0">
                <a:latin typeface="Arial" charset="0"/>
              </a:rPr>
              <a:t>Identify active transactions when crashed </a:t>
            </a:r>
          </a:p>
          <a:p>
            <a:pPr lvl="1"/>
            <a:endParaRPr lang="en-US" sz="2000" dirty="0">
              <a:latin typeface="Arial" charset="0"/>
            </a:endParaRPr>
          </a:p>
          <a:p>
            <a:r>
              <a:rPr lang="en-US" sz="2400" dirty="0">
                <a:latin typeface="Arial" charset="0"/>
              </a:rPr>
              <a:t>Approach</a:t>
            </a:r>
          </a:p>
          <a:p>
            <a:pPr lvl="1"/>
            <a:r>
              <a:rPr lang="en-US" sz="2000" dirty="0">
                <a:latin typeface="Arial" charset="0"/>
              </a:rPr>
              <a:t>Rebuild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Arial" charset="0"/>
              </a:rPr>
              <a:t>active transactions </a:t>
            </a:r>
            <a:r>
              <a:rPr lang="en-US" sz="2000" dirty="0">
                <a:solidFill>
                  <a:srgbClr val="0000FF"/>
                </a:solidFill>
                <a:latin typeface="Arial" charset="0"/>
              </a:rPr>
              <a:t>table </a:t>
            </a:r>
            <a:r>
              <a:rPr lang="en-US" sz="2000" dirty="0">
                <a:latin typeface="Arial" charset="0"/>
              </a:rPr>
              <a:t>and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dirty pages table</a:t>
            </a:r>
          </a:p>
          <a:p>
            <a:pPr lvl="1"/>
            <a:r>
              <a:rPr lang="en-US" sz="2000" dirty="0">
                <a:latin typeface="Arial" charset="0"/>
              </a:rPr>
              <a:t>Reprocess the log from the</a:t>
            </a:r>
            <a:r>
              <a:rPr lang="en-US" sz="2000" dirty="0" smtClean="0">
                <a:latin typeface="Arial" charset="0"/>
              </a:rPr>
              <a:t> checkpoint</a:t>
            </a:r>
          </a:p>
          <a:p>
            <a:pPr lvl="2"/>
            <a:r>
              <a:rPr lang="en-US" sz="1800" dirty="0">
                <a:latin typeface="Arial" charset="0"/>
              </a:rPr>
              <a:t>Only update the two data structures</a:t>
            </a:r>
            <a:endParaRPr lang="en-US" sz="1800" dirty="0" smtClean="0">
              <a:latin typeface="Arial" charset="0"/>
            </a:endParaRPr>
          </a:p>
          <a:p>
            <a:pPr lvl="1"/>
            <a:r>
              <a:rPr lang="en-US" sz="2000" dirty="0" smtClean="0">
                <a:latin typeface="Arial" charset="0"/>
              </a:rPr>
              <a:t>Compute: </a:t>
            </a:r>
            <a:r>
              <a:rPr lang="en-US" sz="2000" b="1" dirty="0" err="1" smtClean="0">
                <a:latin typeface="Arial" charset="0"/>
              </a:rPr>
              <a:t>firstLSN</a:t>
            </a:r>
            <a:r>
              <a:rPr lang="en-US" sz="2000" b="1" dirty="0" smtClean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= smallest of all </a:t>
            </a:r>
            <a:r>
              <a:rPr lang="en-US" sz="2000" dirty="0" err="1" smtClean="0">
                <a:solidFill>
                  <a:srgbClr val="FF0000"/>
                </a:solidFill>
                <a:latin typeface="Arial" charset="0"/>
              </a:rPr>
              <a:t>recoveryLSN</a:t>
            </a:r>
            <a:endParaRPr lang="en-US" sz="2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8023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1. Analysis Phase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914400" y="2514600"/>
            <a:ext cx="7010400" cy="1588"/>
          </a:xfrm>
          <a:prstGeom prst="straightConnector1">
            <a:avLst/>
          </a:prstGeom>
          <a:solidFill>
            <a:srgbClr val="C0C0C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7543800" y="1828800"/>
            <a:ext cx="1142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(crash)</a:t>
            </a:r>
            <a:endParaRPr lang="en-US" dirty="0">
              <a:latin typeface="Arial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rot="5400000">
            <a:off x="3429000" y="2362200"/>
            <a:ext cx="304800" cy="1588"/>
          </a:xfrm>
          <a:prstGeom prst="straightConnector1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971800" y="1752600"/>
            <a:ext cx="1724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Checkpoint</a:t>
            </a:r>
            <a:endParaRPr lang="en-US" dirty="0">
              <a:latin typeface="Arial"/>
            </a:endParaRPr>
          </a:p>
        </p:txBody>
      </p:sp>
      <p:sp>
        <p:nvSpPr>
          <p:cNvPr id="14" name="TextBox 6"/>
          <p:cNvSpPr txBox="1">
            <a:spLocks noChangeArrowheads="1"/>
          </p:cNvSpPr>
          <p:nvPr/>
        </p:nvSpPr>
        <p:spPr bwMode="auto">
          <a:xfrm>
            <a:off x="76200" y="3581400"/>
            <a:ext cx="122243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/>
              </a:rPr>
              <a:t>Dirty</a:t>
            </a:r>
            <a:br>
              <a:rPr lang="en-US" b="1" dirty="0" smtClean="0">
                <a:solidFill>
                  <a:srgbClr val="FF0000"/>
                </a:solidFill>
                <a:latin typeface="Arial"/>
              </a:rPr>
            </a:br>
            <a:r>
              <a:rPr lang="en-US" b="1" dirty="0" smtClean="0">
                <a:solidFill>
                  <a:srgbClr val="FF0000"/>
                </a:solidFill>
                <a:latin typeface="Arial"/>
              </a:rPr>
              <a:t>pages</a:t>
            </a:r>
            <a:endParaRPr lang="en-US" b="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15" name="TextBox 9"/>
          <p:cNvSpPr txBox="1">
            <a:spLocks noChangeArrowheads="1"/>
          </p:cNvSpPr>
          <p:nvPr/>
        </p:nvSpPr>
        <p:spPr bwMode="auto">
          <a:xfrm>
            <a:off x="76200" y="5257800"/>
            <a:ext cx="126241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Arial"/>
              </a:rPr>
              <a:t>Active</a:t>
            </a:r>
            <a:r>
              <a:rPr lang="en-US" b="1" dirty="0" smtClean="0">
                <a:solidFill>
                  <a:srgbClr val="0000FF"/>
                </a:solidFill>
                <a:latin typeface="Arial"/>
              </a:rPr>
              <a:t/>
            </a:r>
            <a:br>
              <a:rPr lang="en-US" b="1" dirty="0" smtClean="0">
                <a:solidFill>
                  <a:srgbClr val="0000FF"/>
                </a:solidFill>
                <a:latin typeface="Arial"/>
              </a:rPr>
            </a:br>
            <a:r>
              <a:rPr lang="en-US" b="1" dirty="0" err="1" smtClean="0">
                <a:solidFill>
                  <a:srgbClr val="0000FF"/>
                </a:solidFill>
                <a:latin typeface="Arial"/>
              </a:rPr>
              <a:t>txn</a:t>
            </a:r>
            <a:endParaRPr lang="en-US" b="1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16" name="TextBox 7"/>
          <p:cNvSpPr txBox="1">
            <a:spLocks noChangeArrowheads="1"/>
          </p:cNvSpPr>
          <p:nvPr/>
        </p:nvSpPr>
        <p:spPr bwMode="auto">
          <a:xfrm>
            <a:off x="645724" y="1676400"/>
            <a:ext cx="10306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 b="1" dirty="0">
                <a:solidFill>
                  <a:srgbClr val="006600"/>
                </a:solidFill>
                <a:latin typeface="Arial"/>
              </a:rPr>
              <a:t>Log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371600" y="3779520"/>
          <a:ext cx="31242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1400"/>
                <a:gridCol w="1041400"/>
                <a:gridCol w="1041400"/>
              </a:tblGrid>
              <a:tr h="31496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pageID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recLSN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pageID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/>
                </a:tc>
              </a:tr>
              <a:tr h="314960"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</a:tr>
              <a:tr h="314960"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1524000" y="5227320"/>
          <a:ext cx="32004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6800"/>
                <a:gridCol w="1066800"/>
                <a:gridCol w="1066800"/>
              </a:tblGrid>
              <a:tr h="31496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transID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lastLSN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transID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/>
                </a:tc>
              </a:tr>
              <a:tr h="314960"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</a:tr>
              <a:tr h="314960"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4" name="Straight Arrow Connector 23"/>
          <p:cNvCxnSpPr/>
          <p:nvPr/>
        </p:nvCxnSpPr>
        <p:spPr bwMode="auto">
          <a:xfrm rot="5400000" flipH="1" flipV="1">
            <a:off x="1485900" y="2781300"/>
            <a:ext cx="533400" cy="1588"/>
          </a:xfrm>
          <a:prstGeom prst="straightConnector1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108138" y="3048000"/>
            <a:ext cx="1381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Arial"/>
              </a:rPr>
              <a:t>firstLSN</a:t>
            </a:r>
            <a:endParaRPr lang="en-US" b="1" dirty="0">
              <a:latin typeface="Arial"/>
            </a:endParaRPr>
          </a:p>
        </p:txBody>
      </p:sp>
      <p:sp>
        <p:nvSpPr>
          <p:cNvPr id="28" name="Freeform 27"/>
          <p:cNvSpPr/>
          <p:nvPr/>
        </p:nvSpPr>
        <p:spPr bwMode="auto">
          <a:xfrm>
            <a:off x="2667000" y="2895600"/>
            <a:ext cx="2353423" cy="1036208"/>
          </a:xfrm>
          <a:custGeom>
            <a:avLst/>
            <a:gdLst>
              <a:gd name="connsiteX0" fmla="*/ 1967034 w 2372316"/>
              <a:gd name="connsiteY0" fmla="*/ 1102340 h 1102340"/>
              <a:gd name="connsiteX1" fmla="*/ 2292292 w 2372316"/>
              <a:gd name="connsiteY1" fmla="*/ 808038 h 1102340"/>
              <a:gd name="connsiteX2" fmla="*/ 2152896 w 2372316"/>
              <a:gd name="connsiteY2" fmla="*/ 111008 h 1102340"/>
              <a:gd name="connsiteX3" fmla="*/ 975773 w 2372316"/>
              <a:gd name="connsiteY3" fmla="*/ 141987 h 1102340"/>
              <a:gd name="connsiteX4" fmla="*/ 0 w 2372316"/>
              <a:gd name="connsiteY4" fmla="*/ 296883 h 110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2316" h="1102340">
                <a:moveTo>
                  <a:pt x="1967034" y="1102340"/>
                </a:moveTo>
                <a:cubicBezTo>
                  <a:pt x="2114174" y="1037800"/>
                  <a:pt x="2261315" y="973260"/>
                  <a:pt x="2292292" y="808038"/>
                </a:cubicBezTo>
                <a:cubicBezTo>
                  <a:pt x="2323269" y="642816"/>
                  <a:pt x="2372316" y="222016"/>
                  <a:pt x="2152896" y="111008"/>
                </a:cubicBezTo>
                <a:cubicBezTo>
                  <a:pt x="1933476" y="0"/>
                  <a:pt x="1334589" y="111008"/>
                  <a:pt x="975773" y="141987"/>
                </a:cubicBezTo>
                <a:cubicBezTo>
                  <a:pt x="616957" y="172966"/>
                  <a:pt x="0" y="296883"/>
                  <a:pt x="0" y="296883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r>
              <a:rPr lang="en-US" dirty="0" smtClean="0"/>
              <a:t>What is a </a:t>
            </a:r>
            <a:r>
              <a:rPr lang="en-US" i="1" dirty="0" smtClean="0"/>
              <a:t>schedule 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is a </a:t>
            </a:r>
            <a:r>
              <a:rPr lang="en-US" i="1" dirty="0" err="1" smtClean="0"/>
              <a:t>serializable</a:t>
            </a:r>
            <a:r>
              <a:rPr lang="en-US" i="1" dirty="0" smtClean="0"/>
              <a:t> </a:t>
            </a:r>
            <a:r>
              <a:rPr lang="en-US" dirty="0" smtClean="0"/>
              <a:t>schedule ?</a:t>
            </a:r>
          </a:p>
          <a:p>
            <a:r>
              <a:rPr lang="en-US" dirty="0" smtClean="0"/>
              <a:t>What is a </a:t>
            </a:r>
            <a:r>
              <a:rPr lang="en-US" i="1" dirty="0" smtClean="0"/>
              <a:t>conflict 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is a </a:t>
            </a:r>
            <a:r>
              <a:rPr lang="en-US" i="1" dirty="0" smtClean="0"/>
              <a:t>conflict-</a:t>
            </a:r>
            <a:r>
              <a:rPr lang="en-US" i="1" dirty="0" err="1" smtClean="0"/>
              <a:t>serializable</a:t>
            </a:r>
            <a:r>
              <a:rPr lang="en-US" dirty="0" smtClean="0"/>
              <a:t> schedule ?</a:t>
            </a:r>
          </a:p>
          <a:p>
            <a:r>
              <a:rPr lang="en-US" dirty="0" smtClean="0"/>
              <a:t>What is a </a:t>
            </a:r>
            <a:r>
              <a:rPr lang="en-US" i="1" dirty="0" smtClean="0"/>
              <a:t>view-</a:t>
            </a:r>
            <a:r>
              <a:rPr lang="en-US" i="1" dirty="0" err="1" smtClean="0"/>
              <a:t>serializable</a:t>
            </a:r>
            <a:r>
              <a:rPr lang="en-US" dirty="0" smtClean="0"/>
              <a:t> schedule ?</a:t>
            </a:r>
          </a:p>
          <a:p>
            <a:r>
              <a:rPr lang="en-US" dirty="0" smtClean="0"/>
              <a:t>What is a </a:t>
            </a:r>
            <a:r>
              <a:rPr lang="en-US" i="1" dirty="0" smtClean="0"/>
              <a:t>recoverable</a:t>
            </a:r>
            <a:r>
              <a:rPr lang="en-US" dirty="0" smtClean="0"/>
              <a:t> schedule ?</a:t>
            </a:r>
          </a:p>
          <a:p>
            <a:r>
              <a:rPr lang="en-US" dirty="0" smtClean="0"/>
              <a:t>When does a schedule avoid </a:t>
            </a:r>
            <a:r>
              <a:rPr lang="en-US" i="1" dirty="0" smtClean="0"/>
              <a:t>cascading aborts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3475-03F1-E84F-A88C-BC91492FCEB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1. Analysis Phase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914400" y="2514600"/>
            <a:ext cx="7010400" cy="1588"/>
          </a:xfrm>
          <a:prstGeom prst="straightConnector1">
            <a:avLst/>
          </a:prstGeom>
          <a:solidFill>
            <a:srgbClr val="C0C0C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7543800" y="1828800"/>
            <a:ext cx="1142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(crash)</a:t>
            </a:r>
            <a:endParaRPr lang="en-US" dirty="0">
              <a:latin typeface="Arial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rot="5400000">
            <a:off x="3429000" y="2362200"/>
            <a:ext cx="304800" cy="1588"/>
          </a:xfrm>
          <a:prstGeom prst="straightConnector1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971800" y="1752600"/>
            <a:ext cx="1724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Checkpoint</a:t>
            </a:r>
            <a:endParaRPr lang="en-US" dirty="0">
              <a:latin typeface="Arial"/>
            </a:endParaRPr>
          </a:p>
        </p:txBody>
      </p:sp>
      <p:sp>
        <p:nvSpPr>
          <p:cNvPr id="14" name="TextBox 6"/>
          <p:cNvSpPr txBox="1">
            <a:spLocks noChangeArrowheads="1"/>
          </p:cNvSpPr>
          <p:nvPr/>
        </p:nvSpPr>
        <p:spPr bwMode="auto">
          <a:xfrm>
            <a:off x="76200" y="3581400"/>
            <a:ext cx="122243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/>
              </a:rPr>
              <a:t>Dirty</a:t>
            </a:r>
            <a:br>
              <a:rPr lang="en-US" b="1" dirty="0" smtClean="0">
                <a:solidFill>
                  <a:srgbClr val="FF0000"/>
                </a:solidFill>
                <a:latin typeface="Arial"/>
              </a:rPr>
            </a:br>
            <a:r>
              <a:rPr lang="en-US" b="1" dirty="0" smtClean="0">
                <a:solidFill>
                  <a:srgbClr val="FF0000"/>
                </a:solidFill>
                <a:latin typeface="Arial"/>
              </a:rPr>
              <a:t>pages</a:t>
            </a:r>
            <a:endParaRPr lang="en-US" b="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15" name="TextBox 9"/>
          <p:cNvSpPr txBox="1">
            <a:spLocks noChangeArrowheads="1"/>
          </p:cNvSpPr>
          <p:nvPr/>
        </p:nvSpPr>
        <p:spPr bwMode="auto">
          <a:xfrm>
            <a:off x="76200" y="5257800"/>
            <a:ext cx="126241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Arial"/>
              </a:rPr>
              <a:t>Active</a:t>
            </a:r>
            <a:r>
              <a:rPr lang="en-US" b="1" dirty="0" smtClean="0">
                <a:solidFill>
                  <a:srgbClr val="0000FF"/>
                </a:solidFill>
                <a:latin typeface="Arial"/>
              </a:rPr>
              <a:t/>
            </a:r>
            <a:br>
              <a:rPr lang="en-US" b="1" dirty="0" smtClean="0">
                <a:solidFill>
                  <a:srgbClr val="0000FF"/>
                </a:solidFill>
                <a:latin typeface="Arial"/>
              </a:rPr>
            </a:br>
            <a:r>
              <a:rPr lang="en-US" b="1" dirty="0" err="1" smtClean="0">
                <a:solidFill>
                  <a:srgbClr val="0000FF"/>
                </a:solidFill>
                <a:latin typeface="Arial"/>
              </a:rPr>
              <a:t>txn</a:t>
            </a:r>
            <a:endParaRPr lang="en-US" b="1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16" name="TextBox 7"/>
          <p:cNvSpPr txBox="1">
            <a:spLocks noChangeArrowheads="1"/>
          </p:cNvSpPr>
          <p:nvPr/>
        </p:nvSpPr>
        <p:spPr bwMode="auto">
          <a:xfrm>
            <a:off x="645724" y="1676400"/>
            <a:ext cx="10306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 b="1" dirty="0">
                <a:solidFill>
                  <a:srgbClr val="006600"/>
                </a:solidFill>
                <a:latin typeface="Arial"/>
              </a:rPr>
              <a:t>Log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371600" y="3779520"/>
          <a:ext cx="31242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1400"/>
                <a:gridCol w="1041400"/>
                <a:gridCol w="1041400"/>
              </a:tblGrid>
              <a:tr h="31496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pageID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recLSN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pageID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/>
                </a:tc>
              </a:tr>
              <a:tr h="314960"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</a:tr>
              <a:tr h="314960"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1524000" y="5227320"/>
          <a:ext cx="32004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6800"/>
                <a:gridCol w="1066800"/>
                <a:gridCol w="1066800"/>
              </a:tblGrid>
              <a:tr h="31496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transID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lastLSN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transID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/>
                </a:tc>
              </a:tr>
              <a:tr h="314960"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</a:tr>
              <a:tr h="314960"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Right Arrow 18"/>
          <p:cNvSpPr/>
          <p:nvPr/>
        </p:nvSpPr>
        <p:spPr bwMode="auto">
          <a:xfrm>
            <a:off x="4800600" y="4648200"/>
            <a:ext cx="1130808" cy="917079"/>
          </a:xfrm>
          <a:prstGeom prst="rightArrow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5943600" y="3855720"/>
          <a:ext cx="31242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1400"/>
                <a:gridCol w="1041400"/>
                <a:gridCol w="1041400"/>
              </a:tblGrid>
              <a:tr h="31496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pageID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recLSN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pageID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960"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960"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5638800" y="5455920"/>
          <a:ext cx="33528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7600"/>
                <a:gridCol w="1117600"/>
                <a:gridCol w="1117600"/>
              </a:tblGrid>
              <a:tr h="31496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transID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lastLSN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transID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960"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960"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4648200" y="3664803"/>
            <a:ext cx="11427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Replay</a:t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latin typeface="Arial"/>
              </a:rPr>
              <a:t>history</a:t>
            </a:r>
            <a:endParaRPr lang="en-US" dirty="0">
              <a:latin typeface="Arial"/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 rot="5400000" flipH="1" flipV="1">
            <a:off x="1485900" y="2781300"/>
            <a:ext cx="533400" cy="1588"/>
          </a:xfrm>
          <a:prstGeom prst="straightConnector1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108138" y="3048000"/>
            <a:ext cx="1381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Arial"/>
              </a:rPr>
              <a:t>firstLSN</a:t>
            </a:r>
            <a:endParaRPr lang="en-US" b="1" dirty="0">
              <a:latin typeface="Arial"/>
            </a:endParaRPr>
          </a:p>
        </p:txBody>
      </p:sp>
      <p:sp>
        <p:nvSpPr>
          <p:cNvPr id="28" name="Freeform 27"/>
          <p:cNvSpPr/>
          <p:nvPr/>
        </p:nvSpPr>
        <p:spPr bwMode="auto">
          <a:xfrm>
            <a:off x="2667000" y="2895600"/>
            <a:ext cx="2353423" cy="1036208"/>
          </a:xfrm>
          <a:custGeom>
            <a:avLst/>
            <a:gdLst>
              <a:gd name="connsiteX0" fmla="*/ 1967034 w 2372316"/>
              <a:gd name="connsiteY0" fmla="*/ 1102340 h 1102340"/>
              <a:gd name="connsiteX1" fmla="*/ 2292292 w 2372316"/>
              <a:gd name="connsiteY1" fmla="*/ 808038 h 1102340"/>
              <a:gd name="connsiteX2" fmla="*/ 2152896 w 2372316"/>
              <a:gd name="connsiteY2" fmla="*/ 111008 h 1102340"/>
              <a:gd name="connsiteX3" fmla="*/ 975773 w 2372316"/>
              <a:gd name="connsiteY3" fmla="*/ 141987 h 1102340"/>
              <a:gd name="connsiteX4" fmla="*/ 0 w 2372316"/>
              <a:gd name="connsiteY4" fmla="*/ 296883 h 110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2316" h="1102340">
                <a:moveTo>
                  <a:pt x="1967034" y="1102340"/>
                </a:moveTo>
                <a:cubicBezTo>
                  <a:pt x="2114174" y="1037800"/>
                  <a:pt x="2261315" y="973260"/>
                  <a:pt x="2292292" y="808038"/>
                </a:cubicBezTo>
                <a:cubicBezTo>
                  <a:pt x="2323269" y="642816"/>
                  <a:pt x="2372316" y="222016"/>
                  <a:pt x="2152896" y="111008"/>
                </a:cubicBezTo>
                <a:cubicBezTo>
                  <a:pt x="1933476" y="0"/>
                  <a:pt x="1334589" y="111008"/>
                  <a:pt x="975773" y="141987"/>
                </a:cubicBezTo>
                <a:cubicBezTo>
                  <a:pt x="616957" y="172966"/>
                  <a:pt x="0" y="296883"/>
                  <a:pt x="0" y="296883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2. Redo Phase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Main principle: replay history</a:t>
            </a:r>
          </a:p>
          <a:p>
            <a:r>
              <a:rPr lang="en-US" dirty="0" smtClean="0"/>
              <a:t>Process Log forward, starting from </a:t>
            </a:r>
            <a:r>
              <a:rPr lang="en-US" b="1" dirty="0" err="1" smtClean="0"/>
              <a:t>firstLSN</a:t>
            </a:r>
            <a:endParaRPr lang="en-US" b="1" dirty="0" smtClean="0"/>
          </a:p>
          <a:p>
            <a:r>
              <a:rPr lang="en-US" dirty="0" smtClean="0"/>
              <a:t>Read every log record, sequentially</a:t>
            </a:r>
          </a:p>
          <a:p>
            <a:r>
              <a:rPr lang="en-US" dirty="0" smtClean="0"/>
              <a:t>Redo actions are not recorded in the log</a:t>
            </a:r>
          </a:p>
          <a:p>
            <a:r>
              <a:rPr lang="en-US" dirty="0" smtClean="0"/>
              <a:t>Needs the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Dirty Page Table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B94D-4466-D540-8A5E-4CF7C0D6A3E8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5661D3-6F56-9F4C-B5F0-BC03D4B998D1}" type="slidenum">
              <a:rPr lang="en-US"/>
              <a:pPr/>
              <a:t>62</a:t>
            </a:fld>
            <a:endParaRPr lang="en-US"/>
          </a:p>
        </p:txBody>
      </p:sp>
      <p:sp>
        <p:nvSpPr>
          <p:cNvPr id="182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2. Redo Phase: Details</a:t>
            </a:r>
            <a:endParaRPr lang="en-US" dirty="0">
              <a:latin typeface="Arial" charset="0"/>
            </a:endParaRPr>
          </a:p>
        </p:txBody>
      </p:sp>
      <p:sp>
        <p:nvSpPr>
          <p:cNvPr id="182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305800" cy="4114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Arial" charset="0"/>
              </a:rPr>
              <a:t>For </a:t>
            </a:r>
            <a:r>
              <a:rPr lang="en-US" dirty="0">
                <a:latin typeface="Arial" charset="0"/>
              </a:rPr>
              <a:t>each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smtClean="0">
                <a:solidFill>
                  <a:srgbClr val="006600"/>
                </a:solidFill>
                <a:latin typeface="Arial" charset="0"/>
              </a:rPr>
              <a:t>Log </a:t>
            </a:r>
            <a:r>
              <a:rPr lang="en-US" dirty="0" smtClean="0">
                <a:latin typeface="Arial" charset="0"/>
              </a:rPr>
              <a:t>entry record LSN</a:t>
            </a:r>
          </a:p>
          <a:p>
            <a:r>
              <a:rPr lang="en-US" dirty="0">
                <a:latin typeface="Arial" charset="0"/>
              </a:rPr>
              <a:t>If affected page is not in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Dirty Page Table </a:t>
            </a:r>
            <a:r>
              <a:rPr lang="en-US" dirty="0">
                <a:latin typeface="Arial" charset="0"/>
              </a:rPr>
              <a:t>then </a:t>
            </a:r>
            <a:r>
              <a:rPr lang="en-US" b="1" dirty="0">
                <a:latin typeface="Arial" charset="0"/>
              </a:rPr>
              <a:t>do not update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If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" charset="0"/>
              </a:rPr>
              <a:t>recoveryLSN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&gt; </a:t>
            </a:r>
            <a:r>
              <a:rPr lang="en-US" dirty="0" smtClean="0">
                <a:latin typeface="Arial" charset="0"/>
              </a:rPr>
              <a:t>LSN, </a:t>
            </a:r>
            <a:r>
              <a:rPr lang="en-US" dirty="0">
                <a:latin typeface="Arial" charset="0"/>
              </a:rPr>
              <a:t>then </a:t>
            </a:r>
            <a:r>
              <a:rPr lang="en-US" b="1" dirty="0">
                <a:latin typeface="Arial" charset="0"/>
              </a:rPr>
              <a:t>no update</a:t>
            </a:r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Read page from disk;</a:t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If </a:t>
            </a:r>
            <a:r>
              <a:rPr lang="en-US" b="1" dirty="0" err="1" smtClean="0">
                <a:latin typeface="Arial" charset="0"/>
              </a:rPr>
              <a:t>pageLSN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&gt; LSN, then </a:t>
            </a:r>
            <a:r>
              <a:rPr lang="en-US" b="1" dirty="0">
                <a:latin typeface="Arial" charset="0"/>
              </a:rPr>
              <a:t>no </a:t>
            </a:r>
            <a:r>
              <a:rPr lang="en-US" b="1" dirty="0" smtClean="0">
                <a:latin typeface="Arial" charset="0"/>
              </a:rPr>
              <a:t>update</a:t>
            </a:r>
            <a:endParaRPr lang="en-US" dirty="0" smtClean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Otherwise perform update</a:t>
            </a:r>
          </a:p>
        </p:txBody>
      </p:sp>
      <p:sp>
        <p:nvSpPr>
          <p:cNvPr id="18227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3. Undo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Main principle: “logical” undo</a:t>
            </a:r>
          </a:p>
          <a:p>
            <a:r>
              <a:rPr lang="en-US" sz="2800" dirty="0" smtClean="0"/>
              <a:t>Start from the end of the log, move backwards</a:t>
            </a:r>
          </a:p>
          <a:p>
            <a:r>
              <a:rPr lang="en-US" sz="2800" dirty="0" smtClean="0"/>
              <a:t>Read only affected log entries</a:t>
            </a:r>
          </a:p>
          <a:p>
            <a:r>
              <a:rPr lang="en-US" sz="2800" dirty="0" smtClean="0"/>
              <a:t>Undo actions </a:t>
            </a:r>
            <a:r>
              <a:rPr lang="en-US" sz="2800" i="1" dirty="0" smtClean="0"/>
              <a:t>are</a:t>
            </a:r>
            <a:r>
              <a:rPr lang="en-US" sz="2800" dirty="0" smtClean="0"/>
              <a:t> written in the Log as special entries: CLR (Compensating Log Records)</a:t>
            </a:r>
          </a:p>
          <a:p>
            <a:r>
              <a:rPr lang="en-US" sz="2800" dirty="0" err="1" smtClean="0"/>
              <a:t>CLRs</a:t>
            </a:r>
            <a:r>
              <a:rPr lang="en-US" sz="2800" dirty="0" smtClean="0"/>
              <a:t> are redone, but never undone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B9C7E-68ED-7542-8F8B-639725A973B1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3. Undo Phase: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001000" cy="41148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“Loser transactions” = uncommitted transactions in </a:t>
            </a:r>
            <a:r>
              <a:rPr lang="en-US" sz="2800" dirty="0" smtClean="0">
                <a:solidFill>
                  <a:srgbClr val="0000FF"/>
                </a:solidFill>
                <a:latin typeface="Arial" charset="0"/>
              </a:rPr>
              <a:t>Active Transactions Table</a:t>
            </a:r>
            <a:endParaRPr lang="en-US" sz="2800" dirty="0" smtClean="0"/>
          </a:p>
          <a:p>
            <a:r>
              <a:rPr lang="en-US" sz="2800" b="1" dirty="0" err="1" smtClean="0"/>
              <a:t>ToUndo</a:t>
            </a:r>
            <a:r>
              <a:rPr lang="en-US" sz="2800" b="1" dirty="0" smtClean="0"/>
              <a:t> </a:t>
            </a:r>
            <a:r>
              <a:rPr lang="en-US" sz="2800" dirty="0" smtClean="0"/>
              <a:t>= set of </a:t>
            </a:r>
            <a:r>
              <a:rPr lang="en-US" sz="2800" dirty="0" err="1" smtClean="0">
                <a:solidFill>
                  <a:srgbClr val="0000FF"/>
                </a:solidFill>
              </a:rPr>
              <a:t>lastLSN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/>
              <a:t>of loser transactions</a:t>
            </a:r>
          </a:p>
          <a:p>
            <a:r>
              <a:rPr lang="en-US" sz="2800" dirty="0" smtClean="0"/>
              <a:t>While </a:t>
            </a:r>
            <a:r>
              <a:rPr lang="en-US" sz="2800" b="1" dirty="0" err="1" smtClean="0"/>
              <a:t>ToUndo</a:t>
            </a:r>
            <a:r>
              <a:rPr lang="en-US" sz="2800" b="1" dirty="0" smtClean="0"/>
              <a:t> </a:t>
            </a:r>
            <a:r>
              <a:rPr lang="en-US" sz="2800" dirty="0" smtClean="0"/>
              <a:t>not empty:</a:t>
            </a:r>
          </a:p>
          <a:p>
            <a:pPr lvl="1"/>
            <a:r>
              <a:rPr lang="en-US" sz="2400" dirty="0" smtClean="0"/>
              <a:t>Choose most recent (largest) LSN in </a:t>
            </a:r>
            <a:r>
              <a:rPr lang="en-US" sz="2400" b="1" dirty="0" err="1" smtClean="0"/>
              <a:t>ToUndo</a:t>
            </a:r>
            <a:endParaRPr lang="en-US" sz="2400" b="1" dirty="0" smtClean="0"/>
          </a:p>
          <a:p>
            <a:pPr lvl="1"/>
            <a:r>
              <a:rPr lang="en-US" sz="2400" dirty="0" smtClean="0"/>
              <a:t>If LSN = regular record: undo; write a CLR where </a:t>
            </a:r>
            <a:r>
              <a:rPr lang="en-US" sz="2400" dirty="0" err="1" smtClean="0"/>
              <a:t>CLR.undoNextLSN</a:t>
            </a:r>
            <a:r>
              <a:rPr lang="en-US" sz="2400" dirty="0" smtClean="0"/>
              <a:t> = </a:t>
            </a:r>
            <a:r>
              <a:rPr lang="en-US" sz="2400" dirty="0" err="1" smtClean="0"/>
              <a:t>LSN.prevLSN</a:t>
            </a:r>
            <a:endParaRPr lang="en-US" sz="2400" dirty="0" smtClean="0"/>
          </a:p>
          <a:p>
            <a:pPr lvl="1"/>
            <a:r>
              <a:rPr lang="en-US" sz="2400" dirty="0" smtClean="0"/>
              <a:t>If LSN = CLR record:  (don’t undo !)</a:t>
            </a:r>
            <a:br>
              <a:rPr lang="en-US" sz="2400" dirty="0" smtClean="0"/>
            </a:br>
            <a:r>
              <a:rPr lang="en-US" sz="2400" dirty="0" smtClean="0"/>
              <a:t>if </a:t>
            </a:r>
            <a:r>
              <a:rPr lang="en-US" sz="2400" dirty="0" err="1" smtClean="0"/>
              <a:t>CLR.</a:t>
            </a:r>
            <a:r>
              <a:rPr lang="en-US" sz="2400" b="1" dirty="0" err="1" smtClean="0"/>
              <a:t>undoNextLSN</a:t>
            </a:r>
            <a:r>
              <a:rPr lang="en-US" sz="2400" b="1" dirty="0" smtClean="0"/>
              <a:t> </a:t>
            </a:r>
            <a:r>
              <a:rPr lang="en-US" sz="2400" dirty="0" smtClean="0"/>
              <a:t>not null, insert in </a:t>
            </a:r>
            <a:r>
              <a:rPr lang="en-US" sz="2400" b="1" dirty="0" err="1" smtClean="0"/>
              <a:t>ToUndo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dirty="0" smtClean="0"/>
              <a:t>otherwise, write &lt;END TRANSACTION&gt; </a:t>
            </a:r>
            <a:r>
              <a:rPr lang="en-US" sz="2400" smtClean="0"/>
              <a:t>in log</a:t>
            </a:r>
            <a:endParaRPr lang="en-US" sz="2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B9C7E-68ED-7542-8F8B-639725A973B1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5F9E95-4AFD-AB48-8A6B-A05A7B218B30}" type="slidenum">
              <a:rPr lang="en-US"/>
              <a:pPr/>
              <a:t>65</a:t>
            </a:fld>
            <a:endParaRPr lang="en-US"/>
          </a:p>
        </p:txBody>
      </p:sp>
      <p:sp>
        <p:nvSpPr>
          <p:cNvPr id="18637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001000" cy="1143000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Handling Crashes during Undo</a:t>
            </a:r>
          </a:p>
        </p:txBody>
      </p:sp>
      <p:pic>
        <p:nvPicPr>
          <p:cNvPr id="18637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1673225"/>
            <a:ext cx="8915400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6373" name="Text Box 5"/>
          <p:cNvSpPr txBox="1">
            <a:spLocks noChangeArrowheads="1"/>
          </p:cNvSpPr>
          <p:nvPr/>
        </p:nvSpPr>
        <p:spPr bwMode="auto">
          <a:xfrm>
            <a:off x="685800" y="4876800"/>
            <a:ext cx="35236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GB" dirty="0">
                <a:solidFill>
                  <a:srgbClr val="000000"/>
                </a:solidFill>
                <a:latin typeface="Arial"/>
              </a:rPr>
              <a:t>[Figure 4 from Franklin97]</a:t>
            </a:r>
          </a:p>
        </p:txBody>
      </p:sp>
      <p:sp>
        <p:nvSpPr>
          <p:cNvPr id="186375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D615-6835-4748-8EC3-0C29738B56D6}" type="slidenum">
              <a:rPr lang="en-US"/>
              <a:pPr/>
              <a:t>66</a:t>
            </a:fld>
            <a:endParaRPr lang="en-US"/>
          </a:p>
        </p:txBody>
      </p:sp>
      <p:sp>
        <p:nvSpPr>
          <p:cNvPr id="66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Aries</a:t>
            </a:r>
            <a:endParaRPr lang="en-US" dirty="0"/>
          </a:p>
        </p:txBody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ARIES pieces together several techniques into a comprehensive algorithm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Used in most modern database systems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Advanced Concurrency </a:t>
            </a:r>
            <a:r>
              <a:rPr lang="en-US" dirty="0" smtClean="0">
                <a:latin typeface="Arial" charset="0"/>
              </a:rPr>
              <a:t>Control Mechanisms</a:t>
            </a:r>
          </a:p>
        </p:txBody>
      </p:sp>
      <p:sp>
        <p:nvSpPr>
          <p:cNvPr id="798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Pessimistic:</a:t>
            </a:r>
          </a:p>
          <a:p>
            <a:pPr lvl="1"/>
            <a:r>
              <a:rPr lang="en-US" smtClean="0">
                <a:latin typeface="Arial" charset="0"/>
              </a:rPr>
              <a:t>Locks</a:t>
            </a:r>
          </a:p>
          <a:p>
            <a:pPr lvl="1"/>
            <a:endParaRPr lang="en-US" smtClean="0">
              <a:latin typeface="Arial" charset="0"/>
            </a:endParaRPr>
          </a:p>
          <a:p>
            <a:r>
              <a:rPr lang="en-US" smtClean="0">
                <a:latin typeface="Arial" charset="0"/>
              </a:rPr>
              <a:t>Optimistic</a:t>
            </a:r>
          </a:p>
          <a:p>
            <a:pPr lvl="1"/>
            <a:r>
              <a:rPr lang="en-US" smtClean="0">
                <a:latin typeface="Arial" charset="0"/>
              </a:rPr>
              <a:t>Timestamp based: basic, multiversion</a:t>
            </a:r>
          </a:p>
          <a:p>
            <a:pPr lvl="1"/>
            <a:r>
              <a:rPr lang="en-US" smtClean="0">
                <a:latin typeface="Arial" charset="0"/>
              </a:rPr>
              <a:t>Validation</a:t>
            </a:r>
          </a:p>
          <a:p>
            <a:pPr lvl="1"/>
            <a:r>
              <a:rPr lang="en-US" smtClean="0">
                <a:latin typeface="Arial" charset="0"/>
              </a:rPr>
              <a:t>Snapshot isolation: a variant of both</a:t>
            </a:r>
          </a:p>
        </p:txBody>
      </p:sp>
      <p:sp>
        <p:nvSpPr>
          <p:cNvPr id="7987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  <p:sp>
        <p:nvSpPr>
          <p:cNvPr id="7987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C5BFB7-4D48-C943-A17D-81E353FD03E9}" type="slidenum">
              <a:rPr lang="en-US" smtClean="0"/>
              <a:pPr/>
              <a:t>67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Timestamps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latin typeface="Arial" charset="0"/>
              </a:rPr>
              <a:t>Each transaction receives a unique timestamp TS(T)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latin typeface="Arial" charset="0"/>
              </a:rPr>
              <a:t>Could be:</a:t>
            </a:r>
          </a:p>
          <a:p>
            <a:pPr eaLnBrk="1" hangingPunct="1">
              <a:lnSpc>
                <a:spcPct val="90000"/>
              </a:lnSpc>
            </a:pPr>
            <a:endParaRPr lang="en-US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Arial" charset="0"/>
              </a:rPr>
              <a:t>The system’s clock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Arial" charset="0"/>
              </a:rPr>
              <a:t>A unique counter, incremented by the scheduler</a:t>
            </a:r>
          </a:p>
        </p:txBody>
      </p:sp>
      <p:sp>
        <p:nvSpPr>
          <p:cNvPr id="809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5E29C0-DFFA-8545-9D57-89BD66C765C9}" type="slidenum">
              <a:rPr lang="en-US" smtClean="0"/>
              <a:pPr/>
              <a:t>68</a:t>
            </a:fld>
            <a:endParaRPr lang="en-US" smtClean="0"/>
          </a:p>
        </p:txBody>
      </p:sp>
      <p:sp>
        <p:nvSpPr>
          <p:cNvPr id="8090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Timestamps</a:t>
            </a:r>
          </a:p>
        </p:txBody>
      </p:sp>
      <p:sp>
        <p:nvSpPr>
          <p:cNvPr id="484355" name="Rectangle 3"/>
          <p:cNvSpPr>
            <a:spLocks noChangeArrowheads="1"/>
          </p:cNvSpPr>
          <p:nvPr/>
        </p:nvSpPr>
        <p:spPr bwMode="auto">
          <a:xfrm>
            <a:off x="1219200" y="3810000"/>
            <a:ext cx="6572250" cy="9540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The timestamp order defines</a:t>
            </a:r>
            <a:br>
              <a:rPr lang="en-US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 the serialization order of the transaction</a:t>
            </a:r>
            <a:endParaRPr lang="en-US" sz="200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990600" y="2590800"/>
            <a:ext cx="28527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Arial" charset="0"/>
                <a:ea typeface="Arial" charset="0"/>
                <a:cs typeface="Arial" charset="0"/>
              </a:rPr>
              <a:t>Main invariant:</a:t>
            </a:r>
          </a:p>
        </p:txBody>
      </p:sp>
      <p:sp>
        <p:nvSpPr>
          <p:cNvPr id="8192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6CB00B-054B-5340-A21C-F90D2FFF6FDA}" type="slidenum">
              <a:rPr lang="en-US" smtClean="0"/>
              <a:pPr/>
              <a:t>69</a:t>
            </a:fld>
            <a:endParaRPr lang="en-US" smtClean="0"/>
          </a:p>
        </p:txBody>
      </p:sp>
      <p:sp>
        <p:nvSpPr>
          <p:cNvPr id="81926" name="Rectangle 4"/>
          <p:cNvSpPr>
            <a:spLocks noChangeArrowheads="1"/>
          </p:cNvSpPr>
          <p:nvPr/>
        </p:nvSpPr>
        <p:spPr bwMode="auto">
          <a:xfrm>
            <a:off x="76200" y="5105400"/>
            <a:ext cx="882967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Will generate a schedule that is view-equivalent</a:t>
            </a:r>
            <a:br>
              <a:rPr lang="en-US" sz="3200" dirty="0">
                <a:latin typeface="Arial" charset="0"/>
                <a:ea typeface="Arial" charset="0"/>
                <a:cs typeface="Arial" charset="0"/>
              </a:rPr>
            </a:b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to a serial schedule, and recoverable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Scheduler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The scheduler is the module that schedules the transaction’s actions, ensuring </a:t>
            </a:r>
            <a:r>
              <a:rPr lang="en-US" dirty="0" err="1">
                <a:latin typeface="Arial" charset="0"/>
              </a:rPr>
              <a:t>serializability</a:t>
            </a:r>
            <a:endParaRPr lang="en-US" dirty="0" smtClean="0">
              <a:latin typeface="Arial" charset="0"/>
            </a:endParaRPr>
          </a:p>
          <a:p>
            <a:pPr eaLnBrk="1" hangingPunct="1"/>
            <a:r>
              <a:rPr lang="en-US" dirty="0" smtClean="0">
                <a:latin typeface="Arial" charset="0"/>
              </a:rPr>
              <a:t>Two main approaches</a:t>
            </a:r>
          </a:p>
          <a:p>
            <a:pPr lvl="1" eaLnBrk="1" hangingPunct="1"/>
            <a:r>
              <a:rPr lang="en-US" dirty="0" smtClean="0">
                <a:latin typeface="Arial" charset="0"/>
              </a:rPr>
              <a:t>Pessimistic scheduler: uses locks</a:t>
            </a:r>
          </a:p>
          <a:p>
            <a:pPr lvl="1" eaLnBrk="1" hangingPunct="1"/>
            <a:r>
              <a:rPr lang="en-US" dirty="0" smtClean="0">
                <a:latin typeface="Arial" charset="0"/>
              </a:rPr>
              <a:t>Optimistic scheduler: time stamps, validation</a:t>
            </a:r>
            <a:endParaRPr lang="en-US" dirty="0">
              <a:latin typeface="Arial" charset="0"/>
            </a:endParaRPr>
          </a:p>
        </p:txBody>
      </p:sp>
      <p:sp>
        <p:nvSpPr>
          <p:cNvPr id="553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1989A4-5E96-364F-BA45-0A4754631890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5530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Main Idea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6576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For any two conflicting actions, ensure that their order is the serialized order:</a:t>
            </a:r>
          </a:p>
          <a:p>
            <a:pPr eaLnBrk="1" hangingPunct="1">
              <a:buFontTx/>
              <a:buNone/>
            </a:pPr>
            <a:r>
              <a:rPr lang="en-US">
                <a:latin typeface="Arial" charset="0"/>
              </a:rPr>
              <a:t>In each of these cases</a:t>
            </a:r>
          </a:p>
          <a:p>
            <a:pPr eaLnBrk="1" hangingPunct="1"/>
            <a:r>
              <a:rPr lang="en-US">
                <a:latin typeface="Arial" charset="0"/>
              </a:rPr>
              <a:t>w</a:t>
            </a:r>
            <a:r>
              <a:rPr lang="en-US" baseline="-25000">
                <a:latin typeface="Arial" charset="0"/>
              </a:rPr>
              <a:t>U</a:t>
            </a:r>
            <a:r>
              <a:rPr lang="en-US">
                <a:latin typeface="Arial" charset="0"/>
              </a:rPr>
              <a:t>(X) . . . r</a:t>
            </a:r>
            <a:r>
              <a:rPr lang="en-US" baseline="-25000">
                <a:latin typeface="Arial" charset="0"/>
              </a:rPr>
              <a:t>T</a:t>
            </a:r>
            <a:r>
              <a:rPr lang="en-US">
                <a:latin typeface="Arial" charset="0"/>
              </a:rPr>
              <a:t>(X)</a:t>
            </a:r>
          </a:p>
          <a:p>
            <a:pPr eaLnBrk="1" hangingPunct="1"/>
            <a:r>
              <a:rPr lang="en-US">
                <a:latin typeface="Arial" charset="0"/>
              </a:rPr>
              <a:t>r</a:t>
            </a:r>
            <a:r>
              <a:rPr lang="en-US" baseline="-25000">
                <a:latin typeface="Arial" charset="0"/>
              </a:rPr>
              <a:t>U</a:t>
            </a:r>
            <a:r>
              <a:rPr lang="en-US">
                <a:latin typeface="Arial" charset="0"/>
              </a:rPr>
              <a:t>(X) . . . w</a:t>
            </a:r>
            <a:r>
              <a:rPr lang="en-US" baseline="-25000">
                <a:latin typeface="Arial" charset="0"/>
              </a:rPr>
              <a:t>T</a:t>
            </a:r>
            <a:r>
              <a:rPr lang="en-US">
                <a:latin typeface="Arial" charset="0"/>
              </a:rPr>
              <a:t>(X)</a:t>
            </a:r>
          </a:p>
          <a:p>
            <a:pPr eaLnBrk="1" hangingPunct="1"/>
            <a:r>
              <a:rPr lang="en-US">
                <a:latin typeface="Arial" charset="0"/>
              </a:rPr>
              <a:t>w</a:t>
            </a:r>
            <a:r>
              <a:rPr lang="en-US" baseline="-25000">
                <a:latin typeface="Arial" charset="0"/>
              </a:rPr>
              <a:t>U</a:t>
            </a:r>
            <a:r>
              <a:rPr lang="en-US">
                <a:latin typeface="Arial" charset="0"/>
              </a:rPr>
              <a:t>(X) . . . w</a:t>
            </a:r>
            <a:r>
              <a:rPr lang="en-US" baseline="-25000">
                <a:latin typeface="Arial" charset="0"/>
              </a:rPr>
              <a:t>T</a:t>
            </a:r>
            <a:r>
              <a:rPr lang="en-US">
                <a:latin typeface="Arial" charset="0"/>
              </a:rPr>
              <a:t>(X)</a:t>
            </a:r>
          </a:p>
        </p:txBody>
      </p:sp>
      <p:sp>
        <p:nvSpPr>
          <p:cNvPr id="486404" name="Rectangle 4"/>
          <p:cNvSpPr>
            <a:spLocks noChangeArrowheads="1"/>
          </p:cNvSpPr>
          <p:nvPr/>
        </p:nvSpPr>
        <p:spPr bwMode="auto">
          <a:xfrm>
            <a:off x="228600" y="5486400"/>
            <a:ext cx="8766175" cy="523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When T requests r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(X), need to check TS(U) &lt;= TS(T)</a:t>
            </a:r>
          </a:p>
        </p:txBody>
      </p:sp>
      <p:sp>
        <p:nvSpPr>
          <p:cNvPr id="82949" name="AutoShape 5"/>
          <p:cNvSpPr>
            <a:spLocks noChangeArrowheads="1"/>
          </p:cNvSpPr>
          <p:nvPr/>
        </p:nvSpPr>
        <p:spPr bwMode="auto">
          <a:xfrm>
            <a:off x="5715000" y="2667000"/>
            <a:ext cx="2016125" cy="1168400"/>
          </a:xfrm>
          <a:prstGeom prst="wedgeEllipseCallout">
            <a:avLst>
              <a:gd name="adj1" fmla="val -149991"/>
              <a:gd name="adj2" fmla="val 13861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latin typeface="Arial" charset="0"/>
                <a:ea typeface="Arial" charset="0"/>
                <a:cs typeface="Arial" charset="0"/>
              </a:rPr>
              <a:t>Read too</a:t>
            </a:r>
            <a:br>
              <a:rPr lang="en-US" sz="2400">
                <a:latin typeface="Arial" charset="0"/>
                <a:ea typeface="Arial" charset="0"/>
                <a:cs typeface="Arial" charset="0"/>
              </a:rPr>
            </a:br>
            <a:r>
              <a:rPr lang="en-US" sz="2400">
                <a:latin typeface="Arial" charset="0"/>
                <a:ea typeface="Arial" charset="0"/>
                <a:cs typeface="Arial" charset="0"/>
              </a:rPr>
              <a:t>late ?</a:t>
            </a:r>
          </a:p>
        </p:txBody>
      </p:sp>
      <p:sp>
        <p:nvSpPr>
          <p:cNvPr id="82950" name="AutoShape 6"/>
          <p:cNvSpPr>
            <a:spLocks noChangeArrowheads="1"/>
          </p:cNvSpPr>
          <p:nvPr/>
        </p:nvSpPr>
        <p:spPr bwMode="auto">
          <a:xfrm>
            <a:off x="6705600" y="4114800"/>
            <a:ext cx="1982788" cy="1168400"/>
          </a:xfrm>
          <a:prstGeom prst="wedgeEllipseCallout">
            <a:avLst>
              <a:gd name="adj1" fmla="val -205338"/>
              <a:gd name="adj2" fmla="val -52917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latin typeface="Arial" charset="0"/>
                <a:ea typeface="Arial" charset="0"/>
                <a:cs typeface="Arial" charset="0"/>
              </a:rPr>
              <a:t>Write too</a:t>
            </a:r>
            <a:br>
              <a:rPr lang="en-US" sz="2400">
                <a:latin typeface="Arial" charset="0"/>
                <a:ea typeface="Arial" charset="0"/>
                <a:cs typeface="Arial" charset="0"/>
              </a:rPr>
            </a:br>
            <a:r>
              <a:rPr lang="en-US" sz="2400">
                <a:latin typeface="Arial" charset="0"/>
                <a:ea typeface="Arial" charset="0"/>
                <a:cs typeface="Arial" charset="0"/>
              </a:rPr>
              <a:t>late ?</a:t>
            </a:r>
          </a:p>
        </p:txBody>
      </p:sp>
      <p:sp>
        <p:nvSpPr>
          <p:cNvPr id="82951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D9B581-4D5A-B241-A1DC-0D0F664712AB}" type="slidenum">
              <a:rPr lang="en-US" smtClean="0"/>
              <a:pPr/>
              <a:t>70</a:t>
            </a:fld>
            <a:endParaRPr lang="en-US" smtClean="0"/>
          </a:p>
        </p:txBody>
      </p:sp>
      <p:sp>
        <p:nvSpPr>
          <p:cNvPr id="82952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Timestamps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3200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latin typeface="Arial" charset="0"/>
              </a:rPr>
              <a:t>With each element X, associate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0000FF"/>
                </a:solidFill>
                <a:latin typeface="Arial" charset="0"/>
              </a:rPr>
              <a:t>RT(X)</a:t>
            </a:r>
            <a:r>
              <a:rPr lang="en-US" smtClean="0">
                <a:latin typeface="Arial" charset="0"/>
              </a:rPr>
              <a:t> = the highest timestamp of any transaction U that read X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0000FF"/>
                </a:solidFill>
                <a:latin typeface="Arial" charset="0"/>
              </a:rPr>
              <a:t>WT(X) </a:t>
            </a:r>
            <a:r>
              <a:rPr lang="en-US" smtClean="0">
                <a:latin typeface="Arial" charset="0"/>
              </a:rPr>
              <a:t>= the highest timestamp of any transaction U that wrote X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0000FF"/>
                </a:solidFill>
                <a:latin typeface="Arial" charset="0"/>
              </a:rPr>
              <a:t>C(X) </a:t>
            </a:r>
            <a:r>
              <a:rPr lang="en-US" smtClean="0">
                <a:latin typeface="Arial" charset="0"/>
              </a:rPr>
              <a:t>= the commit bit: true when transaction with highest timestamp that wrote X committed</a:t>
            </a:r>
          </a:p>
        </p:txBody>
      </p:sp>
      <p:sp>
        <p:nvSpPr>
          <p:cNvPr id="50181" name="Rectangle 4"/>
          <p:cNvSpPr>
            <a:spLocks noChangeArrowheads="1"/>
          </p:cNvSpPr>
          <p:nvPr/>
        </p:nvSpPr>
        <p:spPr bwMode="auto">
          <a:xfrm>
            <a:off x="1066800" y="5867400"/>
            <a:ext cx="6280150" cy="8302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If element = page, then these are associated</a:t>
            </a:r>
            <a:br>
              <a:rPr lang="en-US" sz="2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2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with each page X in the buffer pool</a:t>
            </a:r>
          </a:p>
        </p:txBody>
      </p:sp>
      <p:sp>
        <p:nvSpPr>
          <p:cNvPr id="8499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1EB87F-D135-4A43-BE0F-6AF9F3097BF2}" type="slidenum">
              <a:rPr lang="en-US" smtClean="0"/>
              <a:pPr/>
              <a:t>71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293B8C-8351-B449-8C33-F09A389C9C6A}" type="slidenum">
              <a:rPr lang="en-US"/>
              <a:pPr/>
              <a:t>72</a:t>
            </a:fld>
            <a:endParaRPr lang="en-US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Simplified Timestamp-based Scheduling</a:t>
            </a:r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582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smtClean="0">
                <a:latin typeface="Arial" charset="0"/>
              </a:rPr>
              <a:t>Only for transactions that do not abort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>
                <a:latin typeface="Arial" charset="0"/>
              </a:rPr>
              <a:t>Otherwise, may result in non-recoverable schedule</a:t>
            </a:r>
            <a:endParaRPr lang="en-US" sz="2400" smtClean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US" sz="2400" smtClean="0"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3352800"/>
            <a:ext cx="7104063" cy="9842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Transaction wants to read element X</a:t>
            </a:r>
            <a:endParaRPr lang="en-US" sz="24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</a:rPr>
              <a:t>If TS(T) &lt; WT(X)  then ROLLBACK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</a:rPr>
              <a:t>Else READ and update RT(X) to larger of TS(T) or RT(X)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000" y="4724400"/>
            <a:ext cx="8212138" cy="12604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Transaction wants to write element X</a:t>
            </a:r>
            <a:endParaRPr lang="en-US" sz="24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If TS(T) &lt; RT(X) then ROLLBACK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Else if TS(T) &lt; WT(X) ignore write &amp; continue (</a:t>
            </a:r>
            <a:r>
              <a:rPr lang="en-US" sz="2000" dirty="0">
                <a:solidFill>
                  <a:srgbClr val="0000FF"/>
                </a:solidFill>
                <a:latin typeface="Arial" charset="0"/>
              </a:rPr>
              <a:t>Thomas Write Rule</a:t>
            </a:r>
            <a:r>
              <a:rPr lang="en-US" sz="2000" dirty="0">
                <a:latin typeface="Arial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Otherwise, WRITE and update WT(X) =TS(T)</a:t>
            </a:r>
          </a:p>
        </p:txBody>
      </p:sp>
      <p:sp>
        <p:nvSpPr>
          <p:cNvPr id="86023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Details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>
                <a:latin typeface="Arial" charset="0"/>
              </a:rPr>
              <a:t>Read too late:</a:t>
            </a:r>
          </a:p>
          <a:p>
            <a:pPr eaLnBrk="1" hangingPunct="1"/>
            <a:r>
              <a:rPr lang="en-US">
                <a:latin typeface="Arial" charset="0"/>
              </a:rPr>
              <a:t>T wants to read X, and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TS(T)</a:t>
            </a:r>
            <a:r>
              <a:rPr lang="en-US">
                <a:latin typeface="Arial" charset="0"/>
              </a:rPr>
              <a:t> &lt;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WT(X)</a:t>
            </a:r>
          </a:p>
        </p:txBody>
      </p:sp>
      <p:sp>
        <p:nvSpPr>
          <p:cNvPr id="488452" name="Rectangle 4"/>
          <p:cNvSpPr>
            <a:spLocks noChangeArrowheads="1"/>
          </p:cNvSpPr>
          <p:nvPr/>
        </p:nvSpPr>
        <p:spPr bwMode="auto">
          <a:xfrm>
            <a:off x="1023938" y="3810000"/>
            <a:ext cx="6900862" cy="523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START(T) … START(U) … w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U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(X) . . . r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(X)</a:t>
            </a: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2811463" y="4953000"/>
            <a:ext cx="32845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Need to rollback T !</a:t>
            </a:r>
          </a:p>
        </p:txBody>
      </p:sp>
      <p:sp>
        <p:nvSpPr>
          <p:cNvPr id="8807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E3C1FE-AFFB-C040-BBB4-98E5B15F47F5}" type="slidenum">
              <a:rPr lang="en-US" smtClean="0"/>
              <a:pPr/>
              <a:t>73</a:t>
            </a:fld>
            <a:endParaRPr lang="en-US" smtClean="0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903413" y="3124200"/>
            <a:ext cx="5413375" cy="611188"/>
            <a:chOff x="1904206" y="3352800"/>
            <a:chExt cx="5412582" cy="381794"/>
          </a:xfrm>
        </p:grpSpPr>
        <p:cxnSp>
          <p:nvCxnSpPr>
            <p:cNvPr id="88077" name="Straight Connector 9"/>
            <p:cNvCxnSpPr>
              <a:cxnSpLocks noChangeShapeType="1"/>
            </p:cNvCxnSpPr>
            <p:nvPr/>
          </p:nvCxnSpPr>
          <p:spPr bwMode="auto">
            <a:xfrm rot="5400000" flipH="1" flipV="1">
              <a:off x="1714500" y="3543300"/>
              <a:ext cx="3810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  <p:cxnSp>
          <p:nvCxnSpPr>
            <p:cNvPr id="88078" name="Straight Connector 10"/>
            <p:cNvCxnSpPr>
              <a:cxnSpLocks noChangeShapeType="1"/>
            </p:cNvCxnSpPr>
            <p:nvPr/>
          </p:nvCxnSpPr>
          <p:spPr bwMode="auto">
            <a:xfrm rot="5400000" flipH="1" flipV="1">
              <a:off x="7123906" y="3542506"/>
              <a:ext cx="3810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  <p:cxnSp>
          <p:nvCxnSpPr>
            <p:cNvPr id="88079" name="Straight Connector 11"/>
            <p:cNvCxnSpPr>
              <a:cxnSpLocks noChangeShapeType="1"/>
            </p:cNvCxnSpPr>
            <p:nvPr/>
          </p:nvCxnSpPr>
          <p:spPr bwMode="auto">
            <a:xfrm>
              <a:off x="1905000" y="3352800"/>
              <a:ext cx="5411788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3656013" y="3429000"/>
            <a:ext cx="2363787" cy="382588"/>
            <a:chOff x="1904206" y="3352800"/>
            <a:chExt cx="5412582" cy="381794"/>
          </a:xfrm>
        </p:grpSpPr>
        <p:cxnSp>
          <p:nvCxnSpPr>
            <p:cNvPr id="88074" name="Straight Connector 15"/>
            <p:cNvCxnSpPr>
              <a:cxnSpLocks noChangeShapeType="1"/>
            </p:cNvCxnSpPr>
            <p:nvPr/>
          </p:nvCxnSpPr>
          <p:spPr bwMode="auto">
            <a:xfrm rot="5400000" flipH="1" flipV="1">
              <a:off x="1714500" y="3543300"/>
              <a:ext cx="3810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  <p:cxnSp>
          <p:nvCxnSpPr>
            <p:cNvPr id="88075" name="Straight Connector 16"/>
            <p:cNvCxnSpPr>
              <a:cxnSpLocks noChangeShapeType="1"/>
            </p:cNvCxnSpPr>
            <p:nvPr/>
          </p:nvCxnSpPr>
          <p:spPr bwMode="auto">
            <a:xfrm rot="5400000" flipH="1" flipV="1">
              <a:off x="7123906" y="3542506"/>
              <a:ext cx="3810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  <p:cxnSp>
          <p:nvCxnSpPr>
            <p:cNvPr id="88076" name="Straight Connector 17"/>
            <p:cNvCxnSpPr>
              <a:cxnSpLocks noChangeShapeType="1"/>
            </p:cNvCxnSpPr>
            <p:nvPr/>
          </p:nvCxnSpPr>
          <p:spPr bwMode="auto">
            <a:xfrm>
              <a:off x="1905000" y="3352800"/>
              <a:ext cx="5411788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</p:grpSp>
      <p:sp>
        <p:nvSpPr>
          <p:cNvPr id="88073" name="Footer Placeholder 1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Details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304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>
                <a:latin typeface="Arial" charset="0"/>
              </a:rPr>
              <a:t>Write too late:</a:t>
            </a:r>
          </a:p>
          <a:p>
            <a:pPr eaLnBrk="1" hangingPunct="1"/>
            <a:r>
              <a:rPr lang="en-US">
                <a:latin typeface="Arial" charset="0"/>
              </a:rPr>
              <a:t>T wants to write X, and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TS(T)</a:t>
            </a:r>
            <a:r>
              <a:rPr lang="en-US">
                <a:latin typeface="Arial" charset="0"/>
              </a:rPr>
              <a:t> &lt;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RT(X)</a:t>
            </a:r>
          </a:p>
        </p:txBody>
      </p:sp>
      <p:sp>
        <p:nvSpPr>
          <p:cNvPr id="489476" name="Rectangle 4"/>
          <p:cNvSpPr>
            <a:spLocks noChangeArrowheads="1"/>
          </p:cNvSpPr>
          <p:nvPr/>
        </p:nvSpPr>
        <p:spPr bwMode="auto">
          <a:xfrm>
            <a:off x="990600" y="3819525"/>
            <a:ext cx="6900863" cy="523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START(T) … START(U) … r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U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(X) . . . w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(X)</a:t>
            </a:r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2819400" y="4953000"/>
            <a:ext cx="32845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Need to rollback T !</a:t>
            </a:r>
          </a:p>
        </p:txBody>
      </p:sp>
      <p:sp>
        <p:nvSpPr>
          <p:cNvPr id="89094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33E6BA-D7A0-DA4D-915D-59658C5504BC}" type="slidenum">
              <a:rPr lang="en-US" smtClean="0"/>
              <a:pPr/>
              <a:t>74</a:t>
            </a:fld>
            <a:endParaRPr lang="en-US" smtClean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903413" y="3124200"/>
            <a:ext cx="5413375" cy="611188"/>
            <a:chOff x="1904206" y="3352800"/>
            <a:chExt cx="5412582" cy="381794"/>
          </a:xfrm>
        </p:grpSpPr>
        <p:cxnSp>
          <p:nvCxnSpPr>
            <p:cNvPr id="89101" name="Straight Connector 10"/>
            <p:cNvCxnSpPr>
              <a:cxnSpLocks noChangeShapeType="1"/>
            </p:cNvCxnSpPr>
            <p:nvPr/>
          </p:nvCxnSpPr>
          <p:spPr bwMode="auto">
            <a:xfrm rot="5400000" flipH="1" flipV="1">
              <a:off x="1714500" y="3543300"/>
              <a:ext cx="3810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  <p:cxnSp>
          <p:nvCxnSpPr>
            <p:cNvPr id="89102" name="Straight Connector 11"/>
            <p:cNvCxnSpPr>
              <a:cxnSpLocks noChangeShapeType="1"/>
            </p:cNvCxnSpPr>
            <p:nvPr/>
          </p:nvCxnSpPr>
          <p:spPr bwMode="auto">
            <a:xfrm rot="5400000" flipH="1" flipV="1">
              <a:off x="7123906" y="3542506"/>
              <a:ext cx="3810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  <p:cxnSp>
          <p:nvCxnSpPr>
            <p:cNvPr id="89103" name="Straight Connector 12"/>
            <p:cNvCxnSpPr>
              <a:cxnSpLocks noChangeShapeType="1"/>
            </p:cNvCxnSpPr>
            <p:nvPr/>
          </p:nvCxnSpPr>
          <p:spPr bwMode="auto">
            <a:xfrm>
              <a:off x="1905000" y="3352800"/>
              <a:ext cx="5411788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656013" y="3429000"/>
            <a:ext cx="2363787" cy="382588"/>
            <a:chOff x="1904206" y="3352800"/>
            <a:chExt cx="5412582" cy="381794"/>
          </a:xfrm>
        </p:grpSpPr>
        <p:cxnSp>
          <p:nvCxnSpPr>
            <p:cNvPr id="89098" name="Straight Connector 14"/>
            <p:cNvCxnSpPr>
              <a:cxnSpLocks noChangeShapeType="1"/>
            </p:cNvCxnSpPr>
            <p:nvPr/>
          </p:nvCxnSpPr>
          <p:spPr bwMode="auto">
            <a:xfrm rot="5400000" flipH="1" flipV="1">
              <a:off x="1714500" y="3543300"/>
              <a:ext cx="3810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  <p:cxnSp>
          <p:nvCxnSpPr>
            <p:cNvPr id="89099" name="Straight Connector 15"/>
            <p:cNvCxnSpPr>
              <a:cxnSpLocks noChangeShapeType="1"/>
            </p:cNvCxnSpPr>
            <p:nvPr/>
          </p:nvCxnSpPr>
          <p:spPr bwMode="auto">
            <a:xfrm rot="5400000" flipH="1" flipV="1">
              <a:off x="7123906" y="3542506"/>
              <a:ext cx="3810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  <p:cxnSp>
          <p:nvCxnSpPr>
            <p:cNvPr id="89100" name="Straight Connector 16"/>
            <p:cNvCxnSpPr>
              <a:cxnSpLocks noChangeShapeType="1"/>
            </p:cNvCxnSpPr>
            <p:nvPr/>
          </p:nvCxnSpPr>
          <p:spPr bwMode="auto">
            <a:xfrm>
              <a:off x="1905000" y="3352800"/>
              <a:ext cx="5411788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</p:grpSp>
      <p:sp>
        <p:nvSpPr>
          <p:cNvPr id="89097" name="Footer Placeholder 1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Details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676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>
                <a:latin typeface="Arial" charset="0"/>
              </a:rPr>
              <a:t>Write too late, but we can still handle it:</a:t>
            </a:r>
          </a:p>
          <a:p>
            <a:pPr eaLnBrk="1" hangingPunct="1"/>
            <a:r>
              <a:rPr lang="en-US">
                <a:latin typeface="Arial" charset="0"/>
              </a:rPr>
              <a:t>T wants to write X, and </a:t>
            </a:r>
            <a:br>
              <a:rPr lang="en-US">
                <a:latin typeface="Arial" charset="0"/>
              </a:rPr>
            </a:br>
            <a:r>
              <a:rPr lang="en-US">
                <a:solidFill>
                  <a:srgbClr val="0000FF"/>
                </a:solidFill>
                <a:latin typeface="Arial" charset="0"/>
              </a:rPr>
              <a:t>TS(T)</a:t>
            </a:r>
            <a:r>
              <a:rPr lang="en-US">
                <a:latin typeface="Arial" charset="0"/>
              </a:rPr>
              <a:t> &gt;=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RT(X)</a:t>
            </a:r>
            <a:r>
              <a:rPr lang="en-US">
                <a:latin typeface="Arial" charset="0"/>
              </a:rPr>
              <a:t>  but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WT(X)</a:t>
            </a:r>
            <a:r>
              <a:rPr lang="en-US">
                <a:latin typeface="Arial" charset="0"/>
              </a:rPr>
              <a:t> &gt;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TS(T)</a:t>
            </a:r>
          </a:p>
        </p:txBody>
      </p:sp>
      <p:sp>
        <p:nvSpPr>
          <p:cNvPr id="491524" name="Rectangle 4"/>
          <p:cNvSpPr>
            <a:spLocks noChangeArrowheads="1"/>
          </p:cNvSpPr>
          <p:nvPr/>
        </p:nvSpPr>
        <p:spPr bwMode="auto">
          <a:xfrm>
            <a:off x="990600" y="4227513"/>
            <a:ext cx="7007225" cy="523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START(T) … START(V) … w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(X) . . . w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(X)</a:t>
            </a:r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2817813" y="5105400"/>
            <a:ext cx="327818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latin typeface="Arial" charset="0"/>
                <a:ea typeface="Arial" charset="0"/>
                <a:cs typeface="Arial" charset="0"/>
              </a:rPr>
              <a:t>Don’t write X at all !</a:t>
            </a:r>
          </a:p>
          <a:p>
            <a:pPr algn="ctr"/>
            <a:r>
              <a:rPr lang="en-US" dirty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Thomas’ rule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91142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BA41BF-2B5F-F545-83D0-7EBC447242A1}" type="slidenum">
              <a:rPr lang="en-US" smtClean="0"/>
              <a:pPr/>
              <a:t>75</a:t>
            </a:fld>
            <a:endParaRPr lang="en-US" smtClean="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03413" y="3541713"/>
            <a:ext cx="5413375" cy="609600"/>
            <a:chOff x="1904206" y="3352800"/>
            <a:chExt cx="5412582" cy="381794"/>
          </a:xfrm>
        </p:grpSpPr>
        <p:cxnSp>
          <p:nvCxnSpPr>
            <p:cNvPr id="91149" name="Straight Connector 9"/>
            <p:cNvCxnSpPr>
              <a:cxnSpLocks noChangeShapeType="1"/>
            </p:cNvCxnSpPr>
            <p:nvPr/>
          </p:nvCxnSpPr>
          <p:spPr bwMode="auto">
            <a:xfrm rot="5400000" flipH="1" flipV="1">
              <a:off x="1714500" y="3543300"/>
              <a:ext cx="3810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  <p:cxnSp>
          <p:nvCxnSpPr>
            <p:cNvPr id="91150" name="Straight Connector 10"/>
            <p:cNvCxnSpPr>
              <a:cxnSpLocks noChangeShapeType="1"/>
            </p:cNvCxnSpPr>
            <p:nvPr/>
          </p:nvCxnSpPr>
          <p:spPr bwMode="auto">
            <a:xfrm rot="5400000" flipH="1" flipV="1">
              <a:off x="7123906" y="3542506"/>
              <a:ext cx="3810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  <p:cxnSp>
          <p:nvCxnSpPr>
            <p:cNvPr id="91151" name="Straight Connector 11"/>
            <p:cNvCxnSpPr>
              <a:cxnSpLocks noChangeShapeType="1"/>
            </p:cNvCxnSpPr>
            <p:nvPr/>
          </p:nvCxnSpPr>
          <p:spPr bwMode="auto">
            <a:xfrm>
              <a:off x="1905000" y="3352800"/>
              <a:ext cx="5411788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3656013" y="3846513"/>
            <a:ext cx="2363787" cy="381000"/>
            <a:chOff x="1904206" y="3352800"/>
            <a:chExt cx="5412582" cy="381794"/>
          </a:xfrm>
        </p:grpSpPr>
        <p:cxnSp>
          <p:nvCxnSpPr>
            <p:cNvPr id="91146" name="Straight Connector 13"/>
            <p:cNvCxnSpPr>
              <a:cxnSpLocks noChangeShapeType="1"/>
            </p:cNvCxnSpPr>
            <p:nvPr/>
          </p:nvCxnSpPr>
          <p:spPr bwMode="auto">
            <a:xfrm rot="5400000" flipH="1" flipV="1">
              <a:off x="1714500" y="3543300"/>
              <a:ext cx="3810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  <p:cxnSp>
          <p:nvCxnSpPr>
            <p:cNvPr id="91147" name="Straight Connector 14"/>
            <p:cNvCxnSpPr>
              <a:cxnSpLocks noChangeShapeType="1"/>
            </p:cNvCxnSpPr>
            <p:nvPr/>
          </p:nvCxnSpPr>
          <p:spPr bwMode="auto">
            <a:xfrm rot="5400000" flipH="1" flipV="1">
              <a:off x="7123906" y="3542506"/>
              <a:ext cx="3810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  <p:cxnSp>
          <p:nvCxnSpPr>
            <p:cNvPr id="91148" name="Straight Connector 15"/>
            <p:cNvCxnSpPr>
              <a:cxnSpLocks noChangeShapeType="1"/>
            </p:cNvCxnSpPr>
            <p:nvPr/>
          </p:nvCxnSpPr>
          <p:spPr bwMode="auto">
            <a:xfrm>
              <a:off x="1905000" y="3352800"/>
              <a:ext cx="5411788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</p:grpSp>
      <p:sp>
        <p:nvSpPr>
          <p:cNvPr id="91145" name="Footer Placeholder 1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View-</a:t>
            </a:r>
            <a:r>
              <a:rPr lang="en-US" dirty="0" err="1" smtClean="0"/>
              <a:t>Serializability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using Thomas’ rule we do not obtain a conflict-</a:t>
            </a:r>
            <a:r>
              <a:rPr lang="en-US" dirty="0" err="1" smtClean="0"/>
              <a:t>serializable</a:t>
            </a:r>
            <a:r>
              <a:rPr lang="en-US" dirty="0" smtClean="0"/>
              <a:t> schedule</a:t>
            </a:r>
          </a:p>
          <a:p>
            <a:endParaRPr lang="en-US" dirty="0" smtClean="0"/>
          </a:p>
          <a:p>
            <a:r>
              <a:rPr lang="en-US" dirty="0" smtClean="0"/>
              <a:t>But we obtain a view-</a:t>
            </a:r>
            <a:r>
              <a:rPr lang="en-US" dirty="0" err="1" smtClean="0"/>
              <a:t>serializable</a:t>
            </a:r>
            <a:r>
              <a:rPr lang="en-US" dirty="0" smtClean="0"/>
              <a:t> schedule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3475-03F1-E84F-A88C-BC91492FCEB1}" type="slidenum">
              <a:rPr lang="en-US" smtClean="0"/>
              <a:pPr/>
              <a:t>76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Ensuring Recoverable Schedules</a:t>
            </a:r>
          </a:p>
        </p:txBody>
      </p:sp>
      <p:sp>
        <p:nvSpPr>
          <p:cNvPr id="931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Recall the definition: if a transaction reads an element, then the transaction that wrote it must have already committed</a:t>
            </a:r>
          </a:p>
          <a:p>
            <a:r>
              <a:rPr lang="en-US" smtClean="0">
                <a:latin typeface="Arial" charset="0"/>
              </a:rPr>
              <a:t>Use the commit bit C(X) to keep track if the transaction that last wrote X has committed</a:t>
            </a:r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B3414F-40B8-DA48-863A-BAEDCD9E5624}" type="slidenum">
              <a:rPr lang="en-US" smtClean="0"/>
              <a:pPr/>
              <a:t>77</a:t>
            </a:fld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Ensuring Recoverable Schedules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>
                <a:latin typeface="Arial" charset="0"/>
              </a:rPr>
              <a:t>Read dirty data:</a:t>
            </a:r>
          </a:p>
          <a:p>
            <a:pPr eaLnBrk="1" hangingPunct="1"/>
            <a:r>
              <a:rPr lang="en-US">
                <a:latin typeface="Arial" charset="0"/>
              </a:rPr>
              <a:t>T wants to read X, and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WT(X) </a:t>
            </a:r>
            <a:r>
              <a:rPr lang="en-US">
                <a:latin typeface="Arial" charset="0"/>
              </a:rPr>
              <a:t>&lt;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TS(T)</a:t>
            </a:r>
          </a:p>
          <a:p>
            <a:pPr eaLnBrk="1" hangingPunct="1"/>
            <a:r>
              <a:rPr lang="en-US">
                <a:latin typeface="Arial" charset="0"/>
              </a:rPr>
              <a:t>Seems OK, but…</a:t>
            </a:r>
          </a:p>
        </p:txBody>
      </p:sp>
      <p:sp>
        <p:nvSpPr>
          <p:cNvPr id="493572" name="Rectangle 4"/>
          <p:cNvSpPr>
            <a:spLocks noChangeArrowheads="1"/>
          </p:cNvSpPr>
          <p:nvPr/>
        </p:nvSpPr>
        <p:spPr bwMode="auto">
          <a:xfrm>
            <a:off x="93663" y="4429125"/>
            <a:ext cx="8967787" cy="523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START(U) … START(T) … w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U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(X). . . r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(X)… ABORT(U)</a:t>
            </a:r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658813" y="5343525"/>
            <a:ext cx="81041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If C(X)=false, T needs to wait for it to become true</a:t>
            </a:r>
          </a:p>
        </p:txBody>
      </p:sp>
      <p:sp>
        <p:nvSpPr>
          <p:cNvPr id="94214" name="Oval 6"/>
          <p:cNvSpPr>
            <a:spLocks noChangeAspect="1" noChangeArrowheads="1"/>
          </p:cNvSpPr>
          <p:nvPr/>
        </p:nvSpPr>
        <p:spPr bwMode="auto">
          <a:xfrm>
            <a:off x="5867400" y="4370388"/>
            <a:ext cx="990600" cy="7350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4215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1E0640-F4AF-914E-82E6-763CE16A2289}" type="slidenum">
              <a:rPr lang="en-US" smtClean="0"/>
              <a:pPr/>
              <a:t>78</a:t>
            </a:fld>
            <a:endParaRPr lang="en-US" smtClean="0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971800" y="3886200"/>
            <a:ext cx="3429000" cy="382588"/>
            <a:chOff x="1904206" y="3352800"/>
            <a:chExt cx="5412582" cy="381794"/>
          </a:xfrm>
        </p:grpSpPr>
        <p:cxnSp>
          <p:nvCxnSpPr>
            <p:cNvPr id="94223" name="Straight Connector 14"/>
            <p:cNvCxnSpPr>
              <a:cxnSpLocks noChangeShapeType="1"/>
            </p:cNvCxnSpPr>
            <p:nvPr/>
          </p:nvCxnSpPr>
          <p:spPr bwMode="auto">
            <a:xfrm rot="5400000" flipH="1" flipV="1">
              <a:off x="1714500" y="3543300"/>
              <a:ext cx="3810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  <p:cxnSp>
          <p:nvCxnSpPr>
            <p:cNvPr id="94224" name="Straight Connector 15"/>
            <p:cNvCxnSpPr>
              <a:cxnSpLocks noChangeShapeType="1"/>
            </p:cNvCxnSpPr>
            <p:nvPr/>
          </p:nvCxnSpPr>
          <p:spPr bwMode="auto">
            <a:xfrm rot="5400000" flipH="1" flipV="1">
              <a:off x="7123906" y="3542506"/>
              <a:ext cx="3810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  <p:cxnSp>
          <p:nvCxnSpPr>
            <p:cNvPr id="94225" name="Straight Connector 16"/>
            <p:cNvCxnSpPr>
              <a:cxnSpLocks noChangeShapeType="1"/>
            </p:cNvCxnSpPr>
            <p:nvPr/>
          </p:nvCxnSpPr>
          <p:spPr bwMode="auto">
            <a:xfrm>
              <a:off x="1905000" y="3352800"/>
              <a:ext cx="5411788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762000" y="3732213"/>
            <a:ext cx="7315200" cy="611187"/>
            <a:chOff x="762001" y="3580605"/>
            <a:chExt cx="7315199" cy="610395"/>
          </a:xfrm>
        </p:grpSpPr>
        <p:cxnSp>
          <p:nvCxnSpPr>
            <p:cNvPr id="94219" name="Straight Connector 10"/>
            <p:cNvCxnSpPr>
              <a:cxnSpLocks noChangeShapeType="1"/>
            </p:cNvCxnSpPr>
            <p:nvPr/>
          </p:nvCxnSpPr>
          <p:spPr bwMode="auto">
            <a:xfrm rot="5400000" flipH="1" flipV="1">
              <a:off x="458511" y="3885365"/>
              <a:ext cx="609125" cy="21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  <p:cxnSp>
          <p:nvCxnSpPr>
            <p:cNvPr id="94220" name="Straight Connector 11"/>
            <p:cNvCxnSpPr>
              <a:cxnSpLocks noChangeShapeType="1"/>
            </p:cNvCxnSpPr>
            <p:nvPr/>
          </p:nvCxnSpPr>
          <p:spPr bwMode="auto">
            <a:xfrm rot="5400000" flipH="1" flipV="1">
              <a:off x="7769418" y="3884095"/>
              <a:ext cx="609125" cy="21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  <p:cxnSp>
          <p:nvCxnSpPr>
            <p:cNvPr id="94221" name="Straight Connector 12"/>
            <p:cNvCxnSpPr>
              <a:cxnSpLocks noChangeShapeType="1"/>
            </p:cNvCxnSpPr>
            <p:nvPr/>
          </p:nvCxnSpPr>
          <p:spPr bwMode="auto">
            <a:xfrm>
              <a:off x="763073" y="3580606"/>
              <a:ext cx="7314127" cy="25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  <p:cxnSp>
          <p:nvCxnSpPr>
            <p:cNvPr id="94222" name="Straight Connector 20"/>
            <p:cNvCxnSpPr>
              <a:cxnSpLocks noChangeShapeType="1"/>
            </p:cNvCxnSpPr>
            <p:nvPr/>
          </p:nvCxnSpPr>
          <p:spPr bwMode="auto">
            <a:xfrm rot="5400000" flipH="1" flipV="1">
              <a:off x="4497111" y="3884890"/>
              <a:ext cx="609125" cy="21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</p:grpSp>
      <p:sp>
        <p:nvSpPr>
          <p:cNvPr id="94218" name="Footer Placeholder 1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Ensuring Recoverable Schedules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latin typeface="Arial" charset="0"/>
              </a:rPr>
              <a:t>Thomas’ rule needs to be revised:</a:t>
            </a:r>
          </a:p>
          <a:p>
            <a:pPr eaLnBrk="1" hangingPunct="1"/>
            <a:r>
              <a:rPr lang="en-US" smtClean="0">
                <a:latin typeface="Arial" charset="0"/>
              </a:rPr>
              <a:t>T wants to write X, and </a:t>
            </a:r>
            <a:r>
              <a:rPr lang="en-US" smtClean="0">
                <a:solidFill>
                  <a:srgbClr val="0000FF"/>
                </a:solidFill>
                <a:latin typeface="Arial" charset="0"/>
              </a:rPr>
              <a:t>WT(X)</a:t>
            </a:r>
            <a:r>
              <a:rPr lang="en-US" smtClean="0">
                <a:latin typeface="Arial" charset="0"/>
              </a:rPr>
              <a:t> &gt; </a:t>
            </a:r>
            <a:r>
              <a:rPr lang="en-US" smtClean="0">
                <a:solidFill>
                  <a:srgbClr val="0000FF"/>
                </a:solidFill>
                <a:latin typeface="Arial" charset="0"/>
              </a:rPr>
              <a:t>TS(T)</a:t>
            </a:r>
          </a:p>
          <a:p>
            <a:pPr eaLnBrk="1" hangingPunct="1"/>
            <a:r>
              <a:rPr lang="en-US" smtClean="0">
                <a:latin typeface="Arial" charset="0"/>
              </a:rPr>
              <a:t>Seems OK not to write at all, but …</a:t>
            </a:r>
          </a:p>
        </p:txBody>
      </p:sp>
      <p:sp>
        <p:nvSpPr>
          <p:cNvPr id="494596" name="Rectangle 4"/>
          <p:cNvSpPr>
            <a:spLocks noChangeArrowheads="1"/>
          </p:cNvSpPr>
          <p:nvPr/>
        </p:nvSpPr>
        <p:spPr bwMode="auto">
          <a:xfrm>
            <a:off x="76200" y="4429125"/>
            <a:ext cx="9007475" cy="523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START(T) … START(U)… w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U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(X). . . w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(X)… ABORT(U)</a:t>
            </a:r>
          </a:p>
        </p:txBody>
      </p:sp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582613" y="5334000"/>
            <a:ext cx="81041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If C(X)=false, T needs to wait for it to become true</a:t>
            </a:r>
          </a:p>
        </p:txBody>
      </p:sp>
      <p:sp>
        <p:nvSpPr>
          <p:cNvPr id="95238" name="Oval 6"/>
          <p:cNvSpPr>
            <a:spLocks noChangeAspect="1" noChangeArrowheads="1"/>
          </p:cNvSpPr>
          <p:nvPr/>
        </p:nvSpPr>
        <p:spPr bwMode="auto">
          <a:xfrm>
            <a:off x="5943600" y="4370387"/>
            <a:ext cx="838200" cy="7350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95239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CBDF99-ADDB-304E-A1CF-5A62128BBB78}" type="slidenum">
              <a:rPr lang="en-US" smtClean="0"/>
              <a:pPr/>
              <a:t>79</a:t>
            </a:fld>
            <a:endParaRPr lang="en-US" smtClean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971800" y="3884613"/>
            <a:ext cx="1828800" cy="382587"/>
            <a:chOff x="1904206" y="3352800"/>
            <a:chExt cx="5412582" cy="381794"/>
          </a:xfrm>
        </p:grpSpPr>
        <p:cxnSp>
          <p:nvCxnSpPr>
            <p:cNvPr id="95249" name="Straight Connector 10"/>
            <p:cNvCxnSpPr>
              <a:cxnSpLocks noChangeShapeType="1"/>
            </p:cNvCxnSpPr>
            <p:nvPr/>
          </p:nvCxnSpPr>
          <p:spPr bwMode="auto">
            <a:xfrm rot="5400000" flipH="1" flipV="1">
              <a:off x="1714500" y="3543300"/>
              <a:ext cx="3810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  <p:cxnSp>
          <p:nvCxnSpPr>
            <p:cNvPr id="95250" name="Straight Connector 11"/>
            <p:cNvCxnSpPr>
              <a:cxnSpLocks noChangeShapeType="1"/>
            </p:cNvCxnSpPr>
            <p:nvPr/>
          </p:nvCxnSpPr>
          <p:spPr bwMode="auto">
            <a:xfrm rot="5400000" flipH="1" flipV="1">
              <a:off x="7123906" y="3542506"/>
              <a:ext cx="3810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  <p:cxnSp>
          <p:nvCxnSpPr>
            <p:cNvPr id="95251" name="Straight Connector 12"/>
            <p:cNvCxnSpPr>
              <a:cxnSpLocks noChangeShapeType="1"/>
            </p:cNvCxnSpPr>
            <p:nvPr/>
          </p:nvCxnSpPr>
          <p:spPr bwMode="auto">
            <a:xfrm>
              <a:off x="1905000" y="3352800"/>
              <a:ext cx="5411788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762000" y="3732213"/>
            <a:ext cx="5562600" cy="611187"/>
            <a:chOff x="762001" y="3580606"/>
            <a:chExt cx="5562599" cy="610394"/>
          </a:xfrm>
        </p:grpSpPr>
        <p:cxnSp>
          <p:nvCxnSpPr>
            <p:cNvPr id="95246" name="Straight Connector 14"/>
            <p:cNvCxnSpPr>
              <a:cxnSpLocks noChangeShapeType="1"/>
            </p:cNvCxnSpPr>
            <p:nvPr/>
          </p:nvCxnSpPr>
          <p:spPr bwMode="auto">
            <a:xfrm rot="5400000" flipH="1" flipV="1">
              <a:off x="458511" y="3885365"/>
              <a:ext cx="609125" cy="21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  <p:cxnSp>
          <p:nvCxnSpPr>
            <p:cNvPr id="95247" name="Straight Connector 16"/>
            <p:cNvCxnSpPr>
              <a:cxnSpLocks noChangeShapeType="1"/>
            </p:cNvCxnSpPr>
            <p:nvPr/>
          </p:nvCxnSpPr>
          <p:spPr bwMode="auto">
            <a:xfrm>
              <a:off x="763073" y="3580606"/>
              <a:ext cx="5561527" cy="7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  <p:cxnSp>
          <p:nvCxnSpPr>
            <p:cNvPr id="95248" name="Straight Connector 17"/>
            <p:cNvCxnSpPr>
              <a:cxnSpLocks noChangeShapeType="1"/>
            </p:cNvCxnSpPr>
            <p:nvPr/>
          </p:nvCxnSpPr>
          <p:spPr bwMode="auto">
            <a:xfrm rot="5400000" flipH="1" flipV="1">
              <a:off x="6018964" y="3884890"/>
              <a:ext cx="609125" cy="21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4800600" y="3886200"/>
            <a:ext cx="3048000" cy="381000"/>
            <a:chOff x="1905000" y="3352800"/>
            <a:chExt cx="5411788" cy="381000"/>
          </a:xfrm>
        </p:grpSpPr>
        <p:cxnSp>
          <p:nvCxnSpPr>
            <p:cNvPr id="95244" name="Straight Connector 30"/>
            <p:cNvCxnSpPr>
              <a:cxnSpLocks noChangeShapeType="1"/>
            </p:cNvCxnSpPr>
            <p:nvPr/>
          </p:nvCxnSpPr>
          <p:spPr bwMode="auto">
            <a:xfrm rot="5400000" flipH="1" flipV="1">
              <a:off x="7123906" y="3542506"/>
              <a:ext cx="3810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  <p:cxnSp>
          <p:nvCxnSpPr>
            <p:cNvPr id="95245" name="Straight Connector 31"/>
            <p:cNvCxnSpPr>
              <a:cxnSpLocks noChangeShapeType="1"/>
            </p:cNvCxnSpPr>
            <p:nvPr/>
          </p:nvCxnSpPr>
          <p:spPr bwMode="auto">
            <a:xfrm>
              <a:off x="1905000" y="3352800"/>
              <a:ext cx="5411788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</p:grpSp>
      <p:sp>
        <p:nvSpPr>
          <p:cNvPr id="95243" name="Footer Placeholder 1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Locking Scheduler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>
                <a:latin typeface="Arial" charset="0"/>
              </a:rPr>
              <a:t>Simple idea:</a:t>
            </a:r>
          </a:p>
          <a:p>
            <a:pPr eaLnBrk="1" hangingPunct="1"/>
            <a:r>
              <a:rPr lang="en-US">
                <a:latin typeface="Arial" charset="0"/>
              </a:rPr>
              <a:t>Each element has a unique lock</a:t>
            </a:r>
          </a:p>
          <a:p>
            <a:pPr eaLnBrk="1" hangingPunct="1"/>
            <a:r>
              <a:rPr lang="en-US">
                <a:latin typeface="Arial" charset="0"/>
              </a:rPr>
              <a:t>Each transaction must first acquire the lock before reading/writing that element</a:t>
            </a:r>
          </a:p>
          <a:p>
            <a:pPr eaLnBrk="1" hangingPunct="1"/>
            <a:r>
              <a:rPr lang="en-US">
                <a:latin typeface="Arial" charset="0"/>
              </a:rPr>
              <a:t>If the lock is taken by another transaction, then wait</a:t>
            </a:r>
          </a:p>
          <a:p>
            <a:pPr eaLnBrk="1" hangingPunct="1"/>
            <a:r>
              <a:rPr lang="en-US">
                <a:latin typeface="Arial" charset="0"/>
              </a:rPr>
              <a:t>The transaction must release the lock(s)</a:t>
            </a:r>
          </a:p>
        </p:txBody>
      </p:sp>
      <p:sp>
        <p:nvSpPr>
          <p:cNvPr id="563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AB9249-B8A6-494B-B758-57632F112F2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63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Timestamp-based Scheduling</a:t>
            </a:r>
          </a:p>
        </p:txBody>
      </p:sp>
      <p:sp>
        <p:nvSpPr>
          <p:cNvPr id="962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56D327-2BF9-C544-8E9E-CFFC9B2BC3D8}" type="slidenum">
              <a:rPr lang="en-US"/>
              <a:pPr/>
              <a:t>80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68300" y="2057400"/>
            <a:ext cx="8394700" cy="14287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Transaction wants to READ element X</a:t>
            </a:r>
            <a:endParaRPr lang="en-US" sz="24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If TS(T) &lt; WT(X)  then ROLLBACK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Else If C(X) = false, then WAIT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Else READ and update RT(X) to larger of TS(T) or RT(X)</a:t>
            </a:r>
          </a:p>
        </p:txBody>
      </p:sp>
      <p:sp>
        <p:nvSpPr>
          <p:cNvPr id="7" name="Rectangle 6"/>
          <p:cNvSpPr/>
          <p:nvPr/>
        </p:nvSpPr>
        <p:spPr>
          <a:xfrm>
            <a:off x="360363" y="3810000"/>
            <a:ext cx="8478837" cy="20923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Transaction wants to WRITE element X</a:t>
            </a:r>
            <a:endParaRPr lang="en-US" sz="24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If TS(T) &lt; RT(X) then ROLLBACK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Else if TS(T) &lt; WT(X)</a:t>
            </a:r>
          </a:p>
          <a:p>
            <a:pPr lvl="2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Then If C(X) = false then WAIT </a:t>
            </a:r>
            <a:br>
              <a:rPr lang="en-US" sz="2400" dirty="0">
                <a:latin typeface="Arial" charset="0"/>
              </a:rPr>
            </a:br>
            <a:r>
              <a:rPr lang="en-US" sz="2400" dirty="0">
                <a:latin typeface="Arial" charset="0"/>
              </a:rPr>
              <a:t>          else IGNORE write (</a:t>
            </a:r>
            <a:r>
              <a:rPr lang="en-US" sz="2400" dirty="0">
                <a:solidFill>
                  <a:srgbClr val="0000FF"/>
                </a:solidFill>
                <a:latin typeface="Arial" charset="0"/>
              </a:rPr>
              <a:t>Thomas Write Rule</a:t>
            </a:r>
            <a:r>
              <a:rPr lang="en-US" sz="2400" dirty="0">
                <a:latin typeface="Arial" charset="0"/>
              </a:rPr>
              <a:t>) 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Otherwise, WRITE, and update WT(X)=TS(T), C(X)=false</a:t>
            </a:r>
          </a:p>
        </p:txBody>
      </p:sp>
      <p:sp>
        <p:nvSpPr>
          <p:cNvPr id="96262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Summary of Timestamp-based Scheduling</a:t>
            </a:r>
          </a:p>
        </p:txBody>
      </p:sp>
      <p:sp>
        <p:nvSpPr>
          <p:cNvPr id="9830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Conflict-</a:t>
            </a:r>
            <a:r>
              <a:rPr lang="en-US" dirty="0" err="1" smtClean="0">
                <a:latin typeface="Arial" charset="0"/>
              </a:rPr>
              <a:t>serializable</a:t>
            </a:r>
            <a:endParaRPr lang="en-US" dirty="0" smtClean="0">
              <a:latin typeface="Arial" charset="0"/>
            </a:endParaRPr>
          </a:p>
          <a:p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Recoverable</a:t>
            </a:r>
          </a:p>
          <a:p>
            <a:pPr lvl="1"/>
            <a:r>
              <a:rPr lang="en-US" dirty="0" smtClean="0">
                <a:latin typeface="Arial" charset="0"/>
              </a:rPr>
              <a:t>Even avoids cascading aborts</a:t>
            </a:r>
          </a:p>
          <a:p>
            <a:pPr lvl="1"/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Does NOT handle </a:t>
            </a:r>
            <a:r>
              <a:rPr lang="en-US" dirty="0" smtClean="0">
                <a:latin typeface="Arial" charset="0"/>
              </a:rPr>
              <a:t>phantoms</a:t>
            </a:r>
          </a:p>
          <a:p>
            <a:pPr lvl="1"/>
            <a:r>
              <a:rPr lang="en-US" dirty="0" smtClean="0">
                <a:latin typeface="Arial" charset="0"/>
              </a:rPr>
              <a:t>These need to be handled separately, e.g. predicate locks</a:t>
            </a:r>
            <a:endParaRPr lang="en-US" dirty="0" smtClean="0">
              <a:latin typeface="Arial" charset="0"/>
            </a:endParaRPr>
          </a:p>
        </p:txBody>
      </p:sp>
      <p:sp>
        <p:nvSpPr>
          <p:cNvPr id="98308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934A00-A8C3-C447-A919-314503099B47}" type="slidenum">
              <a:rPr lang="en-US" smtClean="0"/>
              <a:pPr/>
              <a:t>81</a:t>
            </a:fld>
            <a:endParaRPr lang="en-US" smtClean="0"/>
          </a:p>
        </p:txBody>
      </p:sp>
      <p:sp>
        <p:nvSpPr>
          <p:cNvPr id="9830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Multiversion Timestamp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</a:rPr>
              <a:t>When transaction T requests r(X)</a:t>
            </a:r>
            <a:br>
              <a:rPr lang="en-US" sz="2800">
                <a:latin typeface="Arial" charset="0"/>
              </a:rPr>
            </a:br>
            <a:r>
              <a:rPr lang="en-US" sz="2800">
                <a:latin typeface="Arial" charset="0"/>
              </a:rPr>
              <a:t>but WT(X) &gt; TS(T), then T must rollback</a:t>
            </a:r>
          </a:p>
          <a:p>
            <a:pPr eaLnBrk="1" hangingPunct="1">
              <a:lnSpc>
                <a:spcPct val="90000"/>
              </a:lnSpc>
            </a:pPr>
            <a:endParaRPr lang="en-US" sz="28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</a:rPr>
              <a:t>Idea: keep multiple versions of X:</a:t>
            </a:r>
            <a:br>
              <a:rPr lang="en-US" sz="2800">
                <a:latin typeface="Arial" charset="0"/>
              </a:rPr>
            </a:br>
            <a:r>
              <a:rPr lang="en-US" sz="2800">
                <a:latin typeface="Arial" charset="0"/>
              </a:rPr>
              <a:t>X</a:t>
            </a:r>
            <a:r>
              <a:rPr lang="en-US" sz="2800" baseline="-25000">
                <a:latin typeface="Arial" charset="0"/>
              </a:rPr>
              <a:t>t</a:t>
            </a:r>
            <a:r>
              <a:rPr lang="en-US" sz="2800">
                <a:latin typeface="Arial" charset="0"/>
              </a:rPr>
              <a:t>, X</a:t>
            </a:r>
            <a:r>
              <a:rPr lang="en-US" sz="2800" baseline="-25000">
                <a:latin typeface="Arial" charset="0"/>
              </a:rPr>
              <a:t>t-1</a:t>
            </a:r>
            <a:r>
              <a:rPr lang="en-US" sz="2800">
                <a:latin typeface="Arial" charset="0"/>
              </a:rPr>
              <a:t>, X</a:t>
            </a:r>
            <a:r>
              <a:rPr lang="en-US" sz="2800" baseline="-25000">
                <a:latin typeface="Arial" charset="0"/>
              </a:rPr>
              <a:t>t-2</a:t>
            </a:r>
            <a:r>
              <a:rPr lang="en-US" sz="2800">
                <a:latin typeface="Arial" charset="0"/>
              </a:rPr>
              <a:t>, . . .</a:t>
            </a:r>
          </a:p>
          <a:p>
            <a:pPr eaLnBrk="1" hangingPunct="1">
              <a:lnSpc>
                <a:spcPct val="90000"/>
              </a:lnSpc>
            </a:pPr>
            <a:endParaRPr lang="en-US" sz="28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</a:rPr>
              <a:t>Let T read an older version, with appropriate timestamp</a:t>
            </a:r>
          </a:p>
        </p:txBody>
      </p:sp>
      <p:sp>
        <p:nvSpPr>
          <p:cNvPr id="497668" name="Rectangle 4"/>
          <p:cNvSpPr>
            <a:spLocks noChangeArrowheads="1"/>
          </p:cNvSpPr>
          <p:nvPr/>
        </p:nvSpPr>
        <p:spPr bwMode="auto">
          <a:xfrm>
            <a:off x="1371600" y="4267200"/>
            <a:ext cx="5335588" cy="523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TS(X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 &gt; TS(X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t-1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 &gt; TS(X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t-2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 &gt; . . .</a:t>
            </a:r>
          </a:p>
        </p:txBody>
      </p:sp>
      <p:sp>
        <p:nvSpPr>
          <p:cNvPr id="9933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8297C3-844A-584A-A069-3385ECEB0E00}" type="slidenum">
              <a:rPr lang="en-US" smtClean="0"/>
              <a:pPr/>
              <a:t>82</a:t>
            </a:fld>
            <a:endParaRPr lang="en-US" smtClean="0"/>
          </a:p>
        </p:txBody>
      </p:sp>
      <p:sp>
        <p:nvSpPr>
          <p:cNvPr id="9933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Details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When 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w</a:t>
            </a:r>
            <a:r>
              <a:rPr lang="en-US" sz="2400" baseline="-25000">
                <a:solidFill>
                  <a:srgbClr val="0000FF"/>
                </a:solidFill>
                <a:latin typeface="Arial" charset="0"/>
              </a:rPr>
              <a:t>T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(X)</a:t>
            </a:r>
            <a:r>
              <a:rPr lang="en-US" sz="2400">
                <a:latin typeface="Arial" charset="0"/>
              </a:rPr>
              <a:t> occurs,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>
                <a:latin typeface="Arial" charset="0"/>
              </a:rPr>
              <a:t>	create a 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new version</a:t>
            </a:r>
            <a:r>
              <a:rPr lang="en-US" sz="2400">
                <a:latin typeface="Arial" charset="0"/>
              </a:rPr>
              <a:t>, denoted  X</a:t>
            </a:r>
            <a:r>
              <a:rPr lang="en-US" sz="2400" baseline="-25000">
                <a:latin typeface="Arial" charset="0"/>
              </a:rPr>
              <a:t>t</a:t>
            </a:r>
            <a:r>
              <a:rPr lang="en-US" sz="2400">
                <a:latin typeface="Arial" charset="0"/>
              </a:rPr>
              <a:t> where t = TS(T)</a:t>
            </a:r>
          </a:p>
          <a:p>
            <a:pPr eaLnBrk="1" hangingPunct="1">
              <a:lnSpc>
                <a:spcPct val="90000"/>
              </a:lnSpc>
            </a:pPr>
            <a:endParaRPr lang="en-US" sz="24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When 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r</a:t>
            </a:r>
            <a:r>
              <a:rPr lang="en-US" sz="2400" baseline="-25000">
                <a:solidFill>
                  <a:srgbClr val="0000FF"/>
                </a:solidFill>
                <a:latin typeface="Arial" charset="0"/>
              </a:rPr>
              <a:t>T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(X)</a:t>
            </a:r>
            <a:r>
              <a:rPr lang="en-US" sz="2400">
                <a:latin typeface="Arial" charset="0"/>
              </a:rPr>
              <a:t> occurs,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>
                <a:latin typeface="Arial" charset="0"/>
              </a:rPr>
              <a:t>	find 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most recent version X</a:t>
            </a:r>
            <a:r>
              <a:rPr lang="en-US" sz="2400" baseline="-25000">
                <a:solidFill>
                  <a:srgbClr val="0000FF"/>
                </a:solidFill>
                <a:latin typeface="Arial" charset="0"/>
              </a:rPr>
              <a:t>t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 such that t &lt; TS(T)</a:t>
            </a:r>
            <a:endParaRPr lang="en-US" sz="240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>
                <a:latin typeface="Arial" charset="0"/>
              </a:rPr>
              <a:t>	Notes: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Arial" charset="0"/>
              </a:rPr>
              <a:t>WT(X</a:t>
            </a:r>
            <a:r>
              <a:rPr lang="en-US" sz="2000" baseline="-25000">
                <a:latin typeface="Arial" charset="0"/>
              </a:rPr>
              <a:t>t</a:t>
            </a:r>
            <a:r>
              <a:rPr lang="en-US" sz="2000">
                <a:latin typeface="Arial" charset="0"/>
              </a:rPr>
              <a:t>)  = t and it never changes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Arial" charset="0"/>
              </a:rPr>
              <a:t>RT(X</a:t>
            </a:r>
            <a:r>
              <a:rPr lang="en-US" sz="2000" baseline="-25000">
                <a:latin typeface="Arial" charset="0"/>
              </a:rPr>
              <a:t>t</a:t>
            </a:r>
            <a:r>
              <a:rPr lang="en-US" sz="2000">
                <a:latin typeface="Arial" charset="0"/>
              </a:rPr>
              <a:t>) must still be maintained to check legality of writes</a:t>
            </a:r>
          </a:p>
          <a:p>
            <a:pPr eaLnBrk="1" hangingPunct="1">
              <a:lnSpc>
                <a:spcPct val="90000"/>
              </a:lnSpc>
            </a:pPr>
            <a:endParaRPr lang="en-US" sz="24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Can delete X</a:t>
            </a:r>
            <a:r>
              <a:rPr lang="en-US" sz="2400" baseline="-25000">
                <a:latin typeface="Arial" charset="0"/>
              </a:rPr>
              <a:t>t</a:t>
            </a:r>
            <a:r>
              <a:rPr lang="en-US" sz="2400">
                <a:latin typeface="Arial" charset="0"/>
              </a:rPr>
              <a:t> if we have a later version X</a:t>
            </a:r>
            <a:r>
              <a:rPr lang="en-US" sz="2400" baseline="-25000">
                <a:latin typeface="Arial" charset="0"/>
              </a:rPr>
              <a:t>t1</a:t>
            </a:r>
            <a:r>
              <a:rPr lang="en-US" sz="2400">
                <a:latin typeface="Arial" charset="0"/>
              </a:rPr>
              <a:t> and all active transactions T have TS(T) &gt; t1</a:t>
            </a:r>
          </a:p>
        </p:txBody>
      </p:sp>
      <p:sp>
        <p:nvSpPr>
          <p:cNvPr id="1013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E60D8E-5141-5F4D-B243-82B925060D84}" type="slidenum">
              <a:rPr lang="en-US" smtClean="0"/>
              <a:pPr/>
              <a:t>83</a:t>
            </a:fld>
            <a:endParaRPr lang="en-US" smtClean="0"/>
          </a:p>
        </p:txBody>
      </p:sp>
      <p:sp>
        <p:nvSpPr>
          <p:cNvPr id="10138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Concurrency Control by Validation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971800"/>
          </a:xfrm>
        </p:spPr>
        <p:txBody>
          <a:bodyPr/>
          <a:lstStyle/>
          <a:p>
            <a:pPr eaLnBrk="1" hangingPunct="1"/>
            <a:r>
              <a:rPr lang="en-US" sz="2400">
                <a:latin typeface="Arial" charset="0"/>
              </a:rPr>
              <a:t>Each transaction T defines a </a:t>
            </a:r>
            <a:r>
              <a:rPr lang="en-US" sz="2400" i="1" u="sng">
                <a:latin typeface="Arial" charset="0"/>
              </a:rPr>
              <a:t>read set</a:t>
            </a:r>
            <a:r>
              <a:rPr lang="en-US" sz="2400">
                <a:latin typeface="Arial" charset="0"/>
              </a:rPr>
              <a:t> RS(T) and a </a:t>
            </a:r>
            <a:r>
              <a:rPr lang="en-US" sz="2400" i="1" u="sng">
                <a:latin typeface="Arial" charset="0"/>
              </a:rPr>
              <a:t>write set</a:t>
            </a:r>
            <a:r>
              <a:rPr lang="en-US" sz="2400">
                <a:latin typeface="Arial" charset="0"/>
              </a:rPr>
              <a:t> WS(T)</a:t>
            </a:r>
          </a:p>
          <a:p>
            <a:pPr eaLnBrk="1" hangingPunct="1"/>
            <a:r>
              <a:rPr lang="en-US" sz="2400">
                <a:latin typeface="Arial" charset="0"/>
              </a:rPr>
              <a:t>Each transaction proceeds in three phases:</a:t>
            </a:r>
          </a:p>
          <a:p>
            <a:pPr lvl="1" eaLnBrk="1" hangingPunct="1"/>
            <a:r>
              <a:rPr lang="en-US" sz="2000">
                <a:latin typeface="Arial" charset="0"/>
              </a:rPr>
              <a:t>Read all elements in RS(T).  Time = START(T)</a:t>
            </a:r>
          </a:p>
          <a:p>
            <a:pPr lvl="1" eaLnBrk="1" hangingPunct="1"/>
            <a:r>
              <a:rPr lang="en-US" sz="2000">
                <a:latin typeface="Arial" charset="0"/>
              </a:rPr>
              <a:t>Validate (may need to rollback).  Time = VAL(T)</a:t>
            </a:r>
          </a:p>
          <a:p>
            <a:pPr lvl="1" eaLnBrk="1" hangingPunct="1"/>
            <a:r>
              <a:rPr lang="en-US" sz="2000">
                <a:latin typeface="Arial" charset="0"/>
              </a:rPr>
              <a:t>Write all elements in WS(T). Time = FIN(T)</a:t>
            </a:r>
          </a:p>
        </p:txBody>
      </p:sp>
      <p:sp>
        <p:nvSpPr>
          <p:cNvPr id="500740" name="Rectangle 4"/>
          <p:cNvSpPr>
            <a:spLocks noChangeArrowheads="1"/>
          </p:cNvSpPr>
          <p:nvPr/>
        </p:nvSpPr>
        <p:spPr bwMode="auto">
          <a:xfrm>
            <a:off x="838200" y="4953000"/>
            <a:ext cx="7621588" cy="523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Main invariant: the serialization order is VAL(T)</a:t>
            </a:r>
          </a:p>
        </p:txBody>
      </p:sp>
      <p:sp>
        <p:nvSpPr>
          <p:cNvPr id="10240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A4B8EF-E821-B046-8BBD-FC65A00019E5}" type="slidenum">
              <a:rPr lang="en-US" smtClean="0"/>
              <a:pPr/>
              <a:t>84</a:t>
            </a:fld>
            <a:endParaRPr lang="en-US" smtClean="0"/>
          </a:p>
        </p:txBody>
      </p:sp>
      <p:sp>
        <p:nvSpPr>
          <p:cNvPr id="10240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Avoid r</a:t>
            </a:r>
            <a:r>
              <a:rPr lang="en-US" baseline="-25000">
                <a:latin typeface="Arial" charset="0"/>
              </a:rPr>
              <a:t>T</a:t>
            </a:r>
            <a:r>
              <a:rPr lang="en-US">
                <a:latin typeface="Arial" charset="0"/>
              </a:rPr>
              <a:t>(X) - w</a:t>
            </a:r>
            <a:r>
              <a:rPr lang="en-US" baseline="-25000">
                <a:latin typeface="Arial" charset="0"/>
              </a:rPr>
              <a:t>U</a:t>
            </a:r>
            <a:r>
              <a:rPr lang="en-US">
                <a:latin typeface="Arial" charset="0"/>
              </a:rPr>
              <a:t>(X) Conflicts</a:t>
            </a:r>
          </a:p>
        </p:txBody>
      </p:sp>
      <p:graphicFrame>
        <p:nvGraphicFramePr>
          <p:cNvPr id="501763" name="Group 3"/>
          <p:cNvGraphicFramePr>
            <a:graphicFrameLocks noGrp="1"/>
          </p:cNvGraphicFramePr>
          <p:nvPr/>
        </p:nvGraphicFramePr>
        <p:xfrm>
          <a:off x="685800" y="2743200"/>
          <a:ext cx="6324600" cy="457200"/>
        </p:xfrm>
        <a:graphic>
          <a:graphicData uri="http://schemas.openxmlformats.org/drawingml/2006/table">
            <a:tbl>
              <a:tblPr/>
              <a:tblGrid>
                <a:gridCol w="704850"/>
                <a:gridCol w="1924050"/>
                <a:gridCol w="1638300"/>
                <a:gridCol w="205740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U: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 phase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Validate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 phase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438" name="Rectangle 17"/>
          <p:cNvSpPr>
            <a:spLocks noChangeArrowheads="1"/>
          </p:cNvSpPr>
          <p:nvPr/>
        </p:nvSpPr>
        <p:spPr bwMode="auto">
          <a:xfrm>
            <a:off x="609600" y="1905000"/>
            <a:ext cx="15922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Arial" charset="0"/>
                <a:ea typeface="Arial" charset="0"/>
                <a:cs typeface="Arial" charset="0"/>
              </a:rPr>
              <a:t>START(U)</a:t>
            </a:r>
          </a:p>
        </p:txBody>
      </p:sp>
      <p:sp>
        <p:nvSpPr>
          <p:cNvPr id="103439" name="Rectangle 18"/>
          <p:cNvSpPr>
            <a:spLocks noChangeArrowheads="1"/>
          </p:cNvSpPr>
          <p:nvPr/>
        </p:nvSpPr>
        <p:spPr bwMode="auto">
          <a:xfrm>
            <a:off x="4343400" y="1828800"/>
            <a:ext cx="1171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Arial" charset="0"/>
                <a:ea typeface="Arial" charset="0"/>
                <a:cs typeface="Arial" charset="0"/>
              </a:rPr>
              <a:t>VAL(U)</a:t>
            </a:r>
          </a:p>
        </p:txBody>
      </p:sp>
      <p:sp>
        <p:nvSpPr>
          <p:cNvPr id="103440" name="Rectangle 19"/>
          <p:cNvSpPr>
            <a:spLocks noChangeArrowheads="1"/>
          </p:cNvSpPr>
          <p:nvPr/>
        </p:nvSpPr>
        <p:spPr bwMode="auto">
          <a:xfrm>
            <a:off x="6477000" y="1828800"/>
            <a:ext cx="1100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Arial" charset="0"/>
                <a:ea typeface="Arial" charset="0"/>
                <a:cs typeface="Arial" charset="0"/>
              </a:rPr>
              <a:t>FIN(U)</a:t>
            </a:r>
          </a:p>
        </p:txBody>
      </p:sp>
      <p:cxnSp>
        <p:nvCxnSpPr>
          <p:cNvPr id="103441" name="AutoShape 20"/>
          <p:cNvCxnSpPr>
            <a:cxnSpLocks noChangeShapeType="1"/>
            <a:stCxn id="103438" idx="2"/>
          </p:cNvCxnSpPr>
          <p:nvPr/>
        </p:nvCxnSpPr>
        <p:spPr bwMode="auto">
          <a:xfrm rot="5400000">
            <a:off x="1217613" y="2540000"/>
            <a:ext cx="361950" cy="15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3442" name="AutoShape 21"/>
          <p:cNvCxnSpPr>
            <a:cxnSpLocks noChangeShapeType="1"/>
            <a:stCxn id="103439" idx="2"/>
          </p:cNvCxnSpPr>
          <p:nvPr/>
        </p:nvCxnSpPr>
        <p:spPr bwMode="auto">
          <a:xfrm rot="16200000" flipH="1">
            <a:off x="4722813" y="2497138"/>
            <a:ext cx="452437" cy="396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3443" name="AutoShape 22"/>
          <p:cNvCxnSpPr>
            <a:cxnSpLocks noChangeShapeType="1"/>
            <a:stCxn id="103440" idx="2"/>
          </p:cNvCxnSpPr>
          <p:nvPr/>
        </p:nvCxnSpPr>
        <p:spPr bwMode="auto">
          <a:xfrm flipH="1">
            <a:off x="7010400" y="2286000"/>
            <a:ext cx="17463" cy="442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graphicFrame>
        <p:nvGraphicFramePr>
          <p:cNvPr id="501783" name="Group 23"/>
          <p:cNvGraphicFramePr>
            <a:graphicFrameLocks noGrp="1"/>
          </p:cNvGraphicFramePr>
          <p:nvPr/>
        </p:nvGraphicFramePr>
        <p:xfrm>
          <a:off x="3524250" y="3657600"/>
          <a:ext cx="4552950" cy="457200"/>
        </p:xfrm>
        <a:graphic>
          <a:graphicData uri="http://schemas.openxmlformats.org/drawingml/2006/table">
            <a:tbl>
              <a:tblPr/>
              <a:tblGrid>
                <a:gridCol w="704850"/>
                <a:gridCol w="1924050"/>
                <a:gridCol w="192405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T: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 phase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Validate ?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453" name="Rectangle 35"/>
          <p:cNvSpPr>
            <a:spLocks noChangeArrowheads="1"/>
          </p:cNvSpPr>
          <p:nvPr/>
        </p:nvSpPr>
        <p:spPr bwMode="auto">
          <a:xfrm>
            <a:off x="3448050" y="4403725"/>
            <a:ext cx="15573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Arial" charset="0"/>
                <a:ea typeface="Arial" charset="0"/>
                <a:cs typeface="Arial" charset="0"/>
              </a:rPr>
              <a:t>START(T)</a:t>
            </a:r>
          </a:p>
        </p:txBody>
      </p:sp>
      <p:cxnSp>
        <p:nvCxnSpPr>
          <p:cNvPr id="103454" name="AutoShape 36"/>
          <p:cNvCxnSpPr>
            <a:cxnSpLocks noChangeShapeType="1"/>
            <a:stCxn id="103453" idx="0"/>
          </p:cNvCxnSpPr>
          <p:nvPr/>
        </p:nvCxnSpPr>
        <p:spPr bwMode="auto">
          <a:xfrm rot="5400000" flipH="1" flipV="1">
            <a:off x="4106863" y="4281488"/>
            <a:ext cx="242887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01797" name="Rectangle 37"/>
          <p:cNvSpPr>
            <a:spLocks noChangeArrowheads="1"/>
          </p:cNvSpPr>
          <p:nvPr/>
        </p:nvSpPr>
        <p:spPr bwMode="auto">
          <a:xfrm>
            <a:off x="381000" y="4876800"/>
            <a:ext cx="8591550" cy="12747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Arial" charset="0"/>
                <a:ea typeface="Arial" charset="0"/>
                <a:cs typeface="Arial" charset="0"/>
              </a:rPr>
              <a:t>IF  RS(T) </a:t>
            </a:r>
            <a:r>
              <a:rPr lang="en-US" sz="2400">
                <a:latin typeface="Arial" charset="0"/>
                <a:ea typeface="Arial" charset="0"/>
                <a:cs typeface="Arial" charset="0"/>
                <a:sym typeface="Symbol" charset="2"/>
              </a:rPr>
              <a:t> WS(U) and </a:t>
            </a:r>
            <a:r>
              <a:rPr lang="en-US" sz="2400">
                <a:latin typeface="Arial" charset="0"/>
                <a:ea typeface="Arial" charset="0"/>
                <a:cs typeface="Arial" charset="0"/>
              </a:rPr>
              <a:t>FIN(U) &gt; START(T) </a:t>
            </a:r>
            <a:r>
              <a:rPr lang="en-US" sz="2400">
                <a:latin typeface="Arial" charset="0"/>
                <a:ea typeface="Arial" charset="0"/>
                <a:cs typeface="Arial" charset="0"/>
                <a:sym typeface="Symbol" charset="2"/>
              </a:rPr>
              <a:t/>
            </a:r>
            <a:br>
              <a:rPr lang="en-US" sz="2400">
                <a:latin typeface="Arial" charset="0"/>
                <a:ea typeface="Arial" charset="0"/>
                <a:cs typeface="Arial" charset="0"/>
                <a:sym typeface="Symbol" charset="2"/>
              </a:rPr>
            </a:br>
            <a:r>
              <a:rPr lang="en-US" sz="2400">
                <a:latin typeface="Arial" charset="0"/>
                <a:ea typeface="Arial" charset="0"/>
                <a:cs typeface="Arial" charset="0"/>
                <a:sym typeface="Symbol" charset="2"/>
              </a:rPr>
              <a:t>        (</a:t>
            </a:r>
            <a:r>
              <a:rPr lang="en-US" sz="2400">
                <a:latin typeface="Arial" charset="0"/>
                <a:ea typeface="Arial" charset="0"/>
                <a:cs typeface="Arial" charset="0"/>
              </a:rPr>
              <a:t>U has validated and  U has not finished before T begun)</a:t>
            </a:r>
          </a:p>
          <a:p>
            <a:pPr>
              <a:spcBef>
                <a:spcPct val="20000"/>
              </a:spcBef>
            </a:pPr>
            <a:r>
              <a:rPr lang="en-US" sz="2400">
                <a:latin typeface="Arial" charset="0"/>
                <a:ea typeface="Arial" charset="0"/>
                <a:cs typeface="Arial" charset="0"/>
              </a:rPr>
              <a:t>Then ROLLBACK(T)</a:t>
            </a:r>
          </a:p>
        </p:txBody>
      </p:sp>
      <p:cxnSp>
        <p:nvCxnSpPr>
          <p:cNvPr id="103456" name="AutoShape 38"/>
          <p:cNvCxnSpPr>
            <a:cxnSpLocks noChangeShapeType="1"/>
          </p:cNvCxnSpPr>
          <p:nvPr/>
        </p:nvCxnSpPr>
        <p:spPr bwMode="auto">
          <a:xfrm flipH="1">
            <a:off x="5191125" y="3260725"/>
            <a:ext cx="790575" cy="396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3457" name="Rectangle 39"/>
          <p:cNvSpPr>
            <a:spLocks noChangeArrowheads="1"/>
          </p:cNvSpPr>
          <p:nvPr/>
        </p:nvSpPr>
        <p:spPr bwMode="auto">
          <a:xfrm>
            <a:off x="5867400" y="3276600"/>
            <a:ext cx="9255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Arial" charset="0"/>
                <a:ea typeface="Arial" charset="0"/>
                <a:cs typeface="Arial" charset="0"/>
              </a:rPr>
              <a:t>conflicts</a:t>
            </a:r>
          </a:p>
        </p:txBody>
      </p:sp>
      <p:sp>
        <p:nvSpPr>
          <p:cNvPr id="103458" name="Slide Number Placeholder 1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693630-E937-0647-9B4F-3FCEE71153A1}" type="slidenum">
              <a:rPr lang="en-US" smtClean="0"/>
              <a:pPr/>
              <a:t>85</a:t>
            </a:fld>
            <a:endParaRPr lang="en-US" smtClean="0"/>
          </a:p>
        </p:txBody>
      </p:sp>
      <p:sp>
        <p:nvSpPr>
          <p:cNvPr id="103459" name="Footer Placeholder 1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Avoid w</a:t>
            </a:r>
            <a:r>
              <a:rPr lang="en-US" baseline="-25000">
                <a:latin typeface="Arial" charset="0"/>
              </a:rPr>
              <a:t>T</a:t>
            </a:r>
            <a:r>
              <a:rPr lang="en-US">
                <a:latin typeface="Arial" charset="0"/>
              </a:rPr>
              <a:t>(X) - w</a:t>
            </a:r>
            <a:r>
              <a:rPr lang="en-US" baseline="-25000">
                <a:latin typeface="Arial" charset="0"/>
              </a:rPr>
              <a:t>U</a:t>
            </a:r>
            <a:r>
              <a:rPr lang="en-US">
                <a:latin typeface="Arial" charset="0"/>
              </a:rPr>
              <a:t>(X) Conflicts</a:t>
            </a:r>
          </a:p>
        </p:txBody>
      </p:sp>
      <p:graphicFrame>
        <p:nvGraphicFramePr>
          <p:cNvPr id="502787" name="Group 3"/>
          <p:cNvGraphicFramePr>
            <a:graphicFrameLocks noGrp="1"/>
          </p:cNvGraphicFramePr>
          <p:nvPr/>
        </p:nvGraphicFramePr>
        <p:xfrm>
          <a:off x="228600" y="2971800"/>
          <a:ext cx="6324600" cy="457200"/>
        </p:xfrm>
        <a:graphic>
          <a:graphicData uri="http://schemas.openxmlformats.org/drawingml/2006/table">
            <a:tbl>
              <a:tblPr/>
              <a:tblGrid>
                <a:gridCol w="704850"/>
                <a:gridCol w="1924050"/>
                <a:gridCol w="1638300"/>
                <a:gridCol w="205740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U: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 phase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Validate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 phase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5486" name="Rectangle 17"/>
          <p:cNvSpPr>
            <a:spLocks noChangeArrowheads="1"/>
          </p:cNvSpPr>
          <p:nvPr/>
        </p:nvSpPr>
        <p:spPr bwMode="auto">
          <a:xfrm>
            <a:off x="152400" y="2133600"/>
            <a:ext cx="15922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Arial" charset="0"/>
                <a:ea typeface="Arial" charset="0"/>
                <a:cs typeface="Arial" charset="0"/>
              </a:rPr>
              <a:t>START(U)</a:t>
            </a:r>
          </a:p>
        </p:txBody>
      </p:sp>
      <p:sp>
        <p:nvSpPr>
          <p:cNvPr id="105487" name="Rectangle 18"/>
          <p:cNvSpPr>
            <a:spLocks noChangeArrowheads="1"/>
          </p:cNvSpPr>
          <p:nvPr/>
        </p:nvSpPr>
        <p:spPr bwMode="auto">
          <a:xfrm>
            <a:off x="3886200" y="2057400"/>
            <a:ext cx="1171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Arial" charset="0"/>
                <a:ea typeface="Arial" charset="0"/>
                <a:cs typeface="Arial" charset="0"/>
              </a:rPr>
              <a:t>VAL(U)</a:t>
            </a:r>
          </a:p>
        </p:txBody>
      </p:sp>
      <p:sp>
        <p:nvSpPr>
          <p:cNvPr id="105488" name="Rectangle 19"/>
          <p:cNvSpPr>
            <a:spLocks noChangeArrowheads="1"/>
          </p:cNvSpPr>
          <p:nvPr/>
        </p:nvSpPr>
        <p:spPr bwMode="auto">
          <a:xfrm>
            <a:off x="6019800" y="2057400"/>
            <a:ext cx="1100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Arial" charset="0"/>
                <a:ea typeface="Arial" charset="0"/>
                <a:cs typeface="Arial" charset="0"/>
              </a:rPr>
              <a:t>FIN(U)</a:t>
            </a:r>
          </a:p>
        </p:txBody>
      </p:sp>
      <p:cxnSp>
        <p:nvCxnSpPr>
          <p:cNvPr id="105489" name="AutoShape 20"/>
          <p:cNvCxnSpPr>
            <a:cxnSpLocks noChangeShapeType="1"/>
            <a:stCxn id="105486" idx="2"/>
          </p:cNvCxnSpPr>
          <p:nvPr/>
        </p:nvCxnSpPr>
        <p:spPr bwMode="auto">
          <a:xfrm rot="5400000">
            <a:off x="760413" y="2768600"/>
            <a:ext cx="361950" cy="15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5490" name="AutoShape 21"/>
          <p:cNvCxnSpPr>
            <a:cxnSpLocks noChangeShapeType="1"/>
            <a:stCxn id="105487" idx="2"/>
          </p:cNvCxnSpPr>
          <p:nvPr/>
        </p:nvCxnSpPr>
        <p:spPr bwMode="auto">
          <a:xfrm rot="16200000" flipH="1">
            <a:off x="4295775" y="2695576"/>
            <a:ext cx="376237" cy="23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5491" name="AutoShape 22"/>
          <p:cNvCxnSpPr>
            <a:cxnSpLocks noChangeShapeType="1"/>
            <a:stCxn id="105488" idx="2"/>
          </p:cNvCxnSpPr>
          <p:nvPr/>
        </p:nvCxnSpPr>
        <p:spPr bwMode="auto">
          <a:xfrm flipH="1">
            <a:off x="6553200" y="2514600"/>
            <a:ext cx="17463" cy="442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graphicFrame>
        <p:nvGraphicFramePr>
          <p:cNvPr id="502807" name="Group 23"/>
          <p:cNvGraphicFramePr>
            <a:graphicFrameLocks noGrp="1"/>
          </p:cNvGraphicFramePr>
          <p:nvPr/>
        </p:nvGraphicFramePr>
        <p:xfrm>
          <a:off x="1600200" y="3733800"/>
          <a:ext cx="6705600" cy="457200"/>
        </p:xfrm>
        <a:graphic>
          <a:graphicData uri="http://schemas.openxmlformats.org/drawingml/2006/table">
            <a:tbl>
              <a:tblPr/>
              <a:tblGrid>
                <a:gridCol w="704850"/>
                <a:gridCol w="1924050"/>
                <a:gridCol w="1924050"/>
                <a:gridCol w="215265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T: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 phase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Validate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 phase ?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5502" name="Rectangle 39"/>
          <p:cNvSpPr>
            <a:spLocks noChangeArrowheads="1"/>
          </p:cNvSpPr>
          <p:nvPr/>
        </p:nvSpPr>
        <p:spPr bwMode="auto">
          <a:xfrm>
            <a:off x="1524000" y="4479925"/>
            <a:ext cx="15573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Arial" charset="0"/>
                <a:ea typeface="Arial" charset="0"/>
                <a:cs typeface="Arial" charset="0"/>
              </a:rPr>
              <a:t>START(T)</a:t>
            </a:r>
          </a:p>
        </p:txBody>
      </p:sp>
      <p:sp>
        <p:nvSpPr>
          <p:cNvPr id="105503" name="Rectangle 40"/>
          <p:cNvSpPr>
            <a:spLocks noChangeArrowheads="1"/>
          </p:cNvSpPr>
          <p:nvPr/>
        </p:nvSpPr>
        <p:spPr bwMode="auto">
          <a:xfrm>
            <a:off x="5581650" y="4495800"/>
            <a:ext cx="1136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Arial" charset="0"/>
                <a:ea typeface="Arial" charset="0"/>
                <a:cs typeface="Arial" charset="0"/>
              </a:rPr>
              <a:t>VAL(T)</a:t>
            </a:r>
          </a:p>
        </p:txBody>
      </p:sp>
      <p:cxnSp>
        <p:nvCxnSpPr>
          <p:cNvPr id="105504" name="AutoShape 41"/>
          <p:cNvCxnSpPr>
            <a:cxnSpLocks noChangeShapeType="1"/>
            <a:stCxn id="105502" idx="0"/>
          </p:cNvCxnSpPr>
          <p:nvPr/>
        </p:nvCxnSpPr>
        <p:spPr bwMode="auto">
          <a:xfrm rot="5400000" flipH="1" flipV="1">
            <a:off x="2182813" y="4357688"/>
            <a:ext cx="242887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5505" name="AutoShape 42"/>
          <p:cNvCxnSpPr>
            <a:cxnSpLocks noChangeShapeType="1"/>
          </p:cNvCxnSpPr>
          <p:nvPr/>
        </p:nvCxnSpPr>
        <p:spPr bwMode="auto">
          <a:xfrm rot="16200000" flipV="1">
            <a:off x="6002337" y="4402138"/>
            <a:ext cx="320675" cy="19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02827" name="Rectangle 43"/>
          <p:cNvSpPr>
            <a:spLocks noChangeArrowheads="1"/>
          </p:cNvSpPr>
          <p:nvPr/>
        </p:nvSpPr>
        <p:spPr bwMode="auto">
          <a:xfrm>
            <a:off x="76200" y="4953000"/>
            <a:ext cx="8950325" cy="12747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Arial" charset="0"/>
                <a:ea typeface="Arial" charset="0"/>
                <a:cs typeface="Arial" charset="0"/>
              </a:rPr>
              <a:t>IF  WS(T) </a:t>
            </a:r>
            <a:r>
              <a:rPr lang="en-US" sz="2400">
                <a:latin typeface="Arial" charset="0"/>
                <a:ea typeface="Arial" charset="0"/>
                <a:cs typeface="Arial" charset="0"/>
                <a:sym typeface="Symbol" charset="2"/>
              </a:rPr>
              <a:t> WS(U) and </a:t>
            </a:r>
            <a:r>
              <a:rPr lang="en-US" sz="2400">
                <a:latin typeface="Arial" charset="0"/>
                <a:ea typeface="Arial" charset="0"/>
                <a:cs typeface="Arial" charset="0"/>
              </a:rPr>
              <a:t>FIN(U) &gt; VAL(T) </a:t>
            </a:r>
            <a:r>
              <a:rPr lang="en-US" sz="2400">
                <a:latin typeface="Arial" charset="0"/>
                <a:ea typeface="Arial" charset="0"/>
                <a:cs typeface="Arial" charset="0"/>
                <a:sym typeface="Symbol" charset="2"/>
              </a:rPr>
              <a:t/>
            </a:r>
            <a:br>
              <a:rPr lang="en-US" sz="2400">
                <a:latin typeface="Arial" charset="0"/>
                <a:ea typeface="Arial" charset="0"/>
                <a:cs typeface="Arial" charset="0"/>
                <a:sym typeface="Symbol" charset="2"/>
              </a:rPr>
            </a:br>
            <a:r>
              <a:rPr lang="en-US" sz="2400">
                <a:latin typeface="Arial" charset="0"/>
                <a:ea typeface="Arial" charset="0"/>
                <a:cs typeface="Arial" charset="0"/>
                <a:sym typeface="Symbol" charset="2"/>
              </a:rPr>
              <a:t>        (</a:t>
            </a:r>
            <a:r>
              <a:rPr lang="en-US" sz="2400">
                <a:latin typeface="Arial" charset="0"/>
                <a:ea typeface="Arial" charset="0"/>
                <a:cs typeface="Arial" charset="0"/>
              </a:rPr>
              <a:t>U has validated and  U has not finished before T validates)</a:t>
            </a:r>
          </a:p>
          <a:p>
            <a:pPr>
              <a:spcBef>
                <a:spcPct val="20000"/>
              </a:spcBef>
            </a:pPr>
            <a:r>
              <a:rPr lang="en-US" sz="2400">
                <a:latin typeface="Arial" charset="0"/>
                <a:ea typeface="Arial" charset="0"/>
                <a:cs typeface="Arial" charset="0"/>
              </a:rPr>
              <a:t>Then ROLLBACK(T)</a:t>
            </a:r>
          </a:p>
        </p:txBody>
      </p:sp>
      <p:sp>
        <p:nvSpPr>
          <p:cNvPr id="105507" name="Rectangle 44"/>
          <p:cNvSpPr>
            <a:spLocks noChangeArrowheads="1"/>
          </p:cNvSpPr>
          <p:nvPr/>
        </p:nvSpPr>
        <p:spPr bwMode="auto">
          <a:xfrm>
            <a:off x="6934200" y="3352800"/>
            <a:ext cx="9255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Arial" charset="0"/>
                <a:ea typeface="Arial" charset="0"/>
                <a:cs typeface="Arial" charset="0"/>
              </a:rPr>
              <a:t>conflicts</a:t>
            </a:r>
          </a:p>
        </p:txBody>
      </p:sp>
      <p:cxnSp>
        <p:nvCxnSpPr>
          <p:cNvPr id="105508" name="AutoShape 45"/>
          <p:cNvCxnSpPr>
            <a:cxnSpLocks noChangeShapeType="1"/>
          </p:cNvCxnSpPr>
          <p:nvPr/>
        </p:nvCxnSpPr>
        <p:spPr bwMode="auto">
          <a:xfrm>
            <a:off x="5524500" y="3489325"/>
            <a:ext cx="1704975" cy="244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5509" name="Slide Number Placeholder 1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C8196F-CC09-124D-87B3-E0A8898BA24D}" type="slidenum">
              <a:rPr lang="en-US" smtClean="0"/>
              <a:pPr/>
              <a:t>86</a:t>
            </a:fld>
            <a:endParaRPr lang="en-US" smtClean="0"/>
          </a:p>
        </p:txBody>
      </p:sp>
      <p:sp>
        <p:nvSpPr>
          <p:cNvPr id="105510" name="Footer Placeholder 1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Snapshot Isolation</a:t>
            </a:r>
          </a:p>
        </p:txBody>
      </p:sp>
      <p:sp>
        <p:nvSpPr>
          <p:cNvPr id="1064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Another optimistic concurrency control method</a:t>
            </a:r>
          </a:p>
          <a:p>
            <a:pPr eaLnBrk="1" hangingPunct="1"/>
            <a:endParaRPr lang="en-US" dirty="0" smtClean="0">
              <a:latin typeface="Arial" charset="0"/>
            </a:endParaRPr>
          </a:p>
          <a:p>
            <a:pPr eaLnBrk="1" hangingPunct="1"/>
            <a:r>
              <a:rPr lang="en-US" dirty="0" smtClean="0">
                <a:latin typeface="Arial" charset="0"/>
              </a:rPr>
              <a:t>Very efficient, and very popular</a:t>
            </a:r>
          </a:p>
          <a:p>
            <a:pPr lvl="1" eaLnBrk="1" hangingPunct="1"/>
            <a:r>
              <a:rPr lang="en-US" dirty="0" smtClean="0">
                <a:latin typeface="Arial" charset="0"/>
              </a:rPr>
              <a:t>Oracle, </a:t>
            </a:r>
            <a:r>
              <a:rPr lang="en-US" dirty="0" err="1" smtClean="0">
                <a:latin typeface="Arial" charset="0"/>
              </a:rPr>
              <a:t>Postgres</a:t>
            </a:r>
            <a:r>
              <a:rPr lang="en-US" dirty="0" smtClean="0">
                <a:latin typeface="Arial" charset="0"/>
              </a:rPr>
              <a:t>, SQL Server </a:t>
            </a:r>
            <a:r>
              <a:rPr lang="en-US" dirty="0" smtClean="0">
                <a:latin typeface="Arial" charset="0"/>
              </a:rPr>
              <a:t>2005</a:t>
            </a:r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E510C0-E278-5A40-9484-6A3E08B553E2}" type="slidenum">
              <a:rPr lang="en-US" smtClean="0"/>
              <a:pPr/>
              <a:t>87</a:t>
            </a:fld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60229" y="5522893"/>
            <a:ext cx="7674171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/>
            <a:r>
              <a:rPr lang="en-US" dirty="0" smtClean="0">
                <a:latin typeface="Arial" charset="0"/>
              </a:rPr>
              <a:t>WARNING: Not </a:t>
            </a:r>
            <a:r>
              <a:rPr lang="en-US" dirty="0" err="1" smtClean="0">
                <a:latin typeface="Arial" charset="0"/>
              </a:rPr>
              <a:t>serializable</a:t>
            </a:r>
            <a:r>
              <a:rPr lang="en-US" dirty="0" smtClean="0">
                <a:latin typeface="Arial" charset="0"/>
              </a:rPr>
              <a:t>, </a:t>
            </a:r>
            <a:r>
              <a:rPr lang="en-US" dirty="0" smtClean="0">
                <a:latin typeface="Arial" charset="0"/>
              </a:rPr>
              <a:t>yet ORACLE </a:t>
            </a:r>
            <a:r>
              <a:rPr lang="en-US" dirty="0" smtClean="0">
                <a:latin typeface="Arial" charset="0"/>
              </a:rPr>
              <a:t>uses</a:t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it </a:t>
            </a:r>
            <a:r>
              <a:rPr lang="en-US" dirty="0" smtClean="0">
                <a:latin typeface="Arial" charset="0"/>
              </a:rPr>
              <a:t>even for SERIALIZABLE transactions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Snapshot Isolation Rules</a:t>
            </a:r>
          </a:p>
        </p:txBody>
      </p:sp>
      <p:sp>
        <p:nvSpPr>
          <p:cNvPr id="10752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Arial" charset="0"/>
              </a:rPr>
              <a:t>Each transactions receives a timestamp TS(T)</a:t>
            </a:r>
          </a:p>
          <a:p>
            <a:pPr eaLnBrk="1" hangingPunct="1"/>
            <a:endParaRPr lang="en-US" sz="2800" smtClean="0">
              <a:latin typeface="Arial" charset="0"/>
            </a:endParaRPr>
          </a:p>
          <a:p>
            <a:pPr eaLnBrk="1" hangingPunct="1"/>
            <a:r>
              <a:rPr lang="en-US" sz="2800" smtClean="0">
                <a:latin typeface="Arial" charset="0"/>
              </a:rPr>
              <a:t>Tnx sees the snapshot at time TS(T) of database</a:t>
            </a:r>
          </a:p>
          <a:p>
            <a:pPr eaLnBrk="1" hangingPunct="1"/>
            <a:endParaRPr lang="en-US" sz="2800" smtClean="0">
              <a:latin typeface="Arial" charset="0"/>
            </a:endParaRPr>
          </a:p>
          <a:p>
            <a:pPr eaLnBrk="1" hangingPunct="1"/>
            <a:r>
              <a:rPr lang="en-US" sz="2800" smtClean="0">
                <a:latin typeface="Arial" charset="0"/>
              </a:rPr>
              <a:t>When T commits, updated pages written to disk</a:t>
            </a:r>
          </a:p>
          <a:p>
            <a:pPr eaLnBrk="1" hangingPunct="1"/>
            <a:endParaRPr lang="en-US" sz="2800" smtClean="0">
              <a:latin typeface="Arial" charset="0"/>
            </a:endParaRPr>
          </a:p>
          <a:p>
            <a:pPr eaLnBrk="1" hangingPunct="1"/>
            <a:r>
              <a:rPr lang="en-US" sz="2800" smtClean="0">
                <a:latin typeface="Arial" charset="0"/>
              </a:rPr>
              <a:t>Write/write conflicts are resolved by the</a:t>
            </a:r>
            <a:br>
              <a:rPr lang="en-US" sz="2800" smtClean="0">
                <a:latin typeface="Arial" charset="0"/>
              </a:rPr>
            </a:br>
            <a:r>
              <a:rPr lang="en-US" sz="2800" smtClean="0">
                <a:latin typeface="Arial" charset="0"/>
              </a:rPr>
              <a:t>“</a:t>
            </a:r>
            <a:r>
              <a:rPr lang="en-US" sz="2800" b="1" u="sng" smtClean="0">
                <a:latin typeface="Arial" charset="0"/>
              </a:rPr>
              <a:t>first committer wins</a:t>
            </a:r>
            <a:r>
              <a:rPr lang="en-US" sz="2800" smtClean="0">
                <a:latin typeface="Arial" charset="0"/>
              </a:rPr>
              <a:t>” rule</a:t>
            </a:r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67126E-2D56-A24D-B4EC-841DD6224C92}" type="slidenum">
              <a:rPr lang="en-US" smtClean="0"/>
              <a:pPr/>
              <a:t>88</a:t>
            </a:fld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Snapshot Isolation (Details)</a:t>
            </a:r>
          </a:p>
        </p:txBody>
      </p:sp>
      <p:sp>
        <p:nvSpPr>
          <p:cNvPr id="108547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err="1" smtClean="0">
                <a:latin typeface="Arial" charset="0"/>
              </a:rPr>
              <a:t>Multiversion</a:t>
            </a:r>
            <a:r>
              <a:rPr lang="en-US" dirty="0" smtClean="0">
                <a:latin typeface="Arial" charset="0"/>
              </a:rPr>
              <a:t> concurrency control:</a:t>
            </a:r>
          </a:p>
          <a:p>
            <a:pPr lvl="1"/>
            <a:r>
              <a:rPr lang="en-US" dirty="0" smtClean="0">
                <a:latin typeface="Arial" charset="0"/>
              </a:rPr>
              <a:t>Versions of X:   X</a:t>
            </a:r>
            <a:r>
              <a:rPr lang="en-US" baseline="-25000" dirty="0" smtClean="0">
                <a:latin typeface="Arial" charset="0"/>
              </a:rPr>
              <a:t>t1</a:t>
            </a:r>
            <a:r>
              <a:rPr lang="en-US" dirty="0" smtClean="0">
                <a:latin typeface="Arial" charset="0"/>
              </a:rPr>
              <a:t>, X</a:t>
            </a:r>
            <a:r>
              <a:rPr lang="en-US" baseline="-25000" dirty="0" smtClean="0">
                <a:latin typeface="Arial" charset="0"/>
              </a:rPr>
              <a:t>t2</a:t>
            </a:r>
            <a:r>
              <a:rPr lang="en-US" dirty="0" smtClean="0">
                <a:latin typeface="Arial" charset="0"/>
              </a:rPr>
              <a:t>, X</a:t>
            </a:r>
            <a:r>
              <a:rPr lang="en-US" baseline="-25000" dirty="0" smtClean="0">
                <a:latin typeface="Arial" charset="0"/>
              </a:rPr>
              <a:t>t3</a:t>
            </a:r>
            <a:r>
              <a:rPr lang="en-US" dirty="0" smtClean="0">
                <a:latin typeface="Arial" charset="0"/>
              </a:rPr>
              <a:t>, . . .</a:t>
            </a:r>
          </a:p>
          <a:p>
            <a:r>
              <a:rPr lang="en-US" dirty="0" smtClean="0">
                <a:latin typeface="Arial" charset="0"/>
              </a:rPr>
              <a:t>When T reads X, return X</a:t>
            </a:r>
            <a:r>
              <a:rPr lang="en-US" baseline="-25000" dirty="0" smtClean="0">
                <a:latin typeface="Arial" charset="0"/>
              </a:rPr>
              <a:t>TS(T)</a:t>
            </a:r>
            <a:r>
              <a:rPr lang="en-US" dirty="0" smtClean="0">
                <a:latin typeface="Arial" charset="0"/>
              </a:rPr>
              <a:t>.</a:t>
            </a:r>
          </a:p>
          <a:p>
            <a:r>
              <a:rPr lang="en-US" dirty="0" smtClean="0">
                <a:latin typeface="Arial" charset="0"/>
              </a:rPr>
              <a:t>When T writes X: if other transaction updated X, abort</a:t>
            </a:r>
          </a:p>
          <a:p>
            <a:pPr lvl="1"/>
            <a:r>
              <a:rPr lang="en-US" dirty="0" smtClean="0">
                <a:latin typeface="Arial" charset="0"/>
              </a:rPr>
              <a:t>Not faithful to “first committer” rule, because the other transaction U might have committed after T.  But once we abort T, U becomes the first committer </a:t>
            </a:r>
            <a:r>
              <a:rPr lang="en-US" dirty="0" err="1" smtClean="0">
                <a:latin typeface="Arial" charset="0"/>
                <a:sym typeface="Wingdings" charset="2"/>
              </a:rPr>
              <a:t></a:t>
            </a:r>
            <a:endParaRPr lang="en-US" dirty="0" smtClean="0">
              <a:latin typeface="Arial" charset="0"/>
            </a:endParaRPr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A9C79C-5165-7D4F-952F-DDC298DF09D6}" type="slidenum">
              <a:rPr lang="en-US" smtClean="0"/>
              <a:pPr/>
              <a:t>89</a:t>
            </a:fld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Notation</a:t>
            </a:r>
          </a:p>
        </p:txBody>
      </p:sp>
      <p:sp>
        <p:nvSpPr>
          <p:cNvPr id="57347" name="Rectangle 4"/>
          <p:cNvSpPr>
            <a:spLocks noChangeArrowheads="1"/>
          </p:cNvSpPr>
          <p:nvPr/>
        </p:nvSpPr>
        <p:spPr bwMode="auto">
          <a:xfrm>
            <a:off x="554038" y="2819400"/>
            <a:ext cx="782796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l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(A) = transaction T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i 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acquires lock for element A</a:t>
            </a:r>
          </a:p>
          <a:p>
            <a:endParaRPr lang="en-US">
              <a:latin typeface="Arial" charset="0"/>
              <a:ea typeface="Arial" charset="0"/>
              <a:cs typeface="Arial" charset="0"/>
            </a:endParaRPr>
          </a:p>
          <a:p>
            <a:r>
              <a:rPr lang="en-US">
                <a:latin typeface="Arial" charset="0"/>
                <a:ea typeface="Arial" charset="0"/>
                <a:cs typeface="Arial" charset="0"/>
              </a:rPr>
              <a:t>u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(A) = transaction T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i 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releases lock for element A</a:t>
            </a:r>
          </a:p>
        </p:txBody>
      </p:sp>
      <p:sp>
        <p:nvSpPr>
          <p:cNvPr id="573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A78294-87AB-7242-A04C-71F17B4364EF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734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What Works and What Not</a:t>
            </a:r>
          </a:p>
        </p:txBody>
      </p:sp>
      <p:sp>
        <p:nvSpPr>
          <p:cNvPr id="1095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No dirty reads (Why ?)</a:t>
            </a:r>
          </a:p>
          <a:p>
            <a:r>
              <a:rPr lang="en-US" smtClean="0">
                <a:latin typeface="Arial" charset="0"/>
              </a:rPr>
              <a:t>No unconsistent reads (Why ?)</a:t>
            </a:r>
          </a:p>
          <a:p>
            <a:r>
              <a:rPr lang="en-US" smtClean="0">
                <a:latin typeface="Arial" charset="0"/>
              </a:rPr>
              <a:t>No lost updates (“first committer wins”)</a:t>
            </a:r>
          </a:p>
          <a:p>
            <a:pPr lvl="1"/>
            <a:endParaRPr lang="en-US" smtClean="0">
              <a:latin typeface="Arial" charset="0"/>
            </a:endParaRPr>
          </a:p>
          <a:p>
            <a:r>
              <a:rPr lang="en-US" smtClean="0">
                <a:latin typeface="Arial" charset="0"/>
              </a:rPr>
              <a:t>Moreover: no reads are ever delayed</a:t>
            </a:r>
          </a:p>
          <a:p>
            <a:endParaRPr lang="en-US" smtClean="0">
              <a:latin typeface="Arial" charset="0"/>
            </a:endParaRPr>
          </a:p>
          <a:p>
            <a:r>
              <a:rPr lang="en-US" smtClean="0">
                <a:latin typeface="Arial" charset="0"/>
              </a:rPr>
              <a:t>However: read-write conflicts not caught !</a:t>
            </a:r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6ACCD8-F230-0949-A2C6-0A713C01E708}" type="slidenum">
              <a:rPr lang="en-US" smtClean="0"/>
              <a:pPr/>
              <a:t>90</a:t>
            </a:fld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Write Skew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57200" y="2438400"/>
            <a:ext cx="4202113" cy="1938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>
                <a:latin typeface="Arial" charset="0"/>
              </a:rPr>
              <a:t>T1:</a:t>
            </a:r>
            <a:br>
              <a:rPr lang="en-US" sz="2400">
                <a:latin typeface="Arial" charset="0"/>
              </a:rPr>
            </a:br>
            <a:r>
              <a:rPr lang="en-US" sz="2400">
                <a:latin typeface="Arial" charset="0"/>
              </a:rPr>
              <a:t>   READ(X);</a:t>
            </a:r>
            <a:br>
              <a:rPr lang="en-US" sz="2400">
                <a:latin typeface="Arial" charset="0"/>
              </a:rPr>
            </a:br>
            <a:r>
              <a:rPr lang="en-US" sz="2400">
                <a:latin typeface="Arial" charset="0"/>
              </a:rPr>
              <a:t>   if X &gt;= 50</a:t>
            </a:r>
            <a:br>
              <a:rPr lang="en-US" sz="2400">
                <a:latin typeface="Arial" charset="0"/>
              </a:rPr>
            </a:br>
            <a:r>
              <a:rPr lang="en-US" sz="2400">
                <a:latin typeface="Arial" charset="0"/>
              </a:rPr>
              <a:t>         then Y = -50; WRITE(Y)</a:t>
            </a:r>
            <a:br>
              <a:rPr lang="en-US" sz="2400">
                <a:latin typeface="Arial" charset="0"/>
              </a:rPr>
            </a:br>
            <a:r>
              <a:rPr lang="en-US" sz="2400">
                <a:latin typeface="Arial" charset="0"/>
              </a:rPr>
              <a:t>   COMMIT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800600" y="2438400"/>
            <a:ext cx="4213225" cy="1938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>
                <a:latin typeface="Arial" charset="0"/>
              </a:rPr>
              <a:t>T2:</a:t>
            </a:r>
            <a:br>
              <a:rPr lang="en-US" sz="2400">
                <a:latin typeface="Arial" charset="0"/>
              </a:rPr>
            </a:br>
            <a:r>
              <a:rPr lang="en-US" sz="2400">
                <a:latin typeface="Arial" charset="0"/>
              </a:rPr>
              <a:t>   READ(Y);</a:t>
            </a:r>
            <a:br>
              <a:rPr lang="en-US" sz="2400">
                <a:latin typeface="Arial" charset="0"/>
              </a:rPr>
            </a:br>
            <a:r>
              <a:rPr lang="en-US" sz="2400">
                <a:latin typeface="Arial" charset="0"/>
              </a:rPr>
              <a:t>   if Y &gt;= 50</a:t>
            </a:r>
            <a:br>
              <a:rPr lang="en-US" sz="2400">
                <a:latin typeface="Arial" charset="0"/>
              </a:rPr>
            </a:br>
            <a:r>
              <a:rPr lang="en-US" sz="2400">
                <a:latin typeface="Arial" charset="0"/>
              </a:rPr>
              <a:t>         then X = -50; WRITE(X)</a:t>
            </a:r>
            <a:br>
              <a:rPr lang="en-US" sz="2400">
                <a:latin typeface="Arial" charset="0"/>
              </a:rPr>
            </a:br>
            <a:r>
              <a:rPr lang="en-US" sz="2400">
                <a:latin typeface="Arial" charset="0"/>
              </a:rPr>
              <a:t>   COMMIT</a:t>
            </a:r>
          </a:p>
        </p:txBody>
      </p:sp>
      <p:sp>
        <p:nvSpPr>
          <p:cNvPr id="110598" name="TextBox 6"/>
          <p:cNvSpPr txBox="1">
            <a:spLocks noChangeArrowheads="1"/>
          </p:cNvSpPr>
          <p:nvPr/>
        </p:nvSpPr>
        <p:spPr bwMode="auto">
          <a:xfrm>
            <a:off x="838200" y="4648200"/>
            <a:ext cx="2238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Arial" charset="0"/>
              </a:rPr>
              <a:t>In our notation: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209800" y="5181600"/>
            <a:ext cx="4749800" cy="461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>
                <a:latin typeface="Arial" charset="0"/>
              </a:rPr>
              <a:t>R</a:t>
            </a:r>
            <a:r>
              <a:rPr lang="en-US" sz="2400" baseline="-25000">
                <a:latin typeface="Arial" charset="0"/>
              </a:rPr>
              <a:t>1</a:t>
            </a:r>
            <a:r>
              <a:rPr lang="en-US" sz="2400">
                <a:latin typeface="Arial" charset="0"/>
              </a:rPr>
              <a:t>(X), R</a:t>
            </a:r>
            <a:r>
              <a:rPr lang="en-US" sz="2400" baseline="-25000">
                <a:latin typeface="Arial" charset="0"/>
              </a:rPr>
              <a:t>2</a:t>
            </a:r>
            <a:r>
              <a:rPr lang="en-US" sz="2400">
                <a:latin typeface="Arial" charset="0"/>
              </a:rPr>
              <a:t>(Y), W</a:t>
            </a:r>
            <a:r>
              <a:rPr lang="en-US" sz="2400" baseline="-25000">
                <a:latin typeface="Arial" charset="0"/>
              </a:rPr>
              <a:t>1</a:t>
            </a:r>
            <a:r>
              <a:rPr lang="en-US" sz="2400">
                <a:latin typeface="Arial" charset="0"/>
              </a:rPr>
              <a:t>(Y), W</a:t>
            </a:r>
            <a:r>
              <a:rPr lang="en-US" sz="2400" baseline="-25000">
                <a:latin typeface="Arial" charset="0"/>
              </a:rPr>
              <a:t>2</a:t>
            </a:r>
            <a:r>
              <a:rPr lang="en-US" sz="2400">
                <a:latin typeface="Arial" charset="0"/>
              </a:rPr>
              <a:t>(X), C</a:t>
            </a:r>
            <a:r>
              <a:rPr lang="en-US" sz="2400" baseline="-25000">
                <a:latin typeface="Arial" charset="0"/>
              </a:rPr>
              <a:t>1</a:t>
            </a:r>
            <a:r>
              <a:rPr lang="en-US" sz="2400">
                <a:latin typeface="Arial" charset="0"/>
              </a:rPr>
              <a:t>,C</a:t>
            </a:r>
            <a:r>
              <a:rPr lang="en-US" sz="2400" baseline="-25000">
                <a:latin typeface="Arial" charset="0"/>
              </a:rPr>
              <a:t>2</a:t>
            </a:r>
            <a:endParaRPr lang="en-US" sz="2400">
              <a:latin typeface="Arial" charset="0"/>
            </a:endParaRPr>
          </a:p>
        </p:txBody>
      </p:sp>
      <p:sp>
        <p:nvSpPr>
          <p:cNvPr id="110600" name="TextBox 8"/>
          <p:cNvSpPr txBox="1">
            <a:spLocks noChangeArrowheads="1"/>
          </p:cNvSpPr>
          <p:nvPr/>
        </p:nvSpPr>
        <p:spPr bwMode="auto">
          <a:xfrm>
            <a:off x="914400" y="5715000"/>
            <a:ext cx="7296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Arial" charset="0"/>
              </a:rPr>
              <a:t>Starting with X=50,Y=50, we end with X=-50, Y=-50.</a:t>
            </a:r>
            <a:br>
              <a:rPr lang="en-US" sz="2400" dirty="0">
                <a:latin typeface="Arial" charset="0"/>
              </a:rPr>
            </a:br>
            <a:r>
              <a:rPr lang="en-US" sz="2400" dirty="0">
                <a:latin typeface="Arial" charset="0"/>
              </a:rPr>
              <a:t>Non-</a:t>
            </a:r>
            <a:r>
              <a:rPr lang="en-US" sz="2400" dirty="0" err="1">
                <a:latin typeface="Arial" charset="0"/>
              </a:rPr>
              <a:t>serializable</a:t>
            </a:r>
            <a:r>
              <a:rPr lang="en-US" sz="2400" dirty="0">
                <a:latin typeface="Arial" charset="0"/>
              </a:rPr>
              <a:t> 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Write Skews Can Be Serious</a:t>
            </a:r>
          </a:p>
        </p:txBody>
      </p:sp>
      <p:sp>
        <p:nvSpPr>
          <p:cNvPr id="111619" name="Content Placeholder 3"/>
          <p:cNvSpPr>
            <a:spLocks noGrp="1"/>
          </p:cNvSpPr>
          <p:nvPr>
            <p:ph idx="1"/>
          </p:nvPr>
        </p:nvSpPr>
        <p:spPr>
          <a:xfrm>
            <a:off x="152400" y="1828800"/>
            <a:ext cx="8839200" cy="4114800"/>
          </a:xfrm>
        </p:spPr>
        <p:txBody>
          <a:bodyPr/>
          <a:lstStyle/>
          <a:p>
            <a:r>
              <a:rPr lang="en-US" sz="2800" smtClean="0">
                <a:latin typeface="Arial" charset="0"/>
              </a:rPr>
              <a:t>ACIDland had two viceroys, Delta and Rho</a:t>
            </a:r>
          </a:p>
          <a:p>
            <a:r>
              <a:rPr lang="en-US" sz="2800" smtClean="0">
                <a:latin typeface="Arial" charset="0"/>
              </a:rPr>
              <a:t>Budget had two registers: ta</a:t>
            </a:r>
            <a:r>
              <a:rPr lang="en-US" sz="2800" b="1" u="sng" smtClean="0">
                <a:latin typeface="Arial" charset="0"/>
              </a:rPr>
              <a:t>X</a:t>
            </a:r>
            <a:r>
              <a:rPr lang="en-US" sz="2800" smtClean="0">
                <a:latin typeface="Arial" charset="0"/>
              </a:rPr>
              <a:t>es, and spend</a:t>
            </a:r>
            <a:r>
              <a:rPr lang="en-US" sz="2800" b="1" u="sng" smtClean="0">
                <a:latin typeface="Arial" charset="0"/>
              </a:rPr>
              <a:t>Y</a:t>
            </a:r>
            <a:r>
              <a:rPr lang="en-US" sz="2800" smtClean="0">
                <a:latin typeface="Arial" charset="0"/>
              </a:rPr>
              <a:t>ng</a:t>
            </a:r>
          </a:p>
          <a:p>
            <a:r>
              <a:rPr lang="en-US" sz="2800" smtClean="0">
                <a:latin typeface="Arial" charset="0"/>
              </a:rPr>
              <a:t>They had HIGH taxes and LOW spending…</a:t>
            </a:r>
          </a:p>
        </p:txBody>
      </p:sp>
      <p:sp>
        <p:nvSpPr>
          <p:cNvPr id="111620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6F308B-AFA6-F342-A2A0-E5661D626EA6}" type="slidenum">
              <a:rPr lang="en-US" smtClean="0"/>
              <a:pPr/>
              <a:t>92</a:t>
            </a:fld>
            <a:endParaRPr lang="en-US" smtClean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2400" y="3689350"/>
            <a:ext cx="3484563" cy="2308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>
                <a:latin typeface="Arial" charset="0"/>
              </a:rPr>
              <a:t>Delta:</a:t>
            </a:r>
            <a:br>
              <a:rPr lang="en-US" sz="2400">
                <a:latin typeface="Arial" charset="0"/>
              </a:rPr>
            </a:br>
            <a:r>
              <a:rPr lang="en-US" sz="2400">
                <a:latin typeface="Arial" charset="0"/>
              </a:rPr>
              <a:t>   READ(X);</a:t>
            </a:r>
            <a:br>
              <a:rPr lang="en-US" sz="2400">
                <a:latin typeface="Arial" charset="0"/>
              </a:rPr>
            </a:br>
            <a:r>
              <a:rPr lang="en-US" sz="2400">
                <a:latin typeface="Arial" charset="0"/>
              </a:rPr>
              <a:t>   if X= ‘HIGH’</a:t>
            </a:r>
            <a:br>
              <a:rPr lang="en-US" sz="2400">
                <a:latin typeface="Arial" charset="0"/>
              </a:rPr>
            </a:br>
            <a:r>
              <a:rPr lang="en-US" sz="2400">
                <a:latin typeface="Arial" charset="0"/>
              </a:rPr>
              <a:t>         then { Y= ‘HIGH’;</a:t>
            </a:r>
            <a:br>
              <a:rPr lang="en-US" sz="2400">
                <a:latin typeface="Arial" charset="0"/>
              </a:rPr>
            </a:br>
            <a:r>
              <a:rPr lang="en-US" sz="2400">
                <a:latin typeface="Arial" charset="0"/>
              </a:rPr>
              <a:t>                    WRITE(Y) }</a:t>
            </a:r>
            <a:br>
              <a:rPr lang="en-US" sz="2400">
                <a:latin typeface="Arial" charset="0"/>
              </a:rPr>
            </a:br>
            <a:r>
              <a:rPr lang="en-US" sz="2400">
                <a:latin typeface="Arial" charset="0"/>
              </a:rPr>
              <a:t>   COMMIT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935538" y="3711575"/>
            <a:ext cx="3398837" cy="2308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>
                <a:latin typeface="Arial" charset="0"/>
              </a:rPr>
              <a:t>Rho:</a:t>
            </a:r>
            <a:br>
              <a:rPr lang="en-US" sz="2400">
                <a:latin typeface="Arial" charset="0"/>
              </a:rPr>
            </a:br>
            <a:r>
              <a:rPr lang="en-US" sz="2400">
                <a:latin typeface="Arial" charset="0"/>
              </a:rPr>
              <a:t>   READ(Y);</a:t>
            </a:r>
            <a:br>
              <a:rPr lang="en-US" sz="2400">
                <a:latin typeface="Arial" charset="0"/>
              </a:rPr>
            </a:br>
            <a:r>
              <a:rPr lang="en-US" sz="2400">
                <a:latin typeface="Arial" charset="0"/>
              </a:rPr>
              <a:t>   if Y= ‘LOW’</a:t>
            </a:r>
            <a:br>
              <a:rPr lang="en-US" sz="2400">
                <a:latin typeface="Arial" charset="0"/>
              </a:rPr>
            </a:br>
            <a:r>
              <a:rPr lang="en-US" sz="2400">
                <a:latin typeface="Arial" charset="0"/>
              </a:rPr>
              <a:t>         then {X= ‘LOW’;</a:t>
            </a:r>
            <a:br>
              <a:rPr lang="en-US" sz="2400">
                <a:latin typeface="Arial" charset="0"/>
              </a:rPr>
            </a:br>
            <a:r>
              <a:rPr lang="en-US" sz="2400">
                <a:latin typeface="Arial" charset="0"/>
              </a:rPr>
              <a:t>                   WRITE(X) }</a:t>
            </a:r>
            <a:br>
              <a:rPr lang="en-US" sz="2400">
                <a:latin typeface="Arial" charset="0"/>
              </a:rPr>
            </a:br>
            <a:r>
              <a:rPr lang="en-US" sz="2400">
                <a:latin typeface="Arial" charset="0"/>
              </a:rPr>
              <a:t>   COMMIT</a:t>
            </a:r>
          </a:p>
        </p:txBody>
      </p:sp>
      <p:sp>
        <p:nvSpPr>
          <p:cNvPr id="111623" name="TextBox 6"/>
          <p:cNvSpPr txBox="1">
            <a:spLocks noChangeArrowheads="1"/>
          </p:cNvSpPr>
          <p:nvPr/>
        </p:nvSpPr>
        <p:spPr bwMode="auto">
          <a:xfrm>
            <a:off x="2057400" y="6172200"/>
            <a:ext cx="58134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… and they ran a deficit ever since.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Tradeoffs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FF0000"/>
                </a:solidFill>
                <a:latin typeface="Arial" charset="0"/>
              </a:rPr>
              <a:t>Pessimistic Concurrency Control (Locks):</a:t>
            </a:r>
            <a:endParaRPr lang="en-US" sz="2400" smtClean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Arial" charset="0"/>
              </a:rPr>
              <a:t>Great when there are many conflicts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Arial" charset="0"/>
              </a:rPr>
              <a:t>Poor when there are few conflicts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0000FF"/>
                </a:solidFill>
                <a:latin typeface="Arial" charset="0"/>
              </a:rPr>
              <a:t>Optimistic Concurrency Control (Timestamps):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Arial" charset="0"/>
              </a:rPr>
              <a:t>Poor when there are many conflicts (rollbacks)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Arial" charset="0"/>
              </a:rPr>
              <a:t>Great when there are few conflicts</a:t>
            </a:r>
          </a:p>
          <a:p>
            <a:pPr lvl="1" eaLnBrk="1" hangingPunct="1">
              <a:lnSpc>
                <a:spcPct val="90000"/>
              </a:lnSpc>
            </a:pPr>
            <a:endParaRPr lang="en-US" sz="20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Arial" charset="0"/>
              </a:rPr>
              <a:t>Compromise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Arial" charset="0"/>
              </a:rPr>
              <a:t>READ ONLY transactions </a:t>
            </a:r>
            <a:r>
              <a:rPr lang="en-US" sz="2000" smtClean="0">
                <a:latin typeface="Arial" charset="0"/>
                <a:sym typeface="Symbol" charset="2"/>
              </a:rPr>
              <a:t></a:t>
            </a:r>
            <a:r>
              <a:rPr lang="en-US" sz="2000" smtClean="0">
                <a:latin typeface="Arial" charset="0"/>
              </a:rPr>
              <a:t> timestamps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Arial" charset="0"/>
              </a:rPr>
              <a:t>READ/WRITE transactions </a:t>
            </a:r>
            <a:r>
              <a:rPr lang="en-US" sz="2000" smtClean="0">
                <a:latin typeface="Arial" charset="0"/>
                <a:sym typeface="Symbol" charset="2"/>
              </a:rPr>
              <a:t></a:t>
            </a:r>
            <a:r>
              <a:rPr lang="en-US" sz="2000" smtClean="0">
                <a:latin typeface="Arial" charset="0"/>
              </a:rPr>
              <a:t> locks</a:t>
            </a:r>
          </a:p>
        </p:txBody>
      </p:sp>
      <p:sp>
        <p:nvSpPr>
          <p:cNvPr id="1126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471411-5FB8-9E4E-9088-08597F540E05}" type="slidenum">
              <a:rPr lang="en-US" smtClean="0"/>
              <a:pPr/>
              <a:t>93</a:t>
            </a:fld>
            <a:endParaRPr lang="en-US" smtClean="0"/>
          </a:p>
        </p:txBody>
      </p:sp>
      <p:sp>
        <p:nvSpPr>
          <p:cNvPr id="11264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E015CC-E12F-ED4A-9056-911F02135C9B}" type="slidenum">
              <a:rPr lang="en-US"/>
              <a:pPr/>
              <a:t>94</a:t>
            </a:fld>
            <a:endParaRPr lang="en-US"/>
          </a:p>
        </p:txBody>
      </p:sp>
      <p:sp>
        <p:nvSpPr>
          <p:cNvPr id="1259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Commercial Systems</a:t>
            </a:r>
          </a:p>
        </p:txBody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82000" cy="4419600"/>
          </a:xfrm>
        </p:spPr>
        <p:txBody>
          <a:bodyPr/>
          <a:lstStyle/>
          <a:p>
            <a:r>
              <a:rPr lang="en-US">
                <a:solidFill>
                  <a:srgbClr val="0000FF"/>
                </a:solidFill>
                <a:latin typeface="Arial" charset="0"/>
              </a:rPr>
              <a:t>DB2</a:t>
            </a:r>
            <a:r>
              <a:rPr lang="en-US">
                <a:latin typeface="Arial" charset="0"/>
              </a:rPr>
              <a:t>: Strict 2PL</a:t>
            </a:r>
          </a:p>
          <a:p>
            <a:r>
              <a:rPr lang="en-US">
                <a:solidFill>
                  <a:srgbClr val="0000FF"/>
                </a:solidFill>
                <a:latin typeface="Arial" charset="0"/>
              </a:rPr>
              <a:t>SQL Server</a:t>
            </a:r>
            <a:r>
              <a:rPr lang="en-US">
                <a:latin typeface="Arial" charset="0"/>
              </a:rPr>
              <a:t>:</a:t>
            </a:r>
          </a:p>
          <a:p>
            <a:pPr lvl="1"/>
            <a:r>
              <a:rPr lang="en-US">
                <a:latin typeface="Arial" charset="0"/>
              </a:rPr>
              <a:t>Strict 2PL for standard 4 levels of isolation</a:t>
            </a:r>
          </a:p>
          <a:p>
            <a:pPr lvl="1"/>
            <a:r>
              <a:rPr lang="en-US">
                <a:latin typeface="Arial" charset="0"/>
              </a:rPr>
              <a:t>Multiversion concurrency control for snapshot isolation</a:t>
            </a:r>
            <a:endParaRPr lang="en-US">
              <a:solidFill>
                <a:srgbClr val="0000FF"/>
              </a:solidFill>
              <a:latin typeface="Arial" charset="0"/>
            </a:endParaRPr>
          </a:p>
          <a:p>
            <a:r>
              <a:rPr lang="en-US">
                <a:solidFill>
                  <a:srgbClr val="0000FF"/>
                </a:solidFill>
                <a:latin typeface="Arial" charset="0"/>
              </a:rPr>
              <a:t>PostgreSQL: </a:t>
            </a:r>
          </a:p>
          <a:p>
            <a:pPr lvl="1"/>
            <a:r>
              <a:rPr lang="en-US">
                <a:latin typeface="Arial" charset="0"/>
              </a:rPr>
              <a:t>Multiversion concurrency control</a:t>
            </a:r>
          </a:p>
          <a:p>
            <a:r>
              <a:rPr lang="en-US">
                <a:solidFill>
                  <a:srgbClr val="0000FF"/>
                </a:solidFill>
                <a:latin typeface="Arial" charset="0"/>
              </a:rPr>
              <a:t>Oracle</a:t>
            </a:r>
          </a:p>
          <a:p>
            <a:pPr lvl="1"/>
            <a:r>
              <a:rPr lang="en-US">
                <a:latin typeface="Arial" charset="0"/>
              </a:rPr>
              <a:t>Snapshot isolation even for SERIALIZABLE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2437</TotalTime>
  <Words>5871</Words>
  <Application>Microsoft Macintosh PowerPoint</Application>
  <PresentationFormat>On-screen Show (4:3)</PresentationFormat>
  <Paragraphs>1014</Paragraphs>
  <Slides>94</Slides>
  <Notes>38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94</vt:i4>
      </vt:variant>
    </vt:vector>
  </HeadingPairs>
  <TitlesOfParts>
    <vt:vector size="95" baseType="lpstr">
      <vt:lpstr>Default Design</vt:lpstr>
      <vt:lpstr>Lecture 5 Transactions</vt:lpstr>
      <vt:lpstr>Announcement</vt:lpstr>
      <vt:lpstr>Where We Are (1/2)</vt:lpstr>
      <vt:lpstr>Where We Are (2/2)</vt:lpstr>
      <vt:lpstr>Review Questions</vt:lpstr>
      <vt:lpstr>Review Questions</vt:lpstr>
      <vt:lpstr>Scheduler</vt:lpstr>
      <vt:lpstr>Locking Scheduler</vt:lpstr>
      <vt:lpstr>Notation</vt:lpstr>
      <vt:lpstr>A Non-Serializable Schedule</vt:lpstr>
      <vt:lpstr>Example</vt:lpstr>
      <vt:lpstr>But…</vt:lpstr>
      <vt:lpstr>Two Phase Locking (2PL)</vt:lpstr>
      <vt:lpstr>Example: 2PL transactions</vt:lpstr>
      <vt:lpstr>Two Phase Locking (2PL)</vt:lpstr>
      <vt:lpstr>A New Problem:  Non-recoverable Schedule</vt:lpstr>
      <vt:lpstr>What about Aborts?</vt:lpstr>
      <vt:lpstr>Strict 2PL</vt:lpstr>
      <vt:lpstr>Lock Modes</vt:lpstr>
      <vt:lpstr>Lock Granularity</vt:lpstr>
      <vt:lpstr>Deadlocks</vt:lpstr>
      <vt:lpstr>Deadlocks</vt:lpstr>
      <vt:lpstr>The Locking Scheduler</vt:lpstr>
      <vt:lpstr>The Locking Scheduler</vt:lpstr>
      <vt:lpstr>Lock Performance</vt:lpstr>
      <vt:lpstr>The Tree Protocol</vt:lpstr>
      <vt:lpstr>The Tree Protocol</vt:lpstr>
      <vt:lpstr>Phantom Problem</vt:lpstr>
      <vt:lpstr>Phantom Problem</vt:lpstr>
      <vt:lpstr>Phantom Problem</vt:lpstr>
      <vt:lpstr>Phantom Problem</vt:lpstr>
      <vt:lpstr>Phantom Problem</vt:lpstr>
      <vt:lpstr>Phantom Problem</vt:lpstr>
      <vt:lpstr>Dealing With Phantoms</vt:lpstr>
      <vt:lpstr>Degrees of Isolation</vt:lpstr>
      <vt:lpstr>Degrees of Isolation in SQL</vt:lpstr>
      <vt:lpstr>Isolation Levels in SQL</vt:lpstr>
      <vt:lpstr>Choosing Isolation Level</vt:lpstr>
      <vt:lpstr>1. Isolation Level: Dirty Reads</vt:lpstr>
      <vt:lpstr>2. Isolation Level: Read Committed </vt:lpstr>
      <vt:lpstr>3. Isolation Level: Repeatable Read </vt:lpstr>
      <vt:lpstr>4. Isolation Level Serializable</vt:lpstr>
      <vt:lpstr>READ-ONLY Transactions</vt:lpstr>
      <vt:lpstr>Advanced Topics</vt:lpstr>
      <vt:lpstr>Terminology</vt:lpstr>
      <vt:lpstr>Write-Ahead Log Revised</vt:lpstr>
      <vt:lpstr>Types of Logs</vt:lpstr>
      <vt:lpstr>Rules for Write-Ahead Log</vt:lpstr>
      <vt:lpstr>ARIES Recovery Manager</vt:lpstr>
      <vt:lpstr>LSN = Log Sequence Number</vt:lpstr>
      <vt:lpstr>ARIES Data Structures</vt:lpstr>
      <vt:lpstr>ARIES Data Structures</vt:lpstr>
      <vt:lpstr>ARIES Method Details</vt:lpstr>
      <vt:lpstr>ARIES Method Details</vt:lpstr>
      <vt:lpstr>Checkpoints</vt:lpstr>
      <vt:lpstr>ARIES Recovery</vt:lpstr>
      <vt:lpstr>ARIES Method Illustration</vt:lpstr>
      <vt:lpstr>1. Analysis Phase</vt:lpstr>
      <vt:lpstr>1. Analysis Phase</vt:lpstr>
      <vt:lpstr>1. Analysis Phase</vt:lpstr>
      <vt:lpstr>2. Redo Phase</vt:lpstr>
      <vt:lpstr>2. Redo Phase: Details</vt:lpstr>
      <vt:lpstr>3. Undo Phase</vt:lpstr>
      <vt:lpstr>3. Undo Phase: Details</vt:lpstr>
      <vt:lpstr>Handling Crashes during Undo</vt:lpstr>
      <vt:lpstr>Summary of Aries</vt:lpstr>
      <vt:lpstr>Advanced Concurrency Control Mechanisms</vt:lpstr>
      <vt:lpstr>Timestamps</vt:lpstr>
      <vt:lpstr>Timestamps</vt:lpstr>
      <vt:lpstr>Main Idea</vt:lpstr>
      <vt:lpstr>Timestamps</vt:lpstr>
      <vt:lpstr>Simplified Timestamp-based Scheduling</vt:lpstr>
      <vt:lpstr>Details</vt:lpstr>
      <vt:lpstr>Details</vt:lpstr>
      <vt:lpstr>Details</vt:lpstr>
      <vt:lpstr>View-Serializability</vt:lpstr>
      <vt:lpstr>Ensuring Recoverable Schedules</vt:lpstr>
      <vt:lpstr>Ensuring Recoverable Schedules</vt:lpstr>
      <vt:lpstr>Ensuring Recoverable Schedules</vt:lpstr>
      <vt:lpstr>Timestamp-based Scheduling</vt:lpstr>
      <vt:lpstr>Summary of Timestamp-based Scheduling</vt:lpstr>
      <vt:lpstr>Multiversion Timestamp</vt:lpstr>
      <vt:lpstr>Details</vt:lpstr>
      <vt:lpstr>Concurrency Control by Validation</vt:lpstr>
      <vt:lpstr>Avoid rT(X) - wU(X) Conflicts</vt:lpstr>
      <vt:lpstr>Avoid wT(X) - wU(X) Conflicts</vt:lpstr>
      <vt:lpstr>Snapshot Isolation</vt:lpstr>
      <vt:lpstr>Snapshot Isolation Rules</vt:lpstr>
      <vt:lpstr>Snapshot Isolation (Details)</vt:lpstr>
      <vt:lpstr>What Works and What Not</vt:lpstr>
      <vt:lpstr>Write Skew</vt:lpstr>
      <vt:lpstr>Write Skews Can Be Serious</vt:lpstr>
      <vt:lpstr>Tradeoffs</vt:lpstr>
      <vt:lpstr>Commercial Systems</vt:lpstr>
    </vt:vector>
  </TitlesOfParts>
  <Company>cse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09:</dc:title>
  <dc:creator>Dan</dc:creator>
  <cp:lastModifiedBy>Dan Suciu</cp:lastModifiedBy>
  <cp:revision>478</cp:revision>
  <dcterms:created xsi:type="dcterms:W3CDTF">2010-10-27T16:51:36Z</dcterms:created>
  <dcterms:modified xsi:type="dcterms:W3CDTF">2010-10-28T01:20:29Z</dcterms:modified>
</cp:coreProperties>
</file>