
<file path=[Content_Types].xml><?xml version="1.0" encoding="utf-8"?>
<Types xmlns="http://schemas.openxmlformats.org/package/2006/content-types">
  <Override PartName="/ppt/slides/slide30.xml" ContentType="application/vnd.openxmlformats-officedocument.presentationml.slide+xml"/>
  <Override PartName="/ppt/slides/slide88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24.xml" ContentType="application/vnd.openxmlformats-officedocument.presentationml.slide+xml"/>
  <Override PartName="/ppt/slides/slide72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66.xml" ContentType="application/vnd.openxmlformats-officedocument.presentationml.slide+xml"/>
  <Override PartName="/ppt/slides/slide50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86.xml" ContentType="application/vnd.openxmlformats-officedocument.presentationml.slide+xml"/>
  <Override PartName="/ppt/slides/slide22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64.xml" ContentType="application/vnd.openxmlformats-officedocument.presentationml.slide+xml"/>
  <Default Extension="xml" ContentType="application/xml"/>
  <Override PartName="/ppt/notesSlides/notesSlide8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84.xml" ContentType="application/vnd.openxmlformats-officedocument.presentationml.slide+xml"/>
  <Override PartName="/ppt/slides/slide20.xml" ContentType="application/vnd.openxmlformats-officedocument.presentationml.slide+xml"/>
  <Override PartName="/ppt/notesSlides/notesSlide59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8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40.xml" ContentType="application/vnd.openxmlformats-officedocument.presentationml.slide+xml"/>
  <Override PartName="/ppt/slides/slide102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7.xml" ContentType="application/vnd.openxmlformats-officedocument.presentationml.notesSlide+xml"/>
  <Default Extension="jpeg" ContentType="image/jpeg"/>
  <Override PartName="/ppt/notesSlides/notesSlide63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7.xml" ContentType="application/vnd.openxmlformats-officedocument.presentationml.notesSlide+xml"/>
  <Override PartName="/docProps/app.xml" ContentType="application/vnd.openxmlformats-officedocument.extended-properties+xml"/>
  <Override PartName="/ppt/notesSlides/notesSlide41.xml" ContentType="application/vnd.openxmlformats-officedocument.presentationml.notesSlide+xml"/>
  <Override PartName="/ppt/slides/slide60.xml" ContentType="application/vnd.openxmlformats-officedocument.presentationml.slide+xml"/>
  <Override PartName="/ppt/embeddings/oleObject4.bin" ContentType="application/vnd.openxmlformats-officedocument.oleObject"/>
  <Override PartName="/ppt/slideLayouts/slideLayout8.xml" ContentType="application/vnd.openxmlformats-officedocument.presentationml.slideLayout+xml"/>
  <Override PartName="/ppt/notesSlides/notesSlide35.xml" ContentType="application/vnd.openxmlformats-officedocument.presentationml.notesSlide+xml"/>
  <Override PartName="/ppt/notesSlides/notesSlide83.xml" ContentType="application/vnd.openxmlformats-officedocument.presentationml.notesSlide+xml"/>
  <Override PartName="/ppt/slides/slide100.xml" ContentType="application/vnd.openxmlformats-officedocument.presentationml.slide+xml"/>
  <Override PartName="/ppt/notesSlides/notesSlide77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55.xml" ContentType="application/vnd.openxmlformats-officedocument.presentationml.notesSlide+xml"/>
  <Override PartName="/ppt/notesSlides/notesSlide97.xml" ContentType="application/vnd.openxmlformats-officedocument.presentationml.notesSlide+xml"/>
  <Override PartName="/ppt/slideMasters/slideMaster1.xml" ContentType="application/vnd.openxmlformats-officedocument.presentationml.slideMaster+xml"/>
  <Override PartName="/ppt/embeddings/oleObject2.bin" ContentType="application/vnd.openxmlformats-officedocument.oleObject"/>
  <Override PartName="/ppt/slideLayouts/slideLayout6.xml" ContentType="application/vnd.openxmlformats-officedocument.presentationml.slideLayout+xml"/>
  <Override PartName="/ppt/slides/slide39.xml" ContentType="application/vnd.openxmlformats-officedocument.presentationml.slide+xml"/>
  <Override PartName="/ppt/notesSlides/notesSlide3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Slides/notesSlide81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94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59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105.xml" ContentType="application/vnd.openxmlformats-officedocument.presentationml.slide+xml"/>
  <Override PartName="/ppt/notesSlides/notesSlide95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79.xml" ContentType="application/vnd.openxmlformats-officedocument.presentationml.slide+xml"/>
  <Override PartName="/ppt/slides/slide92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57.xml" ContentType="application/vnd.openxmlformats-officedocument.presentationml.slide+xml"/>
  <Override PartName="/ppt/slides/slide70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3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35.xml" ContentType="application/vnd.openxmlformats-officedocument.presentationml.slide+xml"/>
  <Override PartName="/ppt/slides/slide29.xml" ContentType="application/vnd.openxmlformats-officedocument.presentationml.slide+xml"/>
  <Override PartName="/ppt/slides/slide77.xml" ContentType="application/vnd.openxmlformats-officedocument.presentationml.slide+xml"/>
  <Override PartName="/ppt/slides/slide90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55.xml" ContentType="application/vnd.openxmlformats-officedocument.presentationml.slide+xml"/>
  <Override PartName="/ppt/slides/slide49.xml" ContentType="application/vnd.openxmlformats-officedocument.presentationml.slide+xml"/>
  <Override PartName="/ppt/slides/slide97.xml" ContentType="application/vnd.openxmlformats-officedocument.presentationml.slide+xml"/>
  <Override PartName="/ppt/theme/theme3.xml" ContentType="application/vnd.openxmlformats-officedocument.theme+xml"/>
  <Override PartName="/ppt/notesSlides/notesSlide91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33.xml" ContentType="application/vnd.openxmlformats-officedocument.presentationml.slide+xml"/>
  <Override PartName="/ppt/viewProps.xml" ContentType="application/vnd.openxmlformats-officedocument.presentationml.viewProps+xml"/>
  <Override PartName="/ppt/slides/slide27.xml" ContentType="application/vnd.openxmlformats-officedocument.presentationml.slide+xml"/>
  <Override PartName="/ppt/slides/slide75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69.xml" ContentType="application/vnd.openxmlformats-officedocument.presentationml.slide+xml"/>
  <Override PartName="/ppt/slides/slide53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47.xml" ContentType="application/vnd.openxmlformats-officedocument.presentationml.slide+xml"/>
  <Override PartName="/ppt/theme/theme1.xml" ContentType="application/vnd.openxmlformats-officedocument.theme+xml"/>
  <Override PartName="/ppt/notesSlides/notesSlide12.xml" ContentType="application/vnd.openxmlformats-officedocument.presentationml.notesSlide+xml"/>
  <Override PartName="/ppt/slides/slide31.xml" ContentType="application/vnd.openxmlformats-officedocument.presentationml.slide+xml"/>
  <Override PartName="/ppt/slides/slide89.xml" ContentType="application/vnd.openxmlformats-officedocument.presentationml.slide+xml"/>
  <Override PartName="/ppt/slides/slide25.xml" ContentType="application/vnd.openxmlformats-officedocument.presentationml.slide+xml"/>
  <Override PartName="/ppt/slides/slide73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67.xml" ContentType="application/vnd.openxmlformats-officedocument.presentationml.slide+xml"/>
  <Override PartName="/ppt/slides/slide51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87.xml" ContentType="application/vnd.openxmlformats-officedocument.presentationml.slide+xml"/>
  <Override PartName="/ppt/slides/slide23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88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24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85.xml" ContentType="application/vnd.openxmlformats-officedocument.presentationml.slide+xml"/>
  <Override PartName="/docProps/custom.xml" ContentType="application/vnd.openxmlformats-officedocument.custom-properties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44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8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41.xml" ContentType="application/vnd.openxmlformats-officedocument.presentationml.slide+xml"/>
  <Override PartName="/ppt/slides/slide10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64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8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61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8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81.xml" ContentType="application/vnd.openxmlformats-officedocument.presentationml.slide+xml"/>
  <Override PartName="/ppt/notesSlides/notesSlide5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98.xml" ContentType="application/vnd.openxmlformats-officedocument.presentationml.notesSlide+xml"/>
  <Override PartName="/ppt/embeddings/oleObject3.bin" ContentType="application/vnd.openxmlformats-officedocument.oleObject"/>
  <Override PartName="/ppt/slideLayouts/slideLayout7.xml" ContentType="application/vnd.openxmlformats-officedocument.presentationml.slideLayout+xml"/>
  <Override PartName="/ppt/notesSlides/notesSlide34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9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notesSlides/notesSlide60.xml" ContentType="application/vnd.openxmlformats-officedocument.presentationml.notesSlide+xml"/>
  <Default Extension="vml" ContentType="application/vnd.openxmlformats-officedocument.vmlDrawing"/>
  <Override PartName="/ppt/notesSlides/notesSlide54.xml" ContentType="application/vnd.openxmlformats-officedocument.presentationml.notesSlide+xml"/>
  <Override PartName="/ppt/slides/slide106.xml" ContentType="application/vnd.openxmlformats-officedocument.presentationml.slide+xml"/>
  <Override PartName="/ppt/notesSlides/notesSlide96.xml" ContentType="application/vnd.openxmlformats-officedocument.presentationml.notesSlide+xml"/>
  <Override PartName="/ppt/tableStyles.xml" ContentType="application/vnd.openxmlformats-officedocument.presentationml.tableStyles+xml"/>
  <Override PartName="/ppt/embeddings/oleObject1.bin" ContentType="application/vnd.openxmlformats-officedocument.oleObject"/>
  <Override PartName="/ppt/notesSlides/notesSlide1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8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80.xml" ContentType="application/vnd.openxmlformats-officedocument.presentationml.notesSlide+xml"/>
  <Default Extension="bin" ContentType="application/vnd.openxmlformats-officedocument.presentationml.printerSettings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93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58.xml" ContentType="application/vnd.openxmlformats-officedocument.presentationml.slide+xml"/>
  <Override PartName="/ppt/slides/slide71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104.xml" ContentType="application/vnd.openxmlformats-officedocument.presentationml.slide+xml"/>
  <Override PartName="/ppt/notesSlides/notesSlide9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36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78.xml" ContentType="application/vnd.openxmlformats-officedocument.presentationml.slide+xml"/>
  <Override PartName="/ppt/slides/slide91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92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34.xml" ContentType="application/vnd.openxmlformats-officedocument.presentationml.slide+xml"/>
  <Override PartName="/ppt/slides/slide28.xml" ContentType="application/vnd.openxmlformats-officedocument.presentationml.slide+xml"/>
  <Override PartName="/ppt/slides/slide76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12.xml" ContentType="application/vnd.openxmlformats-officedocument.presentationml.slide+xml"/>
  <Default Extension="wmf" ContentType="image/x-wmf"/>
  <Override PartName="/ppt/slides/slide54.xml" ContentType="application/vnd.openxmlformats-officedocument.presentationml.slide+xml"/>
  <Default Extension="rels" ContentType="application/vnd.openxmlformats-package.relationships+xml"/>
  <Override PartName="/ppt/notesSlides/notesSlide29.xml" ContentType="application/vnd.openxmlformats-officedocument.presentationml.notesSlide+xml"/>
  <Override PartName="/ppt/slides/slide48.xml" ContentType="application/vnd.openxmlformats-officedocument.presentationml.slide+xml"/>
  <Override PartName="/ppt/slides/slide96.xml" ContentType="application/vnd.openxmlformats-officedocument.presentationml.slide+xml"/>
  <Override PartName="/ppt/theme/theme2.xml" ContentType="application/vnd.openxmlformats-officedocument.theme+xml"/>
  <Override PartName="/ppt/notesSlides/notesSlide90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32.xml" ContentType="application/vnd.openxmlformats-officedocument.presentationml.slide+xml"/>
  <Override PartName="/ppt/slides/slide26.xml" ContentType="application/vnd.openxmlformats-officedocument.presentationml.slide+xml"/>
  <Override PartName="/ppt/slides/slide74.xml" ContentType="application/vnd.openxmlformats-officedocument.presentationml.slide+xml"/>
  <Override PartName="/ppt/slides/slide10.xml" ContentType="application/vnd.openxmlformats-officedocument.presentationml.slide+xml"/>
  <Override PartName="/ppt/slides/slide6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3" r:id="rId1"/>
  </p:sldMasterIdLst>
  <p:notesMasterIdLst>
    <p:notesMasterId r:id="rId108"/>
  </p:notesMasterIdLst>
  <p:handoutMasterIdLst>
    <p:handoutMasterId r:id="rId109"/>
  </p:handoutMasterIdLst>
  <p:sldIdLst>
    <p:sldId id="256" r:id="rId2"/>
    <p:sldId id="257" r:id="rId3"/>
    <p:sldId id="258" r:id="rId4"/>
    <p:sldId id="283" r:id="rId5"/>
    <p:sldId id="368" r:id="rId6"/>
    <p:sldId id="350" r:id="rId7"/>
    <p:sldId id="369" r:id="rId8"/>
    <p:sldId id="454" r:id="rId9"/>
    <p:sldId id="459" r:id="rId10"/>
    <p:sldId id="327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57" r:id="rId19"/>
    <p:sldId id="361" r:id="rId20"/>
    <p:sldId id="362" r:id="rId21"/>
    <p:sldId id="358" r:id="rId22"/>
    <p:sldId id="455" r:id="rId23"/>
    <p:sldId id="456" r:id="rId24"/>
    <p:sldId id="364" r:id="rId25"/>
    <p:sldId id="344" r:id="rId26"/>
    <p:sldId id="365" r:id="rId27"/>
    <p:sldId id="374" r:id="rId28"/>
    <p:sldId id="366" r:id="rId29"/>
    <p:sldId id="373" r:id="rId30"/>
    <p:sldId id="461" r:id="rId31"/>
    <p:sldId id="460" r:id="rId32"/>
    <p:sldId id="372" r:id="rId33"/>
    <p:sldId id="457" r:id="rId34"/>
    <p:sldId id="458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00" r:id="rId58"/>
    <p:sldId id="401" r:id="rId59"/>
    <p:sldId id="402" r:id="rId60"/>
    <p:sldId id="403" r:id="rId61"/>
    <p:sldId id="404" r:id="rId62"/>
    <p:sldId id="405" r:id="rId63"/>
    <p:sldId id="406" r:id="rId64"/>
    <p:sldId id="407" r:id="rId65"/>
    <p:sldId id="408" r:id="rId66"/>
    <p:sldId id="409" r:id="rId67"/>
    <p:sldId id="410" r:id="rId68"/>
    <p:sldId id="411" r:id="rId69"/>
    <p:sldId id="412" r:id="rId70"/>
    <p:sldId id="413" r:id="rId71"/>
    <p:sldId id="414" r:id="rId72"/>
    <p:sldId id="415" r:id="rId73"/>
    <p:sldId id="416" r:id="rId74"/>
    <p:sldId id="420" r:id="rId75"/>
    <p:sldId id="421" r:id="rId76"/>
    <p:sldId id="422" r:id="rId77"/>
    <p:sldId id="423" r:id="rId78"/>
    <p:sldId id="424" r:id="rId79"/>
    <p:sldId id="425" r:id="rId80"/>
    <p:sldId id="426" r:id="rId81"/>
    <p:sldId id="427" r:id="rId82"/>
    <p:sldId id="428" r:id="rId83"/>
    <p:sldId id="429" r:id="rId84"/>
    <p:sldId id="430" r:id="rId85"/>
    <p:sldId id="431" r:id="rId86"/>
    <p:sldId id="432" r:id="rId87"/>
    <p:sldId id="433" r:id="rId88"/>
    <p:sldId id="435" r:id="rId89"/>
    <p:sldId id="436" r:id="rId90"/>
    <p:sldId id="437" r:id="rId91"/>
    <p:sldId id="438" r:id="rId92"/>
    <p:sldId id="439" r:id="rId93"/>
    <p:sldId id="440" r:id="rId94"/>
    <p:sldId id="441" r:id="rId95"/>
    <p:sldId id="442" r:id="rId96"/>
    <p:sldId id="443" r:id="rId97"/>
    <p:sldId id="444" r:id="rId98"/>
    <p:sldId id="445" r:id="rId99"/>
    <p:sldId id="446" r:id="rId100"/>
    <p:sldId id="447" r:id="rId101"/>
    <p:sldId id="448" r:id="rId102"/>
    <p:sldId id="449" r:id="rId103"/>
    <p:sldId id="450" r:id="rId104"/>
    <p:sldId id="451" r:id="rId105"/>
    <p:sldId id="452" r:id="rId106"/>
    <p:sldId id="453" r:id="rId10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22" autoAdjust="0"/>
    <p:restoredTop sz="90929"/>
  </p:normalViewPr>
  <p:slideViewPr>
    <p:cSldViewPr>
      <p:cViewPr varScale="1">
        <p:scale>
          <a:sx n="98" d="100"/>
          <a:sy n="98" d="100"/>
        </p:scale>
        <p:origin x="-1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notesMaster" Target="notesMasters/notesMaster1.xml"/><Relationship Id="rId10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printerSettings" Target="printerSettings/printerSettings1.bin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presProps" Target="presProps.xml"/><Relationship Id="rId112" Type="http://schemas.openxmlformats.org/officeDocument/2006/relationships/viewProps" Target="viewProps.xml"/><Relationship Id="rId113" Type="http://schemas.openxmlformats.org/officeDocument/2006/relationships/theme" Target="theme/theme1.xml"/><Relationship Id="rId11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98856-F172-194C-B1A6-8408A27FDAE8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99290-7A0F-8541-A8D3-03619747655D}" type="slidenum">
              <a:rPr lang="en-US"/>
              <a:pPr/>
              <a:t>12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DA260B-4FCD-EA4D-8322-85AAAFDA0006}" type="slidenum">
              <a:rPr lang="en-US"/>
              <a:pPr/>
              <a:t>13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A6D46-3845-E047-BD0A-23FA1EDBC277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52006-A335-0645-8B9C-177F7E21BA72}" type="slidenum">
              <a:rPr lang="en-US"/>
              <a:pPr/>
              <a:t>15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2AC99-2CDD-FC4F-9E5C-2A5ED9D1BB43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808080"/>
              </a:solidFill>
              <a:latin typeface="Courier New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E673D-8F5D-4A40-9B84-5F5CA935E916}" type="slidenum">
              <a:rPr lang="en-US"/>
              <a:pPr/>
              <a:t>17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noProof="1">
                <a:solidFill>
                  <a:srgbClr val="0000FF"/>
                </a:solidFill>
                <a:latin typeface="Courier New" charset="0"/>
              </a:rPr>
              <a:t>select 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*</a:t>
            </a:r>
          </a:p>
          <a:p>
            <a:r>
              <a:rPr noProof="1">
                <a:solidFill>
                  <a:srgbClr val="0000FF"/>
                </a:solidFill>
                <a:latin typeface="Courier New" charset="0"/>
              </a:rPr>
              <a:t>from Actor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, 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Cast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, Movie</a:t>
            </a:r>
          </a:p>
          <a:p>
            <a:r>
              <a:rPr noProof="1">
                <a:solidFill>
                  <a:srgbClr val="0000FF"/>
                </a:solidFill>
                <a:latin typeface="Courier New" charset="0"/>
              </a:rPr>
              <a:t>where lname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=</a:t>
            </a:r>
            <a:r>
              <a:rPr noProof="1">
                <a:solidFill>
                  <a:srgbClr val="FF0000"/>
                </a:solidFill>
                <a:latin typeface="Courier New" charset="0"/>
              </a:rPr>
              <a:t>'Hanks' 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and Actor.id = 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Cast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.pid</a:t>
            </a:r>
          </a:p>
          <a:p>
            <a:r>
              <a:rPr noProof="1">
                <a:solidFill>
                  <a:srgbClr val="808080"/>
                </a:solidFill>
                <a:latin typeface="Courier New" charset="0"/>
              </a:rPr>
              <a:t>  and 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Cast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.mid=Movie.id and Movie.</a:t>
            </a:r>
            <a:r>
              <a:rPr noProof="1">
                <a:solidFill>
                  <a:srgbClr val="FF00FF"/>
                </a:solidFill>
                <a:latin typeface="Courier New" charset="0"/>
              </a:rPr>
              <a:t>year</a:t>
            </a:r>
            <a:r>
              <a:rPr noProof="1">
                <a:solidFill>
                  <a:srgbClr val="808080"/>
                </a:solidFill>
                <a:latin typeface="Courier New" charset="0"/>
              </a:rPr>
              <a:t>=1995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AC72E-305E-7642-98C3-802C58B30062}" type="slidenum">
              <a:rPr lang="en-US"/>
              <a:pPr/>
              <a:t>18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8C6AE-FECF-C244-9535-62D92CD264E0}" type="slidenum">
              <a:rPr lang="en-US"/>
              <a:pPr/>
              <a:t>19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45AB6-DE0A-B645-85EF-33B934574D21}" type="slidenum">
              <a:rPr lang="en-US"/>
              <a:pPr/>
              <a:t>20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4AF03-10C7-4641-B3F9-A8080C5F8531}" type="slidenum">
              <a:rPr lang="en-US"/>
              <a:pPr/>
              <a:t>21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3D602-C413-ED49-8685-B44E68391CE9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7F076-26D6-B649-A430-38C5088B498B}" type="slidenum">
              <a:rPr lang="en-US"/>
              <a:pPr/>
              <a:t>22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AEE34-3BCC-0641-9F2C-18A39BAF6956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E9305-9D59-104B-A1D7-C3A842DB4516}" type="slidenum">
              <a:rPr lang="en-US"/>
              <a:pPr/>
              <a:t>24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BD8AE-0671-0245-BD13-B2993A3E1E60}" type="slidenum">
              <a:rPr lang="en-US"/>
              <a:pPr/>
              <a:t>25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16720-7CA3-8041-8C37-56835D824B86}" type="slidenum">
              <a:rPr lang="en-US"/>
              <a:pPr/>
              <a:t>26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BD8AE-0671-0245-BD13-B2993A3E1E60}" type="slidenum">
              <a:rPr lang="en-US"/>
              <a:pPr/>
              <a:t>27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C90F2-5E49-D34E-B0F4-D3BD08FD84B0}" type="slidenum">
              <a:rPr lang="en-US"/>
              <a:pPr/>
              <a:t>28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4D51D-8F68-CF45-A575-33A6DF3D0086}" type="slidenum">
              <a:rPr lang="en-US"/>
              <a:pPr/>
              <a:t>29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D85C8-B4F3-3641-B33E-0130066B6A2A}" type="slidenum">
              <a:rPr lang="en-US"/>
              <a:pPr/>
              <a:t>32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20BD3-B079-124C-8410-5773B8E46A42}" type="slidenum">
              <a:rPr lang="en-US"/>
              <a:pPr/>
              <a:t>33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Passwd</a:t>
            </a:r>
            <a:r>
              <a:rPr lang="en-US" dirty="0" smtClean="0"/>
              <a:t>: </a:t>
            </a:r>
            <a:r>
              <a:rPr kumimoji="1" lang="en-US" sz="1200" kern="1200" dirty="0" smtClean="0">
                <a:solidFill>
                  <a:schemeClr val="tx1"/>
                </a:solidFill>
                <a:ea typeface="+mn-ea"/>
                <a:cs typeface="+mn-cs"/>
              </a:rPr>
              <a:t>CSEP544!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BF207-90A2-1E47-9AEC-0A1C708C66AE}" type="slidenum">
              <a:rPr lang="en-US"/>
              <a:pPr/>
              <a:t>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48B4A-E07B-944F-B269-08C9850CF850}" type="slidenum">
              <a:rPr lang="en-US"/>
              <a:pPr/>
              <a:t>34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0785D-89B7-4C03-95B8-00805DDAF0B3}" type="slidenum">
              <a:rPr lang="en-US"/>
              <a:pPr/>
              <a:t>35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F0A03-5D48-4F08-A7CF-B09209CD4831}" type="slidenum">
              <a:rPr lang="en-US"/>
              <a:pPr/>
              <a:t>36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D3986-7A72-47A9-ABB3-D354FD97FB52}" type="slidenum">
              <a:rPr lang="en-US"/>
              <a:pPr/>
              <a:t>37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8EECB-A9CC-4AAF-94E9-4890E8DF3CC9}" type="slidenum">
              <a:rPr lang="en-US"/>
              <a:pPr/>
              <a:t>38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F2671-0114-4282-A7ED-6F973686EC08}" type="slidenum">
              <a:rPr lang="en-US"/>
              <a:pPr/>
              <a:t>39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D7D2F-6444-43EE-95CB-2799C59A4C3A}" type="slidenum">
              <a:rPr lang="en-US"/>
              <a:pPr/>
              <a:t>40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34E12-F4CB-4033-A233-58971679041E}" type="slidenum">
              <a:rPr lang="en-US"/>
              <a:pPr/>
              <a:t>41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C3EC0-4A58-414A-8CFE-3B9573CFA700}" type="slidenum">
              <a:rPr lang="en-US"/>
              <a:pPr/>
              <a:t>42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F8CB1-D3E9-4805-9BBE-195504A2CD48}" type="slidenum">
              <a:rPr lang="en-US"/>
              <a:pPr/>
              <a:t>43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B3E4-1207-B446-B9DE-67F57F403EFB}" type="slidenum">
              <a:rPr lang="en-US"/>
              <a:pPr/>
              <a:t>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2E816-7782-4744-A41D-A2F222C34EC1}" type="slidenum">
              <a:rPr lang="en-US"/>
              <a:pPr/>
              <a:t>44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D60F-4D1E-4228-A48B-C9F53C67BA29}" type="slidenum">
              <a:rPr lang="en-US"/>
              <a:pPr/>
              <a:t>45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5DA9E-0367-4036-A20E-E25600751676}" type="slidenum">
              <a:rPr lang="en-US"/>
              <a:pPr/>
              <a:t>46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296FF-2268-456B-B6F7-4B71ED810681}" type="slidenum">
              <a:rPr lang="en-US"/>
              <a:pPr/>
              <a:t>47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84416-5EEA-4E8E-B369-87303A7C357F}" type="slidenum">
              <a:rPr lang="en-US"/>
              <a:pPr/>
              <a:t>48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7892F-3365-4C54-984B-AF6495F87433}" type="slidenum">
              <a:rPr lang="en-US"/>
              <a:pPr/>
              <a:t>49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68E42-69D8-4E94-A1EE-C5E0B658864D}" type="slidenum">
              <a:rPr lang="en-US"/>
              <a:pPr/>
              <a:t>50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ECE65-9E3A-4107-A409-AD5F9CDA2332}" type="slidenum">
              <a:rPr lang="en-US"/>
              <a:pPr/>
              <a:t>51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6F968-2581-4C26-AEB1-1B94FBE4ED8F}" type="slidenum">
              <a:rPr lang="en-US"/>
              <a:pPr/>
              <a:t>52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EFE5D-F3D9-45B3-82F5-B7945F87B32F}" type="slidenum">
              <a:rPr lang="en-US"/>
              <a:pPr/>
              <a:t>53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4C90A-1742-6B43-B1F1-3D328314C4FD}" type="slidenum">
              <a:rPr lang="en-US"/>
              <a:pPr/>
              <a:t>5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B33B5E-AF26-44FE-A87F-E3F44D26F44B}" type="slidenum">
              <a:rPr lang="en-US"/>
              <a:pPr/>
              <a:t>54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DCAA4-82A2-4564-B14F-8343BDE9B1DE}" type="slidenum">
              <a:rPr lang="en-US"/>
              <a:pPr/>
              <a:t>55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3AC9B-5765-447B-8551-922B255BADB1}" type="slidenum">
              <a:rPr lang="en-US"/>
              <a:pPr/>
              <a:t>56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4DD0B-5EA2-42C4-B115-1C0A1603F96A}" type="slidenum">
              <a:rPr lang="en-US"/>
              <a:pPr/>
              <a:t>57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303C1-E053-4FA1-9150-FC16F3B7E161}" type="slidenum">
              <a:rPr lang="en-US"/>
              <a:pPr/>
              <a:t>58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59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60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CF4B9-A178-40EE-82FC-6A053B0E6F09}" type="slidenum">
              <a:rPr lang="en-US"/>
              <a:pPr/>
              <a:t>61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153A1-1C4B-495C-8274-CC0DF56B23BE}" type="slidenum">
              <a:rPr lang="en-US"/>
              <a:pPr/>
              <a:t>62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C7A09-EA37-4841-9295-4C3BC6D19C2B}" type="slidenum">
              <a:rPr lang="en-US"/>
              <a:pPr/>
              <a:t>63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8C02E-09D8-964C-BA49-5B9504379111}" type="slidenum">
              <a:rPr lang="en-US"/>
              <a:pPr/>
              <a:t>6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CB6AF-AFBE-40F0-8EAB-0E5F05B5196E}" type="slidenum">
              <a:rPr lang="en-US"/>
              <a:pPr/>
              <a:t>64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65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085A8-A2AD-4070-AB05-29C5A8A76D31}" type="slidenum">
              <a:rPr lang="en-US"/>
              <a:pPr/>
              <a:t>66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0C584-A16A-4EF8-9944-8DB430B7ACA2}" type="slidenum">
              <a:rPr lang="en-US"/>
              <a:pPr/>
              <a:t>67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FA74F-8DC1-4F9E-B326-3099E32A2384}" type="slidenum">
              <a:rPr lang="en-US"/>
              <a:pPr/>
              <a:t>68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7B5BB-93D4-4C73-B6C5-892AE6DFDE7F}" type="slidenum">
              <a:rPr lang="en-US"/>
              <a:pPr/>
              <a:t>69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F717E-A2D0-4C1F-B1B4-C0019551400D}" type="slidenum">
              <a:rPr lang="en-US"/>
              <a:pPr/>
              <a:t>70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C7B3D-6BA1-47D8-BC5B-0DE7EF9EB507}" type="slidenum">
              <a:rPr lang="en-US"/>
              <a:pPr/>
              <a:t>71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92DBA-0F12-D548-8313-779EA6A1DF6B}" type="slidenum">
              <a:rPr lang="en-US">
                <a:solidFill>
                  <a:prstClr val="black"/>
                </a:solidFill>
              </a:rPr>
              <a:pPr/>
              <a:t>74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0E763-952E-7D41-BD81-E7715C3F9D33}" type="slidenum">
              <a:rPr lang="en-US">
                <a:solidFill>
                  <a:prstClr val="black"/>
                </a:solidFill>
              </a:rPr>
              <a:pPr/>
              <a:t>75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52C48-B8E5-5548-BA07-954701815303}" type="slidenum">
              <a:rPr lang="en-US"/>
              <a:pPr/>
              <a:t>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05F0E-79B7-404F-A8F1-FBCF70E16534}" type="slidenum">
              <a:rPr lang="en-US">
                <a:solidFill>
                  <a:prstClr val="black"/>
                </a:solidFill>
              </a:rPr>
              <a:pPr/>
              <a:t>76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F76B6-5CFF-0243-9184-2925279E464D}" type="slidenum">
              <a:rPr lang="en-US">
                <a:solidFill>
                  <a:prstClr val="black"/>
                </a:solidFill>
              </a:rPr>
              <a:pPr/>
              <a:t>77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7D19D-0D2B-2449-9CB6-D3906D875388}" type="slidenum">
              <a:rPr lang="en-US">
                <a:solidFill>
                  <a:prstClr val="black"/>
                </a:solidFill>
              </a:rPr>
              <a:pPr/>
              <a:t>78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C7E76-974B-CF43-B609-94BA21D4CF20}" type="slidenum">
              <a:rPr lang="en-US">
                <a:solidFill>
                  <a:prstClr val="black"/>
                </a:solidFill>
              </a:rPr>
              <a:pPr/>
              <a:t>79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C980B-B21B-7044-9D26-A4C553494360}" type="slidenum">
              <a:rPr lang="en-US">
                <a:solidFill>
                  <a:prstClr val="black"/>
                </a:solidFill>
              </a:rPr>
              <a:pPr/>
              <a:t>80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9C978-43D0-6A41-ACE4-F85D7B584C48}" type="slidenum">
              <a:rPr lang="en-US">
                <a:solidFill>
                  <a:prstClr val="black"/>
                </a:solidFill>
              </a:rPr>
              <a:pPr/>
              <a:t>81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672D1-01B6-8B45-8B25-CEFCC38372C3}" type="slidenum">
              <a:rPr lang="en-US">
                <a:solidFill>
                  <a:prstClr val="black"/>
                </a:solidFill>
              </a:rPr>
              <a:pPr/>
              <a:t>82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A674E-0892-8E45-92E4-6DA9A0161992}" type="slidenum">
              <a:rPr lang="en-US">
                <a:solidFill>
                  <a:prstClr val="black"/>
                </a:solidFill>
              </a:rPr>
              <a:pPr/>
              <a:t>83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0C0C5-5BA3-5040-A802-7BCB616B87C4}" type="slidenum">
              <a:rPr lang="en-US">
                <a:solidFill>
                  <a:prstClr val="black"/>
                </a:solidFill>
              </a:rPr>
              <a:pPr/>
              <a:t>84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43E66-18A6-BF43-92C4-3FBADCF38760}" type="slidenum">
              <a:rPr lang="en-US">
                <a:solidFill>
                  <a:prstClr val="black"/>
                </a:solidFill>
              </a:rPr>
              <a:pPr/>
              <a:t>85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954AC-3403-AF4E-9777-EA8CC2F4C3B6}" type="slidenum">
              <a:rPr lang="en-US"/>
              <a:pPr/>
              <a:t>10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3EC2C-9684-1342-8B4E-5D57B4216CC4}" type="slidenum">
              <a:rPr lang="en-US">
                <a:solidFill>
                  <a:prstClr val="black"/>
                </a:solidFill>
              </a:rPr>
              <a:pPr/>
              <a:t>86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65B5C-3502-6B45-B370-D0AD0BF34263}" type="slidenum">
              <a:rPr lang="en-US">
                <a:solidFill>
                  <a:prstClr val="black"/>
                </a:solidFill>
              </a:rPr>
              <a:pPr/>
              <a:t>87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60502-2432-5C41-B343-A6BFAF91DD7A}" type="slidenum">
              <a:rPr lang="en-US">
                <a:solidFill>
                  <a:prstClr val="black"/>
                </a:solidFill>
              </a:rPr>
              <a:pPr/>
              <a:t>90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4832C-517A-E743-ADD6-A28B583E827A}" type="slidenum">
              <a:rPr lang="en-US">
                <a:solidFill>
                  <a:prstClr val="black"/>
                </a:solidFill>
              </a:rPr>
              <a:pPr/>
              <a:t>91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64ADD-0312-4F46-A7B1-F394F998CD6A}" type="slidenum">
              <a:rPr lang="en-US">
                <a:solidFill>
                  <a:prstClr val="black"/>
                </a:solidFill>
              </a:rPr>
              <a:pPr/>
              <a:t>92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63AC6-212A-824D-B943-A502303FB02D}" type="slidenum">
              <a:rPr lang="en-US">
                <a:solidFill>
                  <a:prstClr val="black"/>
                </a:solidFill>
              </a:rPr>
              <a:pPr/>
              <a:t>93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07A15-5B75-BC49-9259-2E52A9894426}" type="slidenum">
              <a:rPr lang="en-US">
                <a:solidFill>
                  <a:prstClr val="black"/>
                </a:solidFill>
              </a:rPr>
              <a:pPr/>
              <a:t>94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BC53-3549-1D4E-8265-50470DD4505F}" type="slidenum">
              <a:rPr lang="en-US">
                <a:solidFill>
                  <a:prstClr val="black"/>
                </a:solidFill>
              </a:rPr>
              <a:pPr/>
              <a:t>95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6E33-C76E-CE45-A258-27FF1529052B}" type="slidenum">
              <a:rPr lang="en-US">
                <a:solidFill>
                  <a:prstClr val="black"/>
                </a:solidFill>
              </a:rPr>
              <a:pPr/>
              <a:t>96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B12FA-D6E2-1246-BBAD-265C94A2D287}" type="slidenum">
              <a:rPr lang="en-US">
                <a:solidFill>
                  <a:prstClr val="black"/>
                </a:solidFill>
              </a:rPr>
              <a:pPr/>
              <a:t>97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00BE5-FD8F-0949-BBC9-32B0DE9C692F}" type="slidenum">
              <a:rPr lang="en-US"/>
              <a:pPr/>
              <a:t>11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5228B-090A-8A46-BF17-403217D542AE}" type="slidenum">
              <a:rPr lang="en-US">
                <a:solidFill>
                  <a:prstClr val="black"/>
                </a:solidFill>
              </a:rPr>
              <a:pPr/>
              <a:t>98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06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CF6D7-A191-0041-BB33-0E6347858A01}" type="slidenum">
              <a:rPr lang="en-US">
                <a:solidFill>
                  <a:prstClr val="black"/>
                </a:solidFill>
              </a:rPr>
              <a:pPr/>
              <a:t>99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CEDC6-91CB-1643-A107-428FC288EC76}" type="slidenum">
              <a:rPr lang="en-US">
                <a:solidFill>
                  <a:prstClr val="black"/>
                </a:solidFill>
              </a:rPr>
              <a:pPr/>
              <a:t>100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40114-1387-3644-8716-9E7CE274194B}" type="slidenum">
              <a:rPr lang="en-US">
                <a:solidFill>
                  <a:prstClr val="black"/>
                </a:solidFill>
              </a:rPr>
              <a:pPr/>
              <a:t>101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D774A-DFD7-E84D-AB62-80864286D2BA}" type="slidenum">
              <a:rPr lang="en-US">
                <a:solidFill>
                  <a:prstClr val="black"/>
                </a:solidFill>
              </a:rPr>
              <a:pPr/>
              <a:t>102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CD719-6F3D-4149-85BC-568558E28950}" type="slidenum">
              <a:rPr lang="en-US">
                <a:solidFill>
                  <a:prstClr val="black"/>
                </a:solidFill>
              </a:rPr>
              <a:pPr/>
              <a:t>103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D4766-8B30-5345-9113-D6FE4D662791}" type="slidenum">
              <a:rPr lang="en-US">
                <a:solidFill>
                  <a:prstClr val="black"/>
                </a:solidFill>
              </a:rPr>
              <a:pPr/>
              <a:t>104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29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DBCA1-6835-AE43-B61C-918858D73CC0}" type="slidenum">
              <a:rPr lang="en-US">
                <a:solidFill>
                  <a:prstClr val="black"/>
                </a:solidFill>
              </a:rPr>
              <a:pPr/>
              <a:t>105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B0316-3DD6-4F48-9A28-96B37B2C7713}" type="slidenum">
              <a:rPr lang="en-US">
                <a:solidFill>
                  <a:prstClr val="black"/>
                </a:solidFill>
              </a:rPr>
              <a:pPr/>
              <a:t>106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E161-82F8-1A4B-9E8B-83A2268BC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2223-40B0-8342-A5DF-F2C2F1EC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9EC-ACE5-DE4D-AE10-73ABC9AB9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Dan Suciu -- p544 Fall 2010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BE45A-8897-B740-909D-7D4B13F484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6A1F-E5F3-4C46-A439-23BE7ED7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E9DB-C1F7-8C4F-A1DB-4D644F77E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F55B-66A3-454A-9655-CE9C617A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9EBB-799E-4946-994E-0F2F4059F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9B29-7CDE-B54E-8B2B-4DC9BD51C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088-4EBC-0748-9145-EAA4193C2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Dan Suciu -- p544 Fall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philip.greenspun.com/sql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imdb.com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ciu@cs.washington.edu" TargetMode="External"/><Relationship Id="rId4" Type="http://schemas.openxmlformats.org/officeDocument/2006/relationships/hyperlink" Target="mailto:joyleung@cs.washington.edu" TargetMode="External"/><Relationship Id="rId5" Type="http://schemas.openxmlformats.org/officeDocument/2006/relationships/hyperlink" Target="mailto:paramsan@cs.washington.edu" TargetMode="External"/><Relationship Id="rId6" Type="http://schemas.openxmlformats.org/officeDocument/2006/relationships/hyperlink" Target="mailto:fred@cs.washington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cs.washington.edu/p544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s-sw-admin@cs.washington.edu" TargetMode="External"/><Relationship Id="rId4" Type="http://schemas.openxmlformats.org/officeDocument/2006/relationships/hyperlink" Target="http://www.postgresql.org/download/" TargetMode="External"/><Relationship Id="rId5" Type="http://schemas.openxmlformats.org/officeDocument/2006/relationships/hyperlink" Target="http://www.zorba-xquery.com/" TargetMode="External"/><Relationship Id="rId6" Type="http://schemas.openxmlformats.org/officeDocument/2006/relationships/hyperlink" Target="http://galax.sourceforge.net/" TargetMode="External"/><Relationship Id="rId7" Type="http://schemas.openxmlformats.org/officeDocument/2006/relationships/hyperlink" Target="http://saxon.sourceforge.net/" TargetMode="External"/><Relationship Id="rId8" Type="http://schemas.openxmlformats.org/officeDocument/2006/relationships/hyperlink" Target="http://hadoop.apache.org/pi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dnaa.cs.washington.edu" TargetMode="Externa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102600" cy="2286000"/>
          </a:xfrm>
        </p:spPr>
        <p:txBody>
          <a:bodyPr/>
          <a:lstStyle/>
          <a:p>
            <a:r>
              <a:rPr lang="en-US" dirty="0" smtClean="0"/>
              <a:t>Principles of Database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CSE</a:t>
            </a:r>
            <a:r>
              <a:rPr lang="en-US" dirty="0" smtClean="0"/>
              <a:t> 544p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7239000" cy="1924050"/>
          </a:xfrm>
        </p:spPr>
        <p:txBody>
          <a:bodyPr/>
          <a:lstStyle/>
          <a:p>
            <a:r>
              <a:rPr lang="en-US" dirty="0"/>
              <a:t>Lecture #1</a:t>
            </a:r>
            <a:endParaRPr lang="en-US" dirty="0" smtClean="0"/>
          </a:p>
          <a:p>
            <a:r>
              <a:rPr lang="en-US" dirty="0" smtClean="0"/>
              <a:t>September 29, 2010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3BB-2BEA-8742-838C-C1C4366E71E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 of Today’s Lecture</a:t>
            </a: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Overview of DBMS</a:t>
            </a:r>
          </a:p>
          <a:p>
            <a:endParaRPr lang="en-US" sz="4000" dirty="0" smtClean="0"/>
          </a:p>
          <a:p>
            <a:r>
              <a:rPr lang="en-US" sz="4000" dirty="0" smtClean="0"/>
              <a:t>SQL</a:t>
            </a: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7674-A336-BA4D-B74F-92931B2A3B1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4F4276-497C-994F-B4E6-CC74440CF726}" type="slidenum">
              <a:rPr lang="en-US">
                <a:solidFill>
                  <a:srgbClr val="000000"/>
                </a:solidFill>
              </a:rPr>
              <a:pPr/>
              <a:t>100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Can test for NULL explicitly: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x IS NULL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x IS NOT NULL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Now it includes all Persons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609600" y="3505200"/>
            <a:ext cx="7289375" cy="10956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Person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age &lt; 25  OR  age &gt;= 25 OR age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IS NULL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Outerjoins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159FED-1B6E-0E4F-ABA1-49A343E60A9E}" type="slidenum">
              <a:rPr lang="en-US">
                <a:solidFill>
                  <a:srgbClr val="000000"/>
                </a:solidFill>
              </a:rPr>
              <a:pPr/>
              <a:t>101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914400" y="4572000"/>
            <a:ext cx="7839556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Purchase.store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JOIN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828800" y="2819400"/>
            <a:ext cx="6676377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Purchase.store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Product, Purchase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1000" y="4038600"/>
            <a:ext cx="1484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Same as: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524000" y="5943600"/>
            <a:ext cx="57273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But Products that never sold will be lost !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04800" y="1295400"/>
            <a:ext cx="45720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Purchase(prodName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store)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785" name="Rectangle 6"/>
          <p:cNvSpPr>
            <a:spLocks noChangeArrowheads="1"/>
          </p:cNvSpPr>
          <p:nvPr/>
        </p:nvSpPr>
        <p:spPr bwMode="auto">
          <a:xfrm>
            <a:off x="381000" y="2209800"/>
            <a:ext cx="2197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An “inner join”: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Outerjoins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45B794-5BD8-3446-9A4D-3FFA269415C3}" type="slidenum">
              <a:rPr lang="en-US">
                <a:solidFill>
                  <a:srgbClr val="000000"/>
                </a:solidFill>
              </a:rPr>
              <a:pPr/>
              <a:t>102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1524000" y="4191000"/>
            <a:ext cx="749751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Purchase.store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LEFT OUTER JOIN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04800" y="1752600"/>
            <a:ext cx="45720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 smtClean="0">
                <a:solidFill>
                  <a:srgbClr val="3333CC"/>
                </a:solidFill>
                <a:latin typeface="Arial"/>
              </a:rPr>
              <a:t>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dirty="0" err="1" smtClean="0">
                <a:solidFill>
                  <a:srgbClr val="3333CC"/>
                </a:solidFill>
                <a:latin typeface="Arial"/>
              </a:rPr>
              <a:t>Purchase(prodName</a:t>
            </a:r>
            <a:r>
              <a:rPr lang="en-US" sz="2800" dirty="0" smtClean="0">
                <a:solidFill>
                  <a:srgbClr val="3333CC"/>
                </a:solidFill>
                <a:latin typeface="Arial"/>
              </a:rPr>
              <a:t>, store)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57200" y="3276600"/>
            <a:ext cx="7712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If we want the never-sold products, need an “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outerjoin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”: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6C9BA-CDA4-2844-8B3A-F216EB25ED8C}" type="slidenum">
              <a:rPr lang="en-US">
                <a:solidFill>
                  <a:srgbClr val="000000"/>
                </a:solidFill>
              </a:rPr>
              <a:pPr/>
              <a:t>103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39618" name="Group 2"/>
          <p:cNvGraphicFramePr>
            <a:graphicFrameLocks noGrp="1"/>
          </p:cNvGraphicFramePr>
          <p:nvPr/>
        </p:nvGraphicFramePr>
        <p:xfrm>
          <a:off x="457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/>
        </p:nvGraphicFramePr>
        <p:xfrm>
          <a:off x="5029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/>
        </p:nvGraphicFramePr>
        <p:xfrm>
          <a:off x="2971800" y="40386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954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954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81B4B-F3BC-F54C-A509-4966A27E7BC5}" type="slidenum">
              <a:rPr lang="en-US">
                <a:solidFill>
                  <a:srgbClr val="000000"/>
                </a:solidFill>
              </a:rPr>
              <a:pPr/>
              <a:t>104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Compute, for each product, the total number of sales in ‘September’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Product(</a:t>
            </a:r>
            <a:r>
              <a:rPr lang="en-US" sz="2400" u="sng">
                <a:solidFill>
                  <a:schemeClr val="accent2"/>
                </a:solidFill>
              </a:rPr>
              <a:t>name</a:t>
            </a:r>
            <a:r>
              <a:rPr lang="en-US" sz="2400">
                <a:solidFill>
                  <a:schemeClr val="accent2"/>
                </a:solidFill>
              </a:rPr>
              <a:t>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    Purchase(prodName, month,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</a:t>
            </a:r>
            <a:endParaRPr lang="en-US" sz="2400"/>
          </a:p>
          <a:p>
            <a:pPr>
              <a:buFontTx/>
              <a:buNone/>
            </a:pPr>
            <a:endParaRPr lang="en-US" sz="2400"/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990600" y="3352800"/>
            <a:ext cx="6761887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count(*)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Product, Purchase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and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Purchase.month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‘September’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GROUP BY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2895600" y="5943600"/>
            <a:ext cx="2300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What’s wrong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570FA0-9797-9146-BEEE-4ED2CED19B57}" type="slidenum">
              <a:rPr lang="en-US">
                <a:solidFill>
                  <a:srgbClr val="000000"/>
                </a:solidFill>
              </a:rPr>
              <a:pPr/>
              <a:t>105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Compute, for each product, the total number of sales in ‘September’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Product(name,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    Purchase(prodName, month, store)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>
                <a:solidFill>
                  <a:schemeClr val="accent2"/>
                </a:solidFill>
              </a:rPr>
              <a:t>	</a:t>
            </a:r>
            <a:endParaRPr lang="en-US" sz="2400"/>
          </a:p>
          <a:p>
            <a:pPr>
              <a:buFontTx/>
              <a:buNone/>
            </a:pPr>
            <a:endParaRPr lang="en-US" sz="2400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762000" y="3581400"/>
            <a:ext cx="749751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count(store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LEFT OUTER JOIN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Purchase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Purchase.prodName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and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Purchase.month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‘September’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GROUP BY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Product.name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1295400" y="5943600"/>
            <a:ext cx="72675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Now we also get the products who sold in 0 quantity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6B18B-6178-5C41-81AD-A3ADC8D563FF}" type="slidenum">
              <a:rPr lang="en-US">
                <a:solidFill>
                  <a:srgbClr val="000000"/>
                </a:solidFill>
              </a:rPr>
              <a:pPr/>
              <a:t>106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Joins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the left tuple even if there’s no match</a:t>
            </a:r>
          </a:p>
          <a:p>
            <a:pPr>
              <a:lnSpc>
                <a:spcPct val="90000"/>
              </a:lnSpc>
            </a:pPr>
            <a:r>
              <a:rPr lang="en-US" sz="2800"/>
              <a:t>Right outer join: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the right tuple even if there’s no match</a:t>
            </a:r>
          </a:p>
          <a:p>
            <a:pPr>
              <a:lnSpc>
                <a:spcPct val="90000"/>
              </a:lnSpc>
            </a:pPr>
            <a:r>
              <a:rPr lang="en-US" sz="2800"/>
              <a:t>Full outer join: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Include the both left and right tuples even if there’s no match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What is a database ?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Give examples of databases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3E40-5094-3341-97C6-B7F901C3A788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What is a database ?</a:t>
            </a:r>
          </a:p>
          <a:p>
            <a:r>
              <a:rPr lang="en-US"/>
              <a:t>A collection of files storing related data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Give examples of databases</a:t>
            </a:r>
          </a:p>
          <a:p>
            <a:r>
              <a:rPr lang="en-US"/>
              <a:t>Accounts database; payroll database; UW’s students database; Amazon’s products database; airline reservation database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D1D7-C067-7447-8ADF-DA6F7578E089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Management System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What is a DBMS ?</a:t>
            </a:r>
          </a:p>
          <a:p>
            <a:endParaRPr lang="en-US"/>
          </a:p>
          <a:p>
            <a:endParaRPr lang="en-US"/>
          </a:p>
          <a:p>
            <a:pPr>
              <a:buFontTx/>
              <a:buNone/>
            </a:pPr>
            <a:r>
              <a:rPr lang="en-US"/>
              <a:t>Give examples of DBMS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E4546-D9CB-2E46-8250-DF447A108BFD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Management System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What is a DBMS ?</a:t>
            </a:r>
          </a:p>
          <a:p>
            <a:r>
              <a:rPr lang="en-US" sz="2800" i="1"/>
              <a:t>A big C program written by someone else that allows us to manage efficiently a large database and allows it to persist over long periods of time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Give examples of DBMS</a:t>
            </a:r>
          </a:p>
          <a:p>
            <a:r>
              <a:rPr lang="en-US" sz="2800"/>
              <a:t>DB2 (IBM), SQL Server (MS), Oracle, Sybase</a:t>
            </a:r>
          </a:p>
          <a:p>
            <a:r>
              <a:rPr lang="en-US" sz="2800"/>
              <a:t>MySQL, Postgres,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7BE8-D729-2A4B-8FA4-775A935A2DD3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80" y="5943600"/>
            <a:ext cx="90678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i="1" dirty="0" smtClean="0"/>
              <a:t>SQL for Nerds</a:t>
            </a:r>
            <a:r>
              <a:rPr lang="en-US" dirty="0" smtClean="0"/>
              <a:t>, </a:t>
            </a:r>
            <a:r>
              <a:rPr lang="en-US" dirty="0" err="1" smtClean="0"/>
              <a:t>Greenspun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http://philip.greenspun.com/sql/</a:t>
            </a:r>
            <a:r>
              <a:rPr lang="en-US" dirty="0" smtClean="0"/>
              <a:t> (Chap 1,2)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Shares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From 2006 Gartner report:</a:t>
            </a:r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dirty="0" smtClean="0"/>
              <a:t>IBM: 21% market with $3.2BN in sales</a:t>
            </a:r>
          </a:p>
          <a:p>
            <a:endParaRPr lang="en-US" sz="2800" dirty="0" smtClean="0"/>
          </a:p>
          <a:p>
            <a:r>
              <a:rPr lang="en-US" sz="2800" dirty="0" smtClean="0"/>
              <a:t>Oracle: 47% market with $7.1BN in sales</a:t>
            </a:r>
          </a:p>
          <a:p>
            <a:endParaRPr lang="en-US" sz="2800" dirty="0" smtClean="0"/>
          </a:p>
          <a:p>
            <a:r>
              <a:rPr lang="en-US" sz="2800" dirty="0" smtClean="0"/>
              <a:t>Microsoft: 17% market with $2.6BN in sales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81B38-972F-C443-B29C-706AAF56A43E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The Internet Movie Database</a:t>
            </a:r>
            <a:br>
              <a:rPr lang="en-US"/>
            </a:br>
            <a:r>
              <a:rPr lang="en-US">
                <a:hlinkClick r:id="rId3"/>
              </a:rPr>
              <a:t>http://www.imdb.com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Entities: </a:t>
            </a:r>
            <a:br>
              <a:rPr lang="en-US"/>
            </a:br>
            <a:r>
              <a:rPr lang="en-US"/>
              <a:t>Actors (800k), Movies (400k), Directors, …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Relationships:</a:t>
            </a:r>
            <a:br>
              <a:rPr lang="en-US"/>
            </a:br>
            <a:r>
              <a:rPr lang="en-US"/>
              <a:t>who played where, who directed what, 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9F04-BC59-AC48-84BC-9293BB0DA2B9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Tables</a:t>
            </a:r>
          </a:p>
        </p:txBody>
      </p:sp>
      <p:sp>
        <p:nvSpPr>
          <p:cNvPr id="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D0151-8DF1-194B-94EA-894B5CFC5E00}" type="slidenum">
              <a:rPr lang="en-US"/>
              <a:pPr/>
              <a:t>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1090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Actor: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937125" y="1981200"/>
            <a:ext cx="954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14400" y="4419600"/>
            <a:ext cx="1159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Movie:</a:t>
            </a:r>
          </a:p>
        </p:txBody>
      </p:sp>
      <p:graphicFrame>
        <p:nvGraphicFramePr>
          <p:cNvPr id="16" name="Group 126"/>
          <p:cNvGraphicFramePr>
            <a:graphicFrameLocks noGrp="1"/>
          </p:cNvGraphicFramePr>
          <p:nvPr/>
        </p:nvGraphicFramePr>
        <p:xfrm>
          <a:off x="533400" y="2438400"/>
          <a:ext cx="4343400" cy="2011680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  <a:gridCol w="1143000"/>
                <a:gridCol w="9144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195428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645947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110"/>
          <p:cNvGraphicFramePr>
            <a:graphicFrameLocks noGrp="1"/>
          </p:cNvGraphicFramePr>
          <p:nvPr/>
        </p:nvGraphicFramePr>
        <p:xfrm>
          <a:off x="2057400" y="4953000"/>
          <a:ext cx="4876800" cy="1392872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  <a:gridCol w="1625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337166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Toy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117"/>
          <p:cNvGraphicFramePr>
            <a:graphicFrameLocks noGrp="1"/>
          </p:cNvGraphicFramePr>
          <p:nvPr/>
        </p:nvGraphicFramePr>
        <p:xfrm>
          <a:off x="5486400" y="2438400"/>
          <a:ext cx="3251200" cy="1331913"/>
        </p:xfrm>
        <a:graphic>
          <a:graphicData uri="http://schemas.openxmlformats.org/drawingml/2006/table">
            <a:tbl>
              <a:tblPr/>
              <a:tblGrid>
                <a:gridCol w="1625600"/>
                <a:gridCol w="16256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195428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337166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898A-A6E2-6F41-8F4B-E6AFDBF4CE28}" type="slidenum">
              <a:rPr lang="en-US"/>
              <a:pPr/>
              <a:t>18</a:t>
            </a:fld>
            <a:endParaRPr lang="en-US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2971800" y="3048000"/>
            <a:ext cx="2557110" cy="12249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FontTx/>
              <a:buNone/>
            </a:pPr>
            <a:r>
              <a:rPr sz="3200" noProof="1">
                <a:latin typeface="Arial"/>
              </a:rPr>
              <a:t>SELECT *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sz="3200" noProof="1">
                <a:latin typeface="Arial"/>
              </a:rPr>
              <a:t>FROM  Actor</a:t>
            </a:r>
            <a:endParaRPr lang="en-US" sz="3200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8C9-DE42-3F45-8D2E-DC8D837B70F8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2971800" y="3048000"/>
            <a:ext cx="3324548" cy="12249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SELECT count(*)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FROM  Actor</a:t>
            </a:r>
            <a:endParaRPr lang="en-US" sz="3200" noProof="1">
              <a:latin typeface="Arial"/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2819400" y="5257800"/>
            <a:ext cx="3852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latin typeface="Arial"/>
              </a:rPr>
              <a:t>This is an </a:t>
            </a:r>
            <a:r>
              <a:rPr lang="en-US" i="1" dirty="0">
                <a:latin typeface="Arial"/>
              </a:rPr>
              <a:t>aggregate query</a:t>
            </a:r>
            <a:endParaRPr lang="en-US" dirty="0"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Staff</a:t>
            </a: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Instructor:  Dan Suciu</a:t>
            </a:r>
          </a:p>
          <a:p>
            <a:pPr lvl="1"/>
            <a:r>
              <a:rPr lang="en-US" dirty="0" smtClean="0"/>
              <a:t>CSE 662, </a:t>
            </a:r>
            <a:r>
              <a:rPr lang="en-US" dirty="0" smtClean="0">
                <a:hlinkClick r:id="rId3"/>
              </a:rPr>
              <a:t>suciu@cs.washington.edu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Office hours:  by appointment</a:t>
            </a:r>
          </a:p>
          <a:p>
            <a:endParaRPr lang="en-US" dirty="0" smtClean="0"/>
          </a:p>
          <a:p>
            <a:r>
              <a:rPr lang="en-US" dirty="0" smtClean="0"/>
              <a:t>TAs: </a:t>
            </a:r>
          </a:p>
          <a:p>
            <a:pPr lvl="1"/>
            <a:r>
              <a:rPr lang="en-US" dirty="0" smtClean="0"/>
              <a:t>Jessica Leung </a:t>
            </a:r>
            <a:r>
              <a:rPr lang="en-US" dirty="0" smtClean="0">
                <a:hlinkClick r:id="rId4"/>
              </a:rPr>
              <a:t>joyleung@cs.washington.edu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TA: </a:t>
            </a:r>
            <a:r>
              <a:rPr lang="en-US" dirty="0" err="1" smtClean="0"/>
              <a:t>Paramjit</a:t>
            </a:r>
            <a:r>
              <a:rPr lang="en-US" dirty="0" smtClean="0"/>
              <a:t> Singh </a:t>
            </a:r>
            <a:r>
              <a:rPr lang="en-US" dirty="0" err="1" smtClean="0"/>
              <a:t>Sandhu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paramsan@cs.washington.edu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Technical support:</a:t>
            </a:r>
          </a:p>
          <a:p>
            <a:pPr lvl="1"/>
            <a:r>
              <a:rPr lang="en-US" dirty="0" smtClean="0"/>
              <a:t>At UW: Fred </a:t>
            </a:r>
            <a:r>
              <a:rPr lang="en-US" dirty="0" err="1" smtClean="0"/>
              <a:t>Videon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fred@cs.washington.edu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 MS: Matt McGinley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800B-B7DD-8B44-B14B-435D1CD19C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1008E-14E1-284B-9218-F62C7E47722A}" type="slidenum">
              <a:rPr lang="en-US"/>
              <a:pPr/>
              <a:t>20</a:t>
            </a:fld>
            <a:endParaRPr lang="en-US"/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2286000" y="2057400"/>
            <a:ext cx="4825159" cy="18651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SELECT *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FROM  Actor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WHERE lName = ‘Hanks’</a:t>
            </a:r>
            <a:endParaRPr lang="en-US" sz="3200" noProof="1">
              <a:latin typeface="Arial"/>
            </a:endParaRP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2209800" y="5029200"/>
            <a:ext cx="51732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3600" dirty="0">
                <a:latin typeface="Arial"/>
              </a:rPr>
              <a:t>This is a </a:t>
            </a:r>
            <a:r>
              <a:rPr lang="en-US" sz="3600" i="1" dirty="0">
                <a:latin typeface="Arial"/>
              </a:rPr>
              <a:t>selection query</a:t>
            </a:r>
            <a:endParaRPr lang="en-US" sz="3600" dirty="0"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6009-36BE-EB43-93CC-7B8579C6F2DD}" type="slidenum">
              <a:rPr lang="en-US"/>
              <a:pPr/>
              <a:t>21</a:t>
            </a:fld>
            <a:endParaRPr lang="en-US"/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76200" y="1828800"/>
            <a:ext cx="8866530" cy="25053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SELECT *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FROM  Actor, Cast</a:t>
            </a:r>
            <a:r>
              <a:rPr lang="en-US" sz="3200" noProof="1">
                <a:latin typeface="Arial"/>
              </a:rPr>
              <a:t>s</a:t>
            </a:r>
            <a:r>
              <a:rPr sz="3200" noProof="1">
                <a:latin typeface="Arial"/>
              </a:rPr>
              <a:t>, Movie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WHERE lname='Hanks' and Actor.id = Cast</a:t>
            </a:r>
            <a:r>
              <a:rPr lang="en-US" sz="3200" noProof="1">
                <a:latin typeface="Arial"/>
              </a:rPr>
              <a:t>s</a:t>
            </a:r>
            <a:r>
              <a:rPr sz="3200" noProof="1">
                <a:latin typeface="Arial"/>
              </a:rPr>
              <a:t>.pid</a:t>
            </a:r>
          </a:p>
          <a:p>
            <a:pPr>
              <a:spcBef>
                <a:spcPct val="30000"/>
              </a:spcBef>
              <a:buNone/>
            </a:pPr>
            <a:r>
              <a:rPr sz="3200" noProof="1">
                <a:latin typeface="Arial"/>
              </a:rPr>
              <a:t>  and Cast</a:t>
            </a:r>
            <a:r>
              <a:rPr lang="en-US" sz="3200" noProof="1">
                <a:latin typeface="Arial"/>
              </a:rPr>
              <a:t>s</a:t>
            </a:r>
            <a:r>
              <a:rPr sz="3200" noProof="1">
                <a:latin typeface="Arial"/>
              </a:rPr>
              <a:t>.mid=Movie.id and Movie.year=1995</a:t>
            </a:r>
            <a:endParaRPr lang="en-US" sz="3200" noProof="1">
              <a:latin typeface="Arial"/>
            </a:endParaRPr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1600200" y="4648200"/>
            <a:ext cx="65257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3200" dirty="0">
                <a:latin typeface="Arial"/>
              </a:rPr>
              <a:t>This query has </a:t>
            </a:r>
            <a:r>
              <a:rPr lang="en-US" sz="3200" i="1" dirty="0">
                <a:latin typeface="Arial"/>
              </a:rPr>
              <a:t>selections</a:t>
            </a:r>
            <a:r>
              <a:rPr lang="en-US" sz="3200" dirty="0">
                <a:latin typeface="Arial"/>
              </a:rPr>
              <a:t> and </a:t>
            </a:r>
            <a:r>
              <a:rPr lang="en-US" sz="3200" i="1" dirty="0">
                <a:latin typeface="Arial"/>
              </a:rPr>
              <a:t>joins</a:t>
            </a:r>
            <a:endParaRPr lang="en-US" sz="3200" dirty="0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1219200" y="5410200"/>
            <a:ext cx="6601687" cy="11757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3200" dirty="0" smtClean="0"/>
              <a:t>817k actors, 3.5M casts,  380k movies;</a:t>
            </a:r>
          </a:p>
          <a:p>
            <a:pPr algn="ctr">
              <a:buFontTx/>
              <a:buNone/>
            </a:pPr>
            <a:r>
              <a:rPr lang="en-US" sz="3200" dirty="0" smtClean="0"/>
              <a:t>How can it be so fast ?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C75B5D-9AC1-764B-9344-462A8414D306}" type="slidenum">
              <a:rPr lang="en-US"/>
              <a:pPr/>
              <a:t>22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/>
              <a:t>How Can We Evaluate the Query ?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1090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Actor: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489325" y="1981200"/>
            <a:ext cx="954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248400" y="1905000"/>
            <a:ext cx="1159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Movie:</a:t>
            </a:r>
          </a:p>
        </p:txBody>
      </p:sp>
      <p:graphicFrame>
        <p:nvGraphicFramePr>
          <p:cNvPr id="207966" name="Group 94"/>
          <p:cNvGraphicFramePr>
            <a:graphicFrameLocks noGrp="1"/>
          </p:cNvGraphicFramePr>
          <p:nvPr/>
        </p:nvGraphicFramePr>
        <p:xfrm>
          <a:off x="152400" y="2481263"/>
          <a:ext cx="3352800" cy="1461453"/>
        </p:xfrm>
        <a:graphic>
          <a:graphicData uri="http://schemas.openxmlformats.org/drawingml/2006/table">
            <a:tbl>
              <a:tblPr/>
              <a:tblGrid>
                <a:gridCol w="609600"/>
                <a:gridCol w="838200"/>
                <a:gridCol w="990600"/>
                <a:gridCol w="9144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Hanks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961" name="Group 89"/>
          <p:cNvGraphicFramePr>
            <a:graphicFrameLocks noGrp="1"/>
          </p:cNvGraphicFramePr>
          <p:nvPr/>
        </p:nvGraphicFramePr>
        <p:xfrm>
          <a:off x="6248400" y="2514600"/>
          <a:ext cx="2590800" cy="1287464"/>
        </p:xfrm>
        <a:graphic>
          <a:graphicData uri="http://schemas.openxmlformats.org/drawingml/2006/table">
            <a:tbl>
              <a:tblPr/>
              <a:tblGrid>
                <a:gridCol w="838200"/>
                <a:gridCol w="914400"/>
                <a:gridCol w="8382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924" name="Group 52"/>
          <p:cNvGraphicFramePr>
            <a:graphicFrameLocks noGrp="1"/>
          </p:cNvGraphicFramePr>
          <p:nvPr/>
        </p:nvGraphicFramePr>
        <p:xfrm>
          <a:off x="3810000" y="2514600"/>
          <a:ext cx="2057400" cy="1287464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pid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9453" name="Rectangle 66"/>
          <p:cNvSpPr>
            <a:spLocks noChangeArrowheads="1"/>
          </p:cNvSpPr>
          <p:nvPr/>
        </p:nvSpPr>
        <p:spPr bwMode="auto">
          <a:xfrm>
            <a:off x="5334000" y="403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latin typeface="Arial"/>
            </a:endParaRPr>
          </a:p>
        </p:txBody>
      </p:sp>
      <p:sp>
        <p:nvSpPr>
          <p:cNvPr id="59454" name="Rectangle 67"/>
          <p:cNvSpPr>
            <a:spLocks noChangeArrowheads="1"/>
          </p:cNvSpPr>
          <p:nvPr/>
        </p:nvSpPr>
        <p:spPr bwMode="auto">
          <a:xfrm>
            <a:off x="7239000" y="411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endParaRPr lang="en-US" dirty="0">
              <a:latin typeface="Arial"/>
            </a:endParaRPr>
          </a:p>
        </p:txBody>
      </p:sp>
      <p:sp>
        <p:nvSpPr>
          <p:cNvPr id="59455" name="Rectangle 90"/>
          <p:cNvSpPr>
            <a:spLocks noChangeArrowheads="1"/>
          </p:cNvSpPr>
          <p:nvPr/>
        </p:nvSpPr>
        <p:spPr bwMode="auto">
          <a:xfrm>
            <a:off x="2057400" y="4876800"/>
            <a:ext cx="3366276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latin typeface="Arial"/>
              </a:rPr>
              <a:t>Plan 1:  . . . . [ in class ]</a:t>
            </a:r>
          </a:p>
          <a:p>
            <a:pPr>
              <a:buFontTx/>
              <a:buNone/>
            </a:pPr>
            <a:endParaRPr lang="en-US" dirty="0">
              <a:latin typeface="Arial"/>
            </a:endParaRPr>
          </a:p>
          <a:p>
            <a:pPr>
              <a:buFontTx/>
              <a:buNone/>
            </a:pPr>
            <a:r>
              <a:rPr lang="en-US" dirty="0">
                <a:latin typeface="Arial"/>
              </a:rPr>
              <a:t>Plan 2:  . . . . [ in class ]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C7023-13EC-BF43-97AD-31758A6DB681}" type="slidenum">
              <a:rPr lang="en-US"/>
              <a:pPr/>
              <a:t>23</a:t>
            </a:fld>
            <a:endParaRPr lang="en-US"/>
          </a:p>
        </p:txBody>
      </p:sp>
      <p:sp>
        <p:nvSpPr>
          <p:cNvPr id="614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Tom Hanks</a:t>
            </a:r>
          </a:p>
        </p:txBody>
      </p:sp>
      <p:graphicFrame>
        <p:nvGraphicFramePr>
          <p:cNvPr id="61442" name="Object 0"/>
          <p:cNvGraphicFramePr>
            <a:graphicFrameLocks/>
          </p:cNvGraphicFramePr>
          <p:nvPr/>
        </p:nvGraphicFramePr>
        <p:xfrm>
          <a:off x="2209800" y="3352800"/>
          <a:ext cx="228600" cy="304800"/>
        </p:xfrm>
        <a:graphic>
          <a:graphicData uri="http://schemas.openxmlformats.org/presentationml/2006/ole">
            <p:oleObj spid="_x0000_s237570" name="Equation" r:id="rId4" imgW="428400" imgH="263520" progId="Equation.3">
              <p:embed/>
            </p:oleObj>
          </a:graphicData>
        </a:graphic>
      </p:graphicFrame>
      <p:graphicFrame>
        <p:nvGraphicFramePr>
          <p:cNvPr id="61443" name="Object 1"/>
          <p:cNvGraphicFramePr>
            <a:graphicFrameLocks/>
          </p:cNvGraphicFramePr>
          <p:nvPr/>
        </p:nvGraphicFramePr>
        <p:xfrm>
          <a:off x="2819400" y="2514600"/>
          <a:ext cx="228600" cy="304800"/>
        </p:xfrm>
        <a:graphic>
          <a:graphicData uri="http://schemas.openxmlformats.org/presentationml/2006/ole">
            <p:oleObj spid="_x0000_s237571" name="Equation" r:id="rId5" imgW="428400" imgH="263520" progId="Equation.3">
              <p:embed/>
            </p:oleObj>
          </a:graphicData>
        </a:graphic>
      </p:graphicFrame>
      <p:sp>
        <p:nvSpPr>
          <p:cNvPr id="61448" name="Text Box 9"/>
          <p:cNvSpPr txBox="1">
            <a:spLocks noChangeArrowheads="1"/>
          </p:cNvSpPr>
          <p:nvPr/>
        </p:nvSpPr>
        <p:spPr bwMode="auto">
          <a:xfrm>
            <a:off x="914400" y="5715000"/>
            <a:ext cx="988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</a:t>
            </a:r>
          </a:p>
        </p:txBody>
      </p:sp>
      <p:sp>
        <p:nvSpPr>
          <p:cNvPr id="61449" name="Text Box 10"/>
          <p:cNvSpPr txBox="1">
            <a:spLocks noChangeArrowheads="1"/>
          </p:cNvSpPr>
          <p:nvPr/>
        </p:nvSpPr>
        <p:spPr bwMode="auto">
          <a:xfrm>
            <a:off x="2362200" y="5715000"/>
            <a:ext cx="851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</a:t>
            </a:r>
          </a:p>
        </p:txBody>
      </p:sp>
      <p:sp>
        <p:nvSpPr>
          <p:cNvPr id="61450" name="Text Box 11"/>
          <p:cNvSpPr txBox="1">
            <a:spLocks noChangeArrowheads="1"/>
          </p:cNvSpPr>
          <p:nvPr/>
        </p:nvSpPr>
        <p:spPr bwMode="auto">
          <a:xfrm>
            <a:off x="3505200" y="5715000"/>
            <a:ext cx="1056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</a:t>
            </a:r>
          </a:p>
        </p:txBody>
      </p:sp>
      <p:cxnSp>
        <p:nvCxnSpPr>
          <p:cNvPr id="61451" name="AutoShape 12"/>
          <p:cNvCxnSpPr>
            <a:cxnSpLocks noChangeShapeType="1"/>
            <a:endCxn id="61455" idx="0"/>
          </p:cNvCxnSpPr>
          <p:nvPr/>
        </p:nvCxnSpPr>
        <p:spPr bwMode="auto">
          <a:xfrm flipH="1">
            <a:off x="1370013" y="3505200"/>
            <a:ext cx="839787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52" name="AutoShape 13"/>
          <p:cNvCxnSpPr>
            <a:cxnSpLocks noChangeShapeType="1"/>
            <a:endCxn id="61449" idx="0"/>
          </p:cNvCxnSpPr>
          <p:nvPr/>
        </p:nvCxnSpPr>
        <p:spPr bwMode="auto">
          <a:xfrm rot="16200000" flipH="1">
            <a:off x="1508341" y="4435258"/>
            <a:ext cx="2209800" cy="3496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53" name="AutoShape 14"/>
          <p:cNvCxnSpPr>
            <a:cxnSpLocks noChangeShapeType="1"/>
          </p:cNvCxnSpPr>
          <p:nvPr/>
        </p:nvCxnSpPr>
        <p:spPr bwMode="auto">
          <a:xfrm flipH="1">
            <a:off x="2324100" y="2667000"/>
            <a:ext cx="4953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54" name="AutoShape 15"/>
          <p:cNvCxnSpPr>
            <a:cxnSpLocks noChangeShapeType="1"/>
            <a:endCxn id="61457" idx="0"/>
          </p:cNvCxnSpPr>
          <p:nvPr/>
        </p:nvCxnSpPr>
        <p:spPr bwMode="auto">
          <a:xfrm rot="16200000" flipH="1">
            <a:off x="2622423" y="3092577"/>
            <a:ext cx="1752600" cy="9014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55" name="Rectangle 27"/>
          <p:cNvSpPr>
            <a:spLocks noChangeArrowheads="1"/>
          </p:cNvSpPr>
          <p:nvPr/>
        </p:nvSpPr>
        <p:spPr bwMode="auto">
          <a:xfrm>
            <a:off x="457200" y="44196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lName</a:t>
            </a:r>
            <a:r>
              <a:rPr lang="en-US" baseline="-25000" dirty="0">
                <a:latin typeface="Arial"/>
              </a:rPr>
              <a:t>=‘Hanks’</a:t>
            </a:r>
            <a:endParaRPr lang="en-US" dirty="0">
              <a:latin typeface="Arial"/>
            </a:endParaRPr>
          </a:p>
        </p:txBody>
      </p:sp>
      <p:cxnSp>
        <p:nvCxnSpPr>
          <p:cNvPr id="61456" name="AutoShape 28"/>
          <p:cNvCxnSpPr>
            <a:cxnSpLocks noChangeShapeType="1"/>
            <a:stCxn id="61455" idx="2"/>
            <a:endCxn id="61448" idx="0"/>
          </p:cNvCxnSpPr>
          <p:nvPr/>
        </p:nvCxnSpPr>
        <p:spPr bwMode="auto">
          <a:xfrm rot="16200000" flipH="1">
            <a:off x="970199" y="5276613"/>
            <a:ext cx="838200" cy="38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57" name="Rectangle 29"/>
          <p:cNvSpPr>
            <a:spLocks noChangeArrowheads="1"/>
          </p:cNvSpPr>
          <p:nvPr/>
        </p:nvSpPr>
        <p:spPr bwMode="auto">
          <a:xfrm>
            <a:off x="3276600" y="4419600"/>
            <a:ext cx="1345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year</a:t>
            </a:r>
            <a:r>
              <a:rPr lang="en-US" baseline="-25000" dirty="0">
                <a:latin typeface="Arial"/>
              </a:rPr>
              <a:t>=1995</a:t>
            </a:r>
            <a:endParaRPr lang="en-US" dirty="0">
              <a:latin typeface="Arial"/>
            </a:endParaRPr>
          </a:p>
        </p:txBody>
      </p:sp>
      <p:cxnSp>
        <p:nvCxnSpPr>
          <p:cNvPr id="61458" name="AutoShape 30"/>
          <p:cNvCxnSpPr>
            <a:cxnSpLocks noChangeShapeType="1"/>
            <a:stCxn id="61457" idx="2"/>
            <a:endCxn id="61450" idx="0"/>
          </p:cNvCxnSpPr>
          <p:nvPr/>
        </p:nvCxnSpPr>
        <p:spPr bwMode="auto">
          <a:xfrm rot="16200000" flipH="1">
            <a:off x="3574681" y="5256030"/>
            <a:ext cx="833735" cy="84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61444" name="Object 2"/>
          <p:cNvGraphicFramePr>
            <a:graphicFrameLocks/>
          </p:cNvGraphicFramePr>
          <p:nvPr/>
        </p:nvGraphicFramePr>
        <p:xfrm>
          <a:off x="6781800" y="2362200"/>
          <a:ext cx="228600" cy="304800"/>
        </p:xfrm>
        <a:graphic>
          <a:graphicData uri="http://schemas.openxmlformats.org/presentationml/2006/ole">
            <p:oleObj spid="_x0000_s237572" name="Equation" r:id="rId6" imgW="428400" imgH="263520" progId="Equation.3">
              <p:embed/>
            </p:oleObj>
          </a:graphicData>
        </a:graphic>
      </p:graphicFrame>
      <p:graphicFrame>
        <p:nvGraphicFramePr>
          <p:cNvPr id="61445" name="Object 3"/>
          <p:cNvGraphicFramePr>
            <a:graphicFrameLocks/>
          </p:cNvGraphicFramePr>
          <p:nvPr/>
        </p:nvGraphicFramePr>
        <p:xfrm>
          <a:off x="7848600" y="3352800"/>
          <a:ext cx="228600" cy="304800"/>
        </p:xfrm>
        <a:graphic>
          <a:graphicData uri="http://schemas.openxmlformats.org/presentationml/2006/ole">
            <p:oleObj spid="_x0000_s237573" name="Equation" r:id="rId7" imgW="428400" imgH="263520" progId="Equation.3">
              <p:embed/>
            </p:oleObj>
          </a:graphicData>
        </a:graphic>
      </p:graphicFrame>
      <p:sp>
        <p:nvSpPr>
          <p:cNvPr id="61459" name="Text Box 33"/>
          <p:cNvSpPr txBox="1">
            <a:spLocks noChangeArrowheads="1"/>
          </p:cNvSpPr>
          <p:nvPr/>
        </p:nvSpPr>
        <p:spPr bwMode="auto">
          <a:xfrm>
            <a:off x="5181600" y="5715000"/>
            <a:ext cx="988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Actor</a:t>
            </a:r>
          </a:p>
        </p:txBody>
      </p:sp>
      <p:sp>
        <p:nvSpPr>
          <p:cNvPr id="61460" name="Text Box 34"/>
          <p:cNvSpPr txBox="1">
            <a:spLocks noChangeArrowheads="1"/>
          </p:cNvSpPr>
          <p:nvPr/>
        </p:nvSpPr>
        <p:spPr bwMode="auto">
          <a:xfrm>
            <a:off x="6629400" y="5715000"/>
            <a:ext cx="851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Cast</a:t>
            </a:r>
          </a:p>
        </p:txBody>
      </p:sp>
      <p:sp>
        <p:nvSpPr>
          <p:cNvPr id="61461" name="Text Box 35"/>
          <p:cNvSpPr txBox="1">
            <a:spLocks noChangeArrowheads="1"/>
          </p:cNvSpPr>
          <p:nvPr/>
        </p:nvSpPr>
        <p:spPr bwMode="auto">
          <a:xfrm>
            <a:off x="7772400" y="5715000"/>
            <a:ext cx="1056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Arial"/>
              </a:rPr>
              <a:t>Movie</a:t>
            </a:r>
          </a:p>
        </p:txBody>
      </p:sp>
      <p:cxnSp>
        <p:nvCxnSpPr>
          <p:cNvPr id="61462" name="AutoShape 36"/>
          <p:cNvCxnSpPr>
            <a:cxnSpLocks noChangeShapeType="1"/>
            <a:endCxn id="61466" idx="0"/>
          </p:cNvCxnSpPr>
          <p:nvPr/>
        </p:nvCxnSpPr>
        <p:spPr bwMode="auto">
          <a:xfrm flipH="1">
            <a:off x="5637213" y="2514600"/>
            <a:ext cx="1144587" cy="1905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63" name="AutoShape 37"/>
          <p:cNvCxnSpPr>
            <a:cxnSpLocks noChangeShapeType="1"/>
            <a:endCxn id="61460" idx="0"/>
          </p:cNvCxnSpPr>
          <p:nvPr/>
        </p:nvCxnSpPr>
        <p:spPr bwMode="auto">
          <a:xfrm rot="5400000">
            <a:off x="6347042" y="4213442"/>
            <a:ext cx="2209800" cy="7933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64" name="AutoShape 38"/>
          <p:cNvCxnSpPr>
            <a:cxnSpLocks noChangeShapeType="1"/>
          </p:cNvCxnSpPr>
          <p:nvPr/>
        </p:nvCxnSpPr>
        <p:spPr bwMode="auto">
          <a:xfrm flipH="1" flipV="1">
            <a:off x="7010400" y="2514600"/>
            <a:ext cx="9525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465" name="AutoShape 39"/>
          <p:cNvCxnSpPr>
            <a:cxnSpLocks noChangeShapeType="1"/>
            <a:endCxn id="61468" idx="0"/>
          </p:cNvCxnSpPr>
          <p:nvPr/>
        </p:nvCxnSpPr>
        <p:spPr bwMode="auto">
          <a:xfrm rot="16200000" flipH="1">
            <a:off x="7689723" y="3892677"/>
            <a:ext cx="914400" cy="1394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66" name="Rectangle 40"/>
          <p:cNvSpPr>
            <a:spLocks noChangeArrowheads="1"/>
          </p:cNvSpPr>
          <p:nvPr/>
        </p:nvSpPr>
        <p:spPr bwMode="auto">
          <a:xfrm>
            <a:off x="4724400" y="4419600"/>
            <a:ext cx="182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lName</a:t>
            </a:r>
            <a:r>
              <a:rPr lang="en-US" baseline="-25000" dirty="0">
                <a:latin typeface="Arial"/>
              </a:rPr>
              <a:t>=‘Hanks’</a:t>
            </a:r>
            <a:endParaRPr lang="en-US" dirty="0">
              <a:latin typeface="Arial"/>
            </a:endParaRPr>
          </a:p>
        </p:txBody>
      </p:sp>
      <p:cxnSp>
        <p:nvCxnSpPr>
          <p:cNvPr id="61467" name="AutoShape 41"/>
          <p:cNvCxnSpPr>
            <a:cxnSpLocks noChangeShapeType="1"/>
            <a:stCxn id="61466" idx="2"/>
            <a:endCxn id="61459" idx="0"/>
          </p:cNvCxnSpPr>
          <p:nvPr/>
        </p:nvCxnSpPr>
        <p:spPr bwMode="auto">
          <a:xfrm rot="16200000" flipH="1">
            <a:off x="5237399" y="5276613"/>
            <a:ext cx="838200" cy="38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468" name="Rectangle 42"/>
          <p:cNvSpPr>
            <a:spLocks noChangeArrowheads="1"/>
          </p:cNvSpPr>
          <p:nvPr/>
        </p:nvSpPr>
        <p:spPr bwMode="auto">
          <a:xfrm>
            <a:off x="7543800" y="4419600"/>
            <a:ext cx="1345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>
                <a:latin typeface="Arial"/>
                <a:sym typeface="Symbol" charset="2"/>
              </a:rPr>
              <a:t></a:t>
            </a:r>
            <a:r>
              <a:rPr lang="en-US" baseline="-25000" dirty="0" err="1">
                <a:latin typeface="Arial"/>
              </a:rPr>
              <a:t>year</a:t>
            </a:r>
            <a:r>
              <a:rPr lang="en-US" baseline="-25000" dirty="0">
                <a:latin typeface="Arial"/>
              </a:rPr>
              <a:t>=1995</a:t>
            </a:r>
            <a:endParaRPr lang="en-US" dirty="0">
              <a:latin typeface="Arial"/>
            </a:endParaRPr>
          </a:p>
        </p:txBody>
      </p:sp>
      <p:cxnSp>
        <p:nvCxnSpPr>
          <p:cNvPr id="61469" name="AutoShape 43"/>
          <p:cNvCxnSpPr>
            <a:cxnSpLocks noChangeShapeType="1"/>
            <a:stCxn id="61468" idx="2"/>
            <a:endCxn id="61461" idx="0"/>
          </p:cNvCxnSpPr>
          <p:nvPr/>
        </p:nvCxnSpPr>
        <p:spPr bwMode="auto">
          <a:xfrm rot="16200000" flipH="1">
            <a:off x="7841881" y="5256030"/>
            <a:ext cx="833735" cy="84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and Query Execution</a:t>
            </a: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Indexes: on </a:t>
            </a:r>
            <a:r>
              <a:rPr lang="en-US" sz="3600" dirty="0" err="1"/>
              <a:t>Actor.lName</a:t>
            </a:r>
            <a:r>
              <a:rPr lang="en-US" sz="3600" dirty="0"/>
              <a:t>, on </a:t>
            </a:r>
            <a:r>
              <a:rPr lang="en-US" sz="3600" dirty="0" err="1"/>
              <a:t>Movie.year</a:t>
            </a:r>
            <a:endParaRPr lang="en-US" sz="3600" dirty="0" smtClean="0"/>
          </a:p>
          <a:p>
            <a:r>
              <a:rPr lang="en-US" sz="3600" dirty="0" smtClean="0"/>
              <a:t>Query optimization</a:t>
            </a:r>
          </a:p>
          <a:p>
            <a:pPr lvl="1"/>
            <a:r>
              <a:rPr lang="en-US" dirty="0" smtClean="0"/>
              <a:t>Access path selection</a:t>
            </a:r>
          </a:p>
          <a:p>
            <a:pPr lvl="1"/>
            <a:r>
              <a:rPr lang="en-US" dirty="0" smtClean="0"/>
              <a:t>Join order</a:t>
            </a:r>
          </a:p>
          <a:p>
            <a:r>
              <a:rPr lang="en-US" sz="3600" dirty="0" smtClean="0"/>
              <a:t>Statistics</a:t>
            </a:r>
          </a:p>
          <a:p>
            <a:r>
              <a:rPr lang="en-US" sz="3600" dirty="0" smtClean="0"/>
              <a:t>Multiple implementations of joins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1261-E053-6E49-B554-AA5BFBDDA06F}" type="slidenum">
              <a:rPr lang="en-US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/>
              <a:t>Transfer $100 from account #4662 to #7199: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9786-A639-C04A-A4BF-93CA964DD355}" type="slidenum">
              <a:rPr lang="en-US"/>
              <a:pPr/>
              <a:t>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47800" y="2667000"/>
            <a:ext cx="5328702" cy="33506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X = Read(Account_1);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X.amount = X.amount - 100;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Write(Account_1, X);</a:t>
            </a:r>
            <a:br>
              <a:rPr lang="en-US" sz="3200" noProof="1" smtClean="0">
                <a:latin typeface="Arial"/>
              </a:rPr>
            </a:br>
            <a:endParaRPr lang="en-US" sz="3200" noProof="1" smtClean="0">
              <a:latin typeface="Arial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Y = Read(Account_2);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Y.amount = Y.amount + 100;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Write(Account_2, Y);</a:t>
            </a:r>
            <a:endParaRPr lang="en-US" sz="3200" noProof="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/>
              <a:t>Transfer $100 from account #4662 to #7199: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307CD-A653-6F49-80F1-46245911C5DC}" type="slidenum">
              <a:rPr lang="en-US"/>
              <a:pPr/>
              <a:t>26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47800" y="2667000"/>
            <a:ext cx="5328702" cy="33506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X = Read(Account_1);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X.amount = X.amount - 100;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Write(Account_1, X);</a:t>
            </a:r>
            <a:br>
              <a:rPr lang="en-US" sz="3200" noProof="1" smtClean="0">
                <a:latin typeface="Arial"/>
              </a:rPr>
            </a:br>
            <a:endParaRPr lang="en-US" sz="3200" noProof="1" smtClean="0">
              <a:latin typeface="Arial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3200" noProof="1" smtClean="0">
                <a:latin typeface="Arial"/>
              </a:rPr>
              <a:t>Y = Read(Account_2);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Y.amount = Y.amount + 100;</a:t>
            </a:r>
            <a:br>
              <a:rPr lang="en-US" sz="3200" noProof="1" smtClean="0">
                <a:latin typeface="Arial"/>
              </a:rPr>
            </a:br>
            <a:r>
              <a:rPr lang="en-US" sz="3200" noProof="1" smtClean="0">
                <a:latin typeface="Arial"/>
              </a:rPr>
              <a:t>Write(Account_2, Y);</a:t>
            </a:r>
            <a:endParaRPr lang="en-US" sz="3200" noProof="1">
              <a:latin typeface="Arial"/>
            </a:endParaRPr>
          </a:p>
        </p:txBody>
      </p:sp>
      <p:sp>
        <p:nvSpPr>
          <p:cNvPr id="215045" name="AutoShape 5"/>
          <p:cNvSpPr>
            <a:spLocks noChangeArrowheads="1"/>
          </p:cNvSpPr>
          <p:nvPr/>
        </p:nvSpPr>
        <p:spPr bwMode="auto">
          <a:xfrm>
            <a:off x="6639415" y="3962400"/>
            <a:ext cx="2015146" cy="649188"/>
          </a:xfrm>
          <a:prstGeom prst="wedgeEllipseCallout">
            <a:avLst>
              <a:gd name="adj1" fmla="val -81199"/>
              <a:gd name="adj2" fmla="val 1796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dirty="0">
                <a:latin typeface="Arial"/>
              </a:rPr>
              <a:t>CRASH !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2667000" y="6096000"/>
            <a:ext cx="3324225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dirty="0"/>
              <a:t>What is the problem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34400" cy="4114800"/>
          </a:xfrm>
        </p:spPr>
        <p:txBody>
          <a:bodyPr/>
          <a:lstStyle/>
          <a:p>
            <a:r>
              <a:rPr lang="en-US" dirty="0" smtClean="0"/>
              <a:t>How to overdraft your account: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9786-A639-C04A-A4BF-93CA964DD355}" type="slidenum">
              <a:rPr lang="en-US"/>
              <a:pPr/>
              <a:t>27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6528" y="4015611"/>
            <a:ext cx="3884472" cy="18517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X = Read(Account);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if (X.amount &gt; 100)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{ dispense_money( );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  X.amount = X.amount – 100;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}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else error(“Insufficient funds”);</a:t>
            </a:r>
            <a:endParaRPr lang="en-US" sz="2000" noProof="1">
              <a:latin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726128" y="4015611"/>
            <a:ext cx="3884472" cy="18517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X = Read(Account);</a:t>
            </a:r>
          </a:p>
          <a:p>
            <a:pPr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000" noProof="1" smtClean="0">
                <a:latin typeface="Arial"/>
              </a:rPr>
              <a:t>if (X.amount &gt; 100)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{ dispense_money( );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  X.amount = X.amount – 100;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    }</a:t>
            </a:r>
            <a:br>
              <a:rPr lang="en-US" sz="2000" noProof="1" smtClean="0">
                <a:latin typeface="Arial"/>
              </a:rPr>
            </a:br>
            <a:r>
              <a:rPr lang="en-US" sz="2000" noProof="1" smtClean="0">
                <a:latin typeface="Arial"/>
              </a:rPr>
              <a:t>else error(“Insufficient funds”);</a:t>
            </a:r>
            <a:endParaRPr lang="en-US" sz="2000" noProof="1">
              <a:latin typeface="Arial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457200" y="2438400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User 1</a:t>
            </a:r>
            <a:endParaRPr lang="en-US" dirty="0"/>
          </a:p>
        </p:txBody>
      </p:sp>
      <p:sp>
        <p:nvSpPr>
          <p:cNvPr id="10" name="Smiley Face 9"/>
          <p:cNvSpPr/>
          <p:nvPr/>
        </p:nvSpPr>
        <p:spPr>
          <a:xfrm>
            <a:off x="4648200" y="2438400"/>
            <a:ext cx="914400" cy="9144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no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User 2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87841" y="6243935"/>
            <a:ext cx="290335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What can go wrong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Recovery</a:t>
            </a:r>
          </a:p>
          <a:p>
            <a:endParaRPr lang="en-US" dirty="0" smtClean="0"/>
          </a:p>
          <a:p>
            <a:r>
              <a:rPr lang="en-US" dirty="0"/>
              <a:t>Concurrency </a:t>
            </a:r>
            <a:r>
              <a:rPr lang="en-US" dirty="0" smtClean="0"/>
              <a:t>control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ACID =</a:t>
            </a:r>
          </a:p>
          <a:p>
            <a:r>
              <a:rPr lang="en-US" dirty="0" smtClean="0"/>
              <a:t>Atomicity  ( = recovery)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Isolation   ( = concurrency control)</a:t>
            </a:r>
          </a:p>
          <a:p>
            <a:r>
              <a:rPr lang="en-US" dirty="0" smtClean="0"/>
              <a:t>Durability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EB8-A976-1440-A4E7-222B89D632AB}" type="slidenum">
              <a:rPr lang="en-US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Client/Server Database Architecture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There is one single </a:t>
            </a:r>
            <a:r>
              <a:rPr lang="en-US" sz="2800" i="1" dirty="0"/>
              <a:t>server</a:t>
            </a:r>
            <a:r>
              <a:rPr lang="en-US" sz="2800" dirty="0"/>
              <a:t> that stores the database (called DBMS or RDBMS):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Usually a beefed-up system, e.g.</a:t>
            </a:r>
            <a:r>
              <a:rPr lang="en-US" sz="2400" dirty="0" smtClean="0"/>
              <a:t> IPROJSRV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can be your own desktop…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or a huge cluster running a parallel </a:t>
            </a:r>
            <a:r>
              <a:rPr lang="en-US" sz="2400" dirty="0" err="1"/>
              <a:t>dbms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Many </a:t>
            </a:r>
            <a:r>
              <a:rPr lang="en-US" sz="2800" i="1" dirty="0"/>
              <a:t>clients</a:t>
            </a:r>
            <a:r>
              <a:rPr lang="en-US" sz="2800" dirty="0"/>
              <a:t> running apps and connecting to DBMS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 Microsoft’s Management Studio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Or </a:t>
            </a:r>
            <a:r>
              <a:rPr lang="en-US" sz="2400" dirty="0" err="1"/>
              <a:t>psql</a:t>
            </a:r>
            <a:r>
              <a:rPr lang="en-US" sz="2400" dirty="0"/>
              <a:t> (for </a:t>
            </a:r>
            <a:r>
              <a:rPr lang="en-US" sz="2400" dirty="0" err="1"/>
              <a:t>postgres</a:t>
            </a:r>
            <a:r>
              <a:rPr lang="en-US" sz="2400" dirty="0"/>
              <a:t>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Always: some else’s big Java </a:t>
            </a:r>
            <a:r>
              <a:rPr lang="en-US" sz="2400" dirty="0"/>
              <a:t>or C++ program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client “talks” to the server using JDBC protocol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3687B-A553-DB46-B86C-960FA67637A3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191000"/>
          </a:xfrm>
        </p:spPr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page: </a:t>
            </a:r>
            <a:r>
              <a:rPr lang="en-US" dirty="0" smtClean="0">
                <a:hlinkClick r:id="rId3"/>
              </a:rPr>
              <a:t>http://www.cs.washington.edu/p544</a:t>
            </a:r>
            <a:r>
              <a:rPr lang="en-US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/>
              <a:t>Lectures will be available here</a:t>
            </a:r>
            <a:endParaRPr lang="en-US" sz="2400" dirty="0" smtClean="0"/>
          </a:p>
          <a:p>
            <a:pPr lvl="1"/>
            <a:r>
              <a:rPr lang="en-US" sz="2400" dirty="0" smtClean="0"/>
              <a:t>Homework </a:t>
            </a:r>
            <a:r>
              <a:rPr lang="en-US" sz="2400" dirty="0"/>
              <a:t>will be posted </a:t>
            </a:r>
            <a:r>
              <a:rPr lang="en-US" sz="2400" dirty="0" smtClean="0"/>
              <a:t>here</a:t>
            </a:r>
          </a:p>
          <a:p>
            <a:pPr lvl="1"/>
            <a:r>
              <a:rPr lang="en-US" sz="2400" dirty="0" smtClean="0"/>
              <a:t>Announcements may be posted here</a:t>
            </a:r>
            <a:endParaRPr lang="en-US" dirty="0" smtClean="0"/>
          </a:p>
          <a:p>
            <a:r>
              <a:rPr lang="en-US" dirty="0"/>
              <a:t>Mailing list:</a:t>
            </a:r>
          </a:p>
          <a:p>
            <a:pPr lvl="1"/>
            <a:r>
              <a:rPr lang="en-US" dirty="0"/>
              <a:t>Announcements, group discussions</a:t>
            </a:r>
          </a:p>
          <a:p>
            <a:pPr lvl="1"/>
            <a:r>
              <a:rPr lang="en-US" dirty="0"/>
              <a:t>Please subscribe</a:t>
            </a:r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44EC-BD70-BB48-8167-74948FB09926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Usages for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OLTP (online-transaction-processing)</a:t>
            </a:r>
          </a:p>
          <a:p>
            <a:pPr lvl="1"/>
            <a:r>
              <a:rPr lang="en-US" dirty="0" smtClean="0"/>
              <a:t>Many updates</a:t>
            </a:r>
          </a:p>
          <a:p>
            <a:pPr lvl="1"/>
            <a:r>
              <a:rPr lang="en-US" dirty="0" smtClean="0"/>
              <a:t>Many “point queries”: retrieve the record with a given key.</a:t>
            </a:r>
          </a:p>
          <a:p>
            <a:endParaRPr lang="en-US" dirty="0" smtClean="0"/>
          </a:p>
          <a:p>
            <a:r>
              <a:rPr lang="en-US" dirty="0" smtClean="0"/>
              <a:t>Decision-Support</a:t>
            </a:r>
          </a:p>
          <a:p>
            <a:pPr lvl="1"/>
            <a:r>
              <a:rPr lang="en-US" dirty="0" smtClean="0"/>
              <a:t>Many aggregate/group-by queries.</a:t>
            </a:r>
          </a:p>
          <a:p>
            <a:pPr lvl="1"/>
            <a:r>
              <a:rPr lang="en-US" dirty="0" smtClean="0"/>
              <a:t>Sometimes called </a:t>
            </a:r>
            <a:r>
              <a:rPr lang="en-US" i="1" dirty="0" smtClean="0"/>
              <a:t>data warehouse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</a:t>
            </a:r>
            <a:r>
              <a:rPr lang="en-US" dirty="0" err="1" smtClean="0"/>
              <a:t>v.s</a:t>
            </a:r>
            <a:r>
              <a:rPr lang="en-US" dirty="0" smtClean="0"/>
              <a:t>.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for next time: </a:t>
            </a:r>
            <a:br>
              <a:rPr lang="en-US" dirty="0" smtClean="0"/>
            </a:br>
            <a:r>
              <a:rPr lang="en-US" b="1" dirty="0" smtClean="0"/>
              <a:t>SQL Databases </a:t>
            </a:r>
            <a:r>
              <a:rPr lang="en-US" b="1" dirty="0" err="1" smtClean="0"/>
              <a:t>v</a:t>
            </a:r>
            <a:r>
              <a:rPr lang="en-US" b="1" dirty="0" smtClean="0"/>
              <a:t>. </a:t>
            </a:r>
            <a:r>
              <a:rPr lang="en-US" b="1" dirty="0" err="1" smtClean="0"/>
              <a:t>NoSQL</a:t>
            </a:r>
            <a:r>
              <a:rPr lang="en-US" b="1" dirty="0" smtClean="0"/>
              <a:t> Databases, </a:t>
            </a:r>
            <a:r>
              <a:rPr lang="en-US" dirty="0" smtClean="0"/>
              <a:t>by Mike </a:t>
            </a:r>
            <a:r>
              <a:rPr lang="en-US" dirty="0" err="1" smtClean="0"/>
              <a:t>Stonebraker</a:t>
            </a:r>
            <a:r>
              <a:rPr lang="en-US" dirty="0" smtClean="0"/>
              <a:t>, CACM 53(4), 2010.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Data </a:t>
            </a:r>
            <a:r>
              <a:rPr lang="en-US" sz="2800" dirty="0"/>
              <a:t>Management</a:t>
            </a:r>
            <a:r>
              <a:rPr lang="en-US" sz="2800" dirty="0" smtClean="0"/>
              <a:t> is more than databases !</a:t>
            </a:r>
            <a:endParaRPr lang="en-US" sz="2800" dirty="0"/>
          </a:p>
          <a:p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Here is an example of a problem:</a:t>
            </a:r>
          </a:p>
          <a:p>
            <a:r>
              <a:rPr lang="en-US" sz="2800" dirty="0"/>
              <a:t>Alice sends Bob in random order all the numbers 1, 2, 3, …, 100000000000000000000</a:t>
            </a:r>
          </a:p>
          <a:p>
            <a:r>
              <a:rPr lang="en-US" sz="2800" dirty="0"/>
              <a:t>She does not repeat any number</a:t>
            </a:r>
          </a:p>
          <a:p>
            <a:r>
              <a:rPr lang="en-US" sz="2800" dirty="0"/>
              <a:t>But she misses </a:t>
            </a:r>
            <a:r>
              <a:rPr lang="en-US" sz="2800" i="1" u="sng" dirty="0"/>
              <a:t>exactly </a:t>
            </a:r>
            <a:r>
              <a:rPr lang="en-US" sz="2800" i="1" u="sng" dirty="0" smtClean="0"/>
              <a:t>one</a:t>
            </a:r>
            <a:endParaRPr lang="en-US" sz="2800" dirty="0" smtClean="0"/>
          </a:p>
          <a:p>
            <a:r>
              <a:rPr lang="en-US" sz="2800" dirty="0"/>
              <a:t>Help Bob find out which one is missing </a:t>
            </a:r>
            <a:r>
              <a:rPr lang="en-US" sz="2800" dirty="0" smtClean="0"/>
              <a:t>!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After you solve it, make it a bit harder:</a:t>
            </a:r>
          </a:p>
          <a:p>
            <a:r>
              <a:rPr lang="en-US" sz="2800" dirty="0" smtClean="0"/>
              <a:t>Alice misses </a:t>
            </a:r>
            <a:r>
              <a:rPr lang="en-US" sz="2800" i="1" u="sng" dirty="0" smtClean="0"/>
              <a:t>exactly ten</a:t>
            </a:r>
            <a:r>
              <a:rPr lang="en-US" sz="2800" dirty="0" smtClean="0"/>
              <a:t> numbers</a:t>
            </a:r>
          </a:p>
          <a:p>
            <a:r>
              <a:rPr lang="en-US" sz="2800" dirty="0" smtClean="0"/>
              <a:t>Help Bob find out which ones are missing !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7857-AB51-F64B-9990-C61AA422445A}" type="slidenum">
              <a:rPr lang="en-US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SQL Server</a:t>
            </a:r>
            <a:endParaRPr lang="en-US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SQL Server Management Studio</a:t>
            </a:r>
          </a:p>
          <a:p>
            <a:r>
              <a:rPr lang="en-US" smtClean="0"/>
              <a:t>Server Type = Database Engine</a:t>
            </a:r>
          </a:p>
          <a:p>
            <a:r>
              <a:rPr lang="en-US" smtClean="0"/>
              <a:t>Server Name = </a:t>
            </a:r>
            <a:r>
              <a:rPr lang="en-US" smtClean="0">
                <a:sym typeface="Symbol" charset="2"/>
              </a:rPr>
              <a:t>IPROJSRV</a:t>
            </a:r>
            <a:endParaRPr lang="en-US" smtClean="0"/>
          </a:p>
          <a:p>
            <a:r>
              <a:rPr lang="en-US" smtClean="0"/>
              <a:t>Authentication = SQL Server Authentication</a:t>
            </a:r>
          </a:p>
          <a:p>
            <a:pPr lvl="1"/>
            <a:r>
              <a:rPr lang="en-US" smtClean="0"/>
              <a:t>Login = your UW email address (not the CSE email)</a:t>
            </a:r>
          </a:p>
          <a:p>
            <a:pPr lvl="1"/>
            <a:r>
              <a:rPr lang="en-US" smtClean="0"/>
              <a:t>Password = [in class]</a:t>
            </a:r>
          </a:p>
          <a:p>
            <a:r>
              <a:rPr lang="en-US" smtClean="0"/>
              <a:t>Must connect from within CSE, or must use tunneling</a:t>
            </a:r>
          </a:p>
          <a:p>
            <a:r>
              <a:rPr lang="en-US" smtClean="0"/>
              <a:t>Alternatively: install your own, get it from MSDNAA (see earlier slide)</a:t>
            </a:r>
          </a:p>
          <a:p>
            <a:r>
              <a:rPr lang="en-US" smtClean="0"/>
              <a:t>Then play with IMDB, start working on HW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4DD4-C253-E346-940C-82C293A42A7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25FBE-30AB-EA4F-BBE5-5F3BA2AB3CC3}" type="slidenum">
              <a:rPr lang="en-US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Basics:  we go quickly or skip slides, please read the slides at home</a:t>
            </a:r>
          </a:p>
          <a:p>
            <a:pPr lvl="1"/>
            <a:r>
              <a:rPr lang="en-US" dirty="0" err="1" smtClean="0"/>
              <a:t>Datatypes</a:t>
            </a:r>
            <a:r>
              <a:rPr lang="en-US" i="1" dirty="0" smtClean="0"/>
              <a:t> </a:t>
            </a:r>
            <a:r>
              <a:rPr lang="en-US" dirty="0"/>
              <a:t>in SQL</a:t>
            </a:r>
          </a:p>
          <a:p>
            <a:pPr lvl="1"/>
            <a:r>
              <a:rPr lang="en-US" dirty="0"/>
              <a:t>Simple Queries in SQL</a:t>
            </a:r>
          </a:p>
          <a:p>
            <a:pPr lvl="1"/>
            <a:r>
              <a:rPr lang="en-US" dirty="0"/>
              <a:t>Joins</a:t>
            </a:r>
          </a:p>
          <a:p>
            <a:pPr eaLnBrk="1" hangingPunct="1"/>
            <a:r>
              <a:rPr lang="en-US" dirty="0" err="1" smtClean="0"/>
              <a:t>Subqueries</a:t>
            </a:r>
            <a:r>
              <a:rPr lang="en-US" dirty="0" smtClean="0"/>
              <a:t>: this is tough !  Please read the relational calculus and </a:t>
            </a:r>
            <a:r>
              <a:rPr lang="en-US" dirty="0" err="1" smtClean="0"/>
              <a:t>tuple</a:t>
            </a:r>
            <a:r>
              <a:rPr lang="en-US" dirty="0" smtClean="0"/>
              <a:t> calculus in the textbook (Chapter 4.3)</a:t>
            </a:r>
          </a:p>
          <a:p>
            <a:pPr eaLnBrk="1" hangingPunct="1"/>
            <a:r>
              <a:rPr lang="en-US" dirty="0" smtClean="0"/>
              <a:t>Aggregates: separates pros from amateurs</a:t>
            </a:r>
          </a:p>
          <a:p>
            <a:r>
              <a:rPr lang="en-US" dirty="0" smtClean="0"/>
              <a:t>Nulls, Outer </a:t>
            </a:r>
            <a:r>
              <a:rPr lang="en-US" dirty="0"/>
              <a:t>joins</a:t>
            </a:r>
          </a:p>
          <a:p>
            <a:pPr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EA5B17-798A-429D-B1CB-9D395353272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SQL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Data Definition Language (DDL)</a:t>
            </a:r>
          </a:p>
          <a:p>
            <a:pPr lvl="1" eaLnBrk="1" hangingPunct="1"/>
            <a:r>
              <a:rPr lang="en-US" dirty="0">
                <a:ea typeface="ＭＳ Ｐゴシック" pitchFamily="112" charset="-128"/>
              </a:rPr>
              <a:t>Create/alter/delete tables and their attributes</a:t>
            </a:r>
          </a:p>
          <a:p>
            <a:pPr lvl="1" eaLnBrk="1" hangingPunct="1"/>
            <a:r>
              <a:rPr lang="en-US" dirty="0">
                <a:ea typeface="ＭＳ Ｐゴシック" pitchFamily="112" charset="-128"/>
              </a:rPr>
              <a:t>Following lectures...</a:t>
            </a:r>
          </a:p>
          <a:p>
            <a:pPr eaLnBrk="1" hangingPunct="1"/>
            <a:r>
              <a:rPr lang="en-US" dirty="0"/>
              <a:t>Data Manipulation Language (DML)</a:t>
            </a:r>
          </a:p>
          <a:p>
            <a:pPr lvl="1" eaLnBrk="1" hangingPunct="1"/>
            <a:r>
              <a:rPr lang="en-US" dirty="0">
                <a:ea typeface="ＭＳ Ｐゴシック" pitchFamily="112" charset="-128"/>
              </a:rPr>
              <a:t>Query one or more tables – discussed next !</a:t>
            </a:r>
          </a:p>
          <a:p>
            <a:pPr lvl="1" eaLnBrk="1" hangingPunct="1"/>
            <a:r>
              <a:rPr lang="en-US" dirty="0">
                <a:ea typeface="ＭＳ Ｐゴシック" pitchFamily="112" charset="-128"/>
              </a:rPr>
              <a:t>Insert/delete/modify </a:t>
            </a:r>
            <a:r>
              <a:rPr lang="en-US" dirty="0" err="1">
                <a:ea typeface="ＭＳ Ｐゴシック" pitchFamily="112" charset="-128"/>
              </a:rPr>
              <a:t>tuples</a:t>
            </a:r>
            <a:r>
              <a:rPr lang="en-US" dirty="0">
                <a:ea typeface="ＭＳ Ｐゴシック" pitchFamily="112" charset="-128"/>
              </a:rPr>
              <a:t> in </a:t>
            </a:r>
            <a:r>
              <a:rPr lang="en-US" dirty="0" smtClean="0">
                <a:ea typeface="ＭＳ Ｐゴシック" pitchFamily="112" charset="-128"/>
              </a:rPr>
              <a:t>tables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07FA02-E995-453B-9D0B-05C6751A40D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Tables in SQL</a:t>
            </a:r>
          </a:p>
        </p:txBody>
      </p:sp>
      <p:graphicFrame>
        <p:nvGraphicFramePr>
          <p:cNvPr id="141367" name="Group 55"/>
          <p:cNvGraphicFramePr>
            <a:graphicFrameLocks noGrp="1"/>
          </p:cNvGraphicFramePr>
          <p:nvPr/>
        </p:nvGraphicFramePr>
        <p:xfrm>
          <a:off x="838200" y="2209800"/>
          <a:ext cx="7848600" cy="3556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207645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8" name="Text Box 56"/>
          <p:cNvSpPr txBox="1">
            <a:spLocks noChangeArrowheads="1"/>
          </p:cNvSpPr>
          <p:nvPr/>
        </p:nvSpPr>
        <p:spPr bwMode="auto">
          <a:xfrm>
            <a:off x="609600" y="16764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141369" name="AutoShape 57"/>
          <p:cNvSpPr>
            <a:spLocks noChangeArrowheads="1"/>
          </p:cNvSpPr>
          <p:nvPr/>
        </p:nvSpPr>
        <p:spPr bwMode="auto">
          <a:xfrm>
            <a:off x="5767196" y="304800"/>
            <a:ext cx="3308733" cy="649188"/>
          </a:xfrm>
          <a:prstGeom prst="wedgeEllipseCallout">
            <a:avLst>
              <a:gd name="adj1" fmla="val 2160"/>
              <a:gd name="adj2" fmla="val 229316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Attribute names</a:t>
            </a:r>
          </a:p>
        </p:txBody>
      </p:sp>
      <p:sp>
        <p:nvSpPr>
          <p:cNvPr id="141370" name="AutoShape 58"/>
          <p:cNvSpPr>
            <a:spLocks noChangeArrowheads="1"/>
          </p:cNvSpPr>
          <p:nvPr/>
        </p:nvSpPr>
        <p:spPr bwMode="auto">
          <a:xfrm>
            <a:off x="385743" y="228600"/>
            <a:ext cx="2497177" cy="649188"/>
          </a:xfrm>
          <a:prstGeom prst="wedgeEllipseCallout">
            <a:avLst>
              <a:gd name="adj1" fmla="val 13724"/>
              <a:gd name="adj2" fmla="val 2098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Table name</a:t>
            </a:r>
          </a:p>
        </p:txBody>
      </p:sp>
      <p:sp>
        <p:nvSpPr>
          <p:cNvPr id="141372" name="AutoShape 60"/>
          <p:cNvSpPr>
            <a:spLocks noChangeArrowheads="1"/>
          </p:cNvSpPr>
          <p:nvPr/>
        </p:nvSpPr>
        <p:spPr bwMode="auto">
          <a:xfrm>
            <a:off x="2200" y="6096000"/>
            <a:ext cx="3081700" cy="649188"/>
          </a:xfrm>
          <a:prstGeom prst="wedgeEllipseCallout">
            <a:avLst>
              <a:gd name="adj1" fmla="val -1884"/>
              <a:gd name="adj2" fmla="val -12051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 err="1">
                <a:latin typeface="Arial"/>
              </a:rPr>
              <a:t>Tuples</a:t>
            </a:r>
            <a:r>
              <a:rPr lang="en-US" dirty="0">
                <a:latin typeface="Arial"/>
              </a:rPr>
              <a:t> or rows</a:t>
            </a:r>
          </a:p>
        </p:txBody>
      </p:sp>
      <p:sp>
        <p:nvSpPr>
          <p:cNvPr id="141373" name="AutoShape 61"/>
          <p:cNvSpPr>
            <a:spLocks noChangeArrowheads="1"/>
          </p:cNvSpPr>
          <p:nvPr/>
        </p:nvSpPr>
        <p:spPr bwMode="auto">
          <a:xfrm>
            <a:off x="2545281" y="1447800"/>
            <a:ext cx="1005439" cy="649188"/>
          </a:xfrm>
          <a:prstGeom prst="wedgeEllipseCallout">
            <a:avLst>
              <a:gd name="adj1" fmla="val -52606"/>
              <a:gd name="adj2" fmla="val 11923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Key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1C824-E527-4768-B024-8C97B9A0202F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Types in SQL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Atomic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Characters: CHAR(20), VARCHAR(50)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Numbers: INT, BIGINT, SMALLINT, FLOAT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Others: MONEY, DATETIME, …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Record (aka tuple)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Has atomic attributes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Table (relation)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112" charset="-128"/>
              </a:rPr>
              <a:t>A set of tuples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EFD484-5CDF-472F-A3DF-A41744531D6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SQL Query</a:t>
            </a: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/>
        </p:nvGraphicFramePr>
        <p:xfrm>
          <a:off x="3352800" y="1981200"/>
          <a:ext cx="56388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811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19" name="Rectangle 35"/>
          <p:cNvSpPr>
            <a:spLocks noChangeArrowheads="1"/>
          </p:cNvSpPr>
          <p:nvPr/>
        </p:nvSpPr>
        <p:spPr bwMode="auto">
          <a:xfrm>
            <a:off x="228600" y="3981272"/>
            <a:ext cx="423580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>
                <a:latin typeface="Arial"/>
              </a:rPr>
              <a:t>*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      </a:t>
            </a:r>
            <a:r>
              <a:rPr lang="en-US" dirty="0">
                <a:latin typeface="Arial"/>
              </a:rPr>
              <a:t>Product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   </a:t>
            </a:r>
            <a:r>
              <a:rPr lang="en-US" dirty="0">
                <a:latin typeface="Arial"/>
              </a:rPr>
              <a:t>category=‘Gadgets’</a:t>
            </a:r>
          </a:p>
        </p:txBody>
      </p:sp>
      <p:sp>
        <p:nvSpPr>
          <p:cNvPr id="144420" name="Text Box 36"/>
          <p:cNvSpPr txBox="1">
            <a:spLocks noChangeArrowheads="1"/>
          </p:cNvSpPr>
          <p:nvPr/>
        </p:nvSpPr>
        <p:spPr bwMode="auto">
          <a:xfrm>
            <a:off x="1295400" y="1752600"/>
            <a:ext cx="14221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/>
        </p:nvGraphicFramePr>
        <p:xfrm>
          <a:off x="3276600" y="5257800"/>
          <a:ext cx="56388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811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455" name="Oval 71"/>
          <p:cNvSpPr>
            <a:spLocks noChangeArrowheads="1"/>
          </p:cNvSpPr>
          <p:nvPr/>
        </p:nvSpPr>
        <p:spPr bwMode="auto">
          <a:xfrm>
            <a:off x="231667" y="5852369"/>
            <a:ext cx="2256056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“selection”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0" grpId="0" autoUpdateAnimBg="0"/>
      <p:bldP spid="144421" grpId="0" animBg="1"/>
      <p:bldP spid="144455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119C9-BB75-4CE1-92BC-74E35C16826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SQL Query</a:t>
            </a:r>
          </a:p>
        </p:txBody>
      </p:sp>
      <p:graphicFrame>
        <p:nvGraphicFramePr>
          <p:cNvPr id="145411" name="Group 3"/>
          <p:cNvGraphicFramePr>
            <a:graphicFrameLocks noGrp="1"/>
          </p:cNvGraphicFramePr>
          <p:nvPr/>
        </p:nvGraphicFramePr>
        <p:xfrm>
          <a:off x="3352800" y="1676400"/>
          <a:ext cx="55626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049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43" name="Rectangle 35"/>
          <p:cNvSpPr>
            <a:spLocks noChangeArrowheads="1"/>
          </p:cNvSpPr>
          <p:nvPr/>
        </p:nvSpPr>
        <p:spPr bwMode="auto">
          <a:xfrm>
            <a:off x="228600" y="3810000"/>
            <a:ext cx="551946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Price, Manufacturer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Product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 Price &gt; 100</a:t>
            </a:r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1600200" y="1600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145445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aphicFrame>
        <p:nvGraphicFramePr>
          <p:cNvPr id="145468" name="Group 60"/>
          <p:cNvGraphicFramePr>
            <a:graphicFrameLocks noGrp="1"/>
          </p:cNvGraphicFramePr>
          <p:nvPr/>
        </p:nvGraphicFramePr>
        <p:xfrm>
          <a:off x="4114800" y="5257800"/>
          <a:ext cx="44196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7145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470" name="Oval 62"/>
          <p:cNvSpPr>
            <a:spLocks noChangeArrowheads="1"/>
          </p:cNvSpPr>
          <p:nvPr/>
        </p:nvSpPr>
        <p:spPr bwMode="auto">
          <a:xfrm>
            <a:off x="249441" y="5266121"/>
            <a:ext cx="3098395" cy="127240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“selection” and</a:t>
            </a:r>
          </a:p>
          <a:p>
            <a:pPr algn="ctr">
              <a:buNone/>
            </a:pPr>
            <a:r>
              <a:rPr lang="en-US" dirty="0">
                <a:latin typeface="Arial"/>
              </a:rPr>
              <a:t>“projection”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4" grpId="0" autoUpdateAnimBg="0"/>
      <p:bldP spid="145445" grpId="0" animBg="1"/>
      <p:bldP spid="14547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Textbook(s)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Main textbook:</a:t>
            </a:r>
          </a:p>
          <a:p>
            <a:r>
              <a:rPr lang="en-US" i="1" dirty="0" smtClean="0"/>
              <a:t>Database Management Systems</a:t>
            </a:r>
            <a:r>
              <a:rPr lang="en-US" dirty="0" smtClean="0"/>
              <a:t>, </a:t>
            </a:r>
            <a:r>
              <a:rPr lang="en-US" dirty="0" err="1" smtClean="0"/>
              <a:t>Ramakrishnan</a:t>
            </a:r>
            <a:r>
              <a:rPr lang="en-US" dirty="0" smtClean="0"/>
              <a:t> and </a:t>
            </a:r>
            <a:r>
              <a:rPr lang="en-US" dirty="0" err="1" smtClean="0"/>
              <a:t>Gehrke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Second textbook:</a:t>
            </a:r>
          </a:p>
          <a:p>
            <a:r>
              <a:rPr lang="en-US" i="1" dirty="0" smtClean="0"/>
              <a:t>Database Systems: The Complete Book</a:t>
            </a:r>
            <a:r>
              <a:rPr lang="en-US" dirty="0" smtClean="0"/>
              <a:t>, Garcia-Molina, </a:t>
            </a:r>
            <a:r>
              <a:rPr lang="en-US" dirty="0" err="1" smtClean="0"/>
              <a:t>Ullman</a:t>
            </a:r>
            <a:r>
              <a:rPr lang="en-US" dirty="0" smtClean="0"/>
              <a:t>, </a:t>
            </a:r>
            <a:r>
              <a:rPr lang="en-US" dirty="0" err="1" smtClean="0"/>
              <a:t>Widom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48B1-5A93-F041-B510-B9EE881C25D4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F6763-51EC-44E1-9CCF-881899B53CA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Details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Case insensitive: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SELECT </a:t>
            </a:r>
            <a:r>
              <a:rPr lang="en-US" dirty="0">
                <a:ea typeface="ＭＳ Ｐゴシック" pitchFamily="112" charset="-128"/>
              </a:rPr>
              <a:t>= Select = select</a:t>
            </a: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Product </a:t>
            </a:r>
            <a:r>
              <a:rPr lang="en-US" dirty="0">
                <a:ea typeface="ＭＳ Ｐゴシック" pitchFamily="112" charset="-128"/>
              </a:rPr>
              <a:t>=  product</a:t>
            </a: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BUT</a:t>
            </a:r>
            <a:r>
              <a:rPr lang="en-US" dirty="0">
                <a:ea typeface="ＭＳ Ｐゴシック" pitchFamily="112" charset="-128"/>
              </a:rPr>
              <a:t>: ‘Seattle’ ≠ ‘</a:t>
            </a:r>
            <a:r>
              <a:rPr lang="en-US" dirty="0" err="1">
                <a:ea typeface="ＭＳ Ｐゴシック" pitchFamily="112" charset="-128"/>
              </a:rPr>
              <a:t>seattle</a:t>
            </a:r>
            <a:r>
              <a:rPr lang="en-US" dirty="0">
                <a:ea typeface="ＭＳ Ｐゴシック" pitchFamily="112" charset="-128"/>
              </a:rPr>
              <a:t>’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Constants: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112" charset="-128"/>
              </a:rPr>
              <a:t>‘</a:t>
            </a:r>
            <a:r>
              <a:rPr lang="en-US" dirty="0" err="1">
                <a:ea typeface="ＭＳ Ｐゴシック" pitchFamily="112" charset="-128"/>
              </a:rPr>
              <a:t>abc</a:t>
            </a:r>
            <a:r>
              <a:rPr lang="en-US" dirty="0">
                <a:ea typeface="ＭＳ Ｐゴシック" pitchFamily="112" charset="-128"/>
              </a:rPr>
              <a:t>’  - </a:t>
            </a:r>
            <a:r>
              <a:rPr lang="en-US" dirty="0" smtClean="0">
                <a:ea typeface="ＭＳ Ｐゴシック" pitchFamily="112" charset="-128"/>
              </a:rPr>
              <a:t>yes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>
              <a:ea typeface="ＭＳ Ｐゴシック" pitchFamily="112" charset="-128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dirty="0">
                <a:ea typeface="ＭＳ Ｐゴシック" pitchFamily="112" charset="-128"/>
              </a:rPr>
              <a:t>“</a:t>
            </a:r>
            <a:r>
              <a:rPr lang="en-US" dirty="0" err="1">
                <a:ea typeface="ＭＳ Ｐゴシック" pitchFamily="112" charset="-128"/>
              </a:rPr>
              <a:t>abc</a:t>
            </a:r>
            <a:r>
              <a:rPr lang="en-US" dirty="0">
                <a:ea typeface="ＭＳ Ｐゴシック" pitchFamily="112" charset="-128"/>
              </a:rPr>
              <a:t>” - no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DD72C-599F-4EC9-BAAD-9989DEB1BF03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Eliminating Duplicates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533400" y="1905000"/>
            <a:ext cx="4312448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DISTINCT </a:t>
            </a:r>
            <a:r>
              <a:rPr lang="en-US" dirty="0">
                <a:latin typeface="Arial"/>
              </a:rPr>
              <a:t>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1878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latin typeface="Arial"/>
              </a:rPr>
              <a:t>Compare to: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09600" y="4648200"/>
            <a:ext cx="2813390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</p:txBody>
      </p:sp>
      <p:graphicFrame>
        <p:nvGraphicFramePr>
          <p:cNvPr id="150567" name="Group 39"/>
          <p:cNvGraphicFramePr>
            <a:graphicFrameLocks noGrp="1"/>
          </p:cNvGraphicFramePr>
          <p:nvPr/>
        </p:nvGraphicFramePr>
        <p:xfrm>
          <a:off x="6496050" y="4343400"/>
          <a:ext cx="1352550" cy="167640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6496050" y="1905000"/>
          <a:ext cx="1352550" cy="1341120"/>
        </p:xfrm>
        <a:graphic>
          <a:graphicData uri="http://schemas.openxmlformats.org/drawingml/2006/table">
            <a:tbl>
              <a:tblPr/>
              <a:tblGrid>
                <a:gridCol w="1352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5" name="AutoShape 55"/>
          <p:cNvSpPr>
            <a:spLocks noChangeArrowheads="1"/>
          </p:cNvSpPr>
          <p:nvPr/>
        </p:nvSpPr>
        <p:spPr bwMode="auto">
          <a:xfrm>
            <a:off x="5181600" y="2146548"/>
            <a:ext cx="990600" cy="917079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3826" name="AutoShape 56"/>
          <p:cNvSpPr>
            <a:spLocks noChangeArrowheads="1"/>
          </p:cNvSpPr>
          <p:nvPr/>
        </p:nvSpPr>
        <p:spPr bwMode="auto">
          <a:xfrm>
            <a:off x="5105400" y="4813548"/>
            <a:ext cx="990600" cy="917079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F6952-04CE-4D56-A8B2-3E1675237D8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Ordering the Results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762000" y="2133600"/>
            <a:ext cx="6057367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price, manufacturer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 category=‘gizmo’ AND price &gt; 50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FF0000"/>
                </a:solidFill>
                <a:latin typeface="Arial"/>
              </a:rPr>
              <a:t>ORDER BY</a:t>
            </a:r>
            <a:r>
              <a:rPr lang="en-US" dirty="0">
                <a:latin typeface="Arial"/>
              </a:rPr>
              <a:t>  price, </a:t>
            </a:r>
            <a:r>
              <a:rPr lang="en-US" dirty="0" err="1">
                <a:latin typeface="Arial"/>
              </a:rPr>
              <a:t>pname</a:t>
            </a:r>
            <a:endParaRPr lang="en-US" dirty="0">
              <a:latin typeface="Arial"/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76200" y="4138339"/>
            <a:ext cx="8772503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latin typeface="Arial"/>
              </a:rPr>
              <a:t>Ties are broken by the second attribute on the ORDER BY </a:t>
            </a:r>
            <a:r>
              <a:rPr lang="en-US" dirty="0" smtClean="0">
                <a:latin typeface="Arial"/>
              </a:rPr>
              <a:t>list.</a:t>
            </a:r>
            <a:endParaRPr lang="en-US" dirty="0">
              <a:latin typeface="Arial"/>
            </a:endParaRP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Ordering is ascending, unless you specify the DESC keyword.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5ACF1-A3EC-428F-AB09-6308070F80AE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04800" y="3681139"/>
            <a:ext cx="2983960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ORDER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BY</a:t>
            </a:r>
            <a:r>
              <a:rPr lang="en-US" dirty="0">
                <a:latin typeface="Arial"/>
              </a:rPr>
              <a:t>  </a:t>
            </a:r>
            <a:r>
              <a:rPr lang="en-US" dirty="0" err="1">
                <a:latin typeface="Arial"/>
              </a:rPr>
              <a:t>PName</a:t>
            </a:r>
            <a:endParaRPr lang="en-US" dirty="0">
              <a:latin typeface="Arial"/>
            </a:endParaRPr>
          </a:p>
        </p:txBody>
      </p:sp>
      <p:graphicFrame>
        <p:nvGraphicFramePr>
          <p:cNvPr id="151557" name="Group 5"/>
          <p:cNvGraphicFramePr>
            <a:graphicFrameLocks noGrp="1"/>
          </p:cNvGraphicFramePr>
          <p:nvPr/>
        </p:nvGraphicFramePr>
        <p:xfrm>
          <a:off x="3352800" y="228600"/>
          <a:ext cx="55626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5049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4" name="AutoShape 37"/>
          <p:cNvSpPr>
            <a:spLocks noChangeArrowheads="1"/>
          </p:cNvSpPr>
          <p:nvPr/>
        </p:nvSpPr>
        <p:spPr bwMode="auto">
          <a:xfrm>
            <a:off x="5105400" y="2590800"/>
            <a:ext cx="1371600" cy="520452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7925" name="Text Box 38"/>
          <p:cNvSpPr txBox="1">
            <a:spLocks noChangeArrowheads="1"/>
          </p:cNvSpPr>
          <p:nvPr/>
        </p:nvSpPr>
        <p:spPr bwMode="auto">
          <a:xfrm>
            <a:off x="6781800" y="2209800"/>
            <a:ext cx="7552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8000" dirty="0">
                <a:latin typeface="Arial"/>
              </a:rPr>
              <a:t>?</a:t>
            </a:r>
          </a:p>
        </p:txBody>
      </p:sp>
      <p:sp>
        <p:nvSpPr>
          <p:cNvPr id="151592" name="Rectangle 40"/>
          <p:cNvSpPr>
            <a:spLocks noChangeArrowheads="1"/>
          </p:cNvSpPr>
          <p:nvPr/>
        </p:nvSpPr>
        <p:spPr bwMode="auto">
          <a:xfrm>
            <a:off x="304800" y="2157139"/>
            <a:ext cx="4312448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DISTINCT</a:t>
            </a:r>
            <a:r>
              <a:rPr lang="en-US" dirty="0">
                <a:latin typeface="Arial"/>
              </a:rPr>
              <a:t>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ORDER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BY</a:t>
            </a:r>
            <a:r>
              <a:rPr lang="en-US" dirty="0">
                <a:latin typeface="Arial"/>
              </a:rPr>
              <a:t> category</a:t>
            </a:r>
          </a:p>
        </p:txBody>
      </p:sp>
      <p:sp>
        <p:nvSpPr>
          <p:cNvPr id="151593" name="Rectangle 41"/>
          <p:cNvSpPr>
            <a:spLocks noChangeArrowheads="1"/>
          </p:cNvSpPr>
          <p:nvPr/>
        </p:nvSpPr>
        <p:spPr bwMode="auto">
          <a:xfrm>
            <a:off x="304800" y="5181600"/>
            <a:ext cx="4312448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dirty="0">
                <a:latin typeface="Arial"/>
              </a:rPr>
              <a:t> category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Product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ORDER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BY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PName</a:t>
            </a:r>
            <a:endParaRPr lang="en-US" dirty="0">
              <a:latin typeface="Arial"/>
            </a:endParaRPr>
          </a:p>
        </p:txBody>
      </p:sp>
      <p:sp>
        <p:nvSpPr>
          <p:cNvPr id="37928" name="AutoShape 42"/>
          <p:cNvSpPr>
            <a:spLocks noChangeArrowheads="1"/>
          </p:cNvSpPr>
          <p:nvPr/>
        </p:nvSpPr>
        <p:spPr bwMode="auto">
          <a:xfrm>
            <a:off x="5181600" y="4038600"/>
            <a:ext cx="1371600" cy="520452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7929" name="Text Box 43"/>
          <p:cNvSpPr txBox="1">
            <a:spLocks noChangeArrowheads="1"/>
          </p:cNvSpPr>
          <p:nvPr/>
        </p:nvSpPr>
        <p:spPr bwMode="auto">
          <a:xfrm>
            <a:off x="6858000" y="3657600"/>
            <a:ext cx="7552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8000" dirty="0">
                <a:latin typeface="Arial"/>
              </a:rPr>
              <a:t>?</a:t>
            </a:r>
          </a:p>
        </p:txBody>
      </p:sp>
      <p:sp>
        <p:nvSpPr>
          <p:cNvPr id="37930" name="AutoShape 44"/>
          <p:cNvSpPr>
            <a:spLocks noChangeArrowheads="1"/>
          </p:cNvSpPr>
          <p:nvPr/>
        </p:nvSpPr>
        <p:spPr bwMode="auto">
          <a:xfrm>
            <a:off x="5181600" y="5638800"/>
            <a:ext cx="1371600" cy="520452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37931" name="Text Box 45"/>
          <p:cNvSpPr txBox="1">
            <a:spLocks noChangeArrowheads="1"/>
          </p:cNvSpPr>
          <p:nvPr/>
        </p:nvSpPr>
        <p:spPr bwMode="auto">
          <a:xfrm>
            <a:off x="6858000" y="5257800"/>
            <a:ext cx="75523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8000" dirty="0">
                <a:latin typeface="Arial"/>
              </a:rPr>
              <a:t>?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619D55-3D38-4E64-B77D-D4883066655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Keys and Foreign Keys</a:t>
            </a:r>
          </a:p>
        </p:txBody>
      </p:sp>
      <p:graphicFrame>
        <p:nvGraphicFramePr>
          <p:cNvPr id="153702" name="Group 102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304800" y="4194175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39973" name="Text Box 62"/>
          <p:cNvSpPr txBox="1">
            <a:spLocks noChangeArrowheads="1"/>
          </p:cNvSpPr>
          <p:nvPr/>
        </p:nvSpPr>
        <p:spPr bwMode="auto">
          <a:xfrm>
            <a:off x="1600200" y="1603375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</a:t>
            </a:r>
          </a:p>
        </p:txBody>
      </p:sp>
      <p:graphicFrame>
        <p:nvGraphicFramePr>
          <p:cNvPr id="153706" name="Group 106"/>
          <p:cNvGraphicFramePr>
            <a:graphicFrameLocks noGrp="1"/>
          </p:cNvGraphicFramePr>
          <p:nvPr/>
        </p:nvGraphicFramePr>
        <p:xfrm>
          <a:off x="1524000" y="2133600"/>
          <a:ext cx="4419600" cy="1930400"/>
        </p:xfrm>
        <a:graphic>
          <a:graphicData uri="http://schemas.openxmlformats.org/drawingml/2006/table">
            <a:tbl>
              <a:tblPr/>
              <a:tblGrid>
                <a:gridCol w="1600200"/>
                <a:gridCol w="1371600"/>
                <a:gridCol w="14478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CName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StockPrice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996" name="AutoShape 107"/>
          <p:cNvSpPr>
            <a:spLocks noChangeArrowheads="1"/>
          </p:cNvSpPr>
          <p:nvPr/>
        </p:nvSpPr>
        <p:spPr bwMode="auto">
          <a:xfrm>
            <a:off x="183081" y="2651969"/>
            <a:ext cx="1005439" cy="649188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Key</a:t>
            </a:r>
          </a:p>
        </p:txBody>
      </p:sp>
      <p:sp>
        <p:nvSpPr>
          <p:cNvPr id="39997" name="AutoShape 108"/>
          <p:cNvSpPr>
            <a:spLocks noChangeArrowheads="1"/>
          </p:cNvSpPr>
          <p:nvPr/>
        </p:nvSpPr>
        <p:spPr bwMode="auto">
          <a:xfrm>
            <a:off x="7366839" y="4602094"/>
            <a:ext cx="1727111" cy="1168539"/>
          </a:xfrm>
          <a:prstGeom prst="wedgeEllipseCallout">
            <a:avLst>
              <a:gd name="adj1" fmla="val -91086"/>
              <a:gd name="adj2" fmla="val -28459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Foreign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key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A6610A-9D8D-40CB-A68E-AF426741A0A1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u="sng" dirty="0" err="1" smtClean="0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,  Price, Category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 Manufacturer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u="sng" dirty="0" err="1" smtClean="0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</a:t>
            </a:r>
            <a:r>
              <a:rPr lang="en-US" dirty="0" smtClean="0">
                <a:solidFill>
                  <a:srgbClr val="0000FF"/>
                </a:solidFill>
                <a:latin typeface="Arial"/>
              </a:rPr>
              <a:t> Country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products under $200 manufactured in Japan;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return their names and prices. 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066800" y="4373940"/>
            <a:ext cx="7648248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dirty="0" err="1" smtClean="0">
                <a:latin typeface="Arial"/>
              </a:rPr>
              <a:t>PName</a:t>
            </a:r>
            <a:r>
              <a:rPr lang="en-US" dirty="0" smtClean="0">
                <a:latin typeface="Arial"/>
              </a:rPr>
              <a:t>, Price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 smtClean="0">
                <a:latin typeface="Arial"/>
              </a:rPr>
              <a:t>      Product, Company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 smtClean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dirty="0" err="1" smtClean="0">
                <a:solidFill>
                  <a:schemeClr val="tx2"/>
                </a:solidFill>
                <a:latin typeface="Arial"/>
              </a:rPr>
              <a:t>CName</a:t>
            </a:r>
            <a:r>
              <a:rPr lang="en-US" dirty="0" smtClean="0">
                <a:solidFill>
                  <a:schemeClr val="tx2"/>
                </a:solidFill>
                <a:latin typeface="Arial"/>
              </a:rPr>
              <a:t> AND Country=‘Japan’</a:t>
            </a:r>
            <a:br>
              <a:rPr lang="en-US" dirty="0" smtClean="0">
                <a:solidFill>
                  <a:schemeClr val="tx2"/>
                </a:solidFill>
                <a:latin typeface="Arial"/>
              </a:rPr>
            </a:br>
            <a:r>
              <a:rPr lang="en-US" dirty="0" smtClean="0">
                <a:solidFill>
                  <a:schemeClr val="tx2"/>
                </a:solidFill>
                <a:latin typeface="Arial"/>
              </a:rPr>
              <a:t>                 AND Price &lt;= 200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38400" y="3505199"/>
            <a:ext cx="6396039" cy="2209801"/>
            <a:chOff x="1536" y="2112"/>
            <a:chExt cx="4029" cy="1392"/>
          </a:xfrm>
        </p:grpSpPr>
        <p:sp>
          <p:nvSpPr>
            <p:cNvPr id="41992" name="Oval 6"/>
            <p:cNvSpPr>
              <a:spLocks noChangeArrowheads="1"/>
            </p:cNvSpPr>
            <p:nvPr/>
          </p:nvSpPr>
          <p:spPr bwMode="auto">
            <a:xfrm>
              <a:off x="1536" y="3036"/>
              <a:ext cx="2016" cy="468"/>
            </a:xfrm>
            <a:prstGeom prst="ellipse">
              <a:avLst/>
            </a:prstGeom>
            <a:noFill/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41993" name="AutoShape 7"/>
            <p:cNvSpPr>
              <a:spLocks noChangeArrowheads="1"/>
            </p:cNvSpPr>
            <p:nvPr/>
          </p:nvSpPr>
          <p:spPr bwMode="auto">
            <a:xfrm>
              <a:off x="3696" y="2112"/>
              <a:ext cx="1869" cy="900"/>
            </a:xfrm>
            <a:prstGeom prst="wedgeEllipseCallout">
              <a:avLst>
                <a:gd name="adj1" fmla="val -59597"/>
                <a:gd name="adj2" fmla="val 5498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buNone/>
              </a:pPr>
              <a:r>
                <a:rPr lang="en-US" sz="2000" dirty="0">
                  <a:latin typeface="Arial"/>
                </a:rPr>
                <a:t>Join</a:t>
              </a:r>
              <a:br>
                <a:rPr lang="en-US" sz="2000" dirty="0">
                  <a:latin typeface="Arial"/>
                </a:rPr>
              </a:br>
              <a:r>
                <a:rPr lang="en-US" sz="2000" dirty="0">
                  <a:latin typeface="Arial"/>
                </a:rPr>
                <a:t>between Product</a:t>
              </a:r>
              <a:br>
                <a:rPr lang="en-US" sz="2000" dirty="0">
                  <a:latin typeface="Arial"/>
                </a:rPr>
              </a:br>
              <a:r>
                <a:rPr lang="en-US" sz="2000" dirty="0">
                  <a:latin typeface="Arial"/>
                </a:rPr>
                <a:t>and Company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24AF9-7B49-4A42-BB23-14C50CB39EC0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</a:t>
            </a:r>
          </a:p>
        </p:txBody>
      </p:sp>
      <p:graphicFrame>
        <p:nvGraphicFramePr>
          <p:cNvPr id="156742" name="Group 70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152400" y="1752600"/>
            <a:ext cx="980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4953000" y="1752600"/>
            <a:ext cx="117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rgbClr val="0000FF"/>
                </a:solidFill>
                <a:latin typeface="Arial"/>
              </a:rPr>
              <a:t>Company</a:t>
            </a:r>
          </a:p>
        </p:txBody>
      </p:sp>
      <p:graphicFrame>
        <p:nvGraphicFramePr>
          <p:cNvPr id="156743" name="Group 71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StockPrice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4092" name="AutoShape 72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93" name="AutoShape 73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94" name="AutoShape 74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4095" name="AutoShape 75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aphicFrame>
        <p:nvGraphicFramePr>
          <p:cNvPr id="156785" name="Group 113"/>
          <p:cNvGraphicFramePr>
            <a:graphicFrameLocks noGrp="1"/>
          </p:cNvGraphicFramePr>
          <p:nvPr/>
        </p:nvGraphicFramePr>
        <p:xfrm>
          <a:off x="6019800" y="5257800"/>
          <a:ext cx="1905000" cy="54864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86" name="AutoShape 114"/>
          <p:cNvSpPr>
            <a:spLocks noChangeArrowheads="1"/>
          </p:cNvSpPr>
          <p:nvPr/>
        </p:nvSpPr>
        <p:spPr bwMode="auto">
          <a:xfrm>
            <a:off x="6781800" y="4251275"/>
            <a:ext cx="366832" cy="55096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1219200" y="2495551"/>
            <a:ext cx="7620000" cy="877888"/>
            <a:chOff x="768" y="1572"/>
            <a:chExt cx="4800" cy="553"/>
          </a:xfrm>
        </p:grpSpPr>
        <p:sp>
          <p:nvSpPr>
            <p:cNvPr id="44110" name="Oval 76"/>
            <p:cNvSpPr>
              <a:spLocks noChangeArrowheads="1"/>
            </p:cNvSpPr>
            <p:nvPr/>
          </p:nvSpPr>
          <p:spPr bwMode="auto">
            <a:xfrm>
              <a:off x="4896" y="1716"/>
              <a:ext cx="672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44111" name="Oval 77"/>
            <p:cNvSpPr>
              <a:spLocks noChangeArrowheads="1"/>
            </p:cNvSpPr>
            <p:nvPr/>
          </p:nvSpPr>
          <p:spPr bwMode="auto">
            <a:xfrm>
              <a:off x="768" y="1572"/>
              <a:ext cx="528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  <p:sp>
          <p:nvSpPr>
            <p:cNvPr id="44112" name="Oval 116"/>
            <p:cNvSpPr>
              <a:spLocks noChangeArrowheads="1"/>
            </p:cNvSpPr>
            <p:nvPr/>
          </p:nvSpPr>
          <p:spPr bwMode="auto">
            <a:xfrm rot="21134894">
              <a:off x="2108" y="1670"/>
              <a:ext cx="1872" cy="409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</p:grpSp>
      <p:sp>
        <p:nvSpPr>
          <p:cNvPr id="156790" name="Rectangle 118"/>
          <p:cNvSpPr>
            <a:spLocks noChangeArrowheads="1"/>
          </p:cNvSpPr>
          <p:nvPr/>
        </p:nvSpPr>
        <p:spPr bwMode="auto">
          <a:xfrm>
            <a:off x="76200" y="4419600"/>
            <a:ext cx="5782352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Arial"/>
              </a:rPr>
              <a:t>SELECT   </a:t>
            </a:r>
            <a:r>
              <a:rPr lang="en-US" sz="1800" dirty="0" err="1">
                <a:latin typeface="Arial"/>
              </a:rPr>
              <a:t>PName</a:t>
            </a:r>
            <a:r>
              <a:rPr lang="en-US" sz="1800" dirty="0">
                <a:latin typeface="Arial"/>
              </a:rPr>
              <a:t>, Price</a:t>
            </a:r>
            <a:br>
              <a:rPr lang="en-US" sz="1800" dirty="0">
                <a:latin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1800" dirty="0">
                <a:latin typeface="Arial"/>
              </a:rPr>
              <a:t>      Product, Company</a:t>
            </a:r>
            <a:br>
              <a:rPr lang="en-US" sz="1800" dirty="0">
                <a:latin typeface="Arial"/>
              </a:rPr>
            </a:br>
            <a:r>
              <a:rPr lang="en-US" sz="18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1800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sz="1800" dirty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sz="1800" dirty="0" err="1">
                <a:solidFill>
                  <a:schemeClr val="tx2"/>
                </a:solidFill>
                <a:latin typeface="Arial"/>
              </a:rPr>
              <a:t>CName</a:t>
            </a:r>
            <a:r>
              <a:rPr lang="en-US" sz="1800" dirty="0">
                <a:solidFill>
                  <a:schemeClr val="tx2"/>
                </a:solidFill>
                <a:latin typeface="Arial"/>
              </a:rPr>
              <a:t> AND Country=‘Japan’</a:t>
            </a:r>
            <a:br>
              <a:rPr lang="en-US" sz="1800" dirty="0">
                <a:solidFill>
                  <a:schemeClr val="tx2"/>
                </a:solidFill>
                <a:latin typeface="Arial"/>
              </a:rPr>
            </a:br>
            <a:r>
              <a:rPr lang="en-US" sz="1800" dirty="0">
                <a:solidFill>
                  <a:schemeClr val="tx2"/>
                </a:solidFill>
                <a:latin typeface="Arial"/>
              </a:rPr>
              <a:t>                 AND Price &lt;= 200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8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B748E6-1F6F-4527-98E5-FA80F416542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Tuple Variables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066800" y="2590800"/>
            <a:ext cx="533902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 DISTINCT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pname</a:t>
            </a:r>
            <a:r>
              <a:rPr lang="en-US" dirty="0">
                <a:latin typeface="Arial"/>
              </a:rPr>
              <a:t>, address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Person, Company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dirty="0" err="1">
                <a:solidFill>
                  <a:schemeClr val="tx2"/>
                </a:solidFill>
                <a:latin typeface="Arial"/>
              </a:rPr>
              <a:t>worksfor</a:t>
            </a:r>
            <a:r>
              <a:rPr lang="en-US" dirty="0">
                <a:solidFill>
                  <a:schemeClr val="tx2"/>
                </a:solidFill>
                <a:latin typeface="Arial"/>
              </a:rPr>
              <a:t> = </a:t>
            </a:r>
            <a:r>
              <a:rPr lang="en-US" dirty="0" err="1">
                <a:solidFill>
                  <a:schemeClr val="tx2"/>
                </a:solidFill>
                <a:latin typeface="Arial"/>
              </a:rPr>
              <a:t>cname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50181" name="AutoShape 6"/>
          <p:cNvSpPr>
            <a:spLocks noChangeArrowheads="1"/>
          </p:cNvSpPr>
          <p:nvPr/>
        </p:nvSpPr>
        <p:spPr bwMode="auto">
          <a:xfrm>
            <a:off x="6831274" y="1752600"/>
            <a:ext cx="2160326" cy="1168539"/>
          </a:xfrm>
          <a:prstGeom prst="wedgeEllipseCallout">
            <a:avLst>
              <a:gd name="adj1" fmla="val -76255"/>
              <a:gd name="adj2" fmla="val 3017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Which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address ?</a:t>
            </a: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304800" y="1524000"/>
            <a:ext cx="56926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None/>
            </a:pPr>
            <a:r>
              <a:rPr lang="en-US" sz="2800" dirty="0" err="1">
                <a:solidFill>
                  <a:srgbClr val="0000FF"/>
                </a:solidFill>
                <a:latin typeface="Arial"/>
              </a:rPr>
              <a:t>Person(</a:t>
            </a:r>
            <a:r>
              <a:rPr lang="en-US" sz="2800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address,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worksfor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)</a:t>
            </a:r>
            <a:br>
              <a:rPr lang="en-US" sz="2800" dirty="0">
                <a:solidFill>
                  <a:srgbClr val="0000FF"/>
                </a:solidFill>
                <a:latin typeface="Arial"/>
              </a:rPr>
            </a:br>
            <a:r>
              <a:rPr lang="en-US" sz="2800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sz="2800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address)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04800" y="3962400"/>
            <a:ext cx="8542338" cy="1200150"/>
            <a:chOff x="336" y="2616"/>
            <a:chExt cx="5381" cy="756"/>
          </a:xfrm>
        </p:grpSpPr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816" y="2616"/>
              <a:ext cx="4901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lumMod val="65000"/>
                  <a:lumOff val="35000"/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</a:rPr>
                <a:t>SELECT</a:t>
              </a:r>
              <a:r>
                <a:rPr lang="en-US" dirty="0">
                  <a:latin typeface="Arial"/>
                </a:rPr>
                <a:t>   </a:t>
              </a:r>
              <a:r>
                <a:rPr lang="en-US" dirty="0">
                  <a:solidFill>
                    <a:srgbClr val="0000FF"/>
                  </a:solidFill>
                  <a:latin typeface="Arial"/>
                </a:rPr>
                <a:t>DISTINCT</a:t>
              </a:r>
              <a:r>
                <a:rPr lang="en-US" dirty="0">
                  <a:latin typeface="Arial"/>
                </a:rPr>
                <a:t> </a:t>
              </a:r>
              <a:r>
                <a:rPr lang="en-US" dirty="0" err="1">
                  <a:latin typeface="Arial"/>
                </a:rPr>
                <a:t>Person.pname</a:t>
              </a:r>
              <a:r>
                <a:rPr lang="en-US" dirty="0">
                  <a:latin typeface="Arial"/>
                </a:rPr>
                <a:t>, </a:t>
              </a:r>
              <a:r>
                <a:rPr lang="en-US" dirty="0" err="1">
                  <a:latin typeface="Arial"/>
                </a:rPr>
                <a:t>Company.address</a:t>
              </a:r>
              <a:r>
                <a:rPr lang="en-US" dirty="0">
                  <a:latin typeface="Arial"/>
                </a:rPr>
                <a:t/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FROM</a:t>
              </a:r>
              <a:r>
                <a:rPr lang="en-US" dirty="0">
                  <a:latin typeface="Arial"/>
                </a:rPr>
                <a:t>      Person, Company</a:t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WHERE</a:t>
              </a:r>
              <a:r>
                <a:rPr lang="en-US" dirty="0">
                  <a:solidFill>
                    <a:schemeClr val="accent2"/>
                  </a:solidFill>
                  <a:latin typeface="Arial"/>
                </a:rPr>
                <a:t>  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Person.worksfor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 =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Company.cname</a:t>
              </a:r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0188" name="AutoShape 10"/>
            <p:cNvSpPr>
              <a:spLocks noChangeArrowheads="1"/>
            </p:cNvSpPr>
            <p:nvPr/>
          </p:nvSpPr>
          <p:spPr bwMode="auto">
            <a:xfrm>
              <a:off x="336" y="2936"/>
              <a:ext cx="432" cy="304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4800" y="5295900"/>
            <a:ext cx="6556376" cy="1200150"/>
            <a:chOff x="288" y="3456"/>
            <a:chExt cx="4130" cy="756"/>
          </a:xfrm>
        </p:grpSpPr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768" y="3456"/>
              <a:ext cx="3650" cy="7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tx1">
                  <a:lumMod val="65000"/>
                  <a:lumOff val="35000"/>
                  <a:alpha val="75000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  <a:buNone/>
              </a:pPr>
              <a:r>
                <a:rPr lang="en-US" dirty="0">
                  <a:solidFill>
                    <a:srgbClr val="0000FF"/>
                  </a:solidFill>
                  <a:latin typeface="Arial"/>
                </a:rPr>
                <a:t>SELECT</a:t>
              </a:r>
              <a:r>
                <a:rPr lang="en-US" dirty="0">
                  <a:latin typeface="Arial"/>
                </a:rPr>
                <a:t>   </a:t>
              </a:r>
              <a:r>
                <a:rPr lang="en-US" dirty="0">
                  <a:solidFill>
                    <a:srgbClr val="0000FF"/>
                  </a:solidFill>
                  <a:latin typeface="Arial"/>
                </a:rPr>
                <a:t>DISTINCT</a:t>
              </a:r>
              <a:r>
                <a:rPr lang="en-US" dirty="0">
                  <a:latin typeface="Arial"/>
                </a:rPr>
                <a:t> </a:t>
              </a:r>
              <a:r>
                <a:rPr lang="en-US" dirty="0" err="1">
                  <a:latin typeface="Arial"/>
                </a:rPr>
                <a:t>x.pname</a:t>
              </a:r>
              <a:r>
                <a:rPr lang="en-US" dirty="0">
                  <a:latin typeface="Arial"/>
                </a:rPr>
                <a:t>, </a:t>
              </a:r>
              <a:r>
                <a:rPr lang="en-US" dirty="0" err="1">
                  <a:latin typeface="Arial"/>
                </a:rPr>
                <a:t>y.address</a:t>
              </a:r>
              <a:r>
                <a:rPr lang="en-US" dirty="0">
                  <a:latin typeface="Arial"/>
                </a:rPr>
                <a:t/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FROM</a:t>
              </a:r>
              <a:r>
                <a:rPr lang="en-US" dirty="0">
                  <a:latin typeface="Arial"/>
                </a:rPr>
                <a:t>      Person AS </a:t>
              </a:r>
              <a:r>
                <a:rPr lang="en-US" dirty="0" err="1">
                  <a:latin typeface="Arial"/>
                </a:rPr>
                <a:t>x</a:t>
              </a:r>
              <a:r>
                <a:rPr lang="en-US" dirty="0">
                  <a:latin typeface="Arial"/>
                </a:rPr>
                <a:t>, Company AS </a:t>
              </a:r>
              <a:r>
                <a:rPr lang="en-US" dirty="0" err="1">
                  <a:latin typeface="Arial"/>
                </a:rPr>
                <a:t>y</a:t>
              </a:r>
              <a:r>
                <a:rPr lang="en-US" dirty="0">
                  <a:latin typeface="Arial"/>
                </a:rPr>
                <a:t/>
              </a:r>
              <a:br>
                <a:rPr lang="en-US" dirty="0">
                  <a:latin typeface="Arial"/>
                </a:rPr>
              </a:br>
              <a:r>
                <a:rPr lang="en-US" dirty="0">
                  <a:solidFill>
                    <a:srgbClr val="0000FF"/>
                  </a:solidFill>
                  <a:latin typeface="Arial"/>
                </a:rPr>
                <a:t>WHERE</a:t>
              </a:r>
              <a:r>
                <a:rPr lang="en-US" dirty="0">
                  <a:solidFill>
                    <a:schemeClr val="accent2"/>
                  </a:solidFill>
                  <a:latin typeface="Arial"/>
                </a:rPr>
                <a:t>  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x.worksfor</a:t>
              </a:r>
              <a:r>
                <a:rPr lang="en-US" dirty="0">
                  <a:solidFill>
                    <a:schemeClr val="tx2"/>
                  </a:solidFill>
                  <a:latin typeface="Arial"/>
                </a:rPr>
                <a:t> = </a:t>
              </a:r>
              <a:r>
                <a:rPr lang="en-US" dirty="0" err="1">
                  <a:solidFill>
                    <a:schemeClr val="tx2"/>
                  </a:solidFill>
                  <a:latin typeface="Arial"/>
                </a:rPr>
                <a:t>y.cname</a:t>
              </a:r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0186" name="AutoShape 11"/>
            <p:cNvSpPr>
              <a:spLocks noChangeArrowheads="1"/>
            </p:cNvSpPr>
            <p:nvPr/>
          </p:nvSpPr>
          <p:spPr bwMode="auto">
            <a:xfrm>
              <a:off x="288" y="3672"/>
              <a:ext cx="432" cy="288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>
                <a:buNone/>
              </a:pPr>
              <a:endParaRPr lang="en-US" dirty="0">
                <a:latin typeface="Arial"/>
              </a:endParaRP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A7C276-5911-4A5D-B964-90580C0D6ECC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Class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category, manufacturer)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country)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Chinese companies that manufacture products both in the ‘toy’ category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838200" y="4191000"/>
            <a:ext cx="647700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                                                                          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2D2D6-A288-4590-A3A3-1CB90780E5CD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 Class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category, manufacturer)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country)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Chinese companies that manufacture products both in the ‘electronic’ and ‘toy’ categories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838200" y="4191000"/>
            <a:ext cx="6705600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                                                                          </a:t>
            </a:r>
            <a:endParaRPr lang="en-US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Format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Lectures Wednesdays, 6:30-9:20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7 Homework  Assignments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Take-home Final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A565-A3A5-FF4B-84C1-7143A45FADF9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DE7F53-6B99-47CF-AEA2-C3D67835D12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Meaning (Semantics) of SQL Queries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600200"/>
            <a:ext cx="4929455" cy="1095685"/>
          </a:xfrm>
          <a:solidFill>
            <a:schemeClr val="bg1"/>
          </a:solidFill>
          <a:ln cap="flat">
            <a:solidFill>
              <a:schemeClr val="tx1"/>
            </a:solidFill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SELECT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FROM</a:t>
            </a:r>
            <a:r>
              <a:rPr lang="en-US" sz="2400" dirty="0"/>
              <a:t>    R</a:t>
            </a:r>
            <a:r>
              <a:rPr lang="en-US" sz="2400" baseline="-25000" dirty="0"/>
              <a:t>1</a:t>
            </a:r>
            <a:r>
              <a:rPr lang="en-US" sz="2400" dirty="0"/>
              <a:t> AS x</a:t>
            </a:r>
            <a:r>
              <a:rPr lang="en-US" sz="2400" baseline="-25000" dirty="0"/>
              <a:t>1</a:t>
            </a:r>
            <a:r>
              <a:rPr lang="en-US" sz="2400" dirty="0"/>
              <a:t>, R</a:t>
            </a:r>
            <a:r>
              <a:rPr lang="en-US" sz="2400" baseline="-25000" dirty="0"/>
              <a:t>2</a:t>
            </a:r>
            <a:r>
              <a:rPr lang="en-US" sz="2400" dirty="0"/>
              <a:t> AS 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R</a:t>
            </a:r>
            <a:r>
              <a:rPr lang="en-US" sz="2400" baseline="-25000" dirty="0" err="1"/>
              <a:t>n</a:t>
            </a:r>
            <a:r>
              <a:rPr lang="en-US" sz="2400" dirty="0"/>
              <a:t> AS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endParaRPr lang="en-US" sz="2400" dirty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FF"/>
                </a:solidFill>
              </a:rPr>
              <a:t>WHERE  </a:t>
            </a:r>
            <a:r>
              <a:rPr lang="en-US" sz="2400" dirty="0"/>
              <a:t>Conditions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38200" y="2971800"/>
            <a:ext cx="7621147" cy="3274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Answer = {}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b="1" dirty="0">
                <a:latin typeface="Arial"/>
              </a:rPr>
              <a:t>for</a:t>
            </a:r>
            <a:r>
              <a:rPr lang="en-US" dirty="0">
                <a:latin typeface="Arial"/>
              </a:rPr>
              <a:t> x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in</a:t>
            </a:r>
            <a:r>
              <a:rPr lang="en-US" dirty="0">
                <a:latin typeface="Arial"/>
              </a:rPr>
              <a:t> R</a:t>
            </a:r>
            <a:r>
              <a:rPr lang="en-US" b="1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do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</a:t>
            </a:r>
            <a:r>
              <a:rPr lang="en-US" b="1" dirty="0">
                <a:latin typeface="Arial"/>
              </a:rPr>
              <a:t>for</a:t>
            </a:r>
            <a:r>
              <a:rPr lang="en-US" dirty="0">
                <a:latin typeface="Arial"/>
              </a:rPr>
              <a:t> x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in</a:t>
            </a:r>
            <a:r>
              <a:rPr lang="en-US" dirty="0">
                <a:latin typeface="Arial"/>
              </a:rPr>
              <a:t> R</a:t>
            </a:r>
            <a:r>
              <a:rPr lang="en-US" baseline="-25000" dirty="0">
                <a:latin typeface="Arial"/>
              </a:rPr>
              <a:t>2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do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…..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     </a:t>
            </a:r>
            <a:r>
              <a:rPr lang="en-US" b="1" dirty="0">
                <a:latin typeface="Arial"/>
              </a:rPr>
              <a:t>for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x</a:t>
            </a:r>
            <a:r>
              <a:rPr lang="en-US" baseline="-25000" dirty="0" err="1">
                <a:latin typeface="Arial"/>
              </a:rPr>
              <a:t>n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in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R</a:t>
            </a:r>
            <a:r>
              <a:rPr lang="en-US" baseline="-25000" dirty="0" err="1">
                <a:latin typeface="Arial"/>
              </a:rPr>
              <a:t>n</a:t>
            </a: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>do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            </a:t>
            </a:r>
            <a:r>
              <a:rPr lang="en-US" b="1" dirty="0">
                <a:latin typeface="Arial"/>
              </a:rPr>
              <a:t>if</a:t>
            </a:r>
            <a:r>
              <a:rPr lang="en-US" dirty="0">
                <a:latin typeface="Arial"/>
              </a:rPr>
              <a:t> Conditions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dirty="0">
                <a:latin typeface="Arial"/>
              </a:rPr>
              <a:t>                             </a:t>
            </a:r>
            <a:r>
              <a:rPr lang="en-US" b="1" dirty="0">
                <a:latin typeface="Arial"/>
              </a:rPr>
              <a:t>then</a:t>
            </a:r>
            <a:r>
              <a:rPr lang="en-US" dirty="0">
                <a:latin typeface="Arial"/>
              </a:rPr>
              <a:t> Answer = Answer </a:t>
            </a:r>
            <a:r>
              <a:rPr lang="en-US" dirty="0" err="1">
                <a:latin typeface="Arial"/>
                <a:sym typeface="Symbol" pitchFamily="112" charset="2"/>
              </a:rPr>
              <a:t></a:t>
            </a:r>
            <a:r>
              <a:rPr lang="en-US" dirty="0">
                <a:latin typeface="Arial"/>
              </a:rPr>
              <a:t> {(a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>
                <a:latin typeface="Arial"/>
              </a:rPr>
              <a:t>,…,</a:t>
            </a:r>
            <a:r>
              <a:rPr lang="en-US" dirty="0" err="1">
                <a:latin typeface="Arial"/>
              </a:rPr>
              <a:t>a</a:t>
            </a:r>
            <a:r>
              <a:rPr lang="en-US" baseline="-25000" dirty="0" err="1">
                <a:latin typeface="Arial"/>
              </a:rPr>
              <a:t>k</a:t>
            </a:r>
            <a:r>
              <a:rPr lang="en-US" dirty="0">
                <a:latin typeface="Arial"/>
              </a:rPr>
              <a:t>)}</a:t>
            </a:r>
          </a:p>
          <a:p>
            <a:pPr marL="342900" indent="-342900" eaLnBrk="0" hangingPunct="0">
              <a:lnSpc>
                <a:spcPct val="90000"/>
              </a:lnSpc>
              <a:buNone/>
            </a:pPr>
            <a:r>
              <a:rPr lang="en-US" b="1" dirty="0">
                <a:latin typeface="Arial"/>
              </a:rPr>
              <a:t>return</a:t>
            </a:r>
            <a:r>
              <a:rPr lang="en-US" dirty="0">
                <a:latin typeface="Arial"/>
              </a:rPr>
              <a:t> Answer</a:t>
            </a:r>
            <a:endParaRPr lang="en-US" sz="3200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6314CC-781C-454C-B92A-52B3202B7478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457200" y="4495800"/>
            <a:ext cx="4865434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dirty="0">
                <a:latin typeface="Arial"/>
              </a:rPr>
              <a:t> R.A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R, S, T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R.A=S.A    OR   R.A=T.A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Using the Formal Semantics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5562600" y="4495800"/>
            <a:ext cx="354240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If  </a:t>
            </a:r>
            <a:r>
              <a:rPr lang="en-US" dirty="0">
                <a:latin typeface="Arial"/>
              </a:rPr>
              <a:t>S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Arial"/>
                <a:sym typeface="Symbol" pitchFamily="112" charset="2"/>
              </a:rPr>
              <a:t>≠</a:t>
            </a:r>
            <a:r>
              <a:rPr lang="en-US" dirty="0" smtClean="0">
                <a:latin typeface="Arial"/>
              </a:rPr>
              <a:t> ∅ </a:t>
            </a:r>
            <a:r>
              <a:rPr lang="en-US" dirty="0">
                <a:latin typeface="Arial"/>
              </a:rPr>
              <a:t>and  T</a:t>
            </a:r>
            <a:r>
              <a:rPr lang="en-US" dirty="0" smtClean="0">
                <a:latin typeface="Arial"/>
              </a:rPr>
              <a:t> </a:t>
            </a:r>
            <a:r>
              <a:rPr lang="en-US" dirty="0" smtClean="0">
                <a:latin typeface="Arial"/>
                <a:sym typeface="Symbol" pitchFamily="112" charset="2"/>
              </a:rPr>
              <a:t>≠</a:t>
            </a:r>
            <a:r>
              <a:rPr lang="en-US" dirty="0" smtClean="0">
                <a:latin typeface="Arial"/>
              </a:rPr>
              <a:t> ∅</a:t>
            </a:r>
            <a:r>
              <a:rPr lang="en-US" dirty="0" smtClean="0">
                <a:latin typeface="Symbol" pitchFamily="112" charset="2"/>
              </a:rPr>
              <a:t/>
            </a:r>
            <a:br>
              <a:rPr lang="en-US" dirty="0" smtClean="0">
                <a:latin typeface="Symbol" pitchFamily="112" charset="2"/>
              </a:rPr>
            </a:br>
            <a:r>
              <a:rPr lang="en-US" dirty="0" smtClean="0">
                <a:latin typeface="Arial"/>
              </a:rPr>
              <a:t>then returns R </a:t>
            </a:r>
            <a:r>
              <a:rPr lang="en-US" dirty="0" smtClean="0">
                <a:latin typeface="Symbol" pitchFamily="112" charset="2"/>
              </a:rPr>
              <a:t>Ç</a:t>
            </a:r>
            <a:r>
              <a:rPr lang="en-US" dirty="0" smtClean="0">
                <a:latin typeface="Arial"/>
              </a:rPr>
              <a:t> (S </a:t>
            </a:r>
            <a:r>
              <a:rPr lang="en-US" dirty="0" smtClean="0">
                <a:latin typeface="Symbol" pitchFamily="112" charset="2"/>
              </a:rPr>
              <a:t>È</a:t>
            </a:r>
            <a:r>
              <a:rPr lang="en-US" dirty="0" smtClean="0">
                <a:latin typeface="Arial"/>
              </a:rPr>
              <a:t> T)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else returns ∅</a:t>
            </a:r>
            <a:endParaRPr lang="en-US" dirty="0">
              <a:latin typeface="Symbol" pitchFamily="112" charset="2"/>
            </a:endParaRPr>
          </a:p>
        </p:txBody>
      </p:sp>
      <p:sp>
        <p:nvSpPr>
          <p:cNvPr id="54278" name="Rectangle 10"/>
          <p:cNvSpPr>
            <a:spLocks noChangeArrowheads="1"/>
          </p:cNvSpPr>
          <p:nvPr/>
        </p:nvSpPr>
        <p:spPr bwMode="auto">
          <a:xfrm>
            <a:off x="609600" y="1828800"/>
            <a:ext cx="4786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What do these queries compute ?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3544560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  DISTINCT</a:t>
            </a:r>
            <a:r>
              <a:rPr lang="en-US" dirty="0">
                <a:latin typeface="Arial"/>
              </a:rPr>
              <a:t> R.A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R, S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 R.A=S.A</a:t>
            </a: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5486400" y="2819400"/>
            <a:ext cx="2182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Returns R </a:t>
            </a:r>
            <a:r>
              <a:rPr lang="en-US" dirty="0">
                <a:latin typeface="Symbol" pitchFamily="112" charset="2"/>
              </a:rPr>
              <a:t>Ç</a:t>
            </a:r>
            <a:r>
              <a:rPr lang="en-US" dirty="0">
                <a:latin typeface="Arial"/>
              </a:rPr>
              <a:t> 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/>
      <p:bldP spid="12494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D837F-F96B-4805-995B-0D7629D79DCF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 Introduce Duplicates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429000" y="257175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None/>
            </a:pP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category, manufacturer)</a:t>
            </a:r>
          </a:p>
          <a:p>
            <a:pPr eaLnBrk="0" hangingPunct="0"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 (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stockPrice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country)</a:t>
            </a:r>
          </a:p>
          <a:p>
            <a:pPr eaLnBrk="0" hangingPunct="0">
              <a:buNone/>
            </a:pPr>
            <a:endParaRPr lang="en-US" dirty="0">
              <a:latin typeface="Arial"/>
            </a:endParaRPr>
          </a:p>
          <a:p>
            <a:pPr eaLnBrk="0" hangingPunct="0">
              <a:buNone/>
            </a:pPr>
            <a:r>
              <a:rPr lang="en-US" dirty="0">
                <a:latin typeface="Arial"/>
              </a:rPr>
              <a:t>Find all countries that manufacture some product in the ‘Gadgets’ category.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838200" y="4191000"/>
            <a:ext cx="8144327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dirty="0">
                <a:latin typeface="Arial"/>
              </a:rPr>
              <a:t>   Country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     Product, Company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dirty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dirty="0" err="1">
                <a:solidFill>
                  <a:schemeClr val="tx2"/>
                </a:solidFill>
                <a:latin typeface="Arial"/>
              </a:rPr>
              <a:t>CName</a:t>
            </a:r>
            <a:r>
              <a:rPr lang="en-US" dirty="0">
                <a:solidFill>
                  <a:schemeClr val="tx2"/>
                </a:solidFill>
                <a:latin typeface="Arial"/>
              </a:rPr>
              <a:t> AND Category=‘Gadgets’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A3A09E-776D-43A3-8792-3D684195F14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Joins Introduce Duplicates</a:t>
            </a:r>
          </a:p>
        </p:txBody>
      </p:sp>
      <p:graphicFrame>
        <p:nvGraphicFramePr>
          <p:cNvPr id="238595" name="Group 3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4" name="Text Box 35"/>
          <p:cNvSpPr txBox="1">
            <a:spLocks noChangeArrowheads="1"/>
          </p:cNvSpPr>
          <p:nvPr/>
        </p:nvSpPr>
        <p:spPr bwMode="auto">
          <a:xfrm>
            <a:off x="152400" y="1752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</a:t>
            </a:r>
          </a:p>
        </p:txBody>
      </p:sp>
      <p:sp>
        <p:nvSpPr>
          <p:cNvPr id="58405" name="Text Box 36"/>
          <p:cNvSpPr txBox="1">
            <a:spLocks noChangeArrowheads="1"/>
          </p:cNvSpPr>
          <p:nvPr/>
        </p:nvSpPr>
        <p:spPr bwMode="auto">
          <a:xfrm>
            <a:off x="5029200" y="18288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</a:t>
            </a:r>
          </a:p>
        </p:txBody>
      </p:sp>
      <p:graphicFrame>
        <p:nvGraphicFramePr>
          <p:cNvPr id="238629" name="Group 37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StockPrice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428" name="AutoShape 59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429" name="AutoShape 60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430" name="AutoShape 61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8431" name="AutoShape 62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8655" name="Oval 63"/>
          <p:cNvSpPr>
            <a:spLocks noChangeArrowheads="1"/>
          </p:cNvSpPr>
          <p:nvPr/>
        </p:nvSpPr>
        <p:spPr bwMode="auto">
          <a:xfrm>
            <a:off x="2209800" y="2342406"/>
            <a:ext cx="762000" cy="649188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58433" name="AutoShape 64"/>
          <p:cNvSpPr>
            <a:spLocks noChangeArrowheads="1"/>
          </p:cNvSpPr>
          <p:nvPr/>
        </p:nvSpPr>
        <p:spPr bwMode="auto">
          <a:xfrm>
            <a:off x="6781800" y="4251275"/>
            <a:ext cx="366832" cy="550962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graphicFrame>
        <p:nvGraphicFramePr>
          <p:cNvPr id="238671" name="Group 79"/>
          <p:cNvGraphicFramePr>
            <a:graphicFrameLocks noGrp="1"/>
          </p:cNvGraphicFramePr>
          <p:nvPr/>
        </p:nvGraphicFramePr>
        <p:xfrm>
          <a:off x="6553200" y="5181600"/>
          <a:ext cx="1270000" cy="822960"/>
        </p:xfrm>
        <a:graphic>
          <a:graphicData uri="http://schemas.openxmlformats.org/drawingml/2006/table">
            <a:tbl>
              <a:tblPr/>
              <a:tblGrid>
                <a:gridCol w="12700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Country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USA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USA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8669" name="Oval 77"/>
          <p:cNvSpPr>
            <a:spLocks noChangeArrowheads="1"/>
          </p:cNvSpPr>
          <p:nvPr/>
        </p:nvSpPr>
        <p:spPr bwMode="auto">
          <a:xfrm>
            <a:off x="279676" y="5290089"/>
            <a:ext cx="2621999" cy="1330836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buNone/>
            </a:pPr>
            <a:r>
              <a:rPr lang="en-US" sz="2000" dirty="0">
                <a:latin typeface="Arial"/>
              </a:rPr>
              <a:t>Duplicates !</a:t>
            </a:r>
          </a:p>
          <a:p>
            <a:pPr algn="ctr">
              <a:lnSpc>
                <a:spcPct val="85000"/>
              </a:lnSpc>
              <a:buNone/>
            </a:pPr>
            <a:r>
              <a:rPr lang="en-US" sz="2000" dirty="0">
                <a:latin typeface="Arial"/>
              </a:rPr>
              <a:t>Remember to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add DISTINCT</a:t>
            </a:r>
          </a:p>
        </p:txBody>
      </p:sp>
      <p:sp>
        <p:nvSpPr>
          <p:cNvPr id="238670" name="Rectangle 78"/>
          <p:cNvSpPr>
            <a:spLocks noChangeArrowheads="1"/>
          </p:cNvSpPr>
          <p:nvPr/>
        </p:nvSpPr>
        <p:spPr bwMode="auto">
          <a:xfrm>
            <a:off x="609600" y="3962400"/>
            <a:ext cx="54911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1600" dirty="0">
                <a:latin typeface="Arial"/>
              </a:rPr>
              <a:t>   Country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1600" dirty="0">
                <a:latin typeface="Arial"/>
              </a:rPr>
              <a:t>      Product, Company</a:t>
            </a:r>
            <a:br>
              <a:rPr lang="en-US" sz="1600" dirty="0">
                <a:latin typeface="Arial"/>
              </a:rPr>
            </a:br>
            <a:r>
              <a:rPr lang="en-US" sz="16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  </a:t>
            </a:r>
            <a:r>
              <a:rPr lang="en-US" sz="1600" dirty="0">
                <a:solidFill>
                  <a:schemeClr val="tx2"/>
                </a:solidFill>
                <a:latin typeface="Arial"/>
              </a:rPr>
              <a:t>Manufacturer=</a:t>
            </a:r>
            <a:r>
              <a:rPr lang="en-US" sz="1600" dirty="0" err="1">
                <a:solidFill>
                  <a:schemeClr val="tx2"/>
                </a:solidFill>
                <a:latin typeface="Arial"/>
              </a:rPr>
              <a:t>CName</a:t>
            </a:r>
            <a:r>
              <a:rPr lang="en-US" sz="1600" dirty="0">
                <a:solidFill>
                  <a:schemeClr val="tx2"/>
                </a:solidFill>
                <a:latin typeface="Arial"/>
              </a:rPr>
              <a:t> AND Category=‘Gadgets’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55" grpId="0" animBg="1"/>
      <p:bldP spid="238669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2B62B-97FE-4DFD-BFE1-5CA0E7C43E4E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Subqueries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i="1" dirty="0" err="1"/>
              <a:t>subquery</a:t>
            </a:r>
            <a:r>
              <a:rPr lang="en-US" sz="2800" dirty="0"/>
              <a:t> is another SQL query nested inside a larger query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Such inner-outer queries are called </a:t>
            </a:r>
            <a:r>
              <a:rPr lang="en-US" sz="2800" i="1" dirty="0"/>
              <a:t>nested queries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dirty="0" err="1"/>
              <a:t>subquery</a:t>
            </a:r>
            <a:r>
              <a:rPr lang="en-US" sz="2800" dirty="0"/>
              <a:t> may occur in: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ea typeface="ＭＳ Ｐゴシック" pitchFamily="112" charset="-128"/>
              </a:rPr>
              <a:t>A SELECT clause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ea typeface="ＭＳ Ｐゴシック" pitchFamily="112" charset="-128"/>
              </a:rPr>
              <a:t>A FROM clause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ea typeface="ＭＳ Ｐゴシック" pitchFamily="112" charset="-128"/>
              </a:rPr>
              <a:t>A WHERE </a:t>
            </a:r>
            <a:r>
              <a:rPr lang="en-US" sz="2400" dirty="0" smtClean="0">
                <a:ea typeface="ＭＳ Ｐゴシック" pitchFamily="112" charset="-128"/>
              </a:rPr>
              <a:t>clause</a:t>
            </a:r>
            <a:endParaRPr lang="en-US" sz="2400" i="1" dirty="0">
              <a:ea typeface="ＭＳ Ｐゴシック" pitchFamily="112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5181600"/>
            <a:ext cx="8823975" cy="8751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sz="2800" dirty="0" smtClean="0"/>
              <a:t>Rule of thumb: avoid writing nested queries when possible; </a:t>
            </a:r>
            <a:br>
              <a:rPr lang="en-US" sz="2800" dirty="0" smtClean="0"/>
            </a:br>
            <a:r>
              <a:rPr lang="en-US" sz="2800" dirty="0" smtClean="0"/>
              <a:t>keep in mind that sometimes it’s impossible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CC9E5-2F53-416F-89AB-EE29DC2DDC57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7899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For each product return the city where it is manufactured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1219200" y="4038600"/>
            <a:ext cx="6126046" cy="12670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 </a:t>
            </a:r>
            <a:r>
              <a:rPr lang="en-US" sz="2000" dirty="0" err="1">
                <a:latin typeface="Arial"/>
              </a:rPr>
              <a:t>X.pname</a:t>
            </a:r>
            <a:r>
              <a:rPr lang="en-US" sz="2000" dirty="0">
                <a:latin typeface="Arial"/>
              </a:rPr>
              <a:t>, (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Y.city</a:t>
            </a:r>
            <a:r>
              <a:rPr lang="en-US" sz="2000" dirty="0">
                <a:latin typeface="Arial"/>
              </a:rPr>
              <a:t>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Company Y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Y.cname</a:t>
            </a:r>
            <a:r>
              <a:rPr lang="en-US" sz="2000" dirty="0">
                <a:latin typeface="Arial"/>
              </a:rPr>
              <a:t>=</a:t>
            </a:r>
            <a:r>
              <a:rPr lang="en-US" sz="2000" dirty="0" err="1">
                <a:latin typeface="Arial"/>
              </a:rPr>
              <a:t>X.company</a:t>
            </a:r>
            <a:r>
              <a:rPr lang="en-US" sz="2000" dirty="0">
                <a:latin typeface="Arial"/>
              </a:rPr>
              <a:t>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  </a:t>
            </a:r>
            <a:r>
              <a:rPr lang="en-US" sz="2000" dirty="0">
                <a:latin typeface="Arial"/>
              </a:rPr>
              <a:t>Product X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762000" y="5562600"/>
            <a:ext cx="8191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What happens if the </a:t>
            </a:r>
            <a:r>
              <a:rPr lang="en-US" dirty="0" err="1">
                <a:latin typeface="Arial"/>
              </a:rPr>
              <a:t>subquery</a:t>
            </a:r>
            <a:r>
              <a:rPr lang="en-US" dirty="0">
                <a:latin typeface="Arial"/>
              </a:rPr>
              <a:t> returns more than one city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12C25-A5BE-4E4C-85D9-ED940B1D79B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6669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Whenever possible, don’t use a nested queries:</a:t>
            </a: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3276600" y="4525963"/>
            <a:ext cx="723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7200" dirty="0">
                <a:latin typeface="Arial"/>
              </a:rPr>
              <a:t>=</a:t>
            </a:r>
          </a:p>
        </p:txBody>
      </p:sp>
      <p:sp>
        <p:nvSpPr>
          <p:cNvPr id="254985" name="Oval 9"/>
          <p:cNvSpPr>
            <a:spLocks noChangeArrowheads="1"/>
          </p:cNvSpPr>
          <p:nvPr/>
        </p:nvSpPr>
        <p:spPr bwMode="auto">
          <a:xfrm>
            <a:off x="6215119" y="4934556"/>
            <a:ext cx="2328752" cy="168788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We have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“</a:t>
            </a:r>
            <a:r>
              <a:rPr lang="en-US" dirty="0" err="1">
                <a:latin typeface="Arial"/>
              </a:rPr>
              <a:t>unnested</a:t>
            </a:r>
            <a:r>
              <a:rPr lang="en-US" dirty="0">
                <a:latin typeface="Arial"/>
              </a:rPr>
              <a:t>”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the query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143205" y="3886200"/>
            <a:ext cx="8848395" cy="7130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pname</a:t>
            </a:r>
            <a:r>
              <a:rPr lang="en-US" sz="2000" dirty="0">
                <a:latin typeface="Arial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city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Company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=company)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 Product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2209800" y="5627688"/>
            <a:ext cx="3277585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pname</a:t>
            </a:r>
            <a:r>
              <a:rPr lang="en-US" sz="2000" dirty="0">
                <a:latin typeface="Arial"/>
              </a:rPr>
              <a:t>, city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  Product,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=company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4" grpId="0"/>
      <p:bldP spid="254985" grpId="0" animBg="1"/>
      <p:bldP spid="254983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983E0E-E073-44F9-A4B6-6D0318CF28C6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71646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Compute the number of products made in each city</a:t>
            </a: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1600200" y="4114800"/>
            <a:ext cx="6391668" cy="12670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city,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count(*)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 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=company)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 Company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762000" y="5715000"/>
            <a:ext cx="8230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Better: we can </a:t>
            </a:r>
            <a:r>
              <a:rPr lang="en-US" dirty="0" err="1">
                <a:latin typeface="Arial"/>
              </a:rPr>
              <a:t>unnest</a:t>
            </a:r>
            <a:r>
              <a:rPr lang="en-US" dirty="0">
                <a:latin typeface="Arial"/>
              </a:rPr>
              <a:t> by using a GROUP BY (next lecture)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B0ADD-B899-4817-B938-027547FF09F5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2. Subqueries in FROM</a:t>
            </a:r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  <a:latin typeface="Arial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66174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products whose prices is &gt; 20 and &lt; 30</a:t>
            </a: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85800" y="4038600"/>
            <a:ext cx="7841259" cy="9900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 smtClean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X.city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latin typeface="Arial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*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smtClean="0">
                <a:latin typeface="Arial"/>
              </a:rPr>
              <a:t>Product AS Y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Y.price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&gt; 20</a:t>
            </a:r>
            <a:r>
              <a:rPr lang="en-US" sz="2000" dirty="0" smtClean="0">
                <a:latin typeface="Arial"/>
              </a:rPr>
              <a:t>) AS  X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 smtClean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 err="1" smtClean="0">
                <a:latin typeface="Arial"/>
              </a:rPr>
              <a:t>X.price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&lt; 30</a:t>
            </a: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3048000" y="5715000"/>
            <a:ext cx="2750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err="1">
                <a:latin typeface="Arial"/>
              </a:rPr>
              <a:t>Unnest</a:t>
            </a:r>
            <a:r>
              <a:rPr lang="en-US" dirty="0">
                <a:latin typeface="Arial"/>
              </a:rPr>
              <a:t> this query 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85800" y="4849813"/>
            <a:ext cx="8338315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*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 and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&lt; 100)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</a:t>
            </a:r>
          </a:p>
        </p:txBody>
      </p:sp>
      <p:sp>
        <p:nvSpPr>
          <p:cNvPr id="19149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Homework:				70 %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Take-home Final:		30%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4BEB-4D0E-8744-82AB-C8298102B3CE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6171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Predicate Calculus (a.k.a. First Order Logic)</a:t>
            </a:r>
            <a:endParaRPr lang="en-US" dirty="0">
              <a:latin typeface="Arial"/>
            </a:endParaRP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6200" y="51054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(∃</a:t>
            </a:r>
            <a:r>
              <a:rPr lang="en-US" dirty="0" err="1" smtClean="0">
                <a:latin typeface="Arial"/>
              </a:rPr>
              <a:t>z</a:t>
            </a:r>
            <a:r>
              <a:rPr lang="en-US" dirty="0" smtClean="0">
                <a:latin typeface="Arial"/>
              </a:rPr>
              <a:t>. ∃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&lt; 100) }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79A86-588E-4179-AD67-44DAB41701CE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2709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914400" y="4572000"/>
            <a:ext cx="6947710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 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IN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&lt; 100)</a:t>
            </a:r>
          </a:p>
        </p:txBody>
      </p:sp>
      <p:sp>
        <p:nvSpPr>
          <p:cNvPr id="72711" name="AutoShape 6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533400" y="4038600"/>
            <a:ext cx="136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IN</a:t>
            </a:r>
            <a:endParaRPr lang="en-US" dirty="0">
              <a:latin typeface="Arial"/>
            </a:endParaRPr>
          </a:p>
        </p:txBody>
      </p:sp>
      <p:sp>
        <p:nvSpPr>
          <p:cNvPr id="7271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F8F527-A09D-4800-85FD-BEE3DF966169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4849813"/>
            <a:ext cx="5964118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100 &gt;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ANY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price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)</a:t>
            </a:r>
          </a:p>
        </p:txBody>
      </p:sp>
      <p:sp>
        <p:nvSpPr>
          <p:cNvPr id="74759" name="AutoShape 6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533400" y="4114800"/>
            <a:ext cx="1781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ANY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D36E5-67DA-4685-8D51-1FD619960CC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754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that make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457200" y="4865688"/>
            <a:ext cx="8291477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Company, Product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=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> and </a:t>
            </a:r>
            <a:r>
              <a:rPr lang="en-US" sz="2000" dirty="0" err="1">
                <a:latin typeface="Arial"/>
              </a:rPr>
              <a:t>Product.price</a:t>
            </a:r>
            <a:r>
              <a:rPr lang="en-US" sz="2000" dirty="0">
                <a:latin typeface="Arial"/>
              </a:rPr>
              <a:t> &lt; 100</a:t>
            </a: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1600200" y="5973763"/>
            <a:ext cx="655239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</a:rPr>
              <a:t>Existential quantifiers are easy  ! </a:t>
            </a:r>
            <a:r>
              <a:rPr lang="en-US" sz="3200" dirty="0" err="1">
                <a:solidFill>
                  <a:srgbClr val="FF5050"/>
                </a:solidFill>
                <a:latin typeface="Arial"/>
                <a:sym typeface="Wingdings" pitchFamily="112" charset="2"/>
              </a:rPr>
              <a:t></a:t>
            </a:r>
            <a:endParaRPr lang="en-US" sz="3200" dirty="0">
              <a:solidFill>
                <a:srgbClr val="FF5050"/>
              </a:solidFill>
              <a:latin typeface="Arial"/>
            </a:endParaRPr>
          </a:p>
        </p:txBody>
      </p:sp>
      <p:sp>
        <p:nvSpPr>
          <p:cNvPr id="76808" name="AutoShape 8"/>
          <p:cNvSpPr>
            <a:spLocks noChangeArrowheads="1"/>
          </p:cNvSpPr>
          <p:nvPr/>
        </p:nvSpPr>
        <p:spPr bwMode="auto">
          <a:xfrm>
            <a:off x="5769663" y="1979811"/>
            <a:ext cx="31228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Existential quantifiers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487553" y="4113411"/>
            <a:ext cx="2788858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Now let’s </a:t>
            </a:r>
            <a:r>
              <a:rPr lang="en-US" dirty="0" err="1">
                <a:latin typeface="Arial"/>
              </a:rPr>
              <a:t>unnest</a:t>
            </a:r>
            <a:r>
              <a:rPr lang="en-US" dirty="0">
                <a:latin typeface="Arial"/>
              </a:rPr>
              <a:t> it: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EAADE-2653-4EE7-9860-774E765BF2C7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1219200" y="5638800"/>
            <a:ext cx="634701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</a:rPr>
              <a:t>Universal quantifiers are hard !  </a:t>
            </a:r>
            <a:r>
              <a:rPr lang="en-US" sz="3200" dirty="0" err="1">
                <a:solidFill>
                  <a:srgbClr val="FF5050"/>
                </a:solidFill>
                <a:latin typeface="Arial"/>
                <a:sym typeface="Wingdings" pitchFamily="112" charset="2"/>
              </a:rPr>
              <a:t></a:t>
            </a:r>
            <a:endParaRPr lang="en-US" sz="3200" dirty="0">
              <a:solidFill>
                <a:srgbClr val="FF5050"/>
              </a:solidFill>
              <a:latin typeface="Arial"/>
            </a:endParaRPr>
          </a:p>
        </p:txBody>
      </p:sp>
      <p:sp>
        <p:nvSpPr>
          <p:cNvPr id="78855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78857" name="AutoShape 8"/>
          <p:cNvSpPr>
            <a:spLocks noChangeArrowheads="1"/>
          </p:cNvSpPr>
          <p:nvPr/>
        </p:nvSpPr>
        <p:spPr bwMode="auto">
          <a:xfrm>
            <a:off x="5857192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Universal quantifiers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30208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/>
              </a:rPr>
              <a:t>Universal quantifiers</a:t>
            </a:r>
            <a:endParaRPr lang="en-US" dirty="0">
              <a:latin typeface="Arial"/>
            </a:endParaRP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6171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Predicate Calculus (a.k.a. First Order Logic)</a:t>
            </a:r>
            <a:endParaRPr lang="en-US" dirty="0">
              <a:latin typeface="Arial"/>
            </a:endParaRP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6200" y="51054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(∀</a:t>
            </a:r>
            <a:r>
              <a:rPr lang="en-US" dirty="0" err="1" smtClean="0">
                <a:latin typeface="Arial"/>
              </a:rPr>
              <a:t>z</a:t>
            </a:r>
            <a:r>
              <a:rPr lang="en-US" dirty="0" smtClean="0">
                <a:latin typeface="Arial"/>
              </a:rPr>
              <a:t>. ∀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&lt; 100) }</a:t>
            </a:r>
            <a:endParaRPr lang="en-US" dirty="0">
              <a:latin typeface="Arial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8A7BE-009F-4B8D-8DFF-20E32201B5D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6200" y="40386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(∀</a:t>
            </a:r>
            <a:r>
              <a:rPr lang="en-US" dirty="0" err="1" smtClean="0">
                <a:latin typeface="Arial"/>
              </a:rPr>
              <a:t>z</a:t>
            </a:r>
            <a:r>
              <a:rPr lang="en-US" dirty="0" smtClean="0">
                <a:latin typeface="Arial"/>
              </a:rPr>
              <a:t>. ∀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&lt; 100) }</a:t>
            </a:r>
            <a:endParaRPr lang="en-US" dirty="0">
              <a:latin typeface="Arial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6200" y="1600200"/>
            <a:ext cx="2813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De Morgan’s Laws: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1981200" y="2018740"/>
            <a:ext cx="3374091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¬(A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∧</a:t>
            </a:r>
            <a:r>
              <a:rPr lang="en-US" dirty="0" smtClean="0">
                <a:latin typeface="Arial"/>
                <a:cs typeface="Arial"/>
              </a:rPr>
              <a:t> B) = ¬A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∨</a:t>
            </a:r>
            <a:r>
              <a:rPr lang="en-US" dirty="0" smtClean="0">
                <a:latin typeface="Arial"/>
                <a:cs typeface="Arial"/>
              </a:rPr>
              <a:t> ¬B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¬(A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∨</a:t>
            </a:r>
            <a:r>
              <a:rPr lang="en-US" dirty="0" smtClean="0">
                <a:latin typeface="Arial"/>
                <a:cs typeface="Arial"/>
              </a:rPr>
              <a:t> B) = ¬A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∧</a:t>
            </a:r>
            <a:r>
              <a:rPr lang="en-US" dirty="0" smtClean="0">
                <a:latin typeface="Arial"/>
                <a:cs typeface="Arial"/>
              </a:rPr>
              <a:t> ¬B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</a:t>
            </a:r>
            <a:r>
              <a:rPr lang="en-US" dirty="0" smtClean="0">
                <a:latin typeface="Arial"/>
              </a:rPr>
              <a:t>∀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 = ∃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¬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¬∃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 = </a:t>
            </a:r>
            <a:r>
              <a:rPr lang="en-US" dirty="0" smtClean="0">
                <a:latin typeface="Arial"/>
              </a:rPr>
              <a:t>∀</a:t>
            </a:r>
            <a:r>
              <a:rPr lang="en-US" dirty="0" err="1" smtClean="0">
                <a:latin typeface="Arial"/>
                <a:cs typeface="Arial"/>
              </a:rPr>
              <a:t>x</a:t>
            </a:r>
            <a:r>
              <a:rPr lang="en-US" dirty="0" smtClean="0">
                <a:latin typeface="Arial"/>
                <a:cs typeface="Arial"/>
              </a:rPr>
              <a:t>. ¬ </a:t>
            </a:r>
            <a:r>
              <a:rPr lang="en-US" dirty="0" err="1" smtClean="0">
                <a:latin typeface="Arial"/>
                <a:cs typeface="Arial"/>
              </a:rPr>
              <a:t>P(x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6200" y="5029200"/>
            <a:ext cx="899160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¬ </a:t>
            </a:r>
            <a:r>
              <a:rPr lang="en-US" dirty="0" smtClean="0">
                <a:latin typeface="Arial"/>
              </a:rPr>
              <a:t>(∃</a:t>
            </a:r>
            <a:r>
              <a:rPr lang="en-US" dirty="0" err="1" smtClean="0">
                <a:latin typeface="Arial"/>
              </a:rPr>
              <a:t>z∃p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≥ 100) }</a:t>
            </a:r>
            <a:endParaRPr lang="en-US" dirty="0">
              <a:latin typeface="Arial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6200" y="5868448"/>
            <a:ext cx="8686800" cy="8371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)) }   −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Arial"/>
              </a:rPr>
              <a:t>{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 | ∃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Company(x,y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(∃</a:t>
            </a:r>
            <a:r>
              <a:rPr lang="en-US" dirty="0" err="1" smtClean="0">
                <a:latin typeface="Arial"/>
              </a:rPr>
              <a:t>z∃p</a:t>
            </a:r>
            <a:r>
              <a:rPr lang="en-US" dirty="0" smtClean="0">
                <a:latin typeface="Arial"/>
              </a:rPr>
              <a:t>. </a:t>
            </a:r>
            <a:r>
              <a:rPr lang="en-US" dirty="0" err="1" smtClean="0">
                <a:latin typeface="Arial"/>
              </a:rPr>
              <a:t>Product(z,p,x</a:t>
            </a:r>
            <a:r>
              <a:rPr lang="en-US" dirty="0" smtClean="0">
                <a:latin typeface="Arial"/>
              </a:rPr>
              <a:t>)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>
                <a:latin typeface="Arial"/>
              </a:rPr>
              <a:t> </a:t>
            </a:r>
            <a:r>
              <a:rPr lang="en-US" dirty="0" err="1" smtClean="0">
                <a:latin typeface="Arial"/>
              </a:rPr>
              <a:t>p</a:t>
            </a:r>
            <a:r>
              <a:rPr lang="en-US" dirty="0" smtClean="0">
                <a:latin typeface="Arial"/>
              </a:rPr>
              <a:t> ≥ 100) 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38800" y="2057400"/>
            <a:ext cx="3019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¬(A </a:t>
            </a:r>
            <a:r>
              <a:rPr lang="en-US" dirty="0" err="1" smtClean="0">
                <a:latin typeface="Arial"/>
                <a:ea typeface="ＭＳ ゴシック"/>
                <a:cs typeface="Arial"/>
                <a:sym typeface="Wingdings"/>
              </a:rPr>
              <a:t></a:t>
            </a:r>
            <a:r>
              <a:rPr lang="en-US" dirty="0" smtClean="0">
                <a:latin typeface="Arial"/>
                <a:cs typeface="Arial"/>
              </a:rPr>
              <a:t> B) =   A </a:t>
            </a:r>
            <a:r>
              <a:rPr lang="en-US" dirty="0" smtClean="0">
                <a:latin typeface="Arial"/>
                <a:ea typeface="ＭＳ ゴシック"/>
                <a:cs typeface="Arial"/>
              </a:rPr>
              <a:t>∧</a:t>
            </a:r>
            <a:r>
              <a:rPr lang="en-US" dirty="0" smtClean="0">
                <a:latin typeface="Arial"/>
                <a:cs typeface="Arial"/>
              </a:rPr>
              <a:t> ¬B 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609600" y="44958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= 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609600" y="5405735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8A87-CFCC-460F-B950-9F630807272B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228600" y="4343400"/>
            <a:ext cx="830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2. Find all companies </a:t>
            </a:r>
            <a:r>
              <a:rPr lang="en-US" dirty="0" err="1">
                <a:latin typeface="Arial"/>
              </a:rPr>
              <a:t>s.t</a:t>
            </a:r>
            <a:r>
              <a:rPr lang="en-US" dirty="0">
                <a:latin typeface="Arial"/>
              </a:rPr>
              <a:t>. </a:t>
            </a:r>
            <a:r>
              <a:rPr lang="en-US" u="sng" dirty="0">
                <a:latin typeface="Arial"/>
              </a:rPr>
              <a:t>all</a:t>
            </a:r>
            <a:r>
              <a:rPr lang="en-US" dirty="0">
                <a:latin typeface="Arial"/>
              </a:rPr>
              <a:t> their products have price &lt; 100</a:t>
            </a: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7820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1. Find </a:t>
            </a:r>
            <a:r>
              <a:rPr lang="en-US" i="1" dirty="0">
                <a:latin typeface="Arial"/>
              </a:rPr>
              <a:t>the other </a:t>
            </a:r>
            <a:r>
              <a:rPr lang="en-US" dirty="0">
                <a:latin typeface="Arial"/>
              </a:rPr>
              <a:t>companies: i.e. </a:t>
            </a:r>
            <a:r>
              <a:rPr lang="en-US" dirty="0" err="1">
                <a:latin typeface="Arial"/>
              </a:rPr>
              <a:t>s.t</a:t>
            </a:r>
            <a:r>
              <a:rPr lang="en-US" dirty="0">
                <a:latin typeface="Arial"/>
              </a:rPr>
              <a:t>. </a:t>
            </a:r>
            <a:r>
              <a:rPr lang="en-US" u="sng" dirty="0">
                <a:latin typeface="Arial"/>
              </a:rPr>
              <a:t>some</a:t>
            </a:r>
            <a:r>
              <a:rPr lang="en-US" dirty="0">
                <a:latin typeface="Arial"/>
              </a:rPr>
              <a:t> product </a:t>
            </a:r>
            <a:r>
              <a:rPr lang="en-US" dirty="0" err="1">
                <a:latin typeface="Arial"/>
                <a:sym typeface="Symbol" pitchFamily="112" charset="2"/>
              </a:rPr>
              <a:t></a:t>
            </a:r>
            <a:r>
              <a:rPr lang="en-US" dirty="0">
                <a:latin typeface="Arial"/>
              </a:rPr>
              <a:t> 100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685800" y="2438400"/>
            <a:ext cx="7154598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IN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&gt;= 100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762000" y="4953000"/>
            <a:ext cx="7795924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 DISTINCT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     </a:t>
            </a:r>
            <a:r>
              <a:rPr lang="en-US" sz="2000" dirty="0">
                <a:latin typeface="Arial"/>
              </a:rPr>
              <a:t>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Company.cname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NOT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IN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Product.company</a:t>
            </a:r>
            <a:r>
              <a:rPr lang="en-US" sz="2000" dirty="0">
                <a:latin typeface="Arial"/>
              </a:rPr>
              <a:t/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&gt;=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199DEF-B704-4061-9555-2304062EDCC6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u="sng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82949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  <p:sp>
        <p:nvSpPr>
          <p:cNvPr id="82951" name="AutoShape 6"/>
          <p:cNvSpPr>
            <a:spLocks noChangeArrowheads="1"/>
          </p:cNvSpPr>
          <p:nvPr/>
        </p:nvSpPr>
        <p:spPr bwMode="auto">
          <a:xfrm>
            <a:off x="5844492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Universal quantifiers</a:t>
            </a: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8295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142270" y="4724400"/>
            <a:ext cx="8773130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NOT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EXISTS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*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</a:t>
            </a:r>
            <a:r>
              <a:rPr lang="en-US" sz="2000" dirty="0" smtClean="0">
                <a:latin typeface="Arial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 smtClean="0">
                <a:latin typeface="Arial"/>
              </a:rPr>
              <a:t> </a:t>
            </a:r>
            <a:r>
              <a:rPr lang="en-US" sz="2000" dirty="0">
                <a:latin typeface="Arial"/>
              </a:rPr>
              <a:t>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 and </a:t>
            </a:r>
            <a:r>
              <a:rPr lang="en-US" sz="2000" dirty="0" err="1">
                <a:latin typeface="Arial"/>
              </a:rPr>
              <a:t>Produc.price</a:t>
            </a:r>
            <a:r>
              <a:rPr lang="en-US" sz="2000" dirty="0">
                <a:latin typeface="Arial"/>
              </a:rPr>
              <a:t> &gt;= 100)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5A7ED8-A286-41F6-B44E-27BE35C7F567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305800" cy="11430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 price, company)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Arial"/>
              </a:rPr>
              <a:t>Company( </a:t>
            </a:r>
            <a:r>
              <a:rPr lang="en-US" dirty="0" err="1">
                <a:solidFill>
                  <a:srgbClr val="0000FF"/>
                </a:solidFill>
                <a:latin typeface="Arial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Arial"/>
              </a:rPr>
              <a:t>, city)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85800" y="4849813"/>
            <a:ext cx="5964118" cy="160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solidFill>
                  <a:schemeClr val="accent2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DISTINCT</a:t>
            </a:r>
            <a:r>
              <a:rPr lang="en-US" sz="2000" dirty="0">
                <a:latin typeface="Arial"/>
              </a:rPr>
              <a:t>  </a:t>
            </a:r>
            <a:r>
              <a:rPr lang="en-US" sz="2000" dirty="0" err="1">
                <a:latin typeface="Arial"/>
              </a:rPr>
              <a:t>Company.city</a:t>
            </a:r>
            <a:endParaRPr lang="en-US" sz="2000" dirty="0">
              <a:latin typeface="Arial"/>
            </a:endParaRP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    Company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100 &gt; </a:t>
            </a:r>
            <a:r>
              <a:rPr lang="en-US" sz="2000" dirty="0">
                <a:solidFill>
                  <a:srgbClr val="FF5050"/>
                </a:solidFill>
                <a:latin typeface="Arial"/>
              </a:rPr>
              <a:t>ALL </a:t>
            </a:r>
            <a:r>
              <a:rPr lang="en-US" sz="2000" dirty="0">
                <a:latin typeface="Arial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SELECT</a:t>
            </a:r>
            <a:r>
              <a:rPr lang="en-US" sz="2000" dirty="0">
                <a:latin typeface="Arial"/>
              </a:rPr>
              <a:t> price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FROM</a:t>
            </a:r>
            <a:r>
              <a:rPr lang="en-US" sz="2000" dirty="0">
                <a:latin typeface="Arial"/>
              </a:rPr>
              <a:t> Product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                                   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WHERE</a:t>
            </a:r>
            <a:r>
              <a:rPr lang="en-US" sz="2000" dirty="0">
                <a:latin typeface="Arial"/>
              </a:rPr>
              <a:t> company = </a:t>
            </a:r>
            <a:r>
              <a:rPr lang="en-US" sz="2000" dirty="0" err="1">
                <a:latin typeface="Arial"/>
              </a:rPr>
              <a:t>cname</a:t>
            </a:r>
            <a:r>
              <a:rPr lang="en-US" sz="2000" dirty="0">
                <a:latin typeface="Arial"/>
              </a:rPr>
              <a:t>)</a:t>
            </a:r>
          </a:p>
        </p:txBody>
      </p:sp>
      <p:sp>
        <p:nvSpPr>
          <p:cNvPr id="84999" name="AutoShape 6"/>
          <p:cNvSpPr>
            <a:spLocks noChangeArrowheads="1"/>
          </p:cNvSpPr>
          <p:nvPr/>
        </p:nvSpPr>
        <p:spPr bwMode="auto">
          <a:xfrm>
            <a:off x="5830205" y="1979811"/>
            <a:ext cx="3001742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Universal quantifiers</a:t>
            </a: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533400" y="4114800"/>
            <a:ext cx="1673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</a:rPr>
              <a:t>ALL</a:t>
            </a:r>
            <a:r>
              <a:rPr lang="en-US" dirty="0">
                <a:latin typeface="Arial"/>
              </a:rPr>
              <a:t>:</a:t>
            </a:r>
          </a:p>
        </p:txBody>
      </p:sp>
      <p:sp>
        <p:nvSpPr>
          <p:cNvPr id="8500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buNone/>
            </a:pPr>
            <a:endParaRPr lang="en-US" dirty="0">
              <a:latin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5800" y="2971800"/>
            <a:ext cx="63860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latin typeface="Arial"/>
              </a:rPr>
              <a:t>Find all cities with companies 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        that make </a:t>
            </a:r>
            <a:r>
              <a:rPr lang="en-US" u="sng" dirty="0">
                <a:latin typeface="Arial"/>
              </a:rPr>
              <a:t>only</a:t>
            </a:r>
            <a:r>
              <a:rPr lang="en-US" dirty="0">
                <a:latin typeface="Arial"/>
              </a:rPr>
              <a:t> products with price &lt;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Assignments</a:t>
            </a:r>
            <a:endParaRPr lang="en-US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SQL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Conceptual design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JAVA/SQL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Transactions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Database tuning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XML/</a:t>
            </a:r>
            <a:r>
              <a:rPr lang="en-US" dirty="0" err="1" smtClean="0"/>
              <a:t>XPath/XQuery</a:t>
            </a:r>
            <a:endParaRPr lang="en-US" dirty="0" smtClean="0"/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Pig Latin, on AWS</a:t>
            </a:r>
          </a:p>
          <a:p>
            <a:pPr marL="609600" indent="-609600">
              <a:buFont typeface="Arial" charset="0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09F7-3D4B-434B-AFE7-5472F634A02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522411" y="6106180"/>
            <a:ext cx="825503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dirty="0"/>
              <a:t>Due:</a:t>
            </a:r>
            <a:r>
              <a:rPr lang="en-US" sz="2800" dirty="0" smtClean="0"/>
              <a:t> Tuesdays’, by </a:t>
            </a:r>
            <a:r>
              <a:rPr lang="en-US" sz="2800" dirty="0"/>
              <a:t>11:</a:t>
            </a:r>
            <a:r>
              <a:rPr lang="en-US" sz="2800" dirty="0" smtClean="0"/>
              <a:t>59pm. Three late days per person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D0059-B139-4447-9A27-CA63F365FED1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800" dirty="0"/>
              <a:t>Question for Database Fans</a:t>
            </a:r>
            <a:br>
              <a:rPr lang="en-US" sz="4800" dirty="0"/>
            </a:br>
            <a:r>
              <a:rPr lang="en-US" sz="4800" dirty="0"/>
              <a:t>and their Friends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Can </a:t>
            </a:r>
            <a:r>
              <a:rPr lang="en-US" sz="4000" dirty="0"/>
              <a:t>we </a:t>
            </a:r>
            <a:r>
              <a:rPr lang="en-US" sz="4000" dirty="0" err="1"/>
              <a:t>unnest</a:t>
            </a:r>
            <a:r>
              <a:rPr lang="en-US" sz="4000" dirty="0"/>
              <a:t> the </a:t>
            </a:r>
            <a:r>
              <a:rPr lang="en-US" sz="4000" i="1" dirty="0"/>
              <a:t>universal quantifier</a:t>
            </a:r>
            <a:r>
              <a:rPr lang="en-US" sz="4000" dirty="0"/>
              <a:t> query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E5C5E-F740-4BAB-8B4B-602B368BBEFA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Monotone Queries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 query Q is </a:t>
            </a:r>
            <a:r>
              <a:rPr lang="en-US" sz="2800" dirty="0">
                <a:solidFill>
                  <a:srgbClr val="FF5050"/>
                </a:solidFill>
              </a:rPr>
              <a:t>monotone</a:t>
            </a:r>
            <a:r>
              <a:rPr lang="en-US" sz="2800" dirty="0"/>
              <a:t>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112" charset="-128"/>
              </a:rPr>
              <a:t>Whenever we add </a:t>
            </a:r>
            <a:r>
              <a:rPr lang="en-US" sz="2400" dirty="0" err="1">
                <a:ea typeface="ＭＳ Ｐゴシック" pitchFamily="112" charset="-128"/>
              </a:rPr>
              <a:t>tuples</a:t>
            </a:r>
            <a:r>
              <a:rPr lang="en-US" sz="2400" dirty="0">
                <a:ea typeface="ＭＳ Ｐゴシック" pitchFamily="112" charset="-128"/>
              </a:rPr>
              <a:t> to one or more of the tables…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112" charset="-128"/>
              </a:rPr>
              <a:t>… the answer to the query cannot contain fewer </a:t>
            </a:r>
            <a:r>
              <a:rPr lang="en-US" sz="2400" dirty="0" err="1">
                <a:ea typeface="ＭＳ Ｐゴシック" pitchFamily="112" charset="-128"/>
              </a:rPr>
              <a:t>tuples</a:t>
            </a:r>
            <a:endParaRPr lang="en-US" sz="2400" dirty="0">
              <a:ea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b="1" u="sng" dirty="0"/>
              <a:t>Fact</a:t>
            </a:r>
            <a:r>
              <a:rPr lang="en-US" sz="2800" dirty="0"/>
              <a:t>:  all </a:t>
            </a:r>
            <a:r>
              <a:rPr lang="en-US" sz="2800" dirty="0" err="1"/>
              <a:t>unnested</a:t>
            </a:r>
            <a:r>
              <a:rPr lang="en-US" sz="2800" dirty="0"/>
              <a:t> queries are monotone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112" charset="-128"/>
              </a:rPr>
              <a:t>Proof: using the “nested for loops” semantics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b="1" u="sng" dirty="0"/>
              <a:t>Fact</a:t>
            </a:r>
            <a:r>
              <a:rPr lang="en-US" sz="2800" dirty="0"/>
              <a:t>: A query a universal quantifier is not monotone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b="1" u="sng" dirty="0"/>
              <a:t>Consequence</a:t>
            </a:r>
            <a:r>
              <a:rPr lang="en-US" sz="2800" dirty="0"/>
              <a:t>: we cannot </a:t>
            </a:r>
            <a:r>
              <a:rPr lang="en-US" sz="2800" dirty="0" err="1"/>
              <a:t>unnest</a:t>
            </a:r>
            <a:r>
              <a:rPr lang="en-US" sz="2800" dirty="0"/>
              <a:t> a query with a universal quantifier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89E064-4982-4FDB-BDB0-E8FC78B5C1F9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Queries that must be nested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Queries with universal quantifiers or with negation</a:t>
            </a:r>
          </a:p>
          <a:p>
            <a:pPr eaLnBrk="1" hangingPunct="1"/>
            <a:r>
              <a:rPr lang="en-US"/>
              <a:t>The drinkers-bars-beers example next</a:t>
            </a:r>
          </a:p>
          <a:p>
            <a:pPr eaLnBrk="1" hangingPunct="1"/>
            <a:r>
              <a:rPr lang="en-US"/>
              <a:t>This is a famous example from textbook on databases by Ullman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4495800"/>
            <a:ext cx="6248400" cy="19020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Rule of Thumb: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Non</a:t>
            </a:r>
            <a:r>
              <a:rPr lang="en-US" sz="2800" dirty="0">
                <a:solidFill>
                  <a:srgbClr val="000000"/>
                </a:solidFill>
              </a:rPr>
              <a:t>-monotone queries cannot be </a:t>
            </a:r>
            <a:r>
              <a:rPr lang="en-US" sz="2800" dirty="0" err="1">
                <a:solidFill>
                  <a:srgbClr val="000000"/>
                </a:solidFill>
              </a:rPr>
              <a:t>unnested</a:t>
            </a:r>
            <a:r>
              <a:rPr lang="en-US" sz="2800" dirty="0">
                <a:solidFill>
                  <a:srgbClr val="000000"/>
                </a:solidFill>
              </a:rPr>
              <a:t>.  In particular, queries </a:t>
            </a:r>
            <a:r>
              <a:rPr lang="en-US" sz="2800" dirty="0" smtClean="0">
                <a:solidFill>
                  <a:srgbClr val="000000"/>
                </a:solidFill>
              </a:rPr>
              <a:t>with a </a:t>
            </a:r>
            <a:r>
              <a:rPr lang="en-US" sz="2800" dirty="0">
                <a:solidFill>
                  <a:srgbClr val="000000"/>
                </a:solidFill>
              </a:rPr>
              <a:t>universal</a:t>
            </a:r>
            <a:r>
              <a:rPr lang="en-US" sz="2800" dirty="0" smtClean="0">
                <a:solidFill>
                  <a:srgbClr val="000000"/>
                </a:solidFill>
              </a:rPr>
              <a:t> quantifier cannot </a:t>
            </a:r>
            <a:r>
              <a:rPr lang="en-US" sz="2800" dirty="0">
                <a:solidFill>
                  <a:srgbClr val="000000"/>
                </a:solidFill>
              </a:rPr>
              <a:t>be </a:t>
            </a:r>
            <a:r>
              <a:rPr lang="en-US" sz="2800" dirty="0" err="1">
                <a:solidFill>
                  <a:srgbClr val="000000"/>
                </a:solidFill>
              </a:rPr>
              <a:t>unnested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916EA-0ABA-4D91-99EA-69AAD2680D22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drinkers-bars-beers example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81000" y="2514600"/>
            <a:ext cx="8011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bar that serves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81000" y="3570288"/>
            <a:ext cx="798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bars that serves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81000" y="5683250"/>
            <a:ext cx="7825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bars that serves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92171" name="AutoShape 12"/>
          <p:cNvSpPr>
            <a:spLocks noChangeArrowheads="1"/>
          </p:cNvSpPr>
          <p:nvPr/>
        </p:nvSpPr>
        <p:spPr bwMode="auto">
          <a:xfrm>
            <a:off x="4395106" y="1675011"/>
            <a:ext cx="4286026" cy="510778"/>
          </a:xfrm>
          <a:prstGeom prst="roundRect">
            <a:avLst>
              <a:gd name="adj" fmla="val 1666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en-US" dirty="0">
                <a:latin typeface="Arial"/>
              </a:rPr>
              <a:t>Challenge: write these in SQL</a:t>
            </a:r>
          </a:p>
        </p:txBody>
      </p:sp>
      <p:sp>
        <p:nvSpPr>
          <p:cNvPr id="92172" name="Rectangle 13"/>
          <p:cNvSpPr>
            <a:spLocks noChangeArrowheads="1"/>
          </p:cNvSpPr>
          <p:nvPr/>
        </p:nvSpPr>
        <p:spPr bwMode="auto">
          <a:xfrm>
            <a:off x="381000" y="4627563"/>
            <a:ext cx="798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bar that serves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beers they like.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1636713" y="3082925"/>
            <a:ext cx="5915827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z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1636713" y="4138613"/>
            <a:ext cx="6227160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y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 (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z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</a:t>
            </a: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1636713" y="6253163"/>
            <a:ext cx="6431794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y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z.(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</a:t>
            </a:r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1636713" y="5195888"/>
            <a:ext cx="6291281" cy="3744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:    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y</a:t>
            </a:r>
            <a:r>
              <a:rPr lang="en-US" sz="2000" dirty="0">
                <a:solidFill>
                  <a:srgbClr val="0000FF"/>
                </a:solidFill>
                <a:latin typeface="Arial"/>
                <a:sym typeface="Symbol" pitchFamily="112" charset="2"/>
              </a:rPr>
              <a:t>.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Frequents(x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y)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z.(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Serves(y,z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 </a:t>
            </a:r>
            <a:r>
              <a:rPr lang="en-US" sz="2000" dirty="0" err="1">
                <a:solidFill>
                  <a:srgbClr val="0000FF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Likes(x,z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E3BB33-4B21-0944-BF22-8E026ACD5D04}" type="slidenum">
              <a:rPr lang="en-US" smtClean="0">
                <a:solidFill>
                  <a:srgbClr val="000000"/>
                </a:solidFill>
              </a:rPr>
              <a:pPr/>
              <a:t>74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Aggregation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5181600" y="1905000"/>
            <a:ext cx="3220954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count(*)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year &gt; 1995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914400" y="5562600"/>
            <a:ext cx="7815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Except count, all aggregations apply to a single attribute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609600" y="1905000"/>
            <a:ext cx="365376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avg(price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maker=‘Toyota’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85800" y="3657600"/>
            <a:ext cx="645230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SQL supports several aggregation operations: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sum, count, min, max,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avg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7015F9-1124-0548-B48A-D21BF70DC1F5}" type="slidenum">
              <a:rPr lang="en-US" smtClean="0">
                <a:solidFill>
                  <a:srgbClr val="000000"/>
                </a:solidFill>
              </a:rPr>
              <a:pPr/>
              <a:t>75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17525" y="1946275"/>
            <a:ext cx="7791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COUNT   applies to duplicates, unless otherwise stated: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609600" y="2819400"/>
            <a:ext cx="3754153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Count(category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year &gt; 1995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95800" y="2743200"/>
            <a:ext cx="2579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same as Count(*)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4343400"/>
            <a:ext cx="2728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We probably want: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5253211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category)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year &gt; 1995</a:t>
            </a: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Aggregation: Count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409B2-B7D0-174A-B021-63AE8E7753E4}" type="slidenum">
              <a:rPr lang="en-US" smtClean="0">
                <a:solidFill>
                  <a:srgbClr val="000000"/>
                </a:solidFill>
              </a:rPr>
              <a:pPr/>
              <a:t>76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5573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Purchase(product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date, price, quantity)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Examples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762000" y="3352800"/>
            <a:ext cx="442110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 quantity)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Purchase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442110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 quantity)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 = ‘bagel’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91269" y="4022656"/>
            <a:ext cx="2641512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do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they mean 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57B17-3C11-2F48-BB79-FCBB2E8CB85E}" type="slidenum">
              <a:rPr lang="en-US" smtClean="0">
                <a:solidFill>
                  <a:srgbClr val="000000"/>
                </a:solidFill>
              </a:rPr>
              <a:pPr/>
              <a:t>77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Aggregations</a:t>
            </a:r>
          </a:p>
        </p:txBody>
      </p:sp>
      <p:sp>
        <p:nvSpPr>
          <p:cNvPr id="26628" name="Rectangle 12"/>
          <p:cNvSpPr>
            <a:spLocks noChangeArrowheads="1"/>
          </p:cNvSpPr>
          <p:nvPr/>
        </p:nvSpPr>
        <p:spPr bwMode="auto">
          <a:xfrm>
            <a:off x="304800" y="1196975"/>
            <a:ext cx="191831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Purchase</a:t>
            </a:r>
          </a:p>
        </p:txBody>
      </p:sp>
      <p:sp>
        <p:nvSpPr>
          <p:cNvPr id="180272" name="Text Box 48"/>
          <p:cNvSpPr txBox="1">
            <a:spLocks noChangeArrowheads="1"/>
          </p:cNvSpPr>
          <p:nvPr/>
        </p:nvSpPr>
        <p:spPr bwMode="auto">
          <a:xfrm>
            <a:off x="457200" y="5181600"/>
            <a:ext cx="4421102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 quantity)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 = ‘Bagel’</a:t>
            </a:r>
          </a:p>
        </p:txBody>
      </p:sp>
      <p:sp>
        <p:nvSpPr>
          <p:cNvPr id="26630" name="AutoShape 49"/>
          <p:cNvSpPr>
            <a:spLocks noChangeArrowheads="1"/>
          </p:cNvSpPr>
          <p:nvPr/>
        </p:nvSpPr>
        <p:spPr bwMode="auto">
          <a:xfrm>
            <a:off x="5029200" y="5346948"/>
            <a:ext cx="245388" cy="917079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31" name="Rectangle 50"/>
          <p:cNvSpPr>
            <a:spLocks noChangeArrowheads="1"/>
          </p:cNvSpPr>
          <p:nvPr/>
        </p:nvSpPr>
        <p:spPr bwMode="auto">
          <a:xfrm>
            <a:off x="6629400" y="5562600"/>
            <a:ext cx="2032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90  (= 60+30)</a:t>
            </a:r>
          </a:p>
        </p:txBody>
      </p:sp>
      <p:graphicFrame>
        <p:nvGraphicFramePr>
          <p:cNvPr id="41" name="Group 58"/>
          <p:cNvGraphicFramePr>
            <a:graphicFrameLocks noGrp="1"/>
          </p:cNvGraphicFramePr>
          <p:nvPr/>
        </p:nvGraphicFramePr>
        <p:xfrm>
          <a:off x="2133600" y="1600200"/>
          <a:ext cx="4857750" cy="3471864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A91733-B539-2B49-84C1-97D119AE1868}" type="slidenum">
              <a:rPr lang="en-US" smtClean="0">
                <a:solidFill>
                  <a:srgbClr val="000000"/>
                </a:solidFill>
              </a:rPr>
              <a:pPr/>
              <a:t>78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88925" y="1641475"/>
            <a:ext cx="4803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Purchase(product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price, quantity)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533400" y="3733800"/>
            <a:ext cx="715292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price &gt;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66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1050925" y="5984875"/>
            <a:ext cx="4028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Let’s see what this means…</a:t>
            </a: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57200" y="2590800"/>
            <a:ext cx="7301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 total quantities for all sales over $1, by product.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4D837-4193-724E-8409-F05FD5CDE42A}" type="slidenum">
              <a:rPr lang="en-US" smtClean="0">
                <a:solidFill>
                  <a:srgbClr val="000000"/>
                </a:solidFill>
              </a:rPr>
              <a:pPr/>
              <a:t>79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Grouping and Aggregation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63847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1. Compute the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clauses.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2. Group by the attributes in the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GROUPBY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3. Compute the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clause, including aggregates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on December 8, at 11:59pm</a:t>
            </a:r>
          </a:p>
          <a:p>
            <a:endParaRPr lang="en-US" dirty="0" smtClean="0"/>
          </a:p>
          <a:p>
            <a:r>
              <a:rPr lang="en-US" dirty="0" smtClean="0"/>
              <a:t>Due on December 9, by 11:59pm</a:t>
            </a:r>
          </a:p>
          <a:p>
            <a:endParaRPr lang="en-US" dirty="0" smtClean="0"/>
          </a:p>
          <a:p>
            <a:r>
              <a:rPr lang="en-US" dirty="0" smtClean="0"/>
              <a:t>No late days/hours/minutes/seconds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5892224"/>
            <a:ext cx="6444192" cy="5847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3200" dirty="0" smtClean="0"/>
              <a:t>December 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 </a:t>
            </a:r>
            <a:r>
              <a:rPr lang="en-US" sz="3200" b="1" i="1" u="sng" dirty="0" smtClean="0"/>
              <a:t>is</a:t>
            </a:r>
            <a:r>
              <a:rPr lang="en-US" sz="3200" dirty="0" smtClean="0"/>
              <a:t> the day of your final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C6C9E-91BC-354A-AE63-D34BC68B942F}" type="slidenum">
              <a:rPr lang="en-US" smtClean="0">
                <a:solidFill>
                  <a:srgbClr val="000000"/>
                </a:solidFill>
              </a:rPr>
              <a:pPr/>
              <a:t>80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1&amp;2. FROM-WHERE-GROUPBY</a:t>
            </a:r>
            <a:endParaRPr lang="en-US" sz="3200">
              <a:solidFill>
                <a:schemeClr val="tx1"/>
              </a:solidFill>
            </a:endParaRPr>
          </a:p>
        </p:txBody>
      </p:sp>
      <p:graphicFrame>
        <p:nvGraphicFramePr>
          <p:cNvPr id="183354" name="Group 58"/>
          <p:cNvGraphicFramePr>
            <a:graphicFrameLocks noGrp="1"/>
          </p:cNvGraphicFramePr>
          <p:nvPr/>
        </p:nvGraphicFramePr>
        <p:xfrm>
          <a:off x="1066800" y="2438400"/>
          <a:ext cx="4857750" cy="3471864"/>
        </p:xfrm>
        <a:graphic>
          <a:graphicData uri="http://schemas.openxmlformats.org/drawingml/2006/table">
            <a:tbl>
              <a:tblPr/>
              <a:tblGrid>
                <a:gridCol w="1619250"/>
                <a:gridCol w="1619250"/>
                <a:gridCol w="161925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18CC6-AD82-5D45-88EA-C6025E7FBDC1}" type="slidenum">
              <a:rPr lang="en-US" smtClean="0">
                <a:solidFill>
                  <a:srgbClr val="000000"/>
                </a:solidFill>
              </a:rPr>
              <a:pPr/>
              <a:t>81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SELECT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914400" y="5212140"/>
            <a:ext cx="715292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price &gt;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66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</a:t>
            </a:r>
          </a:p>
        </p:txBody>
      </p:sp>
      <p:graphicFrame>
        <p:nvGraphicFramePr>
          <p:cNvPr id="184394" name="Group 74"/>
          <p:cNvGraphicFramePr>
            <a:graphicFrameLocks noGrp="1"/>
          </p:cNvGraphicFramePr>
          <p:nvPr/>
        </p:nvGraphicFramePr>
        <p:xfrm>
          <a:off x="5562600" y="1905000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TotalSales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Group 58"/>
          <p:cNvGraphicFramePr>
            <a:graphicFrameLocks noGrp="1"/>
          </p:cNvGraphicFramePr>
          <p:nvPr/>
        </p:nvGraphicFramePr>
        <p:xfrm>
          <a:off x="152400" y="1600200"/>
          <a:ext cx="4419600" cy="3535679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7" name="Right Arrow 55"/>
          <p:cNvSpPr>
            <a:spLocks noChangeArrowheads="1"/>
          </p:cNvSpPr>
          <p:nvPr/>
        </p:nvSpPr>
        <p:spPr bwMode="auto">
          <a:xfrm>
            <a:off x="4724400" y="2514600"/>
            <a:ext cx="822325" cy="8223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94E521-3201-4A48-8EB9-061E607C5E08}" type="slidenum">
              <a:rPr lang="en-US" smtClean="0">
                <a:solidFill>
                  <a:srgbClr val="000000"/>
                </a:solidFill>
              </a:rPr>
              <a:pPr/>
              <a:t>82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GROUP BY v.s. Nested Quereis</a:t>
            </a:r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609600" y="1524000"/>
            <a:ext cx="706741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price &gt;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5050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product</a:t>
            </a: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152400" y="3505200"/>
            <a:ext cx="889318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 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(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Sum(y.quantity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Purchase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y.product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               AND price &gt; 1)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TotalSales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Purchase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price &gt; 1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410200" y="6019800"/>
            <a:ext cx="2592484" cy="649188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Why twice ?</a:t>
            </a:r>
          </a:p>
        </p:txBody>
      </p:sp>
      <p:cxnSp>
        <p:nvCxnSpPr>
          <p:cNvPr id="36871" name="Straight Connector 8"/>
          <p:cNvCxnSpPr>
            <a:cxnSpLocks noChangeShapeType="1"/>
            <a:stCxn id="36870" idx="2"/>
          </p:cNvCxnSpPr>
          <p:nvPr/>
        </p:nvCxnSpPr>
        <p:spPr bwMode="auto">
          <a:xfrm rot="10800000">
            <a:off x="2971800" y="6019800"/>
            <a:ext cx="2438400" cy="3245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2" name="Straight Connector 10"/>
          <p:cNvCxnSpPr>
            <a:cxnSpLocks noChangeShapeType="1"/>
            <a:stCxn id="36870" idx="0"/>
          </p:cNvCxnSpPr>
          <p:nvPr/>
        </p:nvCxnSpPr>
        <p:spPr bwMode="auto">
          <a:xfrm rot="16200000" flipV="1">
            <a:off x="6134522" y="5447879"/>
            <a:ext cx="990600" cy="153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p544 Fall 2010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12AE3-9004-0048-82BB-91D59B3080AD}" type="slidenum">
              <a:rPr lang="en-US" smtClean="0">
                <a:solidFill>
                  <a:srgbClr val="000000"/>
                </a:solidFill>
              </a:rPr>
              <a:pPr/>
              <a:t>83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Another Example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838200" y="1828800"/>
            <a:ext cx="581210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product,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SumSales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max(price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MaxQuantity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Purchase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5050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</a:t>
            </a:r>
          </a:p>
        </p:txBody>
      </p:sp>
      <p:sp>
        <p:nvSpPr>
          <p:cNvPr id="38917" name="Oval 12"/>
          <p:cNvSpPr>
            <a:spLocks noChangeArrowheads="1"/>
          </p:cNvSpPr>
          <p:nvPr/>
        </p:nvSpPr>
        <p:spPr bwMode="auto">
          <a:xfrm>
            <a:off x="6325555" y="1660456"/>
            <a:ext cx="2328540" cy="1168539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What does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it mean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134076"/>
            <a:ext cx="6468964" cy="24191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Rule of thumb: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Every </a:t>
            </a:r>
            <a:r>
              <a:rPr lang="en-US" sz="2800" dirty="0">
                <a:solidFill>
                  <a:srgbClr val="000000"/>
                </a:solidFill>
              </a:rPr>
              <a:t>group in a GROUP BY is non-empty !</a:t>
            </a:r>
          </a:p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If we want to include empty groups in the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output, then we need either a </a:t>
            </a:r>
            <a:r>
              <a:rPr lang="en-US" sz="2800" dirty="0" err="1">
                <a:solidFill>
                  <a:srgbClr val="000000"/>
                </a:solidFill>
              </a:rPr>
              <a:t>subquery</a:t>
            </a:r>
            <a:r>
              <a:rPr lang="en-US" sz="2800" dirty="0">
                <a:solidFill>
                  <a:srgbClr val="000000"/>
                </a:solidFill>
              </a:rPr>
              <a:t>, or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a </a:t>
            </a:r>
            <a:r>
              <a:rPr lang="en-US" sz="2800" i="1" dirty="0">
                <a:solidFill>
                  <a:srgbClr val="000000"/>
                </a:solidFill>
              </a:rPr>
              <a:t>left outer join </a:t>
            </a:r>
            <a:r>
              <a:rPr lang="en-US" sz="2800" dirty="0">
                <a:solidFill>
                  <a:srgbClr val="000000"/>
                </a:solidFill>
              </a:rPr>
              <a:t>(see later)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D9FA1-5CED-9149-840C-E3DFD074EE8E}" type="slidenum">
              <a:rPr lang="en-US" smtClean="0">
                <a:solidFill>
                  <a:srgbClr val="000000"/>
                </a:solidFill>
              </a:rPr>
              <a:pPr/>
              <a:t>84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HAVING Clause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914400" y="3352800"/>
            <a:ext cx="5088352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product,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   Purchase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price &gt;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66"/>
                </a:solidFill>
                <a:latin typeface="Arial"/>
              </a:rPr>
              <a:t>HAVING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Sum(quantity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&gt; 30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833969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Same query, except that we consider only products that had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at least 100 buyers.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441325" y="5603875"/>
            <a:ext cx="7159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HAVING clause contains conditions on aggregates.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1F3F3-9B8B-EB4D-97AE-C4882EAA4DF1}" type="slidenum">
              <a:rPr lang="en-US" smtClean="0">
                <a:solidFill>
                  <a:srgbClr val="000000"/>
                </a:solidFill>
              </a:rPr>
              <a:pPr/>
              <a:t>85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General form of Grouping and Aggregation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SELECT</a:t>
            </a:r>
            <a:r>
              <a:rPr lang="en-US" sz="2800"/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FROM</a:t>
            </a:r>
            <a:r>
              <a:rPr lang="en-US" sz="2800"/>
              <a:t>       R</a:t>
            </a:r>
            <a:r>
              <a:rPr lang="en-US" sz="2800" baseline="-25000"/>
              <a:t>1</a:t>
            </a:r>
            <a:r>
              <a:rPr lang="en-US" sz="2800"/>
              <a:t>,…,R</a:t>
            </a:r>
            <a:r>
              <a:rPr lang="en-US" sz="2800" baseline="-25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WHERE</a:t>
            </a:r>
            <a:r>
              <a:rPr lang="en-US" sz="2800"/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GROUP BY</a:t>
            </a:r>
            <a:r>
              <a:rPr lang="en-US" sz="2800"/>
              <a:t> a</a:t>
            </a:r>
            <a:r>
              <a:rPr lang="en-US" sz="2800" baseline="-25000"/>
              <a:t>1</a:t>
            </a:r>
            <a:r>
              <a:rPr lang="en-US" sz="2800"/>
              <a:t>,…,a</a:t>
            </a:r>
            <a:r>
              <a:rPr lang="en-US" sz="2800" baseline="-25000"/>
              <a:t>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HAVING</a:t>
            </a:r>
            <a:r>
              <a:rPr lang="en-US" sz="2800"/>
              <a:t>     C2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= may contain attributes a</a:t>
            </a:r>
            <a:r>
              <a:rPr lang="en-US" sz="2400" baseline="-25000"/>
              <a:t>1</a:t>
            </a:r>
            <a:r>
              <a:rPr lang="en-US" sz="2400"/>
              <a:t>,…,a</a:t>
            </a:r>
            <a:r>
              <a:rPr lang="en-US" sz="2400" baseline="-25000"/>
              <a:t>k</a:t>
            </a:r>
            <a:r>
              <a:rPr lang="en-US" sz="2400"/>
              <a:t> and/or any aggregates but NO OTHER ATTRIBUTES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C1 = is any condition on the attributes in R</a:t>
            </a:r>
            <a:r>
              <a:rPr lang="en-US" sz="2400" baseline="-25000"/>
              <a:t>1</a:t>
            </a:r>
            <a:r>
              <a:rPr lang="en-US" sz="2400"/>
              <a:t>,…,R</a:t>
            </a:r>
            <a:r>
              <a:rPr lang="en-US" sz="2400" baseline="-25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/>
              <a:t>C2 = is any condition on aggregate expressions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7465862" y="3352800"/>
            <a:ext cx="1486202" cy="649188"/>
          </a:xfrm>
          <a:prstGeom prst="wedgeEllipseCallout">
            <a:avLst>
              <a:gd name="adj1" fmla="val -13009"/>
              <a:gd name="adj2" fmla="val 187181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Why 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38D5A-AA42-A54A-87F5-583D1DCD6C23}" type="slidenum">
              <a:rPr lang="en-US" smtClean="0">
                <a:solidFill>
                  <a:srgbClr val="000000"/>
                </a:solidFill>
              </a:rPr>
              <a:pPr/>
              <a:t>86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General form of Grouping and Aggregation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4114800"/>
            <a:ext cx="7785100" cy="2209800"/>
          </a:xfrm>
          <a:noFill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2400"/>
              <a:t>Evaluation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Evaluate FROM-WHERE, apply condition C1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Group by the attributes a</a:t>
            </a:r>
            <a:r>
              <a:rPr lang="en-US" sz="2400" baseline="-25000"/>
              <a:t>1</a:t>
            </a:r>
            <a:r>
              <a:rPr lang="en-US" sz="2400"/>
              <a:t>,…,a</a:t>
            </a:r>
            <a:r>
              <a:rPr lang="en-US" sz="2400" baseline="-25000"/>
              <a:t>k</a:t>
            </a:r>
            <a:r>
              <a:rPr lang="en-US" baseline="-25000"/>
              <a:t> </a:t>
            </a:r>
            <a:endParaRPr lang="en-US" sz="2400"/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Apply condition C2 to each group (may have aggregates)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/>
              <a:t>Compute aggregates in S and return the result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1066800" y="1981200"/>
            <a:ext cx="2921593" cy="20559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65000"/>
                <a:lumOff val="35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R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,…,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R</a:t>
            </a:r>
            <a:r>
              <a:rPr lang="en-US" baseline="-25000" dirty="0" err="1">
                <a:solidFill>
                  <a:srgbClr val="000000"/>
                </a:solidFill>
                <a:latin typeface="Arial"/>
              </a:rPr>
              <a:t>n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C1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,…,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</a:t>
            </a:r>
            <a:r>
              <a:rPr lang="en-US" baseline="-25000" dirty="0" err="1">
                <a:solidFill>
                  <a:srgbClr val="000000"/>
                </a:solidFill>
                <a:latin typeface="Arial"/>
              </a:rPr>
              <a:t>k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HAVING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C2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903F9-95A4-164F-B301-B1F171111674}" type="slidenum">
              <a:rPr lang="en-US" smtClean="0">
                <a:solidFill>
                  <a:srgbClr val="000000"/>
                </a:solidFill>
              </a:rPr>
              <a:pPr/>
              <a:t>87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Advanced SQLizing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609600" indent="-609600" eaLnBrk="1" hangingPunct="1">
              <a:buFont typeface="Times" charset="0"/>
              <a:buAutoNum type="arabicPeriod"/>
            </a:pPr>
            <a:r>
              <a:rPr lang="en-US" dirty="0" err="1" smtClean="0"/>
              <a:t>Unnesting</a:t>
            </a:r>
            <a:r>
              <a:rPr lang="en-US" dirty="0" smtClean="0"/>
              <a:t> Aggregates</a:t>
            </a:r>
          </a:p>
          <a:p>
            <a:pPr marL="609600" indent="-609600" eaLnBrk="1" hangingPunct="1">
              <a:buFont typeface="Times" charset="0"/>
              <a:buAutoNum type="arabicPeriod"/>
            </a:pPr>
            <a:endParaRPr lang="en-US" dirty="0" smtClean="0"/>
          </a:p>
          <a:p>
            <a:pPr marL="609600" indent="-609600" eaLnBrk="1" hangingPunct="1">
              <a:buFont typeface="Times" charset="0"/>
              <a:buAutoNum type="arabicPeriod"/>
            </a:pPr>
            <a:r>
              <a:rPr lang="en-US" dirty="0" smtClean="0"/>
              <a:t>Finding witnesses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E45C16-1F9F-9147-AF99-6E0FAEBB797E}" type="slidenum">
              <a:rPr lang="en-US" smtClean="0">
                <a:solidFill>
                  <a:srgbClr val="000000"/>
                </a:solidFill>
              </a:rPr>
              <a:pPr/>
              <a:t>88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/>
              <a:t>Unnesting Aggregates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 price, company)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Company(cname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city)</a:t>
            </a: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59670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the number of companies in each city</a:t>
            </a:r>
          </a:p>
        </p:txBody>
      </p:sp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457200" y="3657600"/>
            <a:ext cx="6806696" cy="1205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city, (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count(*) 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      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Company Y 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         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X.city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Y.city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Company 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5014169"/>
            <a:ext cx="8701869" cy="1623903"/>
            <a:chOff x="609600" y="5014169"/>
            <a:chExt cx="8701869" cy="1623903"/>
          </a:xfrm>
        </p:grpSpPr>
        <p:sp>
          <p:nvSpPr>
            <p:cNvPr id="263174" name="Rectangle 6"/>
            <p:cNvSpPr>
              <a:spLocks noChangeArrowheads="1"/>
            </p:cNvSpPr>
            <p:nvPr/>
          </p:nvSpPr>
          <p:spPr bwMode="auto">
            <a:xfrm>
              <a:off x="609600" y="5410200"/>
              <a:ext cx="2655294" cy="9284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 smtClean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city, count(*)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 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Company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GROUP </a:t>
              </a:r>
              <a:r>
                <a:rPr lang="en-US" sz="2000" dirty="0" smtClean="0">
                  <a:solidFill>
                    <a:srgbClr val="3333CC"/>
                  </a:solidFill>
                  <a:latin typeface="Arial"/>
                </a:rPr>
                <a:t>BY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city</a:t>
              </a:r>
            </a:p>
          </p:txBody>
        </p:sp>
        <p:sp>
          <p:nvSpPr>
            <p:cNvPr id="51209" name="Oval 8"/>
            <p:cNvSpPr>
              <a:spLocks noChangeArrowheads="1"/>
            </p:cNvSpPr>
            <p:nvPr/>
          </p:nvSpPr>
          <p:spPr bwMode="auto">
            <a:xfrm>
              <a:off x="4977918" y="5014169"/>
              <a:ext cx="3820490" cy="649188"/>
            </a:xfrm>
            <a:prstGeom prst="ellipse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Equivalent queries</a:t>
              </a:r>
            </a:p>
          </p:txBody>
        </p:sp>
        <p:sp>
          <p:nvSpPr>
            <p:cNvPr id="51210" name="Rectangle 9"/>
            <p:cNvSpPr>
              <a:spLocks noChangeArrowheads="1"/>
            </p:cNvSpPr>
            <p:nvPr/>
          </p:nvSpPr>
          <p:spPr bwMode="auto">
            <a:xfrm>
              <a:off x="3733800" y="5807075"/>
              <a:ext cx="557766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Note: no need for DISTINCT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(DISTINCT </a:t>
              </a:r>
              <a:r>
                <a:rPr lang="en-US" i="1" u="sng" dirty="0">
                  <a:solidFill>
                    <a:srgbClr val="000000"/>
                  </a:solidFill>
                  <a:latin typeface="Arial"/>
                </a:rPr>
                <a:t>is the same</a:t>
              </a:r>
              <a:r>
                <a:rPr lang="en-US" dirty="0">
                  <a:solidFill>
                    <a:srgbClr val="000000"/>
                  </a:solidFill>
                  <a:latin typeface="Arial"/>
                </a:rPr>
                <a:t> as GROUP BY)</a:t>
              </a: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84AAD2-6298-784F-9739-19F1EA7BDFF0}" type="slidenum">
              <a:rPr lang="en-US" smtClean="0">
                <a:solidFill>
                  <a:srgbClr val="000000"/>
                </a:solidFill>
              </a:rPr>
              <a:pPr/>
              <a:t>89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Unnesting Aggregates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914400" y="2057400"/>
            <a:ext cx="49059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Product ( 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 price, company)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3333CC"/>
                </a:solidFill>
                <a:latin typeface="Arial"/>
              </a:rPr>
              <a:t>Company(cname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, city)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6514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Find the number of products made in each city</a:t>
            </a:r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1524000" y="3657600"/>
            <a:ext cx="6988036" cy="14824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SELECT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X.city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, (</a:t>
            </a:r>
            <a:r>
              <a:rPr lang="en-US" sz="20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count(*) 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Product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Y, Company Z</a:t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                                             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Y.cname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Z.company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                                                    AND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Z.city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X.city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Company X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76400" y="4959956"/>
            <a:ext cx="7306246" cy="1687889"/>
            <a:chOff x="1676400" y="4959956"/>
            <a:chExt cx="7306246" cy="1687889"/>
          </a:xfrm>
        </p:grpSpPr>
        <p:sp>
          <p:nvSpPr>
            <p:cNvPr id="264198" name="Rectangle 6"/>
            <p:cNvSpPr>
              <a:spLocks noChangeArrowheads="1"/>
            </p:cNvSpPr>
            <p:nvPr/>
          </p:nvSpPr>
          <p:spPr bwMode="auto">
            <a:xfrm>
              <a:off x="1676400" y="5410200"/>
              <a:ext cx="3621504" cy="12054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SELECT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Arial"/>
                </a:rPr>
                <a:t>X.city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, count(*)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FROM 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Company X, Product 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WHERE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X.cname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=</a:t>
              </a:r>
              <a:r>
                <a:rPr lang="en-US" sz="2000" dirty="0" err="1">
                  <a:solidFill>
                    <a:srgbClr val="000000"/>
                  </a:solidFill>
                  <a:latin typeface="Arial"/>
                </a:rPr>
                <a:t>Y.company</a:t>
              </a:r>
              <a:r>
                <a:rPr lang="en-US" sz="2000" dirty="0">
                  <a:solidFill>
                    <a:srgbClr val="000000"/>
                  </a:solidFill>
                  <a:latin typeface="Arial"/>
                </a:rPr>
                <a:t> </a:t>
              </a:r>
              <a:br>
                <a:rPr lang="en-US" sz="2000" dirty="0">
                  <a:solidFill>
                    <a:srgbClr val="000000"/>
                  </a:solidFill>
                  <a:latin typeface="Arial"/>
                </a:rPr>
              </a:br>
              <a:r>
                <a:rPr lang="en-US" sz="2000" dirty="0">
                  <a:solidFill>
                    <a:srgbClr val="3333CC"/>
                  </a:solidFill>
                  <a:latin typeface="Arial"/>
                </a:rPr>
                <a:t>GROUP BY</a:t>
              </a:r>
              <a:r>
                <a:rPr lang="en-US" sz="2000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  <a:latin typeface="Arial"/>
                </a:rPr>
                <a:t>X.city</a:t>
              </a:r>
              <a:endParaRPr lang="en-US" sz="2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233" name="Oval 7"/>
            <p:cNvSpPr>
              <a:spLocks noChangeArrowheads="1"/>
            </p:cNvSpPr>
            <p:nvPr/>
          </p:nvSpPr>
          <p:spPr bwMode="auto">
            <a:xfrm>
              <a:off x="5989068" y="4959956"/>
              <a:ext cx="2993578" cy="1687889"/>
            </a:xfrm>
            <a:prstGeom prst="ellipse">
              <a:avLst/>
            </a:prstGeom>
            <a:solidFill>
              <a:srgbClr val="C0C0C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dirty="0">
                  <a:solidFill>
                    <a:srgbClr val="000000"/>
                  </a:solidFill>
                  <a:latin typeface="Arial"/>
                </a:rPr>
                <a:t>They are NOT</a:t>
              </a:r>
              <a:br>
                <a:rPr lang="en-US" dirty="0">
                  <a:solidFill>
                    <a:srgbClr val="000000"/>
                  </a:solidFill>
                  <a:latin typeface="Arial"/>
                </a:rPr>
              </a:br>
              <a:r>
                <a:rPr lang="en-US" dirty="0">
                  <a:solidFill>
                    <a:srgbClr val="000000"/>
                  </a:solidFill>
                  <a:latin typeface="Arial"/>
                </a:rPr>
                <a:t>equivalent !</a:t>
              </a:r>
              <a:br>
                <a:rPr lang="en-US" dirty="0">
                  <a:solidFill>
                    <a:srgbClr val="000000"/>
                  </a:solidFill>
                  <a:latin typeface="Arial"/>
                </a:rPr>
              </a:br>
              <a:r>
                <a:rPr lang="en-US" dirty="0">
                  <a:solidFill>
                    <a:srgbClr val="000000"/>
                  </a:solidFill>
                  <a:latin typeface="Arial"/>
                </a:rPr>
                <a:t>(WHY?)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SQL Server 2008</a:t>
            </a:r>
          </a:p>
          <a:p>
            <a:pPr lvl="1"/>
            <a:r>
              <a:rPr lang="en-US" dirty="0" smtClean="0"/>
              <a:t>You have access to </a:t>
            </a:r>
            <a:r>
              <a:rPr lang="en-US" dirty="0" smtClean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msdnaa.cs.washington.edu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Username is full @</a:t>
            </a:r>
            <a:r>
              <a:rPr lang="en-US" dirty="0" err="1" smtClean="0"/>
              <a:t>cs.washington.edu</a:t>
            </a:r>
            <a:r>
              <a:rPr lang="en-US" dirty="0" smtClean="0"/>
              <a:t> email address</a:t>
            </a:r>
          </a:p>
          <a:p>
            <a:pPr lvl="1"/>
            <a:r>
              <a:rPr lang="en-US" dirty="0" smtClean="0"/>
              <a:t>Doesn’t work ? Email </a:t>
            </a:r>
            <a:r>
              <a:rPr lang="en-US" u="sng" dirty="0" smtClean="0">
                <a:hlinkClick r:id="rId3"/>
              </a:rPr>
              <a:t>ms-sw-admin@cs.washington.edu</a:t>
            </a:r>
            <a:r>
              <a:rPr lang="en-US" u="sng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Download the client, connect to IPROJSRV (may need tunneling)</a:t>
            </a:r>
          </a:p>
          <a:p>
            <a:pPr lvl="1"/>
            <a:r>
              <a:rPr lang="en-US" dirty="0" smtClean="0"/>
              <a:t>OK to use you own server, just import IMDB (may need tunneling)</a:t>
            </a:r>
          </a:p>
          <a:p>
            <a:r>
              <a:rPr lang="en-US" dirty="0" err="1" smtClean="0"/>
              <a:t>Postgres</a:t>
            </a:r>
            <a:r>
              <a:rPr lang="en-US" dirty="0" smtClean="0"/>
              <a:t>: download from</a:t>
            </a:r>
          </a:p>
          <a:p>
            <a:pPr lvl="1"/>
            <a:r>
              <a:rPr lang="en-US" dirty="0" smtClean="0">
                <a:hlinkClick r:id="rId4"/>
              </a:rPr>
              <a:t>download http://www.postgresql.org/download/</a:t>
            </a:r>
            <a:endParaRPr lang="en-US" dirty="0" smtClean="0"/>
          </a:p>
          <a:p>
            <a:pPr lvl="1"/>
            <a:r>
              <a:rPr lang="en-US" dirty="0" smtClean="0"/>
              <a:t>Is also installed on lab machines</a:t>
            </a:r>
          </a:p>
          <a:p>
            <a:r>
              <a:rPr lang="en-US" dirty="0" err="1" smtClean="0"/>
              <a:t>Xquery</a:t>
            </a:r>
            <a:r>
              <a:rPr lang="en-US" dirty="0" smtClean="0"/>
              <a:t>: download one interpreter from</a:t>
            </a:r>
          </a:p>
          <a:p>
            <a:pPr lvl="1"/>
            <a:r>
              <a:rPr lang="en-US" dirty="0" err="1" smtClean="0"/>
              <a:t>Zorba</a:t>
            </a:r>
            <a:r>
              <a:rPr lang="en-US" dirty="0" smtClean="0"/>
              <a:t>: </a:t>
            </a:r>
            <a:r>
              <a:rPr lang="en-US" dirty="0" smtClean="0">
                <a:hlinkClick r:id="rId5"/>
              </a:rPr>
              <a:t>http://www.zorba-xquery.com/</a:t>
            </a:r>
            <a:r>
              <a:rPr lang="en-US" dirty="0" smtClean="0"/>
              <a:t> (I use this one: ½ day installation)</a:t>
            </a:r>
          </a:p>
          <a:p>
            <a:pPr lvl="1"/>
            <a:r>
              <a:rPr lang="en-US" dirty="0" smtClean="0"/>
              <a:t>Galax: </a:t>
            </a:r>
            <a:r>
              <a:rPr lang="en-US" dirty="0" smtClean="0">
                <a:hlinkClick r:id="rId6"/>
              </a:rPr>
              <a:t>http://galax.sourceforge.net/</a:t>
            </a:r>
            <a:r>
              <a:rPr lang="en-US" dirty="0" smtClean="0"/>
              <a:t> (great in the past, seems less well maintained)</a:t>
            </a:r>
          </a:p>
          <a:p>
            <a:pPr lvl="1"/>
            <a:r>
              <a:rPr lang="en-US" dirty="0" smtClean="0"/>
              <a:t>Saxon: </a:t>
            </a:r>
            <a:r>
              <a:rPr lang="en-US" dirty="0" smtClean="0">
                <a:hlinkClick r:id="rId7"/>
              </a:rPr>
              <a:t>http://saxon.sourceforge.net/</a:t>
            </a:r>
            <a:r>
              <a:rPr lang="en-US" dirty="0" smtClean="0"/>
              <a:t> (from apache; very popular)</a:t>
            </a:r>
          </a:p>
          <a:p>
            <a:r>
              <a:rPr lang="en-US" dirty="0" smtClean="0"/>
              <a:t>Pig Latin:  download from</a:t>
            </a:r>
          </a:p>
          <a:p>
            <a:pPr lvl="1"/>
            <a:r>
              <a:rPr lang="en-US" dirty="0" smtClean="0">
                <a:hlinkClick r:id="rId8"/>
              </a:rPr>
              <a:t>http://hadoop.apache.org/pig/</a:t>
            </a:r>
            <a:endParaRPr lang="en-US" dirty="0" smtClean="0"/>
          </a:p>
          <a:p>
            <a:pPr lvl="1"/>
            <a:r>
              <a:rPr lang="en-US" dirty="0" smtClean="0"/>
              <a:t>We will also run it on Amazon Web Services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121915-604C-4B4E-B404-AEAA5AE192E1}" type="slidenum">
              <a:rPr lang="en-US" smtClean="0">
                <a:solidFill>
                  <a:srgbClr val="000000"/>
                </a:solidFill>
              </a:rPr>
              <a:pPr/>
              <a:t>90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Unnesting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667000"/>
            <a:ext cx="7772400" cy="2209800"/>
          </a:xfrm>
        </p:spPr>
        <p:txBody>
          <a:bodyPr/>
          <a:lstStyle/>
          <a:p>
            <a:pPr eaLnBrk="1" hangingPunct="1"/>
            <a:r>
              <a:rPr lang="en-US"/>
              <a:t>Find authors who wrote </a:t>
            </a:r>
            <a:r>
              <a:rPr lang="en-US">
                <a:latin typeface="Symbol" charset="2"/>
              </a:rPr>
              <a:t>³</a:t>
            </a:r>
            <a:r>
              <a:rPr lang="en-US"/>
              <a:t> 10 documents:</a:t>
            </a:r>
          </a:p>
          <a:p>
            <a:pPr eaLnBrk="1" hangingPunct="1"/>
            <a:r>
              <a:rPr lang="en-US"/>
              <a:t>Attempt 1: with nested queries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4038600"/>
            <a:ext cx="7679506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DISTINCT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Author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</a:t>
            </a:r>
            <a:r>
              <a:rPr lang="en-US" dirty="0" err="1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Wrote.url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Wrote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Author.login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Wrote.login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&gt; 10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6977066" y="2667000"/>
            <a:ext cx="1871657" cy="1687889"/>
          </a:xfrm>
          <a:prstGeom prst="wedgeEllipseCallout">
            <a:avLst>
              <a:gd name="adj1" fmla="val -101056"/>
              <a:gd name="adj2" fmla="val 35384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This is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SQL by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a novice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304800" y="1447800"/>
            <a:ext cx="3674604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Author(</a:t>
            </a:r>
            <a:r>
              <a:rPr lang="en-US" sz="3200" u="sng" dirty="0" err="1">
                <a:solidFill>
                  <a:srgbClr val="3333CC"/>
                </a:solidFill>
                <a:latin typeface="Arial"/>
              </a:rPr>
              <a:t>login</a:t>
            </a:r>
            <a:r>
              <a:rPr lang="en-US" sz="3200" dirty="0" err="1">
                <a:solidFill>
                  <a:srgbClr val="3333CC"/>
                </a:solidFill>
                <a:latin typeface="Arial"/>
              </a:rPr>
              <a:t>,name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3200" dirty="0" err="1">
                <a:solidFill>
                  <a:srgbClr val="3333CC"/>
                </a:solidFill>
                <a:latin typeface="Arial"/>
              </a:rPr>
              <a:t>Wrote(login,url</a:t>
            </a:r>
            <a:r>
              <a:rPr lang="en-US" sz="3200" dirty="0">
                <a:solidFill>
                  <a:srgbClr val="3333CC"/>
                </a:solidFill>
                <a:latin typeface="Arial"/>
              </a:rPr>
              <a:t>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F8F94-48A6-844E-927E-0F5234C5775D}" type="slidenum">
              <a:rPr lang="en-US" smtClean="0">
                <a:solidFill>
                  <a:srgbClr val="000000"/>
                </a:solidFill>
              </a:rPr>
              <a:pPr/>
              <a:t>91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Unnesting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Find all authors who wrote at least 10 documents:</a:t>
            </a:r>
          </a:p>
          <a:p>
            <a:pPr eaLnBrk="1" hangingPunct="1"/>
            <a:r>
              <a:rPr lang="en-US"/>
              <a:t>Attempt 2: SQL style (with GROUP BY)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828800" y="3962400"/>
            <a:ext cx="5268239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Author, Wrote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Author.login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Wrote.login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Author.name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HAVING    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count(wrote.url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&gt; 10</a:t>
            </a:r>
          </a:p>
        </p:txBody>
      </p:sp>
      <p:sp>
        <p:nvSpPr>
          <p:cNvPr id="195589" name="AutoShape 5"/>
          <p:cNvSpPr>
            <a:spLocks noChangeArrowheads="1"/>
          </p:cNvSpPr>
          <p:nvPr/>
        </p:nvSpPr>
        <p:spPr bwMode="auto">
          <a:xfrm>
            <a:off x="6880807" y="3733800"/>
            <a:ext cx="2064174" cy="1687889"/>
          </a:xfrm>
          <a:prstGeom prst="wedgeEllipseCallout">
            <a:avLst>
              <a:gd name="adj1" fmla="val -97157"/>
              <a:gd name="adj2" fmla="val -33847"/>
            </a:avLst>
          </a:prstGeom>
          <a:solidFill>
            <a:srgbClr val="C0C0C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This is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SQL  by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an expert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9" grpId="0" animBg="1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43894D-7BBF-0F47-9488-E38544F40B14}" type="slidenum">
              <a:rPr lang="en-US" smtClean="0">
                <a:solidFill>
                  <a:srgbClr val="000000"/>
                </a:solidFill>
              </a:rPr>
              <a:pPr/>
              <a:t>92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685800" y="2187575"/>
            <a:ext cx="50742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Store(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sid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3333CC"/>
                </a:solidFill>
                <a:latin typeface="Arial"/>
              </a:rPr>
              <a:t>sname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dirty="0" err="1">
                <a:solidFill>
                  <a:srgbClr val="3333CC"/>
                </a:solidFill>
                <a:latin typeface="Arial"/>
              </a:rPr>
              <a:t>Product(</a:t>
            </a:r>
            <a:r>
              <a:rPr lang="en-US" sz="2800" u="sng" dirty="0" err="1">
                <a:solidFill>
                  <a:srgbClr val="3333CC"/>
                </a:solidFill>
                <a:latin typeface="Arial"/>
              </a:rPr>
              <a:t>pid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3333CC"/>
                </a:solidFill>
                <a:latin typeface="Arial"/>
              </a:rPr>
              <a:t>pname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, price, </a:t>
            </a:r>
            <a:r>
              <a:rPr lang="en-US" sz="2800" dirty="0" err="1">
                <a:solidFill>
                  <a:srgbClr val="3333CC"/>
                </a:solidFill>
                <a:latin typeface="Arial"/>
              </a:rPr>
              <a:t>sid</a:t>
            </a:r>
            <a:r>
              <a:rPr lang="en-US" sz="2800" dirty="0">
                <a:solidFill>
                  <a:srgbClr val="3333CC"/>
                </a:solidFill>
                <a:latin typeface="Arial"/>
              </a:rPr>
              <a:t>)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914400" y="3886200"/>
            <a:ext cx="5293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For each store, </a:t>
            </a:r>
            <a:br>
              <a:rPr lang="en-US" sz="2800" dirty="0">
                <a:solidFill>
                  <a:srgbClr val="000000"/>
                </a:solidFill>
                <a:latin typeface="Arial"/>
              </a:rPr>
            </a:br>
            <a:r>
              <a:rPr lang="en-US" sz="2800" dirty="0">
                <a:solidFill>
                  <a:srgbClr val="000000"/>
                </a:solidFill>
                <a:latin typeface="Arial"/>
              </a:rPr>
              <a:t>find its most expensive products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012F9-8150-6D40-8D06-05B064137CD7}" type="slidenum">
              <a:rPr lang="en-US" smtClean="0">
                <a:solidFill>
                  <a:srgbClr val="000000"/>
                </a:solidFill>
              </a:rPr>
              <a:pPr/>
              <a:t>93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447800" y="3200400"/>
            <a:ext cx="5447225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max(Product.price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Store, Product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Product.sid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5230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Finding the maximum price is easy…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838200" y="5715000"/>
            <a:ext cx="8259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But we need the </a:t>
            </a:r>
            <a:r>
              <a:rPr lang="en-US" i="1" dirty="0" smtClean="0">
                <a:solidFill>
                  <a:srgbClr val="000000"/>
                </a:solidFill>
                <a:latin typeface="Arial"/>
              </a:rPr>
              <a:t>witnesses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i.e. the products with max price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22EED-289D-2841-986A-9BCDB7C41BB0}" type="slidenum">
              <a:rPr lang="en-US" smtClean="0">
                <a:solidFill>
                  <a:srgbClr val="000000"/>
                </a:solidFill>
              </a:rPr>
              <a:pPr/>
              <a:t>94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609600" y="2971800"/>
            <a:ext cx="8218115" cy="3046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Product.pname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3333CC"/>
                </a:solidFill>
                <a:latin typeface="Arial"/>
              </a:rPr>
              <a:t>FROM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Store, Product,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(SELECT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max(Product.price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             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Store, Product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             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Product.sid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              GROUP BY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 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and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Product.price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1600200"/>
            <a:ext cx="707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To find the witnesses, compute the maximum price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in 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subquery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F317EC-BC7E-9844-B534-710FBE0C5E0A}" type="slidenum">
              <a:rPr lang="en-US" smtClean="0">
                <a:solidFill>
                  <a:srgbClr val="000000"/>
                </a:solidFill>
              </a:rPr>
              <a:pPr/>
              <a:t>95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540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There is a more concise solution here:</a:t>
            </a: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1371600" y="3124200"/>
            <a:ext cx="642991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Store.sname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x.pname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 Store,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x.price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&gt;= </a:t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ALL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y.price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Product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</a:t>
            </a:r>
            <a:r>
              <a:rPr lang="en-US" dirty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>
                <a:solidFill>
                  <a:srgbClr val="000000"/>
                </a:solidFill>
                <a:latin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</a:rPr>
              <a:t>                              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Store.sid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y.sid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8D5935-CDCD-E74C-8E71-7107FFA9C6AB}" type="slidenum">
              <a:rPr lang="en-US">
                <a:solidFill>
                  <a:srgbClr val="000000"/>
                </a:solidFill>
              </a:rPr>
              <a:pPr/>
              <a:t>96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NULLS in SQL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Whenever we don’t have a value, we can put a NULL</a:t>
            </a:r>
          </a:p>
          <a:p>
            <a:r>
              <a:rPr lang="en-US" sz="2800" dirty="0"/>
              <a:t>Can mean many things:</a:t>
            </a:r>
          </a:p>
          <a:p>
            <a:pPr lvl="1"/>
            <a:r>
              <a:rPr lang="en-US" sz="2400" dirty="0"/>
              <a:t>Value does not exists</a:t>
            </a:r>
          </a:p>
          <a:p>
            <a:pPr lvl="1"/>
            <a:r>
              <a:rPr lang="en-US" sz="2400" dirty="0"/>
              <a:t>Value exists but is unknown</a:t>
            </a:r>
          </a:p>
          <a:p>
            <a:pPr lvl="1"/>
            <a:r>
              <a:rPr lang="en-US" sz="2400" dirty="0"/>
              <a:t>Value not applicable</a:t>
            </a:r>
          </a:p>
          <a:p>
            <a:pPr lvl="1"/>
            <a:r>
              <a:rPr lang="en-US" sz="2400" dirty="0"/>
              <a:t>Etc.</a:t>
            </a:r>
          </a:p>
          <a:p>
            <a:r>
              <a:rPr lang="en-US" sz="2800" dirty="0"/>
              <a:t>The schema specifies for each attribute if can be null (</a:t>
            </a:r>
            <a:r>
              <a:rPr lang="en-US" sz="2800" i="1" dirty="0" err="1"/>
              <a:t>nullable</a:t>
            </a:r>
            <a:r>
              <a:rPr lang="en-US" sz="2800" i="1" dirty="0"/>
              <a:t> </a:t>
            </a:r>
            <a:r>
              <a:rPr lang="en-US" sz="2800" dirty="0"/>
              <a:t>attribute) or not</a:t>
            </a:r>
          </a:p>
          <a:p>
            <a:r>
              <a:rPr lang="en-US" sz="2800" dirty="0"/>
              <a:t>How does SQL cope with tables that have </a:t>
            </a:r>
            <a:r>
              <a:rPr lang="en-US" sz="2800" dirty="0" err="1"/>
              <a:t>NULLs</a:t>
            </a:r>
            <a:r>
              <a:rPr lang="en-US" sz="2800" dirty="0"/>
              <a:t>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A82AB-757F-884B-A69A-A8E400502517}" type="slidenum">
              <a:rPr lang="en-US">
                <a:solidFill>
                  <a:srgbClr val="000000"/>
                </a:solidFill>
              </a:rPr>
              <a:pPr/>
              <a:t>97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x= NULL then 4*(3-x)/7 is still NULL</a:t>
            </a:r>
          </a:p>
          <a:p>
            <a:endParaRPr lang="en-US"/>
          </a:p>
          <a:p>
            <a:r>
              <a:rPr lang="en-US"/>
              <a:t>If x= NULL then x=‘Joe’    is UNKNOWN</a:t>
            </a:r>
          </a:p>
          <a:p>
            <a:r>
              <a:rPr lang="en-US"/>
              <a:t>In SQL there are three boolean values:</a:t>
            </a:r>
          </a:p>
          <a:p>
            <a:pPr lvl="1">
              <a:buFontTx/>
              <a:buNone/>
            </a:pPr>
            <a:r>
              <a:rPr lang="en-US"/>
              <a:t>FALSE             = 	0</a:t>
            </a:r>
          </a:p>
          <a:p>
            <a:pPr lvl="1">
              <a:buFontTx/>
              <a:buNone/>
            </a:pPr>
            <a:r>
              <a:rPr lang="en-US"/>
              <a:t>UNKNOWN    = 	0.5</a:t>
            </a:r>
          </a:p>
          <a:p>
            <a:pPr lvl="1">
              <a:buFontTx/>
              <a:buNone/>
            </a:pPr>
            <a:r>
              <a:rPr lang="en-US"/>
              <a:t>TRUE               = 	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4CB554-B6BD-5049-90D8-EA6CE56E03FC}" type="slidenum">
              <a:rPr lang="en-US">
                <a:solidFill>
                  <a:srgbClr val="000000"/>
                </a:solidFill>
              </a:rPr>
              <a:pPr/>
              <a:t>98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800"/>
              <a:t>C1 AND C2   =  min(C1, C2)</a:t>
            </a:r>
          </a:p>
          <a:p>
            <a:r>
              <a:rPr lang="en-US" sz="2800"/>
              <a:t>C1  OR    C2  =  max(C1, C2)</a:t>
            </a:r>
          </a:p>
          <a:p>
            <a:r>
              <a:rPr lang="en-US" sz="2800"/>
              <a:t>NOT C1         =  1 – C1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Rule in SQL: include only tuples that yield TRUE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762000" y="3581400"/>
            <a:ext cx="5504933" cy="14280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Person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(age &lt; 25) AND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                (height &gt; 6 OR weight &gt; 190)</a:t>
            </a:r>
          </a:p>
        </p:txBody>
      </p:sp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16922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E.g.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age=20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 err="1">
                <a:solidFill>
                  <a:srgbClr val="000000"/>
                </a:solidFill>
                <a:latin typeface="Arial"/>
              </a:rPr>
              <a:t>heigth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=NULL</a:t>
            </a:r>
            <a:br>
              <a:rPr lang="en-US" sz="2000" dirty="0">
                <a:solidFill>
                  <a:srgbClr val="000000"/>
                </a:solidFill>
                <a:latin typeface="Arial"/>
              </a:rPr>
            </a:br>
            <a:r>
              <a:rPr lang="en-US" sz="2000" dirty="0">
                <a:solidFill>
                  <a:srgbClr val="000000"/>
                </a:solidFill>
                <a:latin typeface="Arial"/>
              </a:rPr>
              <a:t>weight=200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6BE03-F442-F947-86C1-6384DAB4A258}" type="slidenum">
              <a:rPr lang="en-US">
                <a:solidFill>
                  <a:srgbClr val="000000"/>
                </a:solidFill>
              </a:rPr>
              <a:pPr/>
              <a:t>99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Unexpected behavior: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Some Persons are not included !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914400" y="3048000"/>
            <a:ext cx="6469039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SELECT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FROM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   Person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3333CC"/>
                </a:solidFill>
                <a:latin typeface="Arial"/>
              </a:rPr>
              <a:t>WHERE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 age &lt; 25  OR  age &gt;= 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p544 Fall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6620</Words>
  <Application>Microsoft Macintosh PowerPoint</Application>
  <PresentationFormat>On-screen Show (4:3)</PresentationFormat>
  <Paragraphs>1503</Paragraphs>
  <Slides>106</Slides>
  <Notes>98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8" baseType="lpstr">
      <vt:lpstr>Office Theme</vt:lpstr>
      <vt:lpstr>Equation</vt:lpstr>
      <vt:lpstr>Principles of Database Systems CSE 544p</vt:lpstr>
      <vt:lpstr>Staff</vt:lpstr>
      <vt:lpstr>Communications</vt:lpstr>
      <vt:lpstr>Textbook(s)</vt:lpstr>
      <vt:lpstr>Course Format</vt:lpstr>
      <vt:lpstr>Grading</vt:lpstr>
      <vt:lpstr>Homework Assignments</vt:lpstr>
      <vt:lpstr>Take-home Final</vt:lpstr>
      <vt:lpstr>Software Tools</vt:lpstr>
      <vt:lpstr>Rest of Today’s Lecture</vt:lpstr>
      <vt:lpstr>Database</vt:lpstr>
      <vt:lpstr>Database</vt:lpstr>
      <vt:lpstr>Database Management System</vt:lpstr>
      <vt:lpstr>Database Management System</vt:lpstr>
      <vt:lpstr>Market Shares</vt:lpstr>
      <vt:lpstr>An Example</vt:lpstr>
      <vt:lpstr>Tables</vt:lpstr>
      <vt:lpstr>SQL</vt:lpstr>
      <vt:lpstr>SQL</vt:lpstr>
      <vt:lpstr>SQL</vt:lpstr>
      <vt:lpstr>SQL</vt:lpstr>
      <vt:lpstr>How Can We Evaluate the Query ?</vt:lpstr>
      <vt:lpstr>Evaluating Tom Hanks</vt:lpstr>
      <vt:lpstr>Optimization and Query Execution</vt:lpstr>
      <vt:lpstr>Recovery</vt:lpstr>
      <vt:lpstr>Recovery</vt:lpstr>
      <vt:lpstr>Concurrency Control</vt:lpstr>
      <vt:lpstr>Transactions</vt:lpstr>
      <vt:lpstr>Client/Server Database Architecture</vt:lpstr>
      <vt:lpstr>Types of Usages for Databases</vt:lpstr>
      <vt:lpstr>SQL v.s. noSQL</vt:lpstr>
      <vt:lpstr>Data Management</vt:lpstr>
      <vt:lpstr>Accessing SQL Server</vt:lpstr>
      <vt:lpstr>Outline for Today</vt:lpstr>
      <vt:lpstr>SQL</vt:lpstr>
      <vt:lpstr>Tables in SQL</vt:lpstr>
      <vt:lpstr>Data Types in SQL</vt:lpstr>
      <vt:lpstr>Simple SQL Query</vt:lpstr>
      <vt:lpstr>Simple SQL Query</vt:lpstr>
      <vt:lpstr>Details</vt:lpstr>
      <vt:lpstr>Eliminating Duplicates</vt:lpstr>
      <vt:lpstr>Ordering the Results</vt:lpstr>
      <vt:lpstr>Slide 43</vt:lpstr>
      <vt:lpstr>Keys and Foreign Keys</vt:lpstr>
      <vt:lpstr>Joins</vt:lpstr>
      <vt:lpstr>Joins</vt:lpstr>
      <vt:lpstr>Tuple Variables</vt:lpstr>
      <vt:lpstr>In Class</vt:lpstr>
      <vt:lpstr>In Class</vt:lpstr>
      <vt:lpstr>Meaning (Semantics) of SQL Queries</vt:lpstr>
      <vt:lpstr>Using the Formal Semantics</vt:lpstr>
      <vt:lpstr>Joins Introduce Duplicates</vt:lpstr>
      <vt:lpstr>Joins Introduce Duplicates</vt:lpstr>
      <vt:lpstr>Subqueries</vt:lpstr>
      <vt:lpstr>1. Subqueries in SELECT</vt:lpstr>
      <vt:lpstr>1. Subqueries in SELECT</vt:lpstr>
      <vt:lpstr>1. Subqueries in SELECT</vt:lpstr>
      <vt:lpstr>2. Subqueries in FROM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Question for Database Fans and their Friends</vt:lpstr>
      <vt:lpstr>Monotone Queries</vt:lpstr>
      <vt:lpstr>Queries that must be nested</vt:lpstr>
      <vt:lpstr>The drinkers-bars-beers example</vt:lpstr>
      <vt:lpstr>Aggregation</vt:lpstr>
      <vt:lpstr>Aggregation: Count</vt:lpstr>
      <vt:lpstr>More Examples</vt:lpstr>
      <vt:lpstr>Simple Aggregations</vt:lpstr>
      <vt:lpstr>Grouping and Aggregation</vt:lpstr>
      <vt:lpstr>Grouping and Aggregation</vt:lpstr>
      <vt:lpstr>1&amp;2. FROM-WHERE-GROUPBY</vt:lpstr>
      <vt:lpstr>3. SELECT</vt:lpstr>
      <vt:lpstr>GROUP BY v.s. Nested Quereis</vt:lpstr>
      <vt:lpstr>Another Example</vt:lpstr>
      <vt:lpstr>HAVING Clause</vt:lpstr>
      <vt:lpstr>General form of Grouping and Aggregation</vt:lpstr>
      <vt:lpstr>General form of Grouping and Aggregation</vt:lpstr>
      <vt:lpstr>Advanced SQLizing</vt:lpstr>
      <vt:lpstr>Unnesting Aggregates</vt:lpstr>
      <vt:lpstr>Unnesting Aggregates</vt:lpstr>
      <vt:lpstr>More Unnesting</vt:lpstr>
      <vt:lpstr>More Unnesting</vt:lpstr>
      <vt:lpstr>Finding Witnesses</vt:lpstr>
      <vt:lpstr>Finding Witnesses</vt:lpstr>
      <vt:lpstr>Finding Witnesses</vt:lpstr>
      <vt:lpstr>Finding Witnesses</vt:lpstr>
      <vt:lpstr>NULLS in SQL</vt:lpstr>
      <vt:lpstr>Null Values</vt:lpstr>
      <vt:lpstr>Null Values</vt:lpstr>
      <vt:lpstr>Null Values</vt:lpstr>
      <vt:lpstr>Null Values</vt:lpstr>
      <vt:lpstr>Outerjoins</vt:lpstr>
      <vt:lpstr>Outerjoins</vt:lpstr>
      <vt:lpstr>Slide 103</vt:lpstr>
      <vt:lpstr>Application</vt:lpstr>
      <vt:lpstr>Application</vt:lpstr>
      <vt:lpstr>Outer Joins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Dan Suciu</cp:lastModifiedBy>
  <cp:revision>689</cp:revision>
  <cp:lastPrinted>1998-09-26T21:35:18Z</cp:lastPrinted>
  <dcterms:created xsi:type="dcterms:W3CDTF">2010-10-01T05:20:15Z</dcterms:created>
  <dcterms:modified xsi:type="dcterms:W3CDTF">2010-10-01T05:22:02Z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