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69"/>
  </p:notesMasterIdLst>
  <p:handoutMasterIdLst>
    <p:handoutMasterId r:id="rId70"/>
  </p:handoutMasterIdLst>
  <p:sldIdLst>
    <p:sldId id="256" r:id="rId2"/>
    <p:sldId id="1110" r:id="rId3"/>
    <p:sldId id="1111" r:id="rId4"/>
    <p:sldId id="1055" r:id="rId5"/>
    <p:sldId id="1116" r:id="rId6"/>
    <p:sldId id="1117" r:id="rId7"/>
    <p:sldId id="1057" r:id="rId8"/>
    <p:sldId id="1122" r:id="rId9"/>
    <p:sldId id="1061" r:id="rId10"/>
    <p:sldId id="1056" r:id="rId11"/>
    <p:sldId id="1112" r:id="rId12"/>
    <p:sldId id="1113" r:id="rId13"/>
    <p:sldId id="1123" r:id="rId14"/>
    <p:sldId id="1124" r:id="rId15"/>
    <p:sldId id="1125" r:id="rId16"/>
    <p:sldId id="1126" r:id="rId17"/>
    <p:sldId id="1127" r:id="rId18"/>
    <p:sldId id="1128" r:id="rId19"/>
    <p:sldId id="1129" r:id="rId20"/>
    <p:sldId id="1063" r:id="rId21"/>
    <p:sldId id="1064" r:id="rId22"/>
    <p:sldId id="1114" r:id="rId23"/>
    <p:sldId id="1115" r:id="rId24"/>
    <p:sldId id="1130" r:id="rId25"/>
    <p:sldId id="1131" r:id="rId26"/>
    <p:sldId id="1132" r:id="rId27"/>
    <p:sldId id="1133" r:id="rId28"/>
    <p:sldId id="1134" r:id="rId29"/>
    <p:sldId id="1135" r:id="rId30"/>
    <p:sldId id="1136" r:id="rId31"/>
    <p:sldId id="1137" r:id="rId32"/>
    <p:sldId id="1138" r:id="rId33"/>
    <p:sldId id="1139" r:id="rId34"/>
    <p:sldId id="1140" r:id="rId35"/>
    <p:sldId id="1141" r:id="rId36"/>
    <p:sldId id="1142" r:id="rId37"/>
    <p:sldId id="1143" r:id="rId38"/>
    <p:sldId id="1144" r:id="rId39"/>
    <p:sldId id="1145" r:id="rId40"/>
    <p:sldId id="1146" r:id="rId41"/>
    <p:sldId id="1147" r:id="rId42"/>
    <p:sldId id="1148" r:id="rId43"/>
    <p:sldId id="1149" r:id="rId44"/>
    <p:sldId id="1150" r:id="rId45"/>
    <p:sldId id="1151" r:id="rId46"/>
    <p:sldId id="1152" r:id="rId47"/>
    <p:sldId id="1153" r:id="rId48"/>
    <p:sldId id="1154" r:id="rId49"/>
    <p:sldId id="1155" r:id="rId50"/>
    <p:sldId id="1156" r:id="rId51"/>
    <p:sldId id="1157" r:id="rId52"/>
    <p:sldId id="1158" r:id="rId53"/>
    <p:sldId id="1159" r:id="rId54"/>
    <p:sldId id="1160" r:id="rId55"/>
    <p:sldId id="1161" r:id="rId56"/>
    <p:sldId id="1162" r:id="rId57"/>
    <p:sldId id="1163" r:id="rId58"/>
    <p:sldId id="1164" r:id="rId59"/>
    <p:sldId id="1165" r:id="rId60"/>
    <p:sldId id="1166" r:id="rId61"/>
    <p:sldId id="1167" r:id="rId62"/>
    <p:sldId id="1168" r:id="rId63"/>
    <p:sldId id="1169" r:id="rId64"/>
    <p:sldId id="1170" r:id="rId65"/>
    <p:sldId id="1171" r:id="rId66"/>
    <p:sldId id="1172" r:id="rId67"/>
    <p:sldId id="1173" r:id="rId68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9F51D"/>
    <a:srgbClr val="000099"/>
    <a:srgbClr val="004FC3"/>
    <a:srgbClr val="FF9900"/>
    <a:srgbClr val="FFCCFF"/>
    <a:srgbClr val="FF99FF"/>
    <a:srgbClr val="BFC1DF"/>
    <a:srgbClr val="73BA24"/>
    <a:srgbClr val="0000FF"/>
    <a:srgbClr val="1A22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204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itz\Desktop\HPCC09_JAGUA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itz\Desktop\HPCC09_JAGUA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itz\Desktop\HPCC09_JAGUA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itz\Desktop\HPCC09_JAGUAR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Performance of HPCC STREAM </a:t>
            </a:r>
            <a:r>
              <a:rPr lang="en-US" dirty="0" smtClean="0"/>
              <a:t>Triad (Cray XT4)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13"/>
          <c:order val="0"/>
          <c:tx>
            <c:strRef>
              <c:f>STREAM!$AT$1</c:f>
              <c:strCache>
                <c:ptCount val="1"/>
                <c:pt idx="0">
                  <c:v>2008 Chapel Global TPL=1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STREAM!$AT$3:$AT$12</c:f>
              <c:numCache>
                <c:formatCode>General</c:formatCode>
                <c:ptCount val="10"/>
                <c:pt idx="0">
                  <c:v>4.1018499999999998</c:v>
                </c:pt>
                <c:pt idx="1">
                  <c:v>7.6130899999999855</c:v>
                </c:pt>
                <c:pt idx="2">
                  <c:v>15.122400000000004</c:v>
                </c:pt>
                <c:pt idx="3">
                  <c:v>31.516100000000023</c:v>
                </c:pt>
                <c:pt idx="4">
                  <c:v>62.792800000000099</c:v>
                </c:pt>
                <c:pt idx="5">
                  <c:v>124.239</c:v>
                </c:pt>
                <c:pt idx="6">
                  <c:v>245.65200000000004</c:v>
                </c:pt>
                <c:pt idx="7">
                  <c:v>302.18299999999999</c:v>
                </c:pt>
                <c:pt idx="8">
                  <c:v>611.57400000000052</c:v>
                </c:pt>
                <c:pt idx="9">
                  <c:v>1185.4000000000001</c:v>
                </c:pt>
              </c:numCache>
            </c:numRef>
          </c:val>
        </c:ser>
        <c:ser>
          <c:idx val="14"/>
          <c:order val="1"/>
          <c:tx>
            <c:strRef>
              <c:f>STREAM!$AU$1</c:f>
              <c:strCache>
                <c:ptCount val="1"/>
                <c:pt idx="0">
                  <c:v>2008 Chapel Global TPL=2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STREAM!$AU$3:$AU$12</c:f>
              <c:numCache>
                <c:formatCode>General</c:formatCode>
                <c:ptCount val="10"/>
                <c:pt idx="0">
                  <c:v>5.9381700000000004</c:v>
                </c:pt>
                <c:pt idx="1">
                  <c:v>11.1082</c:v>
                </c:pt>
                <c:pt idx="2">
                  <c:v>21.6082</c:v>
                </c:pt>
                <c:pt idx="3">
                  <c:v>44.061300000000003</c:v>
                </c:pt>
                <c:pt idx="4">
                  <c:v>89.637699999999995</c:v>
                </c:pt>
                <c:pt idx="5">
                  <c:v>176.077</c:v>
                </c:pt>
                <c:pt idx="6">
                  <c:v>339.072</c:v>
                </c:pt>
                <c:pt idx="7">
                  <c:v>559.93399999999997</c:v>
                </c:pt>
                <c:pt idx="8">
                  <c:v>1020.54</c:v>
                </c:pt>
                <c:pt idx="9">
                  <c:v>1734.27</c:v>
                </c:pt>
              </c:numCache>
            </c:numRef>
          </c:val>
        </c:ser>
        <c:ser>
          <c:idx val="15"/>
          <c:order val="2"/>
          <c:tx>
            <c:strRef>
              <c:f>STREAM!$BB$1</c:f>
              <c:strCache>
                <c:ptCount val="1"/>
                <c:pt idx="0">
                  <c:v>2008 Chapel Global TPL=3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triangle"/>
            <c:size val="7"/>
            <c:spPr>
              <a:solidFill>
                <a:sysClr val="windowText" lastClr="000000"/>
              </a:solidFill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STREAM!$AV$3:$AV$12</c:f>
              <c:numCache>
                <c:formatCode>General</c:formatCode>
                <c:ptCount val="10"/>
                <c:pt idx="0">
                  <c:v>6.1040999999999945</c:v>
                </c:pt>
                <c:pt idx="1">
                  <c:v>9.6423699999999997</c:v>
                </c:pt>
                <c:pt idx="2">
                  <c:v>23.8843</c:v>
                </c:pt>
                <c:pt idx="3">
                  <c:v>42.175000000000011</c:v>
                </c:pt>
                <c:pt idx="4">
                  <c:v>95.147800000000004</c:v>
                </c:pt>
                <c:pt idx="5">
                  <c:v>185.13900000000001</c:v>
                </c:pt>
                <c:pt idx="6">
                  <c:v>326.05</c:v>
                </c:pt>
                <c:pt idx="7">
                  <c:v>461.10300000000001</c:v>
                </c:pt>
                <c:pt idx="8">
                  <c:v>826.64599999999996</c:v>
                </c:pt>
                <c:pt idx="9">
                  <c:v>1425.1499999999999</c:v>
                </c:pt>
              </c:numCache>
            </c:numRef>
          </c:val>
        </c:ser>
        <c:ser>
          <c:idx val="16"/>
          <c:order val="3"/>
          <c:tx>
            <c:strRef>
              <c:f>STREAM!$BC$1</c:f>
              <c:strCache>
                <c:ptCount val="1"/>
                <c:pt idx="0">
                  <c:v>2008 Chapel Global TPL=4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STREAM!$AW$3:$AW$12</c:f>
              <c:numCache>
                <c:formatCode>General</c:formatCode>
                <c:ptCount val="10"/>
                <c:pt idx="0">
                  <c:v>5.5064600000000024</c:v>
                </c:pt>
                <c:pt idx="1">
                  <c:v>10.666</c:v>
                </c:pt>
                <c:pt idx="2">
                  <c:v>22.9209</c:v>
                </c:pt>
                <c:pt idx="3">
                  <c:v>45.579000000000001</c:v>
                </c:pt>
                <c:pt idx="4">
                  <c:v>83.936800000000005</c:v>
                </c:pt>
                <c:pt idx="5">
                  <c:v>173.98800000000043</c:v>
                </c:pt>
                <c:pt idx="6">
                  <c:v>311.24900000000002</c:v>
                </c:pt>
                <c:pt idx="7">
                  <c:v>499.5059999999994</c:v>
                </c:pt>
                <c:pt idx="8">
                  <c:v>857.01400000000001</c:v>
                </c:pt>
                <c:pt idx="9">
                  <c:v>1342.2</c:v>
                </c:pt>
              </c:numCache>
            </c:numRef>
          </c:val>
        </c:ser>
        <c:ser>
          <c:idx val="8"/>
          <c:order val="4"/>
          <c:tx>
            <c:strRef>
              <c:f>STREAM!$W$1</c:f>
              <c:strCache>
                <c:ptCount val="1"/>
                <c:pt idx="0">
                  <c:v>MPI EP PPN=1</c:v>
                </c:pt>
              </c:strCache>
            </c:strRef>
          </c:tx>
          <c:spPr>
            <a:ln w="12700">
              <a:solidFill>
                <a:schemeClr val="accent2"/>
              </a:solidFill>
            </a:ln>
          </c:spPr>
          <c:marker>
            <c:symbol val="plus"/>
            <c:size val="7"/>
            <c:spPr>
              <a:noFill/>
              <a:ln w="12700">
                <a:solidFill>
                  <a:srgbClr val="C0504D"/>
                </a:solidFill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STREAM!$W$3:$W$14</c:f>
              <c:numCache>
                <c:formatCode>General</c:formatCode>
                <c:ptCount val="12"/>
                <c:pt idx="0">
                  <c:v>4.295801</c:v>
                </c:pt>
                <c:pt idx="1">
                  <c:v>8.6187380000000005</c:v>
                </c:pt>
                <c:pt idx="2">
                  <c:v>17.236523999999982</c:v>
                </c:pt>
                <c:pt idx="3">
                  <c:v>34.462992000000099</c:v>
                </c:pt>
                <c:pt idx="4">
                  <c:v>68.133104000000003</c:v>
                </c:pt>
                <c:pt idx="5">
                  <c:v>137.71481599999947</c:v>
                </c:pt>
                <c:pt idx="6">
                  <c:v>275.88511999999838</c:v>
                </c:pt>
                <c:pt idx="7">
                  <c:v>551.09811200000001</c:v>
                </c:pt>
                <c:pt idx="8">
                  <c:v>1103.2424959999998</c:v>
                </c:pt>
                <c:pt idx="9">
                  <c:v>2185.0905600000001</c:v>
                </c:pt>
                <c:pt idx="10">
                  <c:v>4401.3219840000138</c:v>
                </c:pt>
                <c:pt idx="11">
                  <c:v>8814.5735680000071</c:v>
                </c:pt>
              </c:numCache>
            </c:numRef>
          </c:val>
        </c:ser>
        <c:ser>
          <c:idx val="6"/>
          <c:order val="5"/>
          <c:tx>
            <c:strRef>
              <c:f>STREAM!$AO$1</c:f>
              <c:strCache>
                <c:ptCount val="1"/>
                <c:pt idx="0">
                  <c:v>MPI EP PPN=2</c:v>
                </c:pt>
              </c:strCache>
            </c:strRef>
          </c:tx>
          <c:spPr>
            <a:ln w="12700">
              <a:solidFill>
                <a:schemeClr val="accent2"/>
              </a:solidFill>
            </a:ln>
          </c:spPr>
          <c:marker>
            <c:symbol val="diamond"/>
            <c:size val="7"/>
            <c:spPr>
              <a:solidFill>
                <a:schemeClr val="accent2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STREAM!$X$3:$X$14</c:f>
              <c:numCache>
                <c:formatCode>General</c:formatCode>
                <c:ptCount val="12"/>
                <c:pt idx="0">
                  <c:v>6.1559019999999807</c:v>
                </c:pt>
                <c:pt idx="1">
                  <c:v>12.368932000000004</c:v>
                </c:pt>
                <c:pt idx="2">
                  <c:v>24.767999999999986</c:v>
                </c:pt>
                <c:pt idx="3">
                  <c:v>49.4967520000001</c:v>
                </c:pt>
                <c:pt idx="4">
                  <c:v>98.478687999999948</c:v>
                </c:pt>
                <c:pt idx="5">
                  <c:v>198.02188800000042</c:v>
                </c:pt>
                <c:pt idx="6">
                  <c:v>397.03142399999899</c:v>
                </c:pt>
                <c:pt idx="7">
                  <c:v>792.49868800000002</c:v>
                </c:pt>
                <c:pt idx="8">
                  <c:v>1583.3891839999999</c:v>
                </c:pt>
                <c:pt idx="9">
                  <c:v>3152.0798720000012</c:v>
                </c:pt>
                <c:pt idx="10">
                  <c:v>6323.2921600000054</c:v>
                </c:pt>
                <c:pt idx="11">
                  <c:v>12677.926911999994</c:v>
                </c:pt>
              </c:numCache>
            </c:numRef>
          </c:val>
        </c:ser>
        <c:ser>
          <c:idx val="9"/>
          <c:order val="6"/>
          <c:tx>
            <c:strRef>
              <c:f>STREAM!$AP$1</c:f>
              <c:strCache>
                <c:ptCount val="1"/>
                <c:pt idx="0">
                  <c:v>MPI EP PPN=3</c:v>
                </c:pt>
              </c:strCache>
            </c:strRef>
          </c:tx>
          <c:spPr>
            <a:ln w="12700">
              <a:solidFill>
                <a:srgbClr val="C0504D"/>
              </a:solidFill>
            </a:ln>
          </c:spPr>
          <c:marker>
            <c:symbol val="triangle"/>
            <c:size val="7"/>
            <c:spPr>
              <a:solidFill>
                <a:srgbClr val="C0504D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STREAM!$Y$3:$Y$14</c:f>
              <c:numCache>
                <c:formatCode>General</c:formatCode>
                <c:ptCount val="12"/>
                <c:pt idx="0">
                  <c:v>6.3359369999999826</c:v>
                </c:pt>
                <c:pt idx="1">
                  <c:v>12.687078</c:v>
                </c:pt>
                <c:pt idx="2">
                  <c:v>25.453655999999999</c:v>
                </c:pt>
                <c:pt idx="3">
                  <c:v>50.830656000000005</c:v>
                </c:pt>
                <c:pt idx="4">
                  <c:v>101.66856</c:v>
                </c:pt>
                <c:pt idx="5">
                  <c:v>202.99075199999999</c:v>
                </c:pt>
                <c:pt idx="6">
                  <c:v>405.2238719999998</c:v>
                </c:pt>
                <c:pt idx="7">
                  <c:v>803.33452799999748</c:v>
                </c:pt>
                <c:pt idx="8">
                  <c:v>1611.913728</c:v>
                </c:pt>
                <c:pt idx="9">
                  <c:v>3239.6421120000018</c:v>
                </c:pt>
                <c:pt idx="10">
                  <c:v>6441.1607040000044</c:v>
                </c:pt>
                <c:pt idx="11">
                  <c:v>12858.802175999987</c:v>
                </c:pt>
              </c:numCache>
            </c:numRef>
          </c:val>
        </c:ser>
        <c:ser>
          <c:idx val="11"/>
          <c:order val="7"/>
          <c:tx>
            <c:strRef>
              <c:f>STREAM!$Z$1</c:f>
              <c:strCache>
                <c:ptCount val="1"/>
                <c:pt idx="0">
                  <c:v>MPI EP PPN=4</c:v>
                </c:pt>
              </c:strCache>
            </c:strRef>
          </c:tx>
          <c:spPr>
            <a:ln w="12700">
              <a:solidFill>
                <a:srgbClr val="C0504D"/>
              </a:solidFill>
            </a:ln>
          </c:spPr>
          <c:marker>
            <c:symbol val="square"/>
            <c:size val="7"/>
            <c:spPr>
              <a:solidFill>
                <a:srgbClr val="C0504D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STREAM!$Z$3:$Z$14</c:f>
              <c:numCache>
                <c:formatCode>General</c:formatCode>
                <c:ptCount val="12"/>
                <c:pt idx="0">
                  <c:v>6.648331999999991</c:v>
                </c:pt>
                <c:pt idx="1">
                  <c:v>12.791432</c:v>
                </c:pt>
                <c:pt idx="2">
                  <c:v>25.615216</c:v>
                </c:pt>
                <c:pt idx="3">
                  <c:v>51.288672000000012</c:v>
                </c:pt>
                <c:pt idx="4">
                  <c:v>103.63833599999974</c:v>
                </c:pt>
                <c:pt idx="5">
                  <c:v>203.06291200000001</c:v>
                </c:pt>
                <c:pt idx="6">
                  <c:v>405.3898240000002</c:v>
                </c:pt>
                <c:pt idx="7">
                  <c:v>794.75763199999938</c:v>
                </c:pt>
                <c:pt idx="8">
                  <c:v>1605.3196800000001</c:v>
                </c:pt>
                <c:pt idx="9">
                  <c:v>3232.5488639999917</c:v>
                </c:pt>
                <c:pt idx="10">
                  <c:v>6436.9459200000001</c:v>
                </c:pt>
                <c:pt idx="11">
                  <c:v>12628.041728000027</c:v>
                </c:pt>
              </c:numCache>
            </c:numRef>
          </c:val>
        </c:ser>
        <c:marker val="1"/>
        <c:axId val="78675328"/>
        <c:axId val="78690176"/>
      </c:lineChart>
      <c:dateAx>
        <c:axId val="78675328"/>
        <c:scaling>
          <c:orientation val="minMax"/>
          <c:max val="2048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Locales</a:t>
                </a:r>
              </a:p>
            </c:rich>
          </c:tx>
          <c:layout/>
        </c:title>
        <c:numFmt formatCode="General" sourceLinked="0"/>
        <c:tickLblPos val="nextTo"/>
        <c:crossAx val="78690176"/>
        <c:crosses val="autoZero"/>
        <c:lblOffset val="100"/>
        <c:baseTimeUnit val="days"/>
        <c:majorUnit val="2047"/>
        <c:majorTimeUnit val="days"/>
      </c:dateAx>
      <c:valAx>
        <c:axId val="786901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GB/s</a:t>
                </a:r>
              </a:p>
            </c:rich>
          </c:tx>
          <c:layout/>
        </c:title>
        <c:numFmt formatCode="General" sourceLinked="0"/>
        <c:tickLblPos val="nextTo"/>
        <c:spPr>
          <a:ln>
            <a:noFill/>
          </a:ln>
        </c:spPr>
        <c:crossAx val="78675328"/>
        <c:crosses val="autoZero"/>
        <c:crossBetween val="midCat"/>
      </c:valAx>
      <c:spPr>
        <a:ln>
          <a:noFill/>
        </a:ln>
      </c:spPr>
    </c:plotArea>
    <c:legend>
      <c:legendPos val="tr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+mn-lt"/>
          <a:cs typeface="Times New Roman" pitchFamily="18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Performance of HPCC STREAM </a:t>
            </a:r>
            <a:r>
              <a:rPr lang="en-US" dirty="0" smtClean="0"/>
              <a:t>Triad (Cray XT4) 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13"/>
          <c:order val="0"/>
          <c:tx>
            <c:strRef>
              <c:f>STREAM!$AT$1</c:f>
              <c:strCache>
                <c:ptCount val="1"/>
                <c:pt idx="0">
                  <c:v>2008 Chapel Global TPL=1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 w="12700">
                <a:solidFill>
                  <a:sysClr val="windowText" lastClr="000000"/>
                </a:solidFill>
              </a:ln>
            </c:spPr>
          </c:marker>
          <c:val>
            <c:numRef>
              <c:f>STREAM!$AT$3:$AT$12</c:f>
              <c:numCache>
                <c:formatCode>General</c:formatCode>
                <c:ptCount val="10"/>
                <c:pt idx="0">
                  <c:v>4.1018499999999998</c:v>
                </c:pt>
                <c:pt idx="1">
                  <c:v>7.6130899999999855</c:v>
                </c:pt>
                <c:pt idx="2">
                  <c:v>15.122400000000004</c:v>
                </c:pt>
                <c:pt idx="3">
                  <c:v>31.516100000000023</c:v>
                </c:pt>
                <c:pt idx="4">
                  <c:v>62.792800000000099</c:v>
                </c:pt>
                <c:pt idx="5">
                  <c:v>124.239</c:v>
                </c:pt>
                <c:pt idx="6">
                  <c:v>245.65200000000004</c:v>
                </c:pt>
                <c:pt idx="7">
                  <c:v>302.18299999999999</c:v>
                </c:pt>
                <c:pt idx="8">
                  <c:v>611.57400000000052</c:v>
                </c:pt>
                <c:pt idx="9">
                  <c:v>1185.4000000000001</c:v>
                </c:pt>
              </c:numCache>
            </c:numRef>
          </c:val>
        </c:ser>
        <c:ser>
          <c:idx val="14"/>
          <c:order val="1"/>
          <c:tx>
            <c:strRef>
              <c:f>STREAM!$AU$1</c:f>
              <c:strCache>
                <c:ptCount val="1"/>
                <c:pt idx="0">
                  <c:v>2008 Chapel Global TPL=2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noFill/>
              </a:ln>
            </c:spPr>
          </c:marker>
          <c:val>
            <c:numRef>
              <c:f>STREAM!$AU$3:$AU$12</c:f>
              <c:numCache>
                <c:formatCode>General</c:formatCode>
                <c:ptCount val="10"/>
                <c:pt idx="0">
                  <c:v>5.9381700000000004</c:v>
                </c:pt>
                <c:pt idx="1">
                  <c:v>11.1082</c:v>
                </c:pt>
                <c:pt idx="2">
                  <c:v>21.6082</c:v>
                </c:pt>
                <c:pt idx="3">
                  <c:v>44.061300000000003</c:v>
                </c:pt>
                <c:pt idx="4">
                  <c:v>89.637699999999995</c:v>
                </c:pt>
                <c:pt idx="5">
                  <c:v>176.077</c:v>
                </c:pt>
                <c:pt idx="6">
                  <c:v>339.072</c:v>
                </c:pt>
                <c:pt idx="7">
                  <c:v>559.93399999999997</c:v>
                </c:pt>
                <c:pt idx="8">
                  <c:v>1020.54</c:v>
                </c:pt>
                <c:pt idx="9">
                  <c:v>1734.27</c:v>
                </c:pt>
              </c:numCache>
            </c:numRef>
          </c:val>
        </c:ser>
        <c:ser>
          <c:idx val="15"/>
          <c:order val="2"/>
          <c:tx>
            <c:strRef>
              <c:f>STREAM!$BB$1</c:f>
              <c:strCache>
                <c:ptCount val="1"/>
                <c:pt idx="0">
                  <c:v>2008 Chapel Global TPL=3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triangle"/>
            <c:size val="7"/>
            <c:spPr>
              <a:solidFill>
                <a:sysClr val="windowText" lastClr="000000"/>
              </a:solidFill>
            </c:spPr>
          </c:marker>
          <c:val>
            <c:numRef>
              <c:f>STREAM!$AV$3:$AV$12</c:f>
              <c:numCache>
                <c:formatCode>General</c:formatCode>
                <c:ptCount val="10"/>
                <c:pt idx="0">
                  <c:v>6.1040999999999945</c:v>
                </c:pt>
                <c:pt idx="1">
                  <c:v>9.6423699999999997</c:v>
                </c:pt>
                <c:pt idx="2">
                  <c:v>23.8843</c:v>
                </c:pt>
                <c:pt idx="3">
                  <c:v>42.175000000000011</c:v>
                </c:pt>
                <c:pt idx="4">
                  <c:v>95.147800000000004</c:v>
                </c:pt>
                <c:pt idx="5">
                  <c:v>185.13900000000001</c:v>
                </c:pt>
                <c:pt idx="6">
                  <c:v>326.05</c:v>
                </c:pt>
                <c:pt idx="7">
                  <c:v>461.10300000000001</c:v>
                </c:pt>
                <c:pt idx="8">
                  <c:v>826.64599999999996</c:v>
                </c:pt>
                <c:pt idx="9">
                  <c:v>1425.1499999999999</c:v>
                </c:pt>
              </c:numCache>
            </c:numRef>
          </c:val>
        </c:ser>
        <c:ser>
          <c:idx val="16"/>
          <c:order val="3"/>
          <c:tx>
            <c:strRef>
              <c:f>STREAM!$BC$1</c:f>
              <c:strCache>
                <c:ptCount val="1"/>
                <c:pt idx="0">
                  <c:v>2008 Chapel Global TPL=4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  <a:ln>
                <a:noFill/>
              </a:ln>
            </c:spPr>
          </c:marker>
          <c:val>
            <c:numRef>
              <c:f>STREAM!$AW$3:$AW$12</c:f>
              <c:numCache>
                <c:formatCode>General</c:formatCode>
                <c:ptCount val="10"/>
                <c:pt idx="0">
                  <c:v>5.5064600000000024</c:v>
                </c:pt>
                <c:pt idx="1">
                  <c:v>10.666</c:v>
                </c:pt>
                <c:pt idx="2">
                  <c:v>22.9209</c:v>
                </c:pt>
                <c:pt idx="3">
                  <c:v>45.579000000000001</c:v>
                </c:pt>
                <c:pt idx="4">
                  <c:v>83.936800000000005</c:v>
                </c:pt>
                <c:pt idx="5">
                  <c:v>173.98800000000043</c:v>
                </c:pt>
                <c:pt idx="6">
                  <c:v>311.24900000000002</c:v>
                </c:pt>
                <c:pt idx="7">
                  <c:v>499.5059999999994</c:v>
                </c:pt>
                <c:pt idx="8">
                  <c:v>857.01400000000001</c:v>
                </c:pt>
                <c:pt idx="9">
                  <c:v>1342.2</c:v>
                </c:pt>
              </c:numCache>
            </c:numRef>
          </c:val>
        </c:ser>
        <c:ser>
          <c:idx val="8"/>
          <c:order val="4"/>
          <c:tx>
            <c:strRef>
              <c:f>STREAM!$W$1</c:f>
              <c:strCache>
                <c:ptCount val="1"/>
                <c:pt idx="0">
                  <c:v>MPI EP PPN=1</c:v>
                </c:pt>
              </c:strCache>
            </c:strRef>
          </c:tx>
          <c:spPr>
            <a:ln w="12700">
              <a:solidFill>
                <a:schemeClr val="accent2"/>
              </a:solidFill>
            </a:ln>
          </c:spPr>
          <c:marker>
            <c:symbol val="plus"/>
            <c:size val="7"/>
            <c:spPr>
              <a:noFill/>
              <a:ln w="12700">
                <a:solidFill>
                  <a:srgbClr val="C0504D"/>
                </a:solidFill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STREAM!$W$3:$W$14</c:f>
              <c:numCache>
                <c:formatCode>General</c:formatCode>
                <c:ptCount val="12"/>
                <c:pt idx="0">
                  <c:v>4.295801</c:v>
                </c:pt>
                <c:pt idx="1">
                  <c:v>8.6187380000000005</c:v>
                </c:pt>
                <c:pt idx="2">
                  <c:v>17.236523999999982</c:v>
                </c:pt>
                <c:pt idx="3">
                  <c:v>34.462992000000099</c:v>
                </c:pt>
                <c:pt idx="4">
                  <c:v>68.133104000000003</c:v>
                </c:pt>
                <c:pt idx="5">
                  <c:v>137.71481599999947</c:v>
                </c:pt>
                <c:pt idx="6">
                  <c:v>275.88511999999838</c:v>
                </c:pt>
                <c:pt idx="7">
                  <c:v>551.09811200000001</c:v>
                </c:pt>
                <c:pt idx="8">
                  <c:v>1103.2424959999998</c:v>
                </c:pt>
                <c:pt idx="9">
                  <c:v>2185.0905600000001</c:v>
                </c:pt>
                <c:pt idx="10">
                  <c:v>4401.3219840000138</c:v>
                </c:pt>
                <c:pt idx="11">
                  <c:v>8814.5735680000071</c:v>
                </c:pt>
              </c:numCache>
            </c:numRef>
          </c:val>
        </c:ser>
        <c:ser>
          <c:idx val="6"/>
          <c:order val="5"/>
          <c:tx>
            <c:strRef>
              <c:f>STREAM!$AO$1</c:f>
              <c:strCache>
                <c:ptCount val="1"/>
                <c:pt idx="0">
                  <c:v>MPI EP PPN=2</c:v>
                </c:pt>
              </c:strCache>
            </c:strRef>
          </c:tx>
          <c:spPr>
            <a:ln w="12700">
              <a:solidFill>
                <a:schemeClr val="accent2"/>
              </a:solidFill>
            </a:ln>
          </c:spPr>
          <c:marker>
            <c:symbol val="diamond"/>
            <c:size val="7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STREAM!$X$3:$X$14</c:f>
              <c:numCache>
                <c:formatCode>General</c:formatCode>
                <c:ptCount val="12"/>
                <c:pt idx="0">
                  <c:v>6.1559019999999807</c:v>
                </c:pt>
                <c:pt idx="1">
                  <c:v>12.368932000000004</c:v>
                </c:pt>
                <c:pt idx="2">
                  <c:v>24.767999999999986</c:v>
                </c:pt>
                <c:pt idx="3">
                  <c:v>49.4967520000001</c:v>
                </c:pt>
                <c:pt idx="4">
                  <c:v>98.478687999999948</c:v>
                </c:pt>
                <c:pt idx="5">
                  <c:v>198.02188800000042</c:v>
                </c:pt>
                <c:pt idx="6">
                  <c:v>397.03142399999899</c:v>
                </c:pt>
                <c:pt idx="7">
                  <c:v>792.49868800000002</c:v>
                </c:pt>
                <c:pt idx="8">
                  <c:v>1583.3891839999999</c:v>
                </c:pt>
                <c:pt idx="9">
                  <c:v>3152.0798720000012</c:v>
                </c:pt>
                <c:pt idx="10">
                  <c:v>6323.2921600000054</c:v>
                </c:pt>
                <c:pt idx="11">
                  <c:v>12677.926911999994</c:v>
                </c:pt>
              </c:numCache>
            </c:numRef>
          </c:val>
        </c:ser>
        <c:ser>
          <c:idx val="9"/>
          <c:order val="6"/>
          <c:tx>
            <c:strRef>
              <c:f>STREAM!$AP$1</c:f>
              <c:strCache>
                <c:ptCount val="1"/>
                <c:pt idx="0">
                  <c:v>MPI EP PPN=3</c:v>
                </c:pt>
              </c:strCache>
            </c:strRef>
          </c:tx>
          <c:spPr>
            <a:ln w="12700">
              <a:solidFill>
                <a:srgbClr val="C0504D"/>
              </a:solidFill>
            </a:ln>
          </c:spPr>
          <c:marker>
            <c:symbol val="triangle"/>
            <c:size val="7"/>
            <c:spPr>
              <a:solidFill>
                <a:srgbClr val="C0504D"/>
              </a:solidFill>
              <a:ln>
                <a:noFill/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STREAM!$Y$3:$Y$14</c:f>
              <c:numCache>
                <c:formatCode>General</c:formatCode>
                <c:ptCount val="12"/>
                <c:pt idx="0">
                  <c:v>6.3359369999999826</c:v>
                </c:pt>
                <c:pt idx="1">
                  <c:v>12.687078</c:v>
                </c:pt>
                <c:pt idx="2">
                  <c:v>25.453655999999999</c:v>
                </c:pt>
                <c:pt idx="3">
                  <c:v>50.830656000000005</c:v>
                </c:pt>
                <c:pt idx="4">
                  <c:v>101.66856</c:v>
                </c:pt>
                <c:pt idx="5">
                  <c:v>202.99075199999999</c:v>
                </c:pt>
                <c:pt idx="6">
                  <c:v>405.2238719999998</c:v>
                </c:pt>
                <c:pt idx="7">
                  <c:v>803.33452799999748</c:v>
                </c:pt>
                <c:pt idx="8">
                  <c:v>1611.913728</c:v>
                </c:pt>
                <c:pt idx="9">
                  <c:v>3239.6421120000018</c:v>
                </c:pt>
                <c:pt idx="10">
                  <c:v>6441.1607040000044</c:v>
                </c:pt>
                <c:pt idx="11">
                  <c:v>12858.802175999987</c:v>
                </c:pt>
              </c:numCache>
            </c:numRef>
          </c:val>
        </c:ser>
        <c:ser>
          <c:idx val="11"/>
          <c:order val="7"/>
          <c:tx>
            <c:strRef>
              <c:f>STREAM!$Z$1</c:f>
              <c:strCache>
                <c:ptCount val="1"/>
                <c:pt idx="0">
                  <c:v>MPI EP PPN=4</c:v>
                </c:pt>
              </c:strCache>
            </c:strRef>
          </c:tx>
          <c:spPr>
            <a:ln w="12700">
              <a:solidFill>
                <a:srgbClr val="C0504D"/>
              </a:solidFill>
            </a:ln>
          </c:spPr>
          <c:marker>
            <c:symbol val="square"/>
            <c:size val="7"/>
            <c:spPr>
              <a:solidFill>
                <a:srgbClr val="C0504D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STREAM!$Z$3:$Z$14</c:f>
              <c:numCache>
                <c:formatCode>General</c:formatCode>
                <c:ptCount val="12"/>
                <c:pt idx="0">
                  <c:v>6.648331999999991</c:v>
                </c:pt>
                <c:pt idx="1">
                  <c:v>12.791432</c:v>
                </c:pt>
                <c:pt idx="2">
                  <c:v>25.615216</c:v>
                </c:pt>
                <c:pt idx="3">
                  <c:v>51.288672000000012</c:v>
                </c:pt>
                <c:pt idx="4">
                  <c:v>103.63833599999974</c:v>
                </c:pt>
                <c:pt idx="5">
                  <c:v>203.06291200000001</c:v>
                </c:pt>
                <c:pt idx="6">
                  <c:v>405.3898240000002</c:v>
                </c:pt>
                <c:pt idx="7">
                  <c:v>794.75763199999938</c:v>
                </c:pt>
                <c:pt idx="8">
                  <c:v>1605.3196800000001</c:v>
                </c:pt>
                <c:pt idx="9">
                  <c:v>3232.5488639999917</c:v>
                </c:pt>
                <c:pt idx="10">
                  <c:v>6436.9459200000001</c:v>
                </c:pt>
                <c:pt idx="11">
                  <c:v>12628.041728000027</c:v>
                </c:pt>
              </c:numCache>
            </c:numRef>
          </c:val>
        </c:ser>
        <c:ser>
          <c:idx val="0"/>
          <c:order val="8"/>
          <c:tx>
            <c:strRef>
              <c:f>STREAM!$B$1</c:f>
              <c:strCache>
                <c:ptCount val="1"/>
                <c:pt idx="0">
                  <c:v>Chapel Global TPL=1</c:v>
                </c:pt>
              </c:strCache>
            </c:strRef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plus"/>
            <c:size val="7"/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STREAM!$B$3:$B$14</c:f>
              <c:numCache>
                <c:formatCode>General</c:formatCode>
                <c:ptCount val="12"/>
                <c:pt idx="0">
                  <c:v>3.64106</c:v>
                </c:pt>
                <c:pt idx="1">
                  <c:v>7.2615600000000002</c:v>
                </c:pt>
                <c:pt idx="2">
                  <c:v>11.186200000000001</c:v>
                </c:pt>
                <c:pt idx="3">
                  <c:v>28.846499999999946</c:v>
                </c:pt>
                <c:pt idx="4">
                  <c:v>57.701100000000011</c:v>
                </c:pt>
                <c:pt idx="5">
                  <c:v>116.218</c:v>
                </c:pt>
                <c:pt idx="6">
                  <c:v>231.607</c:v>
                </c:pt>
                <c:pt idx="7">
                  <c:v>458.084</c:v>
                </c:pt>
                <c:pt idx="8">
                  <c:v>918.84599999999796</c:v>
                </c:pt>
                <c:pt idx="9">
                  <c:v>1823.46</c:v>
                </c:pt>
                <c:pt idx="10">
                  <c:v>3604.22</c:v>
                </c:pt>
                <c:pt idx="11">
                  <c:v>7046.64</c:v>
                </c:pt>
              </c:numCache>
            </c:numRef>
          </c:val>
        </c:ser>
        <c:ser>
          <c:idx val="3"/>
          <c:order val="9"/>
          <c:tx>
            <c:strRef>
              <c:f>STREAM!$AC$1</c:f>
              <c:strCache>
                <c:ptCount val="1"/>
                <c:pt idx="0">
                  <c:v>Chapel Global TPL=2</c:v>
                </c:pt>
              </c:strCache>
            </c:strRef>
          </c:tx>
          <c:spPr>
            <a:ln w="12700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STREAM!$C$3:$C$14</c:f>
              <c:numCache>
                <c:formatCode>General</c:formatCode>
                <c:ptCount val="12"/>
                <c:pt idx="0">
                  <c:v>5.5942499999999997</c:v>
                </c:pt>
                <c:pt idx="1">
                  <c:v>11.089600000000004</c:v>
                </c:pt>
                <c:pt idx="2">
                  <c:v>17.7121</c:v>
                </c:pt>
                <c:pt idx="3">
                  <c:v>43.514899999999997</c:v>
                </c:pt>
                <c:pt idx="4">
                  <c:v>87.630299999999991</c:v>
                </c:pt>
                <c:pt idx="5">
                  <c:v>175.59800000000001</c:v>
                </c:pt>
                <c:pt idx="6">
                  <c:v>354.28099999999898</c:v>
                </c:pt>
                <c:pt idx="7">
                  <c:v>689.86199999999747</c:v>
                </c:pt>
                <c:pt idx="8">
                  <c:v>1394.52</c:v>
                </c:pt>
                <c:pt idx="9">
                  <c:v>2747.25</c:v>
                </c:pt>
                <c:pt idx="10">
                  <c:v>5371.51</c:v>
                </c:pt>
                <c:pt idx="11">
                  <c:v>10278.5</c:v>
                </c:pt>
              </c:numCache>
            </c:numRef>
          </c:val>
        </c:ser>
        <c:ser>
          <c:idx val="2"/>
          <c:order val="10"/>
          <c:tx>
            <c:strRef>
              <c:f>STREAM!$AD$1</c:f>
              <c:strCache>
                <c:ptCount val="1"/>
                <c:pt idx="0">
                  <c:v>Chapel Global TPL=3</c:v>
                </c:pt>
              </c:strCache>
            </c:strRef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STREAM!$D$3:$D$14</c:f>
              <c:numCache>
                <c:formatCode>General</c:formatCode>
                <c:ptCount val="12"/>
                <c:pt idx="0">
                  <c:v>6.02921</c:v>
                </c:pt>
                <c:pt idx="1">
                  <c:v>11.9733</c:v>
                </c:pt>
                <c:pt idx="2">
                  <c:v>21.227999999999987</c:v>
                </c:pt>
                <c:pt idx="3">
                  <c:v>47.442300000000003</c:v>
                </c:pt>
                <c:pt idx="4">
                  <c:v>94.740900000000025</c:v>
                </c:pt>
                <c:pt idx="5">
                  <c:v>189.51599999999999</c:v>
                </c:pt>
                <c:pt idx="6">
                  <c:v>378.55099999999999</c:v>
                </c:pt>
                <c:pt idx="7">
                  <c:v>751.34299999999746</c:v>
                </c:pt>
                <c:pt idx="8">
                  <c:v>1492.43</c:v>
                </c:pt>
                <c:pt idx="9">
                  <c:v>2949.44</c:v>
                </c:pt>
                <c:pt idx="10">
                  <c:v>5602.1100000000024</c:v>
                </c:pt>
                <c:pt idx="11">
                  <c:v>11058</c:v>
                </c:pt>
              </c:numCache>
            </c:numRef>
          </c:val>
        </c:ser>
        <c:ser>
          <c:idx val="5"/>
          <c:order val="11"/>
          <c:tx>
            <c:strRef>
              <c:f>STREAM!$AE$1</c:f>
              <c:strCache>
                <c:ptCount val="1"/>
                <c:pt idx="0">
                  <c:v>Chapel Global TPL=4</c:v>
                </c:pt>
              </c:strCache>
            </c:strRef>
          </c:tx>
          <c:spPr>
            <a:ln w="12700">
              <a:solidFill>
                <a:schemeClr val="accent1"/>
              </a:solidFill>
            </a:ln>
          </c:spPr>
          <c:marker>
            <c:symbol val="squar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STREAM!$A$3:$A$14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STREAM!$E$3:$E$14</c:f>
              <c:numCache>
                <c:formatCode>General</c:formatCode>
                <c:ptCount val="12"/>
                <c:pt idx="0">
                  <c:v>6.0316800000000024</c:v>
                </c:pt>
                <c:pt idx="1">
                  <c:v>11.694800000000001</c:v>
                </c:pt>
                <c:pt idx="2">
                  <c:v>21.902699999999868</c:v>
                </c:pt>
                <c:pt idx="3">
                  <c:v>46.623700000000063</c:v>
                </c:pt>
                <c:pt idx="4">
                  <c:v>96.11239999999998</c:v>
                </c:pt>
                <c:pt idx="5">
                  <c:v>184.227</c:v>
                </c:pt>
                <c:pt idx="6">
                  <c:v>369.46199999999868</c:v>
                </c:pt>
                <c:pt idx="7">
                  <c:v>740.20100000000002</c:v>
                </c:pt>
                <c:pt idx="8">
                  <c:v>1388.25</c:v>
                </c:pt>
                <c:pt idx="9">
                  <c:v>2815.62</c:v>
                </c:pt>
                <c:pt idx="10">
                  <c:v>5433.64</c:v>
                </c:pt>
                <c:pt idx="11">
                  <c:v>10346.200000000004</c:v>
                </c:pt>
              </c:numCache>
            </c:numRef>
          </c:val>
        </c:ser>
        <c:ser>
          <c:idx val="7"/>
          <c:order val="12"/>
          <c:tx>
            <c:strRef>
              <c:f>STREAM!$AI$1</c:f>
              <c:strCache>
                <c:ptCount val="1"/>
                <c:pt idx="0">
                  <c:v>Chapel EP TPL=4</c:v>
                </c:pt>
              </c:strCache>
            </c:strRef>
          </c:tx>
          <c:spPr>
            <a:ln w="12700">
              <a:solidFill>
                <a:schemeClr val="accent3"/>
              </a:solidFill>
            </a:ln>
          </c:spPr>
          <c:marker>
            <c:symbol val="square"/>
            <c:size val="7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STREAM!$A$2:$A$14</c:f>
              <c:strCache>
                <c:ptCount val="13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  <c:pt idx="12">
                  <c:v>2048</c:v>
                </c:pt>
              </c:strCache>
            </c:strRef>
          </c:cat>
          <c:val>
            <c:numRef>
              <c:f>STREAM!$R$3:$R$14</c:f>
              <c:numCache>
                <c:formatCode>General</c:formatCode>
                <c:ptCount val="12"/>
                <c:pt idx="0">
                  <c:v>6.1451799999999945</c:v>
                </c:pt>
                <c:pt idx="1">
                  <c:v>12.26314</c:v>
                </c:pt>
                <c:pt idx="2">
                  <c:v>24.511200000000013</c:v>
                </c:pt>
                <c:pt idx="3">
                  <c:v>49.044400000000003</c:v>
                </c:pt>
                <c:pt idx="4">
                  <c:v>96.945920000000257</c:v>
                </c:pt>
                <c:pt idx="5">
                  <c:v>195.89375999999999</c:v>
                </c:pt>
                <c:pt idx="6">
                  <c:v>392.33280000000002</c:v>
                </c:pt>
                <c:pt idx="7">
                  <c:v>784.6336</c:v>
                </c:pt>
                <c:pt idx="8">
                  <c:v>1569.33376</c:v>
                </c:pt>
                <c:pt idx="9">
                  <c:v>3105.1468799999902</c:v>
                </c:pt>
                <c:pt idx="10">
                  <c:v>6265.4975999999997</c:v>
                </c:pt>
                <c:pt idx="11">
                  <c:v>12543.119360000002</c:v>
                </c:pt>
              </c:numCache>
            </c:numRef>
          </c:val>
        </c:ser>
        <c:marker val="1"/>
        <c:axId val="79175040"/>
        <c:axId val="79185792"/>
      </c:lineChart>
      <c:dateAx>
        <c:axId val="79175040"/>
        <c:scaling>
          <c:orientation val="minMax"/>
          <c:max val="2048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Locales</a:t>
                </a:r>
              </a:p>
            </c:rich>
          </c:tx>
          <c:layout/>
        </c:title>
        <c:numFmt formatCode="General" sourceLinked="0"/>
        <c:tickLblPos val="nextTo"/>
        <c:crossAx val="79185792"/>
        <c:crosses val="autoZero"/>
        <c:lblOffset val="100"/>
        <c:baseTimeUnit val="days"/>
        <c:majorUnit val="2047"/>
        <c:majorTimeUnit val="days"/>
      </c:dateAx>
      <c:valAx>
        <c:axId val="79185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GB/s</a:t>
                </a:r>
              </a:p>
            </c:rich>
          </c:tx>
          <c:layout/>
        </c:title>
        <c:numFmt formatCode="General" sourceLinked="0"/>
        <c:tickLblPos val="nextTo"/>
        <c:spPr>
          <a:ln>
            <a:noFill/>
          </a:ln>
        </c:spPr>
        <c:crossAx val="79175040"/>
        <c:crosses val="autoZero"/>
        <c:crossBetween val="midCat"/>
      </c:valAx>
      <c:spPr>
        <a:ln>
          <a:noFill/>
        </a:ln>
      </c:spPr>
    </c:plotArea>
    <c:legend>
      <c:legendPos val="tr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+mn-lt"/>
          <a:cs typeface="Times New Roman" pitchFamily="18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Performance of HPCC Random </a:t>
            </a:r>
            <a:r>
              <a:rPr lang="en-US" dirty="0" smtClean="0"/>
              <a:t>Access (Cray XT4)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RA!$B$1</c:f>
              <c:strCache>
                <c:ptCount val="1"/>
                <c:pt idx="0">
                  <c:v>Chapel TPL=1</c:v>
                </c:pt>
              </c:strCache>
            </c:strRef>
          </c:tx>
          <c:spPr>
            <a:ln w="12700">
              <a:solidFill>
                <a:schemeClr val="accent1"/>
              </a:solidFill>
            </a:ln>
          </c:spPr>
          <c:marker>
            <c:symbol val="plus"/>
            <c:size val="7"/>
            <c:spPr>
              <a:ln w="12700"/>
            </c:spPr>
          </c:marker>
          <c:cat>
            <c:numRef>
              <c:f>RA!$A$3:$A$14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RA!$B$3:$B$14</c:f>
              <c:numCache>
                <c:formatCode>General</c:formatCode>
                <c:ptCount val="12"/>
                <c:pt idx="0">
                  <c:v>2.0009900000000115E-3</c:v>
                </c:pt>
                <c:pt idx="1">
                  <c:v>3.1706300000000132E-4</c:v>
                </c:pt>
                <c:pt idx="2">
                  <c:v>4.1300600000000135E-4</c:v>
                </c:pt>
                <c:pt idx="3">
                  <c:v>7.0629800000000017E-4</c:v>
                </c:pt>
                <c:pt idx="4">
                  <c:v>1.2544200000000004E-3</c:v>
                </c:pt>
                <c:pt idx="5">
                  <c:v>2.472750000000001E-3</c:v>
                </c:pt>
                <c:pt idx="6">
                  <c:v>4.5678800000000016E-3</c:v>
                </c:pt>
                <c:pt idx="7">
                  <c:v>9.3066200000000206E-3</c:v>
                </c:pt>
                <c:pt idx="8">
                  <c:v>1.7510100000000011E-2</c:v>
                </c:pt>
                <c:pt idx="9">
                  <c:v>3.23605E-2</c:v>
                </c:pt>
                <c:pt idx="10">
                  <c:v>5.4762900000000281E-2</c:v>
                </c:pt>
                <c:pt idx="11">
                  <c:v>0.10014400000000002</c:v>
                </c:pt>
              </c:numCache>
            </c:numRef>
          </c:val>
        </c:ser>
        <c:ser>
          <c:idx val="1"/>
          <c:order val="1"/>
          <c:tx>
            <c:strRef>
              <c:f>RA!$C$1</c:f>
              <c:strCache>
                <c:ptCount val="1"/>
                <c:pt idx="0">
                  <c:v>Chapel TPL=2</c:v>
                </c:pt>
              </c:strCache>
            </c:strRef>
          </c:tx>
          <c:spPr>
            <a:ln w="12700">
              <a:solidFill>
                <a:srgbClr val="4F81BD">
                  <a:shade val="95000"/>
                  <a:satMod val="105000"/>
                </a:srgbClr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RA!$A$3:$A$14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</c:numCache>
            </c:numRef>
          </c:cat>
          <c:val>
            <c:numRef>
              <c:f>RA!$C$3:$C$14</c:f>
              <c:numCache>
                <c:formatCode>General</c:formatCode>
                <c:ptCount val="12"/>
                <c:pt idx="0">
                  <c:v>1.1671600000000011E-3</c:v>
                </c:pt>
                <c:pt idx="1">
                  <c:v>3.1586800000000137E-4</c:v>
                </c:pt>
                <c:pt idx="2">
                  <c:v>4.1041200000000008E-4</c:v>
                </c:pt>
                <c:pt idx="3">
                  <c:v>7.1056100000000137E-4</c:v>
                </c:pt>
                <c:pt idx="4">
                  <c:v>1.323510000000001E-3</c:v>
                </c:pt>
                <c:pt idx="5">
                  <c:v>2.5475800000000146E-3</c:v>
                </c:pt>
                <c:pt idx="6">
                  <c:v>4.6344300000000001E-3</c:v>
                </c:pt>
                <c:pt idx="7">
                  <c:v>9.0422400000000226E-3</c:v>
                </c:pt>
                <c:pt idx="8">
                  <c:v>1.8081800000000012E-2</c:v>
                </c:pt>
                <c:pt idx="9">
                  <c:v>3.219820000000001E-2</c:v>
                </c:pt>
                <c:pt idx="10">
                  <c:v>4.7124300000000008E-2</c:v>
                </c:pt>
                <c:pt idx="11">
                  <c:v>0.12152700000000002</c:v>
                </c:pt>
              </c:numCache>
            </c:numRef>
          </c:val>
        </c:ser>
        <c:ser>
          <c:idx val="2"/>
          <c:order val="2"/>
          <c:tx>
            <c:strRef>
              <c:f>RA!$D$1</c:f>
              <c:strCache>
                <c:ptCount val="1"/>
                <c:pt idx="0">
                  <c:v>Chapel TPL=4</c:v>
                </c:pt>
              </c:strCache>
            </c:strRef>
          </c:tx>
          <c:spPr>
            <a:ln w="12700">
              <a:solidFill>
                <a:srgbClr val="4F81BD">
                  <a:shade val="95000"/>
                  <a:satMod val="105000"/>
                </a:srgbClr>
              </a:solidFill>
            </a:ln>
          </c:spPr>
          <c:marker>
            <c:symbol val="triangle"/>
            <c:size val="7"/>
            <c:spPr>
              <a:solidFill>
                <a:srgbClr val="4F81BD"/>
              </a:solidFill>
              <a:ln>
                <a:noFill/>
              </a:ln>
            </c:spPr>
          </c:marker>
          <c:cat>
            <c:strRef>
              <c:f>RA!$A$2:$A$13</c:f>
              <c:strCache>
                <c:ptCount val="12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</c:strCache>
            </c:strRef>
          </c:cat>
          <c:val>
            <c:numRef>
              <c:f>RA!$D$3:$D$14</c:f>
              <c:numCache>
                <c:formatCode>General</c:formatCode>
                <c:ptCount val="12"/>
                <c:pt idx="0">
                  <c:v>7.1448900000000023E-4</c:v>
                </c:pt>
                <c:pt idx="1">
                  <c:v>2.9397900000000026E-4</c:v>
                </c:pt>
                <c:pt idx="2">
                  <c:v>4.2337800000000138E-4</c:v>
                </c:pt>
                <c:pt idx="3">
                  <c:v>7.1041700000000019E-4</c:v>
                </c:pt>
                <c:pt idx="4">
                  <c:v>1.3181200000000005E-3</c:v>
                </c:pt>
                <c:pt idx="5">
                  <c:v>2.5501900000000121E-3</c:v>
                </c:pt>
                <c:pt idx="6">
                  <c:v>4.8320600000000113E-3</c:v>
                </c:pt>
                <c:pt idx="7">
                  <c:v>8.5266500000000228E-3</c:v>
                </c:pt>
                <c:pt idx="8">
                  <c:v>1.7865000000000009E-2</c:v>
                </c:pt>
                <c:pt idx="9">
                  <c:v>3.2745000000000114E-2</c:v>
                </c:pt>
                <c:pt idx="10">
                  <c:v>6.1190100000000011E-2</c:v>
                </c:pt>
                <c:pt idx="11">
                  <c:v>0.114039</c:v>
                </c:pt>
              </c:numCache>
            </c:numRef>
          </c:val>
        </c:ser>
        <c:ser>
          <c:idx val="3"/>
          <c:order val="3"/>
          <c:tx>
            <c:strRef>
              <c:f>RA!$E$1</c:f>
              <c:strCache>
                <c:ptCount val="1"/>
                <c:pt idx="0">
                  <c:v>Chapel TPL=8</c:v>
                </c:pt>
              </c:strCache>
            </c:strRef>
          </c:tx>
          <c:spPr>
            <a:ln w="12700"/>
          </c:spPr>
          <c:marker>
            <c:symbol val="square"/>
            <c:size val="5"/>
            <c:spPr>
              <a:solidFill>
                <a:srgbClr val="4F81BD"/>
              </a:solidFill>
              <a:ln>
                <a:noFill/>
              </a:ln>
            </c:spPr>
          </c:marker>
          <c:cat>
            <c:strRef>
              <c:f>RA!$A$2:$A$13</c:f>
              <c:strCache>
                <c:ptCount val="12"/>
                <c:pt idx="0">
                  <c:v>local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</c:strCache>
            </c:strRef>
          </c:cat>
          <c:val>
            <c:numRef>
              <c:f>RA!$E$3:$E$14</c:f>
              <c:numCache>
                <c:formatCode>General</c:formatCode>
                <c:ptCount val="12"/>
                <c:pt idx="0">
                  <c:v>7.4122300000000266E-4</c:v>
                </c:pt>
                <c:pt idx="1">
                  <c:v>3.2569000000000142E-4</c:v>
                </c:pt>
                <c:pt idx="2">
                  <c:v>4.2779100000000012E-4</c:v>
                </c:pt>
                <c:pt idx="3">
                  <c:v>7.429120000000028E-4</c:v>
                </c:pt>
                <c:pt idx="4">
                  <c:v>1.3749900000000011E-3</c:v>
                </c:pt>
                <c:pt idx="5">
                  <c:v>2.6578500000000011E-3</c:v>
                </c:pt>
                <c:pt idx="6">
                  <c:v>4.7674800000000019E-3</c:v>
                </c:pt>
                <c:pt idx="7">
                  <c:v>9.9974300000000363E-3</c:v>
                </c:pt>
                <c:pt idx="8">
                  <c:v>1.8970700000000014E-2</c:v>
                </c:pt>
                <c:pt idx="9">
                  <c:v>3.5179200000000029E-2</c:v>
                </c:pt>
                <c:pt idx="10">
                  <c:v>6.425610000000001E-2</c:v>
                </c:pt>
                <c:pt idx="11">
                  <c:v>0.10749000000000006</c:v>
                </c:pt>
              </c:numCache>
            </c:numRef>
          </c:val>
        </c:ser>
        <c:marker val="1"/>
        <c:axId val="79208832"/>
        <c:axId val="79211136"/>
      </c:lineChart>
      <c:dateAx>
        <c:axId val="79208832"/>
        <c:scaling>
          <c:orientation val="minMax"/>
          <c:max val="2048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Locales</a:t>
                </a:r>
              </a:p>
            </c:rich>
          </c:tx>
          <c:layout/>
        </c:title>
        <c:numFmt formatCode="General" sourceLinked="1"/>
        <c:tickLblPos val="nextTo"/>
        <c:crossAx val="79211136"/>
        <c:crosses val="autoZero"/>
        <c:lblOffset val="100"/>
        <c:baseTimeUnit val="days"/>
        <c:majorUnit val="2047"/>
        <c:majorTimeUnit val="days"/>
      </c:dateAx>
      <c:valAx>
        <c:axId val="79211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GUP/s</a:t>
                </a:r>
              </a:p>
            </c:rich>
          </c:tx>
          <c:layout/>
        </c:title>
        <c:numFmt formatCode="General" sourceLinked="1"/>
        <c:tickLblPos val="nextTo"/>
        <c:spPr>
          <a:ln>
            <a:noFill/>
          </a:ln>
        </c:spPr>
        <c:crossAx val="79208832"/>
        <c:crosses val="autoZero"/>
        <c:crossBetween val="midCat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600">
          <a:latin typeface="+mn-lt"/>
          <a:cs typeface="Times New Roman" pitchFamily="18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Efficiency of HPCC Random Access on 32+ </a:t>
            </a:r>
            <a:r>
              <a:rPr lang="en-US" dirty="0" smtClean="0"/>
              <a:t>Locales (Cray XT4)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RA!$M$1</c:f>
              <c:strCache>
                <c:ptCount val="1"/>
                <c:pt idx="0">
                  <c:v>Chapel TPL=1</c:v>
                </c:pt>
              </c:strCache>
            </c:strRef>
          </c:tx>
          <c:spPr>
            <a:ln w="12700">
              <a:solidFill>
                <a:schemeClr val="accent1"/>
              </a:solidFill>
            </a:ln>
          </c:spPr>
          <c:marker>
            <c:symbol val="plus"/>
            <c:size val="7"/>
            <c:spPr>
              <a:ln w="12700">
                <a:solidFill>
                  <a:srgbClr val="4F81BD"/>
                </a:solidFill>
              </a:ln>
            </c:spPr>
          </c:marker>
          <c:cat>
            <c:numRef>
              <c:f>RA!$A$8:$A$14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RA!$M$8:$M$14</c:f>
              <c:numCache>
                <c:formatCode>General</c:formatCode>
                <c:ptCount val="7"/>
                <c:pt idx="0">
                  <c:v>2.7408148480506443E-3</c:v>
                </c:pt>
                <c:pt idx="1">
                  <c:v>2.5315364125191512E-3</c:v>
                </c:pt>
                <c:pt idx="2">
                  <c:v>2.5788820423784217E-3</c:v>
                </c:pt>
                <c:pt idx="3">
                  <c:v>2.4260409498964301E-3</c:v>
                </c:pt>
                <c:pt idx="4">
                  <c:v>2.2417889720539523E-3</c:v>
                </c:pt>
                <c:pt idx="5">
                  <c:v>1.8968629238994023E-3</c:v>
                </c:pt>
                <c:pt idx="6">
                  <c:v>1.7343807637194317E-3</c:v>
                </c:pt>
              </c:numCache>
            </c:numRef>
          </c:val>
        </c:ser>
        <c:ser>
          <c:idx val="1"/>
          <c:order val="1"/>
          <c:tx>
            <c:strRef>
              <c:f>RA!$N$1</c:f>
              <c:strCache>
                <c:ptCount val="1"/>
                <c:pt idx="0">
                  <c:v>Chapel TPL=2</c:v>
                </c:pt>
              </c:strCache>
            </c:strRef>
          </c:tx>
          <c:spPr>
            <a:ln w="12700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noFill/>
              </a:ln>
            </c:spPr>
          </c:marker>
          <c:cat>
            <c:numRef>
              <c:f>RA!$A$8:$A$13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RA!$N$8:$N$14</c:f>
              <c:numCache>
                <c:formatCode>General</c:formatCode>
                <c:ptCount val="7"/>
                <c:pt idx="0">
                  <c:v>2.823756987401403E-3</c:v>
                </c:pt>
                <c:pt idx="1">
                  <c:v>2.5684186748056322E-3</c:v>
                </c:pt>
                <c:pt idx="2">
                  <c:v>2.5056218432552096E-3</c:v>
                </c:pt>
                <c:pt idx="3">
                  <c:v>2.50525052671528E-3</c:v>
                </c:pt>
                <c:pt idx="4">
                  <c:v>2.2305455626454329E-3</c:v>
                </c:pt>
                <c:pt idx="5">
                  <c:v>1.6322791065614217E-3</c:v>
                </c:pt>
                <c:pt idx="6">
                  <c:v>2.1047101281407919E-3</c:v>
                </c:pt>
              </c:numCache>
            </c:numRef>
          </c:val>
        </c:ser>
        <c:ser>
          <c:idx val="2"/>
          <c:order val="2"/>
          <c:tx>
            <c:strRef>
              <c:f>RA!$O$1</c:f>
              <c:strCache>
                <c:ptCount val="1"/>
                <c:pt idx="0">
                  <c:v>Chapel TPL=4</c:v>
                </c:pt>
              </c:strCache>
            </c:strRef>
          </c:tx>
          <c:spPr>
            <a:ln w="12700">
              <a:solidFill>
                <a:srgbClr val="4F81BD"/>
              </a:solidFill>
            </a:ln>
          </c:spPr>
          <c:marker>
            <c:symbol val="triangle"/>
            <c:size val="7"/>
            <c:spPr>
              <a:solidFill>
                <a:srgbClr val="4F81BD"/>
              </a:solidFill>
              <a:ln>
                <a:noFill/>
              </a:ln>
            </c:spPr>
          </c:marker>
          <c:cat>
            <c:numRef>
              <c:f>RA!$A$8:$A$13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RA!$O$8:$O$14</c:f>
              <c:numCache>
                <c:formatCode>General</c:formatCode>
                <c:ptCount val="7"/>
                <c:pt idx="0">
                  <c:v>2.8266499311900592E-3</c:v>
                </c:pt>
                <c:pt idx="1">
                  <c:v>2.6779459700073823E-3</c:v>
                </c:pt>
                <c:pt idx="2">
                  <c:v>2.3627508769720812E-3</c:v>
                </c:pt>
                <c:pt idx="3">
                  <c:v>2.4752126812468108E-3</c:v>
                </c:pt>
                <c:pt idx="4">
                  <c:v>2.2684253917555812E-3</c:v>
                </c:pt>
                <c:pt idx="5">
                  <c:v>2.1194865867165012E-3</c:v>
                </c:pt>
                <c:pt idx="6">
                  <c:v>1.9750264410628715E-3</c:v>
                </c:pt>
              </c:numCache>
            </c:numRef>
          </c:val>
        </c:ser>
        <c:ser>
          <c:idx val="3"/>
          <c:order val="3"/>
          <c:tx>
            <c:strRef>
              <c:f>RA!$P$1</c:f>
              <c:strCache>
                <c:ptCount val="1"/>
                <c:pt idx="0">
                  <c:v>Chapel TPL=8</c:v>
                </c:pt>
              </c:strCache>
            </c:strRef>
          </c:tx>
          <c:spPr>
            <a:ln w="12700">
              <a:solidFill>
                <a:srgbClr val="4F81BD"/>
              </a:solidFill>
            </a:ln>
          </c:spPr>
          <c:marker>
            <c:symbol val="square"/>
            <c:size val="7"/>
            <c:spPr>
              <a:solidFill>
                <a:srgbClr val="4F81BD"/>
              </a:solidFill>
              <a:ln>
                <a:noFill/>
              </a:ln>
            </c:spPr>
          </c:marker>
          <c:cat>
            <c:numRef>
              <c:f>RA!$A$8:$A$13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RA!$P$8:$P$14</c:f>
              <c:numCache>
                <c:formatCode>General</c:formatCode>
                <c:ptCount val="7"/>
                <c:pt idx="0">
                  <c:v>2.9459810914533929E-3</c:v>
                </c:pt>
                <c:pt idx="1">
                  <c:v>2.6421554891890397E-3</c:v>
                </c:pt>
                <c:pt idx="2">
                  <c:v>2.7703068027850426E-3</c:v>
                </c:pt>
                <c:pt idx="3">
                  <c:v>2.628408464154991E-3</c:v>
                </c:pt>
                <c:pt idx="4">
                  <c:v>2.4370557502411926E-3</c:v>
                </c:pt>
                <c:pt idx="5">
                  <c:v>2.2256858881537001E-3</c:v>
                </c:pt>
                <c:pt idx="6">
                  <c:v>1.8616051714750908E-3</c:v>
                </c:pt>
              </c:numCache>
            </c:numRef>
          </c:val>
        </c:ser>
        <c:ser>
          <c:idx val="7"/>
          <c:order val="4"/>
          <c:tx>
            <c:strRef>
              <c:f>RA!$T$1</c:f>
              <c:strCache>
                <c:ptCount val="1"/>
                <c:pt idx="0">
                  <c:v>MPI PPN=4</c:v>
                </c:pt>
              </c:strCache>
            </c:strRef>
          </c:tx>
          <c:spPr>
            <a:ln w="12700"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  <a:ln>
                <a:noFill/>
              </a:ln>
            </c:spPr>
          </c:marker>
          <c:cat>
            <c:numRef>
              <c:f>RA!$A$8:$A$13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RA!$T$8:$T$14</c:f>
              <c:numCache>
                <c:formatCode>General</c:formatCode>
                <c:ptCount val="7"/>
                <c:pt idx="0">
                  <c:v>6.5619783833919823E-2</c:v>
                </c:pt>
                <c:pt idx="1">
                  <c:v>3.5173442510002324E-2</c:v>
                </c:pt>
                <c:pt idx="2">
                  <c:v>1.9305590408816221E-2</c:v>
                </c:pt>
                <c:pt idx="3">
                  <c:v>1.1459526441727911E-2</c:v>
                </c:pt>
                <c:pt idx="4">
                  <c:v>1.2553644502320598E-2</c:v>
                </c:pt>
                <c:pt idx="5">
                  <c:v>7.9654900001130836E-3</c:v>
                </c:pt>
                <c:pt idx="6">
                  <c:v>7.225951490320499E-3</c:v>
                </c:pt>
              </c:numCache>
            </c:numRef>
          </c:val>
        </c:ser>
        <c:ser>
          <c:idx val="8"/>
          <c:order val="5"/>
          <c:tx>
            <c:strRef>
              <c:f>RA!$U$1</c:f>
              <c:strCache>
                <c:ptCount val="1"/>
                <c:pt idx="0">
                  <c:v>MPI No Buckets PPN=4</c:v>
                </c:pt>
              </c:strCache>
            </c:strRef>
          </c:tx>
          <c:spPr>
            <a:ln w="12700">
              <a:solidFill>
                <a:srgbClr val="C0504D"/>
              </a:solidFill>
            </a:ln>
          </c:spPr>
          <c:marker>
            <c:symbol val="triangle"/>
            <c:size val="7"/>
            <c:spPr>
              <a:solidFill>
                <a:srgbClr val="C0504D"/>
              </a:solidFill>
            </c:spPr>
          </c:marker>
          <c:cat>
            <c:numRef>
              <c:f>RA!$A$8:$A$13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RA!$U$8:$U$14</c:f>
              <c:numCache>
                <c:formatCode>General</c:formatCode>
                <c:ptCount val="7"/>
                <c:pt idx="0">
                  <c:v>7.7675219287356018E-3</c:v>
                </c:pt>
                <c:pt idx="1">
                  <c:v>6.8373911765436382E-3</c:v>
                </c:pt>
                <c:pt idx="2">
                  <c:v>7.8496172446938534E-3</c:v>
                </c:pt>
                <c:pt idx="3">
                  <c:v>7.1522989149133461E-3</c:v>
                </c:pt>
                <c:pt idx="4">
                  <c:v>6.7991130827342403E-3</c:v>
                </c:pt>
                <c:pt idx="5">
                  <c:v>6.7021477170350723E-3</c:v>
                </c:pt>
                <c:pt idx="6">
                  <c:v>6.9662550576638071E-3</c:v>
                </c:pt>
              </c:numCache>
            </c:numRef>
          </c:val>
        </c:ser>
        <c:ser>
          <c:idx val="9"/>
          <c:order val="6"/>
          <c:tx>
            <c:strRef>
              <c:f>RA!$V$1</c:f>
              <c:strCache>
                <c:ptCount val="1"/>
                <c:pt idx="0">
                  <c:v>MPI+OpenMP TPN=4</c:v>
                </c:pt>
              </c:strCache>
            </c:strRef>
          </c:tx>
          <c:spPr>
            <a:ln w="12700">
              <a:solidFill>
                <a:schemeClr val="accent6"/>
              </a:solidFill>
            </a:ln>
          </c:spPr>
          <c:marker>
            <c:symbol val="circle"/>
            <c:size val="7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RA!$A$8:$A$14</c:f>
              <c:numCache>
                <c:formatCode>General</c:formatCode>
                <c:ptCount val="7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</c:numCache>
            </c:numRef>
          </c:cat>
          <c:val>
            <c:numRef>
              <c:f>RA!$V$8:$V$14</c:f>
              <c:numCache>
                <c:formatCode>General</c:formatCode>
                <c:ptCount val="7"/>
                <c:pt idx="0">
                  <c:v>5.1529590270486883E-2</c:v>
                </c:pt>
                <c:pt idx="1">
                  <c:v>3.9762542518514937E-2</c:v>
                </c:pt>
                <c:pt idx="2">
                  <c:v>2.7799112930328211E-2</c:v>
                </c:pt>
                <c:pt idx="3">
                  <c:v>1.7788876370656806E-2</c:v>
                </c:pt>
                <c:pt idx="4">
                  <c:v>1.0753503856482511E-2</c:v>
                </c:pt>
                <c:pt idx="5">
                  <c:v>6.7263605689212424E-3</c:v>
                </c:pt>
                <c:pt idx="6">
                  <c:v>5.6383827745924734E-3</c:v>
                </c:pt>
              </c:numCache>
            </c:numRef>
          </c:val>
        </c:ser>
        <c:marker val="1"/>
        <c:axId val="79285632"/>
        <c:axId val="79296384"/>
      </c:lineChart>
      <c:catAx>
        <c:axId val="79285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Locales</a:t>
                </a:r>
              </a:p>
            </c:rich>
          </c:tx>
          <c:layout/>
        </c:title>
        <c:numFmt formatCode="General" sourceLinked="1"/>
        <c:tickLblPos val="nextTo"/>
        <c:crossAx val="79296384"/>
        <c:crosses val="autoZero"/>
        <c:auto val="1"/>
        <c:lblAlgn val="ctr"/>
        <c:lblOffset val="100"/>
      </c:catAx>
      <c:valAx>
        <c:axId val="79296384"/>
        <c:scaling>
          <c:orientation val="minMax"/>
          <c:max val="7.0000000000000021E-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Efficiency</a:t>
                </a:r>
              </a:p>
              <a:p>
                <a:pPr>
                  <a:defRPr/>
                </a:pPr>
                <a:r>
                  <a:rPr lang="en-US" dirty="0"/>
                  <a:t>(of scaled </a:t>
                </a:r>
                <a:r>
                  <a:rPr lang="en-US" dirty="0" smtClean="0"/>
                  <a:t>Chapel TPL=4 local </a:t>
                </a:r>
                <a:r>
                  <a:rPr lang="en-US" dirty="0"/>
                  <a:t>GUP/s)</a:t>
                </a:r>
              </a:p>
            </c:rich>
          </c:tx>
          <c:layout/>
        </c:title>
        <c:numFmt formatCode="0%" sourceLinked="0"/>
        <c:tickLblPos val="nextTo"/>
        <c:spPr>
          <a:ln>
            <a:noFill/>
          </a:ln>
        </c:spPr>
        <c:crossAx val="79285632"/>
        <c:crosses val="autoZero"/>
        <c:crossBetween val="midCat"/>
        <c:majorUnit val="1.0000000000000005E-2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600">
          <a:latin typeface="+mn-lt"/>
          <a:cs typeface="Times New Roman" pitchFamily="18" charset="0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D3DB2-7D22-4979-A81C-ABEFAEBCB34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5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E0371-1D48-4280-8BA8-C3C225ED203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B8E23-338C-488A-A0E8-ECECD3F3FC6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80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7F879-3E03-4C70-A6F3-D773BC1F43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7E2A6-8A42-46C0-A972-E020BE63E13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0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13B92-E918-4B4C-B12F-094061460E1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13B92-E918-4B4C-B12F-094061460E1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24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0240E-9493-485D-8355-C132895D1F3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F1FD-F4BB-41AF-B86F-F253D5A5EBAF}" type="slidenum">
              <a:rPr lang="en-US"/>
              <a:pPr/>
              <a:t>5</a:t>
            </a:fld>
            <a:endParaRPr lang="en-US"/>
          </a:p>
        </p:txBody>
      </p:sp>
      <p:sp>
        <p:nvSpPr>
          <p:cNvPr id="245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73B7-385A-4B54-9349-ACEE55C900DD}" type="slidenum">
              <a:rPr lang="en-US"/>
              <a:pPr/>
              <a:t>6</a:t>
            </a:fld>
            <a:endParaRPr lang="en-US"/>
          </a:p>
        </p:txBody>
      </p:sp>
      <p:sp>
        <p:nvSpPr>
          <p:cNvPr id="245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1" name="Picture 58" descr="hpcs Logo small 17Sep0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6477000"/>
            <a:ext cx="685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9" descr="darpa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6534150"/>
            <a:ext cx="609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Chapel: HPCC Benchmarks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Platform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1" y="1066796"/>
          <a:ext cx="8458200" cy="5072068"/>
        </p:xfrm>
        <a:graphic>
          <a:graphicData uri="http://schemas.openxmlformats.org/drawingml/2006/table">
            <a:tbl>
              <a:tblPr/>
              <a:tblGrid>
                <a:gridCol w="3971228"/>
                <a:gridCol w="2243486"/>
                <a:gridCol w="2243486"/>
              </a:tblGrid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machine characteristic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Times New Roman"/>
                          <a:cs typeface="Times New Roman"/>
                        </a:rPr>
                        <a:t>platform 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Calibri"/>
                          <a:ea typeface="Times New Roman"/>
                          <a:cs typeface="Times New Roman"/>
                        </a:rPr>
                        <a:t>platform 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model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Cray XT4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Cray CX1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location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ORNL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Cray Inc.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# compute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nodes/locales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7,832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2.1 GHz AMD Opteron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 GHz Intel Xeon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# cores per 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 ×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total usable RAM per locale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(as reported by </a:t>
                      </a: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/proc/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  <a:cs typeface="Times New Roman"/>
                        </a:rPr>
                        <a:t>meminfo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7.68 GB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15.67 GB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STREAM Triad problem size per 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85,985,408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175,355,520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STREAM Triad memory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per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1.92 GB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3.92 GB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STREAM Triad percent of available memory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25.0%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25.0%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RA problem size per 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RA updates per 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RA memory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per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locale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2.0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GB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4.0 GB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RA percent of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available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memory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26.0%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25.5%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Performance: Chapel vs. MPI </a:t>
            </a:r>
            <a:r>
              <a:rPr lang="en-US" sz="2400" dirty="0" smtClean="0"/>
              <a:t>(2008)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</p:nvPr>
        </p:nvGraphicFramePr>
        <p:xfrm>
          <a:off x="212725" y="1206500"/>
          <a:ext cx="8705850" cy="51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Performance: Chapel vs. MPI </a:t>
            </a:r>
            <a:r>
              <a:rPr lang="en-US" sz="2400" dirty="0" smtClean="0"/>
              <a:t>(2009)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212725" y="1206500"/>
          <a:ext cx="8705850" cy="51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7963"/>
            <a:ext cx="7246938" cy="452437"/>
            <a:chOff x="2400" y="3552"/>
            <a:chExt cx="2304" cy="144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2400" y="3552"/>
              <a:ext cx="2304" cy="144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240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254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268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283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297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312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326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340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355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3" name="Rectangle 15"/>
            <p:cNvSpPr>
              <a:spLocks noChangeArrowheads="1"/>
            </p:cNvSpPr>
            <p:nvPr/>
          </p:nvSpPr>
          <p:spPr bwMode="auto">
            <a:xfrm>
              <a:off x="369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384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398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6" name="Rectangle 18"/>
            <p:cNvSpPr>
              <a:spLocks noChangeArrowheads="1"/>
            </p:cNvSpPr>
            <p:nvPr/>
          </p:nvSpPr>
          <p:spPr bwMode="auto">
            <a:xfrm>
              <a:off x="412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427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8" name="Rectangle 20"/>
            <p:cNvSpPr>
              <a:spLocks noChangeArrowheads="1"/>
            </p:cNvSpPr>
            <p:nvPr/>
          </p:nvSpPr>
          <p:spPr bwMode="auto">
            <a:xfrm>
              <a:off x="441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456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7963"/>
            <a:ext cx="7246938" cy="452437"/>
            <a:chOff x="2400" y="3552"/>
            <a:chExt cx="2304" cy="144"/>
          </a:xfrm>
        </p:grpSpPr>
        <p:sp>
          <p:nvSpPr>
            <p:cNvPr id="59426" name="Rectangle 5"/>
            <p:cNvSpPr>
              <a:spLocks noChangeArrowheads="1"/>
            </p:cNvSpPr>
            <p:nvPr/>
          </p:nvSpPr>
          <p:spPr bwMode="auto">
            <a:xfrm>
              <a:off x="2400" y="3552"/>
              <a:ext cx="2304" cy="144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7" name="Rectangle 6"/>
            <p:cNvSpPr>
              <a:spLocks noChangeArrowheads="1"/>
            </p:cNvSpPr>
            <p:nvPr/>
          </p:nvSpPr>
          <p:spPr bwMode="auto">
            <a:xfrm>
              <a:off x="240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8" name="Rectangle 7"/>
            <p:cNvSpPr>
              <a:spLocks noChangeArrowheads="1"/>
            </p:cNvSpPr>
            <p:nvPr/>
          </p:nvSpPr>
          <p:spPr bwMode="auto">
            <a:xfrm>
              <a:off x="254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9" name="Rectangle 8"/>
            <p:cNvSpPr>
              <a:spLocks noChangeArrowheads="1"/>
            </p:cNvSpPr>
            <p:nvPr/>
          </p:nvSpPr>
          <p:spPr bwMode="auto">
            <a:xfrm>
              <a:off x="268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0" name="Rectangle 9"/>
            <p:cNvSpPr>
              <a:spLocks noChangeArrowheads="1"/>
            </p:cNvSpPr>
            <p:nvPr/>
          </p:nvSpPr>
          <p:spPr bwMode="auto">
            <a:xfrm>
              <a:off x="283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1" name="Rectangle 10"/>
            <p:cNvSpPr>
              <a:spLocks noChangeArrowheads="1"/>
            </p:cNvSpPr>
            <p:nvPr/>
          </p:nvSpPr>
          <p:spPr bwMode="auto">
            <a:xfrm>
              <a:off x="297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2" name="Rectangle 11"/>
            <p:cNvSpPr>
              <a:spLocks noChangeArrowheads="1"/>
            </p:cNvSpPr>
            <p:nvPr/>
          </p:nvSpPr>
          <p:spPr bwMode="auto">
            <a:xfrm>
              <a:off x="312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3" name="Rectangle 12"/>
            <p:cNvSpPr>
              <a:spLocks noChangeArrowheads="1"/>
            </p:cNvSpPr>
            <p:nvPr/>
          </p:nvSpPr>
          <p:spPr bwMode="auto">
            <a:xfrm>
              <a:off x="326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4" name="Rectangle 13"/>
            <p:cNvSpPr>
              <a:spLocks noChangeArrowheads="1"/>
            </p:cNvSpPr>
            <p:nvPr/>
          </p:nvSpPr>
          <p:spPr bwMode="auto">
            <a:xfrm>
              <a:off x="340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5" name="Rectangle 14"/>
            <p:cNvSpPr>
              <a:spLocks noChangeArrowheads="1"/>
            </p:cNvSpPr>
            <p:nvPr/>
          </p:nvSpPr>
          <p:spPr bwMode="auto">
            <a:xfrm>
              <a:off x="355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6" name="Rectangle 15"/>
            <p:cNvSpPr>
              <a:spLocks noChangeArrowheads="1"/>
            </p:cNvSpPr>
            <p:nvPr/>
          </p:nvSpPr>
          <p:spPr bwMode="auto">
            <a:xfrm>
              <a:off x="369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7" name="Rectangle 16"/>
            <p:cNvSpPr>
              <a:spLocks noChangeArrowheads="1"/>
            </p:cNvSpPr>
            <p:nvPr/>
          </p:nvSpPr>
          <p:spPr bwMode="auto">
            <a:xfrm>
              <a:off x="384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8" name="Rectangle 17"/>
            <p:cNvSpPr>
              <a:spLocks noChangeArrowheads="1"/>
            </p:cNvSpPr>
            <p:nvPr/>
          </p:nvSpPr>
          <p:spPr bwMode="auto">
            <a:xfrm>
              <a:off x="3984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39" name="Rectangle 18"/>
            <p:cNvSpPr>
              <a:spLocks noChangeArrowheads="1"/>
            </p:cNvSpPr>
            <p:nvPr/>
          </p:nvSpPr>
          <p:spPr bwMode="auto">
            <a:xfrm>
              <a:off x="4128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40" name="Rectangle 19"/>
            <p:cNvSpPr>
              <a:spLocks noChangeArrowheads="1"/>
            </p:cNvSpPr>
            <p:nvPr/>
          </p:nvSpPr>
          <p:spPr bwMode="auto">
            <a:xfrm>
              <a:off x="4272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41" name="Rectangle 20"/>
            <p:cNvSpPr>
              <a:spLocks noChangeArrowheads="1"/>
            </p:cNvSpPr>
            <p:nvPr/>
          </p:nvSpPr>
          <p:spPr bwMode="auto">
            <a:xfrm>
              <a:off x="4416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42" name="Rectangle 21"/>
            <p:cNvSpPr>
              <a:spLocks noChangeArrowheads="1"/>
            </p:cNvSpPr>
            <p:nvPr/>
          </p:nvSpPr>
          <p:spPr bwMode="auto">
            <a:xfrm>
              <a:off x="4560" y="3552"/>
              <a:ext cx="144" cy="14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59397" name="Oval 22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4</a:t>
            </a:r>
          </a:p>
        </p:txBody>
      </p:sp>
      <p:sp>
        <p:nvSpPr>
          <p:cNvPr id="59398" name="Oval 23"/>
          <p:cNvSpPr>
            <a:spLocks noChangeArrowheads="1"/>
          </p:cNvSpPr>
          <p:nvPr/>
        </p:nvSpPr>
        <p:spPr bwMode="auto">
          <a:xfrm>
            <a:off x="2286000" y="57150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1</a:t>
            </a:r>
          </a:p>
        </p:txBody>
      </p:sp>
      <p:sp>
        <p:nvSpPr>
          <p:cNvPr id="59399" name="AutoShape 24"/>
          <p:cNvSpPr>
            <a:spLocks noChangeArrowheads="1"/>
          </p:cNvSpPr>
          <p:nvPr/>
        </p:nvSpPr>
        <p:spPr bwMode="auto">
          <a:xfrm flipV="1">
            <a:off x="19050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59400" name="AutoShape 25"/>
          <p:cNvSpPr>
            <a:spLocks noChangeArrowheads="1"/>
          </p:cNvSpPr>
          <p:nvPr/>
        </p:nvSpPr>
        <p:spPr bwMode="auto">
          <a:xfrm flipV="1">
            <a:off x="25908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59401" name="AutoShape 26"/>
          <p:cNvSpPr>
            <a:spLocks noChangeArrowheads="1"/>
          </p:cNvSpPr>
          <p:nvPr/>
        </p:nvSpPr>
        <p:spPr bwMode="auto">
          <a:xfrm flipV="1">
            <a:off x="32766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027238" y="3810000"/>
            <a:ext cx="212725" cy="533400"/>
            <a:chOff x="1277" y="3072"/>
            <a:chExt cx="134" cy="336"/>
          </a:xfrm>
        </p:grpSpPr>
        <p:sp>
          <p:nvSpPr>
            <p:cNvPr id="59422" name="Rectangle 28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3" name="Rectangle 29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4" name="Rectangle 30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5" name="Rectangle 31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714625" y="3810000"/>
            <a:ext cx="212725" cy="533400"/>
            <a:chOff x="1277" y="3072"/>
            <a:chExt cx="134" cy="336"/>
          </a:xfrm>
        </p:grpSpPr>
        <p:sp>
          <p:nvSpPr>
            <p:cNvPr id="59418" name="Rectangle 33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19" name="Rectangle 34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0" name="Rectangle 35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21" name="Rectangle 36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400425" y="3810000"/>
            <a:ext cx="212725" cy="533400"/>
            <a:chOff x="1277" y="3072"/>
            <a:chExt cx="134" cy="336"/>
          </a:xfrm>
        </p:grpSpPr>
        <p:sp>
          <p:nvSpPr>
            <p:cNvPr id="59414" name="Rectangle 38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15" name="Rectangle 39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16" name="Rectangle 40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59417" name="Rectangle 41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59405" name="Rectangle 42"/>
          <p:cNvSpPr>
            <a:spLocks noChangeArrowheads="1"/>
          </p:cNvSpPr>
          <p:nvPr/>
        </p:nvSpPr>
        <p:spPr bwMode="auto">
          <a:xfrm>
            <a:off x="1905000" y="3581400"/>
            <a:ext cx="18288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59406" name="Oval 43"/>
          <p:cNvSpPr>
            <a:spLocks noChangeArrowheads="1"/>
          </p:cNvSpPr>
          <p:nvPr/>
        </p:nvSpPr>
        <p:spPr bwMode="auto">
          <a:xfrm>
            <a:off x="2667000" y="57912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6</a:t>
            </a:r>
          </a:p>
        </p:txBody>
      </p:sp>
      <p:sp>
        <p:nvSpPr>
          <p:cNvPr id="59407" name="Oval 44"/>
          <p:cNvSpPr>
            <a:spLocks noChangeArrowheads="1"/>
          </p:cNvSpPr>
          <p:nvPr/>
        </p:nvSpPr>
        <p:spPr bwMode="auto">
          <a:xfrm>
            <a:off x="3048000" y="5867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2</a:t>
            </a:r>
          </a:p>
        </p:txBody>
      </p:sp>
      <p:sp>
        <p:nvSpPr>
          <p:cNvPr id="59408" name="Oval 45"/>
          <p:cNvSpPr>
            <a:spLocks noChangeArrowheads="1"/>
          </p:cNvSpPr>
          <p:nvPr/>
        </p:nvSpPr>
        <p:spPr bwMode="auto">
          <a:xfrm>
            <a:off x="25146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7</a:t>
            </a:r>
          </a:p>
        </p:txBody>
      </p:sp>
      <p:sp>
        <p:nvSpPr>
          <p:cNvPr id="59409" name="Oval 46"/>
          <p:cNvSpPr>
            <a:spLocks noChangeArrowheads="1"/>
          </p:cNvSpPr>
          <p:nvPr/>
        </p:nvSpPr>
        <p:spPr bwMode="auto">
          <a:xfrm>
            <a:off x="19050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3</a:t>
            </a:r>
          </a:p>
        </p:txBody>
      </p:sp>
      <p:sp>
        <p:nvSpPr>
          <p:cNvPr id="59410" name="Oval 47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9</a:t>
            </a:r>
          </a:p>
        </p:txBody>
      </p:sp>
      <p:sp>
        <p:nvSpPr>
          <p:cNvPr id="59411" name="Oval 48"/>
          <p:cNvSpPr>
            <a:spLocks noChangeArrowheads="1"/>
          </p:cNvSpPr>
          <p:nvPr/>
        </p:nvSpPr>
        <p:spPr bwMode="auto">
          <a:xfrm>
            <a:off x="3200400" y="56388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0</a:t>
            </a:r>
          </a:p>
        </p:txBody>
      </p:sp>
      <p:sp>
        <p:nvSpPr>
          <p:cNvPr id="59412" name="Oval 49"/>
          <p:cNvSpPr>
            <a:spLocks noChangeArrowheads="1"/>
          </p:cNvSpPr>
          <p:nvPr/>
        </p:nvSpPr>
        <p:spPr bwMode="auto">
          <a:xfrm>
            <a:off x="2057400" y="5867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8</a:t>
            </a:r>
          </a:p>
        </p:txBody>
      </p:sp>
      <p:sp>
        <p:nvSpPr>
          <p:cNvPr id="59413" name="Oval 50"/>
          <p:cNvSpPr>
            <a:spLocks noChangeArrowheads="1"/>
          </p:cNvSpPr>
          <p:nvPr/>
        </p:nvSpPr>
        <p:spPr bwMode="auto">
          <a:xfrm>
            <a:off x="29718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Pictorially:</a:t>
            </a:r>
            <a:endParaRPr lang="en-US" i="1" baseline="-25000" smtClean="0">
              <a:solidFill>
                <a:schemeClr val="tx2"/>
              </a:solidFill>
              <a:latin typeface="Times Roman"/>
            </a:endParaRPr>
          </a:p>
          <a:p>
            <a:pPr>
              <a:buFont typeface="Wingdings" pitchFamily="2" charset="2"/>
              <a:buNone/>
            </a:pPr>
            <a:endParaRPr lang="en-US" i="1" baseline="-25000" smtClean="0">
              <a:latin typeface="Times Roman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2747963"/>
            <a:ext cx="7246938" cy="45243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144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3668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820863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2733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7257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1797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36322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0846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538663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49911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4435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895975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63500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68024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7254875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77089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37" name="Oval 21"/>
          <p:cNvSpPr>
            <a:spLocks noChangeArrowheads="1"/>
          </p:cNvSpPr>
          <p:nvPr/>
        </p:nvSpPr>
        <p:spPr bwMode="auto">
          <a:xfrm>
            <a:off x="1905000" y="4343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0</a:t>
            </a:r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2590800" y="4343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2</a:t>
            </a:r>
          </a:p>
        </p:txBody>
      </p:sp>
      <p:sp>
        <p:nvSpPr>
          <p:cNvPr id="60439" name="Oval 23"/>
          <p:cNvSpPr>
            <a:spLocks noChangeArrowheads="1"/>
          </p:cNvSpPr>
          <p:nvPr/>
        </p:nvSpPr>
        <p:spPr bwMode="auto">
          <a:xfrm>
            <a:off x="3276600" y="4343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1</a:t>
            </a:r>
          </a:p>
        </p:txBody>
      </p:sp>
      <p:sp>
        <p:nvSpPr>
          <p:cNvPr id="60440" name="AutoShape 24"/>
          <p:cNvSpPr>
            <a:spLocks noChangeArrowheads="1"/>
          </p:cNvSpPr>
          <p:nvPr/>
        </p:nvSpPr>
        <p:spPr bwMode="auto">
          <a:xfrm flipV="1">
            <a:off x="19050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41" name="AutoShape 25"/>
          <p:cNvSpPr>
            <a:spLocks noChangeArrowheads="1"/>
          </p:cNvSpPr>
          <p:nvPr/>
        </p:nvSpPr>
        <p:spPr bwMode="auto">
          <a:xfrm flipV="1">
            <a:off x="25908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42" name="AutoShape 26"/>
          <p:cNvSpPr>
            <a:spLocks noChangeArrowheads="1"/>
          </p:cNvSpPr>
          <p:nvPr/>
        </p:nvSpPr>
        <p:spPr bwMode="auto">
          <a:xfrm flipV="1">
            <a:off x="3276600" y="4343400"/>
            <a:ext cx="457200" cy="76200"/>
          </a:xfrm>
          <a:custGeom>
            <a:avLst/>
            <a:gdLst>
              <a:gd name="T0" fmla="*/ 8467725 w 21600"/>
              <a:gd name="T1" fmla="*/ 134408 h 21600"/>
              <a:gd name="T2" fmla="*/ 4838700 w 21600"/>
              <a:gd name="T3" fmla="*/ 268817 h 21600"/>
              <a:gd name="T4" fmla="*/ 1209675 w 21600"/>
              <a:gd name="T5" fmla="*/ 134408 h 21600"/>
              <a:gd name="T6" fmla="*/ 4838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027238" y="3810000"/>
            <a:ext cx="212725" cy="533400"/>
            <a:chOff x="1277" y="3072"/>
            <a:chExt cx="134" cy="336"/>
          </a:xfrm>
        </p:grpSpPr>
        <p:sp>
          <p:nvSpPr>
            <p:cNvPr id="60465" name="Rectangle 28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6" name="Rectangle 29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7" name="Rectangle 30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8" name="Rectangle 31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714625" y="3810000"/>
            <a:ext cx="212725" cy="533400"/>
            <a:chOff x="1277" y="3072"/>
            <a:chExt cx="134" cy="336"/>
          </a:xfrm>
        </p:grpSpPr>
        <p:sp>
          <p:nvSpPr>
            <p:cNvPr id="60461" name="Rectangle 33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2" name="Rectangle 34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3" name="Rectangle 35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4" name="Rectangle 36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400425" y="3810000"/>
            <a:ext cx="212725" cy="533400"/>
            <a:chOff x="1277" y="3072"/>
            <a:chExt cx="134" cy="336"/>
          </a:xfrm>
        </p:grpSpPr>
        <p:sp>
          <p:nvSpPr>
            <p:cNvPr id="60457" name="Rectangle 38"/>
            <p:cNvSpPr>
              <a:spLocks noChangeArrowheads="1"/>
            </p:cNvSpPr>
            <p:nvPr/>
          </p:nvSpPr>
          <p:spPr bwMode="auto">
            <a:xfrm>
              <a:off x="1296" y="3072"/>
              <a:ext cx="96" cy="336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58" name="Rectangle 39"/>
            <p:cNvSpPr>
              <a:spLocks noChangeArrowheads="1"/>
            </p:cNvSpPr>
            <p:nvPr/>
          </p:nvSpPr>
          <p:spPr bwMode="auto">
            <a:xfrm>
              <a:off x="1277" y="3216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59" name="Rectangle 40"/>
            <p:cNvSpPr>
              <a:spLocks noChangeArrowheads="1"/>
            </p:cNvSpPr>
            <p:nvPr/>
          </p:nvSpPr>
          <p:spPr bwMode="auto">
            <a:xfrm>
              <a:off x="1277" y="3120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0460" name="Rectangle 41"/>
            <p:cNvSpPr>
              <a:spLocks noChangeArrowheads="1"/>
            </p:cNvSpPr>
            <p:nvPr/>
          </p:nvSpPr>
          <p:spPr bwMode="auto">
            <a:xfrm>
              <a:off x="1277" y="3312"/>
              <a:ext cx="134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60446" name="Text Box 42"/>
          <p:cNvSpPr txBox="1">
            <a:spLocks noChangeArrowheads="1"/>
          </p:cNvSpPr>
          <p:nvPr/>
        </p:nvSpPr>
        <p:spPr bwMode="auto">
          <a:xfrm>
            <a:off x="3810000" y="4389438"/>
            <a:ext cx="36782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= 21 </a:t>
            </a:r>
            <a:r>
              <a:rPr lang="en-US" sz="1600">
                <a:sym typeface="Symbol" pitchFamily="18" charset="2"/>
              </a:rPr>
              <a:t> xor the value 21 into T</a:t>
            </a:r>
            <a:r>
              <a:rPr lang="en-US" sz="1600" baseline="-25000">
                <a:sym typeface="Symbol" pitchFamily="18" charset="2"/>
              </a:rPr>
              <a:t>(21 mod </a:t>
            </a:r>
            <a:r>
              <a:rPr lang="en-US" sz="1600" i="1" baseline="-25000">
                <a:sym typeface="Symbol" pitchFamily="18" charset="2"/>
              </a:rPr>
              <a:t>m</a:t>
            </a:r>
            <a:r>
              <a:rPr lang="en-US" sz="1600" baseline="-25000">
                <a:sym typeface="Symbol" pitchFamily="18" charset="2"/>
              </a:rPr>
              <a:t>)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60447" name="Rectangle 43"/>
          <p:cNvSpPr>
            <a:spLocks noChangeArrowheads="1"/>
          </p:cNvSpPr>
          <p:nvPr/>
        </p:nvSpPr>
        <p:spPr bwMode="auto">
          <a:xfrm>
            <a:off x="1905000" y="3581400"/>
            <a:ext cx="18288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0448" name="Line 44"/>
          <p:cNvSpPr>
            <a:spLocks noChangeShapeType="1"/>
          </p:cNvSpPr>
          <p:nvPr/>
        </p:nvSpPr>
        <p:spPr bwMode="auto">
          <a:xfrm flipH="1" flipV="1">
            <a:off x="3429000" y="2971800"/>
            <a:ext cx="3124200" cy="1524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449" name="Oval 45"/>
          <p:cNvSpPr>
            <a:spLocks noChangeArrowheads="1"/>
          </p:cNvSpPr>
          <p:nvPr/>
        </p:nvSpPr>
        <p:spPr bwMode="auto">
          <a:xfrm>
            <a:off x="2133600" y="5486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4</a:t>
            </a:r>
          </a:p>
        </p:txBody>
      </p:sp>
      <p:sp>
        <p:nvSpPr>
          <p:cNvPr id="60450" name="Oval 46"/>
          <p:cNvSpPr>
            <a:spLocks noChangeArrowheads="1"/>
          </p:cNvSpPr>
          <p:nvPr/>
        </p:nvSpPr>
        <p:spPr bwMode="auto">
          <a:xfrm>
            <a:off x="2667000" y="57912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6</a:t>
            </a:r>
          </a:p>
        </p:txBody>
      </p:sp>
      <p:sp>
        <p:nvSpPr>
          <p:cNvPr id="60451" name="Oval 47"/>
          <p:cNvSpPr>
            <a:spLocks noChangeArrowheads="1"/>
          </p:cNvSpPr>
          <p:nvPr/>
        </p:nvSpPr>
        <p:spPr bwMode="auto">
          <a:xfrm>
            <a:off x="25146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7</a:t>
            </a:r>
          </a:p>
        </p:txBody>
      </p:sp>
      <p:sp>
        <p:nvSpPr>
          <p:cNvPr id="60452" name="Oval 48"/>
          <p:cNvSpPr>
            <a:spLocks noChangeArrowheads="1"/>
          </p:cNvSpPr>
          <p:nvPr/>
        </p:nvSpPr>
        <p:spPr bwMode="auto">
          <a:xfrm>
            <a:off x="19050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3</a:t>
            </a:r>
          </a:p>
        </p:txBody>
      </p:sp>
      <p:sp>
        <p:nvSpPr>
          <p:cNvPr id="60453" name="Oval 49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9</a:t>
            </a:r>
          </a:p>
        </p:txBody>
      </p:sp>
      <p:sp>
        <p:nvSpPr>
          <p:cNvPr id="60454" name="Oval 50"/>
          <p:cNvSpPr>
            <a:spLocks noChangeArrowheads="1"/>
          </p:cNvSpPr>
          <p:nvPr/>
        </p:nvSpPr>
        <p:spPr bwMode="auto">
          <a:xfrm>
            <a:off x="2057400" y="58674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8</a:t>
            </a:r>
          </a:p>
        </p:txBody>
      </p:sp>
      <p:sp>
        <p:nvSpPr>
          <p:cNvPr id="60455" name="Oval 51"/>
          <p:cNvSpPr>
            <a:spLocks noChangeArrowheads="1"/>
          </p:cNvSpPr>
          <p:nvPr/>
        </p:nvSpPr>
        <p:spPr bwMode="auto">
          <a:xfrm>
            <a:off x="2971800" y="518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5</a:t>
            </a:r>
          </a:p>
        </p:txBody>
      </p:sp>
      <p:sp>
        <p:nvSpPr>
          <p:cNvPr id="2481204" name="AutoShape 52"/>
          <p:cNvSpPr>
            <a:spLocks noChangeArrowheads="1"/>
          </p:cNvSpPr>
          <p:nvPr/>
        </p:nvSpPr>
        <p:spPr bwMode="auto">
          <a:xfrm>
            <a:off x="1089025" y="5105400"/>
            <a:ext cx="8001000" cy="990600"/>
          </a:xfrm>
          <a:prstGeom prst="curvedUpArrow">
            <a:avLst>
              <a:gd name="adj1" fmla="val 68916"/>
              <a:gd name="adj2" fmla="val 201287"/>
              <a:gd name="adj3" fmla="val 33333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1600">
              <a:solidFill>
                <a:schemeClr val="tx2"/>
              </a:solidFill>
            </a:endParaRPr>
          </a:p>
          <a:p>
            <a:pPr algn="ctr" eaLnBrk="0" hangingPunct="0"/>
            <a:endParaRPr lang="en-US" sz="1600">
              <a:solidFill>
                <a:schemeClr val="tx2"/>
              </a:solidFill>
            </a:endParaRPr>
          </a:p>
          <a:p>
            <a:pPr algn="ctr" eaLnBrk="0" hangingPunct="0"/>
            <a:r>
              <a:rPr lang="en-US" sz="1600">
                <a:solidFill>
                  <a:schemeClr val="tx2"/>
                </a:solidFill>
              </a:rPr>
              <a:t>repeat </a:t>
            </a:r>
            <a:r>
              <a:rPr lang="en-US" sz="1600" i="1">
                <a:solidFill>
                  <a:schemeClr val="tx2"/>
                </a:solidFill>
              </a:rPr>
              <a:t>N</a:t>
            </a:r>
            <a:r>
              <a:rPr lang="en-US" sz="1600" i="1" baseline="-25000">
                <a:solidFill>
                  <a:schemeClr val="tx2"/>
                </a:solidFill>
              </a:rPr>
              <a:t>U</a:t>
            </a:r>
            <a:r>
              <a:rPr lang="en-US" sz="1600">
                <a:solidFill>
                  <a:schemeClr val="tx2"/>
                </a:solidFill>
              </a:rPr>
              <a:t> times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120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 (in parallel):</a:t>
            </a:r>
            <a:endParaRPr lang="en-US" i="1" baseline="-25000" smtClean="0">
              <a:solidFill>
                <a:schemeClr val="tx2"/>
              </a:solidFill>
              <a:latin typeface="Times Roman"/>
            </a:endParaRPr>
          </a:p>
          <a:p>
            <a:pPr>
              <a:buFont typeface="Wingdings" pitchFamily="2" charset="2"/>
              <a:buNone/>
            </a:pPr>
            <a:endParaRPr lang="en-US" i="1" baseline="-25000" smtClean="0">
              <a:latin typeface="Times Roman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514600"/>
            <a:ext cx="7246938" cy="1989138"/>
            <a:chOff x="576" y="1584"/>
            <a:chExt cx="4565" cy="1253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576" y="1731"/>
              <a:ext cx="4565" cy="285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576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861" y="1731"/>
              <a:ext cx="286" cy="285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1147" y="1731"/>
              <a:ext cx="285" cy="285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1432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1717" y="1731"/>
              <a:ext cx="286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2003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2288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2573" y="1731"/>
              <a:ext cx="286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2859" y="1731"/>
              <a:ext cx="285" cy="285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3144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3429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3714" y="1731"/>
              <a:ext cx="286" cy="285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4000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4285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4570" y="1731"/>
              <a:ext cx="286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4856" y="1731"/>
              <a:ext cx="285" cy="28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428" y="1584"/>
              <a:ext cx="2856" cy="576"/>
              <a:chOff x="1536" y="1584"/>
              <a:chExt cx="2856" cy="1728"/>
            </a:xfrm>
          </p:grpSpPr>
          <p:sp>
            <p:nvSpPr>
              <p:cNvPr id="61588" name="Line 23"/>
              <p:cNvSpPr>
                <a:spLocks noChangeShapeType="1"/>
              </p:cNvSpPr>
              <p:nvPr/>
            </p:nvSpPr>
            <p:spPr bwMode="auto">
              <a:xfrm>
                <a:off x="1536" y="1584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589" name="Line 24"/>
              <p:cNvSpPr>
                <a:spLocks noChangeShapeType="1"/>
              </p:cNvSpPr>
              <p:nvPr/>
            </p:nvSpPr>
            <p:spPr bwMode="auto">
              <a:xfrm>
                <a:off x="2396" y="1584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590" name="Line 25"/>
              <p:cNvSpPr>
                <a:spLocks noChangeShapeType="1"/>
              </p:cNvSpPr>
              <p:nvPr/>
            </p:nvSpPr>
            <p:spPr bwMode="auto">
              <a:xfrm>
                <a:off x="3536" y="1584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591" name="Line 26"/>
              <p:cNvSpPr>
                <a:spLocks noChangeShapeType="1"/>
              </p:cNvSpPr>
              <p:nvPr/>
            </p:nvSpPr>
            <p:spPr bwMode="auto">
              <a:xfrm>
                <a:off x="4392" y="1584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720" y="2160"/>
              <a:ext cx="528" cy="352"/>
              <a:chOff x="1200" y="2256"/>
              <a:chExt cx="1152" cy="768"/>
            </a:xfrm>
          </p:grpSpPr>
          <p:sp>
            <p:nvSpPr>
              <p:cNvPr id="61566" name="Oval 28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67" name="Oval 29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68" name="Oval 30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69" name="AutoShape 31"/>
              <p:cNvSpPr>
                <a:spLocks noChangeArrowheads="1"/>
              </p:cNvSpPr>
              <p:nvPr/>
            </p:nvSpPr>
            <p:spPr bwMode="auto">
              <a:xfrm flipV="1">
                <a:off x="1200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70" name="AutoShape 32"/>
              <p:cNvSpPr>
                <a:spLocks noChangeArrowheads="1"/>
              </p:cNvSpPr>
              <p:nvPr/>
            </p:nvSpPr>
            <p:spPr bwMode="auto">
              <a:xfrm flipV="1">
                <a:off x="1632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71" name="AutoShape 33"/>
              <p:cNvSpPr>
                <a:spLocks noChangeArrowheads="1"/>
              </p:cNvSpPr>
              <p:nvPr/>
            </p:nvSpPr>
            <p:spPr bwMode="auto">
              <a:xfrm flipV="1">
                <a:off x="2064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1277" y="2400"/>
                <a:ext cx="134" cy="336"/>
                <a:chOff x="1277" y="3072"/>
                <a:chExt cx="134" cy="336"/>
              </a:xfrm>
            </p:grpSpPr>
            <p:sp>
              <p:nvSpPr>
                <p:cNvPr id="61584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5" name="Rectangle 36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6" name="Rectangle 37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6" name="Group 39"/>
              <p:cNvGrpSpPr>
                <a:grpSpLocks/>
              </p:cNvGrpSpPr>
              <p:nvPr/>
            </p:nvGrpSpPr>
            <p:grpSpPr bwMode="auto">
              <a:xfrm>
                <a:off x="1710" y="2400"/>
                <a:ext cx="134" cy="336"/>
                <a:chOff x="1277" y="3072"/>
                <a:chExt cx="134" cy="336"/>
              </a:xfrm>
            </p:grpSpPr>
            <p:sp>
              <p:nvSpPr>
                <p:cNvPr id="61580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1" name="Rectangle 41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2" name="Rectangle 42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83" name="Rectangle 43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7" name="Group 44"/>
              <p:cNvGrpSpPr>
                <a:grpSpLocks/>
              </p:cNvGrpSpPr>
              <p:nvPr/>
            </p:nvGrpSpPr>
            <p:grpSpPr bwMode="auto">
              <a:xfrm>
                <a:off x="2142" y="2400"/>
                <a:ext cx="134" cy="336"/>
                <a:chOff x="1277" y="3072"/>
                <a:chExt cx="134" cy="336"/>
              </a:xfrm>
            </p:grpSpPr>
            <p:sp>
              <p:nvSpPr>
                <p:cNvPr id="61576" name="Rectangle 45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77" name="Rectangle 46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78" name="Rectangle 47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79" name="Rectangle 48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sp>
            <p:nvSpPr>
              <p:cNvPr id="61575" name="Rectangle 49"/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1152" cy="144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584" y="2160"/>
              <a:ext cx="528" cy="352"/>
              <a:chOff x="1200" y="2256"/>
              <a:chExt cx="1152" cy="768"/>
            </a:xfrm>
          </p:grpSpPr>
          <p:sp>
            <p:nvSpPr>
              <p:cNvPr id="61544" name="Oval 51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45" name="Oval 52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46" name="Oval 53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47" name="AutoShape 54"/>
              <p:cNvSpPr>
                <a:spLocks noChangeArrowheads="1"/>
              </p:cNvSpPr>
              <p:nvPr/>
            </p:nvSpPr>
            <p:spPr bwMode="auto">
              <a:xfrm flipV="1">
                <a:off x="1200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48" name="AutoShape 55"/>
              <p:cNvSpPr>
                <a:spLocks noChangeArrowheads="1"/>
              </p:cNvSpPr>
              <p:nvPr/>
            </p:nvSpPr>
            <p:spPr bwMode="auto">
              <a:xfrm flipV="1">
                <a:off x="1632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49" name="AutoShape 56"/>
              <p:cNvSpPr>
                <a:spLocks noChangeArrowheads="1"/>
              </p:cNvSpPr>
              <p:nvPr/>
            </p:nvSpPr>
            <p:spPr bwMode="auto">
              <a:xfrm flipV="1">
                <a:off x="2064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grpSp>
            <p:nvGrpSpPr>
              <p:cNvPr id="9" name="Group 57"/>
              <p:cNvGrpSpPr>
                <a:grpSpLocks/>
              </p:cNvGrpSpPr>
              <p:nvPr/>
            </p:nvGrpSpPr>
            <p:grpSpPr bwMode="auto">
              <a:xfrm>
                <a:off x="1277" y="2400"/>
                <a:ext cx="134" cy="336"/>
                <a:chOff x="1277" y="3072"/>
                <a:chExt cx="134" cy="336"/>
              </a:xfrm>
            </p:grpSpPr>
            <p:sp>
              <p:nvSpPr>
                <p:cNvPr id="61562" name="Rectangle 58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63" name="Rectangle 59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64" name="Rectangle 60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65" name="Rectangle 61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0" name="Group 62"/>
              <p:cNvGrpSpPr>
                <a:grpSpLocks/>
              </p:cNvGrpSpPr>
              <p:nvPr/>
            </p:nvGrpSpPr>
            <p:grpSpPr bwMode="auto">
              <a:xfrm>
                <a:off x="1710" y="2400"/>
                <a:ext cx="134" cy="336"/>
                <a:chOff x="1277" y="3072"/>
                <a:chExt cx="134" cy="336"/>
              </a:xfrm>
            </p:grpSpPr>
            <p:sp>
              <p:nvSpPr>
                <p:cNvPr id="61558" name="Rectangle 63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59" name="Rectangle 64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60" name="Rectangle 65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61" name="Rectangle 66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>
                <a:off x="2142" y="2400"/>
                <a:ext cx="134" cy="336"/>
                <a:chOff x="1277" y="3072"/>
                <a:chExt cx="134" cy="336"/>
              </a:xfrm>
            </p:grpSpPr>
            <p:sp>
              <p:nvSpPr>
                <p:cNvPr id="61554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5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56" name="Rectangle 70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57" name="Rectangle 71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sp>
            <p:nvSpPr>
              <p:cNvPr id="61553" name="Rectangle 72"/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1152" cy="144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2" name="Group 73"/>
            <p:cNvGrpSpPr>
              <a:grpSpLocks/>
            </p:cNvGrpSpPr>
            <p:nvPr/>
          </p:nvGrpSpPr>
          <p:grpSpPr bwMode="auto">
            <a:xfrm>
              <a:off x="2592" y="2160"/>
              <a:ext cx="528" cy="352"/>
              <a:chOff x="1200" y="2256"/>
              <a:chExt cx="1152" cy="768"/>
            </a:xfrm>
          </p:grpSpPr>
          <p:sp>
            <p:nvSpPr>
              <p:cNvPr id="61522" name="Oval 74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23" name="Oval 75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24" name="Oval 76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25" name="AutoShape 77"/>
              <p:cNvSpPr>
                <a:spLocks noChangeArrowheads="1"/>
              </p:cNvSpPr>
              <p:nvPr/>
            </p:nvSpPr>
            <p:spPr bwMode="auto">
              <a:xfrm flipV="1">
                <a:off x="1200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26" name="AutoShape 78"/>
              <p:cNvSpPr>
                <a:spLocks noChangeArrowheads="1"/>
              </p:cNvSpPr>
              <p:nvPr/>
            </p:nvSpPr>
            <p:spPr bwMode="auto">
              <a:xfrm flipV="1">
                <a:off x="1632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27" name="AutoShape 79"/>
              <p:cNvSpPr>
                <a:spLocks noChangeArrowheads="1"/>
              </p:cNvSpPr>
              <p:nvPr/>
            </p:nvSpPr>
            <p:spPr bwMode="auto">
              <a:xfrm flipV="1">
                <a:off x="2064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>
                <a:off x="1277" y="2400"/>
                <a:ext cx="134" cy="336"/>
                <a:chOff x="1277" y="3072"/>
                <a:chExt cx="134" cy="336"/>
              </a:xfrm>
            </p:grpSpPr>
            <p:sp>
              <p:nvSpPr>
                <p:cNvPr id="61540" name="Rectangle 81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41" name="Rectangle 82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42" name="Rectangle 83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43" name="Rectangle 84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4" name="Group 85"/>
              <p:cNvGrpSpPr>
                <a:grpSpLocks/>
              </p:cNvGrpSpPr>
              <p:nvPr/>
            </p:nvGrpSpPr>
            <p:grpSpPr bwMode="auto">
              <a:xfrm>
                <a:off x="1710" y="2400"/>
                <a:ext cx="134" cy="336"/>
                <a:chOff x="1277" y="3072"/>
                <a:chExt cx="134" cy="336"/>
              </a:xfrm>
            </p:grpSpPr>
            <p:sp>
              <p:nvSpPr>
                <p:cNvPr id="61536" name="Rectangle 86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7" name="Rectangle 87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8" name="Rectangle 88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9" name="Rectangle 89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5" name="Group 90"/>
              <p:cNvGrpSpPr>
                <a:grpSpLocks/>
              </p:cNvGrpSpPr>
              <p:nvPr/>
            </p:nvGrpSpPr>
            <p:grpSpPr bwMode="auto">
              <a:xfrm>
                <a:off x="2142" y="2400"/>
                <a:ext cx="134" cy="336"/>
                <a:chOff x="1277" y="3072"/>
                <a:chExt cx="134" cy="336"/>
              </a:xfrm>
            </p:grpSpPr>
            <p:sp>
              <p:nvSpPr>
                <p:cNvPr id="61532" name="Rectangle 91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3" name="Rectangle 92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4" name="Rectangle 93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35" name="Rectangle 94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sp>
            <p:nvSpPr>
              <p:cNvPr id="61531" name="Rectangle 95"/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1152" cy="144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3600" y="2160"/>
              <a:ext cx="528" cy="352"/>
              <a:chOff x="1200" y="2256"/>
              <a:chExt cx="1152" cy="768"/>
            </a:xfrm>
          </p:grpSpPr>
          <p:sp>
            <p:nvSpPr>
              <p:cNvPr id="61500" name="Oval 97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01" name="Oval 98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02" name="Oval 99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503" name="AutoShape 100"/>
              <p:cNvSpPr>
                <a:spLocks noChangeArrowheads="1"/>
              </p:cNvSpPr>
              <p:nvPr/>
            </p:nvSpPr>
            <p:spPr bwMode="auto">
              <a:xfrm flipV="1">
                <a:off x="1200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04" name="AutoShape 101"/>
              <p:cNvSpPr>
                <a:spLocks noChangeArrowheads="1"/>
              </p:cNvSpPr>
              <p:nvPr/>
            </p:nvSpPr>
            <p:spPr bwMode="auto">
              <a:xfrm flipV="1">
                <a:off x="1632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505" name="AutoShape 102"/>
              <p:cNvSpPr>
                <a:spLocks noChangeArrowheads="1"/>
              </p:cNvSpPr>
              <p:nvPr/>
            </p:nvSpPr>
            <p:spPr bwMode="auto">
              <a:xfrm flipV="1">
                <a:off x="2064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grpSp>
            <p:nvGrpSpPr>
              <p:cNvPr id="17" name="Group 103"/>
              <p:cNvGrpSpPr>
                <a:grpSpLocks/>
              </p:cNvGrpSpPr>
              <p:nvPr/>
            </p:nvGrpSpPr>
            <p:grpSpPr bwMode="auto">
              <a:xfrm>
                <a:off x="1277" y="2400"/>
                <a:ext cx="134" cy="336"/>
                <a:chOff x="1277" y="3072"/>
                <a:chExt cx="134" cy="336"/>
              </a:xfrm>
            </p:grpSpPr>
            <p:sp>
              <p:nvSpPr>
                <p:cNvPr id="6151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9" name="Rectangle 105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20" name="Rectangle 106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21" name="Rectangle 107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8" name="Group 108"/>
              <p:cNvGrpSpPr>
                <a:grpSpLocks/>
              </p:cNvGrpSpPr>
              <p:nvPr/>
            </p:nvGrpSpPr>
            <p:grpSpPr bwMode="auto">
              <a:xfrm>
                <a:off x="1710" y="2400"/>
                <a:ext cx="134" cy="336"/>
                <a:chOff x="1277" y="3072"/>
                <a:chExt cx="134" cy="336"/>
              </a:xfrm>
            </p:grpSpPr>
            <p:sp>
              <p:nvSpPr>
                <p:cNvPr id="61514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5" name="Rectangle 110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6" name="Rectangle 111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19" name="Group 113"/>
              <p:cNvGrpSpPr>
                <a:grpSpLocks/>
              </p:cNvGrpSpPr>
              <p:nvPr/>
            </p:nvGrpSpPr>
            <p:grpSpPr bwMode="auto">
              <a:xfrm>
                <a:off x="2142" y="2400"/>
                <a:ext cx="134" cy="336"/>
                <a:chOff x="1277" y="3072"/>
                <a:chExt cx="134" cy="336"/>
              </a:xfrm>
            </p:grpSpPr>
            <p:sp>
              <p:nvSpPr>
                <p:cNvPr id="615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5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sp>
            <p:nvSpPr>
              <p:cNvPr id="61509" name="Rectangle 118"/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1152" cy="144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0" name="Group 119"/>
            <p:cNvGrpSpPr>
              <a:grpSpLocks/>
            </p:cNvGrpSpPr>
            <p:nvPr/>
          </p:nvGrpSpPr>
          <p:grpSpPr bwMode="auto">
            <a:xfrm>
              <a:off x="4464" y="2160"/>
              <a:ext cx="528" cy="352"/>
              <a:chOff x="1200" y="2256"/>
              <a:chExt cx="1152" cy="768"/>
            </a:xfrm>
          </p:grpSpPr>
          <p:sp>
            <p:nvSpPr>
              <p:cNvPr id="61478" name="Oval 120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479" name="Oval 121"/>
              <p:cNvSpPr>
                <a:spLocks noChangeArrowheads="1"/>
              </p:cNvSpPr>
              <p:nvPr/>
            </p:nvSpPr>
            <p:spPr bwMode="auto">
              <a:xfrm>
                <a:off x="1632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480" name="Oval 122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b="1"/>
                  <a:t>?</a:t>
                </a:r>
              </a:p>
            </p:txBody>
          </p:sp>
          <p:sp>
            <p:nvSpPr>
              <p:cNvPr id="61481" name="AutoShape 123"/>
              <p:cNvSpPr>
                <a:spLocks noChangeArrowheads="1"/>
              </p:cNvSpPr>
              <p:nvPr/>
            </p:nvSpPr>
            <p:spPr bwMode="auto">
              <a:xfrm flipV="1">
                <a:off x="1200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482" name="AutoShape 124"/>
              <p:cNvSpPr>
                <a:spLocks noChangeArrowheads="1"/>
              </p:cNvSpPr>
              <p:nvPr/>
            </p:nvSpPr>
            <p:spPr bwMode="auto">
              <a:xfrm flipV="1">
                <a:off x="1632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1483" name="AutoShape 125"/>
              <p:cNvSpPr>
                <a:spLocks noChangeArrowheads="1"/>
              </p:cNvSpPr>
              <p:nvPr/>
            </p:nvSpPr>
            <p:spPr bwMode="auto">
              <a:xfrm flipV="1">
                <a:off x="2064" y="2736"/>
                <a:ext cx="288" cy="48"/>
              </a:xfrm>
              <a:custGeom>
                <a:avLst/>
                <a:gdLst>
                  <a:gd name="T0" fmla="*/ 3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grpSp>
            <p:nvGrpSpPr>
              <p:cNvPr id="21" name="Group 126"/>
              <p:cNvGrpSpPr>
                <a:grpSpLocks/>
              </p:cNvGrpSpPr>
              <p:nvPr/>
            </p:nvGrpSpPr>
            <p:grpSpPr bwMode="auto">
              <a:xfrm>
                <a:off x="1277" y="2400"/>
                <a:ext cx="134" cy="336"/>
                <a:chOff x="1277" y="3072"/>
                <a:chExt cx="134" cy="336"/>
              </a:xfrm>
            </p:grpSpPr>
            <p:sp>
              <p:nvSpPr>
                <p:cNvPr id="614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7" name="Rectangle 128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8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9" name="Rectangle 130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22" name="Group 131"/>
              <p:cNvGrpSpPr>
                <a:grpSpLocks/>
              </p:cNvGrpSpPr>
              <p:nvPr/>
            </p:nvGrpSpPr>
            <p:grpSpPr bwMode="auto">
              <a:xfrm>
                <a:off x="1710" y="2400"/>
                <a:ext cx="134" cy="336"/>
                <a:chOff x="1277" y="3072"/>
                <a:chExt cx="134" cy="336"/>
              </a:xfrm>
            </p:grpSpPr>
            <p:sp>
              <p:nvSpPr>
                <p:cNvPr id="61492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3" name="Rectangle 133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23" name="Group 136"/>
              <p:cNvGrpSpPr>
                <a:grpSpLocks/>
              </p:cNvGrpSpPr>
              <p:nvPr/>
            </p:nvGrpSpPr>
            <p:grpSpPr bwMode="auto">
              <a:xfrm>
                <a:off x="2142" y="2400"/>
                <a:ext cx="134" cy="336"/>
                <a:chOff x="1277" y="3072"/>
                <a:chExt cx="134" cy="336"/>
              </a:xfrm>
            </p:grpSpPr>
            <p:sp>
              <p:nvSpPr>
                <p:cNvPr id="61488" name="Rectangle 137"/>
                <p:cNvSpPr>
                  <a:spLocks noChangeArrowheads="1"/>
                </p:cNvSpPr>
                <p:nvPr/>
              </p:nvSpPr>
              <p:spPr bwMode="auto">
                <a:xfrm>
                  <a:off x="1296" y="3072"/>
                  <a:ext cx="96" cy="336"/>
                </a:xfrm>
                <a:prstGeom prst="rect">
                  <a:avLst/>
                </a:prstGeom>
                <a:solidFill>
                  <a:srgbClr val="3399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89" name="Rectangle 138"/>
                <p:cNvSpPr>
                  <a:spLocks noChangeArrowheads="1"/>
                </p:cNvSpPr>
                <p:nvPr/>
              </p:nvSpPr>
              <p:spPr bwMode="auto">
                <a:xfrm>
                  <a:off x="1277" y="3216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0" name="Rectangle 139"/>
                <p:cNvSpPr>
                  <a:spLocks noChangeArrowheads="1"/>
                </p:cNvSpPr>
                <p:nvPr/>
              </p:nvSpPr>
              <p:spPr bwMode="auto">
                <a:xfrm>
                  <a:off x="1277" y="3120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61491" name="Rectangle 140"/>
                <p:cNvSpPr>
                  <a:spLocks noChangeArrowheads="1"/>
                </p:cNvSpPr>
                <p:nvPr/>
              </p:nvSpPr>
              <p:spPr bwMode="auto">
                <a:xfrm>
                  <a:off x="1277" y="3312"/>
                  <a:ext cx="134" cy="4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/>
                </a:p>
              </p:txBody>
            </p:sp>
          </p:grpSp>
          <p:sp>
            <p:nvSpPr>
              <p:cNvPr id="61487" name="Rectangle 141"/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1152" cy="144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1468" name="AutoShape 142"/>
            <p:cNvSpPr>
              <a:spLocks noChangeArrowheads="1"/>
            </p:cNvSpPr>
            <p:nvPr/>
          </p:nvSpPr>
          <p:spPr bwMode="auto">
            <a:xfrm>
              <a:off x="720" y="2592"/>
              <a:ext cx="672" cy="192"/>
            </a:xfrm>
            <a:prstGeom prst="curvedUpArrow">
              <a:avLst>
                <a:gd name="adj1" fmla="val 29863"/>
                <a:gd name="adj2" fmla="val 87225"/>
                <a:gd name="adj3" fmla="val 33333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69" name="AutoShape 143"/>
            <p:cNvSpPr>
              <a:spLocks noChangeArrowheads="1"/>
            </p:cNvSpPr>
            <p:nvPr/>
          </p:nvSpPr>
          <p:spPr bwMode="auto">
            <a:xfrm>
              <a:off x="1536" y="2592"/>
              <a:ext cx="672" cy="192"/>
            </a:xfrm>
            <a:prstGeom prst="curvedUpArrow">
              <a:avLst>
                <a:gd name="adj1" fmla="val 29863"/>
                <a:gd name="adj2" fmla="val 87225"/>
                <a:gd name="adj3" fmla="val 33333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70" name="AutoShape 144"/>
            <p:cNvSpPr>
              <a:spLocks noChangeArrowheads="1"/>
            </p:cNvSpPr>
            <p:nvPr/>
          </p:nvSpPr>
          <p:spPr bwMode="auto">
            <a:xfrm>
              <a:off x="3552" y="2592"/>
              <a:ext cx="672" cy="192"/>
            </a:xfrm>
            <a:prstGeom prst="curvedUpArrow">
              <a:avLst>
                <a:gd name="adj1" fmla="val 29863"/>
                <a:gd name="adj2" fmla="val 87225"/>
                <a:gd name="adj3" fmla="val 33333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71" name="AutoShape 145"/>
            <p:cNvSpPr>
              <a:spLocks noChangeArrowheads="1"/>
            </p:cNvSpPr>
            <p:nvPr/>
          </p:nvSpPr>
          <p:spPr bwMode="auto">
            <a:xfrm>
              <a:off x="4416" y="2592"/>
              <a:ext cx="672" cy="192"/>
            </a:xfrm>
            <a:prstGeom prst="curvedUpArrow">
              <a:avLst>
                <a:gd name="adj1" fmla="val 29863"/>
                <a:gd name="adj2" fmla="val 87225"/>
                <a:gd name="adj3" fmla="val 33333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1472" name="AutoShape 146"/>
            <p:cNvSpPr>
              <a:spLocks noChangeArrowheads="1"/>
            </p:cNvSpPr>
            <p:nvPr/>
          </p:nvSpPr>
          <p:spPr bwMode="auto">
            <a:xfrm>
              <a:off x="2449" y="2587"/>
              <a:ext cx="958" cy="250"/>
            </a:xfrm>
            <a:prstGeom prst="curvedUpArrow">
              <a:avLst>
                <a:gd name="adj1" fmla="val 32696"/>
                <a:gd name="adj2" fmla="val 95498"/>
                <a:gd name="adj3" fmla="val 33333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/>
            </a:p>
            <a:p>
              <a:pPr algn="ctr" eaLnBrk="0" hangingPunct="0"/>
              <a:endParaRPr lang="en-US"/>
            </a:p>
            <a:p>
              <a:pPr algn="ctr" eaLnBrk="0" hangingPunct="0"/>
              <a:endParaRPr lang="en-US"/>
            </a:p>
            <a:p>
              <a:pPr algn="ctr" eaLnBrk="0" hangingPunct="0"/>
              <a:endParaRPr lang="en-US"/>
            </a:p>
            <a:p>
              <a:pPr algn="ctr" eaLnBrk="0" hangingPunct="0"/>
              <a:endParaRPr lang="en-US"/>
            </a:p>
          </p:txBody>
        </p:sp>
        <p:sp>
          <p:nvSpPr>
            <p:cNvPr id="61473" name="Line 147"/>
            <p:cNvSpPr>
              <a:spLocks noChangeShapeType="1"/>
            </p:cNvSpPr>
            <p:nvPr/>
          </p:nvSpPr>
          <p:spPr bwMode="auto">
            <a:xfrm flipH="1" flipV="1">
              <a:off x="2976" y="1872"/>
              <a:ext cx="1728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474" name="Line 148"/>
            <p:cNvSpPr>
              <a:spLocks noChangeShapeType="1"/>
            </p:cNvSpPr>
            <p:nvPr/>
          </p:nvSpPr>
          <p:spPr bwMode="auto">
            <a:xfrm flipH="1" flipV="1">
              <a:off x="1008" y="1872"/>
              <a:ext cx="288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475" name="Line 149"/>
            <p:cNvSpPr>
              <a:spLocks noChangeShapeType="1"/>
            </p:cNvSpPr>
            <p:nvPr/>
          </p:nvSpPr>
          <p:spPr bwMode="auto">
            <a:xfrm flipV="1">
              <a:off x="2880" y="1872"/>
              <a:ext cx="96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476" name="Line 150"/>
            <p:cNvSpPr>
              <a:spLocks noChangeShapeType="1"/>
            </p:cNvSpPr>
            <p:nvPr/>
          </p:nvSpPr>
          <p:spPr bwMode="auto">
            <a:xfrm flipH="1" flipV="1">
              <a:off x="1296" y="1872"/>
              <a:ext cx="576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477" name="Line 151"/>
            <p:cNvSpPr>
              <a:spLocks noChangeShapeType="1"/>
            </p:cNvSpPr>
            <p:nvPr/>
          </p:nvSpPr>
          <p:spPr bwMode="auto">
            <a:xfrm flipV="1">
              <a:off x="1008" y="1872"/>
              <a:ext cx="2832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 (in parallel):</a:t>
            </a:r>
            <a:endParaRPr lang="en-US" i="1" baseline="-25000" smtClean="0">
              <a:solidFill>
                <a:schemeClr val="tx2"/>
              </a:solidFill>
              <a:latin typeface="Times Roman"/>
            </a:endParaRPr>
          </a:p>
          <a:p>
            <a:pPr>
              <a:buFont typeface="Wingdings" pitchFamily="2" charset="2"/>
              <a:buNone/>
            </a:pPr>
            <a:endParaRPr lang="en-US" i="1" baseline="-25000" smtClean="0">
              <a:latin typeface="Times Roman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747963"/>
            <a:ext cx="7246938" cy="45243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9144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366838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8208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2733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7257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179763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36322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40846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45386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49911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54435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5895975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63500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68024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7254875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77089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66950" y="2514600"/>
            <a:ext cx="4533900" cy="914400"/>
            <a:chOff x="1536" y="1584"/>
            <a:chExt cx="2856" cy="1728"/>
          </a:xfrm>
        </p:grpSpPr>
        <p:sp>
          <p:nvSpPr>
            <p:cNvPr id="62612" name="Line 22"/>
            <p:cNvSpPr>
              <a:spLocks noChangeShapeType="1"/>
            </p:cNvSpPr>
            <p:nvPr/>
          </p:nvSpPr>
          <p:spPr bwMode="auto">
            <a:xfrm>
              <a:off x="1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613" name="Line 23"/>
            <p:cNvSpPr>
              <a:spLocks noChangeShapeType="1"/>
            </p:cNvSpPr>
            <p:nvPr/>
          </p:nvSpPr>
          <p:spPr bwMode="auto">
            <a:xfrm>
              <a:off x="239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614" name="Line 24"/>
            <p:cNvSpPr>
              <a:spLocks noChangeShapeType="1"/>
            </p:cNvSpPr>
            <p:nvPr/>
          </p:nvSpPr>
          <p:spPr bwMode="auto">
            <a:xfrm>
              <a:off x="3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615" name="Line 25"/>
            <p:cNvSpPr>
              <a:spLocks noChangeShapeType="1"/>
            </p:cNvSpPr>
            <p:nvPr/>
          </p:nvSpPr>
          <p:spPr bwMode="auto">
            <a:xfrm>
              <a:off x="4392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143000" y="3429000"/>
            <a:ext cx="838200" cy="558800"/>
            <a:chOff x="1200" y="2256"/>
            <a:chExt cx="1152" cy="768"/>
          </a:xfrm>
        </p:grpSpPr>
        <p:sp>
          <p:nvSpPr>
            <p:cNvPr id="62590" name="Oval 27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91" name="Oval 28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92" name="Oval 29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93" name="AutoShape 30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94" name="AutoShape 31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95" name="AutoShape 32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2608" name="Rectangle 3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9" name="Rectangle 3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10" name="Rectangle 3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11" name="Rectangle 3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2604" name="Rectangle 39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5" name="Rectangle 40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6" name="Rectangle 41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7" name="Rectangle 42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2600" name="Rectangle 4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1" name="Rectangle 4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2" name="Rectangle 4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603" name="Rectangle 4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2599" name="Rectangle 48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514600" y="3429000"/>
            <a:ext cx="838200" cy="558800"/>
            <a:chOff x="1200" y="2256"/>
            <a:chExt cx="1152" cy="768"/>
          </a:xfrm>
        </p:grpSpPr>
        <p:sp>
          <p:nvSpPr>
            <p:cNvPr id="62568" name="Oval 50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69" name="Oval 51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70" name="Oval 52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71" name="AutoShape 53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72" name="AutoShape 54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73" name="AutoShape 55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2586" name="Rectangle 5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7" name="Rectangle 5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8" name="Rectangle 5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9" name="Rectangle 6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2582" name="Rectangle 62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3" name="Rectangle 63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4" name="Rectangle 64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5" name="Rectangle 65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2578" name="Rectangle 6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79" name="Rectangle 6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0" name="Rectangle 6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81" name="Rectangle 7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2577" name="Rectangle 71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114800" y="3429000"/>
            <a:ext cx="838200" cy="558800"/>
            <a:chOff x="1200" y="2256"/>
            <a:chExt cx="1152" cy="768"/>
          </a:xfrm>
        </p:grpSpPr>
        <p:sp>
          <p:nvSpPr>
            <p:cNvPr id="62546" name="Oval 73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47" name="Oval 74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48" name="Oval 75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49" name="AutoShape 76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50" name="AutoShape 77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51" name="AutoShape 78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2" name="Group 79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2564" name="Rectangle 8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5" name="Rectangle 8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6" name="Rectangle 8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7" name="Rectangle 8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2560" name="Rectangle 85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1" name="Rectangle 86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2" name="Rectangle 87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63" name="Rectangle 88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4" name="Group 89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2556" name="Rectangle 9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57" name="Rectangle 9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58" name="Rectangle 9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59" name="Rectangle 9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2555" name="Rectangle 94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5715000" y="3429000"/>
            <a:ext cx="838200" cy="558800"/>
            <a:chOff x="1200" y="2256"/>
            <a:chExt cx="1152" cy="768"/>
          </a:xfrm>
        </p:grpSpPr>
        <p:sp>
          <p:nvSpPr>
            <p:cNvPr id="62524" name="Oval 96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25" name="Oval 97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26" name="Oval 98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27" name="AutoShape 99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28" name="AutoShape 100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29" name="AutoShape 101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2542" name="Rectangle 10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43" name="Rectangle 10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44" name="Rectangle 10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45" name="Rectangle 10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7" name="Group 107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2538" name="Rectangle 108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39" name="Rectangle 109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40" name="Rectangle 110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41" name="Rectangle 111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2534" name="Rectangle 11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35" name="Rectangle 11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36" name="Rectangle 11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37" name="Rectangle 11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2533" name="Rectangle 117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7086600" y="3429000"/>
            <a:ext cx="838200" cy="558800"/>
            <a:chOff x="1200" y="2256"/>
            <a:chExt cx="1152" cy="768"/>
          </a:xfrm>
        </p:grpSpPr>
        <p:sp>
          <p:nvSpPr>
            <p:cNvPr id="62502" name="Oval 119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03" name="Oval 120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04" name="Oval 121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2505" name="AutoShape 122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06" name="AutoShape 123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2507" name="AutoShape 124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20" name="Group 125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2520" name="Rectangle 12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21" name="Rectangle 12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22" name="Rectangle 12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23" name="Rectangle 12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2516" name="Rectangle 131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7" name="Rectangle 132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8" name="Rectangle 133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9" name="Rectangle 134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2512" name="Rectangle 13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3" name="Rectangle 13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4" name="Rectangle 13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2515" name="Rectangle 13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2511" name="Rectangle 140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62491" name="AutoShape 141"/>
          <p:cNvSpPr>
            <a:spLocks noChangeArrowheads="1"/>
          </p:cNvSpPr>
          <p:nvPr/>
        </p:nvSpPr>
        <p:spPr bwMode="auto">
          <a:xfrm>
            <a:off x="11430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92" name="AutoShape 142"/>
          <p:cNvSpPr>
            <a:spLocks noChangeArrowheads="1"/>
          </p:cNvSpPr>
          <p:nvPr/>
        </p:nvSpPr>
        <p:spPr bwMode="auto">
          <a:xfrm>
            <a:off x="2438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93" name="AutoShape 143"/>
          <p:cNvSpPr>
            <a:spLocks noChangeArrowheads="1"/>
          </p:cNvSpPr>
          <p:nvPr/>
        </p:nvSpPr>
        <p:spPr bwMode="auto">
          <a:xfrm>
            <a:off x="56388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94" name="AutoShape 144"/>
          <p:cNvSpPr>
            <a:spLocks noChangeArrowheads="1"/>
          </p:cNvSpPr>
          <p:nvPr/>
        </p:nvSpPr>
        <p:spPr bwMode="auto">
          <a:xfrm>
            <a:off x="7010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2495" name="AutoShape 145"/>
          <p:cNvSpPr>
            <a:spLocks noChangeArrowheads="1"/>
          </p:cNvSpPr>
          <p:nvPr/>
        </p:nvSpPr>
        <p:spPr bwMode="auto">
          <a:xfrm>
            <a:off x="3887788" y="4106863"/>
            <a:ext cx="1520825" cy="396875"/>
          </a:xfrm>
          <a:prstGeom prst="curvedUpArrow">
            <a:avLst>
              <a:gd name="adj1" fmla="val 32696"/>
              <a:gd name="adj2" fmla="val 95498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</p:txBody>
      </p:sp>
      <p:sp>
        <p:nvSpPr>
          <p:cNvPr id="62496" name="Line 146"/>
          <p:cNvSpPr>
            <a:spLocks noChangeShapeType="1"/>
          </p:cNvSpPr>
          <p:nvPr/>
        </p:nvSpPr>
        <p:spPr bwMode="auto">
          <a:xfrm flipH="1" flipV="1">
            <a:off x="4724400" y="2971800"/>
            <a:ext cx="2743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97" name="Line 147"/>
          <p:cNvSpPr>
            <a:spLocks noChangeShapeType="1"/>
          </p:cNvSpPr>
          <p:nvPr/>
        </p:nvSpPr>
        <p:spPr bwMode="auto">
          <a:xfrm flipH="1" flipV="1">
            <a:off x="1600200" y="2971800"/>
            <a:ext cx="4572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98" name="Line 148"/>
          <p:cNvSpPr>
            <a:spLocks noChangeShapeType="1"/>
          </p:cNvSpPr>
          <p:nvPr/>
        </p:nvSpPr>
        <p:spPr bwMode="auto">
          <a:xfrm flipV="1">
            <a:off x="4572000" y="2971800"/>
            <a:ext cx="1524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99" name="Line 149"/>
          <p:cNvSpPr>
            <a:spLocks noChangeShapeType="1"/>
          </p:cNvSpPr>
          <p:nvPr/>
        </p:nvSpPr>
        <p:spPr bwMode="auto">
          <a:xfrm flipH="1" flipV="1">
            <a:off x="2057400" y="2971800"/>
            <a:ext cx="914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500" name="Line 150"/>
          <p:cNvSpPr>
            <a:spLocks noChangeShapeType="1"/>
          </p:cNvSpPr>
          <p:nvPr/>
        </p:nvSpPr>
        <p:spPr bwMode="auto">
          <a:xfrm flipV="1">
            <a:off x="1600200" y="2971800"/>
            <a:ext cx="4495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501" name="AutoShape 151"/>
          <p:cNvSpPr>
            <a:spLocks/>
          </p:cNvSpPr>
          <p:nvPr/>
        </p:nvSpPr>
        <p:spPr bwMode="auto">
          <a:xfrm>
            <a:off x="1143000" y="4616450"/>
            <a:ext cx="5867400" cy="1752600"/>
          </a:xfrm>
          <a:prstGeom prst="borderCallout3">
            <a:avLst>
              <a:gd name="adj1" fmla="val 6523"/>
              <a:gd name="adj2" fmla="val 101301"/>
              <a:gd name="adj3" fmla="val 6523"/>
              <a:gd name="adj4" fmla="val 123782"/>
              <a:gd name="adj5" fmla="val -16032"/>
              <a:gd name="adj6" fmla="val 123782"/>
              <a:gd name="adj7" fmla="val -38042"/>
              <a:gd name="adj8" fmla="val 11680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defTabSz="455613" eaLnBrk="0" hangingPunct="0"/>
            <a:r>
              <a:rPr lang="en-US" sz="2000" b="1" u="sng"/>
              <a:t>Random Numbers</a:t>
            </a:r>
          </a:p>
          <a:p>
            <a:pPr defTabSz="455613" eaLnBrk="0" hangingPunct="0"/>
            <a:r>
              <a:rPr lang="en-US" sz="1800"/>
              <a:t>Not actually generated using lotto ping-pong balls!</a:t>
            </a:r>
          </a:p>
          <a:p>
            <a:pPr defTabSz="455613" eaLnBrk="0" hangingPunct="0"/>
            <a:r>
              <a:rPr lang="en-US" sz="1800"/>
              <a:t>Instead, implement a pseudo-random stream:</a:t>
            </a:r>
          </a:p>
          <a:p>
            <a:pPr lvl="1" defTabSz="455613" eaLnBrk="0" hangingPunct="0">
              <a:buFontTx/>
              <a:buChar char="•"/>
            </a:pPr>
            <a:r>
              <a:rPr lang="en-US" sz="1800"/>
              <a:t> </a:t>
            </a:r>
            <a:r>
              <a:rPr lang="en-US" sz="1800" i="1"/>
              <a:t>k</a:t>
            </a:r>
            <a:r>
              <a:rPr lang="en-US" sz="1800"/>
              <a:t>th random value can be generated at some cost</a:t>
            </a:r>
          </a:p>
          <a:p>
            <a:pPr lvl="1" defTabSz="455613" eaLnBrk="0" hangingPunct="0">
              <a:buFontTx/>
              <a:buChar char="•"/>
            </a:pPr>
            <a:r>
              <a:rPr lang="en-US" sz="1800"/>
              <a:t> given the </a:t>
            </a:r>
            <a:r>
              <a:rPr lang="en-US" sz="1800" i="1"/>
              <a:t>k</a:t>
            </a:r>
            <a:r>
              <a:rPr lang="en-US" sz="1800"/>
              <a:t>th random value, can generate the     </a:t>
            </a:r>
          </a:p>
          <a:p>
            <a:pPr lvl="1" defTabSz="455613" eaLnBrk="0" hangingPunct="0"/>
            <a:r>
              <a:rPr lang="en-US" sz="1800"/>
              <a:t>  (</a:t>
            </a:r>
            <a:r>
              <a:rPr lang="en-US" sz="1800" i="1"/>
              <a:t>k</a:t>
            </a:r>
            <a:r>
              <a:rPr lang="en-US" sz="1800"/>
              <a:t>+1)-st much more cheaply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 (in parallel):</a:t>
            </a:r>
            <a:endParaRPr lang="en-US" i="1" baseline="-25000" smtClean="0">
              <a:solidFill>
                <a:schemeClr val="tx2"/>
              </a:solidFill>
              <a:latin typeface="Times Roman"/>
            </a:endParaRPr>
          </a:p>
          <a:p>
            <a:pPr>
              <a:buFont typeface="Wingdings" pitchFamily="2" charset="2"/>
              <a:buNone/>
            </a:pPr>
            <a:endParaRPr lang="en-US" i="1" baseline="-25000" smtClean="0">
              <a:latin typeface="Times Roman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747963"/>
            <a:ext cx="7246938" cy="45243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366838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8208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2733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7257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179763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322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40846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45386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49911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4435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5895975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3500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024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7254875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77089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66950" y="2514600"/>
            <a:ext cx="4533900" cy="914400"/>
            <a:chOff x="1536" y="1584"/>
            <a:chExt cx="2856" cy="1728"/>
          </a:xfrm>
        </p:grpSpPr>
        <p:sp>
          <p:nvSpPr>
            <p:cNvPr id="63636" name="Line 22"/>
            <p:cNvSpPr>
              <a:spLocks noChangeShapeType="1"/>
            </p:cNvSpPr>
            <p:nvPr/>
          </p:nvSpPr>
          <p:spPr bwMode="auto">
            <a:xfrm>
              <a:off x="1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7" name="Line 23"/>
            <p:cNvSpPr>
              <a:spLocks noChangeShapeType="1"/>
            </p:cNvSpPr>
            <p:nvPr/>
          </p:nvSpPr>
          <p:spPr bwMode="auto">
            <a:xfrm>
              <a:off x="239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8" name="Line 24"/>
            <p:cNvSpPr>
              <a:spLocks noChangeShapeType="1"/>
            </p:cNvSpPr>
            <p:nvPr/>
          </p:nvSpPr>
          <p:spPr bwMode="auto">
            <a:xfrm>
              <a:off x="3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9" name="Line 25"/>
            <p:cNvSpPr>
              <a:spLocks noChangeShapeType="1"/>
            </p:cNvSpPr>
            <p:nvPr/>
          </p:nvSpPr>
          <p:spPr bwMode="auto">
            <a:xfrm>
              <a:off x="4392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143000" y="3429000"/>
            <a:ext cx="838200" cy="558800"/>
            <a:chOff x="1200" y="2256"/>
            <a:chExt cx="1152" cy="768"/>
          </a:xfrm>
        </p:grpSpPr>
        <p:sp>
          <p:nvSpPr>
            <p:cNvPr id="63614" name="Oval 27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5" name="Oval 28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6" name="Oval 29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7" name="AutoShape 30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618" name="AutoShape 31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619" name="AutoShape 32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632" name="Rectangle 3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3" name="Rectangle 3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4" name="Rectangle 3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5" name="Rectangle 3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628" name="Rectangle 39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9" name="Rectangle 40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0" name="Rectangle 41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1" name="Rectangle 42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624" name="Rectangle 4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5" name="Rectangle 4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6" name="Rectangle 4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7" name="Rectangle 4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623" name="Rectangle 48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514600" y="3429000"/>
            <a:ext cx="838200" cy="558800"/>
            <a:chOff x="1200" y="2256"/>
            <a:chExt cx="1152" cy="768"/>
          </a:xfrm>
        </p:grpSpPr>
        <p:sp>
          <p:nvSpPr>
            <p:cNvPr id="63592" name="Oval 50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3" name="Oval 51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4" name="Oval 52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5" name="AutoShape 53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96" name="AutoShape 54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97" name="AutoShape 55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610" name="Rectangle 5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1" name="Rectangle 5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2" name="Rectangle 5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3" name="Rectangle 6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606" name="Rectangle 62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7" name="Rectangle 63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8" name="Rectangle 64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9" name="Rectangle 65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602" name="Rectangle 6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3" name="Rectangle 6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4" name="Rectangle 6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5" name="Rectangle 7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601" name="Rectangle 71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114800" y="3429000"/>
            <a:ext cx="838200" cy="558800"/>
            <a:chOff x="1200" y="2256"/>
            <a:chExt cx="1152" cy="768"/>
          </a:xfrm>
        </p:grpSpPr>
        <p:sp>
          <p:nvSpPr>
            <p:cNvPr id="63570" name="Oval 73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1" name="Oval 74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2" name="Oval 75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3" name="AutoShape 76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74" name="AutoShape 77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75" name="AutoShape 78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2" name="Group 79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88" name="Rectangle 8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9" name="Rectangle 8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90" name="Rectangle 8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91" name="Rectangle 8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84" name="Rectangle 85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5" name="Rectangle 86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6" name="Rectangle 87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7" name="Rectangle 88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4" name="Group 89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80" name="Rectangle 9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1" name="Rectangle 9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2" name="Rectangle 9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3" name="Rectangle 9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79" name="Rectangle 94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5715000" y="3429000"/>
            <a:ext cx="838200" cy="558800"/>
            <a:chOff x="1200" y="2256"/>
            <a:chExt cx="1152" cy="768"/>
          </a:xfrm>
        </p:grpSpPr>
        <p:sp>
          <p:nvSpPr>
            <p:cNvPr id="63548" name="Oval 96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49" name="Oval 97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50" name="Oval 98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51" name="AutoShape 99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52" name="AutoShape 100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53" name="AutoShape 101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66" name="Rectangle 10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7" name="Rectangle 10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8" name="Rectangle 10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9" name="Rectangle 10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7" name="Group 107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62" name="Rectangle 108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3" name="Rectangle 109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4" name="Rectangle 110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5" name="Rectangle 111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58" name="Rectangle 11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59" name="Rectangle 11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0" name="Rectangle 11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1" name="Rectangle 11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57" name="Rectangle 117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7086600" y="3429000"/>
            <a:ext cx="838200" cy="558800"/>
            <a:chOff x="1200" y="2256"/>
            <a:chExt cx="1152" cy="768"/>
          </a:xfrm>
        </p:grpSpPr>
        <p:sp>
          <p:nvSpPr>
            <p:cNvPr id="63526" name="Oval 119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7" name="Oval 120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8" name="Oval 121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9" name="AutoShape 122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30" name="AutoShape 123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31" name="AutoShape 124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20" name="Group 125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44" name="Rectangle 12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5" name="Rectangle 12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6" name="Rectangle 12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7" name="Rectangle 12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40" name="Rectangle 131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1" name="Rectangle 132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2" name="Rectangle 133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3" name="Rectangle 134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36" name="Rectangle 13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7" name="Rectangle 13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8" name="Rectangle 13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9" name="Rectangle 13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35" name="Rectangle 140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63515" name="AutoShape 141"/>
          <p:cNvSpPr>
            <a:spLocks noChangeArrowheads="1"/>
          </p:cNvSpPr>
          <p:nvPr/>
        </p:nvSpPr>
        <p:spPr bwMode="auto">
          <a:xfrm>
            <a:off x="11430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6" name="AutoShape 142"/>
          <p:cNvSpPr>
            <a:spLocks noChangeArrowheads="1"/>
          </p:cNvSpPr>
          <p:nvPr/>
        </p:nvSpPr>
        <p:spPr bwMode="auto">
          <a:xfrm>
            <a:off x="2438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7" name="AutoShape 143"/>
          <p:cNvSpPr>
            <a:spLocks noChangeArrowheads="1"/>
          </p:cNvSpPr>
          <p:nvPr/>
        </p:nvSpPr>
        <p:spPr bwMode="auto">
          <a:xfrm>
            <a:off x="56388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8" name="AutoShape 144"/>
          <p:cNvSpPr>
            <a:spLocks noChangeArrowheads="1"/>
          </p:cNvSpPr>
          <p:nvPr/>
        </p:nvSpPr>
        <p:spPr bwMode="auto">
          <a:xfrm>
            <a:off x="7010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9" name="AutoShape 145"/>
          <p:cNvSpPr>
            <a:spLocks noChangeArrowheads="1"/>
          </p:cNvSpPr>
          <p:nvPr/>
        </p:nvSpPr>
        <p:spPr bwMode="auto">
          <a:xfrm>
            <a:off x="3887788" y="4106863"/>
            <a:ext cx="1520825" cy="396875"/>
          </a:xfrm>
          <a:prstGeom prst="curvedUpArrow">
            <a:avLst>
              <a:gd name="adj1" fmla="val 32696"/>
              <a:gd name="adj2" fmla="val 95498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</p:txBody>
      </p:sp>
      <p:sp>
        <p:nvSpPr>
          <p:cNvPr id="63520" name="Line 146"/>
          <p:cNvSpPr>
            <a:spLocks noChangeShapeType="1"/>
          </p:cNvSpPr>
          <p:nvPr/>
        </p:nvSpPr>
        <p:spPr bwMode="auto">
          <a:xfrm flipH="1" flipV="1">
            <a:off x="4724400" y="2971800"/>
            <a:ext cx="2743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1" name="Line 147"/>
          <p:cNvSpPr>
            <a:spLocks noChangeShapeType="1"/>
          </p:cNvSpPr>
          <p:nvPr/>
        </p:nvSpPr>
        <p:spPr bwMode="auto">
          <a:xfrm flipH="1" flipV="1">
            <a:off x="1600200" y="2971800"/>
            <a:ext cx="4572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2" name="Line 148"/>
          <p:cNvSpPr>
            <a:spLocks noChangeShapeType="1"/>
          </p:cNvSpPr>
          <p:nvPr/>
        </p:nvSpPr>
        <p:spPr bwMode="auto">
          <a:xfrm flipV="1">
            <a:off x="4572000" y="2971800"/>
            <a:ext cx="1524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3" name="Line 149"/>
          <p:cNvSpPr>
            <a:spLocks noChangeShapeType="1"/>
          </p:cNvSpPr>
          <p:nvPr/>
        </p:nvSpPr>
        <p:spPr bwMode="auto">
          <a:xfrm flipH="1" flipV="1">
            <a:off x="2057400" y="2971800"/>
            <a:ext cx="914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4" name="Line 150"/>
          <p:cNvSpPr>
            <a:spLocks noChangeShapeType="1"/>
          </p:cNvSpPr>
          <p:nvPr/>
        </p:nvSpPr>
        <p:spPr bwMode="auto">
          <a:xfrm flipV="1">
            <a:off x="1600200" y="2971800"/>
            <a:ext cx="4495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5" name="AutoShape 151"/>
          <p:cNvSpPr>
            <a:spLocks/>
          </p:cNvSpPr>
          <p:nvPr/>
        </p:nvSpPr>
        <p:spPr bwMode="auto">
          <a:xfrm>
            <a:off x="1371600" y="4800600"/>
            <a:ext cx="4953000" cy="914400"/>
          </a:xfrm>
          <a:prstGeom prst="borderCallout3">
            <a:avLst>
              <a:gd name="adj1" fmla="val 12500"/>
              <a:gd name="adj2" fmla="val 101537"/>
              <a:gd name="adj3" fmla="val 12500"/>
              <a:gd name="adj4" fmla="val 111667"/>
              <a:gd name="adj5" fmla="val -92361"/>
              <a:gd name="adj6" fmla="val 111667"/>
              <a:gd name="adj7" fmla="val -194620"/>
              <a:gd name="adj8" fmla="val 96380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defTabSz="455613" eaLnBrk="0" hangingPunct="0"/>
            <a:r>
              <a:rPr lang="en-US" sz="2000" b="1" u="sng"/>
              <a:t>Conflicts</a:t>
            </a:r>
          </a:p>
          <a:p>
            <a:pPr defTabSz="455613" eaLnBrk="0" hangingPunct="0"/>
            <a:r>
              <a:rPr lang="en-US" sz="1800"/>
              <a:t>When a conflict occurs an update may be lost; a certain number of these are permitted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Random Access (RA)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Given:</a:t>
            </a:r>
            <a:r>
              <a:rPr lang="en-US" smtClean="0"/>
              <a:t>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/>
              <a:t>-element table </a:t>
            </a:r>
            <a:r>
              <a:rPr lang="en-US" i="1" smtClean="0">
                <a:latin typeface="Times Roman"/>
              </a:rPr>
              <a:t>T </a:t>
            </a:r>
            <a:r>
              <a:rPr lang="en-US" smtClean="0"/>
              <a:t>(where </a:t>
            </a:r>
            <a:r>
              <a:rPr lang="en-US" i="1" smtClean="0">
                <a:latin typeface="Times Roman"/>
              </a:rPr>
              <a:t>m</a:t>
            </a:r>
            <a:r>
              <a:rPr lang="en-US" smtClean="0">
                <a:latin typeface="Times Roman"/>
              </a:rPr>
              <a:t> = 2</a:t>
            </a:r>
            <a:r>
              <a:rPr lang="en-US" i="1" baseline="30000" smtClean="0">
                <a:latin typeface="Times Roman"/>
              </a:rPr>
              <a:t>n</a:t>
            </a:r>
            <a:r>
              <a:rPr lang="en-US" i="1" smtClean="0">
                <a:latin typeface="Times Roman"/>
              </a:rPr>
              <a:t> </a:t>
            </a:r>
            <a:r>
              <a:rPr lang="en-US" smtClean="0"/>
              <a:t>and initially </a:t>
            </a:r>
            <a:r>
              <a:rPr lang="en-US" i="1" smtClean="0">
                <a:latin typeface="Times Roman"/>
              </a:rPr>
              <a:t>T</a:t>
            </a:r>
            <a:r>
              <a:rPr lang="en-US" i="1" baseline="-25000" smtClean="0">
                <a:latin typeface="Times Roman"/>
              </a:rPr>
              <a:t>i</a:t>
            </a:r>
            <a:r>
              <a:rPr lang="en-US" smtClean="0">
                <a:latin typeface="Times Roman"/>
              </a:rPr>
              <a:t> = </a:t>
            </a:r>
            <a:r>
              <a:rPr lang="en-US" i="1" smtClean="0">
                <a:latin typeface="Times Roman"/>
              </a:rPr>
              <a:t>i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Compute:</a:t>
            </a:r>
            <a:r>
              <a:rPr lang="en-US" smtClean="0"/>
              <a:t> </a:t>
            </a:r>
            <a:r>
              <a:rPr lang="en-US" i="1" smtClean="0">
                <a:latin typeface="Times Roman"/>
                <a:sym typeface="Symbol" pitchFamily="18" charset="2"/>
              </a:rPr>
              <a:t>N</a:t>
            </a:r>
            <a:r>
              <a:rPr lang="en-US" i="1" baseline="-25000" smtClean="0">
                <a:latin typeface="Times Roman"/>
                <a:sym typeface="Symbol" pitchFamily="18" charset="2"/>
              </a:rPr>
              <a:t>U</a:t>
            </a:r>
            <a:r>
              <a:rPr lang="en-US" i="1" smtClean="0">
                <a:latin typeface="Times Roman"/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random updates to the table using bitwise-xor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Pictorially (in parallel):</a:t>
            </a:r>
            <a:endParaRPr lang="en-US" i="1" baseline="-25000" smtClean="0">
              <a:solidFill>
                <a:schemeClr val="tx2"/>
              </a:solidFill>
              <a:latin typeface="Times Roman"/>
            </a:endParaRPr>
          </a:p>
          <a:p>
            <a:pPr>
              <a:buFont typeface="Wingdings" pitchFamily="2" charset="2"/>
              <a:buNone/>
            </a:pPr>
            <a:endParaRPr lang="en-US" i="1" baseline="-25000" smtClean="0">
              <a:latin typeface="Times Roman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747963"/>
            <a:ext cx="7246938" cy="45243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144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366838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8208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2733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7257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179763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322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4084638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4538663" y="2747963"/>
            <a:ext cx="452437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49911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54435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5895975" y="2747963"/>
            <a:ext cx="454025" cy="4524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3500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02438" y="2747963"/>
            <a:ext cx="452437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7254875" y="2747963"/>
            <a:ext cx="454025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7708900" y="2747963"/>
            <a:ext cx="452438" cy="45243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66950" y="2514600"/>
            <a:ext cx="4533900" cy="914400"/>
            <a:chOff x="1536" y="1584"/>
            <a:chExt cx="2856" cy="1728"/>
          </a:xfrm>
        </p:grpSpPr>
        <p:sp>
          <p:nvSpPr>
            <p:cNvPr id="63636" name="Line 22"/>
            <p:cNvSpPr>
              <a:spLocks noChangeShapeType="1"/>
            </p:cNvSpPr>
            <p:nvPr/>
          </p:nvSpPr>
          <p:spPr bwMode="auto">
            <a:xfrm>
              <a:off x="1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7" name="Line 23"/>
            <p:cNvSpPr>
              <a:spLocks noChangeShapeType="1"/>
            </p:cNvSpPr>
            <p:nvPr/>
          </p:nvSpPr>
          <p:spPr bwMode="auto">
            <a:xfrm>
              <a:off x="239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8" name="Line 24"/>
            <p:cNvSpPr>
              <a:spLocks noChangeShapeType="1"/>
            </p:cNvSpPr>
            <p:nvPr/>
          </p:nvSpPr>
          <p:spPr bwMode="auto">
            <a:xfrm>
              <a:off x="3536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639" name="Line 25"/>
            <p:cNvSpPr>
              <a:spLocks noChangeShapeType="1"/>
            </p:cNvSpPr>
            <p:nvPr/>
          </p:nvSpPr>
          <p:spPr bwMode="auto">
            <a:xfrm>
              <a:off x="4392" y="1584"/>
              <a:ext cx="0" cy="17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143000" y="3429000"/>
            <a:ext cx="838200" cy="558800"/>
            <a:chOff x="1200" y="2256"/>
            <a:chExt cx="1152" cy="768"/>
          </a:xfrm>
        </p:grpSpPr>
        <p:sp>
          <p:nvSpPr>
            <p:cNvPr id="63614" name="Oval 27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5" name="Oval 28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6" name="Oval 29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617" name="AutoShape 30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618" name="AutoShape 31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619" name="AutoShape 32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632" name="Rectangle 3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3" name="Rectangle 3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4" name="Rectangle 3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5" name="Rectangle 3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628" name="Rectangle 39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9" name="Rectangle 40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0" name="Rectangle 41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31" name="Rectangle 42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624" name="Rectangle 4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5" name="Rectangle 45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6" name="Rectangle 46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27" name="Rectangle 47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623" name="Rectangle 48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514600" y="3429000"/>
            <a:ext cx="838200" cy="558800"/>
            <a:chOff x="1200" y="2256"/>
            <a:chExt cx="1152" cy="768"/>
          </a:xfrm>
        </p:grpSpPr>
        <p:sp>
          <p:nvSpPr>
            <p:cNvPr id="63592" name="Oval 50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3" name="Oval 51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4" name="Oval 52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95" name="AutoShape 53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96" name="AutoShape 54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97" name="AutoShape 55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610" name="Rectangle 5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1" name="Rectangle 5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2" name="Rectangle 5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13" name="Rectangle 6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606" name="Rectangle 62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7" name="Rectangle 63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8" name="Rectangle 64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9" name="Rectangle 65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602" name="Rectangle 6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3" name="Rectangle 68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4" name="Rectangle 69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605" name="Rectangle 70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601" name="Rectangle 71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114800" y="3429000"/>
            <a:ext cx="838200" cy="558800"/>
            <a:chOff x="1200" y="2256"/>
            <a:chExt cx="1152" cy="768"/>
          </a:xfrm>
        </p:grpSpPr>
        <p:sp>
          <p:nvSpPr>
            <p:cNvPr id="63570" name="Oval 73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1" name="Oval 74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2" name="Oval 75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73" name="AutoShape 76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74" name="AutoShape 77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75" name="AutoShape 78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2" name="Group 79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88" name="Rectangle 8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9" name="Rectangle 8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90" name="Rectangle 8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91" name="Rectangle 8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84" name="Rectangle 85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5" name="Rectangle 86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6" name="Rectangle 87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7" name="Rectangle 88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4" name="Group 89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80" name="Rectangle 9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1" name="Rectangle 91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2" name="Rectangle 92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83" name="Rectangle 93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79" name="Rectangle 94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5715000" y="3429000"/>
            <a:ext cx="838200" cy="558800"/>
            <a:chOff x="1200" y="2256"/>
            <a:chExt cx="1152" cy="768"/>
          </a:xfrm>
        </p:grpSpPr>
        <p:sp>
          <p:nvSpPr>
            <p:cNvPr id="63548" name="Oval 96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49" name="Oval 97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50" name="Oval 98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51" name="AutoShape 99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52" name="AutoShape 100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53" name="AutoShape 101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66" name="Rectangle 10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7" name="Rectangle 10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8" name="Rectangle 10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9" name="Rectangle 10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7" name="Group 107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62" name="Rectangle 108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3" name="Rectangle 109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4" name="Rectangle 110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5" name="Rectangle 111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58" name="Rectangle 113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59" name="Rectangle 114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0" name="Rectangle 115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61" name="Rectangle 116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57" name="Rectangle 117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7086600" y="3429000"/>
            <a:ext cx="838200" cy="558800"/>
            <a:chOff x="1200" y="2256"/>
            <a:chExt cx="1152" cy="768"/>
          </a:xfrm>
        </p:grpSpPr>
        <p:sp>
          <p:nvSpPr>
            <p:cNvPr id="63526" name="Oval 119"/>
            <p:cNvSpPr>
              <a:spLocks noChangeArrowheads="1"/>
            </p:cNvSpPr>
            <p:nvPr/>
          </p:nvSpPr>
          <p:spPr bwMode="auto">
            <a:xfrm>
              <a:off x="1200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7" name="Oval 120"/>
            <p:cNvSpPr>
              <a:spLocks noChangeArrowheads="1"/>
            </p:cNvSpPr>
            <p:nvPr/>
          </p:nvSpPr>
          <p:spPr bwMode="auto">
            <a:xfrm>
              <a:off x="1632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8" name="Oval 121"/>
            <p:cNvSpPr>
              <a:spLocks noChangeArrowheads="1"/>
            </p:cNvSpPr>
            <p:nvPr/>
          </p:nvSpPr>
          <p:spPr bwMode="auto">
            <a:xfrm>
              <a:off x="2064" y="2736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?</a:t>
              </a:r>
            </a:p>
          </p:txBody>
        </p:sp>
        <p:sp>
          <p:nvSpPr>
            <p:cNvPr id="63529" name="AutoShape 122"/>
            <p:cNvSpPr>
              <a:spLocks noChangeArrowheads="1"/>
            </p:cNvSpPr>
            <p:nvPr/>
          </p:nvSpPr>
          <p:spPr bwMode="auto">
            <a:xfrm flipV="1">
              <a:off x="1200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30" name="AutoShape 123"/>
            <p:cNvSpPr>
              <a:spLocks noChangeArrowheads="1"/>
            </p:cNvSpPr>
            <p:nvPr/>
          </p:nvSpPr>
          <p:spPr bwMode="auto">
            <a:xfrm flipV="1">
              <a:off x="1632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63531" name="AutoShape 124"/>
            <p:cNvSpPr>
              <a:spLocks noChangeArrowheads="1"/>
            </p:cNvSpPr>
            <p:nvPr/>
          </p:nvSpPr>
          <p:spPr bwMode="auto">
            <a:xfrm flipV="1">
              <a:off x="2064" y="2736"/>
              <a:ext cx="288" cy="48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grpSp>
          <p:nvGrpSpPr>
            <p:cNvPr id="20" name="Group 125"/>
            <p:cNvGrpSpPr>
              <a:grpSpLocks/>
            </p:cNvGrpSpPr>
            <p:nvPr/>
          </p:nvGrpSpPr>
          <p:grpSpPr bwMode="auto">
            <a:xfrm>
              <a:off x="1277" y="2400"/>
              <a:ext cx="134" cy="336"/>
              <a:chOff x="1277" y="3072"/>
              <a:chExt cx="134" cy="336"/>
            </a:xfrm>
          </p:grpSpPr>
          <p:sp>
            <p:nvSpPr>
              <p:cNvPr id="63544" name="Rectangle 12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5" name="Rectangle 12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6" name="Rectangle 12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7" name="Rectangle 12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1710" y="2400"/>
              <a:ext cx="134" cy="336"/>
              <a:chOff x="1277" y="3072"/>
              <a:chExt cx="134" cy="336"/>
            </a:xfrm>
          </p:grpSpPr>
          <p:sp>
            <p:nvSpPr>
              <p:cNvPr id="63540" name="Rectangle 131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1" name="Rectangle 132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2" name="Rectangle 133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43" name="Rectangle 134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2142" y="2400"/>
              <a:ext cx="134" cy="336"/>
              <a:chOff x="1277" y="3072"/>
              <a:chExt cx="134" cy="336"/>
            </a:xfrm>
          </p:grpSpPr>
          <p:sp>
            <p:nvSpPr>
              <p:cNvPr id="63536" name="Rectangle 13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96" cy="336"/>
              </a:xfrm>
              <a:prstGeom prst="rect">
                <a:avLst/>
              </a:prstGeom>
              <a:solidFill>
                <a:srgbClr val="33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7" name="Rectangle 137"/>
              <p:cNvSpPr>
                <a:spLocks noChangeArrowheads="1"/>
              </p:cNvSpPr>
              <p:nvPr/>
            </p:nvSpPr>
            <p:spPr bwMode="auto">
              <a:xfrm>
                <a:off x="1277" y="3216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8" name="Rectangle 138"/>
              <p:cNvSpPr>
                <a:spLocks noChangeArrowheads="1"/>
              </p:cNvSpPr>
              <p:nvPr/>
            </p:nvSpPr>
            <p:spPr bwMode="auto">
              <a:xfrm>
                <a:off x="1277" y="3120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63539" name="Rectangle 139"/>
              <p:cNvSpPr>
                <a:spLocks noChangeArrowheads="1"/>
              </p:cNvSpPr>
              <p:nvPr/>
            </p:nvSpPr>
            <p:spPr bwMode="auto">
              <a:xfrm>
                <a:off x="1277" y="3312"/>
                <a:ext cx="134" cy="4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63535" name="Rectangle 140"/>
            <p:cNvSpPr>
              <a:spLocks noChangeArrowheads="1"/>
            </p:cNvSpPr>
            <p:nvPr/>
          </p:nvSpPr>
          <p:spPr bwMode="auto">
            <a:xfrm>
              <a:off x="1200" y="2256"/>
              <a:ext cx="1152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63515" name="AutoShape 141"/>
          <p:cNvSpPr>
            <a:spLocks noChangeArrowheads="1"/>
          </p:cNvSpPr>
          <p:nvPr/>
        </p:nvSpPr>
        <p:spPr bwMode="auto">
          <a:xfrm>
            <a:off x="11430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6" name="AutoShape 142"/>
          <p:cNvSpPr>
            <a:spLocks noChangeArrowheads="1"/>
          </p:cNvSpPr>
          <p:nvPr/>
        </p:nvSpPr>
        <p:spPr bwMode="auto">
          <a:xfrm>
            <a:off x="2438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7" name="AutoShape 143"/>
          <p:cNvSpPr>
            <a:spLocks noChangeArrowheads="1"/>
          </p:cNvSpPr>
          <p:nvPr/>
        </p:nvSpPr>
        <p:spPr bwMode="auto">
          <a:xfrm>
            <a:off x="56388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8" name="AutoShape 144"/>
          <p:cNvSpPr>
            <a:spLocks noChangeArrowheads="1"/>
          </p:cNvSpPr>
          <p:nvPr/>
        </p:nvSpPr>
        <p:spPr bwMode="auto">
          <a:xfrm>
            <a:off x="7010400" y="41148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3519" name="AutoShape 145"/>
          <p:cNvSpPr>
            <a:spLocks noChangeArrowheads="1"/>
          </p:cNvSpPr>
          <p:nvPr/>
        </p:nvSpPr>
        <p:spPr bwMode="auto">
          <a:xfrm>
            <a:off x="3887788" y="4106863"/>
            <a:ext cx="1520825" cy="396875"/>
          </a:xfrm>
          <a:prstGeom prst="curvedUpArrow">
            <a:avLst>
              <a:gd name="adj1" fmla="val 32696"/>
              <a:gd name="adj2" fmla="val 95498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</p:txBody>
      </p:sp>
      <p:sp>
        <p:nvSpPr>
          <p:cNvPr id="63520" name="Line 146"/>
          <p:cNvSpPr>
            <a:spLocks noChangeShapeType="1"/>
          </p:cNvSpPr>
          <p:nvPr/>
        </p:nvSpPr>
        <p:spPr bwMode="auto">
          <a:xfrm flipH="1" flipV="1">
            <a:off x="4724400" y="2971800"/>
            <a:ext cx="2743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1" name="Line 147"/>
          <p:cNvSpPr>
            <a:spLocks noChangeShapeType="1"/>
          </p:cNvSpPr>
          <p:nvPr/>
        </p:nvSpPr>
        <p:spPr bwMode="auto">
          <a:xfrm flipH="1" flipV="1">
            <a:off x="1600200" y="2971800"/>
            <a:ext cx="4572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2" name="Line 148"/>
          <p:cNvSpPr>
            <a:spLocks noChangeShapeType="1"/>
          </p:cNvSpPr>
          <p:nvPr/>
        </p:nvSpPr>
        <p:spPr bwMode="auto">
          <a:xfrm flipV="1">
            <a:off x="4572000" y="2971800"/>
            <a:ext cx="1524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3" name="Line 149"/>
          <p:cNvSpPr>
            <a:spLocks noChangeShapeType="1"/>
          </p:cNvSpPr>
          <p:nvPr/>
        </p:nvSpPr>
        <p:spPr bwMode="auto">
          <a:xfrm flipH="1" flipV="1">
            <a:off x="2057400" y="2971800"/>
            <a:ext cx="914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4" name="Line 150"/>
          <p:cNvSpPr>
            <a:spLocks noChangeShapeType="1"/>
          </p:cNvSpPr>
          <p:nvPr/>
        </p:nvSpPr>
        <p:spPr bwMode="auto">
          <a:xfrm flipV="1">
            <a:off x="1600200" y="2971800"/>
            <a:ext cx="4495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25" name="AutoShape 151"/>
          <p:cNvSpPr>
            <a:spLocks/>
          </p:cNvSpPr>
          <p:nvPr/>
        </p:nvSpPr>
        <p:spPr bwMode="auto">
          <a:xfrm>
            <a:off x="1790700" y="4953000"/>
            <a:ext cx="5562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defTabSz="455613" eaLnBrk="0" hangingPunct="0"/>
            <a:r>
              <a:rPr lang="en-US" sz="2000" b="1" u="sng" dirty="0" smtClean="0"/>
              <a:t>Batching</a:t>
            </a:r>
            <a:endParaRPr lang="en-US" sz="2000" b="1" u="sng" dirty="0"/>
          </a:p>
          <a:p>
            <a:pPr defTabSz="455613" eaLnBrk="0" hangingPunct="0"/>
            <a:r>
              <a:rPr lang="en-US" sz="1800" dirty="0" smtClean="0"/>
              <a:t>To amortize communication overheads at lower node counts, up to 1024 updates may be </a:t>
            </a:r>
            <a:r>
              <a:rPr lang="en-US" sz="1800" dirty="0" err="1" smtClean="0"/>
              <a:t>precomputed</a:t>
            </a:r>
            <a:r>
              <a:rPr lang="en-US" sz="1800" dirty="0" smtClean="0"/>
              <a:t> per process before making any of them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Challenge (HPCC)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Class 2:</a:t>
            </a:r>
            <a:r>
              <a:rPr lang="en-US" dirty="0" smtClean="0"/>
              <a:t> “most productive”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Judged on: </a:t>
            </a:r>
            <a:r>
              <a:rPr lang="en-US" dirty="0" smtClean="0"/>
              <a:t>50% performance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50% elegance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Four recommended benchmarks:</a:t>
            </a:r>
            <a:r>
              <a:rPr lang="en-US" dirty="0" smtClean="0"/>
              <a:t> STREAM, RA, FFT, HPL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Use of library routines:</a:t>
            </a:r>
            <a:r>
              <a:rPr lang="en-US" dirty="0" smtClean="0"/>
              <a:t> discouraged</a:t>
            </a:r>
          </a:p>
          <a:p>
            <a:pPr lvl="1">
              <a:buNone/>
            </a:pPr>
            <a:r>
              <a:rPr lang="en-US" dirty="0" smtClean="0"/>
              <a:t>	(there’s also class 1: “best performance”; Cray won 3 of 4 this year)</a:t>
            </a:r>
            <a:endParaRPr lang="en-US" b="1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Why you might care:</a:t>
            </a:r>
            <a:endParaRPr lang="en-US" dirty="0" smtClean="0"/>
          </a:p>
          <a:p>
            <a:pPr lvl="1"/>
            <a:r>
              <a:rPr lang="en-US" dirty="0" smtClean="0"/>
              <a:t>many (correctly) downplay the top-500 as ignoring important things</a:t>
            </a:r>
          </a:p>
          <a:p>
            <a:pPr lvl="1"/>
            <a:r>
              <a:rPr lang="en-US" dirty="0" smtClean="0"/>
              <a:t>HPCC takes a step in the right direction and subsumes the top 500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Historically:</a:t>
            </a:r>
            <a:r>
              <a:rPr lang="en-US" dirty="0" smtClean="0"/>
              <a:t> the judges have “split the baby” for class 2</a:t>
            </a:r>
          </a:p>
          <a:p>
            <a:pPr lvl="1">
              <a:buNone/>
            </a:pPr>
            <a:r>
              <a:rPr lang="en-US" sz="1600" b="1" dirty="0" smtClean="0"/>
              <a:t>2005: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tie:</a:t>
            </a:r>
            <a:r>
              <a:rPr lang="en-US" sz="1600" dirty="0" smtClean="0"/>
              <a:t> Cray (MTA-2) and IBM (UPC)</a:t>
            </a:r>
          </a:p>
          <a:p>
            <a:pPr lvl="1">
              <a:buNone/>
            </a:pPr>
            <a:r>
              <a:rPr lang="en-US" sz="1600" b="1" dirty="0" smtClean="0"/>
              <a:t>2006: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overall:</a:t>
            </a:r>
            <a:r>
              <a:rPr lang="en-US" sz="1600" dirty="0" smtClean="0"/>
              <a:t> MIT (</a:t>
            </a:r>
            <a:r>
              <a:rPr lang="en-US" sz="1600" dirty="0" err="1" smtClean="0"/>
              <a:t>Cilk</a:t>
            </a:r>
            <a:r>
              <a:rPr lang="en-US" sz="1600" dirty="0" smtClean="0"/>
              <a:t>); </a:t>
            </a:r>
            <a:r>
              <a:rPr lang="en-US" sz="1600" i="1" dirty="0" smtClean="0">
                <a:solidFill>
                  <a:srgbClr val="7030A0"/>
                </a:solidFill>
              </a:rPr>
              <a:t>performance:</a:t>
            </a:r>
            <a:r>
              <a:rPr lang="en-US" sz="1600" dirty="0" smtClean="0"/>
              <a:t> IBM (UPC); </a:t>
            </a:r>
            <a:r>
              <a:rPr lang="en-US" sz="1600" i="1" dirty="0" smtClean="0">
                <a:solidFill>
                  <a:srgbClr val="7030A0"/>
                </a:solidFill>
              </a:rPr>
              <a:t>elegance:</a:t>
            </a:r>
            <a:r>
              <a:rPr lang="en-US" sz="1600" dirty="0" smtClean="0"/>
              <a:t> </a:t>
            </a:r>
            <a:r>
              <a:rPr lang="en-US" sz="1600" dirty="0" err="1" smtClean="0"/>
              <a:t>Mathworks</a:t>
            </a:r>
            <a:r>
              <a:rPr lang="en-US" sz="1600" dirty="0" smtClean="0"/>
              <a:t> (</a:t>
            </a:r>
            <a:r>
              <a:rPr lang="en-US" sz="1600" dirty="0" err="1" smtClean="0"/>
              <a:t>Matlab</a:t>
            </a:r>
            <a:r>
              <a:rPr lang="en-US" sz="1600" dirty="0" smtClean="0"/>
              <a:t>);   </a:t>
            </a:r>
          </a:p>
          <a:p>
            <a:pPr lvl="1">
              <a:buNone/>
            </a:pPr>
            <a:r>
              <a:rPr lang="en-US" sz="1600" i="1" dirty="0" smtClean="0">
                <a:solidFill>
                  <a:srgbClr val="7030A0"/>
                </a:solidFill>
              </a:rPr>
              <a:t>          honorable mention:</a:t>
            </a:r>
            <a:r>
              <a:rPr lang="en-US" sz="1600" dirty="0" smtClean="0"/>
              <a:t> Chapel and X10</a:t>
            </a:r>
          </a:p>
          <a:p>
            <a:pPr lvl="1">
              <a:buNone/>
            </a:pPr>
            <a:r>
              <a:rPr lang="en-US" sz="1600" b="1" dirty="0" smtClean="0"/>
              <a:t>2007: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research:</a:t>
            </a:r>
            <a:r>
              <a:rPr lang="en-US" sz="1600" dirty="0" smtClean="0"/>
              <a:t> IBM (X10); </a:t>
            </a:r>
            <a:r>
              <a:rPr lang="en-US" sz="1600" i="1" dirty="0" smtClean="0">
                <a:solidFill>
                  <a:srgbClr val="7030A0"/>
                </a:solidFill>
              </a:rPr>
              <a:t>industry:</a:t>
            </a:r>
            <a:r>
              <a:rPr lang="en-US" sz="1600" dirty="0" smtClean="0"/>
              <a:t> Int. </a:t>
            </a:r>
            <a:r>
              <a:rPr lang="en-US" sz="1600" dirty="0" err="1" smtClean="0"/>
              <a:t>Supercomp</a:t>
            </a:r>
            <a:r>
              <a:rPr lang="en-US" sz="1600" dirty="0" smtClean="0"/>
              <a:t>. (Python/Star-P)</a:t>
            </a:r>
          </a:p>
          <a:p>
            <a:pPr lvl="1">
              <a:buNone/>
            </a:pPr>
            <a:r>
              <a:rPr lang="en-US" sz="1600" b="1" dirty="0" smtClean="0"/>
              <a:t>2008: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performance:</a:t>
            </a:r>
            <a:r>
              <a:rPr lang="en-US" sz="1600" dirty="0" smtClean="0"/>
              <a:t> IBM (UPC/X10);</a:t>
            </a:r>
          </a:p>
          <a:p>
            <a:pPr lvl="1">
              <a:buNone/>
            </a:pPr>
            <a:r>
              <a:rPr lang="en-US" sz="1600" dirty="0" smtClean="0"/>
              <a:t>          </a:t>
            </a:r>
            <a:r>
              <a:rPr lang="en-US" sz="1600" i="1" dirty="0" smtClean="0">
                <a:solidFill>
                  <a:srgbClr val="7030A0"/>
                </a:solidFill>
              </a:rPr>
              <a:t>productive:</a:t>
            </a:r>
            <a:r>
              <a:rPr lang="en-US" sz="1600" dirty="0" smtClean="0"/>
              <a:t> Cray (Chapel), IBM (UPC/X10), </a:t>
            </a:r>
            <a:r>
              <a:rPr lang="en-US" sz="1600" dirty="0" err="1" smtClean="0"/>
              <a:t>Mathworks</a:t>
            </a:r>
            <a:r>
              <a:rPr lang="en-US" sz="1600" dirty="0" smtClean="0"/>
              <a:t> (</a:t>
            </a:r>
            <a:r>
              <a:rPr lang="en-US" sz="1600" dirty="0" err="1" smtClean="0"/>
              <a:t>Matlab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1600" b="1" dirty="0" smtClean="0"/>
              <a:t>2009: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performance:</a:t>
            </a:r>
            <a:r>
              <a:rPr lang="en-US" sz="1600" dirty="0" smtClean="0"/>
              <a:t> IBM (UPC+X10);	</a:t>
            </a:r>
            <a:endParaRPr lang="en-US" sz="1600" dirty="0" smtClean="0">
              <a:solidFill>
                <a:srgbClr val="009900"/>
              </a:solidFill>
            </a:endParaRPr>
          </a:p>
          <a:p>
            <a:pPr lvl="1">
              <a:buNone/>
            </a:pPr>
            <a:r>
              <a:rPr lang="en-US" sz="1600" dirty="0" smtClean="0"/>
              <a:t>          </a:t>
            </a:r>
            <a:r>
              <a:rPr lang="en-US" sz="1600" i="1" dirty="0" smtClean="0">
                <a:solidFill>
                  <a:srgbClr val="7030A0"/>
                </a:solidFill>
              </a:rPr>
              <a:t>elegance:</a:t>
            </a:r>
            <a:r>
              <a:rPr lang="en-US" sz="1600" dirty="0" smtClean="0"/>
              <a:t> Cray (Chapel)		</a:t>
            </a:r>
            <a:endParaRPr lang="en-US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Declarations in Chapel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200400"/>
            <a:ext cx="8454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(64))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TableDist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[0..m-1],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Updates: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(64))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UpdateDist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[0..N_U-1];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334869"/>
            <a:ext cx="833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TableDist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Block1D(</a:t>
            </a:r>
            <a:r>
              <a:rPr lang="en-US" sz="16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bbox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=[0..m-1]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tasksPerLocale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=…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UpdateDist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Block1D(</a:t>
            </a:r>
            <a:r>
              <a:rPr lang="en-US" sz="1600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bbox</a:t>
            </a:r>
            <a:r>
              <a:rPr lang="en-US" sz="1600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=[0..N_U-1]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tasksPerLocale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=…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150"/>
          <p:cNvGrpSpPr/>
          <p:nvPr/>
        </p:nvGrpSpPr>
        <p:grpSpPr>
          <a:xfrm>
            <a:off x="0" y="2590800"/>
            <a:ext cx="9144000" cy="228600"/>
            <a:chOff x="0" y="1828800"/>
            <a:chExt cx="9144000" cy="228600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6858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82296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4" name="Group 214"/>
            <p:cNvGrpSpPr/>
            <p:nvPr/>
          </p:nvGrpSpPr>
          <p:grpSpPr>
            <a:xfrm>
              <a:off x="0" y="1828800"/>
              <a:ext cx="9144000" cy="228600"/>
              <a:chOff x="0" y="1828800"/>
              <a:chExt cx="9144000" cy="228600"/>
            </a:xfrm>
          </p:grpSpPr>
          <p:sp>
            <p:nvSpPr>
              <p:cNvPr id="190" name="Rectangle 189"/>
              <p:cNvSpPr/>
              <p:nvPr/>
            </p:nvSpPr>
            <p:spPr bwMode="auto">
              <a:xfrm>
                <a:off x="2286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89154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86868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5" name="Group 151"/>
            <p:cNvGrpSpPr/>
            <p:nvPr/>
          </p:nvGrpSpPr>
          <p:grpSpPr>
            <a:xfrm>
              <a:off x="914400" y="1828800"/>
              <a:ext cx="7315200" cy="228600"/>
              <a:chOff x="1447800" y="4038600"/>
              <a:chExt cx="7315200" cy="228600"/>
            </a:xfrm>
          </p:grpSpPr>
          <p:sp>
            <p:nvSpPr>
              <p:cNvPr id="158" name="Rectangle 157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56" name="Rectangle 155"/>
            <p:cNvSpPr/>
            <p:nvPr/>
          </p:nvSpPr>
          <p:spPr bwMode="auto">
            <a:xfrm>
              <a:off x="457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8458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6" name="Group 253"/>
          <p:cNvGrpSpPr/>
          <p:nvPr/>
        </p:nvGrpSpPr>
        <p:grpSpPr>
          <a:xfrm>
            <a:off x="0" y="2209800"/>
            <a:ext cx="9144000" cy="228600"/>
            <a:chOff x="0" y="1828800"/>
            <a:chExt cx="9144000" cy="228600"/>
          </a:xfrm>
        </p:grpSpPr>
        <p:sp>
          <p:nvSpPr>
            <p:cNvPr id="255" name="Rectangle 254"/>
            <p:cNvSpPr/>
            <p:nvPr/>
          </p:nvSpPr>
          <p:spPr bwMode="auto">
            <a:xfrm>
              <a:off x="6858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82296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0" name="Group 214"/>
            <p:cNvGrpSpPr/>
            <p:nvPr/>
          </p:nvGrpSpPr>
          <p:grpSpPr>
            <a:xfrm>
              <a:off x="0" y="1828800"/>
              <a:ext cx="9144000" cy="228600"/>
              <a:chOff x="0" y="1828800"/>
              <a:chExt cx="9144000" cy="228600"/>
            </a:xfrm>
          </p:grpSpPr>
          <p:sp>
            <p:nvSpPr>
              <p:cNvPr id="293" name="Rectangle 292"/>
              <p:cNvSpPr/>
              <p:nvPr/>
            </p:nvSpPr>
            <p:spPr bwMode="auto">
              <a:xfrm>
                <a:off x="2286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 bwMode="auto">
              <a:xfrm>
                <a:off x="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 bwMode="auto">
              <a:xfrm>
                <a:off x="89154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 bwMode="auto">
              <a:xfrm>
                <a:off x="86868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1" name="Group 151"/>
            <p:cNvGrpSpPr/>
            <p:nvPr/>
          </p:nvGrpSpPr>
          <p:grpSpPr>
            <a:xfrm>
              <a:off x="914400" y="1828800"/>
              <a:ext cx="7315200" cy="228600"/>
              <a:chOff x="1447800" y="4038600"/>
              <a:chExt cx="7315200" cy="228600"/>
            </a:xfrm>
          </p:grpSpPr>
          <p:sp>
            <p:nvSpPr>
              <p:cNvPr id="261" name="Rectangle 260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9" name="Rectangle 268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259" name="Rectangle 258"/>
            <p:cNvSpPr/>
            <p:nvPr/>
          </p:nvSpPr>
          <p:spPr bwMode="auto">
            <a:xfrm>
              <a:off x="457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8458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2" name="Group 248"/>
          <p:cNvGrpSpPr/>
          <p:nvPr/>
        </p:nvGrpSpPr>
        <p:grpSpPr>
          <a:xfrm>
            <a:off x="2798604" y="2940710"/>
            <a:ext cx="249396" cy="45720"/>
            <a:chOff x="8285004" y="2134820"/>
            <a:chExt cx="249396" cy="45720"/>
          </a:xfrm>
        </p:grpSpPr>
        <p:sp>
          <p:nvSpPr>
            <p:cNvPr id="308" name="Oval 307"/>
            <p:cNvSpPr/>
            <p:nvPr/>
          </p:nvSpPr>
          <p:spPr bwMode="auto">
            <a:xfrm>
              <a:off x="8285004" y="2134820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8386842" y="2134820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8488680" y="2134820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6" name="Group 377"/>
          <p:cNvGrpSpPr/>
          <p:nvPr/>
        </p:nvGrpSpPr>
        <p:grpSpPr>
          <a:xfrm>
            <a:off x="152400" y="2779775"/>
            <a:ext cx="8382000" cy="307850"/>
            <a:chOff x="152400" y="2779775"/>
            <a:chExt cx="8382000" cy="307850"/>
          </a:xfrm>
        </p:grpSpPr>
        <p:grpSp>
          <p:nvGrpSpPr>
            <p:cNvPr id="47" name="Group 242"/>
            <p:cNvGrpSpPr/>
            <p:nvPr/>
          </p:nvGrpSpPr>
          <p:grpSpPr>
            <a:xfrm>
              <a:off x="402945" y="2779775"/>
              <a:ext cx="994847" cy="307777"/>
              <a:chOff x="402945" y="2017775"/>
              <a:chExt cx="994847" cy="307777"/>
            </a:xfrm>
          </p:grpSpPr>
          <p:sp>
            <p:nvSpPr>
              <p:cNvPr id="234" name="TextBox 237"/>
              <p:cNvSpPr txBox="1"/>
              <p:nvPr/>
            </p:nvSpPr>
            <p:spPr>
              <a:xfrm>
                <a:off x="885140" y="201777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35" name="TextBox 238"/>
              <p:cNvSpPr txBox="1"/>
              <p:nvPr/>
            </p:nvSpPr>
            <p:spPr>
              <a:xfrm>
                <a:off x="1113740" y="201777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36" name="TextBox 239"/>
              <p:cNvSpPr txBox="1"/>
              <p:nvPr/>
            </p:nvSpPr>
            <p:spPr>
              <a:xfrm>
                <a:off x="663855" y="201777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37" name="TextBox 240"/>
              <p:cNvSpPr txBox="1"/>
              <p:nvPr/>
            </p:nvSpPr>
            <p:spPr>
              <a:xfrm>
                <a:off x="402945" y="2017775"/>
                <a:ext cx="3433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</p:grpSp>
        <p:sp>
          <p:nvSpPr>
            <p:cNvPr id="233" name="TextBox 232"/>
            <p:cNvSpPr txBox="1"/>
            <p:nvPr/>
          </p:nvSpPr>
          <p:spPr>
            <a:xfrm>
              <a:off x="7913534" y="2779848"/>
              <a:ext cx="401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N</a:t>
              </a:r>
              <a:r>
                <a:rPr lang="en-US" i="1" baseline="-25000" dirty="0" smtClean="0"/>
                <a:t>U</a:t>
              </a:r>
              <a:endParaRPr lang="en-US" i="1" baseline="-25000" dirty="0"/>
            </a:p>
          </p:txBody>
        </p:sp>
        <p:grpSp>
          <p:nvGrpSpPr>
            <p:cNvPr id="48" name="Group 248"/>
            <p:cNvGrpSpPr/>
            <p:nvPr/>
          </p:nvGrpSpPr>
          <p:grpSpPr>
            <a:xfrm>
              <a:off x="8285004" y="2940710"/>
              <a:ext cx="249396" cy="45720"/>
              <a:chOff x="8285004" y="2134820"/>
              <a:chExt cx="249396" cy="45720"/>
            </a:xfrm>
          </p:grpSpPr>
          <p:sp>
            <p:nvSpPr>
              <p:cNvPr id="229" name="Oval 228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49" name="Group 249"/>
            <p:cNvGrpSpPr/>
            <p:nvPr/>
          </p:nvGrpSpPr>
          <p:grpSpPr>
            <a:xfrm>
              <a:off x="7696200" y="2940710"/>
              <a:ext cx="249396" cy="45720"/>
              <a:chOff x="8285004" y="2134820"/>
              <a:chExt cx="249396" cy="45720"/>
            </a:xfrm>
          </p:grpSpPr>
          <p:sp>
            <p:nvSpPr>
              <p:cNvPr id="226" name="Oval 225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50" name="Group 253"/>
            <p:cNvGrpSpPr/>
            <p:nvPr/>
          </p:nvGrpSpPr>
          <p:grpSpPr>
            <a:xfrm>
              <a:off x="1447800" y="2940710"/>
              <a:ext cx="249396" cy="45720"/>
              <a:chOff x="8285004" y="2134820"/>
              <a:chExt cx="249396" cy="45720"/>
            </a:xfrm>
          </p:grpSpPr>
          <p:sp>
            <p:nvSpPr>
              <p:cNvPr id="223" name="Oval 222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51" name="Group 257"/>
            <p:cNvGrpSpPr/>
            <p:nvPr/>
          </p:nvGrpSpPr>
          <p:grpSpPr>
            <a:xfrm>
              <a:off x="152400" y="2940710"/>
              <a:ext cx="249396" cy="45720"/>
              <a:chOff x="8285004" y="2134820"/>
              <a:chExt cx="249396" cy="45720"/>
            </a:xfrm>
          </p:grpSpPr>
          <p:sp>
            <p:nvSpPr>
              <p:cNvPr id="220" name="Oval 219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306" name="TextBox 305"/>
            <p:cNvSpPr txBox="1"/>
            <p:nvPr/>
          </p:nvSpPr>
          <p:spPr>
            <a:xfrm>
              <a:off x="2471024" y="2779848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endParaRPr lang="en-US" i="1" dirty="0"/>
            </a:p>
          </p:txBody>
        </p:sp>
        <p:grpSp>
          <p:nvGrpSpPr>
            <p:cNvPr id="52" name="Group 249"/>
            <p:cNvGrpSpPr/>
            <p:nvPr/>
          </p:nvGrpSpPr>
          <p:grpSpPr>
            <a:xfrm>
              <a:off x="2209800" y="2940710"/>
              <a:ext cx="249396" cy="45720"/>
              <a:chOff x="8285004" y="2134820"/>
              <a:chExt cx="249396" cy="45720"/>
            </a:xfrm>
          </p:grpSpPr>
          <p:sp>
            <p:nvSpPr>
              <p:cNvPr id="312" name="Oval 311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sp>
        <p:nvSpPr>
          <p:cNvPr id="198" name="Rectangle 152"/>
          <p:cNvSpPr/>
          <p:nvPr/>
        </p:nvSpPr>
        <p:spPr bwMode="auto">
          <a:xfrm>
            <a:off x="685800" y="2209800"/>
            <a:ext cx="1828800" cy="228600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5" name="Rectangle 152"/>
          <p:cNvSpPr/>
          <p:nvPr/>
        </p:nvSpPr>
        <p:spPr bwMode="auto">
          <a:xfrm>
            <a:off x="685800" y="2590800"/>
            <a:ext cx="7315200" cy="228600"/>
          </a:xfrm>
          <a:prstGeom prst="rect">
            <a:avLst/>
          </a:prstGeom>
          <a:noFill/>
          <a:ln w="190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3" name="Group 315"/>
          <p:cNvGrpSpPr/>
          <p:nvPr/>
        </p:nvGrpSpPr>
        <p:grpSpPr>
          <a:xfrm>
            <a:off x="2514600" y="2514600"/>
            <a:ext cx="3659982" cy="381000"/>
            <a:chOff x="2742406" y="1677194"/>
            <a:chExt cx="3659982" cy="533400"/>
          </a:xfrm>
        </p:grpSpPr>
        <p:cxnSp>
          <p:nvCxnSpPr>
            <p:cNvPr id="317" name="Straight Connector 316"/>
            <p:cNvCxnSpPr/>
            <p:nvPr/>
          </p:nvCxnSpPr>
          <p:spPr bwMode="auto">
            <a:xfrm rot="5400000">
              <a:off x="2476500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rot="5400000">
              <a:off x="4306094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rot="5400000">
              <a:off x="6134894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378"/>
          <p:cNvGrpSpPr/>
          <p:nvPr/>
        </p:nvGrpSpPr>
        <p:grpSpPr>
          <a:xfrm>
            <a:off x="1141412" y="2133600"/>
            <a:ext cx="917576" cy="381000"/>
            <a:chOff x="1141412" y="2133600"/>
            <a:chExt cx="917576" cy="381000"/>
          </a:xfrm>
        </p:grpSpPr>
        <p:cxnSp>
          <p:nvCxnSpPr>
            <p:cNvPr id="321" name="Straight Connector 320"/>
            <p:cNvCxnSpPr/>
            <p:nvPr/>
          </p:nvCxnSpPr>
          <p:spPr bwMode="auto">
            <a:xfrm rot="5400000">
              <a:off x="951706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/>
            <p:nvPr/>
          </p:nvCxnSpPr>
          <p:spPr bwMode="auto">
            <a:xfrm rot="5400000">
              <a:off x="1408906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/>
            <p:nvPr/>
          </p:nvCxnSpPr>
          <p:spPr bwMode="auto">
            <a:xfrm rot="5400000">
              <a:off x="1867694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5" name="Group 381"/>
          <p:cNvGrpSpPr/>
          <p:nvPr/>
        </p:nvGrpSpPr>
        <p:grpSpPr>
          <a:xfrm>
            <a:off x="663855" y="3679545"/>
            <a:ext cx="7573060" cy="1381892"/>
            <a:chOff x="663855" y="3679545"/>
            <a:chExt cx="7573060" cy="1381892"/>
          </a:xfrm>
        </p:grpSpPr>
        <p:grpSp>
          <p:nvGrpSpPr>
            <p:cNvPr id="56" name="Group 380"/>
            <p:cNvGrpSpPr/>
            <p:nvPr/>
          </p:nvGrpSpPr>
          <p:grpSpPr>
            <a:xfrm>
              <a:off x="663855" y="4419600"/>
              <a:ext cx="7573060" cy="641837"/>
              <a:chOff x="663855" y="4419600"/>
              <a:chExt cx="7573060" cy="641837"/>
            </a:xfrm>
          </p:grpSpPr>
          <p:grpSp>
            <p:nvGrpSpPr>
              <p:cNvPr id="57" name="Group 10"/>
              <p:cNvGrpSpPr/>
              <p:nvPr/>
            </p:nvGrpSpPr>
            <p:grpSpPr>
              <a:xfrm>
                <a:off x="693115" y="4572000"/>
                <a:ext cx="7315200" cy="228600"/>
                <a:chOff x="1447800" y="2971800"/>
                <a:chExt cx="7315200" cy="228600"/>
              </a:xfrm>
            </p:grpSpPr>
            <p:grpSp>
              <p:nvGrpSpPr>
                <p:cNvPr id="58" name="Group 43"/>
                <p:cNvGrpSpPr/>
                <p:nvPr/>
              </p:nvGrpSpPr>
              <p:grpSpPr>
                <a:xfrm>
                  <a:off x="1447800" y="2971800"/>
                  <a:ext cx="7315200" cy="228600"/>
                  <a:chOff x="1447800" y="4038600"/>
                  <a:chExt cx="7315200" cy="228600"/>
                </a:xfrm>
              </p:grpSpPr>
              <p:sp>
                <p:nvSpPr>
                  <p:cNvPr id="14" name="Rectangle 13"/>
                  <p:cNvSpPr/>
                  <p:nvPr/>
                </p:nvSpPr>
                <p:spPr bwMode="auto">
                  <a:xfrm>
                    <a:off x="1447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 bwMode="auto">
                  <a:xfrm>
                    <a:off x="1676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 bwMode="auto">
                  <a:xfrm>
                    <a:off x="1905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2133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2362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 bwMode="auto">
                  <a:xfrm>
                    <a:off x="2590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2819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 bwMode="auto">
                  <a:xfrm>
                    <a:off x="3048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 bwMode="auto">
                  <a:xfrm>
                    <a:off x="3276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 bwMode="auto">
                  <a:xfrm>
                    <a:off x="3505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3733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 bwMode="auto">
                  <a:xfrm>
                    <a:off x="3962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4191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4419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4648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4876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5105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 bwMode="auto">
                  <a:xfrm>
                    <a:off x="5334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 bwMode="auto">
                  <a:xfrm>
                    <a:off x="5562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5791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6019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6248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6477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6705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6934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7162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7391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76200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78486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80772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>
                    <a:off x="83058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8534400" y="4038600"/>
                    <a:ext cx="2286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 bwMode="auto">
                <a:xfrm>
                  <a:off x="1447800" y="2971800"/>
                  <a:ext cx="7315200" cy="2286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  <p:grpSp>
            <p:nvGrpSpPr>
              <p:cNvPr id="59" name="Group 202"/>
              <p:cNvGrpSpPr/>
              <p:nvPr/>
            </p:nvGrpSpPr>
            <p:grpSpPr>
              <a:xfrm>
                <a:off x="2521121" y="4419600"/>
                <a:ext cx="3659982" cy="533400"/>
                <a:chOff x="2742406" y="3124200"/>
                <a:chExt cx="3659982" cy="533400"/>
              </a:xfrm>
            </p:grpSpPr>
            <p:cxnSp>
              <p:nvCxnSpPr>
                <p:cNvPr id="204" name="Straight Connector 203"/>
                <p:cNvCxnSpPr/>
                <p:nvPr/>
              </p:nvCxnSpPr>
              <p:spPr bwMode="auto">
                <a:xfrm rot="5400000">
                  <a:off x="2476500" y="3390106"/>
                  <a:ext cx="5334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5" name="Straight Connector 204"/>
                <p:cNvCxnSpPr/>
                <p:nvPr/>
              </p:nvCxnSpPr>
              <p:spPr bwMode="auto">
                <a:xfrm rot="5400000">
                  <a:off x="4306094" y="3390106"/>
                  <a:ext cx="5334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6" name="Straight Connector 205"/>
                <p:cNvCxnSpPr/>
                <p:nvPr/>
              </p:nvCxnSpPr>
              <p:spPr bwMode="auto">
                <a:xfrm rot="5400000">
                  <a:off x="6134894" y="3390106"/>
                  <a:ext cx="5334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0" name="Group 210"/>
              <p:cNvGrpSpPr/>
              <p:nvPr/>
            </p:nvGrpSpPr>
            <p:grpSpPr>
              <a:xfrm>
                <a:off x="663855" y="4753660"/>
                <a:ext cx="7573060" cy="307777"/>
                <a:chOff x="885140" y="3458260"/>
                <a:chExt cx="7573060" cy="307777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885140" y="3458260"/>
                  <a:ext cx="2840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7755764" y="3458260"/>
                  <a:ext cx="702436" cy="307777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1">
                  <a:spAutoFit/>
                </a:bodyPr>
                <a:lstStyle/>
                <a:p>
                  <a:r>
                    <a:rPr lang="en-US" i="1" dirty="0" smtClean="0"/>
                    <a:t>N_U-1</a:t>
                  </a:r>
                  <a:endParaRPr lang="en-US" i="1" dirty="0"/>
                </a:p>
              </p:txBody>
            </p:sp>
          </p:grpSp>
        </p:grpSp>
        <p:grpSp>
          <p:nvGrpSpPr>
            <p:cNvPr id="61" name="Group 379"/>
            <p:cNvGrpSpPr/>
            <p:nvPr/>
          </p:nvGrpSpPr>
          <p:grpSpPr>
            <a:xfrm>
              <a:off x="3429000" y="3679545"/>
              <a:ext cx="1981200" cy="587655"/>
              <a:chOff x="3429000" y="3679545"/>
              <a:chExt cx="1981200" cy="587655"/>
            </a:xfrm>
          </p:grpSpPr>
          <p:grpSp>
            <p:nvGrpSpPr>
              <p:cNvPr id="62" name="Group 363"/>
              <p:cNvGrpSpPr/>
              <p:nvPr/>
            </p:nvGrpSpPr>
            <p:grpSpPr>
              <a:xfrm>
                <a:off x="3436315" y="3886200"/>
                <a:ext cx="1828800" cy="381000"/>
                <a:chOff x="3436315" y="3886200"/>
                <a:chExt cx="1828800" cy="381000"/>
              </a:xfrm>
            </p:grpSpPr>
            <p:sp>
              <p:nvSpPr>
                <p:cNvPr id="327" name="Rectangle 326"/>
                <p:cNvSpPr/>
                <p:nvPr/>
              </p:nvSpPr>
              <p:spPr bwMode="auto">
                <a:xfrm>
                  <a:off x="34363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 bwMode="auto">
                <a:xfrm>
                  <a:off x="36649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 bwMode="auto">
                <a:xfrm>
                  <a:off x="38935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 bwMode="auto">
                <a:xfrm>
                  <a:off x="41221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1" name="Rectangle 330"/>
                <p:cNvSpPr/>
                <p:nvPr/>
              </p:nvSpPr>
              <p:spPr bwMode="auto">
                <a:xfrm>
                  <a:off x="43507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 bwMode="auto">
                <a:xfrm>
                  <a:off x="45793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3" name="Rectangle 332"/>
                <p:cNvSpPr/>
                <p:nvPr/>
              </p:nvSpPr>
              <p:spPr bwMode="auto">
                <a:xfrm>
                  <a:off x="48079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 bwMode="auto">
                <a:xfrm>
                  <a:off x="5036515" y="3962400"/>
                  <a:ext cx="228600" cy="2286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 bwMode="auto">
                <a:xfrm>
                  <a:off x="3436315" y="3962400"/>
                  <a:ext cx="1828800" cy="2286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cxnSp>
              <p:nvCxnSpPr>
                <p:cNvPr id="359" name="Straight Connector 358"/>
                <p:cNvCxnSpPr/>
                <p:nvPr/>
              </p:nvCxnSpPr>
              <p:spPr bwMode="auto">
                <a:xfrm rot="5400000">
                  <a:off x="3702221" y="4075906"/>
                  <a:ext cx="381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0" name="Straight Connector 359"/>
                <p:cNvCxnSpPr/>
                <p:nvPr/>
              </p:nvCxnSpPr>
              <p:spPr bwMode="auto">
                <a:xfrm rot="5400000">
                  <a:off x="4159421" y="4075906"/>
                  <a:ext cx="381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1" name="Straight Connector 360"/>
                <p:cNvCxnSpPr/>
                <p:nvPr/>
              </p:nvCxnSpPr>
              <p:spPr bwMode="auto">
                <a:xfrm rot="5400000">
                  <a:off x="4618209" y="4075906"/>
                  <a:ext cx="3810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3333CC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62" name="TextBox 361"/>
              <p:cNvSpPr txBox="1"/>
              <p:nvPr/>
            </p:nvSpPr>
            <p:spPr>
              <a:xfrm>
                <a:off x="3429000" y="367954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4917757" y="3679545"/>
                <a:ext cx="492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m-1</a:t>
                </a:r>
                <a:endParaRPr lang="en-US" dirty="0"/>
              </a:p>
            </p:txBody>
          </p:sp>
        </p:grpSp>
      </p:grpSp>
      <p:grpSp>
        <p:nvGrpSpPr>
          <p:cNvPr id="63" name="Group 382"/>
          <p:cNvGrpSpPr/>
          <p:nvPr/>
        </p:nvGrpSpPr>
        <p:grpSpPr>
          <a:xfrm>
            <a:off x="228600" y="5117068"/>
            <a:ext cx="5029200" cy="826532"/>
            <a:chOff x="228600" y="5117068"/>
            <a:chExt cx="5029200" cy="826532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5117068"/>
              <a:ext cx="4182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US" sz="1800" dirty="0" smtClean="0">
                  <a:latin typeface="Courier New" pitchFamily="49" charset="0"/>
                  <a:cs typeface="Courier New" pitchFamily="49" charset="0"/>
                </a:rPr>
                <a:t> T: [</a:t>
              </a:r>
              <a:r>
                <a:rPr lang="en-US" sz="1800" dirty="0" err="1" smtClean="0">
                  <a:latin typeface="Courier New" pitchFamily="49" charset="0"/>
                  <a:cs typeface="Courier New" pitchFamily="49" charset="0"/>
                </a:rPr>
                <a:t>TableSpace</a:t>
              </a:r>
              <a:r>
                <a:rPr lang="en-US" sz="1800" dirty="0" smtClean="0">
                  <a:latin typeface="Courier New" pitchFamily="49" charset="0"/>
                  <a:cs typeface="Courier New" pitchFamily="49" charset="0"/>
                </a:rPr>
                <a:t>] </a:t>
              </a:r>
              <a:r>
                <a:rPr lang="en-US" sz="1800" b="1" dirty="0" err="1" smtClean="0">
                  <a:latin typeface="Courier New" pitchFamily="49" charset="0"/>
                  <a:cs typeface="Courier New" pitchFamily="49" charset="0"/>
                </a:rPr>
                <a:t>uint</a:t>
              </a:r>
              <a:r>
                <a:rPr lang="en-US" sz="1800" dirty="0" smtClean="0">
                  <a:latin typeface="Courier New" pitchFamily="49" charset="0"/>
                  <a:cs typeface="Courier New" pitchFamily="49" charset="0"/>
                </a:rPr>
                <a:t>(64)</a:t>
              </a:r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800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28" name="Group 364"/>
            <p:cNvGrpSpPr/>
            <p:nvPr/>
          </p:nvGrpSpPr>
          <p:grpSpPr>
            <a:xfrm>
              <a:off x="3429000" y="5562600"/>
              <a:ext cx="1828800" cy="381000"/>
              <a:chOff x="3436315" y="3886200"/>
              <a:chExt cx="1828800" cy="381000"/>
            </a:xfrm>
          </p:grpSpPr>
          <p:sp>
            <p:nvSpPr>
              <p:cNvPr id="366" name="Rectangle 365"/>
              <p:cNvSpPr/>
              <p:nvPr/>
            </p:nvSpPr>
            <p:spPr bwMode="auto">
              <a:xfrm>
                <a:off x="34363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 bwMode="auto">
              <a:xfrm>
                <a:off x="36649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 bwMode="auto">
              <a:xfrm>
                <a:off x="38935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 bwMode="auto">
              <a:xfrm>
                <a:off x="41221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43507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45793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48079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5036515" y="39624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 bwMode="auto">
              <a:xfrm>
                <a:off x="3436315" y="3962400"/>
                <a:ext cx="1828800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375" name="Straight Connector 374"/>
              <p:cNvCxnSpPr/>
              <p:nvPr/>
            </p:nvCxnSpPr>
            <p:spPr bwMode="auto">
              <a:xfrm rot="5400000">
                <a:off x="3702221" y="4075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33CC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6" name="Straight Connector 375"/>
              <p:cNvCxnSpPr/>
              <p:nvPr/>
            </p:nvCxnSpPr>
            <p:spPr bwMode="auto">
              <a:xfrm rot="5400000">
                <a:off x="4159421" y="4075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33CC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7" name="Straight Connector 376"/>
              <p:cNvCxnSpPr/>
              <p:nvPr/>
            </p:nvCxnSpPr>
            <p:spPr bwMode="auto">
              <a:xfrm rot="5400000">
                <a:off x="4618209" y="4075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33CC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8" grpId="0" animBg="1"/>
      <p:bldP spid="3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4"/>
          <p:cNvGrpSpPr/>
          <p:nvPr/>
        </p:nvGrpSpPr>
        <p:grpSpPr>
          <a:xfrm>
            <a:off x="3980170" y="5867400"/>
            <a:ext cx="1828800" cy="381000"/>
            <a:chOff x="3436315" y="3886200"/>
            <a:chExt cx="1828800" cy="381000"/>
          </a:xfrm>
        </p:grpSpPr>
        <p:sp>
          <p:nvSpPr>
            <p:cNvPr id="366" name="Rectangle 365"/>
            <p:cNvSpPr/>
            <p:nvPr/>
          </p:nvSpPr>
          <p:spPr bwMode="auto">
            <a:xfrm>
              <a:off x="34363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36649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38935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41221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43507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45793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48079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5036515" y="3962400"/>
              <a:ext cx="2286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3436315" y="3962400"/>
              <a:ext cx="18288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375" name="Straight Connector 374"/>
            <p:cNvCxnSpPr/>
            <p:nvPr/>
          </p:nvCxnSpPr>
          <p:spPr bwMode="auto">
            <a:xfrm rot="5400000">
              <a:off x="3702221" y="40759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/>
            <p:nvPr/>
          </p:nvCxnSpPr>
          <p:spPr bwMode="auto">
            <a:xfrm rot="5400000">
              <a:off x="4159421" y="40759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/>
            <p:cNvCxnSpPr/>
            <p:nvPr/>
          </p:nvCxnSpPr>
          <p:spPr bwMode="auto">
            <a:xfrm rot="5400000">
              <a:off x="4618209" y="4075906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448"/>
          <p:cNvGrpSpPr/>
          <p:nvPr/>
        </p:nvGrpSpPr>
        <p:grpSpPr>
          <a:xfrm>
            <a:off x="1399936" y="4876801"/>
            <a:ext cx="4313235" cy="1202130"/>
            <a:chOff x="1399936" y="4876801"/>
            <a:chExt cx="4313235" cy="1202130"/>
          </a:xfrm>
        </p:grpSpPr>
        <p:grpSp>
          <p:nvGrpSpPr>
            <p:cNvPr id="5" name="Group 392"/>
            <p:cNvGrpSpPr/>
            <p:nvPr/>
          </p:nvGrpSpPr>
          <p:grpSpPr>
            <a:xfrm>
              <a:off x="1843319" y="4879776"/>
              <a:ext cx="3869852" cy="1199155"/>
              <a:chOff x="1843319" y="4879776"/>
              <a:chExt cx="3869852" cy="1199155"/>
            </a:xfrm>
          </p:grpSpPr>
          <p:cxnSp>
            <p:nvCxnSpPr>
              <p:cNvPr id="365" name="Straight Connector 364"/>
              <p:cNvCxnSpPr>
                <a:stCxn id="302" idx="2"/>
              </p:cNvCxnSpPr>
              <p:nvPr/>
            </p:nvCxnSpPr>
            <p:spPr bwMode="auto">
              <a:xfrm rot="16200000" flipH="1">
                <a:off x="2381311" y="4341784"/>
                <a:ext cx="1184527" cy="226051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80" name="Straight Connector 379"/>
              <p:cNvCxnSpPr/>
              <p:nvPr/>
            </p:nvCxnSpPr>
            <p:spPr bwMode="auto">
              <a:xfrm>
                <a:off x="2286000" y="4879776"/>
                <a:ext cx="3427171" cy="119915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83" name="Straight Connector 382"/>
              <p:cNvCxnSpPr/>
              <p:nvPr/>
            </p:nvCxnSpPr>
            <p:spPr bwMode="auto">
              <a:xfrm>
                <a:off x="2743200" y="4879776"/>
                <a:ext cx="1594714" cy="11772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cxnSp>
          <p:nvCxnSpPr>
            <p:cNvPr id="448" name="Straight Connector 447"/>
            <p:cNvCxnSpPr/>
            <p:nvPr/>
          </p:nvCxnSpPr>
          <p:spPr bwMode="auto">
            <a:xfrm rot="16200000" flipH="1">
              <a:off x="2386391" y="3890346"/>
              <a:ext cx="1199154" cy="3172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Computation in Chapel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219200"/>
            <a:ext cx="8454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TableSpace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(64))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TableDist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[0..m-1],</a:t>
            </a:r>
          </a:p>
          <a:p>
            <a:pPr algn="l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Updates: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(64)) 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UpdateDist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[0..N_U-1];</a:t>
            </a:r>
          </a:p>
        </p:txBody>
      </p:sp>
      <p:grpSp>
        <p:nvGrpSpPr>
          <p:cNvPr id="6" name="Group 10"/>
          <p:cNvGrpSpPr/>
          <p:nvPr/>
        </p:nvGrpSpPr>
        <p:grpSpPr>
          <a:xfrm>
            <a:off x="1244285" y="4191000"/>
            <a:ext cx="7315200" cy="228600"/>
            <a:chOff x="1447800" y="2971800"/>
            <a:chExt cx="7315200" cy="228600"/>
          </a:xfrm>
        </p:grpSpPr>
        <p:grpSp>
          <p:nvGrpSpPr>
            <p:cNvPr id="7" name="Group 43"/>
            <p:cNvGrpSpPr/>
            <p:nvPr/>
          </p:nvGrpSpPr>
          <p:grpSpPr>
            <a:xfrm>
              <a:off x="1447800" y="2971800"/>
              <a:ext cx="7315200" cy="228600"/>
              <a:chOff x="1447800" y="4038600"/>
              <a:chExt cx="7315200" cy="2286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1447800" y="2971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202"/>
          <p:cNvGrpSpPr/>
          <p:nvPr/>
        </p:nvGrpSpPr>
        <p:grpSpPr>
          <a:xfrm>
            <a:off x="3072291" y="3810000"/>
            <a:ext cx="3659982" cy="1219200"/>
            <a:chOff x="2742406" y="3124200"/>
            <a:chExt cx="3659982" cy="533400"/>
          </a:xfrm>
        </p:grpSpPr>
        <p:cxnSp>
          <p:nvCxnSpPr>
            <p:cNvPr id="204" name="Straight Connector 203"/>
            <p:cNvCxnSpPr/>
            <p:nvPr/>
          </p:nvCxnSpPr>
          <p:spPr bwMode="auto">
            <a:xfrm rot="5400000">
              <a:off x="2476500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43060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rot="5400000">
              <a:off x="61348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210"/>
          <p:cNvGrpSpPr/>
          <p:nvPr/>
        </p:nvGrpSpPr>
        <p:grpSpPr>
          <a:xfrm>
            <a:off x="1215025" y="3886200"/>
            <a:ext cx="7573060" cy="307777"/>
            <a:chOff x="885140" y="3458260"/>
            <a:chExt cx="757306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885140" y="34582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755764" y="3458260"/>
              <a:ext cx="702436" cy="307777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r>
                <a:rPr lang="en-US" i="1" dirty="0" smtClean="0"/>
                <a:t>N_U-1</a:t>
              </a:r>
              <a:endParaRPr lang="en-US" i="1" dirty="0"/>
            </a:p>
          </p:txBody>
        </p:sp>
      </p:grpSp>
      <p:sp>
        <p:nvSpPr>
          <p:cNvPr id="207" name="TextBox 206"/>
          <p:cNvSpPr txBox="1"/>
          <p:nvPr/>
        </p:nvSpPr>
        <p:spPr>
          <a:xfrm>
            <a:off x="228600" y="1981200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T: [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TableSpace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uint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(64)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28600" y="2743200"/>
            <a:ext cx="5836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(_, r)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(Updates,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l"/>
            <a:r>
              <a:rPr lang="en-US" sz="1800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r&amp;indexMask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r&amp;indexMask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^= r;</a:t>
            </a:r>
          </a:p>
        </p:txBody>
      </p:sp>
      <p:grpSp>
        <p:nvGrpSpPr>
          <p:cNvPr id="11" name="Group 208"/>
          <p:cNvGrpSpPr/>
          <p:nvPr/>
        </p:nvGrpSpPr>
        <p:grpSpPr>
          <a:xfrm>
            <a:off x="1691788" y="4114800"/>
            <a:ext cx="6403182" cy="457200"/>
            <a:chOff x="1371600" y="4191000"/>
            <a:chExt cx="6403182" cy="1143000"/>
          </a:xfrm>
        </p:grpSpPr>
        <p:grpSp>
          <p:nvGrpSpPr>
            <p:cNvPr id="12" name="Group 262"/>
            <p:cNvGrpSpPr/>
            <p:nvPr/>
          </p:nvGrpSpPr>
          <p:grpSpPr>
            <a:xfrm>
              <a:off x="32004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97" name="Straight Connector 296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8" name="Straight Connector 297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9" name="Straight Connector 298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6" name="Group 266"/>
            <p:cNvGrpSpPr/>
            <p:nvPr/>
          </p:nvGrpSpPr>
          <p:grpSpPr>
            <a:xfrm>
              <a:off x="36576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54" name="Straight Connector 253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7" name="Group 270"/>
            <p:cNvGrpSpPr/>
            <p:nvPr/>
          </p:nvGrpSpPr>
          <p:grpSpPr>
            <a:xfrm>
              <a:off x="41148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218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3" name="Straight Connector 252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15" name="Straight Connector 214"/>
            <p:cNvCxnSpPr/>
            <p:nvPr/>
          </p:nvCxnSpPr>
          <p:spPr bwMode="auto">
            <a:xfrm rot="5400000">
              <a:off x="17152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12580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/>
            <p:nvPr/>
          </p:nvCxnSpPr>
          <p:spPr bwMode="auto">
            <a:xfrm rot="5400000">
              <a:off x="8008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355"/>
          <p:cNvGrpSpPr/>
          <p:nvPr/>
        </p:nvGrpSpPr>
        <p:grpSpPr>
          <a:xfrm>
            <a:off x="39069" y="4572000"/>
            <a:ext cx="8876331" cy="307777"/>
            <a:chOff x="39069" y="4721423"/>
            <a:chExt cx="8876331" cy="307777"/>
          </a:xfrm>
        </p:grpSpPr>
        <p:grpSp>
          <p:nvGrpSpPr>
            <p:cNvPr id="49" name="Group 354"/>
            <p:cNvGrpSpPr/>
            <p:nvPr/>
          </p:nvGrpSpPr>
          <p:grpSpPr>
            <a:xfrm>
              <a:off x="2227570" y="4907280"/>
              <a:ext cx="6040596" cy="45720"/>
              <a:chOff x="2227570" y="4907280"/>
              <a:chExt cx="6040596" cy="45720"/>
            </a:xfrm>
          </p:grpSpPr>
          <p:grpSp>
            <p:nvGrpSpPr>
              <p:cNvPr id="50" name="Group 248"/>
              <p:cNvGrpSpPr/>
              <p:nvPr/>
            </p:nvGrpSpPr>
            <p:grpSpPr>
              <a:xfrm>
                <a:off x="2227570" y="4907280"/>
                <a:ext cx="249396" cy="45720"/>
                <a:chOff x="8285004" y="2134820"/>
                <a:chExt cx="249396" cy="45720"/>
              </a:xfrm>
            </p:grpSpPr>
            <p:sp>
              <p:nvSpPr>
                <p:cNvPr id="320" name="Oval 319"/>
                <p:cNvSpPr/>
                <p:nvPr/>
              </p:nvSpPr>
              <p:spPr bwMode="auto">
                <a:xfrm>
                  <a:off x="8285004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24" name="Oval 323"/>
                <p:cNvSpPr/>
                <p:nvPr/>
              </p:nvSpPr>
              <p:spPr bwMode="auto">
                <a:xfrm>
                  <a:off x="8386842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25" name="Oval 324"/>
                <p:cNvSpPr/>
                <p:nvPr/>
              </p:nvSpPr>
              <p:spPr bwMode="auto">
                <a:xfrm>
                  <a:off x="8488680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  <p:grpSp>
            <p:nvGrpSpPr>
              <p:cNvPr id="51" name="Group 248"/>
              <p:cNvGrpSpPr/>
              <p:nvPr/>
            </p:nvGrpSpPr>
            <p:grpSpPr>
              <a:xfrm>
                <a:off x="2760970" y="4907280"/>
                <a:ext cx="249396" cy="45720"/>
                <a:chOff x="8285004" y="2134820"/>
                <a:chExt cx="249396" cy="45720"/>
              </a:xfrm>
            </p:grpSpPr>
            <p:sp>
              <p:nvSpPr>
                <p:cNvPr id="336" name="Oval 335"/>
                <p:cNvSpPr/>
                <p:nvPr/>
              </p:nvSpPr>
              <p:spPr bwMode="auto">
                <a:xfrm>
                  <a:off x="8285004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7" name="Oval 336"/>
                <p:cNvSpPr/>
                <p:nvPr/>
              </p:nvSpPr>
              <p:spPr bwMode="auto">
                <a:xfrm>
                  <a:off x="8386842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38" name="Oval 337"/>
                <p:cNvSpPr/>
                <p:nvPr/>
              </p:nvSpPr>
              <p:spPr bwMode="auto">
                <a:xfrm>
                  <a:off x="8488680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  <p:grpSp>
            <p:nvGrpSpPr>
              <p:cNvPr id="52" name="Group 248"/>
              <p:cNvGrpSpPr/>
              <p:nvPr/>
            </p:nvGrpSpPr>
            <p:grpSpPr>
              <a:xfrm>
                <a:off x="3370570" y="4907280"/>
                <a:ext cx="249396" cy="45720"/>
                <a:chOff x="8285004" y="2134820"/>
                <a:chExt cx="249396" cy="45720"/>
              </a:xfrm>
            </p:grpSpPr>
            <p:sp>
              <p:nvSpPr>
                <p:cNvPr id="340" name="Oval 339"/>
                <p:cNvSpPr/>
                <p:nvPr/>
              </p:nvSpPr>
              <p:spPr bwMode="auto">
                <a:xfrm>
                  <a:off x="8285004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1" name="Oval 340"/>
                <p:cNvSpPr/>
                <p:nvPr/>
              </p:nvSpPr>
              <p:spPr bwMode="auto">
                <a:xfrm>
                  <a:off x="8386842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2" name="Oval 341"/>
                <p:cNvSpPr/>
                <p:nvPr/>
              </p:nvSpPr>
              <p:spPr bwMode="auto">
                <a:xfrm>
                  <a:off x="8488680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  <p:grpSp>
            <p:nvGrpSpPr>
              <p:cNvPr id="53" name="Group 248"/>
              <p:cNvGrpSpPr/>
              <p:nvPr/>
            </p:nvGrpSpPr>
            <p:grpSpPr>
              <a:xfrm>
                <a:off x="8018770" y="4907280"/>
                <a:ext cx="249396" cy="45720"/>
                <a:chOff x="8285004" y="2134820"/>
                <a:chExt cx="249396" cy="45720"/>
              </a:xfrm>
            </p:grpSpPr>
            <p:sp>
              <p:nvSpPr>
                <p:cNvPr id="344" name="Oval 343"/>
                <p:cNvSpPr/>
                <p:nvPr/>
              </p:nvSpPr>
              <p:spPr bwMode="auto">
                <a:xfrm>
                  <a:off x="8285004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5" name="Oval 344"/>
                <p:cNvSpPr/>
                <p:nvPr/>
              </p:nvSpPr>
              <p:spPr bwMode="auto">
                <a:xfrm>
                  <a:off x="8386842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6" name="Oval 345"/>
                <p:cNvSpPr/>
                <p:nvPr/>
              </p:nvSpPr>
              <p:spPr bwMode="auto">
                <a:xfrm>
                  <a:off x="8488680" y="2134820"/>
                  <a:ext cx="45720" cy="45720"/>
                </a:xfrm>
                <a:prstGeom prst="ellipse">
                  <a:avLst/>
                </a:prstGeom>
                <a:solidFill>
                  <a:schemeClr val="tx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</p:grpSp>
        <p:grpSp>
          <p:nvGrpSpPr>
            <p:cNvPr id="54" name="Group 353"/>
            <p:cNvGrpSpPr/>
            <p:nvPr/>
          </p:nvGrpSpPr>
          <p:grpSpPr>
            <a:xfrm>
              <a:off x="39069" y="4721423"/>
              <a:ext cx="8876331" cy="307777"/>
              <a:chOff x="39069" y="4724400"/>
              <a:chExt cx="8876331" cy="307777"/>
            </a:xfrm>
          </p:grpSpPr>
          <p:sp>
            <p:nvSpPr>
              <p:cNvPr id="300" name="TextBox 299"/>
              <p:cNvSpPr txBox="1"/>
              <p:nvPr/>
            </p:nvSpPr>
            <p:spPr>
              <a:xfrm>
                <a:off x="1236970" y="4724400"/>
                <a:ext cx="31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1465570" y="4724400"/>
                <a:ext cx="31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1687667" y="4724400"/>
                <a:ext cx="31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1922770" y="4724400"/>
                <a:ext cx="31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3065770" y="4724400"/>
                <a:ext cx="31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9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7" name="TextBox 346"/>
              <p:cNvSpPr txBox="1"/>
              <p:nvPr/>
            </p:nvSpPr>
            <p:spPr>
              <a:xfrm>
                <a:off x="8323570" y="4724400"/>
                <a:ext cx="5918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N_U-1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39069" y="4724400"/>
                <a:ext cx="11801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i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RAStream</a:t>
                </a:r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():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4876800" y="4724400"/>
                <a:ext cx="378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17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6705600" y="4724400"/>
                <a:ext cx="378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</a:t>
                </a:r>
                <a:r>
                  <a:rPr lang="en-US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23</a:t>
                </a:r>
                <a:endParaRPr lang="en-US" i="1" baseline="-25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</p:grpSp>
      <p:cxnSp>
        <p:nvCxnSpPr>
          <p:cNvPr id="352" name="Straight Connector 351"/>
          <p:cNvCxnSpPr>
            <a:stCxn id="300" idx="2"/>
          </p:cNvCxnSpPr>
          <p:nvPr/>
        </p:nvCxnSpPr>
        <p:spPr bwMode="auto">
          <a:xfrm rot="16200000" flipH="1">
            <a:off x="2379076" y="3893322"/>
            <a:ext cx="1199154" cy="31720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55" name="Group 451"/>
          <p:cNvGrpSpPr/>
          <p:nvPr/>
        </p:nvGrpSpPr>
        <p:grpSpPr>
          <a:xfrm>
            <a:off x="1399936" y="4876800"/>
            <a:ext cx="6765053" cy="1209449"/>
            <a:chOff x="1399936" y="4876800"/>
            <a:chExt cx="6765053" cy="1209449"/>
          </a:xfrm>
        </p:grpSpPr>
        <p:grpSp>
          <p:nvGrpSpPr>
            <p:cNvPr id="56" name="Group 446"/>
            <p:cNvGrpSpPr/>
            <p:nvPr/>
          </p:nvGrpSpPr>
          <p:grpSpPr>
            <a:xfrm>
              <a:off x="1845148" y="4876800"/>
              <a:ext cx="6319841" cy="1209449"/>
              <a:chOff x="1845148" y="4876800"/>
              <a:chExt cx="6319841" cy="1209449"/>
            </a:xfrm>
          </p:grpSpPr>
          <p:grpSp>
            <p:nvGrpSpPr>
              <p:cNvPr id="57" name="Group 415"/>
              <p:cNvGrpSpPr/>
              <p:nvPr/>
            </p:nvGrpSpPr>
            <p:grpSpPr>
              <a:xfrm>
                <a:off x="3219907" y="4901109"/>
                <a:ext cx="4945082" cy="1185140"/>
                <a:chOff x="3219907" y="4901109"/>
                <a:chExt cx="4945082" cy="1185140"/>
              </a:xfrm>
            </p:grpSpPr>
            <p:cxnSp>
              <p:nvCxnSpPr>
                <p:cNvPr id="385" name="Straight Connector 384"/>
                <p:cNvCxnSpPr/>
                <p:nvPr/>
              </p:nvCxnSpPr>
              <p:spPr bwMode="auto">
                <a:xfrm>
                  <a:off x="3219907" y="4901112"/>
                  <a:ext cx="2273808" cy="117050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89" name="Straight Connector 388"/>
                <p:cNvCxnSpPr/>
                <p:nvPr/>
              </p:nvCxnSpPr>
              <p:spPr bwMode="auto">
                <a:xfrm rot="16200000" flipH="1">
                  <a:off x="4419564" y="5465637"/>
                  <a:ext cx="1163189" cy="341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1" name="Straight Connector 390"/>
                <p:cNvCxnSpPr/>
                <p:nvPr/>
              </p:nvCxnSpPr>
              <p:spPr bwMode="auto">
                <a:xfrm rot="10800000" flipV="1">
                  <a:off x="4747569" y="4901111"/>
                  <a:ext cx="2110433" cy="117050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4" name="Straight Connector 393"/>
                <p:cNvCxnSpPr/>
                <p:nvPr/>
              </p:nvCxnSpPr>
              <p:spPr bwMode="auto">
                <a:xfrm>
                  <a:off x="3657600" y="4901112"/>
                  <a:ext cx="1836115" cy="118513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6" name="Straight Connector 395"/>
                <p:cNvCxnSpPr/>
                <p:nvPr/>
              </p:nvCxnSpPr>
              <p:spPr bwMode="auto">
                <a:xfrm rot="16200000" flipH="1">
                  <a:off x="3853246" y="5162666"/>
                  <a:ext cx="1163189" cy="64008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398" name="Straight Connector 397"/>
                <p:cNvCxnSpPr/>
                <p:nvPr/>
              </p:nvCxnSpPr>
              <p:spPr bwMode="auto">
                <a:xfrm rot="5400000">
                  <a:off x="3759977" y="5252280"/>
                  <a:ext cx="1163192" cy="46085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0" name="Straight Connector 399"/>
                <p:cNvCxnSpPr/>
                <p:nvPr/>
              </p:nvCxnSpPr>
              <p:spPr bwMode="auto">
                <a:xfrm rot="5400000">
                  <a:off x="4759417" y="5372066"/>
                  <a:ext cx="1177822" cy="2359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2" name="Straight Connector 401"/>
                <p:cNvCxnSpPr/>
                <p:nvPr/>
              </p:nvCxnSpPr>
              <p:spPr bwMode="auto">
                <a:xfrm rot="5400000">
                  <a:off x="4897797" y="5043489"/>
                  <a:ext cx="1148558" cy="86380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5" name="Straight Connector 404"/>
                <p:cNvCxnSpPr/>
                <p:nvPr/>
              </p:nvCxnSpPr>
              <p:spPr bwMode="auto">
                <a:xfrm rot="5400000">
                  <a:off x="5428149" y="5164192"/>
                  <a:ext cx="1185135" cy="65897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7" name="Straight Connector 406"/>
                <p:cNvCxnSpPr/>
                <p:nvPr/>
              </p:nvCxnSpPr>
              <p:spPr bwMode="auto">
                <a:xfrm rot="10800000" flipV="1">
                  <a:off x="4557370" y="4901110"/>
                  <a:ext cx="2695654" cy="118513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9" name="Straight Connector 408"/>
                <p:cNvCxnSpPr/>
                <p:nvPr/>
              </p:nvCxnSpPr>
              <p:spPr bwMode="auto">
                <a:xfrm rot="10800000" flipV="1">
                  <a:off x="5003597" y="4901110"/>
                  <a:ext cx="2754788" cy="118513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14" name="Straight Connector 413"/>
                <p:cNvCxnSpPr/>
                <p:nvPr/>
              </p:nvCxnSpPr>
              <p:spPr bwMode="auto">
                <a:xfrm rot="10800000" flipV="1">
                  <a:off x="4308654" y="4901109"/>
                  <a:ext cx="3856335" cy="116319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58" name="Group 442"/>
              <p:cNvGrpSpPr/>
              <p:nvPr/>
            </p:nvGrpSpPr>
            <p:grpSpPr>
              <a:xfrm>
                <a:off x="1845148" y="4876800"/>
                <a:ext cx="3869852" cy="1199155"/>
                <a:chOff x="1843319" y="4879776"/>
                <a:chExt cx="3869852" cy="1199155"/>
              </a:xfrm>
            </p:grpSpPr>
            <p:cxnSp>
              <p:nvCxnSpPr>
                <p:cNvPr id="444" name="Straight Connector 443"/>
                <p:cNvCxnSpPr/>
                <p:nvPr/>
              </p:nvCxnSpPr>
              <p:spPr bwMode="auto">
                <a:xfrm rot="16200000" flipH="1">
                  <a:off x="2381311" y="4341784"/>
                  <a:ext cx="1184527" cy="22605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45" name="Straight Connector 444"/>
                <p:cNvCxnSpPr/>
                <p:nvPr/>
              </p:nvCxnSpPr>
              <p:spPr bwMode="auto">
                <a:xfrm>
                  <a:off x="2286000" y="4879776"/>
                  <a:ext cx="3427171" cy="119915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46" name="Straight Connector 445"/>
                <p:cNvCxnSpPr/>
                <p:nvPr/>
              </p:nvCxnSpPr>
              <p:spPr bwMode="auto">
                <a:xfrm>
                  <a:off x="2743200" y="4879776"/>
                  <a:ext cx="1594714" cy="117721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</p:grpSp>
        <p:cxnSp>
          <p:nvCxnSpPr>
            <p:cNvPr id="451" name="Straight Connector 450"/>
            <p:cNvCxnSpPr/>
            <p:nvPr/>
          </p:nvCxnSpPr>
          <p:spPr bwMode="auto">
            <a:xfrm rot="16200000" flipH="1">
              <a:off x="2386391" y="3890346"/>
              <a:ext cx="1199154" cy="3172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Performance: Chapel </a:t>
            </a:r>
            <a:r>
              <a:rPr lang="en-US" sz="2400" dirty="0" smtClean="0"/>
              <a:t>(2009)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212725" y="1206500"/>
          <a:ext cx="8705850" cy="51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Efficiency: Chapel vs. MPI </a:t>
            </a:r>
            <a:r>
              <a:rPr lang="en-US" sz="2400" dirty="0" smtClean="0"/>
              <a:t>(2009)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12725" y="1206500"/>
          <a:ext cx="8705850" cy="51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HPL Notes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smtClean="0"/>
              <a:t>Block-Cyclic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6" name="Group 194"/>
          <p:cNvGrpSpPr/>
          <p:nvPr/>
        </p:nvGrpSpPr>
        <p:grpSpPr>
          <a:xfrm>
            <a:off x="4953000" y="1066800"/>
            <a:ext cx="914400" cy="914400"/>
            <a:chOff x="1295400" y="1676400"/>
            <a:chExt cx="914400" cy="914400"/>
          </a:xfrm>
        </p:grpSpPr>
        <p:sp>
          <p:nvSpPr>
            <p:cNvPr id="196" name="Rectangle 19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7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28"/>
          <p:cNvGrpSpPr/>
          <p:nvPr/>
        </p:nvGrpSpPr>
        <p:grpSpPr>
          <a:xfrm>
            <a:off x="4953000" y="1981200"/>
            <a:ext cx="914400" cy="914400"/>
            <a:chOff x="1295400" y="1676400"/>
            <a:chExt cx="914400" cy="914400"/>
          </a:xfrm>
        </p:grpSpPr>
        <p:sp>
          <p:nvSpPr>
            <p:cNvPr id="230" name="Rectangle 22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6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7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398"/>
          <p:cNvGrpSpPr/>
          <p:nvPr/>
        </p:nvGrpSpPr>
        <p:grpSpPr>
          <a:xfrm>
            <a:off x="4953000" y="2895600"/>
            <a:ext cx="914400" cy="914400"/>
            <a:chOff x="1295400" y="1676400"/>
            <a:chExt cx="914400" cy="914400"/>
          </a:xfrm>
        </p:grpSpPr>
        <p:sp>
          <p:nvSpPr>
            <p:cNvPr id="400" name="Rectangle 39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9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432"/>
          <p:cNvGrpSpPr/>
          <p:nvPr/>
        </p:nvGrpSpPr>
        <p:grpSpPr>
          <a:xfrm>
            <a:off x="4953000" y="3810000"/>
            <a:ext cx="914400" cy="914400"/>
            <a:chOff x="1295400" y="1676400"/>
            <a:chExt cx="914400" cy="914400"/>
          </a:xfrm>
        </p:grpSpPr>
        <p:sp>
          <p:nvSpPr>
            <p:cNvPr id="434" name="Rectangle 43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8" name="Rectangle 44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9" name="Rectangle 44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1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2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3" name="Group 483"/>
          <p:cNvGrpSpPr/>
          <p:nvPr/>
        </p:nvGrpSpPr>
        <p:grpSpPr>
          <a:xfrm>
            <a:off x="381000" y="5638800"/>
            <a:ext cx="914400" cy="914400"/>
            <a:chOff x="1295400" y="1676400"/>
            <a:chExt cx="914400" cy="914400"/>
          </a:xfrm>
        </p:grpSpPr>
        <p:sp>
          <p:nvSpPr>
            <p:cNvPr id="485" name="Rectangle 48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6" name="Rectangle 48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7" name="Rectangle 48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8" name="Rectangle 48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9" name="Rectangle 48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0" name="Rectangle 48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1" name="Rectangle 49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2" name="Rectangle 49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3" name="Rectangle 49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4" name="Rectangle 49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5" name="Rectangle 49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6" name="Rectangle 49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7" name="Rectangle 49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8" name="Rectangle 49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9" name="Rectangle 49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0" name="Rectangle 49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4" name="Group 500"/>
          <p:cNvGrpSpPr/>
          <p:nvPr/>
        </p:nvGrpSpPr>
        <p:grpSpPr>
          <a:xfrm>
            <a:off x="1295400" y="5638800"/>
            <a:ext cx="914400" cy="914400"/>
            <a:chOff x="1295400" y="1676400"/>
            <a:chExt cx="914400" cy="914400"/>
          </a:xfrm>
        </p:grpSpPr>
        <p:sp>
          <p:nvSpPr>
            <p:cNvPr id="502" name="Rectangle 50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4" name="Rectangle 50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5" name="Rectangle 50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0" name="Rectangle 50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1" name="Rectangle 51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2" name="Rectangle 51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" name="Rectangle 51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4" name="Rectangle 51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5" name="Rectangle 51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6" name="Rectangle 51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7" name="Rectangle 51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5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6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551"/>
          <p:cNvGrpSpPr/>
          <p:nvPr/>
        </p:nvGrpSpPr>
        <p:grpSpPr>
          <a:xfrm>
            <a:off x="2209800" y="5638800"/>
            <a:ext cx="914400" cy="914400"/>
            <a:chOff x="1295400" y="1676400"/>
            <a:chExt cx="914400" cy="914400"/>
          </a:xfrm>
        </p:grpSpPr>
        <p:sp>
          <p:nvSpPr>
            <p:cNvPr id="553" name="Rectangle 55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4" name="Rectangle 55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5" name="Rectangle 55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6" name="Rectangle 55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7" name="Rectangle 55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8" name="Rectangle 55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9" name="Rectangle 55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0" name="Rectangle 55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1" name="Rectangle 56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2" name="Rectangle 56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3" name="Rectangle 56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4" name="Rectangle 56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5" name="Rectangle 56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6" name="Rectangle 56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7" name="Rectangle 56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8" name="Rectangle 56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8" name="Group 568"/>
          <p:cNvGrpSpPr/>
          <p:nvPr/>
        </p:nvGrpSpPr>
        <p:grpSpPr>
          <a:xfrm>
            <a:off x="3124200" y="5638800"/>
            <a:ext cx="914400" cy="914400"/>
            <a:chOff x="1295400" y="1676400"/>
            <a:chExt cx="914400" cy="914400"/>
          </a:xfrm>
        </p:grpSpPr>
        <p:sp>
          <p:nvSpPr>
            <p:cNvPr id="570" name="Rectangle 56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1" name="Rectangle 57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2" name="Rectangle 57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3" name="Rectangle 57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4" name="Rectangle 57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5" name="Rectangle 57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6" name="Rectangle 57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7" name="Rectangle 57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8" name="Rectangle 57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9" name="Rectangle 57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0" name="Rectangle 57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1" name="Rectangle 58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2" name="Rectangle 58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3" name="Rectangle 58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4" name="Rectangle 58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5" name="Rectangle 58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9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0" name="Group 602"/>
          <p:cNvGrpSpPr/>
          <p:nvPr/>
        </p:nvGrpSpPr>
        <p:grpSpPr>
          <a:xfrm>
            <a:off x="4953000" y="4724400"/>
            <a:ext cx="914400" cy="914400"/>
            <a:chOff x="1295400" y="1676400"/>
            <a:chExt cx="914400" cy="914400"/>
          </a:xfrm>
        </p:grpSpPr>
        <p:sp>
          <p:nvSpPr>
            <p:cNvPr id="604" name="Rectangle 60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5" name="Rectangle 60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6" name="Rectangle 60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7" name="Rectangle 60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8" name="Rectangle 60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9" name="Rectangle 60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0" name="Rectangle 60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1" name="Rectangle 61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2" name="Rectangle 61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3" name="Rectangle 61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4" name="Rectangle 61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5" name="Rectangle 61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6" name="Rectangle 61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7" name="Rectangle 61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8" name="Rectangle 61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9" name="Rectangle 61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1" name="Group 619"/>
          <p:cNvGrpSpPr/>
          <p:nvPr/>
        </p:nvGrpSpPr>
        <p:grpSpPr>
          <a:xfrm>
            <a:off x="4038600" y="5638800"/>
            <a:ext cx="914400" cy="914400"/>
            <a:chOff x="1295400" y="1676400"/>
            <a:chExt cx="914400" cy="914400"/>
          </a:xfrm>
        </p:grpSpPr>
        <p:sp>
          <p:nvSpPr>
            <p:cNvPr id="621" name="Rectangle 62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2" name="Rectangle 62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3" name="Rectangle 62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4" name="Rectangle 62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5" name="Rectangle 62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6" name="Rectangle 62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7" name="Rectangle 62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8" name="Rectangle 62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9" name="Rectangle 62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0" name="Rectangle 62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1" name="Rectangle 63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2" name="Rectangle 63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3" name="Rectangle 63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4" name="Rectangle 63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5" name="Rectangle 63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6" name="Rectangle 63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" name="Group 636"/>
          <p:cNvGrpSpPr/>
          <p:nvPr/>
        </p:nvGrpSpPr>
        <p:grpSpPr>
          <a:xfrm>
            <a:off x="4953000" y="5638800"/>
            <a:ext cx="914400" cy="914400"/>
            <a:chOff x="1295400" y="1676400"/>
            <a:chExt cx="914400" cy="914400"/>
          </a:xfrm>
        </p:grpSpPr>
        <p:sp>
          <p:nvSpPr>
            <p:cNvPr id="638" name="Rectangle 63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9" name="Rectangle 63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0" name="Rectangle 63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1" name="Rectangle 64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2" name="Rectangle 64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3" name="Rectangle 64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4" name="Rectangle 64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5" name="Rectangle 64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6" name="Rectangle 64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7" name="Rectangle 64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8" name="Rectangle 64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9" name="Rectangle 64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0" name="Rectangle 64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1" name="Rectangle 65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2" name="Rectangle 65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3" name="Rectangle 65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60" name="TextBox 659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1" name="TextBox 660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2" name="TextBox 661"/>
          <p:cNvSpPr txBox="1"/>
          <p:nvPr/>
        </p:nvSpPr>
        <p:spPr>
          <a:xfrm>
            <a:off x="6019800" y="37338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BlockCyclic</a:t>
            </a:r>
            <a:r>
              <a:rPr lang="en-US" dirty="0" smtClean="0"/>
              <a:t>(start=(1,1), </a:t>
            </a:r>
            <a:r>
              <a:rPr lang="en-US" dirty="0" err="1" smtClean="0"/>
              <a:t>blksize</a:t>
            </a:r>
            <a:r>
              <a:rPr lang="en-US" dirty="0" smtClean="0"/>
              <a:t>=4)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smtClean="0"/>
              <a:t>Block-Cyclic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6" name="Group 194"/>
          <p:cNvGrpSpPr/>
          <p:nvPr/>
        </p:nvGrpSpPr>
        <p:grpSpPr>
          <a:xfrm>
            <a:off x="4953000" y="10668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196" name="Rectangle 19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7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28"/>
          <p:cNvGrpSpPr/>
          <p:nvPr/>
        </p:nvGrpSpPr>
        <p:grpSpPr>
          <a:xfrm>
            <a:off x="49530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230" name="Rectangle 22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6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7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398"/>
          <p:cNvGrpSpPr/>
          <p:nvPr/>
        </p:nvGrpSpPr>
        <p:grpSpPr>
          <a:xfrm>
            <a:off x="4953000" y="28956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400" name="Rectangle 39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9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432"/>
          <p:cNvGrpSpPr/>
          <p:nvPr/>
        </p:nvGrpSpPr>
        <p:grpSpPr>
          <a:xfrm>
            <a:off x="4953000" y="38100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434" name="Rectangle 43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8" name="Rectangle 44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9" name="Rectangle 44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1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2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3" name="Group 483"/>
          <p:cNvGrpSpPr/>
          <p:nvPr/>
        </p:nvGrpSpPr>
        <p:grpSpPr>
          <a:xfrm>
            <a:off x="381000" y="56388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85" name="Rectangle 48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6" name="Rectangle 48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7" name="Rectangle 48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8" name="Rectangle 48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9" name="Rectangle 48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0" name="Rectangle 48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1" name="Rectangle 49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2" name="Rectangle 49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3" name="Rectangle 49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4" name="Rectangle 49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5" name="Rectangle 49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6" name="Rectangle 49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7" name="Rectangle 49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8" name="Rectangle 49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9" name="Rectangle 49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0" name="Rectangle 49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4" name="Group 500"/>
          <p:cNvGrpSpPr/>
          <p:nvPr/>
        </p:nvGrpSpPr>
        <p:grpSpPr>
          <a:xfrm>
            <a:off x="1295400" y="56388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02" name="Rectangle 50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4" name="Rectangle 50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5" name="Rectangle 50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0" name="Rectangle 50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1" name="Rectangle 51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2" name="Rectangle 51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" name="Rectangle 51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4" name="Rectangle 51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5" name="Rectangle 51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6" name="Rectangle 51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7" name="Rectangle 51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5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6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551"/>
          <p:cNvGrpSpPr/>
          <p:nvPr/>
        </p:nvGrpSpPr>
        <p:grpSpPr>
          <a:xfrm>
            <a:off x="2209800" y="56388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553" name="Rectangle 55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4" name="Rectangle 55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5" name="Rectangle 55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6" name="Rectangle 55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7" name="Rectangle 55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8" name="Rectangle 55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9" name="Rectangle 55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0" name="Rectangle 55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1" name="Rectangle 56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2" name="Rectangle 56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3" name="Rectangle 56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4" name="Rectangle 56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5" name="Rectangle 56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6" name="Rectangle 56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7" name="Rectangle 56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8" name="Rectangle 56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8" name="Group 568"/>
          <p:cNvGrpSpPr/>
          <p:nvPr/>
        </p:nvGrpSpPr>
        <p:grpSpPr>
          <a:xfrm>
            <a:off x="3124200" y="56388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570" name="Rectangle 56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1" name="Rectangle 57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2" name="Rectangle 57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3" name="Rectangle 57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4" name="Rectangle 57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5" name="Rectangle 57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6" name="Rectangle 57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7" name="Rectangle 57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8" name="Rectangle 57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9" name="Rectangle 57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0" name="Rectangle 57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1" name="Rectangle 58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2" name="Rectangle 58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3" name="Rectangle 58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4" name="Rectangle 58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5" name="Rectangle 58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9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0" name="Group 602"/>
          <p:cNvGrpSpPr/>
          <p:nvPr/>
        </p:nvGrpSpPr>
        <p:grpSpPr>
          <a:xfrm>
            <a:off x="4953000" y="47244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604" name="Rectangle 60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5" name="Rectangle 60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6" name="Rectangle 60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7" name="Rectangle 60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8" name="Rectangle 60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9" name="Rectangle 60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0" name="Rectangle 60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1" name="Rectangle 61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2" name="Rectangle 61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3" name="Rectangle 61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4" name="Rectangle 61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5" name="Rectangle 61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6" name="Rectangle 61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7" name="Rectangle 61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8" name="Rectangle 61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9" name="Rectangle 61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1" name="Group 619"/>
          <p:cNvGrpSpPr/>
          <p:nvPr/>
        </p:nvGrpSpPr>
        <p:grpSpPr>
          <a:xfrm>
            <a:off x="4038600" y="56388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21" name="Rectangle 62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2" name="Rectangle 62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3" name="Rectangle 62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4" name="Rectangle 62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5" name="Rectangle 62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6" name="Rectangle 62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7" name="Rectangle 62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8" name="Rectangle 62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9" name="Rectangle 62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0" name="Rectangle 62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1" name="Rectangle 63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2" name="Rectangle 63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3" name="Rectangle 63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4" name="Rectangle 63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5" name="Rectangle 63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6" name="Rectangle 63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" name="Group 636"/>
          <p:cNvGrpSpPr/>
          <p:nvPr/>
        </p:nvGrpSpPr>
        <p:grpSpPr>
          <a:xfrm>
            <a:off x="4953000" y="56388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638" name="Rectangle 63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9" name="Rectangle 63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0" name="Rectangle 63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1" name="Rectangle 64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2" name="Rectangle 64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3" name="Rectangle 64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4" name="Rectangle 64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5" name="Rectangle 64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6" name="Rectangle 64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7" name="Rectangle 64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8" name="Rectangle 64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9" name="Rectangle 64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0" name="Rectangle 64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1" name="Rectangle 65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2" name="Rectangle 65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3" name="Rectangle 65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0" name="TextBox 659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1" name="TextBox 660"/>
          <p:cNvSpPr txBox="1"/>
          <p:nvPr/>
        </p:nvSpPr>
        <p:spPr>
          <a:xfrm>
            <a:off x="6019800" y="37338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BlockCyclic</a:t>
            </a:r>
            <a:r>
              <a:rPr lang="en-US" dirty="0" smtClean="0"/>
              <a:t>(start=(1,1), </a:t>
            </a:r>
            <a:r>
              <a:rPr lang="en-US" dirty="0" err="1" smtClean="0"/>
              <a:t>blksize</a:t>
            </a:r>
            <a:r>
              <a:rPr lang="en-US" dirty="0" smtClean="0"/>
              <a:t>=4)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smtClean="0"/>
              <a:t>Block-Cyclic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49530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51816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54102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9530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51816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54102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9530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51816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4102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9530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1816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54102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6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0" name="Rectangle 229"/>
          <p:cNvSpPr/>
          <p:nvPr/>
        </p:nvSpPr>
        <p:spPr bwMode="auto">
          <a:xfrm>
            <a:off x="49530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51816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54102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49530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1816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4102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49530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1816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4102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49530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51816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4102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7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0" name="Rectangle 399"/>
          <p:cNvSpPr/>
          <p:nvPr/>
        </p:nvSpPr>
        <p:spPr bwMode="auto">
          <a:xfrm>
            <a:off x="49530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1816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49530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4102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49530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" name="Rectangle 408"/>
          <p:cNvSpPr/>
          <p:nvPr/>
        </p:nvSpPr>
        <p:spPr bwMode="auto">
          <a:xfrm>
            <a:off x="51816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4102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9530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51816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54102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6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49530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51816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54102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49530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51816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49530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54102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49530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51816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54102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7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85" name="Rectangle 484"/>
          <p:cNvSpPr/>
          <p:nvPr/>
        </p:nvSpPr>
        <p:spPr bwMode="auto">
          <a:xfrm>
            <a:off x="381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6" name="Rectangle 485"/>
          <p:cNvSpPr/>
          <p:nvPr/>
        </p:nvSpPr>
        <p:spPr bwMode="auto">
          <a:xfrm>
            <a:off x="6096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7" name="Rectangle 486"/>
          <p:cNvSpPr/>
          <p:nvPr/>
        </p:nvSpPr>
        <p:spPr bwMode="auto">
          <a:xfrm>
            <a:off x="838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8" name="Rectangle 487"/>
          <p:cNvSpPr/>
          <p:nvPr/>
        </p:nvSpPr>
        <p:spPr bwMode="auto">
          <a:xfrm>
            <a:off x="1066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9" name="Rectangle 488"/>
          <p:cNvSpPr/>
          <p:nvPr/>
        </p:nvSpPr>
        <p:spPr bwMode="auto">
          <a:xfrm>
            <a:off x="381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0" name="Rectangle 489"/>
          <p:cNvSpPr/>
          <p:nvPr/>
        </p:nvSpPr>
        <p:spPr bwMode="auto">
          <a:xfrm>
            <a:off x="609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" name="Rectangle 490"/>
          <p:cNvSpPr/>
          <p:nvPr/>
        </p:nvSpPr>
        <p:spPr bwMode="auto">
          <a:xfrm>
            <a:off x="838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2" name="Rectangle 491"/>
          <p:cNvSpPr/>
          <p:nvPr/>
        </p:nvSpPr>
        <p:spPr bwMode="auto">
          <a:xfrm>
            <a:off x="1066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2" name="Rectangle 501"/>
          <p:cNvSpPr/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15240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1752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1981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1295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7" name="Rectangle 506"/>
          <p:cNvSpPr/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8" name="Rectangle 507"/>
          <p:cNvSpPr/>
          <p:nvPr/>
        </p:nvSpPr>
        <p:spPr bwMode="auto">
          <a:xfrm>
            <a:off x="1752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9" name="Rectangle 508"/>
          <p:cNvSpPr/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53" name="Rectangle 552"/>
          <p:cNvSpPr/>
          <p:nvPr/>
        </p:nvSpPr>
        <p:spPr bwMode="auto">
          <a:xfrm>
            <a:off x="22098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>
            <a:off x="24384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>
            <a:off x="2667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>
            <a:off x="2895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>
            <a:off x="2209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24384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9" name="Rectangle 558"/>
          <p:cNvSpPr/>
          <p:nvPr/>
        </p:nvSpPr>
        <p:spPr bwMode="auto">
          <a:xfrm>
            <a:off x="2667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>
            <a:off x="2895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0" name="Rectangle 569"/>
          <p:cNvSpPr/>
          <p:nvPr/>
        </p:nvSpPr>
        <p:spPr bwMode="auto">
          <a:xfrm>
            <a:off x="3124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3352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35814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3810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4" name="Rectangle 573"/>
          <p:cNvSpPr/>
          <p:nvPr/>
        </p:nvSpPr>
        <p:spPr bwMode="auto">
          <a:xfrm>
            <a:off x="3124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3352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3581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3810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1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04" name="Rectangle 603"/>
          <p:cNvSpPr/>
          <p:nvPr/>
        </p:nvSpPr>
        <p:spPr bwMode="auto">
          <a:xfrm>
            <a:off x="49530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5" name="Rectangle 604"/>
          <p:cNvSpPr/>
          <p:nvPr/>
        </p:nvSpPr>
        <p:spPr bwMode="auto">
          <a:xfrm>
            <a:off x="51816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6" name="Rectangle 605"/>
          <p:cNvSpPr/>
          <p:nvPr/>
        </p:nvSpPr>
        <p:spPr bwMode="auto">
          <a:xfrm>
            <a:off x="54102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49530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51816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49530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51816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54102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49530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51816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54102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4038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>
            <a:off x="4267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44958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4724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>
            <a:off x="4038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>
            <a:off x="4267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>
            <a:off x="4495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8" name="Rectangle 627"/>
          <p:cNvSpPr/>
          <p:nvPr/>
        </p:nvSpPr>
        <p:spPr bwMode="auto">
          <a:xfrm>
            <a:off x="4724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4953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5181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0" name="Rectangle 639"/>
          <p:cNvSpPr/>
          <p:nvPr/>
        </p:nvSpPr>
        <p:spPr bwMode="auto">
          <a:xfrm>
            <a:off x="54102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4953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5181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4" name="Rectangle 643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0" name="TextBox 659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1" name="TextBox 660"/>
          <p:cNvSpPr txBox="1"/>
          <p:nvPr/>
        </p:nvSpPr>
        <p:spPr>
          <a:xfrm>
            <a:off x="6019800" y="37338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BlockCyclic</a:t>
            </a:r>
            <a:r>
              <a:rPr lang="en-US" dirty="0" smtClean="0"/>
              <a:t>(start=(1,1), </a:t>
            </a:r>
            <a:r>
              <a:rPr lang="en-US" dirty="0" err="1" smtClean="0"/>
              <a:t>blksize</a:t>
            </a:r>
            <a:r>
              <a:rPr lang="en-US" dirty="0" smtClean="0"/>
              <a:t>=4)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smtClean="0"/>
              <a:t>Block-Cyclic Distribution</a:t>
            </a:r>
            <a:endParaRPr lang="en-US" dirty="0"/>
          </a:p>
        </p:txBody>
      </p:sp>
      <p:sp>
        <p:nvSpPr>
          <p:cNvPr id="561" name="Content Placeholder 2"/>
          <p:cNvSpPr>
            <a:spLocks noGrp="1"/>
          </p:cNvSpPr>
          <p:nvPr>
            <p:ph idx="1"/>
          </p:nvPr>
        </p:nvSpPr>
        <p:spPr>
          <a:xfrm>
            <a:off x="212725" y="1206500"/>
            <a:ext cx="8705850" cy="5187950"/>
          </a:xfrm>
        </p:spPr>
        <p:txBody>
          <a:bodyPr/>
          <a:lstStyle/>
          <a:p>
            <a:r>
              <a:rPr lang="en-US" b="1" dirty="0" smtClean="0"/>
              <a:t>Notes:</a:t>
            </a:r>
          </a:p>
          <a:p>
            <a:pPr lvl="1"/>
            <a:r>
              <a:rPr lang="en-US" dirty="0" smtClean="0"/>
              <a:t>at extremes, Block-Cyclic is:</a:t>
            </a:r>
          </a:p>
          <a:p>
            <a:pPr lvl="2"/>
            <a:r>
              <a:rPr lang="en-US" dirty="0" smtClean="0"/>
              <a:t>the same as Cyclic (when </a:t>
            </a:r>
            <a:r>
              <a:rPr lang="en-US" dirty="0" err="1" smtClean="0"/>
              <a:t>blkSize</a:t>
            </a:r>
            <a:r>
              <a:rPr lang="en-US" dirty="0" smtClean="0"/>
              <a:t> == 1)</a:t>
            </a:r>
          </a:p>
          <a:p>
            <a:pPr lvl="2"/>
            <a:r>
              <a:rPr lang="en-US" dirty="0" smtClean="0"/>
              <a:t>similar to Block</a:t>
            </a:r>
          </a:p>
          <a:p>
            <a:pPr lvl="3"/>
            <a:r>
              <a:rPr lang="en-US" dirty="0" smtClean="0"/>
              <a:t>the same when things divide evenly</a:t>
            </a:r>
          </a:p>
          <a:p>
            <a:pPr lvl="3"/>
            <a:r>
              <a:rPr lang="en-US" dirty="0" smtClean="0"/>
              <a:t>slightly different when they don’t (last locale will own more or less than </a:t>
            </a:r>
            <a:r>
              <a:rPr lang="en-US" dirty="0" err="1" smtClean="0"/>
              <a:t>blkSize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Benefits relative to Block and Cyclic:</a:t>
            </a:r>
          </a:p>
          <a:p>
            <a:pPr lvl="1"/>
            <a:r>
              <a:rPr lang="en-US" dirty="0" smtClean="0"/>
              <a:t>if work isn’t well load-balanced across a domain (and is spatially-based), likely to result in better balance across locales than Block</a:t>
            </a:r>
          </a:p>
          <a:p>
            <a:pPr lvl="1"/>
            <a:r>
              <a:rPr lang="en-US" dirty="0" smtClean="0"/>
              <a:t>provides nicer locality than Cyclic (locales own blocks rather than singletons)</a:t>
            </a:r>
          </a:p>
          <a:p>
            <a:r>
              <a:rPr lang="en-US" b="1" dirty="0" smtClean="0"/>
              <a:t>Also:</a:t>
            </a:r>
          </a:p>
          <a:p>
            <a:pPr lvl="1"/>
            <a:r>
              <a:rPr lang="en-US" dirty="0" smtClean="0"/>
              <a:t>a good match for algorithms that are block-structured in nature</a:t>
            </a:r>
          </a:p>
          <a:p>
            <a:pPr lvl="2"/>
            <a:r>
              <a:rPr lang="en-US" dirty="0" smtClean="0"/>
              <a:t>like HPL</a:t>
            </a:r>
          </a:p>
          <a:p>
            <a:pPr lvl="2"/>
            <a:r>
              <a:rPr lang="en-US" dirty="0" smtClean="0"/>
              <a:t>typically the distribution’s </a:t>
            </a:r>
            <a:r>
              <a:rPr lang="en-US" dirty="0" err="1" smtClean="0"/>
              <a:t>blocksize</a:t>
            </a:r>
            <a:r>
              <a:rPr lang="en-US" dirty="0" smtClean="0"/>
              <a:t> will be set to the algorithm’s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Category</a:t>
            </a:r>
            <a:r>
              <a:rPr lang="en-US" dirty="0" smtClean="0"/>
              <a:t>: dense linear-algebra</a:t>
            </a:r>
          </a:p>
          <a:p>
            <a:r>
              <a:rPr lang="en-US" b="1" dirty="0" smtClean="0"/>
              <a:t>Computation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compute L-U factorization of a matrix </a:t>
            </a:r>
            <a:r>
              <a:rPr lang="en-US" i="1" dirty="0" smtClean="0"/>
              <a:t>A</a:t>
            </a:r>
          </a:p>
          <a:p>
            <a:pPr lvl="2"/>
            <a:r>
              <a:rPr lang="en-US" i="1" dirty="0" smtClean="0"/>
              <a:t>L</a:t>
            </a:r>
            <a:r>
              <a:rPr lang="en-US" dirty="0" smtClean="0"/>
              <a:t> = lower-triangular matrix</a:t>
            </a:r>
          </a:p>
          <a:p>
            <a:pPr lvl="2"/>
            <a:r>
              <a:rPr lang="en-US" i="1" dirty="0" smtClean="0"/>
              <a:t>U</a:t>
            </a:r>
            <a:r>
              <a:rPr lang="en-US" dirty="0" smtClean="0"/>
              <a:t> = upper-triangular matrix</a:t>
            </a:r>
          </a:p>
          <a:p>
            <a:pPr lvl="2"/>
            <a:r>
              <a:rPr lang="en-US" i="1" dirty="0" smtClean="0"/>
              <a:t>LU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order to solve </a:t>
            </a:r>
            <a:r>
              <a:rPr lang="en-US" i="1" dirty="0" smtClean="0"/>
              <a:t>Ax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solving </a:t>
            </a:r>
            <a:r>
              <a:rPr lang="en-US" i="1" dirty="0" smtClean="0"/>
              <a:t>Ax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is easier using these triangular matrices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066800" y="4191000"/>
            <a:ext cx="9144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09800" y="41910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19400" y="41910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4191000"/>
            <a:ext cx="2286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724400" y="2971800"/>
            <a:ext cx="9144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419600" y="2971800"/>
            <a:ext cx="2286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19" name="Right Triangle 18"/>
          <p:cNvSpPr/>
          <p:nvPr/>
        </p:nvSpPr>
        <p:spPr bwMode="auto">
          <a:xfrm>
            <a:off x="2514600" y="2971800"/>
            <a:ext cx="914400" cy="914400"/>
          </a:xfrm>
          <a:prstGeom prst="rt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grpSp>
        <p:nvGrpSpPr>
          <p:cNvPr id="5" name="Group 29"/>
          <p:cNvGrpSpPr/>
          <p:nvPr/>
        </p:nvGrpSpPr>
        <p:grpSpPr>
          <a:xfrm>
            <a:off x="3429000" y="2971800"/>
            <a:ext cx="914400" cy="914400"/>
            <a:chOff x="3429000" y="2971800"/>
            <a:chExt cx="914400" cy="914400"/>
          </a:xfrm>
        </p:grpSpPr>
        <p:sp>
          <p:nvSpPr>
            <p:cNvPr id="20" name="Right Triangle 19"/>
            <p:cNvSpPr/>
            <p:nvPr/>
          </p:nvSpPr>
          <p:spPr bwMode="auto">
            <a:xfrm rot="10800000">
              <a:off x="3429000" y="2971800"/>
              <a:ext cx="914400" cy="914400"/>
            </a:xfrm>
            <a:prstGeom prst="rt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29000" y="2971800"/>
              <a:ext cx="914400" cy="914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     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i="1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3429000" y="34290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057400" y="46482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Right Triangle 24"/>
          <p:cNvSpPr/>
          <p:nvPr/>
        </p:nvSpPr>
        <p:spPr bwMode="auto">
          <a:xfrm>
            <a:off x="1066800" y="5410200"/>
            <a:ext cx="914400" cy="914400"/>
          </a:xfrm>
          <a:prstGeom prst="rt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1981200" y="58674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" name="Group 28"/>
          <p:cNvGrpSpPr/>
          <p:nvPr/>
        </p:nvGrpSpPr>
        <p:grpSpPr>
          <a:xfrm>
            <a:off x="1981200" y="5410200"/>
            <a:ext cx="914400" cy="914400"/>
            <a:chOff x="4953000" y="4495800"/>
            <a:chExt cx="914400" cy="914400"/>
          </a:xfrm>
        </p:grpSpPr>
        <p:sp>
          <p:nvSpPr>
            <p:cNvPr id="26" name="Right Triangle 25"/>
            <p:cNvSpPr/>
            <p:nvPr/>
          </p:nvSpPr>
          <p:spPr bwMode="auto">
            <a:xfrm rot="10800000">
              <a:off x="4953000" y="4495800"/>
              <a:ext cx="914400" cy="914400"/>
            </a:xfrm>
            <a:prstGeom prst="rt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53000" y="4495800"/>
              <a:ext cx="914400" cy="914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     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i="1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3124200" y="54102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733800" y="54102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29000" y="5410200"/>
            <a:ext cx="2286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971800" y="58674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Challenge: Chapel Entries </a:t>
            </a:r>
            <a:r>
              <a:rPr lang="en-US" sz="2400" dirty="0" smtClean="0"/>
              <a:t>(2008-2009)</a:t>
            </a:r>
            <a:r>
              <a:rPr lang="en-US" dirty="0" smtClean="0"/>
              <a:t> Entries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2725" y="1104900"/>
          <a:ext cx="8705852" cy="357124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958975"/>
                <a:gridCol w="2248959"/>
                <a:gridCol w="2248959"/>
                <a:gridCol w="22489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STREAM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1.73 TB/s</a:t>
                      </a:r>
                    </a:p>
                    <a:p>
                      <a:r>
                        <a:rPr lang="en-US" dirty="0" smtClean="0"/>
                        <a:t>(512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 TB/s</a:t>
                      </a:r>
                    </a:p>
                    <a:p>
                      <a:r>
                        <a:rPr lang="en-US" dirty="0" smtClean="0"/>
                        <a:t>(2048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6.2x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 STREAM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1.59 TB/s</a:t>
                      </a:r>
                    </a:p>
                    <a:p>
                      <a:r>
                        <a:rPr lang="en-US" dirty="0" smtClean="0"/>
                        <a:t>(256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 TB/s</a:t>
                      </a:r>
                    </a:p>
                    <a:p>
                      <a:r>
                        <a:rPr lang="en-US" dirty="0" smtClean="0"/>
                        <a:t>(2048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7.7x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RA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0.00112 GUPs</a:t>
                      </a:r>
                    </a:p>
                    <a:p>
                      <a:r>
                        <a:rPr lang="en-US" dirty="0" smtClean="0"/>
                        <a:t>(64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 GUPs</a:t>
                      </a:r>
                    </a:p>
                    <a:p>
                      <a:r>
                        <a:rPr lang="en-US" dirty="0" smtClean="0"/>
                        <a:t>(2048 nodes)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109x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FFT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single-threaded</a:t>
                      </a:r>
                    </a:p>
                    <a:p>
                      <a:r>
                        <a:rPr lang="en-US" dirty="0" smtClean="0"/>
                        <a:t>single-node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multi-threaded</a:t>
                      </a:r>
                      <a:r>
                        <a:rPr lang="en-US" baseline="0" dirty="0" smtClean="0"/>
                        <a:t> multi-node</a:t>
                      </a:r>
                      <a:r>
                        <a:rPr lang="en-US" dirty="0" smtClean="0"/>
                        <a:t>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multi-node</a:t>
                      </a:r>
                      <a:r>
                        <a:rPr lang="en-US" baseline="0" dirty="0" smtClean="0"/>
                        <a:t> parallel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HPL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single-threaded single-node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multi-threaded single-node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single-node parallel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1300" y="4849375"/>
            <a:ext cx="577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/>
              <a:t>All timings on ORNL Cray XT4: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 4 cores/node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 8GB/node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rgbClr val="009900"/>
                </a:solidFill>
              </a:rPr>
              <a:t>no use of library routines</a:t>
            </a:r>
            <a:endParaRPr lang="en-US" sz="1800" b="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Overview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Approach:</a:t>
            </a:r>
            <a:r>
              <a:rPr lang="en-US" dirty="0" smtClean="0"/>
              <a:t> block-based recursive algorithm</a:t>
            </a:r>
          </a:p>
          <a:p>
            <a:r>
              <a:rPr lang="en-US" b="1" dirty="0" smtClean="0"/>
              <a:t>Details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pivot (swap rows of matrix and vectors) to maintain numerical stability</a:t>
            </a:r>
          </a:p>
          <a:p>
            <a:pPr lvl="1"/>
            <a:r>
              <a:rPr lang="en-US" dirty="0" smtClean="0"/>
              <a:t>store </a:t>
            </a:r>
            <a:r>
              <a:rPr lang="en-US" i="1" dirty="0" smtClean="0"/>
              <a:t>b</a:t>
            </a:r>
            <a:r>
              <a:rPr lang="en-US" dirty="0" smtClean="0"/>
              <a:t> adjacent to </a:t>
            </a:r>
            <a:r>
              <a:rPr lang="en-US" i="1" dirty="0" smtClean="0"/>
              <a:t>A</a:t>
            </a:r>
            <a:r>
              <a:rPr lang="en-US" dirty="0" smtClean="0"/>
              <a:t> for convenience, ease-of-pivoting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reuse </a:t>
            </a:r>
            <a:r>
              <a:rPr lang="en-US" i="1" dirty="0" smtClean="0"/>
              <a:t>A</a:t>
            </a:r>
            <a:r>
              <a:rPr lang="en-US" dirty="0" smtClean="0"/>
              <a:t>’s storage to represent </a:t>
            </a:r>
            <a:r>
              <a:rPr lang="en-US" i="1" dirty="0" smtClean="0"/>
              <a:t>L</a:t>
            </a:r>
            <a:r>
              <a:rPr lang="en-US" dirty="0" smtClean="0"/>
              <a:t> and </a:t>
            </a:r>
            <a:r>
              <a:rPr lang="en-US" i="1" dirty="0" smtClean="0"/>
              <a:t>U</a:t>
            </a:r>
          </a:p>
        </p:txBody>
      </p:sp>
      <p:sp>
        <p:nvSpPr>
          <p:cNvPr id="37" name="Right Triangle 36"/>
          <p:cNvSpPr/>
          <p:nvPr/>
        </p:nvSpPr>
        <p:spPr bwMode="auto">
          <a:xfrm>
            <a:off x="2057400" y="4267200"/>
            <a:ext cx="914400" cy="914400"/>
          </a:xfrm>
          <a:prstGeom prst="rt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2057400" y="4267200"/>
            <a:ext cx="914400" cy="914400"/>
            <a:chOff x="4953000" y="4495800"/>
            <a:chExt cx="914400" cy="914400"/>
          </a:xfrm>
        </p:grpSpPr>
        <p:sp>
          <p:nvSpPr>
            <p:cNvPr id="39" name="Right Triangle 38"/>
            <p:cNvSpPr/>
            <p:nvPr/>
          </p:nvSpPr>
          <p:spPr bwMode="auto">
            <a:xfrm rot="10800000">
              <a:off x="4953000" y="4495800"/>
              <a:ext cx="914400" cy="914400"/>
            </a:xfrm>
            <a:prstGeom prst="rt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953000" y="4495800"/>
              <a:ext cx="914400" cy="914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     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i="1" dirty="0" smtClean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2971800" y="27432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057400" y="2743200"/>
            <a:ext cx="9144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71800" y="4267200"/>
            <a:ext cx="2286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Configs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matrix size and </a:t>
            </a:r>
            <a:r>
              <a:rPr lang="en-US" sz="1600" i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blocksize</a:t>
            </a:r>
            <a:endParaRPr lang="en-US" sz="1600" i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computeProblemSize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numMatrices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rank=2,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memFraction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retType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error tolerance for verification</a:t>
            </a:r>
            <a:endParaRPr lang="en-US" sz="16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epsilon = 2.0e-15;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standard random initialization stuff</a:t>
            </a:r>
            <a:endParaRPr lang="en-US" sz="16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useRandomSeed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seed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useRandomSeed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SeedGenerator.currentTime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       else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31415;</a:t>
            </a:r>
          </a:p>
          <a:p>
            <a:pPr>
              <a:buNone/>
            </a:pP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standard knobs for controlling printing</a:t>
            </a:r>
            <a:endParaRPr lang="en-US" sz="16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printParams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printArrays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printStats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// the matrix A and vector b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// a vector of pivot values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// the solution vector, x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// an alias for the Matrix part of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Ab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// an alias for the last column of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Ab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chemeClr val="bg1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5" name="Rectangle 534"/>
          <p:cNvSpPr/>
          <p:nvPr/>
        </p:nvSpPr>
        <p:spPr bwMode="auto">
          <a:xfrm>
            <a:off x="5410200" y="3124200"/>
            <a:ext cx="3429000" cy="3200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6" name="TextBox 535"/>
          <p:cNvSpPr txBox="1"/>
          <p:nvPr/>
        </p:nvSpPr>
        <p:spPr>
          <a:xfrm>
            <a:off x="6477000" y="2743200"/>
            <a:ext cx="1340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MatVectSpace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6477000" y="2743200"/>
            <a:ext cx="1340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MatVectSpace</a:t>
            </a:r>
            <a:endParaRPr lang="en-US" dirty="0"/>
          </a:p>
        </p:txBody>
      </p:sp>
      <p:sp>
        <p:nvSpPr>
          <p:cNvPr id="241" name="Rectangle 240"/>
          <p:cNvSpPr/>
          <p:nvPr/>
        </p:nvSpPr>
        <p:spPr bwMode="auto">
          <a:xfrm>
            <a:off x="5410200" y="3124200"/>
            <a:ext cx="3429000" cy="3200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5410200" y="3124200"/>
            <a:ext cx="3200400" cy="320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6477000" y="2743200"/>
            <a:ext cx="1180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MatrixSpace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6944949" y="27432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241" name="Rectangle 240"/>
          <p:cNvSpPr/>
          <p:nvPr/>
        </p:nvSpPr>
        <p:spPr bwMode="auto">
          <a:xfrm>
            <a:off x="5410200" y="3124200"/>
            <a:ext cx="3429000" cy="3200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5410200" y="3124200"/>
            <a:ext cx="3200400" cy="320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6914619" y="274320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 flipH="1">
            <a:off x="8610600" y="3124200"/>
            <a:ext cx="228600" cy="320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585199" y="27432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Distributions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4" y="1206500"/>
            <a:ext cx="8778875" cy="518795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BlockCyclic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(start=(1,1),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BlkCycDst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= [1..n, 1..n+1],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..n];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MatVectSpace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x  : [1..n]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],      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 =&gt;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[.., n+1];          </a:t>
            </a:r>
            <a:endParaRPr lang="en-US" sz="1600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410200" y="31242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4"/>
          <p:cNvGrpSpPr/>
          <p:nvPr/>
        </p:nvGrpSpPr>
        <p:grpSpPr>
          <a:xfrm>
            <a:off x="6324600" y="31242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2" name="Rectangle 2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8" name="Group 41"/>
          <p:cNvGrpSpPr/>
          <p:nvPr/>
        </p:nvGrpSpPr>
        <p:grpSpPr>
          <a:xfrm>
            <a:off x="5410200" y="40386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5" name="Group 58"/>
          <p:cNvGrpSpPr/>
          <p:nvPr/>
        </p:nvGrpSpPr>
        <p:grpSpPr>
          <a:xfrm>
            <a:off x="6324600" y="40386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2" name="Group 109"/>
          <p:cNvGrpSpPr/>
          <p:nvPr/>
        </p:nvGrpSpPr>
        <p:grpSpPr>
          <a:xfrm>
            <a:off x="7239000" y="31242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3" name="Rectangle 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0" name="Rectangle 89"/>
          <p:cNvSpPr/>
          <p:nvPr/>
        </p:nvSpPr>
        <p:spPr bwMode="auto">
          <a:xfrm>
            <a:off x="81534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3820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10600" y="3124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1534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3820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10600" y="3352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3820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1534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3820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610600" y="3810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143"/>
          <p:cNvGrpSpPr/>
          <p:nvPr/>
        </p:nvGrpSpPr>
        <p:grpSpPr>
          <a:xfrm>
            <a:off x="7239000" y="40386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1534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3820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3820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610600" y="42672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3820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610600" y="4495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83820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3" name="Group 245"/>
          <p:cNvGrpSpPr/>
          <p:nvPr/>
        </p:nvGrpSpPr>
        <p:grpSpPr>
          <a:xfrm>
            <a:off x="5410200" y="49530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262"/>
          <p:cNvGrpSpPr/>
          <p:nvPr/>
        </p:nvGrpSpPr>
        <p:grpSpPr>
          <a:xfrm>
            <a:off x="6324600" y="49530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16" name="Rectangle 21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3" name="Rectangle 232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5638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867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096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4102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67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096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324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781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010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3246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7818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010400" y="60960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1" name="Group 313"/>
          <p:cNvGrpSpPr/>
          <p:nvPr/>
        </p:nvGrpSpPr>
        <p:grpSpPr>
          <a:xfrm>
            <a:off x="7239000" y="49530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267" name="Rectangle 26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" name="Rectangle 283"/>
          <p:cNvSpPr/>
          <p:nvPr/>
        </p:nvSpPr>
        <p:spPr bwMode="auto">
          <a:xfrm>
            <a:off x="81534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83820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8610600" y="49530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534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3820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610600" y="51816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81534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83820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81534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83820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610600" y="5638800"/>
            <a:ext cx="228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9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467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696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924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4676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962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8153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8382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8610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2" name="Rectangle 321"/>
          <p:cNvSpPr/>
          <p:nvPr/>
        </p:nvSpPr>
        <p:spPr bwMode="auto">
          <a:xfrm>
            <a:off x="81534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83820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4" name="Rectangle 323"/>
          <p:cNvSpPr/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5" name="Group 263"/>
          <p:cNvGrpSpPr/>
          <p:nvPr/>
        </p:nvGrpSpPr>
        <p:grpSpPr>
          <a:xfrm rot="5400000">
            <a:off x="2781300" y="4000500"/>
            <a:ext cx="228600" cy="3200400"/>
            <a:chOff x="4876800" y="3276600"/>
            <a:chExt cx="228600" cy="3200400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4876800" y="3276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4876800" y="3505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4876800" y="3733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4876800" y="3962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876800" y="41910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876800" y="4419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4876800" y="4648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4876800" y="4876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4876800" y="5105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48768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4876800" y="5562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4876800" y="5791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4876800" y="6019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4876800" y="6248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6" name="Group 264"/>
          <p:cNvGrpSpPr/>
          <p:nvPr/>
        </p:nvGrpSpPr>
        <p:grpSpPr>
          <a:xfrm rot="5400000">
            <a:off x="2781300" y="4381500"/>
            <a:ext cx="228600" cy="3200400"/>
            <a:chOff x="4876800" y="3276600"/>
            <a:chExt cx="228600" cy="3200400"/>
          </a:xfrm>
        </p:grpSpPr>
        <p:sp>
          <p:nvSpPr>
            <p:cNvPr id="266" name="Rectangle 265"/>
            <p:cNvSpPr/>
            <p:nvPr/>
          </p:nvSpPr>
          <p:spPr bwMode="auto">
            <a:xfrm>
              <a:off x="4876800" y="3276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4876800" y="3505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4876800" y="3733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4876800" y="3962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4876800" y="41910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4876800" y="4419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4876800" y="4648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4876800" y="4876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4876800" y="5105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4876800" y="53340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4876800" y="55626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4876800" y="5791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4876800" y="6019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4876800" y="62484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16" name="TextBox 315"/>
          <p:cNvSpPr txBox="1"/>
          <p:nvPr/>
        </p:nvSpPr>
        <p:spPr>
          <a:xfrm>
            <a:off x="838200" y="541020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piv</a:t>
            </a:r>
            <a:endParaRPr lang="en-US" dirty="0"/>
          </a:p>
        </p:txBody>
      </p:sp>
      <p:sp>
        <p:nvSpPr>
          <p:cNvPr id="317" name="TextBox 316"/>
          <p:cNvSpPr txBox="1"/>
          <p:nvPr/>
        </p:nvSpPr>
        <p:spPr>
          <a:xfrm>
            <a:off x="977662" y="5791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21" name="Rectangle 320"/>
          <p:cNvSpPr/>
          <p:nvPr/>
        </p:nvSpPr>
        <p:spPr bwMode="auto">
          <a:xfrm>
            <a:off x="1295400" y="5486401"/>
            <a:ext cx="3200400" cy="228599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5" name="Rectangle 324"/>
          <p:cNvSpPr/>
          <p:nvPr/>
        </p:nvSpPr>
        <p:spPr bwMode="auto">
          <a:xfrm>
            <a:off x="1295400" y="5867401"/>
            <a:ext cx="3200400" cy="228599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HPCC STREAM and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STREAM Triad</a:t>
            </a:r>
          </a:p>
          <a:p>
            <a:pPr lvl="1"/>
            <a:r>
              <a:rPr lang="en-US" dirty="0" smtClean="0"/>
              <a:t>compute a distributed scaled-vector addition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 smtClean="0">
                <a:cs typeface="Times New Roman" pitchFamily="18" charset="0"/>
              </a:rPr>
              <a:t>where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dirty="0" smtClean="0">
                <a:cs typeface="Times New Roman" pitchFamily="18" charset="0"/>
              </a:rPr>
              <a:t>are vectors</a:t>
            </a:r>
            <a:endParaRPr lang="en-US" dirty="0" smtClean="0"/>
          </a:p>
          <a:p>
            <a:pPr lvl="1"/>
            <a:r>
              <a:rPr lang="en-US" dirty="0" smtClean="0"/>
              <a:t>embarrassingly parallel</a:t>
            </a:r>
          </a:p>
          <a:p>
            <a:pPr lvl="1"/>
            <a:r>
              <a:rPr lang="en-US" dirty="0" smtClean="0"/>
              <a:t>stresses local memory bandwidth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Random Access (RA)</a:t>
            </a:r>
          </a:p>
          <a:p>
            <a:pPr lvl="1"/>
            <a:r>
              <a:rPr lang="en-US" dirty="0" smtClean="0"/>
              <a:t>make random </a:t>
            </a:r>
            <a:r>
              <a:rPr lang="en-US" dirty="0" err="1" smtClean="0"/>
              <a:t>xor</a:t>
            </a:r>
            <a:r>
              <a:rPr lang="en-US" dirty="0" smtClean="0"/>
              <a:t>-updates to a distributed table of integers</a:t>
            </a:r>
          </a:p>
          <a:p>
            <a:pPr lvl="1"/>
            <a:r>
              <a:rPr lang="en-US" dirty="0" smtClean="0"/>
              <a:t>stresses fine-grained communication, updates (in its purest form)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startTime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getCurrentTime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   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               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(n, A, b); 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getCurrentTime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startTime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validAnswer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MatrixSpace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x);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printResults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validAnswer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LUFactorize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loop marches down block diagonal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each iteration views matrix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as computation proceeds, since these four areas shrink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Block-Cyclic more appropriate than Block</a:t>
            </a:r>
          </a:p>
        </p:txBody>
      </p:sp>
      <p:grpSp>
        <p:nvGrpSpPr>
          <p:cNvPr id="4" name="Group 104"/>
          <p:cNvGrpSpPr/>
          <p:nvPr/>
        </p:nvGrpSpPr>
        <p:grpSpPr>
          <a:xfrm>
            <a:off x="990600" y="3733800"/>
            <a:ext cx="1447800" cy="1371600"/>
            <a:chOff x="609600" y="1676400"/>
            <a:chExt cx="1447800" cy="13716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err="1" smtClean="0"/>
                <a:t>tl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914400" y="2286000"/>
              <a:ext cx="3048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" name="Group 105"/>
          <p:cNvGrpSpPr/>
          <p:nvPr/>
        </p:nvGrpSpPr>
        <p:grpSpPr>
          <a:xfrm>
            <a:off x="990600" y="1676400"/>
            <a:ext cx="1447800" cy="1371600"/>
            <a:chOff x="2362200" y="1676400"/>
            <a:chExt cx="1447800" cy="13716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362200" y="16764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667000" y="16764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971800" y="16764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76600" y="16764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581400" y="1676400"/>
              <a:ext cx="228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0" y="1981200"/>
              <a:ext cx="228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81400" y="2286000"/>
              <a:ext cx="228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581400" y="2590800"/>
              <a:ext cx="228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362200" y="2895600"/>
              <a:ext cx="3048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667000" y="2895600"/>
              <a:ext cx="3048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971800" y="2895600"/>
              <a:ext cx="3048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76600" y="2895600"/>
              <a:ext cx="3048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581400" y="2895600"/>
              <a:ext cx="2286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5</a:t>
              </a:r>
              <a:endPara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3622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6670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9718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766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362200" y="22860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22860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971800" y="22860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</a:t>
              </a:r>
              <a:endPara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76600" y="22860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362200" y="25908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667000" y="25908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971800" y="25908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76600" y="25908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</p:grpSp>
      <p:grpSp>
        <p:nvGrpSpPr>
          <p:cNvPr id="6" name="Group 107"/>
          <p:cNvGrpSpPr/>
          <p:nvPr/>
        </p:nvGrpSpPr>
        <p:grpSpPr>
          <a:xfrm>
            <a:off x="3200400" y="3733800"/>
            <a:ext cx="1447800" cy="1371600"/>
            <a:chOff x="609600" y="1676400"/>
            <a:chExt cx="1447800" cy="1371600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914400" y="1981200"/>
              <a:ext cx="3048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l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2663884" y="4340423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LUFactorize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(n: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[1..n, 1..n+1]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[1..n]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Ab.domain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   // alias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Ab.domain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 save typing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1..n;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1..n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[blk..#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blk..#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[blk..#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blk+blkSize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blk+blkSize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.., blk..#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blk+blkSize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blk+blkSize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l 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[blk.., blk..#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l,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tr.numIndices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br.numIndices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2133600"/>
            <a:ext cx="1447800" cy="1371600"/>
            <a:chOff x="609600" y="1676400"/>
            <a:chExt cx="1447800" cy="137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err="1" smtClean="0"/>
                <a:t>tl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14400" y="2286000"/>
              <a:ext cx="3048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24600" y="3657600"/>
            <a:ext cx="1447800" cy="1371600"/>
            <a:chOff x="609600" y="1676400"/>
            <a:chExt cx="1447800" cy="1371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14400" y="1981200"/>
              <a:ext cx="3048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l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each kernel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81400" y="1371600"/>
            <a:ext cx="1447800" cy="1371600"/>
            <a:chOff x="609600" y="1676400"/>
            <a:chExt cx="1447800" cy="137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1219200" y="1981200"/>
              <a:ext cx="838200" cy="1066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14400" y="1981200"/>
              <a:ext cx="3048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l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5334000" y="1371600"/>
            <a:ext cx="14478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Ab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4419600" y="2895600"/>
            <a:ext cx="1447800" cy="1371600"/>
            <a:chOff x="609600" y="1676400"/>
            <a:chExt cx="1447800" cy="1371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err="1" smtClean="0"/>
                <a:t>tl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14400" y="2286000"/>
              <a:ext cx="1143000" cy="76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20"/>
          <p:cNvGrpSpPr/>
          <p:nvPr/>
        </p:nvGrpSpPr>
        <p:grpSpPr>
          <a:xfrm>
            <a:off x="4419600" y="4419600"/>
            <a:ext cx="1447800" cy="1371600"/>
            <a:chOff x="609600" y="1676400"/>
            <a:chExt cx="1447800" cy="13716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914400" y="2286000"/>
              <a:ext cx="3048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panelSolve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l,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[] ?t,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panel: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pnlRows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panel.dim(1),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panel.dim(2);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piv.domain.dim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==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Ab.domain.dim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pnlCols.length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             // iterate through the columns of the panel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6324600" y="1371600"/>
            <a:ext cx="1447800" cy="1371600"/>
            <a:chOff x="609600" y="1676400"/>
            <a:chExt cx="1447800" cy="1371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219200" y="1981200"/>
              <a:ext cx="838200" cy="1066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14400" y="1981200"/>
              <a:ext cx="3048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panel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 bwMode="auto">
          <a:xfrm>
            <a:off x="6629400" y="28194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455773" y="2819400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err="1" smtClean="0"/>
              <a:t>pnlCols</a:t>
            </a:r>
            <a:endParaRPr lang="en-US" i="1" dirty="0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 flipH="1" flipV="1">
            <a:off x="7391400" y="2209800"/>
            <a:ext cx="106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924800" y="205740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i="1" dirty="0" err="1" smtClean="0"/>
              <a:t>pnlRows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STREAM Triad</a:t>
            </a:r>
          </a:p>
        </p:txBody>
      </p:sp>
      <p:sp>
        <p:nvSpPr>
          <p:cNvPr id="245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Given:</a:t>
            </a:r>
            <a:r>
              <a:rPr lang="en-US"/>
              <a:t> </a:t>
            </a:r>
            <a:r>
              <a:rPr lang="en-US" i="1">
                <a:latin typeface="Times Roman" pitchFamily="18" charset="0"/>
                <a:sym typeface="Symbol" pitchFamily="18" charset="2"/>
              </a:rPr>
              <a:t>m</a:t>
            </a:r>
            <a:r>
              <a:rPr lang="en-US"/>
              <a:t>-element vectors </a:t>
            </a:r>
            <a:r>
              <a:rPr lang="en-US" i="1">
                <a:latin typeface="Times Roman" pitchFamily="18" charset="0"/>
              </a:rPr>
              <a:t>A</a:t>
            </a:r>
            <a:r>
              <a:rPr lang="en-US"/>
              <a:t>, </a:t>
            </a:r>
            <a:r>
              <a:rPr lang="en-US" i="1">
                <a:latin typeface="Times Roman" pitchFamily="18" charset="0"/>
              </a:rPr>
              <a:t>B</a:t>
            </a:r>
            <a:r>
              <a:rPr lang="en-US"/>
              <a:t>, </a:t>
            </a:r>
            <a:r>
              <a:rPr lang="en-US" i="1">
                <a:latin typeface="Times Roman" pitchFamily="18" charset="0"/>
              </a:rPr>
              <a:t>C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Compute: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</a:t>
            </a:r>
            <a:r>
              <a:rPr lang="en-US" i="1">
                <a:latin typeface="Times Roman" pitchFamily="18" charset="0"/>
                <a:sym typeface="Symbol" pitchFamily="18" charset="2"/>
              </a:rPr>
              <a:t>i</a:t>
            </a:r>
            <a:r>
              <a:rPr lang="en-US">
                <a:sym typeface="Symbol" pitchFamily="18" charset="2"/>
              </a:rPr>
              <a:t>  1..</a:t>
            </a:r>
            <a:r>
              <a:rPr lang="en-US" i="1">
                <a:latin typeface="Times Roman" pitchFamily="18" charset="0"/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latin typeface="Times Roman" pitchFamily="18" charset="0"/>
              </a:rPr>
              <a:t>A</a:t>
            </a:r>
            <a:r>
              <a:rPr lang="en-US" i="1" baseline="-25000">
                <a:latin typeface="Times Roman" pitchFamily="18" charset="0"/>
              </a:rPr>
              <a:t>i</a:t>
            </a:r>
            <a:r>
              <a:rPr lang="en-US">
                <a:latin typeface="Times Roman" pitchFamily="18" charset="0"/>
              </a:rPr>
              <a:t> = </a:t>
            </a:r>
            <a:r>
              <a:rPr lang="en-US" i="1">
                <a:latin typeface="Times Roman" pitchFamily="18" charset="0"/>
              </a:rPr>
              <a:t>B</a:t>
            </a:r>
            <a:r>
              <a:rPr lang="en-US" i="1" baseline="-25000">
                <a:latin typeface="Times Roman" pitchFamily="18" charset="0"/>
              </a:rPr>
              <a:t>i</a:t>
            </a:r>
            <a:r>
              <a:rPr lang="en-US">
                <a:latin typeface="Times Roman" pitchFamily="18" charset="0"/>
              </a:rPr>
              <a:t> + α</a:t>
            </a:r>
            <a:r>
              <a:rPr lang="en-US">
                <a:latin typeface="Times Roman" pitchFamily="18" charset="0"/>
                <a:sym typeface="Symbol" pitchFamily="18" charset="2"/>
              </a:rPr>
              <a:t></a:t>
            </a:r>
            <a:r>
              <a:rPr lang="en-US" i="1">
                <a:latin typeface="Times Roman" pitchFamily="18" charset="0"/>
              </a:rPr>
              <a:t>C</a:t>
            </a:r>
            <a:r>
              <a:rPr lang="en-US" i="1" baseline="-25000">
                <a:latin typeface="Times Roman" pitchFamily="18" charset="0"/>
              </a:rPr>
              <a:t>i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Pictorially: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89025" y="4576763"/>
            <a:ext cx="7239000" cy="452437"/>
            <a:chOff x="2304" y="2976"/>
            <a:chExt cx="2304" cy="144"/>
          </a:xfrm>
        </p:grpSpPr>
        <p:sp>
          <p:nvSpPr>
            <p:cNvPr id="2450437" name="Rectangle 5"/>
            <p:cNvSpPr>
              <a:spLocks noChangeArrowheads="1"/>
            </p:cNvSpPr>
            <p:nvPr/>
          </p:nvSpPr>
          <p:spPr bwMode="auto">
            <a:xfrm>
              <a:off x="2304" y="2976"/>
              <a:ext cx="2304" cy="14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38" name="Rectangle 6"/>
            <p:cNvSpPr>
              <a:spLocks noChangeArrowheads="1"/>
            </p:cNvSpPr>
            <p:nvPr/>
          </p:nvSpPr>
          <p:spPr bwMode="auto">
            <a:xfrm>
              <a:off x="230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39" name="Rectangle 7"/>
            <p:cNvSpPr>
              <a:spLocks noChangeArrowheads="1"/>
            </p:cNvSpPr>
            <p:nvPr/>
          </p:nvSpPr>
          <p:spPr bwMode="auto">
            <a:xfrm>
              <a:off x="244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0" name="Rectangle 8"/>
            <p:cNvSpPr>
              <a:spLocks noChangeArrowheads="1"/>
            </p:cNvSpPr>
            <p:nvPr/>
          </p:nvSpPr>
          <p:spPr bwMode="auto">
            <a:xfrm>
              <a:off x="259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1" name="Rectangle 9"/>
            <p:cNvSpPr>
              <a:spLocks noChangeArrowheads="1"/>
            </p:cNvSpPr>
            <p:nvPr/>
          </p:nvSpPr>
          <p:spPr bwMode="auto">
            <a:xfrm>
              <a:off x="273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2" name="Rectangle 10"/>
            <p:cNvSpPr>
              <a:spLocks noChangeArrowheads="1"/>
            </p:cNvSpPr>
            <p:nvPr/>
          </p:nvSpPr>
          <p:spPr bwMode="auto">
            <a:xfrm>
              <a:off x="288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3" name="Rectangle 11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4" name="Rectangle 12"/>
            <p:cNvSpPr>
              <a:spLocks noChangeArrowheads="1"/>
            </p:cNvSpPr>
            <p:nvPr/>
          </p:nvSpPr>
          <p:spPr bwMode="auto">
            <a:xfrm>
              <a:off x="316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5" name="Rectangle 13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6" name="Rectangle 14"/>
            <p:cNvSpPr>
              <a:spLocks noChangeArrowheads="1"/>
            </p:cNvSpPr>
            <p:nvPr/>
          </p:nvSpPr>
          <p:spPr bwMode="auto">
            <a:xfrm>
              <a:off x="345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7" name="Rectangle 15"/>
            <p:cNvSpPr>
              <a:spLocks noChangeArrowheads="1"/>
            </p:cNvSpPr>
            <p:nvPr/>
          </p:nvSpPr>
          <p:spPr bwMode="auto">
            <a:xfrm>
              <a:off x="360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8" name="Rectangle 16"/>
            <p:cNvSpPr>
              <a:spLocks noChangeArrowheads="1"/>
            </p:cNvSpPr>
            <p:nvPr/>
          </p:nvSpPr>
          <p:spPr bwMode="auto">
            <a:xfrm>
              <a:off x="374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49" name="Rectangle 17"/>
            <p:cNvSpPr>
              <a:spLocks noChangeArrowheads="1"/>
            </p:cNvSpPr>
            <p:nvPr/>
          </p:nvSpPr>
          <p:spPr bwMode="auto">
            <a:xfrm>
              <a:off x="388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0" name="Rectangle 18"/>
            <p:cNvSpPr>
              <a:spLocks noChangeArrowheads="1"/>
            </p:cNvSpPr>
            <p:nvPr/>
          </p:nvSpPr>
          <p:spPr bwMode="auto">
            <a:xfrm>
              <a:off x="403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1" name="Rectangle 19"/>
            <p:cNvSpPr>
              <a:spLocks noChangeArrowheads="1"/>
            </p:cNvSpPr>
            <p:nvPr/>
          </p:nvSpPr>
          <p:spPr bwMode="auto">
            <a:xfrm>
              <a:off x="417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2" name="Rectangle 20"/>
            <p:cNvSpPr>
              <a:spLocks noChangeArrowheads="1"/>
            </p:cNvSpPr>
            <p:nvPr/>
          </p:nvSpPr>
          <p:spPr bwMode="auto">
            <a:xfrm>
              <a:off x="432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3" name="Rectangle 21"/>
            <p:cNvSpPr>
              <a:spLocks noChangeArrowheads="1"/>
            </p:cNvSpPr>
            <p:nvPr/>
          </p:nvSpPr>
          <p:spPr bwMode="auto">
            <a:xfrm>
              <a:off x="446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089025" y="3657600"/>
            <a:ext cx="7239000" cy="452438"/>
            <a:chOff x="2400" y="3264"/>
            <a:chExt cx="2304" cy="144"/>
          </a:xfrm>
        </p:grpSpPr>
        <p:sp>
          <p:nvSpPr>
            <p:cNvPr id="2450455" name="Rectangle 23"/>
            <p:cNvSpPr>
              <a:spLocks noChangeArrowheads="1"/>
            </p:cNvSpPr>
            <p:nvPr/>
          </p:nvSpPr>
          <p:spPr bwMode="auto">
            <a:xfrm>
              <a:off x="2400" y="3264"/>
              <a:ext cx="2304" cy="144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6" name="Rectangle 24"/>
            <p:cNvSpPr>
              <a:spLocks noChangeArrowheads="1"/>
            </p:cNvSpPr>
            <p:nvPr/>
          </p:nvSpPr>
          <p:spPr bwMode="auto">
            <a:xfrm>
              <a:off x="240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7" name="Rectangle 25"/>
            <p:cNvSpPr>
              <a:spLocks noChangeArrowheads="1"/>
            </p:cNvSpPr>
            <p:nvPr/>
          </p:nvSpPr>
          <p:spPr bwMode="auto">
            <a:xfrm>
              <a:off x="254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8" name="Rectangle 26"/>
            <p:cNvSpPr>
              <a:spLocks noChangeArrowheads="1"/>
            </p:cNvSpPr>
            <p:nvPr/>
          </p:nvSpPr>
          <p:spPr bwMode="auto">
            <a:xfrm>
              <a:off x="268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59" name="Rectangle 27"/>
            <p:cNvSpPr>
              <a:spLocks noChangeArrowheads="1"/>
            </p:cNvSpPr>
            <p:nvPr/>
          </p:nvSpPr>
          <p:spPr bwMode="auto">
            <a:xfrm>
              <a:off x="283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0" name="Rectangle 28"/>
            <p:cNvSpPr>
              <a:spLocks noChangeArrowheads="1"/>
            </p:cNvSpPr>
            <p:nvPr/>
          </p:nvSpPr>
          <p:spPr bwMode="auto">
            <a:xfrm>
              <a:off x="297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1" name="Rectangle 29"/>
            <p:cNvSpPr>
              <a:spLocks noChangeArrowheads="1"/>
            </p:cNvSpPr>
            <p:nvPr/>
          </p:nvSpPr>
          <p:spPr bwMode="auto">
            <a:xfrm>
              <a:off x="312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2" name="Rectangle 30"/>
            <p:cNvSpPr>
              <a:spLocks noChangeArrowheads="1"/>
            </p:cNvSpPr>
            <p:nvPr/>
          </p:nvSpPr>
          <p:spPr bwMode="auto">
            <a:xfrm>
              <a:off x="326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3" name="Rectangle 31"/>
            <p:cNvSpPr>
              <a:spLocks noChangeArrowheads="1"/>
            </p:cNvSpPr>
            <p:nvPr/>
          </p:nvSpPr>
          <p:spPr bwMode="auto">
            <a:xfrm>
              <a:off x="340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4" name="Rectangle 32"/>
            <p:cNvSpPr>
              <a:spLocks noChangeArrowheads="1"/>
            </p:cNvSpPr>
            <p:nvPr/>
          </p:nvSpPr>
          <p:spPr bwMode="auto">
            <a:xfrm>
              <a:off x="355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5" name="Rectangle 33"/>
            <p:cNvSpPr>
              <a:spLocks noChangeArrowheads="1"/>
            </p:cNvSpPr>
            <p:nvPr/>
          </p:nvSpPr>
          <p:spPr bwMode="auto">
            <a:xfrm>
              <a:off x="369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6" name="Rectangle 34"/>
            <p:cNvSpPr>
              <a:spLocks noChangeArrowheads="1"/>
            </p:cNvSpPr>
            <p:nvPr/>
          </p:nvSpPr>
          <p:spPr bwMode="auto">
            <a:xfrm>
              <a:off x="384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7" name="Rectangle 35"/>
            <p:cNvSpPr>
              <a:spLocks noChangeArrowheads="1"/>
            </p:cNvSpPr>
            <p:nvPr/>
          </p:nvSpPr>
          <p:spPr bwMode="auto">
            <a:xfrm>
              <a:off x="398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8" name="Rectangle 36"/>
            <p:cNvSpPr>
              <a:spLocks noChangeArrowheads="1"/>
            </p:cNvSpPr>
            <p:nvPr/>
          </p:nvSpPr>
          <p:spPr bwMode="auto">
            <a:xfrm>
              <a:off x="412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69" name="Rectangle 37"/>
            <p:cNvSpPr>
              <a:spLocks noChangeArrowheads="1"/>
            </p:cNvSpPr>
            <p:nvPr/>
          </p:nvSpPr>
          <p:spPr bwMode="auto">
            <a:xfrm>
              <a:off x="427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0" name="Rectangle 38"/>
            <p:cNvSpPr>
              <a:spLocks noChangeArrowheads="1"/>
            </p:cNvSpPr>
            <p:nvPr/>
          </p:nvSpPr>
          <p:spPr bwMode="auto">
            <a:xfrm>
              <a:off x="441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1" name="Rectangle 39"/>
            <p:cNvSpPr>
              <a:spLocks noChangeArrowheads="1"/>
            </p:cNvSpPr>
            <p:nvPr/>
          </p:nvSpPr>
          <p:spPr bwMode="auto">
            <a:xfrm>
              <a:off x="456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081088" y="2747963"/>
            <a:ext cx="7246937" cy="452437"/>
            <a:chOff x="2400" y="3552"/>
            <a:chExt cx="2304" cy="144"/>
          </a:xfrm>
        </p:grpSpPr>
        <p:sp>
          <p:nvSpPr>
            <p:cNvPr id="2450473" name="Rectangle 41"/>
            <p:cNvSpPr>
              <a:spLocks noChangeArrowheads="1"/>
            </p:cNvSpPr>
            <p:nvPr/>
          </p:nvSpPr>
          <p:spPr bwMode="auto">
            <a:xfrm>
              <a:off x="2400" y="3552"/>
              <a:ext cx="2304" cy="14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4" name="Rectangle 42"/>
            <p:cNvSpPr>
              <a:spLocks noChangeArrowheads="1"/>
            </p:cNvSpPr>
            <p:nvPr/>
          </p:nvSpPr>
          <p:spPr bwMode="auto">
            <a:xfrm>
              <a:off x="240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5" name="Rectangle 43"/>
            <p:cNvSpPr>
              <a:spLocks noChangeArrowheads="1"/>
            </p:cNvSpPr>
            <p:nvPr/>
          </p:nvSpPr>
          <p:spPr bwMode="auto">
            <a:xfrm>
              <a:off x="254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6" name="Rectangle 44"/>
            <p:cNvSpPr>
              <a:spLocks noChangeArrowheads="1"/>
            </p:cNvSpPr>
            <p:nvPr/>
          </p:nvSpPr>
          <p:spPr bwMode="auto">
            <a:xfrm>
              <a:off x="268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7" name="Rectangle 45"/>
            <p:cNvSpPr>
              <a:spLocks noChangeArrowheads="1"/>
            </p:cNvSpPr>
            <p:nvPr/>
          </p:nvSpPr>
          <p:spPr bwMode="auto">
            <a:xfrm>
              <a:off x="283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8" name="Rectangle 46"/>
            <p:cNvSpPr>
              <a:spLocks noChangeArrowheads="1"/>
            </p:cNvSpPr>
            <p:nvPr/>
          </p:nvSpPr>
          <p:spPr bwMode="auto">
            <a:xfrm>
              <a:off x="297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79" name="Rectangle 47"/>
            <p:cNvSpPr>
              <a:spLocks noChangeArrowheads="1"/>
            </p:cNvSpPr>
            <p:nvPr/>
          </p:nvSpPr>
          <p:spPr bwMode="auto">
            <a:xfrm>
              <a:off x="312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0" name="Rectangle 48"/>
            <p:cNvSpPr>
              <a:spLocks noChangeArrowheads="1"/>
            </p:cNvSpPr>
            <p:nvPr/>
          </p:nvSpPr>
          <p:spPr bwMode="auto">
            <a:xfrm>
              <a:off x="326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1" name="Rectangle 49"/>
            <p:cNvSpPr>
              <a:spLocks noChangeArrowheads="1"/>
            </p:cNvSpPr>
            <p:nvPr/>
          </p:nvSpPr>
          <p:spPr bwMode="auto">
            <a:xfrm>
              <a:off x="340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2" name="Rectangle 50"/>
            <p:cNvSpPr>
              <a:spLocks noChangeArrowheads="1"/>
            </p:cNvSpPr>
            <p:nvPr/>
          </p:nvSpPr>
          <p:spPr bwMode="auto">
            <a:xfrm>
              <a:off x="355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3" name="Rectangle 51"/>
            <p:cNvSpPr>
              <a:spLocks noChangeArrowheads="1"/>
            </p:cNvSpPr>
            <p:nvPr/>
          </p:nvSpPr>
          <p:spPr bwMode="auto">
            <a:xfrm>
              <a:off x="369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4" name="Rectangle 52"/>
            <p:cNvSpPr>
              <a:spLocks noChangeArrowheads="1"/>
            </p:cNvSpPr>
            <p:nvPr/>
          </p:nvSpPr>
          <p:spPr bwMode="auto">
            <a:xfrm>
              <a:off x="384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5" name="Rectangle 53"/>
            <p:cNvSpPr>
              <a:spLocks noChangeArrowheads="1"/>
            </p:cNvSpPr>
            <p:nvPr/>
          </p:nvSpPr>
          <p:spPr bwMode="auto">
            <a:xfrm>
              <a:off x="398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6" name="Rectangle 54"/>
            <p:cNvSpPr>
              <a:spLocks noChangeArrowheads="1"/>
            </p:cNvSpPr>
            <p:nvPr/>
          </p:nvSpPr>
          <p:spPr bwMode="auto">
            <a:xfrm>
              <a:off x="412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7" name="Rectangle 55"/>
            <p:cNvSpPr>
              <a:spLocks noChangeArrowheads="1"/>
            </p:cNvSpPr>
            <p:nvPr/>
          </p:nvSpPr>
          <p:spPr bwMode="auto">
            <a:xfrm>
              <a:off x="427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8" name="Rectangle 56"/>
            <p:cNvSpPr>
              <a:spLocks noChangeArrowheads="1"/>
            </p:cNvSpPr>
            <p:nvPr/>
          </p:nvSpPr>
          <p:spPr bwMode="auto">
            <a:xfrm>
              <a:off x="441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0489" name="Rectangle 57"/>
            <p:cNvSpPr>
              <a:spLocks noChangeArrowheads="1"/>
            </p:cNvSpPr>
            <p:nvPr/>
          </p:nvSpPr>
          <p:spPr bwMode="auto">
            <a:xfrm>
              <a:off x="456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50490" name="Text Box 58"/>
          <p:cNvSpPr txBox="1">
            <a:spLocks noChangeArrowheads="1"/>
          </p:cNvSpPr>
          <p:nvPr/>
        </p:nvSpPr>
        <p:spPr bwMode="auto">
          <a:xfrm>
            <a:off x="536575" y="2819400"/>
            <a:ext cx="3222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A</a:t>
            </a:r>
          </a:p>
        </p:txBody>
      </p:sp>
      <p:sp>
        <p:nvSpPr>
          <p:cNvPr id="2450491" name="Text Box 59"/>
          <p:cNvSpPr txBox="1">
            <a:spLocks noChangeArrowheads="1"/>
          </p:cNvSpPr>
          <p:nvPr/>
        </p:nvSpPr>
        <p:spPr bwMode="auto">
          <a:xfrm>
            <a:off x="536575" y="3748088"/>
            <a:ext cx="3222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B</a:t>
            </a:r>
          </a:p>
        </p:txBody>
      </p:sp>
      <p:sp>
        <p:nvSpPr>
          <p:cNvPr id="2450492" name="Text Box 60"/>
          <p:cNvSpPr txBox="1">
            <a:spLocks noChangeArrowheads="1"/>
          </p:cNvSpPr>
          <p:nvPr/>
        </p:nvSpPr>
        <p:spPr bwMode="auto">
          <a:xfrm>
            <a:off x="533400" y="4645025"/>
            <a:ext cx="3349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C</a:t>
            </a:r>
          </a:p>
        </p:txBody>
      </p:sp>
      <p:sp>
        <p:nvSpPr>
          <p:cNvPr id="2450493" name="Rectangle 61"/>
          <p:cNvSpPr>
            <a:spLocks noChangeArrowheads="1"/>
          </p:cNvSpPr>
          <p:nvPr/>
        </p:nvSpPr>
        <p:spPr bwMode="auto">
          <a:xfrm>
            <a:off x="44958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0494" name="Text Box 62"/>
          <p:cNvSpPr txBox="1">
            <a:spLocks noChangeArrowheads="1"/>
          </p:cNvSpPr>
          <p:nvPr/>
        </p:nvSpPr>
        <p:spPr bwMode="auto">
          <a:xfrm>
            <a:off x="3756025" y="5562600"/>
            <a:ext cx="704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alpha</a:t>
            </a:r>
          </a:p>
        </p:txBody>
      </p:sp>
      <p:sp>
        <p:nvSpPr>
          <p:cNvPr id="2450495" name="AutoShape 63"/>
          <p:cNvSpPr>
            <a:spLocks noChangeArrowheads="1"/>
          </p:cNvSpPr>
          <p:nvPr/>
        </p:nvSpPr>
        <p:spPr bwMode="auto">
          <a:xfrm>
            <a:off x="4400550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0496" name="AutoShape 64"/>
          <p:cNvSpPr>
            <a:spLocks noChangeArrowheads="1"/>
          </p:cNvSpPr>
          <p:nvPr/>
        </p:nvSpPr>
        <p:spPr bwMode="auto">
          <a:xfrm>
            <a:off x="1089025" y="5334000"/>
            <a:ext cx="8001000" cy="990600"/>
          </a:xfrm>
          <a:prstGeom prst="curvedUpArrow">
            <a:avLst>
              <a:gd name="adj1" fmla="val 68916"/>
              <a:gd name="adj2" fmla="val 201287"/>
              <a:gd name="adj3" fmla="val 33333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panelSolve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5" y="1206500"/>
            <a:ext cx="2225675" cy="5187950"/>
          </a:xfrm>
        </p:spPr>
        <p:txBody>
          <a:bodyPr/>
          <a:lstStyle/>
          <a:p>
            <a:r>
              <a:rPr lang="en-US" sz="1600" dirty="0" smtClean="0">
                <a:cs typeface="Courier New" pitchFamily="49" charset="0"/>
              </a:rPr>
              <a:t>iterate over the columns of the panel, serially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9600" y="2813050"/>
            <a:ext cx="3048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14400" y="3117850"/>
            <a:ext cx="304800" cy="2438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3422650"/>
            <a:ext cx="304800" cy="2133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24000" y="3727450"/>
            <a:ext cx="3048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" y="2813050"/>
            <a:ext cx="12192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7719" y="2508250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panel</a:t>
            </a:r>
            <a:endParaRPr lang="en-US" i="1" dirty="0"/>
          </a:p>
        </p:txBody>
      </p:sp>
      <p:grpSp>
        <p:nvGrpSpPr>
          <p:cNvPr id="4" name="Group 65"/>
          <p:cNvGrpSpPr/>
          <p:nvPr/>
        </p:nvGrpSpPr>
        <p:grpSpPr>
          <a:xfrm>
            <a:off x="2286000" y="1212850"/>
            <a:ext cx="2225675" cy="5187950"/>
            <a:chOff x="2286000" y="1212850"/>
            <a:chExt cx="2225675" cy="518795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97275" y="373380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292475" y="342900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 bwMode="auto">
            <a:xfrm>
              <a:off x="2286000" y="1212850"/>
              <a:ext cx="2225675" cy="518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Char char="§"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find the value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 with the largest magnitude in the column (the </a:t>
              </a:r>
              <a:r>
                <a:rPr kumimoji="0" lang="en-US" sz="1600" b="0" i="1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pivot value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)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endParaRPr>
            </a:p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682875" y="281940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987675" y="312420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682875" y="281940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50994" y="251460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panel</a:t>
              </a:r>
              <a:endParaRPr lang="en-US" i="1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87675" y="4648200"/>
              <a:ext cx="304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" name="Group 63"/>
          <p:cNvGrpSpPr/>
          <p:nvPr/>
        </p:nvGrpSpPr>
        <p:grpSpPr>
          <a:xfrm>
            <a:off x="4479925" y="1219200"/>
            <a:ext cx="2225675" cy="5187950"/>
            <a:chOff x="4479925" y="1219200"/>
            <a:chExt cx="2225675" cy="518795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867400" y="374015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562600" y="343535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4479925" y="1219200"/>
              <a:ext cx="2225675" cy="518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Char char="§"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swap that row with the top in that column </a:t>
              </a:r>
              <a:r>
                <a:rPr kumimoji="0" lang="en-US" sz="1600" b="0" i="1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for the whole </a:t>
              </a:r>
              <a:r>
                <a:rPr kumimoji="0" lang="en-US" sz="1600" b="0" i="1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Ab</a:t>
              </a:r>
              <a:r>
                <a:rPr kumimoji="0" lang="en-US" sz="1600" b="0" i="1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 matrix</a:t>
              </a:r>
            </a:p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953000" y="282575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257800" y="313055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953000" y="282575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21119" y="252095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panel</a:t>
              </a:r>
              <a:endParaRPr lang="en-US" i="1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648200" y="4654550"/>
              <a:ext cx="1828800" cy="30480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648200" y="3124200"/>
              <a:ext cx="1828800" cy="304800"/>
            </a:xfrm>
            <a:prstGeom prst="rect">
              <a:avLst/>
            </a:prstGeom>
            <a:solidFill>
              <a:srgbClr val="B4D7FF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4648200" y="31242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648200" y="34290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648200" y="46482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4648200" y="49530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urved Connector 44"/>
            <p:cNvCxnSpPr>
              <a:stCxn id="38" idx="3"/>
              <a:endCxn id="37" idx="3"/>
            </p:cNvCxnSpPr>
            <p:nvPr/>
          </p:nvCxnSpPr>
          <p:spPr bwMode="auto">
            <a:xfrm>
              <a:off x="6477000" y="3276600"/>
              <a:ext cx="1588" cy="153035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6" name="Curved Connector 45"/>
            <p:cNvCxnSpPr/>
            <p:nvPr/>
          </p:nvCxnSpPr>
          <p:spPr bwMode="auto">
            <a:xfrm rot="10800000">
              <a:off x="4648201" y="3276600"/>
              <a:ext cx="1588" cy="153035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6" name="Group 64"/>
          <p:cNvGrpSpPr/>
          <p:nvPr/>
        </p:nvGrpSpPr>
        <p:grpSpPr>
          <a:xfrm>
            <a:off x="6781800" y="1219200"/>
            <a:ext cx="2225675" cy="5187950"/>
            <a:chOff x="6918325" y="1219200"/>
            <a:chExt cx="2225675" cy="518795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7696200" y="3124200"/>
              <a:ext cx="304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696200" y="3429000"/>
              <a:ext cx="304800" cy="2133600"/>
            </a:xfrm>
            <a:prstGeom prst="rect">
              <a:avLst/>
            </a:prstGeom>
            <a:solidFill>
              <a:srgbClr val="FF505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8304212" y="373380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999412" y="342900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389812" y="281940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694612" y="312420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389812" y="281940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757931" y="251460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panel</a:t>
              </a:r>
              <a:endParaRPr lang="en-US" i="1" dirty="0"/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6918325" y="1219200"/>
              <a:ext cx="2225675" cy="518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Char char="§"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scale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Courier New" pitchFamily="49" charset="0"/>
                </a:rPr>
                <a:t> the rest of that column by the pivot value</a:t>
              </a:r>
              <a:endParaRPr kumimoji="0" lang="en-US" sz="1600" b="0" i="1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endParaRPr>
            </a:p>
            <a:p>
              <a:pPr marL="288925" marR="0" lvl="0" indent="-2889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0000"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panel[k.., k..k];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col.dim(1).length == 0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 ,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pivotRow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))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maxloc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(abs(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pivot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pivotRow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k];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[k] &lt;=&gt;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pivotRow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[k, ..] &lt;=&gt;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pivotRow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..];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(pivot ==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halt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("Matrix can not be factorized");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k+1 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pnlRows.high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)[k+1.., k..k] /= pivot;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k+1 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pnlRows.high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&amp;&amp; k+1 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pnlCols.high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panel[k+1.., k+1..] 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-=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panelSolve</a:t>
            </a: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7620000" y="1666875"/>
            <a:ext cx="546100" cy="1228725"/>
            <a:chOff x="7315200" y="2597150"/>
            <a:chExt cx="1219200" cy="2743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8229600" y="351155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924800" y="320675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15200" y="259715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20000" y="290195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15200" y="259715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20000" y="4425950"/>
              <a:ext cx="304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" name="Group 40"/>
          <p:cNvGrpSpPr/>
          <p:nvPr/>
        </p:nvGrpSpPr>
        <p:grpSpPr>
          <a:xfrm>
            <a:off x="5791200" y="3048000"/>
            <a:ext cx="838200" cy="1256209"/>
            <a:chOff x="7102475" y="2825750"/>
            <a:chExt cx="1830388" cy="27432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8321675" y="374015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8016875" y="343535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407275" y="282575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712075" y="313055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407275" y="282575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102475" y="4654550"/>
              <a:ext cx="1828800" cy="30480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102475" y="3124200"/>
              <a:ext cx="1828800" cy="304800"/>
            </a:xfrm>
            <a:prstGeom prst="rect">
              <a:avLst/>
            </a:prstGeom>
            <a:solidFill>
              <a:srgbClr val="B4D7FF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7102475" y="31242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7102475" y="34290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7102475" y="46482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7102475" y="49530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urved Connector 38"/>
            <p:cNvCxnSpPr>
              <a:stCxn id="34" idx="3"/>
              <a:endCxn id="33" idx="3"/>
            </p:cNvCxnSpPr>
            <p:nvPr/>
          </p:nvCxnSpPr>
          <p:spPr bwMode="auto">
            <a:xfrm>
              <a:off x="8931275" y="3276600"/>
              <a:ext cx="1588" cy="153035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Curved Connector 39"/>
            <p:cNvCxnSpPr/>
            <p:nvPr/>
          </p:nvCxnSpPr>
          <p:spPr bwMode="auto">
            <a:xfrm rot="10800000">
              <a:off x="7102476" y="3276600"/>
              <a:ext cx="1588" cy="153035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6" name="Group 51"/>
          <p:cNvGrpSpPr/>
          <p:nvPr/>
        </p:nvGrpSpPr>
        <p:grpSpPr>
          <a:xfrm>
            <a:off x="7696200" y="5105400"/>
            <a:ext cx="541866" cy="1219200"/>
            <a:chOff x="7253287" y="2819400"/>
            <a:chExt cx="1219200" cy="27432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559675" y="3124200"/>
              <a:ext cx="304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559675" y="3429000"/>
              <a:ext cx="304800" cy="2133600"/>
            </a:xfrm>
            <a:prstGeom prst="rect">
              <a:avLst/>
            </a:prstGeom>
            <a:solidFill>
              <a:srgbClr val="FF505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8167687" y="3733800"/>
              <a:ext cx="304800" cy="18288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862887" y="3429000"/>
              <a:ext cx="304800" cy="2133600"/>
            </a:xfrm>
            <a:prstGeom prst="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253287" y="2819400"/>
              <a:ext cx="304800" cy="2743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558087" y="3124200"/>
              <a:ext cx="304800" cy="2438400"/>
            </a:xfrm>
            <a:prstGeom prst="rect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253287" y="2819400"/>
              <a:ext cx="1219200" cy="2743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1406" y="2514600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panel</a:t>
            </a:r>
            <a:endParaRPr lang="en-US" i="1" dirty="0"/>
          </a:p>
        </p:txBody>
      </p:sp>
      <p:grpSp>
        <p:nvGrpSpPr>
          <p:cNvPr id="7" name="Group 71"/>
          <p:cNvGrpSpPr/>
          <p:nvPr/>
        </p:nvGrpSpPr>
        <p:grpSpPr>
          <a:xfrm>
            <a:off x="3505200" y="3048000"/>
            <a:ext cx="1905000" cy="246221"/>
            <a:chOff x="5943600" y="3581400"/>
            <a:chExt cx="1905000" cy="246221"/>
          </a:xfrm>
        </p:grpSpPr>
        <p:sp>
          <p:nvSpPr>
            <p:cNvPr id="71" name="Rectangle 70"/>
            <p:cNvSpPr/>
            <p:nvPr/>
          </p:nvSpPr>
          <p:spPr bwMode="auto">
            <a:xfrm>
              <a:off x="7543801" y="3657600"/>
              <a:ext cx="96982" cy="103909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913419" y="3664858"/>
              <a:ext cx="107373" cy="96651"/>
            </a:xfrm>
            <a:prstGeom prst="rect">
              <a:avLst/>
            </a:prstGeom>
            <a:solidFill>
              <a:srgbClr val="B4D7FF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8" name="Group 52"/>
            <p:cNvGrpSpPr/>
            <p:nvPr/>
          </p:nvGrpSpPr>
          <p:grpSpPr>
            <a:xfrm rot="5400000">
              <a:off x="7072993" y="2985407"/>
              <a:ext cx="103414" cy="1447800"/>
              <a:chOff x="4876800" y="3276600"/>
              <a:chExt cx="228600" cy="3200400"/>
            </a:xfrm>
            <a:noFill/>
          </p:grpSpPr>
          <p:sp>
            <p:nvSpPr>
              <p:cNvPr id="54" name="Rectangle 53"/>
              <p:cNvSpPr/>
              <p:nvPr/>
            </p:nvSpPr>
            <p:spPr bwMode="auto">
              <a:xfrm>
                <a:off x="4876800" y="3276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876800" y="3505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876800" y="37338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876800" y="3962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876800" y="4191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876800" y="4419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4876800" y="4648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4876800" y="48768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4876800" y="5105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4876800" y="5334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876800" y="5562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4876800" y="5791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876800" y="60198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876800" y="6248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5943600" y="3581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err="1" smtClean="0"/>
                <a:t>piv</a:t>
              </a:r>
              <a:endParaRPr lang="en-US" sz="1000" dirty="0"/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0800" y="3657602"/>
              <a:ext cx="1447800" cy="10341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 bwMode="auto">
          <a:xfrm>
            <a:off x="2057400" y="57150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C00CC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1981200" y="4953000"/>
            <a:ext cx="2743200" cy="1219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981200" y="5867400"/>
            <a:ext cx="2743200" cy="3048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5187950"/>
          </a:xfrm>
        </p:spPr>
        <p:txBody>
          <a:bodyPr/>
          <a:lstStyle/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iterate over the rows of </a:t>
            </a:r>
            <a:r>
              <a:rPr lang="en-US" sz="1600" i="1" dirty="0" err="1" smtClean="0">
                <a:cs typeface="Courier New" pitchFamily="49" charset="0"/>
              </a:rPr>
              <a:t>tr</a:t>
            </a:r>
            <a:r>
              <a:rPr lang="en-US" sz="1600" dirty="0" smtClean="0">
                <a:cs typeface="Courier New" pitchFamily="49" charset="0"/>
              </a:rPr>
              <a:t>, serially</a:t>
            </a: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accumulate into each value the product of its predecessors from </a:t>
            </a:r>
            <a:r>
              <a:rPr lang="en-US" sz="1600" i="1" dirty="0" err="1" smtClean="0">
                <a:cs typeface="Courier New" pitchFamily="49" charset="0"/>
              </a:rPr>
              <a:t>tl</a:t>
            </a:r>
            <a:r>
              <a:rPr lang="en-US" sz="1600" dirty="0" smtClean="0">
                <a:cs typeface="Courier New" pitchFamily="49" charset="0"/>
              </a:rPr>
              <a:t> and previous rows</a:t>
            </a:r>
            <a:endParaRPr lang="en-US" sz="1600" i="1" dirty="0" smtClean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updateBlockRow</a:t>
            </a:r>
            <a:endParaRPr lang="en-US" dirty="0"/>
          </a:p>
        </p:txBody>
      </p:sp>
      <p:grpSp>
        <p:nvGrpSpPr>
          <p:cNvPr id="4" name="Group 71"/>
          <p:cNvGrpSpPr/>
          <p:nvPr/>
        </p:nvGrpSpPr>
        <p:grpSpPr>
          <a:xfrm>
            <a:off x="609600" y="1143000"/>
            <a:ext cx="1447800" cy="1371600"/>
            <a:chOff x="609600" y="1676400"/>
            <a:chExt cx="1447800" cy="137160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err="1" smtClean="0"/>
                <a:t>tl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914400" y="2286000"/>
              <a:ext cx="1143000" cy="76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" name="Group 37"/>
          <p:cNvGrpSpPr/>
          <p:nvPr/>
        </p:nvGrpSpPr>
        <p:grpSpPr>
          <a:xfrm>
            <a:off x="762000" y="3048000"/>
            <a:ext cx="3962400" cy="1219200"/>
            <a:chOff x="5033058" y="2667000"/>
            <a:chExt cx="3962400" cy="121920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5033058" y="2667000"/>
              <a:ext cx="1219200" cy="1219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6252258" y="2667000"/>
              <a:ext cx="2743200" cy="1219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252258" y="2667000"/>
              <a:ext cx="2743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252258" y="2971800"/>
              <a:ext cx="2743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52258" y="3276600"/>
              <a:ext cx="2743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52258" y="3581400"/>
              <a:ext cx="2743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762000" y="4953000"/>
            <a:ext cx="1219200" cy="1219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981200" y="4953000"/>
            <a:ext cx="2743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981200" y="5257800"/>
            <a:ext cx="2743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981200" y="5562600"/>
            <a:ext cx="2743200" cy="304800"/>
          </a:xfrm>
          <a:prstGeom prst="rect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743200" y="5562600"/>
            <a:ext cx="304800" cy="3048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5562600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71652" y="4648200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j</a:t>
            </a:r>
            <a:endParaRPr lang="en-US" i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58142" y="5562600"/>
            <a:ext cx="304800" cy="3048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kumimoji="0" lang="en-US" sz="14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62942" y="5562600"/>
            <a:ext cx="3048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367742" y="55626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367742" y="58674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057400" y="54102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2057400" y="51054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739342" y="4953000"/>
            <a:ext cx="304800" cy="3048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739342" y="5257800"/>
            <a:ext cx="3048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5187950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tr.numIndices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[] ?t,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domain(2),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domain(2))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tlRows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tl.dim(1),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tl.dim(2),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trRows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tr.dim(1),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tr.dim(2);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trRows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trRows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trCols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tlRows.low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..i-1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j] -=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k]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updateBlockRow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57150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C00CC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6096000" y="4953000"/>
            <a:ext cx="2743200" cy="1219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096000" y="5867400"/>
            <a:ext cx="2743200" cy="3048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876800" y="4953000"/>
            <a:ext cx="1219200" cy="1219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096000" y="4953000"/>
            <a:ext cx="2743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96000" y="5257800"/>
            <a:ext cx="27432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096000" y="5562600"/>
            <a:ext cx="2743200" cy="304800"/>
          </a:xfrm>
          <a:prstGeom prst="rect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858000" y="5562600"/>
            <a:ext cx="304800" cy="3048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48200" y="5562600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98" name="TextBox 97"/>
          <p:cNvSpPr txBox="1"/>
          <p:nvPr/>
        </p:nvSpPr>
        <p:spPr>
          <a:xfrm>
            <a:off x="6886452" y="4648200"/>
            <a:ext cx="224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j</a:t>
            </a:r>
            <a:endParaRPr lang="en-US" i="1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4872942" y="5562600"/>
            <a:ext cx="304800" cy="3048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kumimoji="0" lang="en-US" sz="14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5177742" y="5562600"/>
            <a:ext cx="3048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5482542" y="55626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5482542" y="5867400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6172200" y="54102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6172200" y="5105400"/>
            <a:ext cx="25908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6854142" y="4953000"/>
            <a:ext cx="304800" cy="3048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854142" y="5257800"/>
            <a:ext cx="3048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updateBlockRow</a:t>
            </a:r>
            <a:r>
              <a:rPr lang="en-US" dirty="0" smtClean="0"/>
              <a:t> w/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49530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51816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54102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9530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51816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54102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9530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51816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4102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9530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1816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54102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6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0" name="Rectangle 229"/>
          <p:cNvSpPr/>
          <p:nvPr/>
        </p:nvSpPr>
        <p:spPr bwMode="auto">
          <a:xfrm>
            <a:off x="49530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51816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54102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49530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1816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4102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49530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1816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4102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49530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51816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4102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7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0" name="Rectangle 399"/>
          <p:cNvSpPr/>
          <p:nvPr/>
        </p:nvSpPr>
        <p:spPr bwMode="auto">
          <a:xfrm>
            <a:off x="49530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1816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49530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4102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49530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" name="Rectangle 408"/>
          <p:cNvSpPr/>
          <p:nvPr/>
        </p:nvSpPr>
        <p:spPr bwMode="auto">
          <a:xfrm>
            <a:off x="51816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4102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9530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51816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54102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6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49530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51816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54102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49530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51816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49530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54102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49530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51816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54102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7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85" name="Rectangle 484"/>
          <p:cNvSpPr/>
          <p:nvPr/>
        </p:nvSpPr>
        <p:spPr bwMode="auto">
          <a:xfrm>
            <a:off x="381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6" name="Rectangle 485"/>
          <p:cNvSpPr/>
          <p:nvPr/>
        </p:nvSpPr>
        <p:spPr bwMode="auto">
          <a:xfrm>
            <a:off x="6096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7" name="Rectangle 486"/>
          <p:cNvSpPr/>
          <p:nvPr/>
        </p:nvSpPr>
        <p:spPr bwMode="auto">
          <a:xfrm>
            <a:off x="838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8" name="Rectangle 487"/>
          <p:cNvSpPr/>
          <p:nvPr/>
        </p:nvSpPr>
        <p:spPr bwMode="auto">
          <a:xfrm>
            <a:off x="1066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9" name="Rectangle 488"/>
          <p:cNvSpPr/>
          <p:nvPr/>
        </p:nvSpPr>
        <p:spPr bwMode="auto">
          <a:xfrm>
            <a:off x="381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0" name="Rectangle 489"/>
          <p:cNvSpPr/>
          <p:nvPr/>
        </p:nvSpPr>
        <p:spPr bwMode="auto">
          <a:xfrm>
            <a:off x="609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" name="Rectangle 490"/>
          <p:cNvSpPr/>
          <p:nvPr/>
        </p:nvSpPr>
        <p:spPr bwMode="auto">
          <a:xfrm>
            <a:off x="838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2" name="Rectangle 491"/>
          <p:cNvSpPr/>
          <p:nvPr/>
        </p:nvSpPr>
        <p:spPr bwMode="auto">
          <a:xfrm>
            <a:off x="1066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2" name="Rectangle 501"/>
          <p:cNvSpPr/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15240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1752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1981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1295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7" name="Rectangle 506"/>
          <p:cNvSpPr/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8" name="Rectangle 507"/>
          <p:cNvSpPr/>
          <p:nvPr/>
        </p:nvSpPr>
        <p:spPr bwMode="auto">
          <a:xfrm>
            <a:off x="1752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9" name="Rectangle 508"/>
          <p:cNvSpPr/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53" name="Rectangle 552"/>
          <p:cNvSpPr/>
          <p:nvPr/>
        </p:nvSpPr>
        <p:spPr bwMode="auto">
          <a:xfrm>
            <a:off x="22098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>
            <a:off x="24384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>
            <a:off x="2667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>
            <a:off x="2895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>
            <a:off x="2209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24384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9" name="Rectangle 558"/>
          <p:cNvSpPr/>
          <p:nvPr/>
        </p:nvSpPr>
        <p:spPr bwMode="auto">
          <a:xfrm>
            <a:off x="2667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>
            <a:off x="2895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0" name="Rectangle 569"/>
          <p:cNvSpPr/>
          <p:nvPr/>
        </p:nvSpPr>
        <p:spPr bwMode="auto">
          <a:xfrm>
            <a:off x="3124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3352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35814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3810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4" name="Rectangle 573"/>
          <p:cNvSpPr/>
          <p:nvPr/>
        </p:nvSpPr>
        <p:spPr bwMode="auto">
          <a:xfrm>
            <a:off x="3124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3352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3581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3810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1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04" name="Rectangle 603"/>
          <p:cNvSpPr/>
          <p:nvPr/>
        </p:nvSpPr>
        <p:spPr bwMode="auto">
          <a:xfrm>
            <a:off x="49530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5" name="Rectangle 604"/>
          <p:cNvSpPr/>
          <p:nvPr/>
        </p:nvSpPr>
        <p:spPr bwMode="auto">
          <a:xfrm>
            <a:off x="51816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6" name="Rectangle 605"/>
          <p:cNvSpPr/>
          <p:nvPr/>
        </p:nvSpPr>
        <p:spPr bwMode="auto">
          <a:xfrm>
            <a:off x="54102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49530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51816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49530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51816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54102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49530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51816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54102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4038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>
            <a:off x="4267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44958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4724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>
            <a:off x="4038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>
            <a:off x="4267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>
            <a:off x="4495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8" name="Rectangle 627"/>
          <p:cNvSpPr/>
          <p:nvPr/>
        </p:nvSpPr>
        <p:spPr bwMode="auto">
          <a:xfrm>
            <a:off x="4724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4953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5181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0" name="Rectangle 639"/>
          <p:cNvSpPr/>
          <p:nvPr/>
        </p:nvSpPr>
        <p:spPr bwMode="auto">
          <a:xfrm>
            <a:off x="54102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4953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5181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4" name="Rectangle 643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0" name="TextBox 659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2" name="Rectangle 551"/>
          <p:cNvSpPr/>
          <p:nvPr/>
        </p:nvSpPr>
        <p:spPr bwMode="auto">
          <a:xfrm>
            <a:off x="1295400" y="1981200"/>
            <a:ext cx="9144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1" name="Rectangle 560"/>
          <p:cNvSpPr/>
          <p:nvPr/>
        </p:nvSpPr>
        <p:spPr bwMode="auto">
          <a:xfrm>
            <a:off x="2209800" y="1981200"/>
            <a:ext cx="34290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updateBlockRow</a:t>
            </a:r>
            <a:r>
              <a:rPr lang="en-US" dirty="0" smtClean="0"/>
              <a:t> w/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4953000" y="1066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5181600" y="1066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5410200" y="1066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953000" y="1295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5181600" y="1295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5410200" y="1295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953000" y="1524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5181600" y="1524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410200" y="1524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953000" y="1752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181600" y="1752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5410200" y="1752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6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0" name="Rectangle 229"/>
          <p:cNvSpPr/>
          <p:nvPr/>
        </p:nvSpPr>
        <p:spPr bwMode="auto">
          <a:xfrm>
            <a:off x="49530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51816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54102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49530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1816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4102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49530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1816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4102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49530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51816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4102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7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0" name="Rectangle 399"/>
          <p:cNvSpPr/>
          <p:nvPr/>
        </p:nvSpPr>
        <p:spPr bwMode="auto">
          <a:xfrm>
            <a:off x="4953000" y="2895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181600" y="2895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4953000" y="3124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410200" y="3124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4953000" y="3352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" name="Rectangle 408"/>
          <p:cNvSpPr/>
          <p:nvPr/>
        </p:nvSpPr>
        <p:spPr bwMode="auto">
          <a:xfrm>
            <a:off x="5181600" y="3352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410200" y="3352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953000" y="3581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5181600" y="3581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5410200" y="3581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6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4953000" y="3810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5181600" y="3810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5410200" y="3810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4953000" y="4038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5181600" y="4038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4953000" y="4267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5410200" y="4267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4953000" y="4495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5181600" y="4495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5410200" y="4495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7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85" name="Rectangle 484"/>
          <p:cNvSpPr/>
          <p:nvPr/>
        </p:nvSpPr>
        <p:spPr bwMode="auto">
          <a:xfrm>
            <a:off x="3810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6" name="Rectangle 485"/>
          <p:cNvSpPr/>
          <p:nvPr/>
        </p:nvSpPr>
        <p:spPr bwMode="auto">
          <a:xfrm>
            <a:off x="6096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7" name="Rectangle 486"/>
          <p:cNvSpPr/>
          <p:nvPr/>
        </p:nvSpPr>
        <p:spPr bwMode="auto">
          <a:xfrm>
            <a:off x="8382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8" name="Rectangle 487"/>
          <p:cNvSpPr/>
          <p:nvPr/>
        </p:nvSpPr>
        <p:spPr bwMode="auto">
          <a:xfrm>
            <a:off x="10668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9" name="Rectangle 488"/>
          <p:cNvSpPr/>
          <p:nvPr/>
        </p:nvSpPr>
        <p:spPr bwMode="auto">
          <a:xfrm>
            <a:off x="3810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0" name="Rectangle 489"/>
          <p:cNvSpPr/>
          <p:nvPr/>
        </p:nvSpPr>
        <p:spPr bwMode="auto">
          <a:xfrm>
            <a:off x="6096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" name="Rectangle 490"/>
          <p:cNvSpPr/>
          <p:nvPr/>
        </p:nvSpPr>
        <p:spPr bwMode="auto">
          <a:xfrm>
            <a:off x="8382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2" name="Rectangle 491"/>
          <p:cNvSpPr/>
          <p:nvPr/>
        </p:nvSpPr>
        <p:spPr bwMode="auto">
          <a:xfrm>
            <a:off x="10668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2" name="Rectangle 501"/>
          <p:cNvSpPr/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15240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17526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19812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12954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7" name="Rectangle 506"/>
          <p:cNvSpPr/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8" name="Rectangle 507"/>
          <p:cNvSpPr/>
          <p:nvPr/>
        </p:nvSpPr>
        <p:spPr bwMode="auto">
          <a:xfrm>
            <a:off x="17526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9" name="Rectangle 508"/>
          <p:cNvSpPr/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53" name="Rectangle 552"/>
          <p:cNvSpPr/>
          <p:nvPr/>
        </p:nvSpPr>
        <p:spPr bwMode="auto">
          <a:xfrm>
            <a:off x="22098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>
            <a:off x="24384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>
            <a:off x="26670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>
            <a:off x="28956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>
            <a:off x="22098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24384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9" name="Rectangle 558"/>
          <p:cNvSpPr/>
          <p:nvPr/>
        </p:nvSpPr>
        <p:spPr bwMode="auto">
          <a:xfrm>
            <a:off x="26670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>
            <a:off x="28956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0" name="Rectangle 569"/>
          <p:cNvSpPr/>
          <p:nvPr/>
        </p:nvSpPr>
        <p:spPr bwMode="auto">
          <a:xfrm>
            <a:off x="31242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33528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35814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38100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4" name="Rectangle 573"/>
          <p:cNvSpPr/>
          <p:nvPr/>
        </p:nvSpPr>
        <p:spPr bwMode="auto">
          <a:xfrm>
            <a:off x="31242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33528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35814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38100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1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04" name="Rectangle 603"/>
          <p:cNvSpPr/>
          <p:nvPr/>
        </p:nvSpPr>
        <p:spPr bwMode="auto">
          <a:xfrm>
            <a:off x="4953000" y="4724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5" name="Rectangle 604"/>
          <p:cNvSpPr/>
          <p:nvPr/>
        </p:nvSpPr>
        <p:spPr bwMode="auto">
          <a:xfrm>
            <a:off x="5181600" y="4724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6" name="Rectangle 605"/>
          <p:cNvSpPr/>
          <p:nvPr/>
        </p:nvSpPr>
        <p:spPr bwMode="auto">
          <a:xfrm>
            <a:off x="5410200" y="4724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4953000" y="4953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5181600" y="4953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4953000" y="5181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5181600" y="5181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5410200" y="51816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4953000" y="5410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5181600" y="5410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5410200" y="5410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40386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>
            <a:off x="42672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44958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47244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>
            <a:off x="40386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>
            <a:off x="42672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>
            <a:off x="44958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8" name="Rectangle 627"/>
          <p:cNvSpPr/>
          <p:nvPr/>
        </p:nvSpPr>
        <p:spPr bwMode="auto">
          <a:xfrm>
            <a:off x="47244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49530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51816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0" name="Rectangle 639"/>
          <p:cNvSpPr/>
          <p:nvPr/>
        </p:nvSpPr>
        <p:spPr bwMode="auto">
          <a:xfrm>
            <a:off x="5410200" y="56388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49530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51816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4" name="Rectangle 643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0" name="TextBox 659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2" name="Rectangle 551"/>
          <p:cNvSpPr/>
          <p:nvPr/>
        </p:nvSpPr>
        <p:spPr bwMode="auto">
          <a:xfrm>
            <a:off x="1295400" y="1981200"/>
            <a:ext cx="9144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1" name="Rectangle 560"/>
          <p:cNvSpPr/>
          <p:nvPr/>
        </p:nvSpPr>
        <p:spPr bwMode="auto">
          <a:xfrm>
            <a:off x="2209800" y="1981200"/>
            <a:ext cx="34290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updateBlockRow</a:t>
            </a:r>
            <a:r>
              <a:rPr lang="en-US" dirty="0" smtClean="0"/>
              <a:t> w/ distribution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51816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51816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51816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57150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57150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57150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grpSp>
        <p:nvGrpSpPr>
          <p:cNvPr id="3" name="Group 690"/>
          <p:cNvGrpSpPr/>
          <p:nvPr/>
        </p:nvGrpSpPr>
        <p:grpSpPr>
          <a:xfrm>
            <a:off x="4114800" y="1066800"/>
            <a:ext cx="3581400" cy="3425687"/>
            <a:chOff x="381000" y="1066800"/>
            <a:chExt cx="5257800" cy="5029200"/>
          </a:xfrm>
        </p:grpSpPr>
        <p:sp>
          <p:nvSpPr>
            <p:cNvPr id="243" name="Rectangle 242"/>
            <p:cNvSpPr/>
            <p:nvPr/>
          </p:nvSpPr>
          <p:spPr bwMode="auto">
            <a:xfrm>
              <a:off x="51816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9530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51816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49530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51816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54102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49530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1816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54102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9530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54102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54102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8" name="Group 58"/>
            <p:cNvGrpSpPr/>
            <p:nvPr/>
          </p:nvGrpSpPr>
          <p:grpSpPr>
            <a:xfrm>
              <a:off x="4953000" y="1981200"/>
              <a:ext cx="685800" cy="914400"/>
              <a:chOff x="1295400" y="1676400"/>
              <a:chExt cx="685800" cy="914400"/>
            </a:xfrm>
            <a:solidFill>
              <a:srgbClr val="009900"/>
            </a:solidFill>
          </p:grpSpPr>
          <p:sp>
            <p:nvSpPr>
              <p:cNvPr id="672" name="Rectangle 67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3" name="Rectangle 67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4" name="Rectangle 67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6" name="Rectangle 67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7" name="Rectangle 67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8" name="Rectangle 67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0" name="Rectangle 67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1" name="Rectangle 68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2" name="Rectangle 68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4" name="Rectangle 68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5" name="Rectangle 68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6" name="Rectangle 68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" name="Group 23"/>
            <p:cNvGrpSpPr/>
            <p:nvPr/>
          </p:nvGrpSpPr>
          <p:grpSpPr>
            <a:xfrm>
              <a:off x="3810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4" name="Rectangle 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" name="Group 24"/>
            <p:cNvGrpSpPr/>
            <p:nvPr/>
          </p:nvGrpSpPr>
          <p:grpSpPr>
            <a:xfrm>
              <a:off x="12954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6" name="Rectangle 2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1" name="Group 41"/>
            <p:cNvGrpSpPr/>
            <p:nvPr/>
          </p:nvGrpSpPr>
          <p:grpSpPr>
            <a:xfrm>
              <a:off x="381000" y="19812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43" name="Rectangle 4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4" name="Group 58"/>
            <p:cNvGrpSpPr/>
            <p:nvPr/>
          </p:nvGrpSpPr>
          <p:grpSpPr>
            <a:xfrm>
              <a:off x="12954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5" name="Group 109"/>
            <p:cNvGrpSpPr/>
            <p:nvPr/>
          </p:nvGrpSpPr>
          <p:grpSpPr>
            <a:xfrm>
              <a:off x="22098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1" name="Rectangle 11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42" name="Group 126"/>
            <p:cNvGrpSpPr/>
            <p:nvPr/>
          </p:nvGrpSpPr>
          <p:grpSpPr>
            <a:xfrm>
              <a:off x="31242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28" name="Rectangle 12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59" name="Group 143"/>
            <p:cNvGrpSpPr/>
            <p:nvPr/>
          </p:nvGrpSpPr>
          <p:grpSpPr>
            <a:xfrm>
              <a:off x="2209800" y="1981200"/>
              <a:ext cx="914400" cy="914400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45" name="Rectangle 14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76" name="Group 160"/>
            <p:cNvGrpSpPr/>
            <p:nvPr/>
          </p:nvGrpSpPr>
          <p:grpSpPr>
            <a:xfrm>
              <a:off x="3124200" y="1981200"/>
              <a:ext cx="914400" cy="914400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62" name="Rectangle 16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77" name="Group 177"/>
            <p:cNvGrpSpPr/>
            <p:nvPr/>
          </p:nvGrpSpPr>
          <p:grpSpPr>
            <a:xfrm>
              <a:off x="40386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79" name="Rectangle 17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96" name="Rectangle 195"/>
            <p:cNvSpPr/>
            <p:nvPr/>
          </p:nvSpPr>
          <p:spPr bwMode="auto">
            <a:xfrm>
              <a:off x="49530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51816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54102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49530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51816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54102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49530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51816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54102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49530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51816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54102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78" name="Group 211"/>
            <p:cNvGrpSpPr/>
            <p:nvPr/>
          </p:nvGrpSpPr>
          <p:grpSpPr>
            <a:xfrm>
              <a:off x="40386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213" name="Rectangle 21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79" name="Group 245"/>
            <p:cNvGrpSpPr/>
            <p:nvPr/>
          </p:nvGrpSpPr>
          <p:grpSpPr>
            <a:xfrm>
              <a:off x="3810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47" name="Rectangle 24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0" name="Group 262"/>
            <p:cNvGrpSpPr/>
            <p:nvPr/>
          </p:nvGrpSpPr>
          <p:grpSpPr>
            <a:xfrm>
              <a:off x="12954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64" name="Rectangle 26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9" name="Rectangle 26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1" name="Group 279"/>
            <p:cNvGrpSpPr/>
            <p:nvPr/>
          </p:nvGrpSpPr>
          <p:grpSpPr>
            <a:xfrm>
              <a:off x="3810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81" name="Rectangle 28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2" name="Group 296"/>
            <p:cNvGrpSpPr/>
            <p:nvPr/>
          </p:nvGrpSpPr>
          <p:grpSpPr>
            <a:xfrm>
              <a:off x="12954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298" name="Rectangle 29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3" name="Group 313"/>
            <p:cNvGrpSpPr/>
            <p:nvPr/>
          </p:nvGrpSpPr>
          <p:grpSpPr>
            <a:xfrm>
              <a:off x="22098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315" name="Rectangle 31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4" name="Group 330"/>
            <p:cNvGrpSpPr/>
            <p:nvPr/>
          </p:nvGrpSpPr>
          <p:grpSpPr>
            <a:xfrm>
              <a:off x="31242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332" name="Rectangle 33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5" name="Group 347"/>
            <p:cNvGrpSpPr/>
            <p:nvPr/>
          </p:nvGrpSpPr>
          <p:grpSpPr>
            <a:xfrm>
              <a:off x="22098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349" name="Rectangle 34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6" name="Group 364"/>
            <p:cNvGrpSpPr/>
            <p:nvPr/>
          </p:nvGrpSpPr>
          <p:grpSpPr>
            <a:xfrm>
              <a:off x="31242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366" name="Rectangle 36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5" name="Rectangle 37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7" name="Group 381"/>
            <p:cNvGrpSpPr/>
            <p:nvPr/>
          </p:nvGrpSpPr>
          <p:grpSpPr>
            <a:xfrm>
              <a:off x="40386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383" name="Rectangle 38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1" name="Rectangle 39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5" name="Rectangle 39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6" name="Rectangle 39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00" name="Rectangle 399"/>
            <p:cNvSpPr/>
            <p:nvPr/>
          </p:nvSpPr>
          <p:spPr bwMode="auto">
            <a:xfrm>
              <a:off x="49530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51816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54102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49530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51816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54102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49530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51816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54102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49530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51816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54102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88" name="Group 415"/>
            <p:cNvGrpSpPr/>
            <p:nvPr/>
          </p:nvGrpSpPr>
          <p:grpSpPr>
            <a:xfrm>
              <a:off x="40386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417" name="Rectangle 41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9" name="Rectangle 41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2" name="Rectangle 42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3" name="Rectangle 42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4" name="Rectangle 42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6" name="Rectangle 42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7" name="Rectangle 42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34" name="Rectangle 433"/>
            <p:cNvSpPr/>
            <p:nvPr/>
          </p:nvSpPr>
          <p:spPr bwMode="auto">
            <a:xfrm>
              <a:off x="49530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51816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54102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49530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51816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54102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49530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51816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54102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49530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51816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8" name="Rectangle 447"/>
            <p:cNvSpPr/>
            <p:nvPr/>
          </p:nvSpPr>
          <p:spPr bwMode="auto">
            <a:xfrm>
              <a:off x="54102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89" name="Group 449"/>
            <p:cNvGrpSpPr/>
            <p:nvPr/>
          </p:nvGrpSpPr>
          <p:grpSpPr>
            <a:xfrm>
              <a:off x="3810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451" name="Rectangle 45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9" name="Rectangle 45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0" name="Rectangle 45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1" name="Rectangle 46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2" name="Rectangle 46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3" name="Rectangle 46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4" name="Rectangle 46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5" name="Rectangle 46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6" name="Rectangle 46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0" name="Group 466"/>
            <p:cNvGrpSpPr/>
            <p:nvPr/>
          </p:nvGrpSpPr>
          <p:grpSpPr>
            <a:xfrm>
              <a:off x="12954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468" name="Rectangle 46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9" name="Rectangle 46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0" name="Rectangle 46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1" name="Rectangle 47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2" name="Rectangle 47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3" name="Rectangle 47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4" name="Rectangle 47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5" name="Rectangle 47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6" name="Rectangle 47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7" name="Rectangle 47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8" name="Rectangle 47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9" name="Rectangle 47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0" name="Rectangle 47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1" name="Rectangle 48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2" name="Rectangle 48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3" name="Rectangle 48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85" name="Rectangle 484"/>
            <p:cNvSpPr/>
            <p:nvPr/>
          </p:nvSpPr>
          <p:spPr bwMode="auto">
            <a:xfrm>
              <a:off x="381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6" name="Rectangle 485"/>
            <p:cNvSpPr/>
            <p:nvPr/>
          </p:nvSpPr>
          <p:spPr bwMode="auto">
            <a:xfrm>
              <a:off x="609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7" name="Rectangle 486"/>
            <p:cNvSpPr/>
            <p:nvPr/>
          </p:nvSpPr>
          <p:spPr bwMode="auto">
            <a:xfrm>
              <a:off x="838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8" name="Rectangle 487"/>
            <p:cNvSpPr/>
            <p:nvPr/>
          </p:nvSpPr>
          <p:spPr bwMode="auto">
            <a:xfrm>
              <a:off x="1066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9" name="Rectangle 488"/>
            <p:cNvSpPr/>
            <p:nvPr/>
          </p:nvSpPr>
          <p:spPr bwMode="auto">
            <a:xfrm>
              <a:off x="381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0" name="Rectangle 489"/>
            <p:cNvSpPr/>
            <p:nvPr/>
          </p:nvSpPr>
          <p:spPr bwMode="auto">
            <a:xfrm>
              <a:off x="609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1" name="Rectangle 490"/>
            <p:cNvSpPr/>
            <p:nvPr/>
          </p:nvSpPr>
          <p:spPr bwMode="auto">
            <a:xfrm>
              <a:off x="838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2" name="Rectangle 491"/>
            <p:cNvSpPr/>
            <p:nvPr/>
          </p:nvSpPr>
          <p:spPr bwMode="auto">
            <a:xfrm>
              <a:off x="1066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2" name="Rectangle 501"/>
            <p:cNvSpPr/>
            <p:nvPr/>
          </p:nvSpPr>
          <p:spPr bwMode="auto">
            <a:xfrm>
              <a:off x="1295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1524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4" name="Rectangle 503"/>
            <p:cNvSpPr/>
            <p:nvPr/>
          </p:nvSpPr>
          <p:spPr bwMode="auto">
            <a:xfrm>
              <a:off x="1752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5" name="Rectangle 504"/>
            <p:cNvSpPr/>
            <p:nvPr/>
          </p:nvSpPr>
          <p:spPr bwMode="auto">
            <a:xfrm>
              <a:off x="1981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1295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1524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752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981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91" name="Group 517"/>
            <p:cNvGrpSpPr/>
            <p:nvPr/>
          </p:nvGrpSpPr>
          <p:grpSpPr>
            <a:xfrm>
              <a:off x="22098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519" name="Rectangle 51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0" name="Rectangle 51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1" name="Rectangle 52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2" name="Rectangle 52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3" name="Rectangle 52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5" name="Rectangle 52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6" name="Rectangle 52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7" name="Rectangle 52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8" name="Rectangle 52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9" name="Rectangle 52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0" name="Rectangle 52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2" name="Rectangle 53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3" name="Rectangle 53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4" name="Rectangle 53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2" name="Group 534"/>
            <p:cNvGrpSpPr/>
            <p:nvPr/>
          </p:nvGrpSpPr>
          <p:grpSpPr>
            <a:xfrm>
              <a:off x="31242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536" name="Rectangle 53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7" name="Rectangle 53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8" name="Rectangle 53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0" name="Rectangle 53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1" name="Rectangle 54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2" name="Rectangle 54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3" name="Rectangle 54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5" name="Rectangle 54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6" name="Rectangle 54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7" name="Rectangle 54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8" name="Rectangle 54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9" name="Rectangle 54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0" name="Rectangle 54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1" name="Rectangle 55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553" name="Rectangle 552"/>
            <p:cNvSpPr/>
            <p:nvPr/>
          </p:nvSpPr>
          <p:spPr bwMode="auto">
            <a:xfrm>
              <a:off x="2209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4" name="Rectangle 553"/>
            <p:cNvSpPr/>
            <p:nvPr/>
          </p:nvSpPr>
          <p:spPr bwMode="auto">
            <a:xfrm>
              <a:off x="2438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5" name="Rectangle 554"/>
            <p:cNvSpPr/>
            <p:nvPr/>
          </p:nvSpPr>
          <p:spPr bwMode="auto">
            <a:xfrm>
              <a:off x="2667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6" name="Rectangle 555"/>
            <p:cNvSpPr/>
            <p:nvPr/>
          </p:nvSpPr>
          <p:spPr bwMode="auto">
            <a:xfrm>
              <a:off x="2895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7" name="Rectangle 556"/>
            <p:cNvSpPr/>
            <p:nvPr/>
          </p:nvSpPr>
          <p:spPr bwMode="auto">
            <a:xfrm>
              <a:off x="2209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8" name="Rectangle 557"/>
            <p:cNvSpPr/>
            <p:nvPr/>
          </p:nvSpPr>
          <p:spPr bwMode="auto">
            <a:xfrm>
              <a:off x="2438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9" name="Rectangle 558"/>
            <p:cNvSpPr/>
            <p:nvPr/>
          </p:nvSpPr>
          <p:spPr bwMode="auto">
            <a:xfrm>
              <a:off x="2667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0" name="Rectangle 559"/>
            <p:cNvSpPr/>
            <p:nvPr/>
          </p:nvSpPr>
          <p:spPr bwMode="auto">
            <a:xfrm>
              <a:off x="2895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0" name="Rectangle 569"/>
            <p:cNvSpPr/>
            <p:nvPr/>
          </p:nvSpPr>
          <p:spPr bwMode="auto">
            <a:xfrm>
              <a:off x="3124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1" name="Rectangle 570"/>
            <p:cNvSpPr/>
            <p:nvPr/>
          </p:nvSpPr>
          <p:spPr bwMode="auto">
            <a:xfrm>
              <a:off x="3352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2" name="Rectangle 571"/>
            <p:cNvSpPr/>
            <p:nvPr/>
          </p:nvSpPr>
          <p:spPr bwMode="auto">
            <a:xfrm>
              <a:off x="3581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3" name="Rectangle 572"/>
            <p:cNvSpPr/>
            <p:nvPr/>
          </p:nvSpPr>
          <p:spPr bwMode="auto">
            <a:xfrm>
              <a:off x="3810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4" name="Rectangle 573"/>
            <p:cNvSpPr/>
            <p:nvPr/>
          </p:nvSpPr>
          <p:spPr bwMode="auto">
            <a:xfrm>
              <a:off x="3124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5" name="Rectangle 574"/>
            <p:cNvSpPr/>
            <p:nvPr/>
          </p:nvSpPr>
          <p:spPr bwMode="auto">
            <a:xfrm>
              <a:off x="3352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6" name="Rectangle 575"/>
            <p:cNvSpPr/>
            <p:nvPr/>
          </p:nvSpPr>
          <p:spPr bwMode="auto">
            <a:xfrm>
              <a:off x="3581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7" name="Rectangle 576"/>
            <p:cNvSpPr/>
            <p:nvPr/>
          </p:nvSpPr>
          <p:spPr bwMode="auto">
            <a:xfrm>
              <a:off x="3810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93" name="Group 585"/>
            <p:cNvGrpSpPr/>
            <p:nvPr/>
          </p:nvGrpSpPr>
          <p:grpSpPr>
            <a:xfrm>
              <a:off x="40386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587" name="Rectangle 58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8" name="Rectangle 58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9" name="Rectangle 58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0" name="Rectangle 58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1" name="Rectangle 59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2" name="Rectangle 59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3" name="Rectangle 59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4" name="Rectangle 59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5" name="Rectangle 59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6" name="Rectangle 59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7" name="Rectangle 59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8" name="Rectangle 59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9" name="Rectangle 59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0" name="Rectangle 59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1" name="Rectangle 60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2" name="Rectangle 60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604" name="Rectangle 603"/>
            <p:cNvSpPr/>
            <p:nvPr/>
          </p:nvSpPr>
          <p:spPr bwMode="auto">
            <a:xfrm>
              <a:off x="49530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5" name="Rectangle 604"/>
            <p:cNvSpPr/>
            <p:nvPr/>
          </p:nvSpPr>
          <p:spPr bwMode="auto">
            <a:xfrm>
              <a:off x="51816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6" name="Rectangle 605"/>
            <p:cNvSpPr/>
            <p:nvPr/>
          </p:nvSpPr>
          <p:spPr bwMode="auto">
            <a:xfrm>
              <a:off x="54102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8" name="Rectangle 607"/>
            <p:cNvSpPr/>
            <p:nvPr/>
          </p:nvSpPr>
          <p:spPr bwMode="auto">
            <a:xfrm>
              <a:off x="49530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9" name="Rectangle 608"/>
            <p:cNvSpPr/>
            <p:nvPr/>
          </p:nvSpPr>
          <p:spPr bwMode="auto">
            <a:xfrm>
              <a:off x="51816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0" name="Rectangle 609"/>
            <p:cNvSpPr/>
            <p:nvPr/>
          </p:nvSpPr>
          <p:spPr bwMode="auto">
            <a:xfrm>
              <a:off x="54102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2" name="Rectangle 611"/>
            <p:cNvSpPr/>
            <p:nvPr/>
          </p:nvSpPr>
          <p:spPr bwMode="auto">
            <a:xfrm>
              <a:off x="49530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3" name="Rectangle 612"/>
            <p:cNvSpPr/>
            <p:nvPr/>
          </p:nvSpPr>
          <p:spPr bwMode="auto">
            <a:xfrm>
              <a:off x="51816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4" name="Rectangle 613"/>
            <p:cNvSpPr/>
            <p:nvPr/>
          </p:nvSpPr>
          <p:spPr bwMode="auto">
            <a:xfrm>
              <a:off x="54102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6" name="Rectangle 615"/>
            <p:cNvSpPr/>
            <p:nvPr/>
          </p:nvSpPr>
          <p:spPr bwMode="auto">
            <a:xfrm>
              <a:off x="49530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7" name="Rectangle 616"/>
            <p:cNvSpPr/>
            <p:nvPr/>
          </p:nvSpPr>
          <p:spPr bwMode="auto">
            <a:xfrm>
              <a:off x="51816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8" name="Rectangle 617"/>
            <p:cNvSpPr/>
            <p:nvPr/>
          </p:nvSpPr>
          <p:spPr bwMode="auto">
            <a:xfrm>
              <a:off x="54102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1" name="Rectangle 620"/>
            <p:cNvSpPr/>
            <p:nvPr/>
          </p:nvSpPr>
          <p:spPr bwMode="auto">
            <a:xfrm>
              <a:off x="4038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2" name="Rectangle 621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3" name="Rectangle 622"/>
            <p:cNvSpPr/>
            <p:nvPr/>
          </p:nvSpPr>
          <p:spPr bwMode="auto">
            <a:xfrm>
              <a:off x="4495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4" name="Rectangle 623"/>
            <p:cNvSpPr/>
            <p:nvPr/>
          </p:nvSpPr>
          <p:spPr bwMode="auto">
            <a:xfrm>
              <a:off x="4724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5" name="Rectangle 624"/>
            <p:cNvSpPr/>
            <p:nvPr/>
          </p:nvSpPr>
          <p:spPr bwMode="auto">
            <a:xfrm>
              <a:off x="4038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6" name="Rectangle 625"/>
            <p:cNvSpPr/>
            <p:nvPr/>
          </p:nvSpPr>
          <p:spPr bwMode="auto">
            <a:xfrm>
              <a:off x="4267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7" name="Rectangle 626"/>
            <p:cNvSpPr/>
            <p:nvPr/>
          </p:nvSpPr>
          <p:spPr bwMode="auto">
            <a:xfrm>
              <a:off x="4495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8" name="Rectangle 627"/>
            <p:cNvSpPr/>
            <p:nvPr/>
          </p:nvSpPr>
          <p:spPr bwMode="auto">
            <a:xfrm>
              <a:off x="4724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8" name="Rectangle 637"/>
            <p:cNvSpPr/>
            <p:nvPr/>
          </p:nvSpPr>
          <p:spPr bwMode="auto">
            <a:xfrm>
              <a:off x="4953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9" name="Rectangle 638"/>
            <p:cNvSpPr/>
            <p:nvPr/>
          </p:nvSpPr>
          <p:spPr bwMode="auto">
            <a:xfrm>
              <a:off x="5181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0" name="Rectangle 639"/>
            <p:cNvSpPr/>
            <p:nvPr/>
          </p:nvSpPr>
          <p:spPr bwMode="auto">
            <a:xfrm>
              <a:off x="5410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2" name="Rectangle 641"/>
            <p:cNvSpPr/>
            <p:nvPr/>
          </p:nvSpPr>
          <p:spPr bwMode="auto">
            <a:xfrm>
              <a:off x="4953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3" name="Rectangle 642"/>
            <p:cNvSpPr/>
            <p:nvPr/>
          </p:nvSpPr>
          <p:spPr bwMode="auto">
            <a:xfrm>
              <a:off x="5181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4" name="Rectangle 643"/>
            <p:cNvSpPr/>
            <p:nvPr/>
          </p:nvSpPr>
          <p:spPr bwMode="auto">
            <a:xfrm>
              <a:off x="5410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2" name="Rectangle 551"/>
            <p:cNvSpPr/>
            <p:nvPr/>
          </p:nvSpPr>
          <p:spPr bwMode="auto">
            <a:xfrm>
              <a:off x="12954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94" name="Group 58"/>
            <p:cNvGrpSpPr/>
            <p:nvPr/>
          </p:nvGrpSpPr>
          <p:grpSpPr>
            <a:xfrm>
              <a:off x="22098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563" name="Rectangle 56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4" name="Rectangle 56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6" name="Rectangle 56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7" name="Rectangle 56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8" name="Rectangle 56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8" name="Rectangle 57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9" name="Rectangle 57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0" name="Rectangle 57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1" name="Rectangle 58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2" name="Rectangle 58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3" name="Rectangle 58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4" name="Rectangle 58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5" name="Rectangle 58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6" name="Rectangle 58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5" name="Group 58"/>
            <p:cNvGrpSpPr/>
            <p:nvPr/>
          </p:nvGrpSpPr>
          <p:grpSpPr>
            <a:xfrm>
              <a:off x="31242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607" name="Rectangle 60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1" name="Rectangle 61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5" name="Rectangle 61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9" name="Rectangle 61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0" name="Rectangle 61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9" name="Rectangle 62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0" name="Rectangle 62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1" name="Rectangle 63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2" name="Rectangle 63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3" name="Rectangle 63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4" name="Rectangle 63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5" name="Rectangle 63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6" name="Rectangle 63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1" name="Rectangle 64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5" name="Rectangle 64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6" name="Rectangle 64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6" name="Group 58"/>
            <p:cNvGrpSpPr/>
            <p:nvPr/>
          </p:nvGrpSpPr>
          <p:grpSpPr>
            <a:xfrm>
              <a:off x="40386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648" name="Rectangle 64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9" name="Rectangle 64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0" name="Rectangle 64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1" name="Rectangle 65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2" name="Rectangle 65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3" name="Rectangle 65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1" name="Rectangle 66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2" name="Rectangle 66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3" name="Rectangle 66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4" name="Rectangle 66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5" name="Rectangle 66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6" name="Rectangle 66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7" name="Rectangle 66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8" name="Rectangle 66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9" name="Rectangle 66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0" name="Rectangle 66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561" name="Rectangle 560"/>
            <p:cNvSpPr/>
            <p:nvPr/>
          </p:nvSpPr>
          <p:spPr bwMode="auto">
            <a:xfrm>
              <a:off x="2209800" y="1981200"/>
              <a:ext cx="34290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8" name="Rectangle 687"/>
            <p:cNvSpPr/>
            <p:nvPr/>
          </p:nvSpPr>
          <p:spPr bwMode="auto">
            <a:xfrm>
              <a:off x="22098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9" name="Rectangle 688"/>
            <p:cNvSpPr/>
            <p:nvPr/>
          </p:nvSpPr>
          <p:spPr bwMode="auto">
            <a:xfrm>
              <a:off x="31242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0" name="Rectangle 689"/>
            <p:cNvSpPr/>
            <p:nvPr/>
          </p:nvSpPr>
          <p:spPr bwMode="auto">
            <a:xfrm>
              <a:off x="40386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7" name="Group 1224"/>
          <p:cNvGrpSpPr/>
          <p:nvPr/>
        </p:nvGrpSpPr>
        <p:grpSpPr>
          <a:xfrm>
            <a:off x="381000" y="1066800"/>
            <a:ext cx="3581400" cy="3425687"/>
            <a:chOff x="381000" y="1066800"/>
            <a:chExt cx="5257800" cy="5029200"/>
          </a:xfrm>
        </p:grpSpPr>
        <p:grpSp>
          <p:nvGrpSpPr>
            <p:cNvPr id="98" name="Group 23"/>
            <p:cNvGrpSpPr/>
            <p:nvPr/>
          </p:nvGrpSpPr>
          <p:grpSpPr>
            <a:xfrm>
              <a:off x="3810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693" name="Rectangle 69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5" name="Rectangle 69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7" name="Rectangle 69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8" name="Rectangle 69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9" name="Rectangle 69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0" name="Rectangle 69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1" name="Rectangle 70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2" name="Rectangle 70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3" name="Rectangle 70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4" name="Rectangle 70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5" name="Rectangle 70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6" name="Rectangle 70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7" name="Rectangle 70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8" name="Rectangle 70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9" name="Group 24"/>
            <p:cNvGrpSpPr/>
            <p:nvPr/>
          </p:nvGrpSpPr>
          <p:grpSpPr>
            <a:xfrm>
              <a:off x="12954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10" name="Rectangle 70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1" name="Rectangle 71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2" name="Rectangle 71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3" name="Rectangle 71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4" name="Rectangle 71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5" name="Rectangle 71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6" name="Rectangle 71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7" name="Rectangle 71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8" name="Rectangle 71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9" name="Rectangle 71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0" name="Rectangle 71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1" name="Rectangle 72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2" name="Rectangle 72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3" name="Rectangle 72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4" name="Rectangle 72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5" name="Rectangle 72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0" name="Group 41"/>
            <p:cNvGrpSpPr/>
            <p:nvPr/>
          </p:nvGrpSpPr>
          <p:grpSpPr>
            <a:xfrm>
              <a:off x="381000" y="19812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27" name="Rectangle 72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8" name="Rectangle 72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9" name="Rectangle 72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0" name="Rectangle 72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1" name="Rectangle 73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2" name="Rectangle 73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3" name="Rectangle 73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4" name="Rectangle 73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5" name="Rectangle 73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6" name="Rectangle 73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7" name="Rectangle 73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8" name="Rectangle 73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9" name="Rectangle 73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0" name="Rectangle 73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1" name="Rectangle 74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2" name="Rectangle 74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1" name="Group 58"/>
            <p:cNvGrpSpPr/>
            <p:nvPr/>
          </p:nvGrpSpPr>
          <p:grpSpPr>
            <a:xfrm>
              <a:off x="12954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744" name="Rectangle 74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5" name="Rectangle 74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6" name="Rectangle 74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7" name="Rectangle 74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8" name="Rectangle 74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9" name="Rectangle 74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0" name="Rectangle 74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1" name="Rectangle 75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2" name="Rectangle 75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3" name="Rectangle 75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4" name="Rectangle 75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5" name="Rectangle 75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6" name="Rectangle 75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7" name="Rectangle 75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8" name="Rectangle 75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9" name="Rectangle 75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2" name="Group 109"/>
            <p:cNvGrpSpPr/>
            <p:nvPr/>
          </p:nvGrpSpPr>
          <p:grpSpPr>
            <a:xfrm>
              <a:off x="22098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61" name="Rectangle 76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2" name="Rectangle 76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3" name="Rectangle 76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4" name="Rectangle 76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5" name="Rectangle 76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6" name="Rectangle 76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7" name="Rectangle 76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8" name="Rectangle 76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9" name="Rectangle 76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0" name="Rectangle 76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1" name="Rectangle 77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2" name="Rectangle 77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3" name="Rectangle 77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4" name="Rectangle 77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5" name="Rectangle 77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6" name="Rectangle 77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3" name="Group 126"/>
            <p:cNvGrpSpPr/>
            <p:nvPr/>
          </p:nvGrpSpPr>
          <p:grpSpPr>
            <a:xfrm>
              <a:off x="31242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78" name="Rectangle 77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9" name="Rectangle 77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0" name="Rectangle 77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1" name="Rectangle 78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2" name="Rectangle 78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3" name="Rectangle 78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4" name="Rectangle 78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5" name="Rectangle 78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6" name="Rectangle 78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7" name="Rectangle 78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8" name="Rectangle 78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9" name="Rectangle 78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0" name="Rectangle 78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1" name="Rectangle 79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2" name="Rectangle 79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3" name="Rectangle 79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4" name="Group 143"/>
            <p:cNvGrpSpPr/>
            <p:nvPr/>
          </p:nvGrpSpPr>
          <p:grpSpPr>
            <a:xfrm>
              <a:off x="2209800" y="1981200"/>
              <a:ext cx="914400" cy="914400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795" name="Rectangle 79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6" name="Rectangle 79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7" name="Rectangle 79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8" name="Rectangle 79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9" name="Rectangle 79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0" name="Rectangle 79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1" name="Rectangle 80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2" name="Rectangle 80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3" name="Rectangle 80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4" name="Rectangle 80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5" name="Rectangle 80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6" name="Rectangle 80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7" name="Rectangle 80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8" name="Rectangle 80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9" name="Rectangle 80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0" name="Rectangle 80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5" name="Group 160"/>
            <p:cNvGrpSpPr/>
            <p:nvPr/>
          </p:nvGrpSpPr>
          <p:grpSpPr>
            <a:xfrm>
              <a:off x="3124200" y="1981200"/>
              <a:ext cx="914400" cy="914400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12" name="Rectangle 81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3" name="Rectangle 81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4" name="Rectangle 81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5" name="Rectangle 81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6" name="Rectangle 81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7" name="Rectangle 81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8" name="Rectangle 81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9" name="Rectangle 81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0" name="Rectangle 81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1" name="Rectangle 82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2" name="Rectangle 82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3" name="Rectangle 82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4" name="Rectangle 82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5" name="Rectangle 82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6" name="Rectangle 82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7" name="Rectangle 82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6" name="Group 177"/>
            <p:cNvGrpSpPr/>
            <p:nvPr/>
          </p:nvGrpSpPr>
          <p:grpSpPr>
            <a:xfrm>
              <a:off x="40386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829" name="Rectangle 82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0" name="Rectangle 82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1" name="Rectangle 83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2" name="Rectangle 83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3" name="Rectangle 83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4" name="Rectangle 83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5" name="Rectangle 83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6" name="Rectangle 83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7" name="Rectangle 83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8" name="Rectangle 83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9" name="Rectangle 83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0" name="Rectangle 83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1" name="Rectangle 84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2" name="Rectangle 84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3" name="Rectangle 84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4" name="Rectangle 84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45" name="Rectangle 844"/>
            <p:cNvSpPr/>
            <p:nvPr/>
          </p:nvSpPr>
          <p:spPr bwMode="auto">
            <a:xfrm>
              <a:off x="49530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6" name="Rectangle 845"/>
            <p:cNvSpPr/>
            <p:nvPr/>
          </p:nvSpPr>
          <p:spPr bwMode="auto">
            <a:xfrm>
              <a:off x="51816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7" name="Rectangle 846"/>
            <p:cNvSpPr/>
            <p:nvPr/>
          </p:nvSpPr>
          <p:spPr bwMode="auto">
            <a:xfrm>
              <a:off x="54102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8" name="Rectangle 847"/>
            <p:cNvSpPr/>
            <p:nvPr/>
          </p:nvSpPr>
          <p:spPr bwMode="auto">
            <a:xfrm>
              <a:off x="49530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9" name="Rectangle 848"/>
            <p:cNvSpPr/>
            <p:nvPr/>
          </p:nvSpPr>
          <p:spPr bwMode="auto">
            <a:xfrm>
              <a:off x="51816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0" name="Rectangle 849"/>
            <p:cNvSpPr/>
            <p:nvPr/>
          </p:nvSpPr>
          <p:spPr bwMode="auto">
            <a:xfrm>
              <a:off x="54102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1" name="Rectangle 850"/>
            <p:cNvSpPr/>
            <p:nvPr/>
          </p:nvSpPr>
          <p:spPr bwMode="auto">
            <a:xfrm>
              <a:off x="49530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2" name="Rectangle 851"/>
            <p:cNvSpPr/>
            <p:nvPr/>
          </p:nvSpPr>
          <p:spPr bwMode="auto">
            <a:xfrm>
              <a:off x="51816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3" name="Rectangle 852"/>
            <p:cNvSpPr/>
            <p:nvPr/>
          </p:nvSpPr>
          <p:spPr bwMode="auto">
            <a:xfrm>
              <a:off x="54102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4" name="Rectangle 853"/>
            <p:cNvSpPr/>
            <p:nvPr/>
          </p:nvSpPr>
          <p:spPr bwMode="auto">
            <a:xfrm>
              <a:off x="49530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5" name="Rectangle 854"/>
            <p:cNvSpPr/>
            <p:nvPr/>
          </p:nvSpPr>
          <p:spPr bwMode="auto">
            <a:xfrm>
              <a:off x="51816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6" name="Rectangle 855"/>
            <p:cNvSpPr/>
            <p:nvPr/>
          </p:nvSpPr>
          <p:spPr bwMode="auto">
            <a:xfrm>
              <a:off x="54102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07" name="Group 211"/>
            <p:cNvGrpSpPr/>
            <p:nvPr/>
          </p:nvGrpSpPr>
          <p:grpSpPr>
            <a:xfrm>
              <a:off x="40386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858" name="Rectangle 85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59" name="Rectangle 85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0" name="Rectangle 85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1" name="Rectangle 86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2" name="Rectangle 86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3" name="Rectangle 86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4" name="Rectangle 86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5" name="Rectangle 86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6" name="Rectangle 86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7" name="Rectangle 86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8" name="Rectangle 86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9" name="Rectangle 86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0" name="Rectangle 86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1" name="Rectangle 87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2" name="Rectangle 87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3" name="Rectangle 87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74" name="Rectangle 873"/>
            <p:cNvSpPr/>
            <p:nvPr/>
          </p:nvSpPr>
          <p:spPr bwMode="auto">
            <a:xfrm>
              <a:off x="49530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5" name="Rectangle 874"/>
            <p:cNvSpPr/>
            <p:nvPr/>
          </p:nvSpPr>
          <p:spPr bwMode="auto">
            <a:xfrm>
              <a:off x="51816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6" name="Rectangle 875"/>
            <p:cNvSpPr/>
            <p:nvPr/>
          </p:nvSpPr>
          <p:spPr bwMode="auto">
            <a:xfrm>
              <a:off x="54102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7" name="Rectangle 876"/>
            <p:cNvSpPr/>
            <p:nvPr/>
          </p:nvSpPr>
          <p:spPr bwMode="auto">
            <a:xfrm>
              <a:off x="49530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8" name="Rectangle 877"/>
            <p:cNvSpPr/>
            <p:nvPr/>
          </p:nvSpPr>
          <p:spPr bwMode="auto">
            <a:xfrm>
              <a:off x="51816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9" name="Rectangle 878"/>
            <p:cNvSpPr/>
            <p:nvPr/>
          </p:nvSpPr>
          <p:spPr bwMode="auto">
            <a:xfrm>
              <a:off x="54102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0" name="Rectangle 879"/>
            <p:cNvSpPr/>
            <p:nvPr/>
          </p:nvSpPr>
          <p:spPr bwMode="auto">
            <a:xfrm>
              <a:off x="49530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1" name="Rectangle 880"/>
            <p:cNvSpPr/>
            <p:nvPr/>
          </p:nvSpPr>
          <p:spPr bwMode="auto">
            <a:xfrm>
              <a:off x="51816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2" name="Rectangle 881"/>
            <p:cNvSpPr/>
            <p:nvPr/>
          </p:nvSpPr>
          <p:spPr bwMode="auto">
            <a:xfrm>
              <a:off x="54102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3" name="Rectangle 882"/>
            <p:cNvSpPr/>
            <p:nvPr/>
          </p:nvSpPr>
          <p:spPr bwMode="auto">
            <a:xfrm>
              <a:off x="49530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4" name="Rectangle 883"/>
            <p:cNvSpPr/>
            <p:nvPr/>
          </p:nvSpPr>
          <p:spPr bwMode="auto">
            <a:xfrm>
              <a:off x="51816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5" name="Rectangle 884"/>
            <p:cNvSpPr/>
            <p:nvPr/>
          </p:nvSpPr>
          <p:spPr bwMode="auto">
            <a:xfrm>
              <a:off x="54102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08" name="Group 245"/>
            <p:cNvGrpSpPr/>
            <p:nvPr/>
          </p:nvGrpSpPr>
          <p:grpSpPr>
            <a:xfrm>
              <a:off x="3810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887" name="Rectangle 88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8" name="Rectangle 88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9" name="Rectangle 88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0" name="Rectangle 88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1" name="Rectangle 89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2" name="Rectangle 89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3" name="Rectangle 89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4" name="Rectangle 89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5" name="Rectangle 89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6" name="Rectangle 89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7" name="Rectangle 89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8" name="Rectangle 89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9" name="Rectangle 89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0" name="Rectangle 89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1" name="Rectangle 90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2" name="Rectangle 90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9" name="Group 262"/>
            <p:cNvGrpSpPr/>
            <p:nvPr/>
          </p:nvGrpSpPr>
          <p:grpSpPr>
            <a:xfrm>
              <a:off x="12954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04" name="Rectangle 90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5" name="Rectangle 90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6" name="Rectangle 90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7" name="Rectangle 90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8" name="Rectangle 90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9" name="Rectangle 90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0" name="Rectangle 90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1" name="Rectangle 91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2" name="Rectangle 91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3" name="Rectangle 91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4" name="Rectangle 91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5" name="Rectangle 91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6" name="Rectangle 91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7" name="Rectangle 91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8" name="Rectangle 91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9" name="Rectangle 91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10" name="Group 279"/>
            <p:cNvGrpSpPr/>
            <p:nvPr/>
          </p:nvGrpSpPr>
          <p:grpSpPr>
            <a:xfrm>
              <a:off x="3810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21" name="Rectangle 92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2" name="Rectangle 92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3" name="Rectangle 92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4" name="Rectangle 92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5" name="Rectangle 92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6" name="Rectangle 92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7" name="Rectangle 92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8" name="Rectangle 92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9" name="Rectangle 92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0" name="Rectangle 92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1" name="Rectangle 93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2" name="Rectangle 93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3" name="Rectangle 93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4" name="Rectangle 93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5" name="Rectangle 93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6" name="Rectangle 93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27" name="Group 296"/>
            <p:cNvGrpSpPr/>
            <p:nvPr/>
          </p:nvGrpSpPr>
          <p:grpSpPr>
            <a:xfrm>
              <a:off x="12954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38" name="Rectangle 93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9" name="Rectangle 93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0" name="Rectangle 93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1" name="Rectangle 94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2" name="Rectangle 94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3" name="Rectangle 94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4" name="Rectangle 94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5" name="Rectangle 94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6" name="Rectangle 94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7" name="Rectangle 94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8" name="Rectangle 94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9" name="Rectangle 94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0" name="Rectangle 94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1" name="Rectangle 95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2" name="Rectangle 95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3" name="Rectangle 95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44" name="Group 313"/>
            <p:cNvGrpSpPr/>
            <p:nvPr/>
          </p:nvGrpSpPr>
          <p:grpSpPr>
            <a:xfrm>
              <a:off x="22098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55" name="Rectangle 95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6" name="Rectangle 95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7" name="Rectangle 95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8" name="Rectangle 95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9" name="Rectangle 95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0" name="Rectangle 95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1" name="Rectangle 96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2" name="Rectangle 96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3" name="Rectangle 96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4" name="Rectangle 96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5" name="Rectangle 96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6" name="Rectangle 96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7" name="Rectangle 96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8" name="Rectangle 96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9" name="Rectangle 96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0" name="Rectangle 96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61" name="Group 330"/>
            <p:cNvGrpSpPr/>
            <p:nvPr/>
          </p:nvGrpSpPr>
          <p:grpSpPr>
            <a:xfrm>
              <a:off x="31242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72" name="Rectangle 97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3" name="Rectangle 97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4" name="Rectangle 97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5" name="Rectangle 97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6" name="Rectangle 97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7" name="Rectangle 97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8" name="Rectangle 97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9" name="Rectangle 97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0" name="Rectangle 97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1" name="Rectangle 98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2" name="Rectangle 98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3" name="Rectangle 98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4" name="Rectangle 98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5" name="Rectangle 98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6" name="Rectangle 98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7" name="Rectangle 98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78" name="Group 347"/>
            <p:cNvGrpSpPr/>
            <p:nvPr/>
          </p:nvGrpSpPr>
          <p:grpSpPr>
            <a:xfrm>
              <a:off x="22098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89" name="Rectangle 98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0" name="Rectangle 98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1" name="Rectangle 99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2" name="Rectangle 99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3" name="Rectangle 99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4" name="Rectangle 99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5" name="Rectangle 99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6" name="Rectangle 99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7" name="Rectangle 99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8" name="Rectangle 99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9" name="Rectangle 99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0" name="Rectangle 99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1" name="Rectangle 100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2" name="Rectangle 100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3" name="Rectangle 100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4" name="Rectangle 100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95" name="Group 364"/>
            <p:cNvGrpSpPr/>
            <p:nvPr/>
          </p:nvGrpSpPr>
          <p:grpSpPr>
            <a:xfrm>
              <a:off x="31242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06" name="Rectangle 100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7" name="Rectangle 100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8" name="Rectangle 100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9" name="Rectangle 100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0" name="Rectangle 100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1" name="Rectangle 101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2" name="Rectangle 101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3" name="Rectangle 101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4" name="Rectangle 101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5" name="Rectangle 101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6" name="Rectangle 101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7" name="Rectangle 101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8" name="Rectangle 101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9" name="Rectangle 101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0" name="Rectangle 101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1" name="Rectangle 102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99" name="Group 381"/>
            <p:cNvGrpSpPr/>
            <p:nvPr/>
          </p:nvGrpSpPr>
          <p:grpSpPr>
            <a:xfrm>
              <a:off x="40386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23" name="Rectangle 102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4" name="Rectangle 102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5" name="Rectangle 102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6" name="Rectangle 102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7" name="Rectangle 102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8" name="Rectangle 102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9" name="Rectangle 102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0" name="Rectangle 102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1" name="Rectangle 103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2" name="Rectangle 103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3" name="Rectangle 103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4" name="Rectangle 103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5" name="Rectangle 103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6" name="Rectangle 103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7" name="Rectangle 103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8" name="Rectangle 103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039" name="Rectangle 1038"/>
            <p:cNvSpPr/>
            <p:nvPr/>
          </p:nvSpPr>
          <p:spPr bwMode="auto">
            <a:xfrm>
              <a:off x="49530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0" name="Rectangle 1039"/>
            <p:cNvSpPr/>
            <p:nvPr/>
          </p:nvSpPr>
          <p:spPr bwMode="auto">
            <a:xfrm>
              <a:off x="51816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1" name="Rectangle 1040"/>
            <p:cNvSpPr/>
            <p:nvPr/>
          </p:nvSpPr>
          <p:spPr bwMode="auto">
            <a:xfrm>
              <a:off x="54102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2" name="Rectangle 1041"/>
            <p:cNvSpPr/>
            <p:nvPr/>
          </p:nvSpPr>
          <p:spPr bwMode="auto">
            <a:xfrm>
              <a:off x="49530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3" name="Rectangle 1042"/>
            <p:cNvSpPr/>
            <p:nvPr/>
          </p:nvSpPr>
          <p:spPr bwMode="auto">
            <a:xfrm>
              <a:off x="51816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4" name="Rectangle 1043"/>
            <p:cNvSpPr/>
            <p:nvPr/>
          </p:nvSpPr>
          <p:spPr bwMode="auto">
            <a:xfrm>
              <a:off x="54102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5" name="Rectangle 1044"/>
            <p:cNvSpPr/>
            <p:nvPr/>
          </p:nvSpPr>
          <p:spPr bwMode="auto">
            <a:xfrm>
              <a:off x="49530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6" name="Rectangle 1045"/>
            <p:cNvSpPr/>
            <p:nvPr/>
          </p:nvSpPr>
          <p:spPr bwMode="auto">
            <a:xfrm>
              <a:off x="51816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7" name="Rectangle 1046"/>
            <p:cNvSpPr/>
            <p:nvPr/>
          </p:nvSpPr>
          <p:spPr bwMode="auto">
            <a:xfrm>
              <a:off x="54102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8" name="Rectangle 1047"/>
            <p:cNvSpPr/>
            <p:nvPr/>
          </p:nvSpPr>
          <p:spPr bwMode="auto">
            <a:xfrm>
              <a:off x="49530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9" name="Rectangle 1048"/>
            <p:cNvSpPr/>
            <p:nvPr/>
          </p:nvSpPr>
          <p:spPr bwMode="auto">
            <a:xfrm>
              <a:off x="51816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0" name="Rectangle 1049"/>
            <p:cNvSpPr/>
            <p:nvPr/>
          </p:nvSpPr>
          <p:spPr bwMode="auto">
            <a:xfrm>
              <a:off x="54102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03" name="Group 415"/>
            <p:cNvGrpSpPr/>
            <p:nvPr/>
          </p:nvGrpSpPr>
          <p:grpSpPr>
            <a:xfrm>
              <a:off x="40386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52" name="Rectangle 105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3" name="Rectangle 105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4" name="Rectangle 105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5" name="Rectangle 105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6" name="Rectangle 105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7" name="Rectangle 105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8" name="Rectangle 105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9" name="Rectangle 105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0" name="Rectangle 105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1" name="Rectangle 106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2" name="Rectangle 106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3" name="Rectangle 106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4" name="Rectangle 106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5" name="Rectangle 106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6" name="Rectangle 106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7" name="Rectangle 106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068" name="Rectangle 1067"/>
            <p:cNvSpPr/>
            <p:nvPr/>
          </p:nvSpPr>
          <p:spPr bwMode="auto">
            <a:xfrm>
              <a:off x="49530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9" name="Rectangle 1068"/>
            <p:cNvSpPr/>
            <p:nvPr/>
          </p:nvSpPr>
          <p:spPr bwMode="auto">
            <a:xfrm>
              <a:off x="51816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0" name="Rectangle 1069"/>
            <p:cNvSpPr/>
            <p:nvPr/>
          </p:nvSpPr>
          <p:spPr bwMode="auto">
            <a:xfrm>
              <a:off x="54102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1" name="Rectangle 1070"/>
            <p:cNvSpPr/>
            <p:nvPr/>
          </p:nvSpPr>
          <p:spPr bwMode="auto">
            <a:xfrm>
              <a:off x="49530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2" name="Rectangle 1071"/>
            <p:cNvSpPr/>
            <p:nvPr/>
          </p:nvSpPr>
          <p:spPr bwMode="auto">
            <a:xfrm>
              <a:off x="51816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3" name="Rectangle 1072"/>
            <p:cNvSpPr/>
            <p:nvPr/>
          </p:nvSpPr>
          <p:spPr bwMode="auto">
            <a:xfrm>
              <a:off x="54102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4" name="Rectangle 1073"/>
            <p:cNvSpPr/>
            <p:nvPr/>
          </p:nvSpPr>
          <p:spPr bwMode="auto">
            <a:xfrm>
              <a:off x="49530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5" name="Rectangle 1074"/>
            <p:cNvSpPr/>
            <p:nvPr/>
          </p:nvSpPr>
          <p:spPr bwMode="auto">
            <a:xfrm>
              <a:off x="51816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6" name="Rectangle 1075"/>
            <p:cNvSpPr/>
            <p:nvPr/>
          </p:nvSpPr>
          <p:spPr bwMode="auto">
            <a:xfrm>
              <a:off x="54102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7" name="Rectangle 1076"/>
            <p:cNvSpPr/>
            <p:nvPr/>
          </p:nvSpPr>
          <p:spPr bwMode="auto">
            <a:xfrm>
              <a:off x="49530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8" name="Rectangle 1077"/>
            <p:cNvSpPr/>
            <p:nvPr/>
          </p:nvSpPr>
          <p:spPr bwMode="auto">
            <a:xfrm>
              <a:off x="51816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9" name="Rectangle 1078"/>
            <p:cNvSpPr/>
            <p:nvPr/>
          </p:nvSpPr>
          <p:spPr bwMode="auto">
            <a:xfrm>
              <a:off x="54102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07" name="Group 449"/>
            <p:cNvGrpSpPr/>
            <p:nvPr/>
          </p:nvGrpSpPr>
          <p:grpSpPr>
            <a:xfrm>
              <a:off x="3810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81" name="Rectangle 108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2" name="Rectangle 108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3" name="Rectangle 108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4" name="Rectangle 108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5" name="Rectangle 108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6" name="Rectangle 108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7" name="Rectangle 108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8" name="Rectangle 108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9" name="Rectangle 108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0" name="Rectangle 108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1" name="Rectangle 109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2" name="Rectangle 109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3" name="Rectangle 109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4" name="Rectangle 109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5" name="Rectangle 109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6" name="Rectangle 109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11" name="Group 466"/>
            <p:cNvGrpSpPr/>
            <p:nvPr/>
          </p:nvGrpSpPr>
          <p:grpSpPr>
            <a:xfrm>
              <a:off x="12954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98" name="Rectangle 109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9" name="Rectangle 109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0" name="Rectangle 109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1" name="Rectangle 110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2" name="Rectangle 110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3" name="Rectangle 110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4" name="Rectangle 110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5" name="Rectangle 110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6" name="Rectangle 110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7" name="Rectangle 110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8" name="Rectangle 110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9" name="Rectangle 110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0" name="Rectangle 110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1" name="Rectangle 111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2" name="Rectangle 111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3" name="Rectangle 111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14" name="Rectangle 1113"/>
            <p:cNvSpPr/>
            <p:nvPr/>
          </p:nvSpPr>
          <p:spPr bwMode="auto">
            <a:xfrm>
              <a:off x="381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5" name="Rectangle 1114"/>
            <p:cNvSpPr/>
            <p:nvPr/>
          </p:nvSpPr>
          <p:spPr bwMode="auto">
            <a:xfrm>
              <a:off x="609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6" name="Rectangle 1115"/>
            <p:cNvSpPr/>
            <p:nvPr/>
          </p:nvSpPr>
          <p:spPr bwMode="auto">
            <a:xfrm>
              <a:off x="838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7" name="Rectangle 1116"/>
            <p:cNvSpPr/>
            <p:nvPr/>
          </p:nvSpPr>
          <p:spPr bwMode="auto">
            <a:xfrm>
              <a:off x="1066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8" name="Rectangle 1117"/>
            <p:cNvSpPr/>
            <p:nvPr/>
          </p:nvSpPr>
          <p:spPr bwMode="auto">
            <a:xfrm>
              <a:off x="381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9" name="Rectangle 1118"/>
            <p:cNvSpPr/>
            <p:nvPr/>
          </p:nvSpPr>
          <p:spPr bwMode="auto">
            <a:xfrm>
              <a:off x="609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0" name="Rectangle 1119"/>
            <p:cNvSpPr/>
            <p:nvPr/>
          </p:nvSpPr>
          <p:spPr bwMode="auto">
            <a:xfrm>
              <a:off x="838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1" name="Rectangle 1120"/>
            <p:cNvSpPr/>
            <p:nvPr/>
          </p:nvSpPr>
          <p:spPr bwMode="auto">
            <a:xfrm>
              <a:off x="1066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2" name="Rectangle 1121"/>
            <p:cNvSpPr/>
            <p:nvPr/>
          </p:nvSpPr>
          <p:spPr bwMode="auto">
            <a:xfrm>
              <a:off x="1295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3" name="Rectangle 1122"/>
            <p:cNvSpPr/>
            <p:nvPr/>
          </p:nvSpPr>
          <p:spPr bwMode="auto">
            <a:xfrm>
              <a:off x="1524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4" name="Rectangle 1123"/>
            <p:cNvSpPr/>
            <p:nvPr/>
          </p:nvSpPr>
          <p:spPr bwMode="auto">
            <a:xfrm>
              <a:off x="1752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5" name="Rectangle 1124"/>
            <p:cNvSpPr/>
            <p:nvPr/>
          </p:nvSpPr>
          <p:spPr bwMode="auto">
            <a:xfrm>
              <a:off x="1981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6" name="Rectangle 1125"/>
            <p:cNvSpPr/>
            <p:nvPr/>
          </p:nvSpPr>
          <p:spPr bwMode="auto">
            <a:xfrm>
              <a:off x="1295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7" name="Rectangle 1126"/>
            <p:cNvSpPr/>
            <p:nvPr/>
          </p:nvSpPr>
          <p:spPr bwMode="auto">
            <a:xfrm>
              <a:off x="1524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8" name="Rectangle 1127"/>
            <p:cNvSpPr/>
            <p:nvPr/>
          </p:nvSpPr>
          <p:spPr bwMode="auto">
            <a:xfrm>
              <a:off x="1752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9" name="Rectangle 1128"/>
            <p:cNvSpPr/>
            <p:nvPr/>
          </p:nvSpPr>
          <p:spPr bwMode="auto">
            <a:xfrm>
              <a:off x="1981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12" name="Group 517"/>
            <p:cNvGrpSpPr/>
            <p:nvPr/>
          </p:nvGrpSpPr>
          <p:grpSpPr>
            <a:xfrm>
              <a:off x="22098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31" name="Rectangle 113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2" name="Rectangle 113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3" name="Rectangle 113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4" name="Rectangle 113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5" name="Rectangle 113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6" name="Rectangle 113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7" name="Rectangle 113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8" name="Rectangle 113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9" name="Rectangle 113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0" name="Rectangle 113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1" name="Rectangle 114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2" name="Rectangle 114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3" name="Rectangle 114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4" name="Rectangle 114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5" name="Rectangle 114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6" name="Rectangle 114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29" name="Group 534"/>
            <p:cNvGrpSpPr/>
            <p:nvPr/>
          </p:nvGrpSpPr>
          <p:grpSpPr>
            <a:xfrm>
              <a:off x="31242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48" name="Rectangle 114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9" name="Rectangle 114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0" name="Rectangle 114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1" name="Rectangle 115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2" name="Rectangle 115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3" name="Rectangle 115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4" name="Rectangle 115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5" name="Rectangle 115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6" name="Rectangle 115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7" name="Rectangle 115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8" name="Rectangle 115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9" name="Rectangle 115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0" name="Rectangle 115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1" name="Rectangle 116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2" name="Rectangle 116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3" name="Rectangle 116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64" name="Rectangle 1163"/>
            <p:cNvSpPr/>
            <p:nvPr/>
          </p:nvSpPr>
          <p:spPr bwMode="auto">
            <a:xfrm>
              <a:off x="2209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5" name="Rectangle 1164"/>
            <p:cNvSpPr/>
            <p:nvPr/>
          </p:nvSpPr>
          <p:spPr bwMode="auto">
            <a:xfrm>
              <a:off x="2438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6" name="Rectangle 1165"/>
            <p:cNvSpPr/>
            <p:nvPr/>
          </p:nvSpPr>
          <p:spPr bwMode="auto">
            <a:xfrm>
              <a:off x="2667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7" name="Rectangle 1166"/>
            <p:cNvSpPr/>
            <p:nvPr/>
          </p:nvSpPr>
          <p:spPr bwMode="auto">
            <a:xfrm>
              <a:off x="2895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8" name="Rectangle 1167"/>
            <p:cNvSpPr/>
            <p:nvPr/>
          </p:nvSpPr>
          <p:spPr bwMode="auto">
            <a:xfrm>
              <a:off x="2209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9" name="Rectangle 1168"/>
            <p:cNvSpPr/>
            <p:nvPr/>
          </p:nvSpPr>
          <p:spPr bwMode="auto">
            <a:xfrm>
              <a:off x="2438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0" name="Rectangle 1169"/>
            <p:cNvSpPr/>
            <p:nvPr/>
          </p:nvSpPr>
          <p:spPr bwMode="auto">
            <a:xfrm>
              <a:off x="2667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1" name="Rectangle 1170"/>
            <p:cNvSpPr/>
            <p:nvPr/>
          </p:nvSpPr>
          <p:spPr bwMode="auto">
            <a:xfrm>
              <a:off x="2895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2" name="Rectangle 1171"/>
            <p:cNvSpPr/>
            <p:nvPr/>
          </p:nvSpPr>
          <p:spPr bwMode="auto">
            <a:xfrm>
              <a:off x="3124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3" name="Rectangle 1172"/>
            <p:cNvSpPr/>
            <p:nvPr/>
          </p:nvSpPr>
          <p:spPr bwMode="auto">
            <a:xfrm>
              <a:off x="3352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4" name="Rectangle 1173"/>
            <p:cNvSpPr/>
            <p:nvPr/>
          </p:nvSpPr>
          <p:spPr bwMode="auto">
            <a:xfrm>
              <a:off x="3581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5" name="Rectangle 1174"/>
            <p:cNvSpPr/>
            <p:nvPr/>
          </p:nvSpPr>
          <p:spPr bwMode="auto">
            <a:xfrm>
              <a:off x="3810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6" name="Rectangle 1175"/>
            <p:cNvSpPr/>
            <p:nvPr/>
          </p:nvSpPr>
          <p:spPr bwMode="auto">
            <a:xfrm>
              <a:off x="3124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7" name="Rectangle 1176"/>
            <p:cNvSpPr/>
            <p:nvPr/>
          </p:nvSpPr>
          <p:spPr bwMode="auto">
            <a:xfrm>
              <a:off x="3352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8" name="Rectangle 1177"/>
            <p:cNvSpPr/>
            <p:nvPr/>
          </p:nvSpPr>
          <p:spPr bwMode="auto">
            <a:xfrm>
              <a:off x="3581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9" name="Rectangle 1178"/>
            <p:cNvSpPr/>
            <p:nvPr/>
          </p:nvSpPr>
          <p:spPr bwMode="auto">
            <a:xfrm>
              <a:off x="3810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33" name="Group 585"/>
            <p:cNvGrpSpPr/>
            <p:nvPr/>
          </p:nvGrpSpPr>
          <p:grpSpPr>
            <a:xfrm>
              <a:off x="40386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81" name="Rectangle 118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2" name="Rectangle 118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3" name="Rectangle 118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4" name="Rectangle 118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5" name="Rectangle 118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6" name="Rectangle 118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7" name="Rectangle 118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8" name="Rectangle 118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9" name="Rectangle 118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0" name="Rectangle 118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1" name="Rectangle 119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2" name="Rectangle 119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3" name="Rectangle 119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4" name="Rectangle 119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5" name="Rectangle 119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6" name="Rectangle 119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97" name="Rectangle 1196"/>
            <p:cNvSpPr/>
            <p:nvPr/>
          </p:nvSpPr>
          <p:spPr bwMode="auto">
            <a:xfrm>
              <a:off x="49530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8" name="Rectangle 1197"/>
            <p:cNvSpPr/>
            <p:nvPr/>
          </p:nvSpPr>
          <p:spPr bwMode="auto">
            <a:xfrm>
              <a:off x="51816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9" name="Rectangle 1198"/>
            <p:cNvSpPr/>
            <p:nvPr/>
          </p:nvSpPr>
          <p:spPr bwMode="auto">
            <a:xfrm>
              <a:off x="54102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0" name="Rectangle 1199"/>
            <p:cNvSpPr/>
            <p:nvPr/>
          </p:nvSpPr>
          <p:spPr bwMode="auto">
            <a:xfrm>
              <a:off x="49530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1" name="Rectangle 1200"/>
            <p:cNvSpPr/>
            <p:nvPr/>
          </p:nvSpPr>
          <p:spPr bwMode="auto">
            <a:xfrm>
              <a:off x="51816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2" name="Rectangle 1201"/>
            <p:cNvSpPr/>
            <p:nvPr/>
          </p:nvSpPr>
          <p:spPr bwMode="auto">
            <a:xfrm>
              <a:off x="54102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3" name="Rectangle 1202"/>
            <p:cNvSpPr/>
            <p:nvPr/>
          </p:nvSpPr>
          <p:spPr bwMode="auto">
            <a:xfrm>
              <a:off x="49530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4" name="Rectangle 1203"/>
            <p:cNvSpPr/>
            <p:nvPr/>
          </p:nvSpPr>
          <p:spPr bwMode="auto">
            <a:xfrm>
              <a:off x="51816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5" name="Rectangle 1204"/>
            <p:cNvSpPr/>
            <p:nvPr/>
          </p:nvSpPr>
          <p:spPr bwMode="auto">
            <a:xfrm>
              <a:off x="54102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6" name="Rectangle 1205"/>
            <p:cNvSpPr/>
            <p:nvPr/>
          </p:nvSpPr>
          <p:spPr bwMode="auto">
            <a:xfrm>
              <a:off x="49530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7" name="Rectangle 1206"/>
            <p:cNvSpPr/>
            <p:nvPr/>
          </p:nvSpPr>
          <p:spPr bwMode="auto">
            <a:xfrm>
              <a:off x="51816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8" name="Rectangle 1207"/>
            <p:cNvSpPr/>
            <p:nvPr/>
          </p:nvSpPr>
          <p:spPr bwMode="auto">
            <a:xfrm>
              <a:off x="54102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9" name="Rectangle 1208"/>
            <p:cNvSpPr/>
            <p:nvPr/>
          </p:nvSpPr>
          <p:spPr bwMode="auto">
            <a:xfrm>
              <a:off x="4038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0" name="Rectangle 1209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1" name="Rectangle 1210"/>
            <p:cNvSpPr/>
            <p:nvPr/>
          </p:nvSpPr>
          <p:spPr bwMode="auto">
            <a:xfrm>
              <a:off x="4495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2" name="Rectangle 1211"/>
            <p:cNvSpPr/>
            <p:nvPr/>
          </p:nvSpPr>
          <p:spPr bwMode="auto">
            <a:xfrm>
              <a:off x="4724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3" name="Rectangle 1212"/>
            <p:cNvSpPr/>
            <p:nvPr/>
          </p:nvSpPr>
          <p:spPr bwMode="auto">
            <a:xfrm>
              <a:off x="4038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4" name="Rectangle 1213"/>
            <p:cNvSpPr/>
            <p:nvPr/>
          </p:nvSpPr>
          <p:spPr bwMode="auto">
            <a:xfrm>
              <a:off x="4267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5" name="Rectangle 1214"/>
            <p:cNvSpPr/>
            <p:nvPr/>
          </p:nvSpPr>
          <p:spPr bwMode="auto">
            <a:xfrm>
              <a:off x="4495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6" name="Rectangle 1215"/>
            <p:cNvSpPr/>
            <p:nvPr/>
          </p:nvSpPr>
          <p:spPr bwMode="auto">
            <a:xfrm>
              <a:off x="4724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7" name="Rectangle 1216"/>
            <p:cNvSpPr/>
            <p:nvPr/>
          </p:nvSpPr>
          <p:spPr bwMode="auto">
            <a:xfrm>
              <a:off x="4953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8" name="Rectangle 1217"/>
            <p:cNvSpPr/>
            <p:nvPr/>
          </p:nvSpPr>
          <p:spPr bwMode="auto">
            <a:xfrm>
              <a:off x="5181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9" name="Rectangle 1218"/>
            <p:cNvSpPr/>
            <p:nvPr/>
          </p:nvSpPr>
          <p:spPr bwMode="auto">
            <a:xfrm>
              <a:off x="5410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0" name="Rectangle 1219"/>
            <p:cNvSpPr/>
            <p:nvPr/>
          </p:nvSpPr>
          <p:spPr bwMode="auto">
            <a:xfrm>
              <a:off x="4953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1" name="Rectangle 1220"/>
            <p:cNvSpPr/>
            <p:nvPr/>
          </p:nvSpPr>
          <p:spPr bwMode="auto">
            <a:xfrm>
              <a:off x="5181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2" name="Rectangle 1221"/>
            <p:cNvSpPr/>
            <p:nvPr/>
          </p:nvSpPr>
          <p:spPr bwMode="auto">
            <a:xfrm>
              <a:off x="5410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3" name="Rectangle 1222"/>
            <p:cNvSpPr/>
            <p:nvPr/>
          </p:nvSpPr>
          <p:spPr bwMode="auto">
            <a:xfrm>
              <a:off x="12954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4" name="Rectangle 1223"/>
            <p:cNvSpPr/>
            <p:nvPr/>
          </p:nvSpPr>
          <p:spPr bwMode="auto">
            <a:xfrm>
              <a:off x="2209800" y="1981200"/>
              <a:ext cx="34290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26" name="TextBox 1225"/>
          <p:cNvSpPr txBox="1"/>
          <p:nvPr/>
        </p:nvSpPr>
        <p:spPr>
          <a:xfrm>
            <a:off x="1905000" y="45720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1227" name="TextBox 1226"/>
          <p:cNvSpPr txBox="1"/>
          <p:nvPr/>
        </p:nvSpPr>
        <p:spPr>
          <a:xfrm>
            <a:off x="4730774" y="4572000"/>
            <a:ext cx="2067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 (replicated, logically)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8"/>
          <p:cNvGrpSpPr/>
          <p:nvPr/>
        </p:nvGrpSpPr>
        <p:grpSpPr>
          <a:xfrm>
            <a:off x="6858000" y="1586948"/>
            <a:ext cx="622852" cy="622852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180" name="Rectangle 117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5" name="Rectangle 122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8" name="Rectangle 12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9" name="Rectangle 12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0" name="Rectangle 12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1" name="Rectangle 12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2" name="Rectangle 12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3" name="Rectangle 12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4" name="Rectangle 12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5" name="Rectangle 12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6" name="Rectangle 12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7" name="Rectangle 12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8" name="Rectangle 12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9" name="Rectangle 12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0" name="Rectangle 12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1" name="Rectangle 12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updateBlockRow</a:t>
            </a:r>
            <a:r>
              <a:rPr lang="en-US" dirty="0" smtClean="0"/>
              <a:t> w/ distribution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51816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51816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51816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57150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57150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57150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552" name="Rectangle 551"/>
          <p:cNvSpPr/>
          <p:nvPr/>
        </p:nvSpPr>
        <p:spPr bwMode="auto">
          <a:xfrm>
            <a:off x="6858000" y="1592885"/>
            <a:ext cx="622852" cy="6228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Group 1224"/>
          <p:cNvGrpSpPr/>
          <p:nvPr/>
        </p:nvGrpSpPr>
        <p:grpSpPr>
          <a:xfrm>
            <a:off x="381000" y="1066800"/>
            <a:ext cx="3581400" cy="3425687"/>
            <a:chOff x="381000" y="1066800"/>
            <a:chExt cx="5257800" cy="5029200"/>
          </a:xfrm>
        </p:grpSpPr>
        <p:grpSp>
          <p:nvGrpSpPr>
            <p:cNvPr id="5" name="Group 23"/>
            <p:cNvGrpSpPr/>
            <p:nvPr/>
          </p:nvGrpSpPr>
          <p:grpSpPr>
            <a:xfrm>
              <a:off x="3810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693" name="Rectangle 69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5" name="Rectangle 69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7" name="Rectangle 69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8" name="Rectangle 69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9" name="Rectangle 69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0" name="Rectangle 69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1" name="Rectangle 70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2" name="Rectangle 70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3" name="Rectangle 70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4" name="Rectangle 70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5" name="Rectangle 70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6" name="Rectangle 70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7" name="Rectangle 70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8" name="Rectangle 70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6" name="Group 24"/>
            <p:cNvGrpSpPr/>
            <p:nvPr/>
          </p:nvGrpSpPr>
          <p:grpSpPr>
            <a:xfrm>
              <a:off x="12954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10" name="Rectangle 70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1" name="Rectangle 71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2" name="Rectangle 71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3" name="Rectangle 71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4" name="Rectangle 71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5" name="Rectangle 71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6" name="Rectangle 71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7" name="Rectangle 71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8" name="Rectangle 71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9" name="Rectangle 71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0" name="Rectangle 71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1" name="Rectangle 72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2" name="Rectangle 72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3" name="Rectangle 72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4" name="Rectangle 72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5" name="Rectangle 72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7" name="Group 41"/>
            <p:cNvGrpSpPr/>
            <p:nvPr/>
          </p:nvGrpSpPr>
          <p:grpSpPr>
            <a:xfrm>
              <a:off x="381000" y="19812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27" name="Rectangle 72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8" name="Rectangle 72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9" name="Rectangle 72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0" name="Rectangle 72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1" name="Rectangle 73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2" name="Rectangle 73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3" name="Rectangle 73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4" name="Rectangle 73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5" name="Rectangle 73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6" name="Rectangle 73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7" name="Rectangle 73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8" name="Rectangle 73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9" name="Rectangle 73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0" name="Rectangle 73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1" name="Rectangle 74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2" name="Rectangle 74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" name="Group 58"/>
            <p:cNvGrpSpPr/>
            <p:nvPr/>
          </p:nvGrpSpPr>
          <p:grpSpPr>
            <a:xfrm>
              <a:off x="12954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744" name="Rectangle 74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5" name="Rectangle 74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6" name="Rectangle 74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7" name="Rectangle 74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8" name="Rectangle 74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9" name="Rectangle 74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0" name="Rectangle 74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1" name="Rectangle 75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2" name="Rectangle 75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3" name="Rectangle 75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4" name="Rectangle 75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5" name="Rectangle 75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6" name="Rectangle 75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7" name="Rectangle 75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8" name="Rectangle 75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9" name="Rectangle 75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" name="Group 109"/>
            <p:cNvGrpSpPr/>
            <p:nvPr/>
          </p:nvGrpSpPr>
          <p:grpSpPr>
            <a:xfrm>
              <a:off x="22098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61" name="Rectangle 76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2" name="Rectangle 76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3" name="Rectangle 76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4" name="Rectangle 76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5" name="Rectangle 76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6" name="Rectangle 76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7" name="Rectangle 76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8" name="Rectangle 76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9" name="Rectangle 76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0" name="Rectangle 76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1" name="Rectangle 77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2" name="Rectangle 77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3" name="Rectangle 77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4" name="Rectangle 77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5" name="Rectangle 77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6" name="Rectangle 77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0" name="Group 126"/>
            <p:cNvGrpSpPr/>
            <p:nvPr/>
          </p:nvGrpSpPr>
          <p:grpSpPr>
            <a:xfrm>
              <a:off x="31242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778" name="Rectangle 77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79" name="Rectangle 77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0" name="Rectangle 77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1" name="Rectangle 78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2" name="Rectangle 78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3" name="Rectangle 78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4" name="Rectangle 78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5" name="Rectangle 78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6" name="Rectangle 78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7" name="Rectangle 78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8" name="Rectangle 78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9" name="Rectangle 78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0" name="Rectangle 78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1" name="Rectangle 79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2" name="Rectangle 79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3" name="Rectangle 79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1" name="Group 143"/>
            <p:cNvGrpSpPr/>
            <p:nvPr/>
          </p:nvGrpSpPr>
          <p:grpSpPr>
            <a:xfrm>
              <a:off x="2209800" y="1981200"/>
              <a:ext cx="914400" cy="914400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795" name="Rectangle 79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6" name="Rectangle 79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7" name="Rectangle 79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8" name="Rectangle 79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9" name="Rectangle 79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0" name="Rectangle 79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1" name="Rectangle 80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2" name="Rectangle 80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3" name="Rectangle 80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4" name="Rectangle 80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5" name="Rectangle 80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6" name="Rectangle 80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7" name="Rectangle 80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8" name="Rectangle 80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9" name="Rectangle 80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0" name="Rectangle 80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2" name="Group 160"/>
            <p:cNvGrpSpPr/>
            <p:nvPr/>
          </p:nvGrpSpPr>
          <p:grpSpPr>
            <a:xfrm>
              <a:off x="3124200" y="1981200"/>
              <a:ext cx="914400" cy="914400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12" name="Rectangle 81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3" name="Rectangle 81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4" name="Rectangle 81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5" name="Rectangle 81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6" name="Rectangle 81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7" name="Rectangle 81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8" name="Rectangle 81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9" name="Rectangle 81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0" name="Rectangle 81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1" name="Rectangle 82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2" name="Rectangle 82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3" name="Rectangle 82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4" name="Rectangle 82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5" name="Rectangle 82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6" name="Rectangle 82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7" name="Rectangle 82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3" name="Group 177"/>
            <p:cNvGrpSpPr/>
            <p:nvPr/>
          </p:nvGrpSpPr>
          <p:grpSpPr>
            <a:xfrm>
              <a:off x="4038600" y="10668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829" name="Rectangle 82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0" name="Rectangle 82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1" name="Rectangle 83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2" name="Rectangle 83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3" name="Rectangle 83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4" name="Rectangle 83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5" name="Rectangle 83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6" name="Rectangle 83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7" name="Rectangle 83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8" name="Rectangle 83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9" name="Rectangle 83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0" name="Rectangle 83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1" name="Rectangle 84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2" name="Rectangle 84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3" name="Rectangle 84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4" name="Rectangle 84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45" name="Rectangle 844"/>
            <p:cNvSpPr/>
            <p:nvPr/>
          </p:nvSpPr>
          <p:spPr bwMode="auto">
            <a:xfrm>
              <a:off x="49530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6" name="Rectangle 845"/>
            <p:cNvSpPr/>
            <p:nvPr/>
          </p:nvSpPr>
          <p:spPr bwMode="auto">
            <a:xfrm>
              <a:off x="51816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7" name="Rectangle 846"/>
            <p:cNvSpPr/>
            <p:nvPr/>
          </p:nvSpPr>
          <p:spPr bwMode="auto">
            <a:xfrm>
              <a:off x="5410200" y="1066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8" name="Rectangle 847"/>
            <p:cNvSpPr/>
            <p:nvPr/>
          </p:nvSpPr>
          <p:spPr bwMode="auto">
            <a:xfrm>
              <a:off x="49530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9" name="Rectangle 848"/>
            <p:cNvSpPr/>
            <p:nvPr/>
          </p:nvSpPr>
          <p:spPr bwMode="auto">
            <a:xfrm>
              <a:off x="51816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0" name="Rectangle 849"/>
            <p:cNvSpPr/>
            <p:nvPr/>
          </p:nvSpPr>
          <p:spPr bwMode="auto">
            <a:xfrm>
              <a:off x="5410200" y="1295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1" name="Rectangle 850"/>
            <p:cNvSpPr/>
            <p:nvPr/>
          </p:nvSpPr>
          <p:spPr bwMode="auto">
            <a:xfrm>
              <a:off x="49530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2" name="Rectangle 851"/>
            <p:cNvSpPr/>
            <p:nvPr/>
          </p:nvSpPr>
          <p:spPr bwMode="auto">
            <a:xfrm>
              <a:off x="51816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3" name="Rectangle 852"/>
            <p:cNvSpPr/>
            <p:nvPr/>
          </p:nvSpPr>
          <p:spPr bwMode="auto">
            <a:xfrm>
              <a:off x="5410200" y="1524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4" name="Rectangle 853"/>
            <p:cNvSpPr/>
            <p:nvPr/>
          </p:nvSpPr>
          <p:spPr bwMode="auto">
            <a:xfrm>
              <a:off x="49530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5" name="Rectangle 854"/>
            <p:cNvSpPr/>
            <p:nvPr/>
          </p:nvSpPr>
          <p:spPr bwMode="auto">
            <a:xfrm>
              <a:off x="51816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6" name="Rectangle 855"/>
            <p:cNvSpPr/>
            <p:nvPr/>
          </p:nvSpPr>
          <p:spPr bwMode="auto">
            <a:xfrm>
              <a:off x="5410200" y="1752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4" name="Group 211"/>
            <p:cNvGrpSpPr/>
            <p:nvPr/>
          </p:nvGrpSpPr>
          <p:grpSpPr>
            <a:xfrm>
              <a:off x="4038600" y="1981200"/>
              <a:ext cx="914400" cy="914400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858" name="Rectangle 85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59" name="Rectangle 85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0" name="Rectangle 85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1" name="Rectangle 86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2" name="Rectangle 86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3" name="Rectangle 86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4" name="Rectangle 86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5" name="Rectangle 86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6" name="Rectangle 86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7" name="Rectangle 86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8" name="Rectangle 86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9" name="Rectangle 86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0" name="Rectangle 86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1" name="Rectangle 87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2" name="Rectangle 87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3" name="Rectangle 87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74" name="Rectangle 873"/>
            <p:cNvSpPr/>
            <p:nvPr/>
          </p:nvSpPr>
          <p:spPr bwMode="auto">
            <a:xfrm>
              <a:off x="49530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5" name="Rectangle 874"/>
            <p:cNvSpPr/>
            <p:nvPr/>
          </p:nvSpPr>
          <p:spPr bwMode="auto">
            <a:xfrm>
              <a:off x="51816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6" name="Rectangle 875"/>
            <p:cNvSpPr/>
            <p:nvPr/>
          </p:nvSpPr>
          <p:spPr bwMode="auto">
            <a:xfrm>
              <a:off x="5410200" y="19812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7" name="Rectangle 876"/>
            <p:cNvSpPr/>
            <p:nvPr/>
          </p:nvSpPr>
          <p:spPr bwMode="auto">
            <a:xfrm>
              <a:off x="49530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8" name="Rectangle 877"/>
            <p:cNvSpPr/>
            <p:nvPr/>
          </p:nvSpPr>
          <p:spPr bwMode="auto">
            <a:xfrm>
              <a:off x="51816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9" name="Rectangle 878"/>
            <p:cNvSpPr/>
            <p:nvPr/>
          </p:nvSpPr>
          <p:spPr bwMode="auto">
            <a:xfrm>
              <a:off x="5410200" y="22098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0" name="Rectangle 879"/>
            <p:cNvSpPr/>
            <p:nvPr/>
          </p:nvSpPr>
          <p:spPr bwMode="auto">
            <a:xfrm>
              <a:off x="49530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1" name="Rectangle 880"/>
            <p:cNvSpPr/>
            <p:nvPr/>
          </p:nvSpPr>
          <p:spPr bwMode="auto">
            <a:xfrm>
              <a:off x="51816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2" name="Rectangle 881"/>
            <p:cNvSpPr/>
            <p:nvPr/>
          </p:nvSpPr>
          <p:spPr bwMode="auto">
            <a:xfrm>
              <a:off x="5410200" y="24384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3" name="Rectangle 882"/>
            <p:cNvSpPr/>
            <p:nvPr/>
          </p:nvSpPr>
          <p:spPr bwMode="auto">
            <a:xfrm>
              <a:off x="49530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4" name="Rectangle 883"/>
            <p:cNvSpPr/>
            <p:nvPr/>
          </p:nvSpPr>
          <p:spPr bwMode="auto">
            <a:xfrm>
              <a:off x="51816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5" name="Rectangle 884"/>
            <p:cNvSpPr/>
            <p:nvPr/>
          </p:nvSpPr>
          <p:spPr bwMode="auto">
            <a:xfrm>
              <a:off x="5410200" y="2667000"/>
              <a:ext cx="228600" cy="2286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5" name="Group 245"/>
            <p:cNvGrpSpPr/>
            <p:nvPr/>
          </p:nvGrpSpPr>
          <p:grpSpPr>
            <a:xfrm>
              <a:off x="3810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887" name="Rectangle 88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8" name="Rectangle 88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9" name="Rectangle 88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0" name="Rectangle 88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1" name="Rectangle 89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2" name="Rectangle 89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3" name="Rectangle 89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4" name="Rectangle 89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5" name="Rectangle 89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6" name="Rectangle 89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7" name="Rectangle 89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8" name="Rectangle 89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9" name="Rectangle 89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0" name="Rectangle 89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1" name="Rectangle 90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2" name="Rectangle 90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6" name="Group 262"/>
            <p:cNvGrpSpPr/>
            <p:nvPr/>
          </p:nvGrpSpPr>
          <p:grpSpPr>
            <a:xfrm>
              <a:off x="12954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04" name="Rectangle 90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5" name="Rectangle 90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6" name="Rectangle 90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7" name="Rectangle 90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8" name="Rectangle 90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9" name="Rectangle 90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0" name="Rectangle 90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1" name="Rectangle 91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2" name="Rectangle 91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3" name="Rectangle 91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4" name="Rectangle 91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5" name="Rectangle 91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6" name="Rectangle 91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7" name="Rectangle 91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8" name="Rectangle 91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9" name="Rectangle 91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7" name="Group 279"/>
            <p:cNvGrpSpPr/>
            <p:nvPr/>
          </p:nvGrpSpPr>
          <p:grpSpPr>
            <a:xfrm>
              <a:off x="3810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21" name="Rectangle 92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2" name="Rectangle 92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3" name="Rectangle 92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4" name="Rectangle 92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5" name="Rectangle 92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6" name="Rectangle 92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7" name="Rectangle 92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8" name="Rectangle 92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9" name="Rectangle 92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0" name="Rectangle 92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1" name="Rectangle 93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2" name="Rectangle 93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3" name="Rectangle 93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4" name="Rectangle 93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5" name="Rectangle 93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6" name="Rectangle 93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8" name="Group 296"/>
            <p:cNvGrpSpPr/>
            <p:nvPr/>
          </p:nvGrpSpPr>
          <p:grpSpPr>
            <a:xfrm>
              <a:off x="12954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38" name="Rectangle 93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9" name="Rectangle 93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0" name="Rectangle 93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1" name="Rectangle 94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2" name="Rectangle 94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3" name="Rectangle 94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4" name="Rectangle 94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5" name="Rectangle 94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6" name="Rectangle 94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7" name="Rectangle 94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8" name="Rectangle 94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9" name="Rectangle 94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0" name="Rectangle 94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1" name="Rectangle 95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2" name="Rectangle 95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3" name="Rectangle 95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9" name="Group 313"/>
            <p:cNvGrpSpPr/>
            <p:nvPr/>
          </p:nvGrpSpPr>
          <p:grpSpPr>
            <a:xfrm>
              <a:off x="22098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55" name="Rectangle 95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6" name="Rectangle 95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7" name="Rectangle 95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8" name="Rectangle 95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9" name="Rectangle 95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0" name="Rectangle 95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1" name="Rectangle 96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2" name="Rectangle 96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3" name="Rectangle 96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4" name="Rectangle 96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5" name="Rectangle 96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6" name="Rectangle 96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7" name="Rectangle 96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8" name="Rectangle 96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9" name="Rectangle 96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0" name="Rectangle 96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0" name="Group 330"/>
            <p:cNvGrpSpPr/>
            <p:nvPr/>
          </p:nvGrpSpPr>
          <p:grpSpPr>
            <a:xfrm>
              <a:off x="31242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72" name="Rectangle 97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3" name="Rectangle 97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4" name="Rectangle 97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5" name="Rectangle 97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6" name="Rectangle 97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7" name="Rectangle 97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8" name="Rectangle 97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9" name="Rectangle 97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0" name="Rectangle 97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1" name="Rectangle 98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2" name="Rectangle 98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3" name="Rectangle 98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4" name="Rectangle 98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5" name="Rectangle 98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6" name="Rectangle 98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7" name="Rectangle 98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1" name="Group 347"/>
            <p:cNvGrpSpPr/>
            <p:nvPr/>
          </p:nvGrpSpPr>
          <p:grpSpPr>
            <a:xfrm>
              <a:off x="22098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989" name="Rectangle 98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0" name="Rectangle 98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1" name="Rectangle 99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2" name="Rectangle 99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3" name="Rectangle 99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4" name="Rectangle 99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5" name="Rectangle 99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6" name="Rectangle 99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7" name="Rectangle 99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8" name="Rectangle 99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9" name="Rectangle 99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0" name="Rectangle 99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1" name="Rectangle 100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2" name="Rectangle 100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3" name="Rectangle 100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4" name="Rectangle 100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2" name="Group 364"/>
            <p:cNvGrpSpPr/>
            <p:nvPr/>
          </p:nvGrpSpPr>
          <p:grpSpPr>
            <a:xfrm>
              <a:off x="31242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06" name="Rectangle 100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7" name="Rectangle 100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8" name="Rectangle 100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9" name="Rectangle 100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0" name="Rectangle 100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1" name="Rectangle 101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2" name="Rectangle 101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3" name="Rectangle 101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4" name="Rectangle 101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5" name="Rectangle 101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6" name="Rectangle 101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7" name="Rectangle 101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8" name="Rectangle 101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9" name="Rectangle 101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0" name="Rectangle 101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1" name="Rectangle 102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3" name="Group 381"/>
            <p:cNvGrpSpPr/>
            <p:nvPr/>
          </p:nvGrpSpPr>
          <p:grpSpPr>
            <a:xfrm>
              <a:off x="4038600" y="28956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23" name="Rectangle 1022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4" name="Rectangle 1023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5" name="Rectangle 1024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6" name="Rectangle 1025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7" name="Rectangle 1026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8" name="Rectangle 1027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9" name="Rectangle 1028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0" name="Rectangle 1029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1" name="Rectangle 1030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2" name="Rectangle 1031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3" name="Rectangle 1032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4" name="Rectangle 1033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5" name="Rectangle 1034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6" name="Rectangle 1035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7" name="Rectangle 1036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8" name="Rectangle 1037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039" name="Rectangle 1038"/>
            <p:cNvSpPr/>
            <p:nvPr/>
          </p:nvSpPr>
          <p:spPr bwMode="auto">
            <a:xfrm>
              <a:off x="49530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0" name="Rectangle 1039"/>
            <p:cNvSpPr/>
            <p:nvPr/>
          </p:nvSpPr>
          <p:spPr bwMode="auto">
            <a:xfrm>
              <a:off x="51816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1" name="Rectangle 1040"/>
            <p:cNvSpPr/>
            <p:nvPr/>
          </p:nvSpPr>
          <p:spPr bwMode="auto">
            <a:xfrm>
              <a:off x="54102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2" name="Rectangle 1041"/>
            <p:cNvSpPr/>
            <p:nvPr/>
          </p:nvSpPr>
          <p:spPr bwMode="auto">
            <a:xfrm>
              <a:off x="49530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3" name="Rectangle 1042"/>
            <p:cNvSpPr/>
            <p:nvPr/>
          </p:nvSpPr>
          <p:spPr bwMode="auto">
            <a:xfrm>
              <a:off x="51816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4" name="Rectangle 1043"/>
            <p:cNvSpPr/>
            <p:nvPr/>
          </p:nvSpPr>
          <p:spPr bwMode="auto">
            <a:xfrm>
              <a:off x="5410200" y="3124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5" name="Rectangle 1044"/>
            <p:cNvSpPr/>
            <p:nvPr/>
          </p:nvSpPr>
          <p:spPr bwMode="auto">
            <a:xfrm>
              <a:off x="49530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6" name="Rectangle 1045"/>
            <p:cNvSpPr/>
            <p:nvPr/>
          </p:nvSpPr>
          <p:spPr bwMode="auto">
            <a:xfrm>
              <a:off x="51816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7" name="Rectangle 1046"/>
            <p:cNvSpPr/>
            <p:nvPr/>
          </p:nvSpPr>
          <p:spPr bwMode="auto">
            <a:xfrm>
              <a:off x="5410200" y="3352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8" name="Rectangle 1047"/>
            <p:cNvSpPr/>
            <p:nvPr/>
          </p:nvSpPr>
          <p:spPr bwMode="auto">
            <a:xfrm>
              <a:off x="49530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9" name="Rectangle 1048"/>
            <p:cNvSpPr/>
            <p:nvPr/>
          </p:nvSpPr>
          <p:spPr bwMode="auto">
            <a:xfrm>
              <a:off x="51816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0" name="Rectangle 1049"/>
            <p:cNvSpPr/>
            <p:nvPr/>
          </p:nvSpPr>
          <p:spPr bwMode="auto">
            <a:xfrm>
              <a:off x="5410200" y="3581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4" name="Group 415"/>
            <p:cNvGrpSpPr/>
            <p:nvPr/>
          </p:nvGrpSpPr>
          <p:grpSpPr>
            <a:xfrm>
              <a:off x="4038600" y="38100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52" name="Rectangle 105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3" name="Rectangle 105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4" name="Rectangle 105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5" name="Rectangle 105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6" name="Rectangle 105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7" name="Rectangle 105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8" name="Rectangle 105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9" name="Rectangle 105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0" name="Rectangle 105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1" name="Rectangle 106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2" name="Rectangle 106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3" name="Rectangle 106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4" name="Rectangle 106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5" name="Rectangle 106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6" name="Rectangle 106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7" name="Rectangle 106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068" name="Rectangle 1067"/>
            <p:cNvSpPr/>
            <p:nvPr/>
          </p:nvSpPr>
          <p:spPr bwMode="auto">
            <a:xfrm>
              <a:off x="49530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9" name="Rectangle 1068"/>
            <p:cNvSpPr/>
            <p:nvPr/>
          </p:nvSpPr>
          <p:spPr bwMode="auto">
            <a:xfrm>
              <a:off x="51816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0" name="Rectangle 1069"/>
            <p:cNvSpPr/>
            <p:nvPr/>
          </p:nvSpPr>
          <p:spPr bwMode="auto">
            <a:xfrm>
              <a:off x="5410200" y="3810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1" name="Rectangle 1070"/>
            <p:cNvSpPr/>
            <p:nvPr/>
          </p:nvSpPr>
          <p:spPr bwMode="auto">
            <a:xfrm>
              <a:off x="49530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2" name="Rectangle 1071"/>
            <p:cNvSpPr/>
            <p:nvPr/>
          </p:nvSpPr>
          <p:spPr bwMode="auto">
            <a:xfrm>
              <a:off x="51816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3" name="Rectangle 1072"/>
            <p:cNvSpPr/>
            <p:nvPr/>
          </p:nvSpPr>
          <p:spPr bwMode="auto">
            <a:xfrm>
              <a:off x="5410200" y="4038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4" name="Rectangle 1073"/>
            <p:cNvSpPr/>
            <p:nvPr/>
          </p:nvSpPr>
          <p:spPr bwMode="auto">
            <a:xfrm>
              <a:off x="49530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5" name="Rectangle 1074"/>
            <p:cNvSpPr/>
            <p:nvPr/>
          </p:nvSpPr>
          <p:spPr bwMode="auto">
            <a:xfrm>
              <a:off x="51816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6" name="Rectangle 1075"/>
            <p:cNvSpPr/>
            <p:nvPr/>
          </p:nvSpPr>
          <p:spPr bwMode="auto">
            <a:xfrm>
              <a:off x="5410200" y="4267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7" name="Rectangle 1076"/>
            <p:cNvSpPr/>
            <p:nvPr/>
          </p:nvSpPr>
          <p:spPr bwMode="auto">
            <a:xfrm>
              <a:off x="49530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8" name="Rectangle 1077"/>
            <p:cNvSpPr/>
            <p:nvPr/>
          </p:nvSpPr>
          <p:spPr bwMode="auto">
            <a:xfrm>
              <a:off x="51816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9" name="Rectangle 1078"/>
            <p:cNvSpPr/>
            <p:nvPr/>
          </p:nvSpPr>
          <p:spPr bwMode="auto">
            <a:xfrm>
              <a:off x="5410200" y="4495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5" name="Group 449"/>
            <p:cNvGrpSpPr/>
            <p:nvPr/>
          </p:nvGrpSpPr>
          <p:grpSpPr>
            <a:xfrm>
              <a:off x="3810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81" name="Rectangle 108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2" name="Rectangle 108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3" name="Rectangle 108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4" name="Rectangle 108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5" name="Rectangle 108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6" name="Rectangle 108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7" name="Rectangle 108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8" name="Rectangle 108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9" name="Rectangle 108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0" name="Rectangle 108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1" name="Rectangle 109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2" name="Rectangle 109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3" name="Rectangle 109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4" name="Rectangle 109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5" name="Rectangle 109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6" name="Rectangle 109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6" name="Group 466"/>
            <p:cNvGrpSpPr/>
            <p:nvPr/>
          </p:nvGrpSpPr>
          <p:grpSpPr>
            <a:xfrm>
              <a:off x="12954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98" name="Rectangle 109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9" name="Rectangle 109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0" name="Rectangle 109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1" name="Rectangle 110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2" name="Rectangle 110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3" name="Rectangle 110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4" name="Rectangle 110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5" name="Rectangle 110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6" name="Rectangle 110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7" name="Rectangle 110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8" name="Rectangle 110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9" name="Rectangle 110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0" name="Rectangle 110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1" name="Rectangle 111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2" name="Rectangle 111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3" name="Rectangle 111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14" name="Rectangle 1113"/>
            <p:cNvSpPr/>
            <p:nvPr/>
          </p:nvSpPr>
          <p:spPr bwMode="auto">
            <a:xfrm>
              <a:off x="381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5" name="Rectangle 1114"/>
            <p:cNvSpPr/>
            <p:nvPr/>
          </p:nvSpPr>
          <p:spPr bwMode="auto">
            <a:xfrm>
              <a:off x="609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6" name="Rectangle 1115"/>
            <p:cNvSpPr/>
            <p:nvPr/>
          </p:nvSpPr>
          <p:spPr bwMode="auto">
            <a:xfrm>
              <a:off x="838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7" name="Rectangle 1116"/>
            <p:cNvSpPr/>
            <p:nvPr/>
          </p:nvSpPr>
          <p:spPr bwMode="auto">
            <a:xfrm>
              <a:off x="1066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8" name="Rectangle 1117"/>
            <p:cNvSpPr/>
            <p:nvPr/>
          </p:nvSpPr>
          <p:spPr bwMode="auto">
            <a:xfrm>
              <a:off x="381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9" name="Rectangle 1118"/>
            <p:cNvSpPr/>
            <p:nvPr/>
          </p:nvSpPr>
          <p:spPr bwMode="auto">
            <a:xfrm>
              <a:off x="609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0" name="Rectangle 1119"/>
            <p:cNvSpPr/>
            <p:nvPr/>
          </p:nvSpPr>
          <p:spPr bwMode="auto">
            <a:xfrm>
              <a:off x="838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1" name="Rectangle 1120"/>
            <p:cNvSpPr/>
            <p:nvPr/>
          </p:nvSpPr>
          <p:spPr bwMode="auto">
            <a:xfrm>
              <a:off x="1066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2" name="Rectangle 1121"/>
            <p:cNvSpPr/>
            <p:nvPr/>
          </p:nvSpPr>
          <p:spPr bwMode="auto">
            <a:xfrm>
              <a:off x="1295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3" name="Rectangle 1122"/>
            <p:cNvSpPr/>
            <p:nvPr/>
          </p:nvSpPr>
          <p:spPr bwMode="auto">
            <a:xfrm>
              <a:off x="1524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4" name="Rectangle 1123"/>
            <p:cNvSpPr/>
            <p:nvPr/>
          </p:nvSpPr>
          <p:spPr bwMode="auto">
            <a:xfrm>
              <a:off x="1752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5" name="Rectangle 1124"/>
            <p:cNvSpPr/>
            <p:nvPr/>
          </p:nvSpPr>
          <p:spPr bwMode="auto">
            <a:xfrm>
              <a:off x="1981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6" name="Rectangle 1125"/>
            <p:cNvSpPr/>
            <p:nvPr/>
          </p:nvSpPr>
          <p:spPr bwMode="auto">
            <a:xfrm>
              <a:off x="1295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7" name="Rectangle 1126"/>
            <p:cNvSpPr/>
            <p:nvPr/>
          </p:nvSpPr>
          <p:spPr bwMode="auto">
            <a:xfrm>
              <a:off x="1524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8" name="Rectangle 1127"/>
            <p:cNvSpPr/>
            <p:nvPr/>
          </p:nvSpPr>
          <p:spPr bwMode="auto">
            <a:xfrm>
              <a:off x="1752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9" name="Rectangle 1128"/>
            <p:cNvSpPr/>
            <p:nvPr/>
          </p:nvSpPr>
          <p:spPr bwMode="auto">
            <a:xfrm>
              <a:off x="1981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7" name="Group 517"/>
            <p:cNvGrpSpPr/>
            <p:nvPr/>
          </p:nvGrpSpPr>
          <p:grpSpPr>
            <a:xfrm>
              <a:off x="22098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31" name="Rectangle 113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2" name="Rectangle 113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3" name="Rectangle 113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4" name="Rectangle 113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5" name="Rectangle 113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6" name="Rectangle 113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7" name="Rectangle 113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8" name="Rectangle 113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39" name="Rectangle 113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0" name="Rectangle 113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1" name="Rectangle 114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2" name="Rectangle 114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3" name="Rectangle 114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4" name="Rectangle 114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5" name="Rectangle 114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6" name="Rectangle 114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8" name="Group 534"/>
            <p:cNvGrpSpPr/>
            <p:nvPr/>
          </p:nvGrpSpPr>
          <p:grpSpPr>
            <a:xfrm>
              <a:off x="31242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48" name="Rectangle 114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49" name="Rectangle 114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0" name="Rectangle 114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1" name="Rectangle 115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2" name="Rectangle 115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3" name="Rectangle 115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4" name="Rectangle 115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5" name="Rectangle 115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6" name="Rectangle 115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7" name="Rectangle 115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8" name="Rectangle 115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9" name="Rectangle 115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0" name="Rectangle 115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1" name="Rectangle 116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2" name="Rectangle 116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3" name="Rectangle 116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64" name="Rectangle 1163"/>
            <p:cNvSpPr/>
            <p:nvPr/>
          </p:nvSpPr>
          <p:spPr bwMode="auto">
            <a:xfrm>
              <a:off x="2209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5" name="Rectangle 1164"/>
            <p:cNvSpPr/>
            <p:nvPr/>
          </p:nvSpPr>
          <p:spPr bwMode="auto">
            <a:xfrm>
              <a:off x="2438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6" name="Rectangle 1165"/>
            <p:cNvSpPr/>
            <p:nvPr/>
          </p:nvSpPr>
          <p:spPr bwMode="auto">
            <a:xfrm>
              <a:off x="2667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7" name="Rectangle 1166"/>
            <p:cNvSpPr/>
            <p:nvPr/>
          </p:nvSpPr>
          <p:spPr bwMode="auto">
            <a:xfrm>
              <a:off x="2895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8" name="Rectangle 1167"/>
            <p:cNvSpPr/>
            <p:nvPr/>
          </p:nvSpPr>
          <p:spPr bwMode="auto">
            <a:xfrm>
              <a:off x="2209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9" name="Rectangle 1168"/>
            <p:cNvSpPr/>
            <p:nvPr/>
          </p:nvSpPr>
          <p:spPr bwMode="auto">
            <a:xfrm>
              <a:off x="2438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0" name="Rectangle 1169"/>
            <p:cNvSpPr/>
            <p:nvPr/>
          </p:nvSpPr>
          <p:spPr bwMode="auto">
            <a:xfrm>
              <a:off x="2667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1" name="Rectangle 1170"/>
            <p:cNvSpPr/>
            <p:nvPr/>
          </p:nvSpPr>
          <p:spPr bwMode="auto">
            <a:xfrm>
              <a:off x="2895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2" name="Rectangle 1171"/>
            <p:cNvSpPr/>
            <p:nvPr/>
          </p:nvSpPr>
          <p:spPr bwMode="auto">
            <a:xfrm>
              <a:off x="3124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3" name="Rectangle 1172"/>
            <p:cNvSpPr/>
            <p:nvPr/>
          </p:nvSpPr>
          <p:spPr bwMode="auto">
            <a:xfrm>
              <a:off x="3352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4" name="Rectangle 1173"/>
            <p:cNvSpPr/>
            <p:nvPr/>
          </p:nvSpPr>
          <p:spPr bwMode="auto">
            <a:xfrm>
              <a:off x="3581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5" name="Rectangle 1174"/>
            <p:cNvSpPr/>
            <p:nvPr/>
          </p:nvSpPr>
          <p:spPr bwMode="auto">
            <a:xfrm>
              <a:off x="3810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6" name="Rectangle 1175"/>
            <p:cNvSpPr/>
            <p:nvPr/>
          </p:nvSpPr>
          <p:spPr bwMode="auto">
            <a:xfrm>
              <a:off x="3124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7" name="Rectangle 1176"/>
            <p:cNvSpPr/>
            <p:nvPr/>
          </p:nvSpPr>
          <p:spPr bwMode="auto">
            <a:xfrm>
              <a:off x="3352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8" name="Rectangle 1177"/>
            <p:cNvSpPr/>
            <p:nvPr/>
          </p:nvSpPr>
          <p:spPr bwMode="auto">
            <a:xfrm>
              <a:off x="3581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9" name="Rectangle 1178"/>
            <p:cNvSpPr/>
            <p:nvPr/>
          </p:nvSpPr>
          <p:spPr bwMode="auto">
            <a:xfrm>
              <a:off x="3810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9" name="Group 585"/>
            <p:cNvGrpSpPr/>
            <p:nvPr/>
          </p:nvGrpSpPr>
          <p:grpSpPr>
            <a:xfrm>
              <a:off x="4038600" y="4724400"/>
              <a:ext cx="914400" cy="914400"/>
              <a:chOff x="1295400" y="1676400"/>
              <a:chExt cx="914400" cy="914400"/>
            </a:xfrm>
            <a:solidFill>
              <a:schemeClr val="bg1">
                <a:lumMod val="75000"/>
              </a:schemeClr>
            </a:solidFill>
          </p:grpSpPr>
          <p:sp>
            <p:nvSpPr>
              <p:cNvPr id="1181" name="Rectangle 1180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2" name="Rectangle 1181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3" name="Rectangle 1182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4" name="Rectangle 1183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5" name="Rectangle 1184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6" name="Rectangle 1185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7" name="Rectangle 1186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8" name="Rectangle 1187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9" name="Rectangle 1188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0" name="Rectangle 1189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1" name="Rectangle 1190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2" name="Rectangle 1191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3" name="Rectangle 1192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4" name="Rectangle 1193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5" name="Rectangle 1194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6" name="Rectangle 1195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197" name="Rectangle 1196"/>
            <p:cNvSpPr/>
            <p:nvPr/>
          </p:nvSpPr>
          <p:spPr bwMode="auto">
            <a:xfrm>
              <a:off x="49530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8" name="Rectangle 1197"/>
            <p:cNvSpPr/>
            <p:nvPr/>
          </p:nvSpPr>
          <p:spPr bwMode="auto">
            <a:xfrm>
              <a:off x="51816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9" name="Rectangle 1198"/>
            <p:cNvSpPr/>
            <p:nvPr/>
          </p:nvSpPr>
          <p:spPr bwMode="auto">
            <a:xfrm>
              <a:off x="5410200" y="4724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0" name="Rectangle 1199"/>
            <p:cNvSpPr/>
            <p:nvPr/>
          </p:nvSpPr>
          <p:spPr bwMode="auto">
            <a:xfrm>
              <a:off x="49530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1" name="Rectangle 1200"/>
            <p:cNvSpPr/>
            <p:nvPr/>
          </p:nvSpPr>
          <p:spPr bwMode="auto">
            <a:xfrm>
              <a:off x="51816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2" name="Rectangle 1201"/>
            <p:cNvSpPr/>
            <p:nvPr/>
          </p:nvSpPr>
          <p:spPr bwMode="auto">
            <a:xfrm>
              <a:off x="5410200" y="4953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3" name="Rectangle 1202"/>
            <p:cNvSpPr/>
            <p:nvPr/>
          </p:nvSpPr>
          <p:spPr bwMode="auto">
            <a:xfrm>
              <a:off x="49530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4" name="Rectangle 1203"/>
            <p:cNvSpPr/>
            <p:nvPr/>
          </p:nvSpPr>
          <p:spPr bwMode="auto">
            <a:xfrm>
              <a:off x="51816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5" name="Rectangle 1204"/>
            <p:cNvSpPr/>
            <p:nvPr/>
          </p:nvSpPr>
          <p:spPr bwMode="auto">
            <a:xfrm>
              <a:off x="5410200" y="5181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6" name="Rectangle 1205"/>
            <p:cNvSpPr/>
            <p:nvPr/>
          </p:nvSpPr>
          <p:spPr bwMode="auto">
            <a:xfrm>
              <a:off x="49530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7" name="Rectangle 1206"/>
            <p:cNvSpPr/>
            <p:nvPr/>
          </p:nvSpPr>
          <p:spPr bwMode="auto">
            <a:xfrm>
              <a:off x="51816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8" name="Rectangle 1207"/>
            <p:cNvSpPr/>
            <p:nvPr/>
          </p:nvSpPr>
          <p:spPr bwMode="auto">
            <a:xfrm>
              <a:off x="5410200" y="54102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9" name="Rectangle 1208"/>
            <p:cNvSpPr/>
            <p:nvPr/>
          </p:nvSpPr>
          <p:spPr bwMode="auto">
            <a:xfrm>
              <a:off x="4038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0" name="Rectangle 1209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1" name="Rectangle 1210"/>
            <p:cNvSpPr/>
            <p:nvPr/>
          </p:nvSpPr>
          <p:spPr bwMode="auto">
            <a:xfrm>
              <a:off x="44958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2" name="Rectangle 1211"/>
            <p:cNvSpPr/>
            <p:nvPr/>
          </p:nvSpPr>
          <p:spPr bwMode="auto">
            <a:xfrm>
              <a:off x="47244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3" name="Rectangle 1212"/>
            <p:cNvSpPr/>
            <p:nvPr/>
          </p:nvSpPr>
          <p:spPr bwMode="auto">
            <a:xfrm>
              <a:off x="4038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4" name="Rectangle 1213"/>
            <p:cNvSpPr/>
            <p:nvPr/>
          </p:nvSpPr>
          <p:spPr bwMode="auto">
            <a:xfrm>
              <a:off x="4267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5" name="Rectangle 1214"/>
            <p:cNvSpPr/>
            <p:nvPr/>
          </p:nvSpPr>
          <p:spPr bwMode="auto">
            <a:xfrm>
              <a:off x="44958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6" name="Rectangle 1215"/>
            <p:cNvSpPr/>
            <p:nvPr/>
          </p:nvSpPr>
          <p:spPr bwMode="auto">
            <a:xfrm>
              <a:off x="47244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7" name="Rectangle 1216"/>
            <p:cNvSpPr/>
            <p:nvPr/>
          </p:nvSpPr>
          <p:spPr bwMode="auto">
            <a:xfrm>
              <a:off x="49530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8" name="Rectangle 1217"/>
            <p:cNvSpPr/>
            <p:nvPr/>
          </p:nvSpPr>
          <p:spPr bwMode="auto">
            <a:xfrm>
              <a:off x="51816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9" name="Rectangle 1218"/>
            <p:cNvSpPr/>
            <p:nvPr/>
          </p:nvSpPr>
          <p:spPr bwMode="auto">
            <a:xfrm>
              <a:off x="5410200" y="56388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0" name="Rectangle 1219"/>
            <p:cNvSpPr/>
            <p:nvPr/>
          </p:nvSpPr>
          <p:spPr bwMode="auto">
            <a:xfrm>
              <a:off x="49530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1" name="Rectangle 1220"/>
            <p:cNvSpPr/>
            <p:nvPr/>
          </p:nvSpPr>
          <p:spPr bwMode="auto">
            <a:xfrm>
              <a:off x="51816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2" name="Rectangle 1221"/>
            <p:cNvSpPr/>
            <p:nvPr/>
          </p:nvSpPr>
          <p:spPr bwMode="auto">
            <a:xfrm>
              <a:off x="5410200" y="5867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3" name="Rectangle 1222"/>
            <p:cNvSpPr/>
            <p:nvPr/>
          </p:nvSpPr>
          <p:spPr bwMode="auto">
            <a:xfrm>
              <a:off x="1295400" y="1981200"/>
              <a:ext cx="9144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4" name="Rectangle 1223"/>
            <p:cNvSpPr/>
            <p:nvPr/>
          </p:nvSpPr>
          <p:spPr bwMode="auto">
            <a:xfrm>
              <a:off x="2209800" y="1981200"/>
              <a:ext cx="3429000" cy="9144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26" name="TextBox 1225"/>
          <p:cNvSpPr txBox="1"/>
          <p:nvPr/>
        </p:nvSpPr>
        <p:spPr>
          <a:xfrm>
            <a:off x="1905000" y="45720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1227" name="TextBox 1226"/>
          <p:cNvSpPr txBox="1"/>
          <p:nvPr/>
        </p:nvSpPr>
        <p:spPr>
          <a:xfrm>
            <a:off x="5181600" y="2362200"/>
            <a:ext cx="2207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 (replicated, physically)</a:t>
            </a:r>
            <a:endParaRPr lang="en-US" dirty="0"/>
          </a:p>
        </p:txBody>
      </p:sp>
      <p:grpSp>
        <p:nvGrpSpPr>
          <p:cNvPr id="30" name="Group 58"/>
          <p:cNvGrpSpPr/>
          <p:nvPr/>
        </p:nvGrpSpPr>
        <p:grpSpPr>
          <a:xfrm>
            <a:off x="6019800" y="1600200"/>
            <a:ext cx="622852" cy="622852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243" name="Rectangle 12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4" name="Rectangle 12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5" name="Rectangle 12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6" name="Rectangle 12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7" name="Rectangle 12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8" name="Rectangle 12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9" name="Rectangle 12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0" name="Rectangle 12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1" name="Rectangle 12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2" name="Rectangle 12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3" name="Rectangle 12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4" name="Rectangle 12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5" name="Rectangle 12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6" name="Rectangle 12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7" name="Rectangle 12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8" name="Rectangle 12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59" name="Rectangle 1258"/>
          <p:cNvSpPr/>
          <p:nvPr/>
        </p:nvSpPr>
        <p:spPr bwMode="auto">
          <a:xfrm>
            <a:off x="6019800" y="1606137"/>
            <a:ext cx="622852" cy="6228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1" name="Group 58"/>
          <p:cNvGrpSpPr/>
          <p:nvPr/>
        </p:nvGrpSpPr>
        <p:grpSpPr>
          <a:xfrm>
            <a:off x="5181600" y="1600200"/>
            <a:ext cx="622852" cy="622852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261" name="Rectangle 126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2" name="Rectangle 126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3" name="Rectangle 126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4" name="Rectangle 126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5" name="Rectangle 126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6" name="Rectangle 126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7" name="Rectangle 126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8" name="Rectangle 126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9" name="Rectangle 126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0" name="Rectangle 126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1" name="Rectangle 127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2" name="Rectangle 127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3" name="Rectangle 127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4" name="Rectangle 127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5" name="Rectangle 127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6" name="Rectangle 127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77" name="Rectangle 1276"/>
          <p:cNvSpPr/>
          <p:nvPr/>
        </p:nvSpPr>
        <p:spPr bwMode="auto">
          <a:xfrm>
            <a:off x="5181600" y="1606137"/>
            <a:ext cx="622852" cy="6228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STREAM Triad</a:t>
            </a:r>
          </a:p>
        </p:txBody>
      </p:sp>
      <p:sp>
        <p:nvSpPr>
          <p:cNvPr id="245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Given:</a:t>
            </a:r>
            <a:r>
              <a:rPr lang="en-US"/>
              <a:t> </a:t>
            </a:r>
            <a:r>
              <a:rPr lang="en-US" i="1">
                <a:latin typeface="Times Roman" pitchFamily="18" charset="0"/>
                <a:sym typeface="Symbol" pitchFamily="18" charset="2"/>
              </a:rPr>
              <a:t>m</a:t>
            </a:r>
            <a:r>
              <a:rPr lang="en-US"/>
              <a:t>-element vectors </a:t>
            </a:r>
            <a:r>
              <a:rPr lang="en-US" i="1">
                <a:latin typeface="Times Roman" pitchFamily="18" charset="0"/>
              </a:rPr>
              <a:t>A</a:t>
            </a:r>
            <a:r>
              <a:rPr lang="en-US"/>
              <a:t>, </a:t>
            </a:r>
            <a:r>
              <a:rPr lang="en-US" i="1">
                <a:latin typeface="Times Roman" pitchFamily="18" charset="0"/>
              </a:rPr>
              <a:t>B</a:t>
            </a:r>
            <a:r>
              <a:rPr lang="en-US"/>
              <a:t>, </a:t>
            </a:r>
            <a:r>
              <a:rPr lang="en-US" i="1">
                <a:latin typeface="Times Roman" pitchFamily="18" charset="0"/>
              </a:rPr>
              <a:t>C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Compute: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</a:t>
            </a:r>
            <a:r>
              <a:rPr lang="en-US" i="1">
                <a:latin typeface="Times Roman" pitchFamily="18" charset="0"/>
                <a:sym typeface="Symbol" pitchFamily="18" charset="2"/>
              </a:rPr>
              <a:t>i</a:t>
            </a:r>
            <a:r>
              <a:rPr lang="en-US">
                <a:sym typeface="Symbol" pitchFamily="18" charset="2"/>
              </a:rPr>
              <a:t>  1..</a:t>
            </a:r>
            <a:r>
              <a:rPr lang="en-US" i="1">
                <a:latin typeface="Times Roman" pitchFamily="18" charset="0"/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, </a:t>
            </a:r>
            <a:r>
              <a:rPr lang="en-US" i="1">
                <a:latin typeface="Times Roman" pitchFamily="18" charset="0"/>
              </a:rPr>
              <a:t>A</a:t>
            </a:r>
            <a:r>
              <a:rPr lang="en-US" i="1" baseline="-25000">
                <a:latin typeface="Times Roman" pitchFamily="18" charset="0"/>
              </a:rPr>
              <a:t>i</a:t>
            </a:r>
            <a:r>
              <a:rPr lang="en-US">
                <a:latin typeface="Times Roman" pitchFamily="18" charset="0"/>
              </a:rPr>
              <a:t> = </a:t>
            </a:r>
            <a:r>
              <a:rPr lang="en-US" i="1">
                <a:latin typeface="Times Roman" pitchFamily="18" charset="0"/>
              </a:rPr>
              <a:t>B</a:t>
            </a:r>
            <a:r>
              <a:rPr lang="en-US" i="1" baseline="-25000">
                <a:latin typeface="Times Roman" pitchFamily="18" charset="0"/>
              </a:rPr>
              <a:t>i</a:t>
            </a:r>
            <a:r>
              <a:rPr lang="en-US">
                <a:latin typeface="Times Roman" pitchFamily="18" charset="0"/>
              </a:rPr>
              <a:t> + α</a:t>
            </a:r>
            <a:r>
              <a:rPr lang="en-US">
                <a:latin typeface="Times Roman" pitchFamily="18" charset="0"/>
                <a:sym typeface="Symbol" pitchFamily="18" charset="2"/>
              </a:rPr>
              <a:t></a:t>
            </a:r>
            <a:r>
              <a:rPr lang="en-US" i="1">
                <a:latin typeface="Times Roman" pitchFamily="18" charset="0"/>
              </a:rPr>
              <a:t>C</a:t>
            </a:r>
            <a:r>
              <a:rPr lang="en-US" i="1" baseline="-25000">
                <a:latin typeface="Times Roman" pitchFamily="18" charset="0"/>
              </a:rPr>
              <a:t>i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Pictorially (in parallel):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89025" y="4576763"/>
            <a:ext cx="7239000" cy="452437"/>
            <a:chOff x="2304" y="2976"/>
            <a:chExt cx="2304" cy="144"/>
          </a:xfrm>
        </p:grpSpPr>
        <p:sp>
          <p:nvSpPr>
            <p:cNvPr id="2452485" name="Rectangle 5"/>
            <p:cNvSpPr>
              <a:spLocks noChangeArrowheads="1"/>
            </p:cNvSpPr>
            <p:nvPr/>
          </p:nvSpPr>
          <p:spPr bwMode="auto">
            <a:xfrm>
              <a:off x="2304" y="2976"/>
              <a:ext cx="2304" cy="14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86" name="Rectangle 6"/>
            <p:cNvSpPr>
              <a:spLocks noChangeArrowheads="1"/>
            </p:cNvSpPr>
            <p:nvPr/>
          </p:nvSpPr>
          <p:spPr bwMode="auto">
            <a:xfrm>
              <a:off x="230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87" name="Rectangle 7"/>
            <p:cNvSpPr>
              <a:spLocks noChangeArrowheads="1"/>
            </p:cNvSpPr>
            <p:nvPr/>
          </p:nvSpPr>
          <p:spPr bwMode="auto">
            <a:xfrm>
              <a:off x="244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88" name="Rectangle 8"/>
            <p:cNvSpPr>
              <a:spLocks noChangeArrowheads="1"/>
            </p:cNvSpPr>
            <p:nvPr/>
          </p:nvSpPr>
          <p:spPr bwMode="auto">
            <a:xfrm>
              <a:off x="259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89" name="Rectangle 9"/>
            <p:cNvSpPr>
              <a:spLocks noChangeArrowheads="1"/>
            </p:cNvSpPr>
            <p:nvPr/>
          </p:nvSpPr>
          <p:spPr bwMode="auto">
            <a:xfrm>
              <a:off x="273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0" name="Rectangle 10"/>
            <p:cNvSpPr>
              <a:spLocks noChangeArrowheads="1"/>
            </p:cNvSpPr>
            <p:nvPr/>
          </p:nvSpPr>
          <p:spPr bwMode="auto">
            <a:xfrm>
              <a:off x="288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1" name="Rectangle 11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2" name="Rectangle 12"/>
            <p:cNvSpPr>
              <a:spLocks noChangeArrowheads="1"/>
            </p:cNvSpPr>
            <p:nvPr/>
          </p:nvSpPr>
          <p:spPr bwMode="auto">
            <a:xfrm>
              <a:off x="316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3" name="Rectangle 13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4" name="Rectangle 14"/>
            <p:cNvSpPr>
              <a:spLocks noChangeArrowheads="1"/>
            </p:cNvSpPr>
            <p:nvPr/>
          </p:nvSpPr>
          <p:spPr bwMode="auto">
            <a:xfrm>
              <a:off x="345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5" name="Rectangle 15"/>
            <p:cNvSpPr>
              <a:spLocks noChangeArrowheads="1"/>
            </p:cNvSpPr>
            <p:nvPr/>
          </p:nvSpPr>
          <p:spPr bwMode="auto">
            <a:xfrm>
              <a:off x="360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6" name="Rectangle 16"/>
            <p:cNvSpPr>
              <a:spLocks noChangeArrowheads="1"/>
            </p:cNvSpPr>
            <p:nvPr/>
          </p:nvSpPr>
          <p:spPr bwMode="auto">
            <a:xfrm>
              <a:off x="374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7" name="Rectangle 17"/>
            <p:cNvSpPr>
              <a:spLocks noChangeArrowheads="1"/>
            </p:cNvSpPr>
            <p:nvPr/>
          </p:nvSpPr>
          <p:spPr bwMode="auto">
            <a:xfrm>
              <a:off x="3888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8" name="Rectangle 18"/>
            <p:cNvSpPr>
              <a:spLocks noChangeArrowheads="1"/>
            </p:cNvSpPr>
            <p:nvPr/>
          </p:nvSpPr>
          <p:spPr bwMode="auto">
            <a:xfrm>
              <a:off x="4032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499" name="Rectangle 19"/>
            <p:cNvSpPr>
              <a:spLocks noChangeArrowheads="1"/>
            </p:cNvSpPr>
            <p:nvPr/>
          </p:nvSpPr>
          <p:spPr bwMode="auto">
            <a:xfrm>
              <a:off x="4176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0" name="Rectangle 20"/>
            <p:cNvSpPr>
              <a:spLocks noChangeArrowheads="1"/>
            </p:cNvSpPr>
            <p:nvPr/>
          </p:nvSpPr>
          <p:spPr bwMode="auto">
            <a:xfrm>
              <a:off x="4320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1" name="Rectangle 21"/>
            <p:cNvSpPr>
              <a:spLocks noChangeArrowheads="1"/>
            </p:cNvSpPr>
            <p:nvPr/>
          </p:nvSpPr>
          <p:spPr bwMode="auto">
            <a:xfrm>
              <a:off x="4464" y="2976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089025" y="3657600"/>
            <a:ext cx="7239000" cy="452438"/>
            <a:chOff x="2400" y="3264"/>
            <a:chExt cx="2304" cy="144"/>
          </a:xfrm>
        </p:grpSpPr>
        <p:sp>
          <p:nvSpPr>
            <p:cNvPr id="2452503" name="Rectangle 23"/>
            <p:cNvSpPr>
              <a:spLocks noChangeArrowheads="1"/>
            </p:cNvSpPr>
            <p:nvPr/>
          </p:nvSpPr>
          <p:spPr bwMode="auto">
            <a:xfrm>
              <a:off x="2400" y="3264"/>
              <a:ext cx="2304" cy="144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4" name="Rectangle 24"/>
            <p:cNvSpPr>
              <a:spLocks noChangeArrowheads="1"/>
            </p:cNvSpPr>
            <p:nvPr/>
          </p:nvSpPr>
          <p:spPr bwMode="auto">
            <a:xfrm>
              <a:off x="240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5" name="Rectangle 25"/>
            <p:cNvSpPr>
              <a:spLocks noChangeArrowheads="1"/>
            </p:cNvSpPr>
            <p:nvPr/>
          </p:nvSpPr>
          <p:spPr bwMode="auto">
            <a:xfrm>
              <a:off x="254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6" name="Rectangle 26"/>
            <p:cNvSpPr>
              <a:spLocks noChangeArrowheads="1"/>
            </p:cNvSpPr>
            <p:nvPr/>
          </p:nvSpPr>
          <p:spPr bwMode="auto">
            <a:xfrm>
              <a:off x="268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7" name="Rectangle 27"/>
            <p:cNvSpPr>
              <a:spLocks noChangeArrowheads="1"/>
            </p:cNvSpPr>
            <p:nvPr/>
          </p:nvSpPr>
          <p:spPr bwMode="auto">
            <a:xfrm>
              <a:off x="283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8" name="Rectangle 28"/>
            <p:cNvSpPr>
              <a:spLocks noChangeArrowheads="1"/>
            </p:cNvSpPr>
            <p:nvPr/>
          </p:nvSpPr>
          <p:spPr bwMode="auto">
            <a:xfrm>
              <a:off x="297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09" name="Rectangle 29"/>
            <p:cNvSpPr>
              <a:spLocks noChangeArrowheads="1"/>
            </p:cNvSpPr>
            <p:nvPr/>
          </p:nvSpPr>
          <p:spPr bwMode="auto">
            <a:xfrm>
              <a:off x="312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0" name="Rectangle 30"/>
            <p:cNvSpPr>
              <a:spLocks noChangeArrowheads="1"/>
            </p:cNvSpPr>
            <p:nvPr/>
          </p:nvSpPr>
          <p:spPr bwMode="auto">
            <a:xfrm>
              <a:off x="326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1" name="Rectangle 31"/>
            <p:cNvSpPr>
              <a:spLocks noChangeArrowheads="1"/>
            </p:cNvSpPr>
            <p:nvPr/>
          </p:nvSpPr>
          <p:spPr bwMode="auto">
            <a:xfrm>
              <a:off x="340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2" name="Rectangle 32"/>
            <p:cNvSpPr>
              <a:spLocks noChangeArrowheads="1"/>
            </p:cNvSpPr>
            <p:nvPr/>
          </p:nvSpPr>
          <p:spPr bwMode="auto">
            <a:xfrm>
              <a:off x="355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3" name="Rectangle 33"/>
            <p:cNvSpPr>
              <a:spLocks noChangeArrowheads="1"/>
            </p:cNvSpPr>
            <p:nvPr/>
          </p:nvSpPr>
          <p:spPr bwMode="auto">
            <a:xfrm>
              <a:off x="369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4" name="Rectangle 34"/>
            <p:cNvSpPr>
              <a:spLocks noChangeArrowheads="1"/>
            </p:cNvSpPr>
            <p:nvPr/>
          </p:nvSpPr>
          <p:spPr bwMode="auto">
            <a:xfrm>
              <a:off x="384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5" name="Rectangle 35"/>
            <p:cNvSpPr>
              <a:spLocks noChangeArrowheads="1"/>
            </p:cNvSpPr>
            <p:nvPr/>
          </p:nvSpPr>
          <p:spPr bwMode="auto">
            <a:xfrm>
              <a:off x="3984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6" name="Rectangle 36"/>
            <p:cNvSpPr>
              <a:spLocks noChangeArrowheads="1"/>
            </p:cNvSpPr>
            <p:nvPr/>
          </p:nvSpPr>
          <p:spPr bwMode="auto">
            <a:xfrm>
              <a:off x="4128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7" name="Rectangle 37"/>
            <p:cNvSpPr>
              <a:spLocks noChangeArrowheads="1"/>
            </p:cNvSpPr>
            <p:nvPr/>
          </p:nvSpPr>
          <p:spPr bwMode="auto">
            <a:xfrm>
              <a:off x="4272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8" name="Rectangle 38"/>
            <p:cNvSpPr>
              <a:spLocks noChangeArrowheads="1"/>
            </p:cNvSpPr>
            <p:nvPr/>
          </p:nvSpPr>
          <p:spPr bwMode="auto">
            <a:xfrm>
              <a:off x="4416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19" name="Rectangle 39"/>
            <p:cNvSpPr>
              <a:spLocks noChangeArrowheads="1"/>
            </p:cNvSpPr>
            <p:nvPr/>
          </p:nvSpPr>
          <p:spPr bwMode="auto">
            <a:xfrm>
              <a:off x="4560" y="3264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081088" y="2747963"/>
            <a:ext cx="7246937" cy="452437"/>
            <a:chOff x="2400" y="3552"/>
            <a:chExt cx="2304" cy="144"/>
          </a:xfrm>
        </p:grpSpPr>
        <p:sp>
          <p:nvSpPr>
            <p:cNvPr id="2452521" name="Rectangle 41"/>
            <p:cNvSpPr>
              <a:spLocks noChangeArrowheads="1"/>
            </p:cNvSpPr>
            <p:nvPr/>
          </p:nvSpPr>
          <p:spPr bwMode="auto">
            <a:xfrm>
              <a:off x="2400" y="3552"/>
              <a:ext cx="2304" cy="14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2" name="Rectangle 42"/>
            <p:cNvSpPr>
              <a:spLocks noChangeArrowheads="1"/>
            </p:cNvSpPr>
            <p:nvPr/>
          </p:nvSpPr>
          <p:spPr bwMode="auto">
            <a:xfrm>
              <a:off x="240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3" name="Rectangle 43"/>
            <p:cNvSpPr>
              <a:spLocks noChangeArrowheads="1"/>
            </p:cNvSpPr>
            <p:nvPr/>
          </p:nvSpPr>
          <p:spPr bwMode="auto">
            <a:xfrm>
              <a:off x="254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4" name="Rectangle 44"/>
            <p:cNvSpPr>
              <a:spLocks noChangeArrowheads="1"/>
            </p:cNvSpPr>
            <p:nvPr/>
          </p:nvSpPr>
          <p:spPr bwMode="auto">
            <a:xfrm>
              <a:off x="268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5" name="Rectangle 45"/>
            <p:cNvSpPr>
              <a:spLocks noChangeArrowheads="1"/>
            </p:cNvSpPr>
            <p:nvPr/>
          </p:nvSpPr>
          <p:spPr bwMode="auto">
            <a:xfrm>
              <a:off x="283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6" name="Rectangle 46"/>
            <p:cNvSpPr>
              <a:spLocks noChangeArrowheads="1"/>
            </p:cNvSpPr>
            <p:nvPr/>
          </p:nvSpPr>
          <p:spPr bwMode="auto">
            <a:xfrm>
              <a:off x="297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7" name="Rectangle 47"/>
            <p:cNvSpPr>
              <a:spLocks noChangeArrowheads="1"/>
            </p:cNvSpPr>
            <p:nvPr/>
          </p:nvSpPr>
          <p:spPr bwMode="auto">
            <a:xfrm>
              <a:off x="312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8" name="Rectangle 48"/>
            <p:cNvSpPr>
              <a:spLocks noChangeArrowheads="1"/>
            </p:cNvSpPr>
            <p:nvPr/>
          </p:nvSpPr>
          <p:spPr bwMode="auto">
            <a:xfrm>
              <a:off x="326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29" name="Rectangle 49"/>
            <p:cNvSpPr>
              <a:spLocks noChangeArrowheads="1"/>
            </p:cNvSpPr>
            <p:nvPr/>
          </p:nvSpPr>
          <p:spPr bwMode="auto">
            <a:xfrm>
              <a:off x="340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0" name="Rectangle 50"/>
            <p:cNvSpPr>
              <a:spLocks noChangeArrowheads="1"/>
            </p:cNvSpPr>
            <p:nvPr/>
          </p:nvSpPr>
          <p:spPr bwMode="auto">
            <a:xfrm>
              <a:off x="355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1" name="Rectangle 51"/>
            <p:cNvSpPr>
              <a:spLocks noChangeArrowheads="1"/>
            </p:cNvSpPr>
            <p:nvPr/>
          </p:nvSpPr>
          <p:spPr bwMode="auto">
            <a:xfrm>
              <a:off x="369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2" name="Rectangle 52"/>
            <p:cNvSpPr>
              <a:spLocks noChangeArrowheads="1"/>
            </p:cNvSpPr>
            <p:nvPr/>
          </p:nvSpPr>
          <p:spPr bwMode="auto">
            <a:xfrm>
              <a:off x="384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3" name="Rectangle 53"/>
            <p:cNvSpPr>
              <a:spLocks noChangeArrowheads="1"/>
            </p:cNvSpPr>
            <p:nvPr/>
          </p:nvSpPr>
          <p:spPr bwMode="auto">
            <a:xfrm>
              <a:off x="3984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4" name="Rectangle 54"/>
            <p:cNvSpPr>
              <a:spLocks noChangeArrowheads="1"/>
            </p:cNvSpPr>
            <p:nvPr/>
          </p:nvSpPr>
          <p:spPr bwMode="auto">
            <a:xfrm>
              <a:off x="4128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5" name="Rectangle 55"/>
            <p:cNvSpPr>
              <a:spLocks noChangeArrowheads="1"/>
            </p:cNvSpPr>
            <p:nvPr/>
          </p:nvSpPr>
          <p:spPr bwMode="auto">
            <a:xfrm>
              <a:off x="4272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6" name="Rectangle 56"/>
            <p:cNvSpPr>
              <a:spLocks noChangeArrowheads="1"/>
            </p:cNvSpPr>
            <p:nvPr/>
          </p:nvSpPr>
          <p:spPr bwMode="auto">
            <a:xfrm>
              <a:off x="4416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52537" name="Rectangle 57"/>
            <p:cNvSpPr>
              <a:spLocks noChangeArrowheads="1"/>
            </p:cNvSpPr>
            <p:nvPr/>
          </p:nvSpPr>
          <p:spPr bwMode="auto">
            <a:xfrm>
              <a:off x="4560" y="3552"/>
              <a:ext cx="144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52538" name="Text Box 58"/>
          <p:cNvSpPr txBox="1">
            <a:spLocks noChangeArrowheads="1"/>
          </p:cNvSpPr>
          <p:nvPr/>
        </p:nvSpPr>
        <p:spPr bwMode="auto">
          <a:xfrm>
            <a:off x="536575" y="2819400"/>
            <a:ext cx="3222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A</a:t>
            </a:r>
          </a:p>
        </p:txBody>
      </p:sp>
      <p:sp>
        <p:nvSpPr>
          <p:cNvPr id="2452539" name="Text Box 59"/>
          <p:cNvSpPr txBox="1">
            <a:spLocks noChangeArrowheads="1"/>
          </p:cNvSpPr>
          <p:nvPr/>
        </p:nvSpPr>
        <p:spPr bwMode="auto">
          <a:xfrm>
            <a:off x="536575" y="3748088"/>
            <a:ext cx="3222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B</a:t>
            </a:r>
          </a:p>
        </p:txBody>
      </p:sp>
      <p:sp>
        <p:nvSpPr>
          <p:cNvPr id="2452540" name="Text Box 60"/>
          <p:cNvSpPr txBox="1">
            <a:spLocks noChangeArrowheads="1"/>
          </p:cNvSpPr>
          <p:nvPr/>
        </p:nvSpPr>
        <p:spPr bwMode="auto">
          <a:xfrm>
            <a:off x="533400" y="4645025"/>
            <a:ext cx="3349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C</a:t>
            </a:r>
          </a:p>
        </p:txBody>
      </p:sp>
      <p:sp>
        <p:nvSpPr>
          <p:cNvPr id="2452541" name="Rectangle 61"/>
          <p:cNvSpPr>
            <a:spLocks noChangeArrowheads="1"/>
          </p:cNvSpPr>
          <p:nvPr/>
        </p:nvSpPr>
        <p:spPr bwMode="auto">
          <a:xfrm>
            <a:off x="44958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42" name="Text Box 62"/>
          <p:cNvSpPr txBox="1">
            <a:spLocks noChangeArrowheads="1"/>
          </p:cNvSpPr>
          <p:nvPr/>
        </p:nvSpPr>
        <p:spPr bwMode="auto">
          <a:xfrm>
            <a:off x="361950" y="5576888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>
                <a:latin typeface="Times Roman" pitchFamily="18" charset="0"/>
              </a:rPr>
              <a:t>alpha</a:t>
            </a:r>
          </a:p>
        </p:txBody>
      </p:sp>
      <p:sp>
        <p:nvSpPr>
          <p:cNvPr id="2452543" name="AutoShape 63"/>
          <p:cNvSpPr>
            <a:spLocks noChangeArrowheads="1"/>
          </p:cNvSpPr>
          <p:nvPr/>
        </p:nvSpPr>
        <p:spPr bwMode="auto">
          <a:xfrm>
            <a:off x="4400550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2544" name="AutoShape 64"/>
          <p:cNvSpPr>
            <a:spLocks noChangeArrowheads="1"/>
          </p:cNvSpPr>
          <p:nvPr/>
        </p:nvSpPr>
        <p:spPr bwMode="auto">
          <a:xfrm>
            <a:off x="1295400" y="60960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438400" y="2514600"/>
            <a:ext cx="4533900" cy="3962400"/>
            <a:chOff x="1536" y="1584"/>
            <a:chExt cx="2856" cy="1728"/>
          </a:xfrm>
        </p:grpSpPr>
        <p:sp>
          <p:nvSpPr>
            <p:cNvPr id="2452546" name="Line 66"/>
            <p:cNvSpPr>
              <a:spLocks noChangeShapeType="1"/>
            </p:cNvSpPr>
            <p:nvPr/>
          </p:nvSpPr>
          <p:spPr bwMode="auto">
            <a:xfrm>
              <a:off x="1536" y="1584"/>
              <a:ext cx="0" cy="1728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2547" name="Line 67"/>
            <p:cNvSpPr>
              <a:spLocks noChangeShapeType="1"/>
            </p:cNvSpPr>
            <p:nvPr/>
          </p:nvSpPr>
          <p:spPr bwMode="auto">
            <a:xfrm>
              <a:off x="2396" y="1584"/>
              <a:ext cx="0" cy="1728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2548" name="Line 68"/>
            <p:cNvSpPr>
              <a:spLocks noChangeShapeType="1"/>
            </p:cNvSpPr>
            <p:nvPr/>
          </p:nvSpPr>
          <p:spPr bwMode="auto">
            <a:xfrm>
              <a:off x="3536" y="1584"/>
              <a:ext cx="0" cy="1728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2549" name="Line 69"/>
            <p:cNvSpPr>
              <a:spLocks noChangeShapeType="1"/>
            </p:cNvSpPr>
            <p:nvPr/>
          </p:nvSpPr>
          <p:spPr bwMode="auto">
            <a:xfrm>
              <a:off x="4392" y="1584"/>
              <a:ext cx="0" cy="1728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52550" name="Rectangle 70"/>
          <p:cNvSpPr>
            <a:spLocks noChangeArrowheads="1"/>
          </p:cNvSpPr>
          <p:nvPr/>
        </p:nvSpPr>
        <p:spPr bwMode="auto">
          <a:xfrm>
            <a:off x="15240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51" name="Rectangle 71"/>
          <p:cNvSpPr>
            <a:spLocks noChangeArrowheads="1"/>
          </p:cNvSpPr>
          <p:nvPr/>
        </p:nvSpPr>
        <p:spPr bwMode="auto">
          <a:xfrm>
            <a:off x="28956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52" name="Rectangle 72"/>
          <p:cNvSpPr>
            <a:spLocks noChangeArrowheads="1"/>
          </p:cNvSpPr>
          <p:nvPr/>
        </p:nvSpPr>
        <p:spPr bwMode="auto">
          <a:xfrm>
            <a:off x="73914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53" name="Rectangle 73"/>
          <p:cNvSpPr>
            <a:spLocks noChangeArrowheads="1"/>
          </p:cNvSpPr>
          <p:nvPr/>
        </p:nvSpPr>
        <p:spPr bwMode="auto">
          <a:xfrm>
            <a:off x="6070600" y="5486400"/>
            <a:ext cx="457200" cy="457200"/>
          </a:xfrm>
          <a:prstGeom prst="rect">
            <a:avLst/>
          </a:prstGeom>
          <a:solidFill>
            <a:srgbClr val="D600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54" name="AutoShape 74"/>
          <p:cNvSpPr>
            <a:spLocks noChangeArrowheads="1"/>
          </p:cNvSpPr>
          <p:nvPr/>
        </p:nvSpPr>
        <p:spPr bwMode="auto">
          <a:xfrm>
            <a:off x="2790825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2555" name="AutoShape 75"/>
          <p:cNvSpPr>
            <a:spLocks noChangeArrowheads="1"/>
          </p:cNvSpPr>
          <p:nvPr/>
        </p:nvSpPr>
        <p:spPr bwMode="auto">
          <a:xfrm>
            <a:off x="1447800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2556" name="AutoShape 76"/>
          <p:cNvSpPr>
            <a:spLocks noChangeArrowheads="1"/>
          </p:cNvSpPr>
          <p:nvPr/>
        </p:nvSpPr>
        <p:spPr bwMode="auto">
          <a:xfrm>
            <a:off x="5978525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2557" name="AutoShape 77"/>
          <p:cNvSpPr>
            <a:spLocks noChangeArrowheads="1"/>
          </p:cNvSpPr>
          <p:nvPr/>
        </p:nvSpPr>
        <p:spPr bwMode="auto">
          <a:xfrm>
            <a:off x="7315200" y="3124200"/>
            <a:ext cx="650875" cy="1295400"/>
          </a:xfrm>
          <a:prstGeom prst="upArrow">
            <a:avLst>
              <a:gd name="adj1" fmla="val 50000"/>
              <a:gd name="adj2" fmla="val 49756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r>
              <a:rPr lang="en-US" sz="1800"/>
              <a:t>=</a:t>
            </a:r>
          </a:p>
          <a:p>
            <a:endParaRPr lang="en-US" sz="18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r>
              <a:rPr lang="en-US" sz="1800"/>
              <a:t>+</a:t>
            </a:r>
          </a:p>
          <a:p>
            <a:endParaRPr lang="en-US"/>
          </a:p>
          <a:p>
            <a:endParaRPr lang="en-US" sz="500"/>
          </a:p>
          <a:p>
            <a:endParaRPr lang="en-US" sz="500"/>
          </a:p>
          <a:p>
            <a:endParaRPr lang="en-US" sz="500"/>
          </a:p>
          <a:p>
            <a:endParaRPr lang="en-US"/>
          </a:p>
          <a:p>
            <a:r>
              <a:rPr lang="en-US" sz="2400"/>
              <a:t>*</a:t>
            </a:r>
          </a:p>
        </p:txBody>
      </p:sp>
      <p:sp>
        <p:nvSpPr>
          <p:cNvPr id="2452558" name="AutoShape 78"/>
          <p:cNvSpPr>
            <a:spLocks noChangeArrowheads="1"/>
          </p:cNvSpPr>
          <p:nvPr/>
        </p:nvSpPr>
        <p:spPr bwMode="auto">
          <a:xfrm>
            <a:off x="2590800" y="60960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59" name="AutoShape 79"/>
          <p:cNvSpPr>
            <a:spLocks noChangeArrowheads="1"/>
          </p:cNvSpPr>
          <p:nvPr/>
        </p:nvSpPr>
        <p:spPr bwMode="auto">
          <a:xfrm>
            <a:off x="5791200" y="60960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60" name="AutoShape 80"/>
          <p:cNvSpPr>
            <a:spLocks noChangeArrowheads="1"/>
          </p:cNvSpPr>
          <p:nvPr/>
        </p:nvSpPr>
        <p:spPr bwMode="auto">
          <a:xfrm>
            <a:off x="7162800" y="6096000"/>
            <a:ext cx="1066800" cy="304800"/>
          </a:xfrm>
          <a:prstGeom prst="curvedUpArrow">
            <a:avLst>
              <a:gd name="adj1" fmla="val 29863"/>
              <a:gd name="adj2" fmla="val 8722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2561" name="AutoShape 81"/>
          <p:cNvSpPr>
            <a:spLocks noChangeArrowheads="1"/>
          </p:cNvSpPr>
          <p:nvPr/>
        </p:nvSpPr>
        <p:spPr bwMode="auto">
          <a:xfrm>
            <a:off x="4038600" y="6096000"/>
            <a:ext cx="1524000" cy="381000"/>
          </a:xfrm>
          <a:prstGeom prst="curvedUpArrow">
            <a:avLst>
              <a:gd name="adj1" fmla="val 34130"/>
              <a:gd name="adj2" fmla="val 99685"/>
              <a:gd name="adj3" fmla="val 33333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5187950"/>
          </a:xfrm>
        </p:spPr>
        <p:txBody>
          <a:bodyPr/>
          <a:lstStyle/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endParaRPr lang="en-US" sz="1600" dirty="0" smtClean="0">
              <a:cs typeface="Courier New" pitchFamily="49" charset="0"/>
            </a:endParaRPr>
          </a:p>
          <a:p>
            <a:r>
              <a:rPr lang="en-US" sz="1600" dirty="0" smtClean="0">
                <a:cs typeface="Courier New" pitchFamily="49" charset="0"/>
              </a:rPr>
              <a:t>accumulate into each block in </a:t>
            </a:r>
            <a:r>
              <a:rPr lang="en-US" sz="1600" dirty="0" err="1" smtClean="0">
                <a:cs typeface="Courier New" pitchFamily="49" charset="0"/>
              </a:rPr>
              <a:t>br</a:t>
            </a:r>
            <a:r>
              <a:rPr lang="en-US" sz="1600" dirty="0" smtClean="0">
                <a:cs typeface="Courier New" pitchFamily="49" charset="0"/>
              </a:rPr>
              <a:t> the product of its corresponding blocks from </a:t>
            </a:r>
            <a:r>
              <a:rPr lang="en-US" sz="1600" dirty="0" err="1" smtClean="0">
                <a:cs typeface="Courier New" pitchFamily="49" charset="0"/>
              </a:rPr>
              <a:t>bl</a:t>
            </a:r>
            <a:r>
              <a:rPr lang="en-US" sz="1600" dirty="0" smtClean="0">
                <a:cs typeface="Courier New" pitchFamily="49" charset="0"/>
              </a:rPr>
              <a:t> and </a:t>
            </a:r>
            <a:r>
              <a:rPr lang="en-US" sz="1600" dirty="0" err="1" smtClean="0">
                <a:cs typeface="Courier New" pitchFamily="49" charset="0"/>
              </a:rPr>
              <a:t>tr</a:t>
            </a:r>
            <a:endParaRPr lang="en-US" sz="1600" dirty="0" smtClean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schurComplement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219200"/>
            <a:ext cx="1447800" cy="1371600"/>
            <a:chOff x="609600" y="1676400"/>
            <a:chExt cx="1447800" cy="137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14400" y="1981200"/>
              <a:ext cx="304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14400" y="2286000"/>
              <a:ext cx="3048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bl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br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00" y="3276600"/>
            <a:ext cx="1447800" cy="1371600"/>
            <a:chOff x="609600" y="1676400"/>
            <a:chExt cx="1447800" cy="1371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524000" y="2743200"/>
              <a:ext cx="304800" cy="304800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19200" y="1981200"/>
              <a:ext cx="8382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tr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14400" y="2286000"/>
              <a:ext cx="3048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219200" y="2286000"/>
              <a:ext cx="838200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09600" y="1676400"/>
              <a:ext cx="1447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09600" y="1676400"/>
              <a:ext cx="304800" cy="137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1981200"/>
              <a:ext cx="304800" cy="3048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14400" y="2743200"/>
              <a:ext cx="304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 bwMode="auto">
          <a:xfrm>
            <a:off x="1447800" y="43434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8" idx="3"/>
          </p:cNvCxnSpPr>
          <p:nvPr/>
        </p:nvCxnSpPr>
        <p:spPr bwMode="auto">
          <a:xfrm>
            <a:off x="2057400" y="37338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752600" y="37338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updateBlockRow</a:t>
            </a:r>
            <a:r>
              <a:rPr lang="en-US" dirty="0" smtClean="0"/>
              <a:t> w/ distribution</a:t>
            </a:r>
            <a:endParaRPr lang="en-US" dirty="0"/>
          </a:p>
        </p:txBody>
      </p:sp>
      <p:grpSp>
        <p:nvGrpSpPr>
          <p:cNvPr id="3" name="Group 23"/>
          <p:cNvGrpSpPr/>
          <p:nvPr/>
        </p:nvGrpSpPr>
        <p:grpSpPr>
          <a:xfrm>
            <a:off x="3810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12954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3810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12954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2209800" y="10668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3124200" y="10668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2209800" y="19812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3124200" y="19812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177"/>
          <p:cNvGrpSpPr/>
          <p:nvPr/>
        </p:nvGrpSpPr>
        <p:grpSpPr>
          <a:xfrm>
            <a:off x="4038600" y="10668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49530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51816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5410200" y="1066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9530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51816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5410200" y="1295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9530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51816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5410200" y="1524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9530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1816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5410200" y="1752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6" name="Group 211"/>
          <p:cNvGrpSpPr/>
          <p:nvPr/>
        </p:nvGrpSpPr>
        <p:grpSpPr>
          <a:xfrm>
            <a:off x="4038600" y="19812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0" name="Rectangle 229"/>
          <p:cNvSpPr/>
          <p:nvPr/>
        </p:nvSpPr>
        <p:spPr bwMode="auto">
          <a:xfrm>
            <a:off x="49530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51816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5410200" y="1981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49530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51816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410200" y="2209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49530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1816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410200" y="2438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49530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51816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410200" y="2667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7" name="Group 245"/>
          <p:cNvGrpSpPr/>
          <p:nvPr/>
        </p:nvGrpSpPr>
        <p:grpSpPr>
          <a:xfrm>
            <a:off x="3810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262"/>
          <p:cNvGrpSpPr/>
          <p:nvPr/>
        </p:nvGrpSpPr>
        <p:grpSpPr>
          <a:xfrm>
            <a:off x="12954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79"/>
          <p:cNvGrpSpPr/>
          <p:nvPr/>
        </p:nvGrpSpPr>
        <p:grpSpPr>
          <a:xfrm>
            <a:off x="3810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296"/>
          <p:cNvGrpSpPr/>
          <p:nvPr/>
        </p:nvGrpSpPr>
        <p:grpSpPr>
          <a:xfrm>
            <a:off x="12954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313"/>
          <p:cNvGrpSpPr/>
          <p:nvPr/>
        </p:nvGrpSpPr>
        <p:grpSpPr>
          <a:xfrm>
            <a:off x="2209800" y="28956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330"/>
          <p:cNvGrpSpPr/>
          <p:nvPr/>
        </p:nvGrpSpPr>
        <p:grpSpPr>
          <a:xfrm>
            <a:off x="3124200" y="28956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347"/>
          <p:cNvGrpSpPr/>
          <p:nvPr/>
        </p:nvGrpSpPr>
        <p:grpSpPr>
          <a:xfrm>
            <a:off x="2209800" y="3810000"/>
            <a:ext cx="914400" cy="914400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364"/>
          <p:cNvGrpSpPr/>
          <p:nvPr/>
        </p:nvGrpSpPr>
        <p:grpSpPr>
          <a:xfrm>
            <a:off x="3124200" y="3810000"/>
            <a:ext cx="914400" cy="914400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5" name="Group 381"/>
          <p:cNvGrpSpPr/>
          <p:nvPr/>
        </p:nvGrpSpPr>
        <p:grpSpPr>
          <a:xfrm>
            <a:off x="4038600" y="28956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0" name="Rectangle 399"/>
          <p:cNvSpPr/>
          <p:nvPr/>
        </p:nvSpPr>
        <p:spPr bwMode="auto">
          <a:xfrm>
            <a:off x="49530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1816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5410200" y="2895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49530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410200" y="3124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49530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" name="Rectangle 408"/>
          <p:cNvSpPr/>
          <p:nvPr/>
        </p:nvSpPr>
        <p:spPr bwMode="auto">
          <a:xfrm>
            <a:off x="51816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5410200" y="33528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49530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51816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5410200" y="3581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6" name="Group 415"/>
          <p:cNvGrpSpPr/>
          <p:nvPr/>
        </p:nvGrpSpPr>
        <p:grpSpPr>
          <a:xfrm>
            <a:off x="4038600" y="3810000"/>
            <a:ext cx="914400" cy="914400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49530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51816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5410200" y="38100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49530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51816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5410200" y="40386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49530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5410200" y="42672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49530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51816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5410200" y="4495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7" name="Group 449"/>
          <p:cNvGrpSpPr/>
          <p:nvPr/>
        </p:nvGrpSpPr>
        <p:grpSpPr>
          <a:xfrm>
            <a:off x="3810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466"/>
          <p:cNvGrpSpPr/>
          <p:nvPr/>
        </p:nvGrpSpPr>
        <p:grpSpPr>
          <a:xfrm>
            <a:off x="12954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85" name="Rectangle 484"/>
          <p:cNvSpPr/>
          <p:nvPr/>
        </p:nvSpPr>
        <p:spPr bwMode="auto">
          <a:xfrm>
            <a:off x="381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6" name="Rectangle 485"/>
          <p:cNvSpPr/>
          <p:nvPr/>
        </p:nvSpPr>
        <p:spPr bwMode="auto">
          <a:xfrm>
            <a:off x="6096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7" name="Rectangle 486"/>
          <p:cNvSpPr/>
          <p:nvPr/>
        </p:nvSpPr>
        <p:spPr bwMode="auto">
          <a:xfrm>
            <a:off x="838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8" name="Rectangle 487"/>
          <p:cNvSpPr/>
          <p:nvPr/>
        </p:nvSpPr>
        <p:spPr bwMode="auto">
          <a:xfrm>
            <a:off x="1066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9" name="Rectangle 488"/>
          <p:cNvSpPr/>
          <p:nvPr/>
        </p:nvSpPr>
        <p:spPr bwMode="auto">
          <a:xfrm>
            <a:off x="381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0" name="Rectangle 489"/>
          <p:cNvSpPr/>
          <p:nvPr/>
        </p:nvSpPr>
        <p:spPr bwMode="auto">
          <a:xfrm>
            <a:off x="6096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" name="Rectangle 490"/>
          <p:cNvSpPr/>
          <p:nvPr/>
        </p:nvSpPr>
        <p:spPr bwMode="auto">
          <a:xfrm>
            <a:off x="838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2" name="Rectangle 491"/>
          <p:cNvSpPr/>
          <p:nvPr/>
        </p:nvSpPr>
        <p:spPr bwMode="auto">
          <a:xfrm>
            <a:off x="1066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2" name="Rectangle 501"/>
          <p:cNvSpPr/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3" name="Rectangle 502"/>
          <p:cNvSpPr/>
          <p:nvPr/>
        </p:nvSpPr>
        <p:spPr bwMode="auto">
          <a:xfrm>
            <a:off x="15240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1752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1981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6" name="Rectangle 505"/>
          <p:cNvSpPr/>
          <p:nvPr/>
        </p:nvSpPr>
        <p:spPr bwMode="auto">
          <a:xfrm>
            <a:off x="1295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7" name="Rectangle 506"/>
          <p:cNvSpPr/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8" name="Rectangle 507"/>
          <p:cNvSpPr/>
          <p:nvPr/>
        </p:nvSpPr>
        <p:spPr bwMode="auto">
          <a:xfrm>
            <a:off x="1752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9" name="Rectangle 508"/>
          <p:cNvSpPr/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9" name="Group 517"/>
          <p:cNvGrpSpPr/>
          <p:nvPr/>
        </p:nvGrpSpPr>
        <p:grpSpPr>
          <a:xfrm>
            <a:off x="2209800" y="4724400"/>
            <a:ext cx="914400" cy="914400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534"/>
          <p:cNvGrpSpPr/>
          <p:nvPr/>
        </p:nvGrpSpPr>
        <p:grpSpPr>
          <a:xfrm>
            <a:off x="3124200" y="4724400"/>
            <a:ext cx="914400" cy="914400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53" name="Rectangle 552"/>
          <p:cNvSpPr/>
          <p:nvPr/>
        </p:nvSpPr>
        <p:spPr bwMode="auto">
          <a:xfrm>
            <a:off x="22098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>
            <a:off x="24384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>
            <a:off x="2667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>
            <a:off x="2895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>
            <a:off x="22098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24384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9" name="Rectangle 558"/>
          <p:cNvSpPr/>
          <p:nvPr/>
        </p:nvSpPr>
        <p:spPr bwMode="auto">
          <a:xfrm>
            <a:off x="2667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>
            <a:off x="2895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0" name="Rectangle 569"/>
          <p:cNvSpPr/>
          <p:nvPr/>
        </p:nvSpPr>
        <p:spPr bwMode="auto">
          <a:xfrm>
            <a:off x="31242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33528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35814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3810000" y="5638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4" name="Rectangle 573"/>
          <p:cNvSpPr/>
          <p:nvPr/>
        </p:nvSpPr>
        <p:spPr bwMode="auto">
          <a:xfrm>
            <a:off x="31242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33528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35814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3810000" y="58674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1" name="Group 585"/>
          <p:cNvGrpSpPr/>
          <p:nvPr/>
        </p:nvGrpSpPr>
        <p:grpSpPr>
          <a:xfrm>
            <a:off x="4038600" y="4724400"/>
            <a:ext cx="914400" cy="914400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04" name="Rectangle 603"/>
          <p:cNvSpPr/>
          <p:nvPr/>
        </p:nvSpPr>
        <p:spPr bwMode="auto">
          <a:xfrm>
            <a:off x="49530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5" name="Rectangle 604"/>
          <p:cNvSpPr/>
          <p:nvPr/>
        </p:nvSpPr>
        <p:spPr bwMode="auto">
          <a:xfrm>
            <a:off x="51816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6" name="Rectangle 605"/>
          <p:cNvSpPr/>
          <p:nvPr/>
        </p:nvSpPr>
        <p:spPr bwMode="auto">
          <a:xfrm>
            <a:off x="5410200" y="47244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49530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51816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5410200" y="49530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49530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51816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5410200" y="51816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49530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51816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5410200" y="5410200"/>
            <a:ext cx="228600" cy="228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40386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>
            <a:off x="42672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44958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4724400" y="56388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>
            <a:off x="40386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>
            <a:off x="42672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>
            <a:off x="44958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8" name="Rectangle 627"/>
          <p:cNvSpPr/>
          <p:nvPr/>
        </p:nvSpPr>
        <p:spPr bwMode="auto">
          <a:xfrm>
            <a:off x="4724400" y="5867400"/>
            <a:ext cx="228600" cy="2286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49530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51816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0" name="Rectangle 639"/>
          <p:cNvSpPr/>
          <p:nvPr/>
        </p:nvSpPr>
        <p:spPr bwMode="auto">
          <a:xfrm>
            <a:off x="5410200" y="56388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49530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51816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4" name="Rectangle 643"/>
          <p:cNvSpPr/>
          <p:nvPr/>
        </p:nvSpPr>
        <p:spPr bwMode="auto">
          <a:xfrm>
            <a:off x="5410200" y="5867400"/>
            <a:ext cx="228600" cy="2286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4" name="Rectangle 653"/>
          <p:cNvSpPr/>
          <p:nvPr/>
        </p:nvSpPr>
        <p:spPr bwMode="auto">
          <a:xfrm>
            <a:off x="6781800" y="14478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7315200" y="14478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7848600" y="14478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6781800" y="19812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7315200" y="19812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7848600" y="19812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76200" y="1066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0" name="TextBox 659"/>
          <p:cNvSpPr txBox="1"/>
          <p:nvPr/>
        </p:nvSpPr>
        <p:spPr>
          <a:xfrm>
            <a:off x="381000" y="8291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2" name="Rectangle 551"/>
          <p:cNvSpPr/>
          <p:nvPr/>
        </p:nvSpPr>
        <p:spPr bwMode="auto">
          <a:xfrm flipV="1">
            <a:off x="1295400" y="2895600"/>
            <a:ext cx="914400" cy="320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1" name="Rectangle 560"/>
          <p:cNvSpPr/>
          <p:nvPr/>
        </p:nvSpPr>
        <p:spPr bwMode="auto">
          <a:xfrm>
            <a:off x="2209800" y="1981200"/>
            <a:ext cx="3429000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schurComplement</a:t>
            </a:r>
            <a:r>
              <a:rPr lang="en-US" dirty="0" smtClean="0"/>
              <a:t> w/ distribution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 bwMode="auto">
          <a:xfrm>
            <a:off x="4038600" y="49530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4572000" y="49530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5105400" y="49530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4038600" y="54864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4572000" y="54864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5105400" y="54864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grpSp>
        <p:nvGrpSpPr>
          <p:cNvPr id="3" name="Group 23"/>
          <p:cNvGrpSpPr/>
          <p:nvPr/>
        </p:nvGrpSpPr>
        <p:grpSpPr>
          <a:xfrm>
            <a:off x="259915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811060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259915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3" name="Rectangle 4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811060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" name="Group 109"/>
          <p:cNvGrpSpPr/>
          <p:nvPr/>
        </p:nvGrpSpPr>
        <p:grpSpPr>
          <a:xfrm>
            <a:off x="1362205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11" name="Rectangle 11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" name="Group 126"/>
          <p:cNvGrpSpPr/>
          <p:nvPr/>
        </p:nvGrpSpPr>
        <p:grpSpPr>
          <a:xfrm>
            <a:off x="1913351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28" name="Rectangle 12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143"/>
          <p:cNvGrpSpPr/>
          <p:nvPr/>
        </p:nvGrpSpPr>
        <p:grpSpPr>
          <a:xfrm>
            <a:off x="1362205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45" name="Rectangle 14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12" name="Group 160"/>
          <p:cNvGrpSpPr/>
          <p:nvPr/>
        </p:nvGrpSpPr>
        <p:grpSpPr>
          <a:xfrm>
            <a:off x="1913351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16" name="Group 177"/>
          <p:cNvGrpSpPr/>
          <p:nvPr/>
        </p:nvGrpSpPr>
        <p:grpSpPr>
          <a:xfrm>
            <a:off x="2464496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79" name="Rectangle 1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3015641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3153427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3291214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3015641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3153427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3291214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3015641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3153427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3291214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3015641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3153427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3291214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0" name="Group 211"/>
          <p:cNvGrpSpPr/>
          <p:nvPr/>
        </p:nvGrpSpPr>
        <p:grpSpPr>
          <a:xfrm>
            <a:off x="2464496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30" name="Rectangle 229"/>
          <p:cNvSpPr/>
          <p:nvPr/>
        </p:nvSpPr>
        <p:spPr bwMode="auto">
          <a:xfrm>
            <a:off x="3015641" y="1523536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3153427" y="1523536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3291214" y="1523536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3015641" y="1661323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3153427" y="1661323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3291214" y="1661323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3015641" y="1799109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153427" y="1799109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3291214" y="1799109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3015641" y="1936895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3153427" y="1936895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3291214" y="1936895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24" name="Group 245"/>
          <p:cNvGrpSpPr/>
          <p:nvPr/>
        </p:nvGrpSpPr>
        <p:grpSpPr>
          <a:xfrm>
            <a:off x="259915" y="207468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28" name="Group 262"/>
          <p:cNvGrpSpPr/>
          <p:nvPr/>
        </p:nvGrpSpPr>
        <p:grpSpPr>
          <a:xfrm>
            <a:off x="811060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29" name="Group 279"/>
          <p:cNvGrpSpPr/>
          <p:nvPr/>
        </p:nvGrpSpPr>
        <p:grpSpPr>
          <a:xfrm>
            <a:off x="259915" y="2625827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81" name="Rectangle 2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33" name="Group 296"/>
          <p:cNvGrpSpPr/>
          <p:nvPr/>
        </p:nvGrpSpPr>
        <p:grpSpPr>
          <a:xfrm>
            <a:off x="811060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37" name="Group 313"/>
          <p:cNvGrpSpPr/>
          <p:nvPr/>
        </p:nvGrpSpPr>
        <p:grpSpPr>
          <a:xfrm>
            <a:off x="1362205" y="2074681"/>
            <a:ext cx="551145" cy="551145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315" name="Rectangle 31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42" name="Group 330"/>
          <p:cNvGrpSpPr/>
          <p:nvPr/>
        </p:nvGrpSpPr>
        <p:grpSpPr>
          <a:xfrm>
            <a:off x="1913351" y="2074681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43" name="Group 347"/>
          <p:cNvGrpSpPr/>
          <p:nvPr/>
        </p:nvGrpSpPr>
        <p:grpSpPr>
          <a:xfrm>
            <a:off x="1362205" y="2625827"/>
            <a:ext cx="551145" cy="551145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349" name="Rectangle 3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44" name="Group 364"/>
          <p:cNvGrpSpPr/>
          <p:nvPr/>
        </p:nvGrpSpPr>
        <p:grpSpPr>
          <a:xfrm>
            <a:off x="1913351" y="2625827"/>
            <a:ext cx="551145" cy="551145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45" name="Group 381"/>
          <p:cNvGrpSpPr/>
          <p:nvPr/>
        </p:nvGrpSpPr>
        <p:grpSpPr>
          <a:xfrm>
            <a:off x="2457181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383" name="Rectangle 38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0" name="Rectangle 399"/>
          <p:cNvSpPr/>
          <p:nvPr/>
        </p:nvSpPr>
        <p:spPr bwMode="auto">
          <a:xfrm>
            <a:off x="3008326" y="207468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3146112" y="207468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3283899" y="207468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3008326" y="221246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3146112" y="221246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3283899" y="221246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3008326" y="2350254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" name="Rectangle 408"/>
          <p:cNvSpPr/>
          <p:nvPr/>
        </p:nvSpPr>
        <p:spPr bwMode="auto">
          <a:xfrm>
            <a:off x="3146112" y="2350254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" name="Rectangle 409"/>
          <p:cNvSpPr/>
          <p:nvPr/>
        </p:nvSpPr>
        <p:spPr bwMode="auto">
          <a:xfrm>
            <a:off x="3283899" y="2350254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2" name="Rectangle 411"/>
          <p:cNvSpPr/>
          <p:nvPr/>
        </p:nvSpPr>
        <p:spPr bwMode="auto">
          <a:xfrm>
            <a:off x="3008326" y="2488040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" name="Rectangle 412"/>
          <p:cNvSpPr/>
          <p:nvPr/>
        </p:nvSpPr>
        <p:spPr bwMode="auto">
          <a:xfrm>
            <a:off x="3146112" y="2488040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" name="Rectangle 413"/>
          <p:cNvSpPr/>
          <p:nvPr/>
        </p:nvSpPr>
        <p:spPr bwMode="auto">
          <a:xfrm>
            <a:off x="3283899" y="2488040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46" name="Group 415"/>
          <p:cNvGrpSpPr/>
          <p:nvPr/>
        </p:nvGrpSpPr>
        <p:grpSpPr>
          <a:xfrm>
            <a:off x="2457181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417" name="Rectangle 4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3008326" y="262582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3146112" y="262582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3283899" y="262582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3008326" y="276361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3146112" y="276361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3283899" y="276361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3008326" y="290139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3146112" y="290139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3283899" y="290139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3008326" y="30391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3146112" y="30391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3283899" y="30391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47" name="Group 449"/>
          <p:cNvGrpSpPr/>
          <p:nvPr/>
        </p:nvGrpSpPr>
        <p:grpSpPr>
          <a:xfrm>
            <a:off x="259915" y="3176972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451" name="Rectangle 45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2" name="Rectangle 45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3" name="Rectangle 45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6" name="Rectangle 4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7" name="Rectangle 4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0" name="Rectangle 45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1" name="Rectangle 46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2" name="Rectangle 46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3" name="Rectangle 46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349" name="Group 466"/>
          <p:cNvGrpSpPr/>
          <p:nvPr/>
        </p:nvGrpSpPr>
        <p:grpSpPr>
          <a:xfrm>
            <a:off x="811060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85" name="Rectangle 484"/>
          <p:cNvSpPr/>
          <p:nvPr/>
        </p:nvSpPr>
        <p:spPr bwMode="auto">
          <a:xfrm>
            <a:off x="259915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6" name="Rectangle 485"/>
          <p:cNvSpPr/>
          <p:nvPr/>
        </p:nvSpPr>
        <p:spPr bwMode="auto">
          <a:xfrm>
            <a:off x="397701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7" name="Rectangle 486"/>
          <p:cNvSpPr/>
          <p:nvPr/>
        </p:nvSpPr>
        <p:spPr bwMode="auto">
          <a:xfrm>
            <a:off x="535488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8" name="Rectangle 487"/>
          <p:cNvSpPr/>
          <p:nvPr/>
        </p:nvSpPr>
        <p:spPr bwMode="auto">
          <a:xfrm>
            <a:off x="673274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9" name="Rectangle 488"/>
          <p:cNvSpPr/>
          <p:nvPr/>
        </p:nvSpPr>
        <p:spPr bwMode="auto">
          <a:xfrm>
            <a:off x="259915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0" name="Rectangle 489"/>
          <p:cNvSpPr/>
          <p:nvPr/>
        </p:nvSpPr>
        <p:spPr bwMode="auto">
          <a:xfrm>
            <a:off x="397701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" name="Rectangle 490"/>
          <p:cNvSpPr/>
          <p:nvPr/>
        </p:nvSpPr>
        <p:spPr bwMode="auto">
          <a:xfrm>
            <a:off x="535488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2" name="Rectangle 491"/>
          <p:cNvSpPr/>
          <p:nvPr/>
        </p:nvSpPr>
        <p:spPr bwMode="auto">
          <a:xfrm>
            <a:off x="673274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2" name="Group 1156"/>
          <p:cNvGrpSpPr/>
          <p:nvPr/>
        </p:nvGrpSpPr>
        <p:grpSpPr>
          <a:xfrm>
            <a:off x="811060" y="3728117"/>
            <a:ext cx="551145" cy="275573"/>
            <a:chOff x="811060" y="3728117"/>
            <a:chExt cx="551145" cy="275573"/>
          </a:xfrm>
        </p:grpSpPr>
        <p:sp>
          <p:nvSpPr>
            <p:cNvPr id="502" name="Rectangle 501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4" name="Rectangle 503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5" name="Rectangle 504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9" name="Group 517"/>
          <p:cNvGrpSpPr/>
          <p:nvPr/>
        </p:nvGrpSpPr>
        <p:grpSpPr>
          <a:xfrm>
            <a:off x="1362205" y="3176972"/>
            <a:ext cx="551145" cy="551145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519" name="Rectangle 5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Rectangle 5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1" name="Rectangle 5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2" name="Rectangle 5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3" name="Rectangle 5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4" name="Rectangle 5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8" name="Rectangle 5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9" name="Rectangle 5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0" name="Rectangle 5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1" name="Rectangle 5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2" name="Rectangle 5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3" name="Rectangle 5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4" name="Rectangle 5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6" name="Group 534"/>
          <p:cNvGrpSpPr/>
          <p:nvPr/>
        </p:nvGrpSpPr>
        <p:grpSpPr>
          <a:xfrm>
            <a:off x="1913351" y="3176972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53" name="Rectangle 552"/>
          <p:cNvSpPr/>
          <p:nvPr/>
        </p:nvSpPr>
        <p:spPr bwMode="auto">
          <a:xfrm>
            <a:off x="1362205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>
            <a:off x="1499992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>
            <a:off x="1637778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>
            <a:off x="1775564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>
            <a:off x="1362205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8" name="Rectangle 557"/>
          <p:cNvSpPr/>
          <p:nvPr/>
        </p:nvSpPr>
        <p:spPr bwMode="auto">
          <a:xfrm>
            <a:off x="1499992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9" name="Rectangle 558"/>
          <p:cNvSpPr/>
          <p:nvPr/>
        </p:nvSpPr>
        <p:spPr bwMode="auto">
          <a:xfrm>
            <a:off x="1637778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>
            <a:off x="1775564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0" name="Rectangle 569"/>
          <p:cNvSpPr/>
          <p:nvPr/>
        </p:nvSpPr>
        <p:spPr bwMode="auto">
          <a:xfrm>
            <a:off x="1913351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1" name="Rectangle 570"/>
          <p:cNvSpPr/>
          <p:nvPr/>
        </p:nvSpPr>
        <p:spPr bwMode="auto">
          <a:xfrm>
            <a:off x="2051137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2188923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2326710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4" name="Rectangle 573"/>
          <p:cNvSpPr/>
          <p:nvPr/>
        </p:nvSpPr>
        <p:spPr bwMode="auto">
          <a:xfrm>
            <a:off x="1913351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2051137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2188923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2326710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7" name="Group 585"/>
          <p:cNvGrpSpPr/>
          <p:nvPr/>
        </p:nvGrpSpPr>
        <p:grpSpPr>
          <a:xfrm>
            <a:off x="2457181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587" name="Rectangle 58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04" name="Rectangle 603"/>
          <p:cNvSpPr/>
          <p:nvPr/>
        </p:nvSpPr>
        <p:spPr bwMode="auto">
          <a:xfrm>
            <a:off x="3008326" y="317697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5" name="Rectangle 604"/>
          <p:cNvSpPr/>
          <p:nvPr/>
        </p:nvSpPr>
        <p:spPr bwMode="auto">
          <a:xfrm>
            <a:off x="3146112" y="317697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6" name="Rectangle 605"/>
          <p:cNvSpPr/>
          <p:nvPr/>
        </p:nvSpPr>
        <p:spPr bwMode="auto">
          <a:xfrm>
            <a:off x="3283899" y="317697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8" name="Rectangle 607"/>
          <p:cNvSpPr/>
          <p:nvPr/>
        </p:nvSpPr>
        <p:spPr bwMode="auto">
          <a:xfrm>
            <a:off x="3008326" y="331475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9" name="Rectangle 608"/>
          <p:cNvSpPr/>
          <p:nvPr/>
        </p:nvSpPr>
        <p:spPr bwMode="auto">
          <a:xfrm>
            <a:off x="3146112" y="331475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0" name="Rectangle 609"/>
          <p:cNvSpPr/>
          <p:nvPr/>
        </p:nvSpPr>
        <p:spPr bwMode="auto">
          <a:xfrm>
            <a:off x="3283899" y="331475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3008326" y="345254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3" name="Rectangle 612"/>
          <p:cNvSpPr/>
          <p:nvPr/>
        </p:nvSpPr>
        <p:spPr bwMode="auto">
          <a:xfrm>
            <a:off x="3146112" y="345254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" name="Rectangle 613"/>
          <p:cNvSpPr/>
          <p:nvPr/>
        </p:nvSpPr>
        <p:spPr bwMode="auto">
          <a:xfrm>
            <a:off x="3283899" y="345254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" name="Rectangle 615"/>
          <p:cNvSpPr/>
          <p:nvPr/>
        </p:nvSpPr>
        <p:spPr bwMode="auto">
          <a:xfrm>
            <a:off x="3008326" y="359033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3146112" y="359033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8" name="Rectangle 617"/>
          <p:cNvSpPr/>
          <p:nvPr/>
        </p:nvSpPr>
        <p:spPr bwMode="auto">
          <a:xfrm>
            <a:off x="3283899" y="359033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2457181" y="3728117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>
            <a:off x="2594967" y="3728117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2732753" y="3728117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2870540" y="3728117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>
            <a:off x="2457181" y="3865904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>
            <a:off x="2594967" y="3865904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>
            <a:off x="2732753" y="3865904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8" name="Rectangle 627"/>
          <p:cNvSpPr/>
          <p:nvPr/>
        </p:nvSpPr>
        <p:spPr bwMode="auto">
          <a:xfrm>
            <a:off x="2870540" y="3865904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3008326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9" name="Rectangle 638"/>
          <p:cNvSpPr/>
          <p:nvPr/>
        </p:nvSpPr>
        <p:spPr bwMode="auto">
          <a:xfrm>
            <a:off x="3146112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0" name="Rectangle 639"/>
          <p:cNvSpPr/>
          <p:nvPr/>
        </p:nvSpPr>
        <p:spPr bwMode="auto">
          <a:xfrm>
            <a:off x="3283899" y="37281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2" name="Rectangle 641"/>
          <p:cNvSpPr/>
          <p:nvPr/>
        </p:nvSpPr>
        <p:spPr bwMode="auto">
          <a:xfrm>
            <a:off x="3008326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3146112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4" name="Rectangle 643"/>
          <p:cNvSpPr/>
          <p:nvPr/>
        </p:nvSpPr>
        <p:spPr bwMode="auto">
          <a:xfrm>
            <a:off x="3283899" y="3865904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V="1">
            <a:off x="81106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8" name="Group 23"/>
          <p:cNvGrpSpPr/>
          <p:nvPr/>
        </p:nvGrpSpPr>
        <p:grpSpPr>
          <a:xfrm>
            <a:off x="3841315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141" name="Rectangle 114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2" name="Rectangle 114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3" name="Rectangle 114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4" name="Rectangle 114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5" name="Rectangle 114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6" name="Rectangle 114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7" name="Rectangle 114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8" name="Rectangle 114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9" name="Rectangle 114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0" name="Rectangle 114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1" name="Rectangle 115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2" name="Rectangle 115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3" name="Rectangle 115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4" name="Rectangle 115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5" name="Rectangle 115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6" name="Rectangle 115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9" name="Group 24"/>
          <p:cNvGrpSpPr/>
          <p:nvPr/>
        </p:nvGrpSpPr>
        <p:grpSpPr>
          <a:xfrm>
            <a:off x="4392460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125" name="Rectangle 112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6" name="Rectangle 112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7" name="Rectangle 112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8" name="Rectangle 112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9" name="Rectangle 112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0" name="Rectangle 112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1" name="Rectangle 113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2" name="Rectangle 113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3" name="Rectangle 113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4" name="Rectangle 113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5" name="Rectangle 113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6" name="Rectangle 113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7" name="Rectangle 113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8" name="Rectangle 113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9" name="Rectangle 113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0" name="Rectangle 113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41"/>
          <p:cNvGrpSpPr/>
          <p:nvPr/>
        </p:nvGrpSpPr>
        <p:grpSpPr>
          <a:xfrm>
            <a:off x="3841315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109" name="Rectangle 110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0" name="Rectangle 110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1" name="Rectangle 111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2" name="Rectangle 111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3" name="Rectangle 111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4" name="Rectangle 111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5" name="Rectangle 111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6" name="Rectangle 111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7" name="Rectangle 111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8" name="Rectangle 111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9" name="Rectangle 111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0" name="Rectangle 111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1" name="Rectangle 112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2" name="Rectangle 112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3" name="Rectangle 112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4" name="Rectangle 112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1" name="Group 58"/>
          <p:cNvGrpSpPr/>
          <p:nvPr/>
        </p:nvGrpSpPr>
        <p:grpSpPr>
          <a:xfrm>
            <a:off x="4392460" y="1523536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093" name="Rectangle 109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4" name="Rectangle 109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5" name="Rectangle 109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6" name="Rectangle 109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7" name="Rectangle 109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8" name="Rectangle 109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9" name="Rectangle 109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0" name="Rectangle 109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1" name="Rectangle 110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2" name="Rectangle 110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3" name="Rectangle 110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4" name="Rectangle 110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5" name="Rectangle 110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6" name="Rectangle 110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7" name="Rectangle 110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8" name="Rectangle 110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2" name="Group 109"/>
          <p:cNvGrpSpPr/>
          <p:nvPr/>
        </p:nvGrpSpPr>
        <p:grpSpPr>
          <a:xfrm>
            <a:off x="4943605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077" name="Rectangle 107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8" name="Rectangle 107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9" name="Rectangle 107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0" name="Rectangle 107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1" name="Rectangle 108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2" name="Rectangle 108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3" name="Rectangle 108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4" name="Rectangle 108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5" name="Rectangle 108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6" name="Rectangle 108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7" name="Rectangle 108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8" name="Rectangle 108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9" name="Rectangle 108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0" name="Rectangle 108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1" name="Rectangle 109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2" name="Rectangle 109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3" name="Group 126"/>
          <p:cNvGrpSpPr/>
          <p:nvPr/>
        </p:nvGrpSpPr>
        <p:grpSpPr>
          <a:xfrm>
            <a:off x="5494751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061" name="Rectangle 106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2" name="Rectangle 106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3" name="Rectangle 106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4" name="Rectangle 106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5" name="Rectangle 106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6" name="Rectangle 106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7" name="Rectangle 106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8" name="Rectangle 106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9" name="Rectangle 106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0" name="Rectangle 106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1" name="Rectangle 107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2" name="Rectangle 107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3" name="Rectangle 107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4" name="Rectangle 107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5" name="Rectangle 107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6" name="Rectangle 107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4" name="Group 177"/>
          <p:cNvGrpSpPr/>
          <p:nvPr/>
        </p:nvGrpSpPr>
        <p:grpSpPr>
          <a:xfrm>
            <a:off x="6045896" y="97239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013" name="Rectangle 10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4" name="Rectangle 10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5" name="Rectangle 10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6" name="Rectangle 101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7" name="Rectangle 10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8" name="Rectangle 10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9" name="Rectangle 10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0" name="Rectangle 101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1" name="Rectangle 10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2" name="Rectangle 10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3" name="Rectangle 10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4" name="Rectangle 102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5" name="Rectangle 10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6" name="Rectangle 10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7" name="Rectangle 10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8" name="Rectangle 102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81" name="Rectangle 580"/>
          <p:cNvSpPr/>
          <p:nvPr/>
        </p:nvSpPr>
        <p:spPr bwMode="auto">
          <a:xfrm>
            <a:off x="6597041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" name="Rectangle 581"/>
          <p:cNvSpPr/>
          <p:nvPr/>
        </p:nvSpPr>
        <p:spPr bwMode="auto">
          <a:xfrm>
            <a:off x="6734827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" name="Rectangle 582"/>
          <p:cNvSpPr/>
          <p:nvPr/>
        </p:nvSpPr>
        <p:spPr bwMode="auto">
          <a:xfrm>
            <a:off x="6872614" y="972391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4" name="Rectangle 583"/>
          <p:cNvSpPr/>
          <p:nvPr/>
        </p:nvSpPr>
        <p:spPr bwMode="auto">
          <a:xfrm>
            <a:off x="6597041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5" name="Rectangle 584"/>
          <p:cNvSpPr/>
          <p:nvPr/>
        </p:nvSpPr>
        <p:spPr bwMode="auto">
          <a:xfrm>
            <a:off x="6734827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6" name="Rectangle 585"/>
          <p:cNvSpPr/>
          <p:nvPr/>
        </p:nvSpPr>
        <p:spPr bwMode="auto">
          <a:xfrm>
            <a:off x="6872614" y="111017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3" name="Rectangle 602"/>
          <p:cNvSpPr/>
          <p:nvPr/>
        </p:nvSpPr>
        <p:spPr bwMode="auto">
          <a:xfrm>
            <a:off x="6597041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7" name="Rectangle 606"/>
          <p:cNvSpPr/>
          <p:nvPr/>
        </p:nvSpPr>
        <p:spPr bwMode="auto">
          <a:xfrm>
            <a:off x="6734827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1" name="Rectangle 610"/>
          <p:cNvSpPr/>
          <p:nvPr/>
        </p:nvSpPr>
        <p:spPr bwMode="auto">
          <a:xfrm>
            <a:off x="6872614" y="124796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" name="Rectangle 614"/>
          <p:cNvSpPr/>
          <p:nvPr/>
        </p:nvSpPr>
        <p:spPr bwMode="auto">
          <a:xfrm>
            <a:off x="6597041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9" name="Rectangle 618"/>
          <p:cNvSpPr/>
          <p:nvPr/>
        </p:nvSpPr>
        <p:spPr bwMode="auto">
          <a:xfrm>
            <a:off x="6734827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0" name="Rectangle 619"/>
          <p:cNvSpPr/>
          <p:nvPr/>
        </p:nvSpPr>
        <p:spPr bwMode="auto">
          <a:xfrm>
            <a:off x="6872614" y="1385750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5" name="Group 245"/>
          <p:cNvGrpSpPr/>
          <p:nvPr/>
        </p:nvGrpSpPr>
        <p:grpSpPr>
          <a:xfrm>
            <a:off x="3841315" y="207468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981" name="Rectangle 98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2" name="Rectangle 98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3" name="Rectangle 98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4" name="Rectangle 98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5" name="Rectangle 98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6" name="Rectangle 98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7" name="Rectangle 98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8" name="Rectangle 98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9" name="Rectangle 98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0" name="Rectangle 98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1" name="Rectangle 99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2" name="Rectangle 99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3" name="Rectangle 99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4" name="Rectangle 99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5" name="Rectangle 99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6" name="Rectangle 99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6" name="Group 262"/>
          <p:cNvGrpSpPr/>
          <p:nvPr/>
        </p:nvGrpSpPr>
        <p:grpSpPr>
          <a:xfrm>
            <a:off x="4392460" y="2074681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965" name="Rectangle 96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6" name="Rectangle 96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7" name="Rectangle 96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8" name="Rectangle 96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9" name="Rectangle 96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0" name="Rectangle 96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1" name="Rectangle 97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2" name="Rectangle 97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3" name="Rectangle 97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4" name="Rectangle 97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5" name="Rectangle 97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6" name="Rectangle 97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7" name="Rectangle 97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8" name="Rectangle 97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9" name="Rectangle 97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0" name="Rectangle 97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7" name="Group 279"/>
          <p:cNvGrpSpPr/>
          <p:nvPr/>
        </p:nvGrpSpPr>
        <p:grpSpPr>
          <a:xfrm>
            <a:off x="3841315" y="2625827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949" name="Rectangle 94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0" name="Rectangle 94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1" name="Rectangle 95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2" name="Rectangle 95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3" name="Rectangle 95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4" name="Rectangle 95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5" name="Rectangle 95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6" name="Rectangle 95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7" name="Rectangle 95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8" name="Rectangle 95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59" name="Rectangle 95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0" name="Rectangle 95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1" name="Rectangle 96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2" name="Rectangle 96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3" name="Rectangle 96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4" name="Rectangle 96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8" name="Group 296"/>
          <p:cNvGrpSpPr/>
          <p:nvPr/>
        </p:nvGrpSpPr>
        <p:grpSpPr>
          <a:xfrm>
            <a:off x="4392460" y="2625827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933" name="Rectangle 93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4" name="Rectangle 93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5" name="Rectangle 93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6" name="Rectangle 93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7" name="Rectangle 93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8" name="Rectangle 93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9" name="Rectangle 93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0" name="Rectangle 93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1" name="Rectangle 94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2" name="Rectangle 94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3" name="Rectangle 94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4" name="Rectangle 94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5" name="Rectangle 94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6" name="Rectangle 94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7" name="Rectangle 94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8" name="Rectangle 94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9" name="Group 313"/>
          <p:cNvGrpSpPr/>
          <p:nvPr/>
        </p:nvGrpSpPr>
        <p:grpSpPr>
          <a:xfrm>
            <a:off x="4943605" y="2096626"/>
            <a:ext cx="551145" cy="551145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917" name="Rectangle 91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8" name="Rectangle 91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9" name="Rectangle 91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0" name="Rectangle 91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1" name="Rectangle 92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2" name="Rectangle 92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3" name="Rectangle 92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4" name="Rectangle 92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5" name="Rectangle 92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6" name="Rectangle 92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7" name="Rectangle 92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8" name="Rectangle 92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9" name="Rectangle 92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0" name="Rectangle 92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1" name="Rectangle 93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" name="Rectangle 93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0" name="Group 330"/>
          <p:cNvGrpSpPr/>
          <p:nvPr/>
        </p:nvGrpSpPr>
        <p:grpSpPr>
          <a:xfrm>
            <a:off x="5494751" y="2096626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901" name="Rectangle 90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2" name="Rectangle 90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3" name="Rectangle 90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4" name="Rectangle 90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5" name="Rectangle 90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6" name="Rectangle 90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7" name="Rectangle 90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8" name="Rectangle 90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9" name="Rectangle 90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0" name="Rectangle 90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1" name="Rectangle 91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2" name="Rectangle 91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3" name="Rectangle 91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4" name="Rectangle 91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5" name="Rectangle 91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16" name="Rectangle 91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1" name="Group 347"/>
          <p:cNvGrpSpPr/>
          <p:nvPr/>
        </p:nvGrpSpPr>
        <p:grpSpPr>
          <a:xfrm>
            <a:off x="4943605" y="2669717"/>
            <a:ext cx="551145" cy="551145"/>
            <a:chOff x="1295400" y="1676400"/>
            <a:chExt cx="914400" cy="914400"/>
          </a:xfrm>
          <a:solidFill>
            <a:srgbClr val="CC00CC"/>
          </a:solidFill>
        </p:grpSpPr>
        <p:sp>
          <p:nvSpPr>
            <p:cNvPr id="885" name="Rectangle 88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6" name="Rectangle 88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7" name="Rectangle 88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8" name="Rectangle 88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9" name="Rectangle 88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0" name="Rectangle 88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1" name="Rectangle 89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2" name="Rectangle 89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3" name="Rectangle 89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4" name="Rectangle 89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5" name="Rectangle 89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6" name="Rectangle 89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7" name="Rectangle 89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8" name="Rectangle 89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9" name="Rectangle 89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0" name="Rectangle 89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2" name="Group 364"/>
          <p:cNvGrpSpPr/>
          <p:nvPr/>
        </p:nvGrpSpPr>
        <p:grpSpPr>
          <a:xfrm>
            <a:off x="5494751" y="2669717"/>
            <a:ext cx="551145" cy="551145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69" name="Rectangle 86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0" name="Rectangle 86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1" name="Rectangle 87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2" name="Rectangle 87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3" name="Rectangle 87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4" name="Rectangle 87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5" name="Rectangle 87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6" name="Rectangle 87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7" name="Rectangle 87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8" name="Rectangle 87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79" name="Rectangle 87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0" name="Rectangle 87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1" name="Rectangle 88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2" name="Rectangle 88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3" name="Rectangle 88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84" name="Rectangle 88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3" name="Group 381"/>
          <p:cNvGrpSpPr/>
          <p:nvPr/>
        </p:nvGrpSpPr>
        <p:grpSpPr>
          <a:xfrm>
            <a:off x="6045896" y="2096626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853" name="Rectangle 85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4" name="Rectangle 85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5" name="Rectangle 85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6" name="Rectangle 85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7" name="Rectangle 85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8" name="Rectangle 85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9" name="Rectangle 85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0" name="Rectangle 85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1" name="Rectangle 86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2" name="Rectangle 86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3" name="Rectangle 86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4" name="Rectangle 86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5" name="Rectangle 86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6" name="Rectangle 86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7" name="Rectangle 86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68" name="Rectangle 86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65" name="Rectangle 664"/>
          <p:cNvSpPr/>
          <p:nvPr/>
        </p:nvSpPr>
        <p:spPr bwMode="auto">
          <a:xfrm>
            <a:off x="6597041" y="2096626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6" name="Rectangle 665"/>
          <p:cNvSpPr/>
          <p:nvPr/>
        </p:nvSpPr>
        <p:spPr bwMode="auto">
          <a:xfrm>
            <a:off x="6734827" y="2096626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7" name="Rectangle 666"/>
          <p:cNvSpPr/>
          <p:nvPr/>
        </p:nvSpPr>
        <p:spPr bwMode="auto">
          <a:xfrm>
            <a:off x="6872614" y="2096626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8" name="Rectangle 667"/>
          <p:cNvSpPr/>
          <p:nvPr/>
        </p:nvSpPr>
        <p:spPr bwMode="auto">
          <a:xfrm>
            <a:off x="6597041" y="2234413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9" name="Rectangle 668"/>
          <p:cNvSpPr/>
          <p:nvPr/>
        </p:nvSpPr>
        <p:spPr bwMode="auto">
          <a:xfrm>
            <a:off x="6734827" y="2234413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6872614" y="2234413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1" name="Rectangle 670"/>
          <p:cNvSpPr/>
          <p:nvPr/>
        </p:nvSpPr>
        <p:spPr bwMode="auto">
          <a:xfrm>
            <a:off x="6597041" y="2372199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2" name="Rectangle 671"/>
          <p:cNvSpPr/>
          <p:nvPr/>
        </p:nvSpPr>
        <p:spPr bwMode="auto">
          <a:xfrm>
            <a:off x="6734827" y="2372199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3" name="Rectangle 672"/>
          <p:cNvSpPr/>
          <p:nvPr/>
        </p:nvSpPr>
        <p:spPr bwMode="auto">
          <a:xfrm>
            <a:off x="6872614" y="2372199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4" name="Rectangle 673"/>
          <p:cNvSpPr/>
          <p:nvPr/>
        </p:nvSpPr>
        <p:spPr bwMode="auto">
          <a:xfrm>
            <a:off x="6597041" y="250998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" name="Rectangle 674"/>
          <p:cNvSpPr/>
          <p:nvPr/>
        </p:nvSpPr>
        <p:spPr bwMode="auto">
          <a:xfrm>
            <a:off x="6734827" y="250998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6" name="Rectangle 675"/>
          <p:cNvSpPr/>
          <p:nvPr/>
        </p:nvSpPr>
        <p:spPr bwMode="auto">
          <a:xfrm>
            <a:off x="6872614" y="250998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4" name="Group 415"/>
          <p:cNvGrpSpPr/>
          <p:nvPr/>
        </p:nvGrpSpPr>
        <p:grpSpPr>
          <a:xfrm>
            <a:off x="6045896" y="266971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837" name="Rectangle 83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8" name="Rectangle 83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9" name="Rectangle 83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0" name="Rectangle 83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1" name="Rectangle 84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2" name="Rectangle 84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3" name="Rectangle 84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4" name="Rectangle 84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5" name="Rectangle 84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6" name="Rectangle 84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7" name="Rectangle 84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8" name="Rectangle 84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49" name="Rectangle 84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0" name="Rectangle 84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1" name="Rectangle 85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52" name="Rectangle 85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78" name="Rectangle 677"/>
          <p:cNvSpPr/>
          <p:nvPr/>
        </p:nvSpPr>
        <p:spPr bwMode="auto">
          <a:xfrm>
            <a:off x="6597041" y="26697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9" name="Rectangle 678"/>
          <p:cNvSpPr/>
          <p:nvPr/>
        </p:nvSpPr>
        <p:spPr bwMode="auto">
          <a:xfrm>
            <a:off x="6734827" y="26697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0" name="Rectangle 679"/>
          <p:cNvSpPr/>
          <p:nvPr/>
        </p:nvSpPr>
        <p:spPr bwMode="auto">
          <a:xfrm>
            <a:off x="6872614" y="2669717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1" name="Rectangle 680"/>
          <p:cNvSpPr/>
          <p:nvPr/>
        </p:nvSpPr>
        <p:spPr bwMode="auto">
          <a:xfrm>
            <a:off x="6597041" y="280750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2" name="Rectangle 681"/>
          <p:cNvSpPr/>
          <p:nvPr/>
        </p:nvSpPr>
        <p:spPr bwMode="auto">
          <a:xfrm>
            <a:off x="6734827" y="280750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3" name="Rectangle 682"/>
          <p:cNvSpPr/>
          <p:nvPr/>
        </p:nvSpPr>
        <p:spPr bwMode="auto">
          <a:xfrm>
            <a:off x="6872614" y="280750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4" name="Rectangle 683"/>
          <p:cNvSpPr/>
          <p:nvPr/>
        </p:nvSpPr>
        <p:spPr bwMode="auto">
          <a:xfrm>
            <a:off x="6597041" y="294528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5" name="Rectangle 684"/>
          <p:cNvSpPr/>
          <p:nvPr/>
        </p:nvSpPr>
        <p:spPr bwMode="auto">
          <a:xfrm>
            <a:off x="6734827" y="294528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" name="Rectangle 685"/>
          <p:cNvSpPr/>
          <p:nvPr/>
        </p:nvSpPr>
        <p:spPr bwMode="auto">
          <a:xfrm>
            <a:off x="6872614" y="294528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7" name="Rectangle 686"/>
          <p:cNvSpPr/>
          <p:nvPr/>
        </p:nvSpPr>
        <p:spPr bwMode="auto">
          <a:xfrm>
            <a:off x="6597041" y="308307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8" name="Rectangle 687"/>
          <p:cNvSpPr/>
          <p:nvPr/>
        </p:nvSpPr>
        <p:spPr bwMode="auto">
          <a:xfrm>
            <a:off x="6734827" y="308307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9" name="Rectangle 688"/>
          <p:cNvSpPr/>
          <p:nvPr/>
        </p:nvSpPr>
        <p:spPr bwMode="auto">
          <a:xfrm>
            <a:off x="6872614" y="308307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5" name="Group 449"/>
          <p:cNvGrpSpPr/>
          <p:nvPr/>
        </p:nvGrpSpPr>
        <p:grpSpPr>
          <a:xfrm>
            <a:off x="3841315" y="3176972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821" name="Rectangle 820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2" name="Rectangle 821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3" name="Rectangle 822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4" name="Rectangle 82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" name="Rectangle 82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6" name="Rectangle 82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7" name="Rectangle 82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8" name="Rectangle 82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9" name="Rectangle 82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0" name="Rectangle 829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1" name="Rectangle 830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2" name="Rectangle 831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3" name="Rectangle 832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4" name="Rectangle 833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5" name="Rectangle 834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36" name="Rectangle 835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410" name="Group 466"/>
          <p:cNvGrpSpPr/>
          <p:nvPr/>
        </p:nvGrpSpPr>
        <p:grpSpPr>
          <a:xfrm>
            <a:off x="4392460" y="3176972"/>
            <a:ext cx="551145" cy="551145"/>
            <a:chOff x="1295400" y="1676400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805" name="Rectangle 80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6" name="Rectangle 80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7" name="Rectangle 80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8" name="Rectangle 80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9" name="Rectangle 80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0" name="Rectangle 80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1" name="Rectangle 81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2" name="Rectangle 81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3" name="Rectangle 81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4" name="Rectangle 81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5" name="Rectangle 81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6" name="Rectangle 81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7" name="Rectangle 81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8" name="Rectangle 81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9" name="Rectangle 81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0" name="Rectangle 81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92" name="Rectangle 691"/>
          <p:cNvSpPr/>
          <p:nvPr/>
        </p:nvSpPr>
        <p:spPr bwMode="auto">
          <a:xfrm>
            <a:off x="3841315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3" name="Rectangle 692"/>
          <p:cNvSpPr/>
          <p:nvPr/>
        </p:nvSpPr>
        <p:spPr bwMode="auto">
          <a:xfrm>
            <a:off x="3979101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4" name="Rectangle 693"/>
          <p:cNvSpPr/>
          <p:nvPr/>
        </p:nvSpPr>
        <p:spPr bwMode="auto">
          <a:xfrm>
            <a:off x="4116888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5" name="Rectangle 694"/>
          <p:cNvSpPr/>
          <p:nvPr/>
        </p:nvSpPr>
        <p:spPr bwMode="auto">
          <a:xfrm>
            <a:off x="4254674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" name="Rectangle 695"/>
          <p:cNvSpPr/>
          <p:nvPr/>
        </p:nvSpPr>
        <p:spPr bwMode="auto">
          <a:xfrm>
            <a:off x="3841315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7" name="Rectangle 696"/>
          <p:cNvSpPr/>
          <p:nvPr/>
        </p:nvSpPr>
        <p:spPr bwMode="auto">
          <a:xfrm>
            <a:off x="3979101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8" name="Rectangle 697"/>
          <p:cNvSpPr/>
          <p:nvPr/>
        </p:nvSpPr>
        <p:spPr bwMode="auto">
          <a:xfrm>
            <a:off x="4116888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9" name="Rectangle 698"/>
          <p:cNvSpPr/>
          <p:nvPr/>
        </p:nvSpPr>
        <p:spPr bwMode="auto">
          <a:xfrm>
            <a:off x="4254674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0" name="Rectangle 699"/>
          <p:cNvSpPr/>
          <p:nvPr/>
        </p:nvSpPr>
        <p:spPr bwMode="auto">
          <a:xfrm>
            <a:off x="4392460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1" name="Rectangle 700"/>
          <p:cNvSpPr/>
          <p:nvPr/>
        </p:nvSpPr>
        <p:spPr bwMode="auto">
          <a:xfrm>
            <a:off x="4530247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2" name="Rectangle 701"/>
          <p:cNvSpPr/>
          <p:nvPr/>
        </p:nvSpPr>
        <p:spPr bwMode="auto">
          <a:xfrm>
            <a:off x="4668033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3" name="Rectangle 702"/>
          <p:cNvSpPr/>
          <p:nvPr/>
        </p:nvSpPr>
        <p:spPr bwMode="auto">
          <a:xfrm>
            <a:off x="4805819" y="3728117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4" name="Rectangle 703"/>
          <p:cNvSpPr/>
          <p:nvPr/>
        </p:nvSpPr>
        <p:spPr bwMode="auto">
          <a:xfrm>
            <a:off x="4392460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5" name="Rectangle 704"/>
          <p:cNvSpPr/>
          <p:nvPr/>
        </p:nvSpPr>
        <p:spPr bwMode="auto">
          <a:xfrm>
            <a:off x="4530247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6" name="Rectangle 705"/>
          <p:cNvSpPr/>
          <p:nvPr/>
        </p:nvSpPr>
        <p:spPr bwMode="auto">
          <a:xfrm>
            <a:off x="4668033" y="3865904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11" name="Group 517"/>
          <p:cNvGrpSpPr/>
          <p:nvPr/>
        </p:nvGrpSpPr>
        <p:grpSpPr>
          <a:xfrm>
            <a:off x="4943605" y="3220862"/>
            <a:ext cx="551145" cy="551145"/>
            <a:chOff x="1295400" y="1676400"/>
            <a:chExt cx="914400" cy="914400"/>
          </a:xfrm>
          <a:solidFill>
            <a:srgbClr val="7030A0"/>
          </a:solidFill>
        </p:grpSpPr>
        <p:sp>
          <p:nvSpPr>
            <p:cNvPr id="789" name="Rectangle 78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0" name="Rectangle 78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1" name="Rectangle 79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2" name="Rectangle 79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4" name="Rectangle 79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5" name="Rectangle 79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6" name="Rectangle 79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7" name="Rectangle 79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8" name="Rectangle 79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9" name="Rectangle 79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0" name="Rectangle 79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1" name="Rectangle 80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2" name="Rectangle 80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3" name="Rectangle 80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4" name="Rectangle 80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412" name="Group 534"/>
          <p:cNvGrpSpPr/>
          <p:nvPr/>
        </p:nvGrpSpPr>
        <p:grpSpPr>
          <a:xfrm>
            <a:off x="5494751" y="3220862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773" name="Rectangle 77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4" name="Rectangle 77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5" name="Rectangle 77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6" name="Rectangle 77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7" name="Rectangle 77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8" name="Rectangle 77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9" name="Rectangle 77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0" name="Rectangle 77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1" name="Rectangle 78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2" name="Rectangle 78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3" name="Rectangle 78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4" name="Rectangle 78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5" name="Rectangle 78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6" name="Rectangle 78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7" name="Rectangle 78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8" name="Rectangle 78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10" name="Rectangle 709"/>
          <p:cNvSpPr/>
          <p:nvPr/>
        </p:nvSpPr>
        <p:spPr bwMode="auto">
          <a:xfrm>
            <a:off x="4943605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1" name="Rectangle 710"/>
          <p:cNvSpPr/>
          <p:nvPr/>
        </p:nvSpPr>
        <p:spPr bwMode="auto">
          <a:xfrm>
            <a:off x="5081392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2" name="Rectangle 711"/>
          <p:cNvSpPr/>
          <p:nvPr/>
        </p:nvSpPr>
        <p:spPr bwMode="auto">
          <a:xfrm>
            <a:off x="5219178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3" name="Rectangle 712"/>
          <p:cNvSpPr/>
          <p:nvPr/>
        </p:nvSpPr>
        <p:spPr bwMode="auto">
          <a:xfrm>
            <a:off x="5356964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8" name="Rectangle 717"/>
          <p:cNvSpPr/>
          <p:nvPr/>
        </p:nvSpPr>
        <p:spPr bwMode="auto">
          <a:xfrm>
            <a:off x="5494751" y="3793952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9" name="Rectangle 718"/>
          <p:cNvSpPr/>
          <p:nvPr/>
        </p:nvSpPr>
        <p:spPr bwMode="auto">
          <a:xfrm>
            <a:off x="5632537" y="3793952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0" name="Rectangle 719"/>
          <p:cNvSpPr/>
          <p:nvPr/>
        </p:nvSpPr>
        <p:spPr bwMode="auto">
          <a:xfrm>
            <a:off x="5770323" y="3793952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1" name="Rectangle 720"/>
          <p:cNvSpPr/>
          <p:nvPr/>
        </p:nvSpPr>
        <p:spPr bwMode="auto">
          <a:xfrm>
            <a:off x="5908110" y="3793952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13" name="Group 585"/>
          <p:cNvGrpSpPr/>
          <p:nvPr/>
        </p:nvGrpSpPr>
        <p:grpSpPr>
          <a:xfrm>
            <a:off x="6045896" y="322086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757" name="Rectangle 756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8" name="Rectangle 757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59" name="Rectangle 758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0" name="Rectangle 759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1" name="Rectangle 760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2" name="Rectangle 761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3" name="Rectangle 762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4" name="Rectangle 763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5" name="Rectangle 764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6" name="Rectangle 765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7" name="Rectangle 766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8" name="Rectangle 767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69" name="Rectangle 768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0" name="Rectangle 769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1" name="Rectangle 770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2" name="Rectangle 771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727" name="Rectangle 726"/>
          <p:cNvSpPr/>
          <p:nvPr/>
        </p:nvSpPr>
        <p:spPr bwMode="auto">
          <a:xfrm>
            <a:off x="6597041" y="322086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8" name="Rectangle 727"/>
          <p:cNvSpPr/>
          <p:nvPr/>
        </p:nvSpPr>
        <p:spPr bwMode="auto">
          <a:xfrm>
            <a:off x="6734827" y="322086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9" name="Rectangle 728"/>
          <p:cNvSpPr/>
          <p:nvPr/>
        </p:nvSpPr>
        <p:spPr bwMode="auto">
          <a:xfrm>
            <a:off x="6872614" y="3220862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0" name="Rectangle 729"/>
          <p:cNvSpPr/>
          <p:nvPr/>
        </p:nvSpPr>
        <p:spPr bwMode="auto">
          <a:xfrm>
            <a:off x="6597041" y="335864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1" name="Rectangle 730"/>
          <p:cNvSpPr/>
          <p:nvPr/>
        </p:nvSpPr>
        <p:spPr bwMode="auto">
          <a:xfrm>
            <a:off x="6734827" y="335864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2" name="Rectangle 731"/>
          <p:cNvSpPr/>
          <p:nvPr/>
        </p:nvSpPr>
        <p:spPr bwMode="auto">
          <a:xfrm>
            <a:off x="6872614" y="3358648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3" name="Rectangle 732"/>
          <p:cNvSpPr/>
          <p:nvPr/>
        </p:nvSpPr>
        <p:spPr bwMode="auto">
          <a:xfrm>
            <a:off x="6597041" y="349643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4" name="Rectangle 733"/>
          <p:cNvSpPr/>
          <p:nvPr/>
        </p:nvSpPr>
        <p:spPr bwMode="auto">
          <a:xfrm>
            <a:off x="6734827" y="349643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5" name="Rectangle 734"/>
          <p:cNvSpPr/>
          <p:nvPr/>
        </p:nvSpPr>
        <p:spPr bwMode="auto">
          <a:xfrm>
            <a:off x="6872614" y="3496435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6" name="Rectangle 735"/>
          <p:cNvSpPr/>
          <p:nvPr/>
        </p:nvSpPr>
        <p:spPr bwMode="auto">
          <a:xfrm>
            <a:off x="6597041" y="363422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7" name="Rectangle 736"/>
          <p:cNvSpPr/>
          <p:nvPr/>
        </p:nvSpPr>
        <p:spPr bwMode="auto">
          <a:xfrm>
            <a:off x="6734827" y="363422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8" name="Rectangle 737"/>
          <p:cNvSpPr/>
          <p:nvPr/>
        </p:nvSpPr>
        <p:spPr bwMode="auto">
          <a:xfrm>
            <a:off x="6872614" y="3634221"/>
            <a:ext cx="137786" cy="13778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9" name="Rectangle 738"/>
          <p:cNvSpPr/>
          <p:nvPr/>
        </p:nvSpPr>
        <p:spPr bwMode="auto">
          <a:xfrm>
            <a:off x="6045896" y="3793952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0" name="Rectangle 739"/>
          <p:cNvSpPr/>
          <p:nvPr/>
        </p:nvSpPr>
        <p:spPr bwMode="auto">
          <a:xfrm>
            <a:off x="6183682" y="3793952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1" name="Rectangle 740"/>
          <p:cNvSpPr/>
          <p:nvPr/>
        </p:nvSpPr>
        <p:spPr bwMode="auto">
          <a:xfrm>
            <a:off x="6321468" y="3793952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2" name="Rectangle 741"/>
          <p:cNvSpPr/>
          <p:nvPr/>
        </p:nvSpPr>
        <p:spPr bwMode="auto">
          <a:xfrm>
            <a:off x="6459255" y="3793952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7" name="Rectangle 746"/>
          <p:cNvSpPr/>
          <p:nvPr/>
        </p:nvSpPr>
        <p:spPr bwMode="auto">
          <a:xfrm>
            <a:off x="6597041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8" name="Rectangle 747"/>
          <p:cNvSpPr/>
          <p:nvPr/>
        </p:nvSpPr>
        <p:spPr bwMode="auto">
          <a:xfrm>
            <a:off x="6734827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9" name="Rectangle 748"/>
          <p:cNvSpPr/>
          <p:nvPr/>
        </p:nvSpPr>
        <p:spPr bwMode="auto">
          <a:xfrm>
            <a:off x="6872614" y="379395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15" name="Group 1342"/>
          <p:cNvGrpSpPr/>
          <p:nvPr/>
        </p:nvGrpSpPr>
        <p:grpSpPr>
          <a:xfrm>
            <a:off x="4943605" y="1523536"/>
            <a:ext cx="2066795" cy="551145"/>
            <a:chOff x="4943605" y="1523536"/>
            <a:chExt cx="2066795" cy="551145"/>
          </a:xfrm>
        </p:grpSpPr>
        <p:grpSp>
          <p:nvGrpSpPr>
            <p:cNvPr id="96" name="Group 143"/>
            <p:cNvGrpSpPr/>
            <p:nvPr/>
          </p:nvGrpSpPr>
          <p:grpSpPr>
            <a:xfrm>
              <a:off x="4943605" y="1523536"/>
              <a:ext cx="551145" cy="551145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045" name="Rectangle 104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6" name="Rectangle 104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7" name="Rectangle 104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8" name="Rectangle 104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9" name="Rectangle 104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0" name="Rectangle 104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1" name="Rectangle 105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2" name="Rectangle 105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3" name="Rectangle 105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4" name="Rectangle 105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5" name="Rectangle 105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6" name="Rectangle 105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7" name="Rectangle 105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8" name="Rectangle 105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9" name="Rectangle 105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0" name="Rectangle 105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7" name="Group 160"/>
            <p:cNvGrpSpPr/>
            <p:nvPr/>
          </p:nvGrpSpPr>
          <p:grpSpPr>
            <a:xfrm>
              <a:off x="5494751" y="1523536"/>
              <a:ext cx="551145" cy="551145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029" name="Rectangle 102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0" name="Rectangle 102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1" name="Rectangle 103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2" name="Rectangle 103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3" name="Rectangle 103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4" name="Rectangle 103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5" name="Rectangle 103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6" name="Rectangle 103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7" name="Rectangle 103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8" name="Rectangle 103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9" name="Rectangle 103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0" name="Rectangle 103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1" name="Rectangle 104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2" name="Rectangle 104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3" name="Rectangle 104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4" name="Rectangle 104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8" name="Group 211"/>
            <p:cNvGrpSpPr/>
            <p:nvPr/>
          </p:nvGrpSpPr>
          <p:grpSpPr>
            <a:xfrm>
              <a:off x="6045896" y="1523536"/>
              <a:ext cx="551145" cy="551145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997" name="Rectangle 99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8" name="Rectangle 99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9" name="Rectangle 99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0" name="Rectangle 99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1" name="Rectangle 100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2" name="Rectangle 100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3" name="Rectangle 100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4" name="Rectangle 100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5" name="Rectangle 100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6" name="Rectangle 100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7" name="Rectangle 100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8" name="Rectangle 100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9" name="Rectangle 100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0" name="Rectangle 100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1" name="Rectangle 101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2" name="Rectangle 101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633" name="Rectangle 632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99" name="Group 1341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630" name="Rectangle 629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1" name="Rectangle 630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2" name="Rectangle 631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4" name="Rectangle 633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5" name="Rectangle 634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6" name="Rectangle 635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1" name="Rectangle 640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5" name="Rectangle 644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6" name="Rectangle 645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7" name="Rectangle 646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8" name="Rectangle 647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56" name="Rectangle 755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0" name="Group 262"/>
          <p:cNvGrpSpPr/>
          <p:nvPr/>
        </p:nvGrpSpPr>
        <p:grpSpPr>
          <a:xfrm>
            <a:off x="1371600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159" name="Rectangle 115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0" name="Rectangle 115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1" name="Rectangle 116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2" name="Rectangle 116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3" name="Rectangle 116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4" name="Rectangle 116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5" name="Rectangle 116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6" name="Rectangle 116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7" name="Rectangle 116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8" name="Rectangle 116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9" name="Rectangle 116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0" name="Rectangle 116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1" name="Rectangle 117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2" name="Rectangle 117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3" name="Rectangle 117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4" name="Rectangle 117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1" name="Group 296"/>
          <p:cNvGrpSpPr/>
          <p:nvPr/>
        </p:nvGrpSpPr>
        <p:grpSpPr>
          <a:xfrm>
            <a:off x="1371600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176" name="Rectangle 117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7" name="Rectangle 117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8" name="Rectangle 117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9" name="Rectangle 117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0" name="Rectangle 117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1" name="Rectangle 118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2" name="Rectangle 118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3" name="Rectangle 118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4" name="Rectangle 118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5" name="Rectangle 118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6" name="Rectangle 118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7" name="Rectangle 118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8" name="Rectangle 118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9" name="Rectangle 118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0" name="Rectangle 118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1" name="Rectangle 119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" name="Group 466"/>
          <p:cNvGrpSpPr/>
          <p:nvPr/>
        </p:nvGrpSpPr>
        <p:grpSpPr>
          <a:xfrm>
            <a:off x="1371600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193" name="Rectangle 119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4" name="Rectangle 119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5" name="Rectangle 119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6" name="Rectangle 119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7" name="Rectangle 119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8" name="Rectangle 119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9" name="Rectangle 119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0" name="Rectangle 119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1" name="Rectangle 120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2" name="Rectangle 120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3" name="Rectangle 120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4" name="Rectangle 120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5" name="Rectangle 120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6" name="Rectangle 120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7" name="Rectangle 120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8" name="Rectangle 120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3" name="Group 1208"/>
          <p:cNvGrpSpPr/>
          <p:nvPr/>
        </p:nvGrpSpPr>
        <p:grpSpPr>
          <a:xfrm>
            <a:off x="1371600" y="3728117"/>
            <a:ext cx="551145" cy="275573"/>
            <a:chOff x="811060" y="3728117"/>
            <a:chExt cx="551145" cy="275573"/>
          </a:xfrm>
        </p:grpSpPr>
        <p:sp>
          <p:nvSpPr>
            <p:cNvPr id="1210" name="Rectangle 1209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1" name="Rectangle 1210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2" name="Rectangle 1211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3" name="Rectangle 1212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4" name="Rectangle 1213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5" name="Rectangle 1214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6" name="Rectangle 1215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7" name="Rectangle 1216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4" name="Group 262"/>
          <p:cNvGrpSpPr/>
          <p:nvPr/>
        </p:nvGrpSpPr>
        <p:grpSpPr>
          <a:xfrm>
            <a:off x="1905000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219" name="Rectangle 12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0" name="Rectangle 12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1" name="Rectangle 12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2" name="Rectangle 12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3" name="Rectangle 12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4" name="Rectangle 12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5" name="Rectangle 12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6" name="Rectangle 12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7" name="Rectangle 12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8" name="Rectangle 12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9" name="Rectangle 12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0" name="Rectangle 12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1" name="Rectangle 12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2" name="Rectangle 12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3" name="Rectangle 12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4" name="Rectangle 12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5" name="Group 296"/>
          <p:cNvGrpSpPr/>
          <p:nvPr/>
        </p:nvGrpSpPr>
        <p:grpSpPr>
          <a:xfrm>
            <a:off x="1905000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236" name="Rectangle 12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7" name="Rectangle 12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8" name="Rectangle 12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9" name="Rectangle 12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0" name="Rectangle 12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1" name="Rectangle 12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2" name="Rectangle 12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3" name="Rectangle 12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4" name="Rectangle 12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5" name="Rectangle 12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6" name="Rectangle 12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7" name="Rectangle 12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8" name="Rectangle 12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9" name="Rectangle 12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0" name="Rectangle 12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1" name="Rectangle 12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6" name="Group 466"/>
          <p:cNvGrpSpPr/>
          <p:nvPr/>
        </p:nvGrpSpPr>
        <p:grpSpPr>
          <a:xfrm>
            <a:off x="1905000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253" name="Rectangle 125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4" name="Rectangle 125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5" name="Rectangle 125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6" name="Rectangle 125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7" name="Rectangle 125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8" name="Rectangle 125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9" name="Rectangle 125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0" name="Rectangle 125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1" name="Rectangle 126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2" name="Rectangle 126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3" name="Rectangle 126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4" name="Rectangle 126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5" name="Rectangle 126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6" name="Rectangle 126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7" name="Rectangle 126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8" name="Rectangle 126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7" name="Group 1268"/>
          <p:cNvGrpSpPr/>
          <p:nvPr/>
        </p:nvGrpSpPr>
        <p:grpSpPr>
          <a:xfrm>
            <a:off x="1905000" y="3728117"/>
            <a:ext cx="551145" cy="275573"/>
            <a:chOff x="811060" y="3728117"/>
            <a:chExt cx="551145" cy="275573"/>
          </a:xfrm>
        </p:grpSpPr>
        <p:sp>
          <p:nvSpPr>
            <p:cNvPr id="1270" name="Rectangle 1269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1" name="Rectangle 1270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2" name="Rectangle 1271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3" name="Rectangle 1272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4" name="Rectangle 1273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5" name="Rectangle 1274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6" name="Rectangle 1275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7" name="Rectangle 1276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8" name="Group 262"/>
          <p:cNvGrpSpPr/>
          <p:nvPr/>
        </p:nvGrpSpPr>
        <p:grpSpPr>
          <a:xfrm>
            <a:off x="3004110" y="2074681"/>
            <a:ext cx="413359" cy="551145"/>
            <a:chOff x="1295400" y="1676400"/>
            <a:chExt cx="685800" cy="914400"/>
          </a:xfrm>
          <a:solidFill>
            <a:schemeClr val="accent2">
              <a:lumMod val="50000"/>
            </a:schemeClr>
          </a:solidFill>
        </p:grpSpPr>
        <p:sp>
          <p:nvSpPr>
            <p:cNvPr id="1279" name="Rectangle 127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0" name="Rectangle 127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1" name="Rectangle 128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3" name="Rectangle 128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4" name="Rectangle 128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5" name="Rectangle 128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7" name="Rectangle 128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8" name="Rectangle 128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89" name="Rectangle 128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1" name="Rectangle 129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2" name="Rectangle 129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3" name="Rectangle 129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9" name="Group 296"/>
          <p:cNvGrpSpPr/>
          <p:nvPr/>
        </p:nvGrpSpPr>
        <p:grpSpPr>
          <a:xfrm>
            <a:off x="3004110" y="2625827"/>
            <a:ext cx="413359" cy="551145"/>
            <a:chOff x="1295400" y="1676400"/>
            <a:chExt cx="685800" cy="914400"/>
          </a:xfrm>
          <a:solidFill>
            <a:srgbClr val="009900"/>
          </a:solidFill>
        </p:grpSpPr>
        <p:sp>
          <p:nvSpPr>
            <p:cNvPr id="1296" name="Rectangle 129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7" name="Rectangle 129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98" name="Rectangle 129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0" name="Rectangle 129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1" name="Rectangle 130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2" name="Rectangle 130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4" name="Rectangle 130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5" name="Rectangle 130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6" name="Rectangle 130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8" name="Rectangle 130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9" name="Rectangle 130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0" name="Rectangle 130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10" name="Group 466"/>
          <p:cNvGrpSpPr/>
          <p:nvPr/>
        </p:nvGrpSpPr>
        <p:grpSpPr>
          <a:xfrm>
            <a:off x="3004110" y="3176972"/>
            <a:ext cx="413359" cy="551145"/>
            <a:chOff x="1295400" y="1676400"/>
            <a:chExt cx="685800" cy="914400"/>
          </a:xfrm>
          <a:solidFill>
            <a:schemeClr val="accent2">
              <a:lumMod val="50000"/>
            </a:schemeClr>
          </a:solidFill>
        </p:grpSpPr>
        <p:sp>
          <p:nvSpPr>
            <p:cNvPr id="1313" name="Rectangle 131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4" name="Rectangle 131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5" name="Rectangle 131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7" name="Rectangle 131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8" name="Rectangle 131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9" name="Rectangle 131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1" name="Rectangle 132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2" name="Rectangle 132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3" name="Rectangle 132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5" name="Rectangle 132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6" name="Rectangle 132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7" name="Rectangle 132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27" name="Group 1328"/>
          <p:cNvGrpSpPr/>
          <p:nvPr/>
        </p:nvGrpSpPr>
        <p:grpSpPr>
          <a:xfrm>
            <a:off x="3004110" y="3728117"/>
            <a:ext cx="413359" cy="275573"/>
            <a:chOff x="811060" y="3728117"/>
            <a:chExt cx="413359" cy="275573"/>
          </a:xfrm>
        </p:grpSpPr>
        <p:sp>
          <p:nvSpPr>
            <p:cNvPr id="1330" name="Rectangle 1329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1" name="Rectangle 1330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2" name="Rectangle 1331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4" name="Rectangle 1333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5" name="Rectangle 1334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6" name="Rectangle 1335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338" name="Rectangle 1337"/>
          <p:cNvSpPr/>
          <p:nvPr/>
        </p:nvSpPr>
        <p:spPr bwMode="auto">
          <a:xfrm flipV="1">
            <a:off x="137160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9" name="Rectangle 1338"/>
          <p:cNvSpPr/>
          <p:nvPr/>
        </p:nvSpPr>
        <p:spPr bwMode="auto">
          <a:xfrm flipV="1">
            <a:off x="190500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0" name="Rectangle 1339"/>
          <p:cNvSpPr/>
          <p:nvPr/>
        </p:nvSpPr>
        <p:spPr bwMode="auto">
          <a:xfrm flipV="1">
            <a:off x="243840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41" name="Rectangle 1340"/>
          <p:cNvSpPr/>
          <p:nvPr/>
        </p:nvSpPr>
        <p:spPr bwMode="auto">
          <a:xfrm flipV="1">
            <a:off x="2971801" y="2074680"/>
            <a:ext cx="457200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4" name="Group 1343"/>
          <p:cNvGrpSpPr/>
          <p:nvPr/>
        </p:nvGrpSpPr>
        <p:grpSpPr>
          <a:xfrm>
            <a:off x="4943605" y="2079345"/>
            <a:ext cx="2066795" cy="551145"/>
            <a:chOff x="4943605" y="1523536"/>
            <a:chExt cx="2066795" cy="551145"/>
          </a:xfrm>
        </p:grpSpPr>
        <p:grpSp>
          <p:nvGrpSpPr>
            <p:cNvPr id="1476" name="Group 143"/>
            <p:cNvGrpSpPr/>
            <p:nvPr/>
          </p:nvGrpSpPr>
          <p:grpSpPr>
            <a:xfrm>
              <a:off x="4943604" y="1523534"/>
              <a:ext cx="551144" cy="551144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394" name="Rectangle 139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5" name="Rectangle 139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6" name="Rectangle 139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7" name="Rectangle 139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8" name="Rectangle 139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9" name="Rectangle 139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0" name="Rectangle 139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1" name="Rectangle 140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2" name="Rectangle 140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3" name="Rectangle 140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4" name="Rectangle 140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5" name="Rectangle 140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6" name="Rectangle 140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7" name="Rectangle 140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8" name="Rectangle 140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9" name="Rectangle 140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477" name="Group 160"/>
            <p:cNvGrpSpPr/>
            <p:nvPr/>
          </p:nvGrpSpPr>
          <p:grpSpPr>
            <a:xfrm>
              <a:off x="5494750" y="1523534"/>
              <a:ext cx="551144" cy="551144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78" name="Rectangle 137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9" name="Rectangle 137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0" name="Rectangle 137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1" name="Rectangle 138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2" name="Rectangle 138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3" name="Rectangle 138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4" name="Rectangle 138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5" name="Rectangle 138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6" name="Rectangle 138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7" name="Rectangle 138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8" name="Rectangle 138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9" name="Rectangle 138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0" name="Rectangle 138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1" name="Rectangle 139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2" name="Rectangle 139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3" name="Rectangle 139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478" name="Group 211"/>
            <p:cNvGrpSpPr/>
            <p:nvPr/>
          </p:nvGrpSpPr>
          <p:grpSpPr>
            <a:xfrm>
              <a:off x="6045895" y="1523534"/>
              <a:ext cx="551144" cy="551144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1362" name="Rectangle 1361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3" name="Rectangle 1362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4" name="Rectangle 1363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5" name="Rectangle 1364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6" name="Rectangle 1365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7" name="Rectangle 1366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8" name="Rectangle 1367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9" name="Rectangle 1368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0" name="Rectangle 1369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1" name="Rectangle 1370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2" name="Rectangle 1371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3" name="Rectangle 1372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4" name="Rectangle 1373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5" name="Rectangle 1374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6" name="Rectangle 1375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7" name="Rectangle 1376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348" name="Rectangle 1347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479" name="Group 1348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1351" name="Rectangle 1350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2" name="Rectangle 1351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3" name="Rectangle 1352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4" name="Rectangle 1353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5" name="Rectangle 1354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6" name="Rectangle 1355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7" name="Rectangle 1356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8" name="Rectangle 1357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9" name="Rectangle 1358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0" name="Rectangle 1359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1" name="Rectangle 1360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350" name="Rectangle 1349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481" name="Group 1409"/>
          <p:cNvGrpSpPr/>
          <p:nvPr/>
        </p:nvGrpSpPr>
        <p:grpSpPr>
          <a:xfrm>
            <a:off x="4943605" y="2634690"/>
            <a:ext cx="2066795" cy="551145"/>
            <a:chOff x="4943605" y="1523536"/>
            <a:chExt cx="2066795" cy="551145"/>
          </a:xfrm>
        </p:grpSpPr>
        <p:grpSp>
          <p:nvGrpSpPr>
            <p:cNvPr id="161" name="Group 143"/>
            <p:cNvGrpSpPr/>
            <p:nvPr/>
          </p:nvGrpSpPr>
          <p:grpSpPr>
            <a:xfrm>
              <a:off x="4943604" y="1523534"/>
              <a:ext cx="551144" cy="551144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460" name="Rectangle 145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1" name="Rectangle 146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2" name="Rectangle 146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3" name="Rectangle 146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4" name="Rectangle 146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5" name="Rectangle 146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6" name="Rectangle 146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7" name="Rectangle 146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8" name="Rectangle 146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9" name="Rectangle 146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0" name="Rectangle 146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1" name="Rectangle 147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2" name="Rectangle 147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3" name="Rectangle 147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4" name="Rectangle 147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5" name="Rectangle 147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78" name="Group 160"/>
            <p:cNvGrpSpPr/>
            <p:nvPr/>
          </p:nvGrpSpPr>
          <p:grpSpPr>
            <a:xfrm>
              <a:off x="5494750" y="1523534"/>
              <a:ext cx="551144" cy="551144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444" name="Rectangle 144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5" name="Rectangle 144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6" name="Rectangle 144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7" name="Rectangle 144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8" name="Rectangle 144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9" name="Rectangle 144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0" name="Rectangle 144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1" name="Rectangle 145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2" name="Rectangle 145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3" name="Rectangle 145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4" name="Rectangle 145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5" name="Rectangle 145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6" name="Rectangle 145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7" name="Rectangle 145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8" name="Rectangle 145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9" name="Rectangle 145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95" name="Group 211"/>
            <p:cNvGrpSpPr/>
            <p:nvPr/>
          </p:nvGrpSpPr>
          <p:grpSpPr>
            <a:xfrm>
              <a:off x="6045895" y="1523534"/>
              <a:ext cx="551144" cy="551144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1428" name="Rectangle 142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9" name="Rectangle 142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0" name="Rectangle 142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1" name="Rectangle 143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2" name="Rectangle 143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3" name="Rectangle 143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4" name="Rectangle 143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5" name="Rectangle 143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6" name="Rectangle 143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7" name="Rectangle 143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8" name="Rectangle 143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9" name="Rectangle 143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0" name="Rectangle 143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1" name="Rectangle 144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2" name="Rectangle 144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3" name="Rectangle 144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14" name="Rectangle 1413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99" name="Group 1414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1417" name="Rectangle 1416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8" name="Rectangle 1417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9" name="Rectangle 1418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0" name="Rectangle 1419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1" name="Rectangle 1420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2" name="Rectangle 1421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3" name="Rectangle 1422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4" name="Rectangle 1423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5" name="Rectangle 1424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6" name="Rectangle 1425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7" name="Rectangle 1426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16" name="Rectangle 1415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03" name="Group 1475"/>
          <p:cNvGrpSpPr/>
          <p:nvPr/>
        </p:nvGrpSpPr>
        <p:grpSpPr>
          <a:xfrm>
            <a:off x="4943605" y="3168090"/>
            <a:ext cx="2066795" cy="551145"/>
            <a:chOff x="4943605" y="1523536"/>
            <a:chExt cx="2066795" cy="551145"/>
          </a:xfrm>
        </p:grpSpPr>
        <p:grpSp>
          <p:nvGrpSpPr>
            <p:cNvPr id="207" name="Group 143"/>
            <p:cNvGrpSpPr/>
            <p:nvPr/>
          </p:nvGrpSpPr>
          <p:grpSpPr>
            <a:xfrm>
              <a:off x="4943604" y="1523534"/>
              <a:ext cx="551144" cy="551144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526" name="Rectangle 1525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7" name="Rectangle 1526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8" name="Rectangle 1527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9" name="Rectangle 1528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0" name="Rectangle 1529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1" name="Rectangle 1530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2" name="Rectangle 1531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3" name="Rectangle 1532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4" name="Rectangle 1533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5" name="Rectangle 1534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6" name="Rectangle 1535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7" name="Rectangle 1536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8" name="Rectangle 1537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39" name="Rectangle 1538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40" name="Rectangle 1539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41" name="Rectangle 1540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11" name="Group 160"/>
            <p:cNvGrpSpPr/>
            <p:nvPr/>
          </p:nvGrpSpPr>
          <p:grpSpPr>
            <a:xfrm>
              <a:off x="5494750" y="1523534"/>
              <a:ext cx="551144" cy="551144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510" name="Rectangle 150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1" name="Rectangle 151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2" name="Rectangle 151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3" name="Rectangle 151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4" name="Rectangle 151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5" name="Rectangle 151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6" name="Rectangle 151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7" name="Rectangle 151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8" name="Rectangle 151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19" name="Rectangle 151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0" name="Rectangle 151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1" name="Rectangle 152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2" name="Rectangle 152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3" name="Rectangle 152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4" name="Rectangle 152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25" name="Rectangle 152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6045895" y="1523534"/>
              <a:ext cx="551144" cy="551144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1494" name="Rectangle 149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5" name="Rectangle 149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6" name="Rectangle 149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7" name="Rectangle 149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8" name="Rectangle 149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9" name="Rectangle 149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0" name="Rectangle 149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1" name="Rectangle 150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2" name="Rectangle 150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3" name="Rectangle 150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4" name="Rectangle 150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5" name="Rectangle 150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6" name="Rectangle 150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7" name="Rectangle 150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8" name="Rectangle 150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09" name="Rectangle 150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80" name="Rectangle 1479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542" name="Group 1480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1483" name="Rectangle 1482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4" name="Rectangle 1483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5" name="Rectangle 1484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6" name="Rectangle 1485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7" name="Rectangle 1486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8" name="Rectangle 1487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89" name="Rectangle 1488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0" name="Rectangle 1489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1" name="Rectangle 1490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2" name="Rectangle 1491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93" name="Rectangle 1492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82" name="Rectangle 1481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592" name="Rectangle 1591"/>
          <p:cNvSpPr/>
          <p:nvPr/>
        </p:nvSpPr>
        <p:spPr bwMode="auto">
          <a:xfrm>
            <a:off x="4943604" y="372343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3" name="Rectangle 1592"/>
          <p:cNvSpPr/>
          <p:nvPr/>
        </p:nvSpPr>
        <p:spPr bwMode="auto">
          <a:xfrm>
            <a:off x="5081390" y="372343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4" name="Rectangle 1593"/>
          <p:cNvSpPr/>
          <p:nvPr/>
        </p:nvSpPr>
        <p:spPr bwMode="auto">
          <a:xfrm>
            <a:off x="5219176" y="372343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5" name="Rectangle 1594"/>
          <p:cNvSpPr/>
          <p:nvPr/>
        </p:nvSpPr>
        <p:spPr bwMode="auto">
          <a:xfrm>
            <a:off x="5356962" y="3723433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6" name="Rectangle 1595"/>
          <p:cNvSpPr/>
          <p:nvPr/>
        </p:nvSpPr>
        <p:spPr bwMode="auto">
          <a:xfrm>
            <a:off x="4943604" y="386121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7" name="Rectangle 1596"/>
          <p:cNvSpPr/>
          <p:nvPr/>
        </p:nvSpPr>
        <p:spPr bwMode="auto">
          <a:xfrm>
            <a:off x="5081390" y="386121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8" name="Rectangle 1597"/>
          <p:cNvSpPr/>
          <p:nvPr/>
        </p:nvSpPr>
        <p:spPr bwMode="auto">
          <a:xfrm>
            <a:off x="5219176" y="386121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99" name="Rectangle 1598"/>
          <p:cNvSpPr/>
          <p:nvPr/>
        </p:nvSpPr>
        <p:spPr bwMode="auto">
          <a:xfrm>
            <a:off x="5356962" y="3861219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6" name="Rectangle 1575"/>
          <p:cNvSpPr/>
          <p:nvPr/>
        </p:nvSpPr>
        <p:spPr bwMode="auto">
          <a:xfrm>
            <a:off x="5494750" y="372343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7" name="Rectangle 1576"/>
          <p:cNvSpPr/>
          <p:nvPr/>
        </p:nvSpPr>
        <p:spPr bwMode="auto">
          <a:xfrm>
            <a:off x="5632536" y="372343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8" name="Rectangle 1577"/>
          <p:cNvSpPr/>
          <p:nvPr/>
        </p:nvSpPr>
        <p:spPr bwMode="auto">
          <a:xfrm>
            <a:off x="5770322" y="372343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9" name="Rectangle 1578"/>
          <p:cNvSpPr/>
          <p:nvPr/>
        </p:nvSpPr>
        <p:spPr bwMode="auto">
          <a:xfrm>
            <a:off x="5908108" y="372343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0" name="Rectangle 1579"/>
          <p:cNvSpPr/>
          <p:nvPr/>
        </p:nvSpPr>
        <p:spPr bwMode="auto">
          <a:xfrm>
            <a:off x="5494750" y="3861219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1" name="Rectangle 1580"/>
          <p:cNvSpPr/>
          <p:nvPr/>
        </p:nvSpPr>
        <p:spPr bwMode="auto">
          <a:xfrm>
            <a:off x="5632536" y="3861219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2" name="Rectangle 1581"/>
          <p:cNvSpPr/>
          <p:nvPr/>
        </p:nvSpPr>
        <p:spPr bwMode="auto">
          <a:xfrm>
            <a:off x="5770322" y="3861219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3" name="Rectangle 1582"/>
          <p:cNvSpPr/>
          <p:nvPr/>
        </p:nvSpPr>
        <p:spPr bwMode="auto">
          <a:xfrm>
            <a:off x="5908108" y="3861219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0" name="Rectangle 1559"/>
          <p:cNvSpPr/>
          <p:nvPr/>
        </p:nvSpPr>
        <p:spPr bwMode="auto">
          <a:xfrm>
            <a:off x="6045895" y="3723433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1" name="Rectangle 1560"/>
          <p:cNvSpPr/>
          <p:nvPr/>
        </p:nvSpPr>
        <p:spPr bwMode="auto">
          <a:xfrm>
            <a:off x="6183681" y="3723433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2" name="Rectangle 1561"/>
          <p:cNvSpPr/>
          <p:nvPr/>
        </p:nvSpPr>
        <p:spPr bwMode="auto">
          <a:xfrm>
            <a:off x="6321467" y="3723433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3" name="Rectangle 1562"/>
          <p:cNvSpPr/>
          <p:nvPr/>
        </p:nvSpPr>
        <p:spPr bwMode="auto">
          <a:xfrm>
            <a:off x="6459253" y="3723433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4" name="Rectangle 1563"/>
          <p:cNvSpPr/>
          <p:nvPr/>
        </p:nvSpPr>
        <p:spPr bwMode="auto">
          <a:xfrm>
            <a:off x="6045895" y="3861219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5" name="Rectangle 1564"/>
          <p:cNvSpPr/>
          <p:nvPr/>
        </p:nvSpPr>
        <p:spPr bwMode="auto">
          <a:xfrm>
            <a:off x="6183681" y="3861219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6" name="Rectangle 1565"/>
          <p:cNvSpPr/>
          <p:nvPr/>
        </p:nvSpPr>
        <p:spPr bwMode="auto">
          <a:xfrm>
            <a:off x="6321467" y="3861219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7" name="Rectangle 1566"/>
          <p:cNvSpPr/>
          <p:nvPr/>
        </p:nvSpPr>
        <p:spPr bwMode="auto">
          <a:xfrm>
            <a:off x="6459253" y="3861219"/>
            <a:ext cx="137786" cy="137786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6" name="Rectangle 1545"/>
          <p:cNvSpPr/>
          <p:nvPr/>
        </p:nvSpPr>
        <p:spPr bwMode="auto">
          <a:xfrm>
            <a:off x="6597041" y="386122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9" name="Rectangle 1548"/>
          <p:cNvSpPr/>
          <p:nvPr/>
        </p:nvSpPr>
        <p:spPr bwMode="auto">
          <a:xfrm>
            <a:off x="6597041" y="3723435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0" name="Rectangle 1549"/>
          <p:cNvSpPr/>
          <p:nvPr/>
        </p:nvSpPr>
        <p:spPr bwMode="auto">
          <a:xfrm>
            <a:off x="6734827" y="3723435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1" name="Rectangle 1550"/>
          <p:cNvSpPr/>
          <p:nvPr/>
        </p:nvSpPr>
        <p:spPr bwMode="auto">
          <a:xfrm>
            <a:off x="6872614" y="3723435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2" name="Rectangle 1551"/>
          <p:cNvSpPr/>
          <p:nvPr/>
        </p:nvSpPr>
        <p:spPr bwMode="auto">
          <a:xfrm>
            <a:off x="6734827" y="386122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3" name="Rectangle 1552"/>
          <p:cNvSpPr/>
          <p:nvPr/>
        </p:nvSpPr>
        <p:spPr bwMode="auto">
          <a:xfrm>
            <a:off x="6872614" y="3861222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8" name="Rectangle 1547"/>
          <p:cNvSpPr/>
          <p:nvPr/>
        </p:nvSpPr>
        <p:spPr bwMode="auto">
          <a:xfrm>
            <a:off x="4943605" y="3723436"/>
            <a:ext cx="2066795" cy="2779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08" name="Rectangle 1607"/>
          <p:cNvSpPr/>
          <p:nvPr/>
        </p:nvSpPr>
        <p:spPr bwMode="auto">
          <a:xfrm>
            <a:off x="4805819" y="3864255"/>
            <a:ext cx="137786" cy="13778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09" name="TextBox 1608"/>
          <p:cNvSpPr txBox="1"/>
          <p:nvPr/>
        </p:nvSpPr>
        <p:spPr>
          <a:xfrm>
            <a:off x="609600" y="4114800"/>
            <a:ext cx="2255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replicated </a:t>
            </a:r>
            <a:r>
              <a:rPr lang="en-US" dirty="0" err="1" smtClean="0"/>
              <a:t>col</a:t>
            </a:r>
            <a:r>
              <a:rPr lang="en-US" dirty="0" smtClean="0"/>
              <a:t>, logical view</a:t>
            </a:r>
            <a:endParaRPr lang="en-US" dirty="0"/>
          </a:p>
        </p:txBody>
      </p:sp>
      <p:sp>
        <p:nvSpPr>
          <p:cNvPr id="1610" name="TextBox 1609"/>
          <p:cNvSpPr txBox="1"/>
          <p:nvPr/>
        </p:nvSpPr>
        <p:spPr>
          <a:xfrm>
            <a:off x="4166282" y="4114800"/>
            <a:ext cx="2305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replicated row, logical view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381000"/>
            <a:ext cx="8705850" cy="514350"/>
          </a:xfrm>
        </p:spPr>
        <p:txBody>
          <a:bodyPr/>
          <a:lstStyle/>
          <a:p>
            <a:r>
              <a:rPr lang="en-US" dirty="0" err="1" smtClean="0"/>
              <a:t>schurComplement</a:t>
            </a:r>
            <a:r>
              <a:rPr lang="en-US" dirty="0" smtClean="0"/>
              <a:t> w/ distribution</a:t>
            </a:r>
            <a:endParaRPr lang="en-US" dirty="0"/>
          </a:p>
        </p:txBody>
      </p:sp>
      <p:sp>
        <p:nvSpPr>
          <p:cNvPr id="654" name="Rectangle 653"/>
          <p:cNvSpPr/>
          <p:nvPr/>
        </p:nvSpPr>
        <p:spPr bwMode="auto">
          <a:xfrm>
            <a:off x="4038600" y="4953000"/>
            <a:ext cx="381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L0</a:t>
            </a:r>
          </a:p>
        </p:txBody>
      </p:sp>
      <p:sp>
        <p:nvSpPr>
          <p:cNvPr id="655" name="Rectangle 654"/>
          <p:cNvSpPr/>
          <p:nvPr/>
        </p:nvSpPr>
        <p:spPr bwMode="auto">
          <a:xfrm>
            <a:off x="4572000" y="4953000"/>
            <a:ext cx="381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L1</a:t>
            </a:r>
          </a:p>
        </p:txBody>
      </p:sp>
      <p:sp>
        <p:nvSpPr>
          <p:cNvPr id="656" name="Rectangle 655"/>
          <p:cNvSpPr/>
          <p:nvPr/>
        </p:nvSpPr>
        <p:spPr bwMode="auto">
          <a:xfrm>
            <a:off x="5105400" y="4953000"/>
            <a:ext cx="381000" cy="3810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L2</a:t>
            </a:r>
          </a:p>
        </p:txBody>
      </p:sp>
      <p:sp>
        <p:nvSpPr>
          <p:cNvPr id="657" name="Rectangle 656"/>
          <p:cNvSpPr/>
          <p:nvPr/>
        </p:nvSpPr>
        <p:spPr bwMode="auto">
          <a:xfrm>
            <a:off x="4038600" y="5486400"/>
            <a:ext cx="3810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8" name="Rectangle 657"/>
          <p:cNvSpPr/>
          <p:nvPr/>
        </p:nvSpPr>
        <p:spPr bwMode="auto">
          <a:xfrm>
            <a:off x="4572000" y="5486400"/>
            <a:ext cx="381000" cy="381000"/>
          </a:xfrm>
          <a:prstGeom prst="rect">
            <a:avLst/>
          </a:prstGeom>
          <a:solidFill>
            <a:srgbClr val="00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L4</a:t>
            </a:r>
          </a:p>
        </p:txBody>
      </p:sp>
      <p:sp>
        <p:nvSpPr>
          <p:cNvPr id="659" name="Rectangle 658"/>
          <p:cNvSpPr/>
          <p:nvPr/>
        </p:nvSpPr>
        <p:spPr bwMode="auto">
          <a:xfrm>
            <a:off x="5105400" y="5486400"/>
            <a:ext cx="381000" cy="381000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L5</a:t>
            </a:r>
          </a:p>
        </p:txBody>
      </p:sp>
      <p:grpSp>
        <p:nvGrpSpPr>
          <p:cNvPr id="3" name="Group 262"/>
          <p:cNvGrpSpPr/>
          <p:nvPr/>
        </p:nvGrpSpPr>
        <p:grpSpPr>
          <a:xfrm>
            <a:off x="811060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264" name="Rectangle 26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" name="Group 296"/>
          <p:cNvGrpSpPr/>
          <p:nvPr/>
        </p:nvGrpSpPr>
        <p:grpSpPr>
          <a:xfrm>
            <a:off x="811060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298" name="Rectangle 29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" name="Group 330"/>
          <p:cNvGrpSpPr/>
          <p:nvPr/>
        </p:nvGrpSpPr>
        <p:grpSpPr>
          <a:xfrm>
            <a:off x="1913351" y="2074681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6" name="Group 364"/>
          <p:cNvGrpSpPr/>
          <p:nvPr/>
        </p:nvGrpSpPr>
        <p:grpSpPr>
          <a:xfrm>
            <a:off x="1913351" y="2625827"/>
            <a:ext cx="551145" cy="551145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66" name="Rectangle 36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" name="Group 466"/>
          <p:cNvGrpSpPr/>
          <p:nvPr/>
        </p:nvGrpSpPr>
        <p:grpSpPr>
          <a:xfrm>
            <a:off x="811060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468" name="Rectangle 467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0" name="Rectangle 469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6" name="Rectangle 475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8" name="Rectangle 477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" name="Group 1156"/>
          <p:cNvGrpSpPr/>
          <p:nvPr/>
        </p:nvGrpSpPr>
        <p:grpSpPr>
          <a:xfrm>
            <a:off x="811060" y="3728117"/>
            <a:ext cx="551145" cy="275573"/>
            <a:chOff x="811060" y="3728117"/>
            <a:chExt cx="551145" cy="275573"/>
          </a:xfrm>
        </p:grpSpPr>
        <p:sp>
          <p:nvSpPr>
            <p:cNvPr id="502" name="Rectangle 501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3" name="Rectangle 502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4" name="Rectangle 503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5" name="Rectangle 504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9" name="Group 534"/>
          <p:cNvGrpSpPr/>
          <p:nvPr/>
        </p:nvGrpSpPr>
        <p:grpSpPr>
          <a:xfrm>
            <a:off x="1913351" y="3176972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536" name="Rectangle 5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7" name="Rectangle 5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8" name="Rectangle 5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9" name="Rectangle 5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0" name="Rectangle 5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1" name="Rectangle 5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2" name="Rectangle 5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3" name="Rectangle 5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4" name="Rectangle 5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5" name="Rectangle 5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6" name="Rectangle 5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7" name="Rectangle 5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8" name="Rectangle 5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9" name="Rectangle 5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1" name="Rectangle 5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571" name="Rectangle 570"/>
          <p:cNvSpPr/>
          <p:nvPr/>
        </p:nvSpPr>
        <p:spPr bwMode="auto">
          <a:xfrm>
            <a:off x="2051137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2" name="Rectangle 571"/>
          <p:cNvSpPr/>
          <p:nvPr/>
        </p:nvSpPr>
        <p:spPr bwMode="auto">
          <a:xfrm>
            <a:off x="2188923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" name="Rectangle 572"/>
          <p:cNvSpPr/>
          <p:nvPr/>
        </p:nvSpPr>
        <p:spPr bwMode="auto">
          <a:xfrm>
            <a:off x="2326710" y="3728117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5" name="Rectangle 574"/>
          <p:cNvSpPr/>
          <p:nvPr/>
        </p:nvSpPr>
        <p:spPr bwMode="auto">
          <a:xfrm>
            <a:off x="2051137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6" name="Rectangle 575"/>
          <p:cNvSpPr/>
          <p:nvPr/>
        </p:nvSpPr>
        <p:spPr bwMode="auto">
          <a:xfrm>
            <a:off x="2188923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7" name="Rectangle 576"/>
          <p:cNvSpPr/>
          <p:nvPr/>
        </p:nvSpPr>
        <p:spPr bwMode="auto">
          <a:xfrm>
            <a:off x="2326710" y="3865904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V="1">
            <a:off x="81106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1" name="Rectangle 680"/>
          <p:cNvSpPr/>
          <p:nvPr/>
        </p:nvSpPr>
        <p:spPr bwMode="auto">
          <a:xfrm>
            <a:off x="6597041" y="3505200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2" name="Rectangle 681"/>
          <p:cNvSpPr/>
          <p:nvPr/>
        </p:nvSpPr>
        <p:spPr bwMode="auto">
          <a:xfrm>
            <a:off x="6734827" y="3505200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3" name="Rectangle 682"/>
          <p:cNvSpPr/>
          <p:nvPr/>
        </p:nvSpPr>
        <p:spPr bwMode="auto">
          <a:xfrm>
            <a:off x="6872614" y="3505200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4" name="Rectangle 683"/>
          <p:cNvSpPr/>
          <p:nvPr/>
        </p:nvSpPr>
        <p:spPr bwMode="auto">
          <a:xfrm>
            <a:off x="6597041" y="36429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5" name="Rectangle 684"/>
          <p:cNvSpPr/>
          <p:nvPr/>
        </p:nvSpPr>
        <p:spPr bwMode="auto">
          <a:xfrm>
            <a:off x="6734827" y="36429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" name="Rectangle 685"/>
          <p:cNvSpPr/>
          <p:nvPr/>
        </p:nvSpPr>
        <p:spPr bwMode="auto">
          <a:xfrm>
            <a:off x="6872614" y="3642986"/>
            <a:ext cx="137786" cy="137786"/>
          </a:xfrm>
          <a:prstGeom prst="rect">
            <a:avLst/>
          </a:prstGeom>
          <a:solidFill>
            <a:srgbClr val="CC00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" name="Group 1342"/>
          <p:cNvGrpSpPr/>
          <p:nvPr/>
        </p:nvGrpSpPr>
        <p:grpSpPr>
          <a:xfrm>
            <a:off x="4943605" y="2221233"/>
            <a:ext cx="2066795" cy="551145"/>
            <a:chOff x="4943605" y="1523536"/>
            <a:chExt cx="2066795" cy="551145"/>
          </a:xfrm>
        </p:grpSpPr>
        <p:grpSp>
          <p:nvGrpSpPr>
            <p:cNvPr id="11" name="Group 143"/>
            <p:cNvGrpSpPr/>
            <p:nvPr/>
          </p:nvGrpSpPr>
          <p:grpSpPr>
            <a:xfrm>
              <a:off x="4943605" y="1523536"/>
              <a:ext cx="551145" cy="551145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045" name="Rectangle 1044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6" name="Rectangle 1045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7" name="Rectangle 1046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8" name="Rectangle 1047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9" name="Rectangle 1048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0" name="Rectangle 1049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1" name="Rectangle 1050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2" name="Rectangle 1051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3" name="Rectangle 1052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4" name="Rectangle 1053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5" name="Rectangle 1054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6" name="Rectangle 1055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7" name="Rectangle 1056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8" name="Rectangle 1057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9" name="Rectangle 1058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0" name="Rectangle 1059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2" name="Group 160"/>
            <p:cNvGrpSpPr/>
            <p:nvPr/>
          </p:nvGrpSpPr>
          <p:grpSpPr>
            <a:xfrm>
              <a:off x="5494751" y="1523536"/>
              <a:ext cx="551145" cy="551145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029" name="Rectangle 1028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0" name="Rectangle 1029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1" name="Rectangle 1030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2" name="Rectangle 1031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3" name="Rectangle 1032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4" name="Rectangle 1033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5" name="Rectangle 1034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6" name="Rectangle 1035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7" name="Rectangle 1036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8" name="Rectangle 1037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9" name="Rectangle 1038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0" name="Rectangle 1039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1" name="Rectangle 1040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2" name="Rectangle 1041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3" name="Rectangle 1042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4" name="Rectangle 1043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3" name="Group 211"/>
            <p:cNvGrpSpPr/>
            <p:nvPr/>
          </p:nvGrpSpPr>
          <p:grpSpPr>
            <a:xfrm>
              <a:off x="6045896" y="1523536"/>
              <a:ext cx="551145" cy="551145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997" name="Rectangle 996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8" name="Rectangle 997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9" name="Rectangle 998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0" name="Rectangle 999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1" name="Rectangle 1000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2" name="Rectangle 1001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3" name="Rectangle 1002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4" name="Rectangle 1003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5" name="Rectangle 1004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6" name="Rectangle 1005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7" name="Rectangle 1006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8" name="Rectangle 1007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9" name="Rectangle 1008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0" name="Rectangle 1009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1" name="Rectangle 1010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2" name="Rectangle 1011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633" name="Rectangle 632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4" name="Group 1341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630" name="Rectangle 629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1" name="Rectangle 630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2" name="Rectangle 631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4" name="Rectangle 633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5" name="Rectangle 634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6" name="Rectangle 635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1" name="Rectangle 640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5" name="Rectangle 644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6" name="Rectangle 645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7" name="Rectangle 646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8" name="Rectangle 647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56" name="Rectangle 755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" name="Group 262"/>
          <p:cNvGrpSpPr/>
          <p:nvPr/>
        </p:nvGrpSpPr>
        <p:grpSpPr>
          <a:xfrm>
            <a:off x="1905000" y="207468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219" name="Rectangle 121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0" name="Rectangle 121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1" name="Rectangle 122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2" name="Rectangle 122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3" name="Rectangle 122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4" name="Rectangle 122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5" name="Rectangle 122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6" name="Rectangle 122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7" name="Rectangle 122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8" name="Rectangle 122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9" name="Rectangle 122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0" name="Rectangle 122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1" name="Rectangle 123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2" name="Rectangle 123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3" name="Rectangle 123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4" name="Rectangle 123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6" name="Group 296"/>
          <p:cNvGrpSpPr/>
          <p:nvPr/>
        </p:nvGrpSpPr>
        <p:grpSpPr>
          <a:xfrm>
            <a:off x="1905000" y="2625827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236" name="Rectangle 1235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7" name="Rectangle 1236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8" name="Rectangle 1237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9" name="Rectangle 1238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0" name="Rectangle 1239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1" name="Rectangle 1240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2" name="Rectangle 1241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3" name="Rectangle 1242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4" name="Rectangle 1243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5" name="Rectangle 1244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6" name="Rectangle 1245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7" name="Rectangle 1246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8" name="Rectangle 1247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9" name="Rectangle 1248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0" name="Rectangle 1249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1" name="Rectangle 1250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7" name="Group 466"/>
          <p:cNvGrpSpPr/>
          <p:nvPr/>
        </p:nvGrpSpPr>
        <p:grpSpPr>
          <a:xfrm>
            <a:off x="1905000" y="3176972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253" name="Rectangle 1252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4" name="Rectangle 1253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5" name="Rectangle 1254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6" name="Rectangle 1255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7" name="Rectangle 1256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8" name="Rectangle 1257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9" name="Rectangle 1258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0" name="Rectangle 1259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1" name="Rectangle 1260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2" name="Rectangle 1261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3" name="Rectangle 1262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4" name="Rectangle 1263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5" name="Rectangle 1264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6" name="Rectangle 1265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7" name="Rectangle 1266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68" name="Rectangle 1267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8" name="Group 1268"/>
          <p:cNvGrpSpPr/>
          <p:nvPr/>
        </p:nvGrpSpPr>
        <p:grpSpPr>
          <a:xfrm>
            <a:off x="1905000" y="3728117"/>
            <a:ext cx="551145" cy="275573"/>
            <a:chOff x="811060" y="3728117"/>
            <a:chExt cx="551145" cy="275573"/>
          </a:xfrm>
        </p:grpSpPr>
        <p:sp>
          <p:nvSpPr>
            <p:cNvPr id="1270" name="Rectangle 1269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1" name="Rectangle 1270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2" name="Rectangle 1271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3" name="Rectangle 1272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4" name="Rectangle 1273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5" name="Rectangle 1274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6" name="Rectangle 1275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77" name="Rectangle 1276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339" name="Rectangle 1338"/>
          <p:cNvSpPr/>
          <p:nvPr/>
        </p:nvSpPr>
        <p:spPr bwMode="auto">
          <a:xfrm flipV="1">
            <a:off x="1905000" y="2074681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9" name="Group 1409"/>
          <p:cNvGrpSpPr/>
          <p:nvPr/>
        </p:nvGrpSpPr>
        <p:grpSpPr>
          <a:xfrm>
            <a:off x="4943605" y="3332387"/>
            <a:ext cx="2066795" cy="551145"/>
            <a:chOff x="4943605" y="1523536"/>
            <a:chExt cx="2066795" cy="551145"/>
          </a:xfrm>
        </p:grpSpPr>
        <p:grpSp>
          <p:nvGrpSpPr>
            <p:cNvPr id="20" name="Group 143"/>
            <p:cNvGrpSpPr/>
            <p:nvPr/>
          </p:nvGrpSpPr>
          <p:grpSpPr>
            <a:xfrm>
              <a:off x="4943604" y="1523534"/>
              <a:ext cx="551144" cy="551144"/>
              <a:chOff x="1295400" y="1676400"/>
              <a:chExt cx="914400" cy="914400"/>
            </a:xfrm>
            <a:solidFill>
              <a:srgbClr val="CC00CC"/>
            </a:solidFill>
          </p:grpSpPr>
          <p:sp>
            <p:nvSpPr>
              <p:cNvPr id="1460" name="Rectangle 1459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1" name="Rectangle 1460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2" name="Rectangle 1461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3" name="Rectangle 1462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4" name="Rectangle 1463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5" name="Rectangle 1464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6" name="Rectangle 1465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7" name="Rectangle 1466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8" name="Rectangle 1467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69" name="Rectangle 1468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0" name="Rectangle 1469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1" name="Rectangle 1470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2" name="Rectangle 1471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3" name="Rectangle 1472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4" name="Rectangle 1473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75" name="Rectangle 1474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1" name="Group 160"/>
            <p:cNvGrpSpPr/>
            <p:nvPr/>
          </p:nvGrpSpPr>
          <p:grpSpPr>
            <a:xfrm>
              <a:off x="5494750" y="1523534"/>
              <a:ext cx="551144" cy="551144"/>
              <a:chOff x="1295400" y="1676400"/>
              <a:chExt cx="914400" cy="9144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444" name="Rectangle 1443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5" name="Rectangle 1444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6" name="Rectangle 1445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7" name="Rectangle 1446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8" name="Rectangle 1447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9" name="Rectangle 1448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0" name="Rectangle 1449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1" name="Rectangle 1450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2" name="Rectangle 1451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3" name="Rectangle 1452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4" name="Rectangle 1453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5" name="Rectangle 1454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6" name="Rectangle 1455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7" name="Rectangle 1456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8" name="Rectangle 1457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9" name="Rectangle 1458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2" name="Group 211"/>
            <p:cNvGrpSpPr/>
            <p:nvPr/>
          </p:nvGrpSpPr>
          <p:grpSpPr>
            <a:xfrm>
              <a:off x="6045895" y="1523534"/>
              <a:ext cx="551144" cy="551144"/>
              <a:chOff x="1295400" y="1676400"/>
              <a:chExt cx="914400" cy="914400"/>
            </a:xfrm>
            <a:solidFill>
              <a:srgbClr val="009900"/>
            </a:solidFill>
          </p:grpSpPr>
          <p:sp>
            <p:nvSpPr>
              <p:cNvPr id="1428" name="Rectangle 1427"/>
              <p:cNvSpPr/>
              <p:nvPr/>
            </p:nvSpPr>
            <p:spPr bwMode="auto">
              <a:xfrm>
                <a:off x="12954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9" name="Rectangle 1428"/>
              <p:cNvSpPr/>
              <p:nvPr/>
            </p:nvSpPr>
            <p:spPr bwMode="auto">
              <a:xfrm>
                <a:off x="15240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0" name="Rectangle 1429"/>
              <p:cNvSpPr/>
              <p:nvPr/>
            </p:nvSpPr>
            <p:spPr bwMode="auto">
              <a:xfrm>
                <a:off x="17526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1" name="Rectangle 1430"/>
              <p:cNvSpPr/>
              <p:nvPr/>
            </p:nvSpPr>
            <p:spPr bwMode="auto">
              <a:xfrm>
                <a:off x="1981200" y="16764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2" name="Rectangle 1431"/>
              <p:cNvSpPr/>
              <p:nvPr/>
            </p:nvSpPr>
            <p:spPr bwMode="auto">
              <a:xfrm>
                <a:off x="12954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3" name="Rectangle 1432"/>
              <p:cNvSpPr/>
              <p:nvPr/>
            </p:nvSpPr>
            <p:spPr bwMode="auto">
              <a:xfrm>
                <a:off x="15240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4" name="Rectangle 1433"/>
              <p:cNvSpPr/>
              <p:nvPr/>
            </p:nvSpPr>
            <p:spPr bwMode="auto">
              <a:xfrm>
                <a:off x="17526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5" name="Rectangle 1434"/>
              <p:cNvSpPr/>
              <p:nvPr/>
            </p:nvSpPr>
            <p:spPr bwMode="auto">
              <a:xfrm>
                <a:off x="1981200" y="19050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6" name="Rectangle 1435"/>
              <p:cNvSpPr/>
              <p:nvPr/>
            </p:nvSpPr>
            <p:spPr bwMode="auto">
              <a:xfrm>
                <a:off x="12954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7" name="Rectangle 1436"/>
              <p:cNvSpPr/>
              <p:nvPr/>
            </p:nvSpPr>
            <p:spPr bwMode="auto">
              <a:xfrm>
                <a:off x="15240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8" name="Rectangle 1437"/>
              <p:cNvSpPr/>
              <p:nvPr/>
            </p:nvSpPr>
            <p:spPr bwMode="auto">
              <a:xfrm>
                <a:off x="17526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9" name="Rectangle 1438"/>
              <p:cNvSpPr/>
              <p:nvPr/>
            </p:nvSpPr>
            <p:spPr bwMode="auto">
              <a:xfrm>
                <a:off x="1981200" y="2133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0" name="Rectangle 1439"/>
              <p:cNvSpPr/>
              <p:nvPr/>
            </p:nvSpPr>
            <p:spPr bwMode="auto">
              <a:xfrm>
                <a:off x="12954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1" name="Rectangle 1440"/>
              <p:cNvSpPr/>
              <p:nvPr/>
            </p:nvSpPr>
            <p:spPr bwMode="auto">
              <a:xfrm>
                <a:off x="15240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2" name="Rectangle 1441"/>
              <p:cNvSpPr/>
              <p:nvPr/>
            </p:nvSpPr>
            <p:spPr bwMode="auto">
              <a:xfrm>
                <a:off x="17526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3" name="Rectangle 1442"/>
              <p:cNvSpPr/>
              <p:nvPr/>
            </p:nvSpPr>
            <p:spPr bwMode="auto">
              <a:xfrm>
                <a:off x="1981200" y="23622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14" name="Rectangle 1413"/>
            <p:cNvSpPr/>
            <p:nvPr/>
          </p:nvSpPr>
          <p:spPr bwMode="auto">
            <a:xfrm>
              <a:off x="6597041" y="1661323"/>
              <a:ext cx="137786" cy="137786"/>
            </a:xfrm>
            <a:prstGeom prst="rect">
              <a:avLst/>
            </a:prstGeom>
            <a:solidFill>
              <a:srgbClr val="CC00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3" name="Group 1414"/>
            <p:cNvGrpSpPr/>
            <p:nvPr/>
          </p:nvGrpSpPr>
          <p:grpSpPr>
            <a:xfrm>
              <a:off x="6597041" y="1523536"/>
              <a:ext cx="413359" cy="551145"/>
              <a:chOff x="6597041" y="1523536"/>
              <a:chExt cx="413359" cy="551145"/>
            </a:xfrm>
          </p:grpSpPr>
          <p:sp>
            <p:nvSpPr>
              <p:cNvPr id="1417" name="Rectangle 1416"/>
              <p:cNvSpPr/>
              <p:nvPr/>
            </p:nvSpPr>
            <p:spPr bwMode="auto">
              <a:xfrm>
                <a:off x="6597041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8" name="Rectangle 1417"/>
              <p:cNvSpPr/>
              <p:nvPr/>
            </p:nvSpPr>
            <p:spPr bwMode="auto">
              <a:xfrm>
                <a:off x="6734827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9" name="Rectangle 1418"/>
              <p:cNvSpPr/>
              <p:nvPr/>
            </p:nvSpPr>
            <p:spPr bwMode="auto">
              <a:xfrm>
                <a:off x="6872614" y="1523536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0" name="Rectangle 1419"/>
              <p:cNvSpPr/>
              <p:nvPr/>
            </p:nvSpPr>
            <p:spPr bwMode="auto">
              <a:xfrm>
                <a:off x="6734827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1" name="Rectangle 1420"/>
              <p:cNvSpPr/>
              <p:nvPr/>
            </p:nvSpPr>
            <p:spPr bwMode="auto">
              <a:xfrm>
                <a:off x="6872614" y="1661323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2" name="Rectangle 1421"/>
              <p:cNvSpPr/>
              <p:nvPr/>
            </p:nvSpPr>
            <p:spPr bwMode="auto">
              <a:xfrm>
                <a:off x="6597041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3" name="Rectangle 1422"/>
              <p:cNvSpPr/>
              <p:nvPr/>
            </p:nvSpPr>
            <p:spPr bwMode="auto">
              <a:xfrm>
                <a:off x="6734827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4" name="Rectangle 1423"/>
              <p:cNvSpPr/>
              <p:nvPr/>
            </p:nvSpPr>
            <p:spPr bwMode="auto">
              <a:xfrm>
                <a:off x="6872614" y="1799109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5" name="Rectangle 1424"/>
              <p:cNvSpPr/>
              <p:nvPr/>
            </p:nvSpPr>
            <p:spPr bwMode="auto">
              <a:xfrm>
                <a:off x="6597041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6" name="Rectangle 1425"/>
              <p:cNvSpPr/>
              <p:nvPr/>
            </p:nvSpPr>
            <p:spPr bwMode="auto">
              <a:xfrm>
                <a:off x="6734827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7" name="Rectangle 1426"/>
              <p:cNvSpPr/>
              <p:nvPr/>
            </p:nvSpPr>
            <p:spPr bwMode="auto">
              <a:xfrm>
                <a:off x="6872614" y="1936895"/>
                <a:ext cx="137786" cy="137786"/>
              </a:xfrm>
              <a:prstGeom prst="rect">
                <a:avLst/>
              </a:prstGeom>
              <a:solidFill>
                <a:srgbClr val="CC00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16" name="Rectangle 1415"/>
            <p:cNvSpPr/>
            <p:nvPr/>
          </p:nvSpPr>
          <p:spPr bwMode="auto">
            <a:xfrm>
              <a:off x="4943605" y="1523536"/>
              <a:ext cx="2066795" cy="551145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09" name="TextBox 1608"/>
          <p:cNvSpPr txBox="1"/>
          <p:nvPr/>
        </p:nvSpPr>
        <p:spPr>
          <a:xfrm>
            <a:off x="539872" y="4114800"/>
            <a:ext cx="2395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replicated </a:t>
            </a:r>
            <a:r>
              <a:rPr lang="en-US" dirty="0" err="1" smtClean="0"/>
              <a:t>col</a:t>
            </a:r>
            <a:r>
              <a:rPr lang="en-US" dirty="0" smtClean="0"/>
              <a:t>, physical view</a:t>
            </a:r>
            <a:endParaRPr lang="en-US" dirty="0"/>
          </a:p>
        </p:txBody>
      </p:sp>
      <p:sp>
        <p:nvSpPr>
          <p:cNvPr id="1610" name="TextBox 1609"/>
          <p:cNvSpPr txBox="1"/>
          <p:nvPr/>
        </p:nvSpPr>
        <p:spPr>
          <a:xfrm>
            <a:off x="4096552" y="4114800"/>
            <a:ext cx="2444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replicated row, physical view</a:t>
            </a:r>
            <a:endParaRPr lang="en-US" dirty="0"/>
          </a:p>
        </p:txBody>
      </p:sp>
      <p:grpSp>
        <p:nvGrpSpPr>
          <p:cNvPr id="24" name="Group 330"/>
          <p:cNvGrpSpPr/>
          <p:nvPr/>
        </p:nvGrpSpPr>
        <p:grpSpPr>
          <a:xfrm>
            <a:off x="3030255" y="2057400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544" name="Rectangle 154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5" name="Rectangle 154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47" name="Rectangle 154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4" name="Rectangle 1553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5" name="Rectangle 1554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6" name="Rectangle 1555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7" name="Rectangle 1556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8" name="Rectangle 1557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59" name="Rectangle 1558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8" name="Rectangle 156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69" name="Rectangle 156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0" name="Rectangle 156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1" name="Rectangle 157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2" name="Rectangle 157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3" name="Rectangle 157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74" name="Rectangle 157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364"/>
          <p:cNvGrpSpPr/>
          <p:nvPr/>
        </p:nvGrpSpPr>
        <p:grpSpPr>
          <a:xfrm>
            <a:off x="3030255" y="2608546"/>
            <a:ext cx="551145" cy="551145"/>
            <a:chOff x="1295400" y="1676400"/>
            <a:chExt cx="914400" cy="91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84" name="Rectangle 1583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5" name="Rectangle 1584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6" name="Rectangle 1585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7" name="Rectangle 1586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8" name="Rectangle 1587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89" name="Rectangle 1588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0" name="Rectangle 1589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91" name="Rectangle 1590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0" name="Rectangle 159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1" name="Rectangle 160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2" name="Rectangle 160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3" name="Rectangle 160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4" name="Rectangle 160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5" name="Rectangle 160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6" name="Rectangle 160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07" name="Rectangle 160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6" name="Group 534"/>
          <p:cNvGrpSpPr/>
          <p:nvPr/>
        </p:nvGrpSpPr>
        <p:grpSpPr>
          <a:xfrm>
            <a:off x="3030255" y="3159691"/>
            <a:ext cx="551145" cy="551145"/>
            <a:chOff x="1295400" y="1676400"/>
            <a:chExt cx="914400" cy="914400"/>
          </a:xfrm>
          <a:solidFill>
            <a:schemeClr val="tx2">
              <a:lumMod val="75000"/>
            </a:schemeClr>
          </a:solidFill>
        </p:grpSpPr>
        <p:sp>
          <p:nvSpPr>
            <p:cNvPr id="1612" name="Rectangle 161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3" name="Rectangle 161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4" name="Rectangle 161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5" name="Rectangle 161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6" name="Rectangle 161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7" name="Rectangle 161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8" name="Rectangle 161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19" name="Rectangle 161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0" name="Rectangle 161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1" name="Rectangle 162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2" name="Rectangle 162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3" name="Rectangle 162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4" name="Rectangle 162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5" name="Rectangle 162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6" name="Rectangle 162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27" name="Rectangle 162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28" name="Rectangle 1627"/>
          <p:cNvSpPr/>
          <p:nvPr/>
        </p:nvSpPr>
        <p:spPr bwMode="auto">
          <a:xfrm>
            <a:off x="3168041" y="3710836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29" name="Rectangle 1628"/>
          <p:cNvSpPr/>
          <p:nvPr/>
        </p:nvSpPr>
        <p:spPr bwMode="auto">
          <a:xfrm>
            <a:off x="3305827" y="3710836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0" name="Rectangle 1629"/>
          <p:cNvSpPr/>
          <p:nvPr/>
        </p:nvSpPr>
        <p:spPr bwMode="auto">
          <a:xfrm>
            <a:off x="3443614" y="3710836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1" name="Rectangle 1630"/>
          <p:cNvSpPr/>
          <p:nvPr/>
        </p:nvSpPr>
        <p:spPr bwMode="auto">
          <a:xfrm>
            <a:off x="3168041" y="384862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2" name="Rectangle 1631"/>
          <p:cNvSpPr/>
          <p:nvPr/>
        </p:nvSpPr>
        <p:spPr bwMode="auto">
          <a:xfrm>
            <a:off x="3305827" y="384862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3" name="Rectangle 1632"/>
          <p:cNvSpPr/>
          <p:nvPr/>
        </p:nvSpPr>
        <p:spPr bwMode="auto">
          <a:xfrm>
            <a:off x="3443614" y="3848623"/>
            <a:ext cx="137786" cy="1377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7" name="Group 262"/>
          <p:cNvGrpSpPr/>
          <p:nvPr/>
        </p:nvGrpSpPr>
        <p:grpSpPr>
          <a:xfrm>
            <a:off x="3021904" y="2057400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635" name="Rectangle 1634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6" name="Rectangle 1635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7" name="Rectangle 1636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8" name="Rectangle 1637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39" name="Rectangle 1638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0" name="Rectangle 1639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1" name="Rectangle 1640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2" name="Rectangle 1641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3" name="Rectangle 1642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4" name="Rectangle 1643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5" name="Rectangle 1644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6" name="Rectangle 1645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7" name="Rectangle 1646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8" name="Rectangle 1647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9" name="Rectangle 1648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0" name="Rectangle 1649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8" name="Group 296"/>
          <p:cNvGrpSpPr/>
          <p:nvPr/>
        </p:nvGrpSpPr>
        <p:grpSpPr>
          <a:xfrm>
            <a:off x="3021904" y="2608546"/>
            <a:ext cx="551145" cy="551145"/>
            <a:chOff x="1295400" y="1676400"/>
            <a:chExt cx="914400" cy="914400"/>
          </a:xfrm>
          <a:solidFill>
            <a:srgbClr val="009900"/>
          </a:solidFill>
        </p:grpSpPr>
        <p:sp>
          <p:nvSpPr>
            <p:cNvPr id="1652" name="Rectangle 1651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3" name="Rectangle 1652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4" name="Rectangle 1653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5" name="Rectangle 1654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6" name="Rectangle 1655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7" name="Rectangle 1656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8" name="Rectangle 1657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59" name="Rectangle 1658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0" name="Rectangle 1659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1" name="Rectangle 1660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2" name="Rectangle 1661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3" name="Rectangle 1662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4" name="Rectangle 1663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5" name="Rectangle 1664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6" name="Rectangle 1665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67" name="Rectangle 1666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9" name="Group 466"/>
          <p:cNvGrpSpPr/>
          <p:nvPr/>
        </p:nvGrpSpPr>
        <p:grpSpPr>
          <a:xfrm>
            <a:off x="3021904" y="3159691"/>
            <a:ext cx="551145" cy="551145"/>
            <a:chOff x="1295400" y="1676400"/>
            <a:chExt cx="914400" cy="914400"/>
          </a:xfrm>
          <a:solidFill>
            <a:schemeClr val="accent2">
              <a:lumMod val="50000"/>
            </a:schemeClr>
          </a:solidFill>
        </p:grpSpPr>
        <p:sp>
          <p:nvSpPr>
            <p:cNvPr id="1669" name="Rectangle 1668"/>
            <p:cNvSpPr/>
            <p:nvPr/>
          </p:nvSpPr>
          <p:spPr bwMode="auto">
            <a:xfrm>
              <a:off x="12954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0" name="Rectangle 1669"/>
            <p:cNvSpPr/>
            <p:nvPr/>
          </p:nvSpPr>
          <p:spPr bwMode="auto">
            <a:xfrm>
              <a:off x="15240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1" name="Rectangle 1670"/>
            <p:cNvSpPr/>
            <p:nvPr/>
          </p:nvSpPr>
          <p:spPr bwMode="auto">
            <a:xfrm>
              <a:off x="17526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2" name="Rectangle 1671"/>
            <p:cNvSpPr/>
            <p:nvPr/>
          </p:nvSpPr>
          <p:spPr bwMode="auto">
            <a:xfrm>
              <a:off x="1981200" y="16764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3" name="Rectangle 1672"/>
            <p:cNvSpPr/>
            <p:nvPr/>
          </p:nvSpPr>
          <p:spPr bwMode="auto">
            <a:xfrm>
              <a:off x="12954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4" name="Rectangle 1673"/>
            <p:cNvSpPr/>
            <p:nvPr/>
          </p:nvSpPr>
          <p:spPr bwMode="auto">
            <a:xfrm>
              <a:off x="15240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5" name="Rectangle 1674"/>
            <p:cNvSpPr/>
            <p:nvPr/>
          </p:nvSpPr>
          <p:spPr bwMode="auto">
            <a:xfrm>
              <a:off x="17526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6" name="Rectangle 1675"/>
            <p:cNvSpPr/>
            <p:nvPr/>
          </p:nvSpPr>
          <p:spPr bwMode="auto">
            <a:xfrm>
              <a:off x="1981200" y="19050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7" name="Rectangle 1676"/>
            <p:cNvSpPr/>
            <p:nvPr/>
          </p:nvSpPr>
          <p:spPr bwMode="auto">
            <a:xfrm>
              <a:off x="12954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8" name="Rectangle 1677"/>
            <p:cNvSpPr/>
            <p:nvPr/>
          </p:nvSpPr>
          <p:spPr bwMode="auto">
            <a:xfrm>
              <a:off x="15240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79" name="Rectangle 1678"/>
            <p:cNvSpPr/>
            <p:nvPr/>
          </p:nvSpPr>
          <p:spPr bwMode="auto">
            <a:xfrm>
              <a:off x="17526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0" name="Rectangle 1679"/>
            <p:cNvSpPr/>
            <p:nvPr/>
          </p:nvSpPr>
          <p:spPr bwMode="auto">
            <a:xfrm>
              <a:off x="1981200" y="21336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1" name="Rectangle 1680"/>
            <p:cNvSpPr/>
            <p:nvPr/>
          </p:nvSpPr>
          <p:spPr bwMode="auto">
            <a:xfrm>
              <a:off x="12954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2" name="Rectangle 1681"/>
            <p:cNvSpPr/>
            <p:nvPr/>
          </p:nvSpPr>
          <p:spPr bwMode="auto">
            <a:xfrm>
              <a:off x="15240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3" name="Rectangle 1682"/>
            <p:cNvSpPr/>
            <p:nvPr/>
          </p:nvSpPr>
          <p:spPr bwMode="auto">
            <a:xfrm>
              <a:off x="17526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4" name="Rectangle 1683"/>
            <p:cNvSpPr/>
            <p:nvPr/>
          </p:nvSpPr>
          <p:spPr bwMode="auto">
            <a:xfrm>
              <a:off x="1981200" y="2362200"/>
              <a:ext cx="228600" cy="2286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0" name="Group 1268"/>
          <p:cNvGrpSpPr/>
          <p:nvPr/>
        </p:nvGrpSpPr>
        <p:grpSpPr>
          <a:xfrm>
            <a:off x="3021904" y="3710836"/>
            <a:ext cx="551145" cy="275573"/>
            <a:chOff x="811060" y="3728117"/>
            <a:chExt cx="551145" cy="275573"/>
          </a:xfrm>
        </p:grpSpPr>
        <p:sp>
          <p:nvSpPr>
            <p:cNvPr id="1686" name="Rectangle 1685"/>
            <p:cNvSpPr/>
            <p:nvPr/>
          </p:nvSpPr>
          <p:spPr bwMode="auto">
            <a:xfrm>
              <a:off x="811060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7" name="Rectangle 1686"/>
            <p:cNvSpPr/>
            <p:nvPr/>
          </p:nvSpPr>
          <p:spPr bwMode="auto">
            <a:xfrm>
              <a:off x="948847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8" name="Rectangle 1687"/>
            <p:cNvSpPr/>
            <p:nvPr/>
          </p:nvSpPr>
          <p:spPr bwMode="auto">
            <a:xfrm>
              <a:off x="1086633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89" name="Rectangle 1688"/>
            <p:cNvSpPr/>
            <p:nvPr/>
          </p:nvSpPr>
          <p:spPr bwMode="auto">
            <a:xfrm>
              <a:off x="1224419" y="3728117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0" name="Rectangle 1689"/>
            <p:cNvSpPr/>
            <p:nvPr/>
          </p:nvSpPr>
          <p:spPr bwMode="auto">
            <a:xfrm>
              <a:off x="811060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1" name="Rectangle 1690"/>
            <p:cNvSpPr/>
            <p:nvPr/>
          </p:nvSpPr>
          <p:spPr bwMode="auto">
            <a:xfrm>
              <a:off x="948847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2" name="Rectangle 1691"/>
            <p:cNvSpPr/>
            <p:nvPr/>
          </p:nvSpPr>
          <p:spPr bwMode="auto">
            <a:xfrm>
              <a:off x="1086633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93" name="Rectangle 1692"/>
            <p:cNvSpPr/>
            <p:nvPr/>
          </p:nvSpPr>
          <p:spPr bwMode="auto">
            <a:xfrm>
              <a:off x="1224419" y="3865904"/>
              <a:ext cx="137786" cy="137786"/>
            </a:xfrm>
            <a:prstGeom prst="rect">
              <a:avLst/>
            </a:prstGeom>
            <a:solidFill>
              <a:srgbClr val="00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94" name="Rectangle 1693"/>
          <p:cNvSpPr/>
          <p:nvPr/>
        </p:nvSpPr>
        <p:spPr bwMode="auto">
          <a:xfrm flipV="1">
            <a:off x="3021904" y="2057400"/>
            <a:ext cx="551145" cy="19290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5187950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br.numIndices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[1..n, 1..n+1]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Ab.domain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ptOp+blkSize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: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..];</a:t>
            </a:r>
          </a:p>
          <a:p>
            <a:pPr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row,col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ptSol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..] by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[row..#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col..#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[row..#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col..#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blkSize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(aBlkD.dim(1).length, aBlkD.dim(2).length, bBlkD.dim(2).length,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replB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cBlkD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 } 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schurComplement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518795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(p: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     // number of rows in A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q: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     // number of cols in A, number of rows in B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r: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indexType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     // number of cols in B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A: [1..p, 1..q] ?t,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B: [1..q, 1..r] t,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C: [1..p, 1..r] t)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1..p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1..r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1..q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C[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-= A[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k] * B[k, j];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dgemm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 </a:t>
            </a:r>
            <a:r>
              <a:rPr lang="en-US" dirty="0" err="1" smtClean="0"/>
              <a:t>Callgraph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initAB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LUFactorize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panelSolve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updateBlockRow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schurComplement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dgemm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backwardSub</a:t>
            </a:r>
            <a:endParaRPr lang="en-US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verifyResults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Triad in Chapel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602069"/>
            <a:ext cx="459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(a, b, c)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(A, B, C)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a = b + alpha * c;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1668"/>
            <a:ext cx="473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A, B, C: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real;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554069"/>
            <a:ext cx="5423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(64))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= [1..m];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554069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(64))  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= [1..m];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78"/>
          <p:cNvGrpSpPr/>
          <p:nvPr/>
        </p:nvGrpSpPr>
        <p:grpSpPr>
          <a:xfrm>
            <a:off x="914400" y="3276600"/>
            <a:ext cx="7315200" cy="228600"/>
            <a:chOff x="1447800" y="2971800"/>
            <a:chExt cx="7315200" cy="228600"/>
          </a:xfrm>
        </p:grpSpPr>
        <p:grpSp>
          <p:nvGrpSpPr>
            <p:cNvPr id="4" name="Group 43"/>
            <p:cNvGrpSpPr/>
            <p:nvPr/>
          </p:nvGrpSpPr>
          <p:grpSpPr>
            <a:xfrm>
              <a:off x="1447800" y="2971800"/>
              <a:ext cx="7315200" cy="228600"/>
              <a:chOff x="1447800" y="4038600"/>
              <a:chExt cx="7315200" cy="228600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7" name="Rectangle 76"/>
            <p:cNvSpPr/>
            <p:nvPr/>
          </p:nvSpPr>
          <p:spPr bwMode="auto">
            <a:xfrm>
              <a:off x="1447800" y="2971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2" name="Group 149"/>
          <p:cNvGrpSpPr/>
          <p:nvPr/>
        </p:nvGrpSpPr>
        <p:grpSpPr>
          <a:xfrm>
            <a:off x="914400" y="4419600"/>
            <a:ext cx="7315200" cy="228600"/>
            <a:chOff x="1447800" y="3810000"/>
            <a:chExt cx="7315200" cy="228600"/>
          </a:xfrm>
        </p:grpSpPr>
        <p:grpSp>
          <p:nvGrpSpPr>
            <p:cNvPr id="44" name="Group 112"/>
            <p:cNvGrpSpPr/>
            <p:nvPr/>
          </p:nvGrpSpPr>
          <p:grpSpPr>
            <a:xfrm>
              <a:off x="1447800" y="3810000"/>
              <a:ext cx="7315200" cy="228600"/>
              <a:chOff x="1447800" y="4038600"/>
              <a:chExt cx="7315200" cy="22860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6" name="Rectangle 145"/>
            <p:cNvSpPr/>
            <p:nvPr/>
          </p:nvSpPr>
          <p:spPr bwMode="auto">
            <a:xfrm>
              <a:off x="1447800" y="38100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8" name="Group 148"/>
          <p:cNvGrpSpPr/>
          <p:nvPr/>
        </p:nvGrpSpPr>
        <p:grpSpPr>
          <a:xfrm>
            <a:off x="914400" y="5029200"/>
            <a:ext cx="7315200" cy="228600"/>
            <a:chOff x="1447800" y="4495800"/>
            <a:chExt cx="7315200" cy="228600"/>
          </a:xfrm>
        </p:grpSpPr>
        <p:grpSp>
          <p:nvGrpSpPr>
            <p:cNvPr id="79" name="Group 41"/>
            <p:cNvGrpSpPr/>
            <p:nvPr/>
          </p:nvGrpSpPr>
          <p:grpSpPr>
            <a:xfrm>
              <a:off x="1447800" y="4495800"/>
              <a:ext cx="7315200" cy="228600"/>
              <a:chOff x="1447800" y="4038600"/>
              <a:chExt cx="7315200" cy="22860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0" name="Rectangle 9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 bwMode="auto">
            <a:xfrm>
              <a:off x="1447800" y="4495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80" name="Group 147"/>
          <p:cNvGrpSpPr/>
          <p:nvPr/>
        </p:nvGrpSpPr>
        <p:grpSpPr>
          <a:xfrm>
            <a:off x="914400" y="4724400"/>
            <a:ext cx="7315200" cy="228600"/>
            <a:chOff x="1447800" y="4876800"/>
            <a:chExt cx="7315200" cy="228600"/>
          </a:xfrm>
        </p:grpSpPr>
        <p:grpSp>
          <p:nvGrpSpPr>
            <p:cNvPr id="113" name="Group 79"/>
            <p:cNvGrpSpPr/>
            <p:nvPr/>
          </p:nvGrpSpPr>
          <p:grpSpPr>
            <a:xfrm>
              <a:off x="1447800" y="4876800"/>
              <a:ext cx="7315200" cy="228600"/>
              <a:chOff x="1447800" y="4038600"/>
              <a:chExt cx="7315200" cy="2286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1" name="Rectangle 80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 bwMode="auto">
            <a:xfrm>
              <a:off x="1447800" y="4876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1" name="Group 233"/>
          <p:cNvGrpSpPr/>
          <p:nvPr/>
        </p:nvGrpSpPr>
        <p:grpSpPr>
          <a:xfrm>
            <a:off x="407530" y="4379975"/>
            <a:ext cx="8114138" cy="917377"/>
            <a:chOff x="407530" y="4303775"/>
            <a:chExt cx="8114138" cy="917377"/>
          </a:xfrm>
        </p:grpSpPr>
        <p:sp>
          <p:nvSpPr>
            <p:cNvPr id="217" name="TextBox 216"/>
            <p:cNvSpPr txBox="1"/>
            <p:nvPr/>
          </p:nvSpPr>
          <p:spPr>
            <a:xfrm>
              <a:off x="8229600" y="430377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07530" y="4913375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Courier New" pitchFamily="49" charset="0"/>
                  <a:cs typeface="Courier New" pitchFamily="49" charset="0"/>
                </a:rPr>
                <a:t>α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·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8229600" y="461162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92" name="Group 241"/>
          <p:cNvGrpSpPr/>
          <p:nvPr/>
        </p:nvGrpSpPr>
        <p:grpSpPr>
          <a:xfrm>
            <a:off x="885140" y="3458260"/>
            <a:ext cx="7405716" cy="307777"/>
            <a:chOff x="885140" y="3458260"/>
            <a:chExt cx="7405716" cy="307777"/>
          </a:xfrm>
        </p:grpSpPr>
        <p:sp>
          <p:nvSpPr>
            <p:cNvPr id="235" name="TextBox 234"/>
            <p:cNvSpPr txBox="1"/>
            <p:nvPr/>
          </p:nvSpPr>
          <p:spPr>
            <a:xfrm>
              <a:off x="885140" y="34582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957110" y="345826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endParaRPr lang="en-US" i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Triad in Chapel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602069"/>
            <a:ext cx="459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(a, b, c)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(A, B, C)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a = b + alpha * c;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1668"/>
            <a:ext cx="473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A, B, C: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real;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554069"/>
            <a:ext cx="804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(1, int(64)) </a:t>
            </a:r>
            <a:r>
              <a:rPr lang="en-US" sz="1800" b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800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BlockDist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= [1..m];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334869"/>
            <a:ext cx="886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BlockDist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Block1D(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bbox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=[1..m]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tasksPerLocale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=…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554069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(64))  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= [1..m];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78"/>
          <p:cNvGrpSpPr/>
          <p:nvPr/>
        </p:nvGrpSpPr>
        <p:grpSpPr>
          <a:xfrm>
            <a:off x="914400" y="3276600"/>
            <a:ext cx="7315200" cy="228600"/>
            <a:chOff x="1447800" y="2971800"/>
            <a:chExt cx="7315200" cy="228600"/>
          </a:xfrm>
        </p:grpSpPr>
        <p:grpSp>
          <p:nvGrpSpPr>
            <p:cNvPr id="4" name="Group 43"/>
            <p:cNvGrpSpPr/>
            <p:nvPr/>
          </p:nvGrpSpPr>
          <p:grpSpPr>
            <a:xfrm>
              <a:off x="1447800" y="2971800"/>
              <a:ext cx="7315200" cy="228600"/>
              <a:chOff x="1447800" y="4038600"/>
              <a:chExt cx="7315200" cy="228600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7" name="Rectangle 76"/>
            <p:cNvSpPr/>
            <p:nvPr/>
          </p:nvSpPr>
          <p:spPr bwMode="auto">
            <a:xfrm>
              <a:off x="1447800" y="2971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8" name="Group 149"/>
          <p:cNvGrpSpPr/>
          <p:nvPr/>
        </p:nvGrpSpPr>
        <p:grpSpPr>
          <a:xfrm>
            <a:off x="914400" y="4419600"/>
            <a:ext cx="7315200" cy="228600"/>
            <a:chOff x="1447800" y="3810000"/>
            <a:chExt cx="7315200" cy="228600"/>
          </a:xfrm>
        </p:grpSpPr>
        <p:grpSp>
          <p:nvGrpSpPr>
            <p:cNvPr id="229" name="Group 112"/>
            <p:cNvGrpSpPr/>
            <p:nvPr/>
          </p:nvGrpSpPr>
          <p:grpSpPr>
            <a:xfrm>
              <a:off x="1447800" y="3810000"/>
              <a:ext cx="7315200" cy="228600"/>
              <a:chOff x="1447800" y="4038600"/>
              <a:chExt cx="7315200" cy="22860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6" name="Rectangle 145"/>
            <p:cNvSpPr/>
            <p:nvPr/>
          </p:nvSpPr>
          <p:spPr bwMode="auto">
            <a:xfrm>
              <a:off x="1447800" y="38100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30" name="Group 148"/>
          <p:cNvGrpSpPr/>
          <p:nvPr/>
        </p:nvGrpSpPr>
        <p:grpSpPr>
          <a:xfrm>
            <a:off x="914400" y="5029200"/>
            <a:ext cx="7315200" cy="228600"/>
            <a:chOff x="1447800" y="4495800"/>
            <a:chExt cx="7315200" cy="228600"/>
          </a:xfrm>
        </p:grpSpPr>
        <p:grpSp>
          <p:nvGrpSpPr>
            <p:cNvPr id="234" name="Group 41"/>
            <p:cNvGrpSpPr/>
            <p:nvPr/>
          </p:nvGrpSpPr>
          <p:grpSpPr>
            <a:xfrm>
              <a:off x="1447800" y="4495800"/>
              <a:ext cx="7315200" cy="228600"/>
              <a:chOff x="1447800" y="4038600"/>
              <a:chExt cx="7315200" cy="22860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0" name="Rectangle 9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 bwMode="auto">
            <a:xfrm>
              <a:off x="1447800" y="4495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37" name="Group 147"/>
          <p:cNvGrpSpPr/>
          <p:nvPr/>
        </p:nvGrpSpPr>
        <p:grpSpPr>
          <a:xfrm>
            <a:off x="914400" y="4724400"/>
            <a:ext cx="7315200" cy="228600"/>
            <a:chOff x="1447800" y="4876800"/>
            <a:chExt cx="7315200" cy="228600"/>
          </a:xfrm>
        </p:grpSpPr>
        <p:grpSp>
          <p:nvGrpSpPr>
            <p:cNvPr id="242" name="Group 79"/>
            <p:cNvGrpSpPr/>
            <p:nvPr/>
          </p:nvGrpSpPr>
          <p:grpSpPr>
            <a:xfrm>
              <a:off x="1447800" y="4876800"/>
              <a:ext cx="7315200" cy="228600"/>
              <a:chOff x="1447800" y="4038600"/>
              <a:chExt cx="7315200" cy="2286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1" name="Rectangle 80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 bwMode="auto">
            <a:xfrm>
              <a:off x="1447800" y="4876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43" name="Group 219"/>
          <p:cNvGrpSpPr/>
          <p:nvPr/>
        </p:nvGrpSpPr>
        <p:grpSpPr>
          <a:xfrm>
            <a:off x="0" y="1828800"/>
            <a:ext cx="9144000" cy="228600"/>
            <a:chOff x="0" y="1828800"/>
            <a:chExt cx="9144000" cy="228600"/>
          </a:xfrm>
        </p:grpSpPr>
        <p:sp>
          <p:nvSpPr>
            <p:cNvPr id="187" name="Rectangle 186"/>
            <p:cNvSpPr/>
            <p:nvPr/>
          </p:nvSpPr>
          <p:spPr bwMode="auto">
            <a:xfrm>
              <a:off x="6858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82296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245" name="Group 214"/>
            <p:cNvGrpSpPr/>
            <p:nvPr/>
          </p:nvGrpSpPr>
          <p:grpSpPr>
            <a:xfrm>
              <a:off x="0" y="1828800"/>
              <a:ext cx="9144000" cy="228600"/>
              <a:chOff x="0" y="1828800"/>
              <a:chExt cx="9144000" cy="228600"/>
            </a:xfrm>
          </p:grpSpPr>
          <p:sp>
            <p:nvSpPr>
              <p:cNvPr id="213" name="Rectangle 212"/>
              <p:cNvSpPr/>
              <p:nvPr/>
            </p:nvSpPr>
            <p:spPr bwMode="auto">
              <a:xfrm>
                <a:off x="2286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 bwMode="auto">
              <a:xfrm>
                <a:off x="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 bwMode="auto">
              <a:xfrm>
                <a:off x="89154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 bwMode="auto">
              <a:xfrm>
                <a:off x="8686800" y="18288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49" name="Group 151"/>
            <p:cNvGrpSpPr/>
            <p:nvPr/>
          </p:nvGrpSpPr>
          <p:grpSpPr>
            <a:xfrm>
              <a:off x="914400" y="1828800"/>
              <a:ext cx="7315200" cy="228600"/>
              <a:chOff x="1447800" y="4038600"/>
              <a:chExt cx="7315200" cy="228600"/>
            </a:xfrm>
          </p:grpSpPr>
          <p:sp>
            <p:nvSpPr>
              <p:cNvPr id="154" name="Rectangle 153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86" name="Rectangle 185"/>
            <p:cNvSpPr/>
            <p:nvPr/>
          </p:nvSpPr>
          <p:spPr bwMode="auto">
            <a:xfrm>
              <a:off x="457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8458200" y="18288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0" name="Group 233"/>
          <p:cNvGrpSpPr/>
          <p:nvPr/>
        </p:nvGrpSpPr>
        <p:grpSpPr>
          <a:xfrm>
            <a:off x="407530" y="4379975"/>
            <a:ext cx="8114138" cy="917377"/>
            <a:chOff x="407530" y="4303775"/>
            <a:chExt cx="8114138" cy="917377"/>
          </a:xfrm>
        </p:grpSpPr>
        <p:sp>
          <p:nvSpPr>
            <p:cNvPr id="217" name="TextBox 216"/>
            <p:cNvSpPr txBox="1"/>
            <p:nvPr/>
          </p:nvSpPr>
          <p:spPr>
            <a:xfrm>
              <a:off x="8229600" y="430377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07530" y="4913375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Courier New" pitchFamily="49" charset="0"/>
                  <a:cs typeface="Courier New" pitchFamily="49" charset="0"/>
                </a:rPr>
                <a:t>α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·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8229600" y="461162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53" name="Rectangle 152"/>
          <p:cNvSpPr/>
          <p:nvPr/>
        </p:nvSpPr>
        <p:spPr bwMode="auto">
          <a:xfrm>
            <a:off x="914400" y="1828800"/>
            <a:ext cx="7315200" cy="228600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54" name="Group 228"/>
          <p:cNvGrpSpPr/>
          <p:nvPr/>
        </p:nvGrpSpPr>
        <p:grpSpPr>
          <a:xfrm>
            <a:off x="2742406" y="1677194"/>
            <a:ext cx="3659982" cy="533400"/>
            <a:chOff x="2742406" y="1677194"/>
            <a:chExt cx="3659982" cy="533400"/>
          </a:xfrm>
        </p:grpSpPr>
        <p:cxnSp>
          <p:nvCxnSpPr>
            <p:cNvPr id="222" name="Straight Connector 221"/>
            <p:cNvCxnSpPr/>
            <p:nvPr/>
          </p:nvCxnSpPr>
          <p:spPr bwMode="auto">
            <a:xfrm rot="5400000">
              <a:off x="2476500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/>
            <p:nvPr/>
          </p:nvCxnSpPr>
          <p:spPr bwMode="auto">
            <a:xfrm rot="5400000">
              <a:off x="4306094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5400000">
              <a:off x="6134894" y="19431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8" name="Group 227"/>
          <p:cNvGrpSpPr/>
          <p:nvPr/>
        </p:nvGrpSpPr>
        <p:grpSpPr>
          <a:xfrm>
            <a:off x="2742406" y="3124200"/>
            <a:ext cx="3659982" cy="533400"/>
            <a:chOff x="2742406" y="3124200"/>
            <a:chExt cx="3659982" cy="533400"/>
          </a:xfrm>
        </p:grpSpPr>
        <p:cxnSp>
          <p:nvCxnSpPr>
            <p:cNvPr id="225" name="Straight Connector 224"/>
            <p:cNvCxnSpPr/>
            <p:nvPr/>
          </p:nvCxnSpPr>
          <p:spPr bwMode="auto">
            <a:xfrm rot="5400000">
              <a:off x="2476500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43060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 bwMode="auto">
            <a:xfrm rot="5400000">
              <a:off x="61348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2" name="Group 229"/>
          <p:cNvGrpSpPr/>
          <p:nvPr/>
        </p:nvGrpSpPr>
        <p:grpSpPr>
          <a:xfrm>
            <a:off x="2742406" y="4114800"/>
            <a:ext cx="3659982" cy="1447800"/>
            <a:chOff x="2742406" y="3124200"/>
            <a:chExt cx="3659982" cy="533400"/>
          </a:xfrm>
        </p:grpSpPr>
        <p:cxnSp>
          <p:nvCxnSpPr>
            <p:cNvPr id="231" name="Straight Connector 230"/>
            <p:cNvCxnSpPr/>
            <p:nvPr/>
          </p:nvCxnSpPr>
          <p:spPr bwMode="auto">
            <a:xfrm rot="5400000">
              <a:off x="2476500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43060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/>
            <p:nvPr/>
          </p:nvCxnSpPr>
          <p:spPr bwMode="auto">
            <a:xfrm rot="5400000">
              <a:off x="6134894" y="3390106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3" name="Group 241"/>
          <p:cNvGrpSpPr/>
          <p:nvPr/>
        </p:nvGrpSpPr>
        <p:grpSpPr>
          <a:xfrm>
            <a:off x="885140" y="3458260"/>
            <a:ext cx="7405716" cy="307777"/>
            <a:chOff x="885140" y="3458260"/>
            <a:chExt cx="7405716" cy="307777"/>
          </a:xfrm>
        </p:grpSpPr>
        <p:sp>
          <p:nvSpPr>
            <p:cNvPr id="235" name="TextBox 234"/>
            <p:cNvSpPr txBox="1"/>
            <p:nvPr/>
          </p:nvSpPr>
          <p:spPr>
            <a:xfrm>
              <a:off x="885140" y="34582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957110" y="3458260"/>
              <a:ext cx="333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endParaRPr lang="en-US" i="1" dirty="0"/>
            </a:p>
          </p:txBody>
        </p:sp>
      </p:grpSp>
      <p:grpSp>
        <p:nvGrpSpPr>
          <p:cNvPr id="267" name="Group 261"/>
          <p:cNvGrpSpPr/>
          <p:nvPr/>
        </p:nvGrpSpPr>
        <p:grpSpPr>
          <a:xfrm>
            <a:off x="152400" y="2017775"/>
            <a:ext cx="8382000" cy="307850"/>
            <a:chOff x="152400" y="2017775"/>
            <a:chExt cx="8382000" cy="307850"/>
          </a:xfrm>
        </p:grpSpPr>
        <p:grpSp>
          <p:nvGrpSpPr>
            <p:cNvPr id="271" name="Group 244"/>
            <p:cNvGrpSpPr/>
            <p:nvPr/>
          </p:nvGrpSpPr>
          <p:grpSpPr>
            <a:xfrm>
              <a:off x="402945" y="2017775"/>
              <a:ext cx="7888225" cy="307850"/>
              <a:chOff x="402945" y="2017775"/>
              <a:chExt cx="7888225" cy="307850"/>
            </a:xfrm>
          </p:grpSpPr>
          <p:grpSp>
            <p:nvGrpSpPr>
              <p:cNvPr id="278" name="Group 242"/>
              <p:cNvGrpSpPr/>
              <p:nvPr/>
            </p:nvGrpSpPr>
            <p:grpSpPr>
              <a:xfrm>
                <a:off x="402945" y="2017775"/>
                <a:ext cx="994847" cy="307777"/>
                <a:chOff x="402945" y="2017775"/>
                <a:chExt cx="994847" cy="307777"/>
              </a:xfrm>
            </p:grpSpPr>
            <p:sp>
              <p:nvSpPr>
                <p:cNvPr id="238" name="TextBox 237"/>
                <p:cNvSpPr txBox="1"/>
                <p:nvPr/>
              </p:nvSpPr>
              <p:spPr>
                <a:xfrm>
                  <a:off x="885140" y="2017775"/>
                  <a:ext cx="2840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239" name="TextBox 238"/>
                <p:cNvSpPr txBox="1"/>
                <p:nvPr/>
              </p:nvSpPr>
              <p:spPr>
                <a:xfrm>
                  <a:off x="1113740" y="2017775"/>
                  <a:ext cx="2840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240" name="TextBox 239"/>
                <p:cNvSpPr txBox="1"/>
                <p:nvPr/>
              </p:nvSpPr>
              <p:spPr>
                <a:xfrm>
                  <a:off x="663855" y="2017775"/>
                  <a:ext cx="2840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41" name="TextBox 240"/>
                <p:cNvSpPr txBox="1"/>
                <p:nvPr/>
              </p:nvSpPr>
              <p:spPr>
                <a:xfrm>
                  <a:off x="402945" y="2017775"/>
                  <a:ext cx="34336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-1</a:t>
                  </a:r>
                  <a:endParaRPr lang="en-US" dirty="0"/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7957424" y="2017848"/>
                <a:ext cx="3337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m</a:t>
                </a:r>
                <a:endParaRPr lang="en-US" i="1" dirty="0"/>
              </a:p>
            </p:txBody>
          </p:sp>
        </p:grpSp>
        <p:grpSp>
          <p:nvGrpSpPr>
            <p:cNvPr id="279" name="Group 248"/>
            <p:cNvGrpSpPr/>
            <p:nvPr/>
          </p:nvGrpSpPr>
          <p:grpSpPr>
            <a:xfrm>
              <a:off x="8285004" y="2178710"/>
              <a:ext cx="249396" cy="45720"/>
              <a:chOff x="8285004" y="2134820"/>
              <a:chExt cx="249396" cy="45720"/>
            </a:xfrm>
          </p:grpSpPr>
          <p:sp>
            <p:nvSpPr>
              <p:cNvPr id="246" name="Oval 245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80" name="Group 249"/>
            <p:cNvGrpSpPr/>
            <p:nvPr/>
          </p:nvGrpSpPr>
          <p:grpSpPr>
            <a:xfrm>
              <a:off x="7696200" y="2178710"/>
              <a:ext cx="249396" cy="45720"/>
              <a:chOff x="8285004" y="2134820"/>
              <a:chExt cx="249396" cy="45720"/>
            </a:xfrm>
          </p:grpSpPr>
          <p:sp>
            <p:nvSpPr>
              <p:cNvPr id="251" name="Oval 250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81" name="Group 253"/>
            <p:cNvGrpSpPr/>
            <p:nvPr/>
          </p:nvGrpSpPr>
          <p:grpSpPr>
            <a:xfrm>
              <a:off x="1447800" y="2178710"/>
              <a:ext cx="249396" cy="45720"/>
              <a:chOff x="8285004" y="2134820"/>
              <a:chExt cx="249396" cy="45720"/>
            </a:xfrm>
          </p:grpSpPr>
          <p:sp>
            <p:nvSpPr>
              <p:cNvPr id="255" name="Oval 254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82" name="Group 257"/>
            <p:cNvGrpSpPr/>
            <p:nvPr/>
          </p:nvGrpSpPr>
          <p:grpSpPr>
            <a:xfrm>
              <a:off x="152400" y="2178710"/>
              <a:ext cx="249396" cy="45720"/>
              <a:chOff x="8285004" y="2134820"/>
              <a:chExt cx="249396" cy="45720"/>
            </a:xfrm>
          </p:grpSpPr>
          <p:sp>
            <p:nvSpPr>
              <p:cNvPr id="259" name="Oval 258"/>
              <p:cNvSpPr/>
              <p:nvPr/>
            </p:nvSpPr>
            <p:spPr bwMode="auto">
              <a:xfrm>
                <a:off x="8285004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0" name="Oval 259"/>
              <p:cNvSpPr/>
              <p:nvPr/>
            </p:nvSpPr>
            <p:spPr bwMode="auto">
              <a:xfrm>
                <a:off x="8386842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 bwMode="auto">
              <a:xfrm>
                <a:off x="8488680" y="2134820"/>
                <a:ext cx="45720" cy="4572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grpSp>
        <p:nvGrpSpPr>
          <p:cNvPr id="283" name="Group 277"/>
          <p:cNvGrpSpPr/>
          <p:nvPr/>
        </p:nvGrpSpPr>
        <p:grpSpPr>
          <a:xfrm>
            <a:off x="1371600" y="4267200"/>
            <a:ext cx="6403182" cy="1143000"/>
            <a:chOff x="1371600" y="4191000"/>
            <a:chExt cx="6403182" cy="1143000"/>
          </a:xfrm>
        </p:grpSpPr>
        <p:grpSp>
          <p:nvGrpSpPr>
            <p:cNvPr id="284" name="Group 262"/>
            <p:cNvGrpSpPr/>
            <p:nvPr/>
          </p:nvGrpSpPr>
          <p:grpSpPr>
            <a:xfrm>
              <a:off x="32004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64" name="Straight Connector 263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5" name="Straight Connector 264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6" name="Straight Connector 265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5" name="Group 266"/>
            <p:cNvGrpSpPr/>
            <p:nvPr/>
          </p:nvGrpSpPr>
          <p:grpSpPr>
            <a:xfrm>
              <a:off x="36576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68" name="Straight Connector 267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268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6" name="Group 270"/>
            <p:cNvGrpSpPr/>
            <p:nvPr/>
          </p:nvGrpSpPr>
          <p:grpSpPr>
            <a:xfrm>
              <a:off x="4114800" y="4191000"/>
              <a:ext cx="3659982" cy="1143000"/>
              <a:chOff x="2742406" y="3124200"/>
              <a:chExt cx="3659982" cy="533400"/>
            </a:xfrm>
          </p:grpSpPr>
          <p:cxnSp>
            <p:nvCxnSpPr>
              <p:cNvPr id="272" name="Straight Connector 271"/>
              <p:cNvCxnSpPr/>
              <p:nvPr/>
            </p:nvCxnSpPr>
            <p:spPr bwMode="auto">
              <a:xfrm rot="5400000">
                <a:off x="2476500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3" name="Straight Connector 272"/>
              <p:cNvCxnSpPr/>
              <p:nvPr/>
            </p:nvCxnSpPr>
            <p:spPr bwMode="auto">
              <a:xfrm rot="5400000">
                <a:off x="43060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4" name="Straight Connector 273"/>
              <p:cNvCxnSpPr/>
              <p:nvPr/>
            </p:nvCxnSpPr>
            <p:spPr bwMode="auto">
              <a:xfrm rot="5400000">
                <a:off x="6134894" y="3390106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75" name="Straight Connector 274"/>
            <p:cNvCxnSpPr/>
            <p:nvPr/>
          </p:nvCxnSpPr>
          <p:spPr bwMode="auto">
            <a:xfrm rot="5400000">
              <a:off x="17152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rot="5400000">
              <a:off x="12580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rot="5400000">
              <a:off x="800894" y="4761706"/>
              <a:ext cx="1143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EP-STREAM in Chapel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5" y="1143000"/>
            <a:ext cx="8702676" cy="5187950"/>
          </a:xfrm>
        </p:spPr>
        <p:txBody>
          <a:bodyPr/>
          <a:lstStyle/>
          <a:p>
            <a:r>
              <a:rPr lang="en-US" dirty="0" smtClean="0"/>
              <a:t>Chapel’s </a:t>
            </a:r>
            <a:r>
              <a:rPr lang="en-US" i="1" dirty="0" smtClean="0"/>
              <a:t>multiresolution design </a:t>
            </a:r>
            <a:r>
              <a:rPr lang="en-US" dirty="0" smtClean="0"/>
              <a:t>also permits users to code in an SPMD style like the MPI version:</a:t>
            </a:r>
          </a:p>
          <a:p>
            <a:pPr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localGBs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LocaleSpace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coforall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loc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Locales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loc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myProblemSpace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(64))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BlockPartition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ProblemSpace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here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.id,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numLocales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myProblemSpace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(64);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startTime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getCurrentTime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(a, b, c)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myC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a = b + alpha * c;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execTime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getCurrentTime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startTime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localGBs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here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.id)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timeToGBs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execTime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avgGBs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localGBs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numLocales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6829</TotalTime>
  <Words>3826</Words>
  <Application>Microsoft Office PowerPoint</Application>
  <PresentationFormat>Letter Paper (8.5x11 in)</PresentationFormat>
  <Paragraphs>1151</Paragraphs>
  <Slides>67</Slides>
  <Notes>67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  <vt:variant>
        <vt:lpstr>Custom Shows</vt:lpstr>
      </vt:variant>
      <vt:variant>
        <vt:i4>2</vt:i4>
      </vt:variant>
    </vt:vector>
  </HeadingPairs>
  <TitlesOfParts>
    <vt:vector size="70" baseType="lpstr">
      <vt:lpstr>CascadePhase3TemplateV2</vt:lpstr>
      <vt:lpstr>Chapel: HPCC Benchmarks</vt:lpstr>
      <vt:lpstr>HPC Challenge (HPCC)</vt:lpstr>
      <vt:lpstr>HPC Challenge: Chapel Entries (2008-2009) Entries</vt:lpstr>
      <vt:lpstr>HPCC STREAM and RA</vt:lpstr>
      <vt:lpstr>Introduction to STREAM Triad</vt:lpstr>
      <vt:lpstr>Introduction to STREAM Triad</vt:lpstr>
      <vt:lpstr>STREAM Triad in Chapel</vt:lpstr>
      <vt:lpstr>STREAM Triad in Chapel</vt:lpstr>
      <vt:lpstr>EP-STREAM in Chapel</vt:lpstr>
      <vt:lpstr>Experimental Platform</vt:lpstr>
      <vt:lpstr>STREAM Performance: Chapel vs. MPI (2008)</vt:lpstr>
      <vt:lpstr>STREAM Performance: Chapel vs. MPI (2009)</vt:lpstr>
      <vt:lpstr>Introduction to Random Access (RA)</vt:lpstr>
      <vt:lpstr>Introduction to Random Access (RA)</vt:lpstr>
      <vt:lpstr>Introduction to Random Access (RA)</vt:lpstr>
      <vt:lpstr>Introduction to Random Access (RA)</vt:lpstr>
      <vt:lpstr>Introduction to Random Access (RA)</vt:lpstr>
      <vt:lpstr>Introduction to Random Access (RA)</vt:lpstr>
      <vt:lpstr>Introduction to Random Access (RA)</vt:lpstr>
      <vt:lpstr>RA Declarations in Chapel</vt:lpstr>
      <vt:lpstr>RA Computation in Chapel</vt:lpstr>
      <vt:lpstr>RA Performance: Chapel (2009)</vt:lpstr>
      <vt:lpstr>RA Efficiency: Chapel vs. MPI (2009)</vt:lpstr>
      <vt:lpstr>HPL Notes</vt:lpstr>
      <vt:lpstr>Block-Cyclic Distribution</vt:lpstr>
      <vt:lpstr>Block-Cyclic Distribution</vt:lpstr>
      <vt:lpstr>Block-Cyclic Distribution</vt:lpstr>
      <vt:lpstr>Block-Cyclic Distribution</vt:lpstr>
      <vt:lpstr>HPL Overview</vt:lpstr>
      <vt:lpstr>HPL Overview (continued)</vt:lpstr>
      <vt:lpstr>HPL Configs</vt:lpstr>
      <vt:lpstr>HPL Distributions and Domains</vt:lpstr>
      <vt:lpstr>HPL Distributions and Domains</vt:lpstr>
      <vt:lpstr>HPL Distributions and Domains</vt:lpstr>
      <vt:lpstr>HPL Distributions and Domains</vt:lpstr>
      <vt:lpstr>HPL Distributions and Domains</vt:lpstr>
      <vt:lpstr>HPL Distributions and Domains</vt:lpstr>
      <vt:lpstr>HPL Distributions and Domains</vt:lpstr>
      <vt:lpstr>HPL Distributions and Domains</vt:lpstr>
      <vt:lpstr>HPL Callgraph</vt:lpstr>
      <vt:lpstr>HPL Callgraph</vt:lpstr>
      <vt:lpstr>main()</vt:lpstr>
      <vt:lpstr>HPL Callgraph</vt:lpstr>
      <vt:lpstr>HPL Callgraph</vt:lpstr>
      <vt:lpstr>LUFactorize</vt:lpstr>
      <vt:lpstr>LUFactorize</vt:lpstr>
      <vt:lpstr>What does each kernel use?</vt:lpstr>
      <vt:lpstr>HPL Callgraph</vt:lpstr>
      <vt:lpstr>panelSolve</vt:lpstr>
      <vt:lpstr>panelSolve</vt:lpstr>
      <vt:lpstr>panelSolve</vt:lpstr>
      <vt:lpstr>HPL Callgraph</vt:lpstr>
      <vt:lpstr>updateBlockRow</vt:lpstr>
      <vt:lpstr>updateBlockRow</vt:lpstr>
      <vt:lpstr>updateBlockRow w/ distribution</vt:lpstr>
      <vt:lpstr>updateBlockRow w/ distribution</vt:lpstr>
      <vt:lpstr>updateBlockRow w/ distribution</vt:lpstr>
      <vt:lpstr>updateBlockRow w/ distribution</vt:lpstr>
      <vt:lpstr>HPL Callgraph</vt:lpstr>
      <vt:lpstr>schurComplement</vt:lpstr>
      <vt:lpstr>updateBlockRow w/ distribution</vt:lpstr>
      <vt:lpstr>schurComplement w/ distribution</vt:lpstr>
      <vt:lpstr>schurComplement w/ distribution</vt:lpstr>
      <vt:lpstr>schurComplement</vt:lpstr>
      <vt:lpstr>HPL Callgraph</vt:lpstr>
      <vt:lpstr>dgemm</vt:lpstr>
      <vt:lpstr>HPL Callgraph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2347</cp:revision>
  <dcterms:created xsi:type="dcterms:W3CDTF">2010-01-26T06:03:57Z</dcterms:created>
  <dcterms:modified xsi:type="dcterms:W3CDTF">2010-05-20T08:09:10Z</dcterms:modified>
</cp:coreProperties>
</file>