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29"/>
  </p:notesMasterIdLst>
  <p:handoutMasterIdLst>
    <p:handoutMasterId r:id="rId30"/>
  </p:handoutMasterIdLst>
  <p:sldIdLst>
    <p:sldId id="256" r:id="rId2"/>
    <p:sldId id="1010" r:id="rId3"/>
    <p:sldId id="766" r:id="rId4"/>
    <p:sldId id="1011" r:id="rId5"/>
    <p:sldId id="1013" r:id="rId6"/>
    <p:sldId id="911" r:id="rId7"/>
    <p:sldId id="912" r:id="rId8"/>
    <p:sldId id="914" r:id="rId9"/>
    <p:sldId id="915" r:id="rId10"/>
    <p:sldId id="917" r:id="rId11"/>
    <p:sldId id="973" r:id="rId12"/>
    <p:sldId id="918" r:id="rId13"/>
    <p:sldId id="974" r:id="rId14"/>
    <p:sldId id="1136" r:id="rId15"/>
    <p:sldId id="1137" r:id="rId16"/>
    <p:sldId id="1138" r:id="rId17"/>
    <p:sldId id="1139" r:id="rId18"/>
    <p:sldId id="1140" r:id="rId19"/>
    <p:sldId id="1141" r:id="rId20"/>
    <p:sldId id="1142" r:id="rId21"/>
    <p:sldId id="1143" r:id="rId22"/>
    <p:sldId id="1014" r:id="rId23"/>
    <p:sldId id="1015" r:id="rId24"/>
    <p:sldId id="1016" r:id="rId25"/>
    <p:sldId id="1019" r:id="rId26"/>
    <p:sldId id="1145" r:id="rId27"/>
    <p:sldId id="1018" r:id="rId28"/>
  </p:sldIdLst>
  <p:sldSz cx="9144000" cy="6858000" type="letter"/>
  <p:notesSz cx="7315200" cy="9601200"/>
  <p:custShowLst>
    <p:custShow name="Short Overview" id="0">
      <p:sldLst/>
    </p:custShow>
    <p:custShow name="Test Show" id="1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99"/>
    <a:srgbClr val="993366"/>
    <a:srgbClr val="CC00FF"/>
    <a:srgbClr val="009900"/>
    <a:srgbClr val="89F51D"/>
    <a:srgbClr val="004FC3"/>
    <a:srgbClr val="FF9900"/>
    <a:srgbClr val="FFCCFF"/>
    <a:srgbClr val="FF99FF"/>
    <a:srgbClr val="BFC1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89" autoAdjust="0"/>
    <p:restoredTop sz="88503" autoAdjust="0"/>
  </p:normalViewPr>
  <p:slideViewPr>
    <p:cSldViewPr>
      <p:cViewPr varScale="1">
        <p:scale>
          <a:sx n="88" d="100"/>
          <a:sy n="88" d="100"/>
        </p:scale>
        <p:origin x="-9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460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7" Type="http://schemas.openxmlformats.org/officeDocument/2006/relationships/slide" Target="slides/slide22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6" Type="http://schemas.openxmlformats.org/officeDocument/2006/relationships/slide" Target="slides/slide12.xml"/><Relationship Id="rId5" Type="http://schemas.openxmlformats.org/officeDocument/2006/relationships/slide" Target="slides/slide11.xml"/><Relationship Id="rId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b="1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Cray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D06B8E4-AA55-4111-B944-1B7D77BD2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61950" indent="-182563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712788" indent="-1714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76325" indent="-1841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427163" indent="-1714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24D76-A061-4781-B2F4-7EB5C48140FF}" type="slidenum">
              <a:rPr lang="en-US"/>
              <a:pPr/>
              <a:t>1</a:t>
            </a:fld>
            <a:endParaRPr lang="en-US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972B4-06F1-4E73-A4FB-492EC2902E21}" type="slidenum">
              <a:rPr lang="en-US"/>
              <a:pPr/>
              <a:t>10</a:t>
            </a:fld>
            <a:endParaRPr lang="en-US"/>
          </a:p>
        </p:txBody>
      </p:sp>
      <p:sp>
        <p:nvSpPr>
          <p:cNvPr id="260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357D86-A110-4FBF-B9F0-80F140BC6025}" type="slidenum">
              <a:rPr lang="en-US"/>
              <a:pPr/>
              <a:t>11</a:t>
            </a:fld>
            <a:endParaRPr lang="en-US"/>
          </a:p>
        </p:txBody>
      </p:sp>
      <p:sp>
        <p:nvSpPr>
          <p:cNvPr id="3686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9664F-D378-435E-A3EB-F2F7CBB7D961}" type="slidenum">
              <a:rPr lang="en-US"/>
              <a:pPr/>
              <a:t>12</a:t>
            </a:fld>
            <a:endParaRPr lang="en-US"/>
          </a:p>
        </p:txBody>
      </p:sp>
      <p:sp>
        <p:nvSpPr>
          <p:cNvPr id="261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5C667-139C-45E5-9999-A325F6BE145A}" type="slidenum">
              <a:rPr lang="en-US"/>
              <a:pPr/>
              <a:t>13</a:t>
            </a:fld>
            <a:endParaRPr lang="en-US"/>
          </a:p>
        </p:txBody>
      </p:sp>
      <p:sp>
        <p:nvSpPr>
          <p:cNvPr id="3706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9A441-E6F3-45B6-8579-F2EAF5765C7C}" type="slidenum">
              <a:rPr lang="en-US"/>
              <a:pPr/>
              <a:t>3</a:t>
            </a:fld>
            <a:endParaRPr lang="en-US"/>
          </a:p>
        </p:txBody>
      </p:sp>
      <p:sp>
        <p:nvSpPr>
          <p:cNvPr id="233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04B1AC-4607-4786-9BD1-4C8937720FA5}" type="slidenum">
              <a:rPr lang="en-US"/>
              <a:pPr/>
              <a:t>6</a:t>
            </a:fld>
            <a:endParaRPr lang="en-US"/>
          </a:p>
        </p:txBody>
      </p:sp>
      <p:sp>
        <p:nvSpPr>
          <p:cNvPr id="2539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C9961-2768-416C-8843-51A5F79619E9}" type="slidenum">
              <a:rPr lang="en-US"/>
              <a:pPr/>
              <a:t>7</a:t>
            </a:fld>
            <a:endParaRPr lang="en-US"/>
          </a:p>
        </p:txBody>
      </p:sp>
      <p:sp>
        <p:nvSpPr>
          <p:cNvPr id="2549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DB154-C438-43C0-938F-478CC8742ECB}" type="slidenum">
              <a:rPr lang="en-US"/>
              <a:pPr/>
              <a:t>8</a:t>
            </a:fld>
            <a:endParaRPr lang="en-US"/>
          </a:p>
        </p:txBody>
      </p:sp>
      <p:sp>
        <p:nvSpPr>
          <p:cNvPr id="2570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21627E-0EEB-4102-857A-14DE6D2D9579}" type="slidenum">
              <a:rPr lang="en-US"/>
              <a:pPr/>
              <a:t>9</a:t>
            </a:fld>
            <a:endParaRPr lang="en-US"/>
          </a:p>
        </p:txBody>
      </p:sp>
      <p:sp>
        <p:nvSpPr>
          <p:cNvPr id="2580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5" descr="fina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8" descr="hpcs Logo small 17Sep0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6019800"/>
            <a:ext cx="106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41" descr="darp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096000"/>
            <a:ext cx="1066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9907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1143000"/>
          </a:xfrm>
        </p:spPr>
        <p:txBody>
          <a:bodyPr/>
          <a:lstStyle>
            <a:lvl1pPr algn="ctr">
              <a:lnSpc>
                <a:spcPct val="80000"/>
              </a:lnSpc>
              <a:defRPr sz="3600">
                <a:solidFill>
                  <a:srgbClr val="1A228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59908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2362200"/>
            <a:ext cx="6705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2113" y="466725"/>
            <a:ext cx="2176462" cy="5927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725" y="466725"/>
            <a:ext cx="6376988" cy="5927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725" y="1206500"/>
            <a:ext cx="4276725" cy="5187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06500"/>
            <a:ext cx="4276725" cy="5187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7" descr="final_white_slid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2725" y="466725"/>
            <a:ext cx="8705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725" y="1206500"/>
            <a:ext cx="8705850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1138" y="6564313"/>
            <a:ext cx="1998662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88925" indent="-2889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73BA24"/>
        </a:buClr>
        <a:buSzPct val="120000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FF9900"/>
        </a:buClr>
        <a:buSzPct val="9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CC0099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Microsoft_Office_Excel_97-2003_Worksheet3.xls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Excel_97-2003_Worksheet8.xls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Microsoft_Office_Excel_97-2003_Worksheet7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Office_Excel_97-2003_Worksheet6.xls"/><Relationship Id="rId5" Type="http://schemas.openxmlformats.org/officeDocument/2006/relationships/oleObject" Target="../embeddings/Microsoft_Office_Excel_97-2003_Worksheet5.xls"/><Relationship Id="rId4" Type="http://schemas.openxmlformats.org/officeDocument/2006/relationships/oleObject" Target="../embeddings/Microsoft_Office_Excel_97-2003_Worksheet4.xls"/><Relationship Id="rId9" Type="http://schemas.openxmlformats.org/officeDocument/2006/relationships/oleObject" Target="../embeddings/Microsoft_Office_Excel_97-2003_Worksheet9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8" y="838200"/>
            <a:ext cx="8321675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4800" dirty="0" smtClean="0"/>
              <a:t>Chapel: </a:t>
            </a:r>
            <a:r>
              <a:rPr lang="en-US" sz="4800" dirty="0" smtClean="0"/>
              <a:t>Motivating Themes</a:t>
            </a:r>
            <a:endParaRPr lang="en-US" sz="3200" i="1" dirty="0" smtClean="0">
              <a:solidFill>
                <a:schemeClr val="hlink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048000"/>
            <a:ext cx="6705600" cy="762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dirty="0" smtClean="0"/>
              <a:t>Brad Chamberlain</a:t>
            </a:r>
          </a:p>
          <a:p>
            <a:pPr eaLnBrk="1" hangingPunct="1">
              <a:lnSpc>
                <a:spcPct val="70000"/>
              </a:lnSpc>
            </a:pPr>
            <a:r>
              <a:rPr lang="en-US" dirty="0" smtClean="0"/>
              <a:t>Cray Inc.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1148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95400" y="43434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CSEP 524</a:t>
            </a:r>
          </a:p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May 20, 2010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2) SPMD pseudo-code + MPI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>
          <a:xfrm>
            <a:off x="160338" y="914400"/>
            <a:ext cx="7993062" cy="454025"/>
          </a:xfrm>
        </p:spPr>
        <p:txBody>
          <a:bodyPr/>
          <a:lstStyle/>
          <a:p>
            <a:pPr eaLnBrk="1" hangingPunct="1">
              <a:buNone/>
            </a:pPr>
            <a:r>
              <a:rPr lang="en-US" b="1" dirty="0" smtClean="0">
                <a:solidFill>
                  <a:schemeClr val="tx2"/>
                </a:solidFill>
              </a:rPr>
              <a:t>Problem:</a:t>
            </a:r>
            <a:r>
              <a:rPr lang="en-US" dirty="0" smtClean="0"/>
              <a:t> “Apply 3-pt stencil to vector”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609600" y="1625600"/>
            <a:ext cx="8077200" cy="477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200" b="1" dirty="0">
                <a:latin typeface="Courier New" pitchFamily="49" charset="0"/>
              </a:rPr>
              <a:t>var</a:t>
            </a:r>
            <a:r>
              <a:rPr lang="en-US" sz="1200" dirty="0">
                <a:latin typeface="Courier New" pitchFamily="49" charset="0"/>
              </a:rPr>
              <a:t> n: </a:t>
            </a:r>
            <a:r>
              <a:rPr lang="en-US" sz="1200" b="1" dirty="0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= 1000, locN: </a:t>
            </a:r>
            <a:r>
              <a:rPr lang="en-US" sz="1200" b="1" dirty="0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= n/</a:t>
            </a:r>
            <a:r>
              <a:rPr lang="en-US" sz="1200" dirty="0" err="1">
                <a:latin typeface="Courier New" pitchFamily="49" charset="0"/>
              </a:rPr>
              <a:t>numProcs</a:t>
            </a:r>
            <a:r>
              <a:rPr lang="en-US" sz="12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200" b="1" dirty="0">
                <a:latin typeface="Courier New" pitchFamily="49" charset="0"/>
              </a:rPr>
              <a:t>var</a:t>
            </a:r>
            <a:r>
              <a:rPr lang="en-US" sz="1200" dirty="0">
                <a:latin typeface="Courier New" pitchFamily="49" charset="0"/>
              </a:rPr>
              <a:t> a, b: [0..locN+1] </a:t>
            </a:r>
            <a:r>
              <a:rPr lang="en-US" sz="1200" b="1" dirty="0">
                <a:latin typeface="Courier New" pitchFamily="49" charset="0"/>
              </a:rPr>
              <a:t>real</a:t>
            </a:r>
            <a:r>
              <a:rPr lang="en-US" sz="12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200" b="1" dirty="0">
                <a:latin typeface="Courier New" pitchFamily="49" charset="0"/>
              </a:rPr>
              <a:t>var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innerLo</a:t>
            </a:r>
            <a:r>
              <a:rPr lang="en-US" sz="1200" b="1" dirty="0">
                <a:latin typeface="Courier New" pitchFamily="49" charset="0"/>
              </a:rPr>
              <a:t>: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= 1, </a:t>
            </a:r>
            <a:r>
              <a:rPr lang="en-US" sz="1200" dirty="0" err="1">
                <a:latin typeface="Courier New" pitchFamily="49" charset="0"/>
              </a:rPr>
              <a:t>innerHi</a:t>
            </a:r>
            <a:r>
              <a:rPr lang="en-US" sz="1200" dirty="0">
                <a:latin typeface="Courier New" pitchFamily="49" charset="0"/>
              </a:rPr>
              <a:t>: </a:t>
            </a:r>
            <a:r>
              <a:rPr lang="en-US" sz="1200" b="1" dirty="0">
                <a:latin typeface="Courier New" pitchFamily="49" charset="0"/>
              </a:rPr>
              <a:t>int</a:t>
            </a:r>
            <a:r>
              <a:rPr lang="en-US" sz="1200" dirty="0">
                <a:latin typeface="Courier New" pitchFamily="49" charset="0"/>
              </a:rPr>
              <a:t> = locN;</a:t>
            </a:r>
          </a:p>
          <a:p>
            <a:pPr algn="l"/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var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numProcs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myPE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: 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algn="l"/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var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retval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: 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algn="l"/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var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status: </a:t>
            </a:r>
            <a:r>
              <a:rPr lang="en-US" sz="1200" b="1" dirty="0" err="1">
                <a:solidFill>
                  <a:schemeClr val="tx2"/>
                </a:solidFill>
                <a:latin typeface="Courier New" pitchFamily="49" charset="0"/>
              </a:rPr>
              <a:t>MPI_Status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algn="l"/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 algn="l"/>
            <a:r>
              <a:rPr lang="en-US" sz="1200" b="1" dirty="0" err="1">
                <a:solidFill>
                  <a:schemeClr val="tx2"/>
                </a:solidFill>
                <a:latin typeface="Courier New" pitchFamily="49" charset="0"/>
              </a:rPr>
              <a:t>MPI_Comm_size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, &amp;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numProcs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 algn="l"/>
            <a:r>
              <a:rPr lang="en-US" sz="1200" b="1" dirty="0" err="1">
                <a:solidFill>
                  <a:schemeClr val="tx2"/>
                </a:solidFill>
                <a:latin typeface="Courier New" pitchFamily="49" charset="0"/>
              </a:rPr>
              <a:t>MPI_Comm_rank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, &amp;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myPE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 algn="l"/>
            <a:r>
              <a:rPr lang="en-US" sz="1200" b="1" dirty="0">
                <a:latin typeface="Courier New" pitchFamily="49" charset="0"/>
              </a:rPr>
              <a:t>if</a:t>
            </a:r>
            <a:r>
              <a:rPr lang="en-US" sz="1200" dirty="0"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myPE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&lt; numProcs-1</a:t>
            </a:r>
            <a:r>
              <a:rPr lang="en-US" sz="12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retval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200" b="1" dirty="0" err="1">
                <a:solidFill>
                  <a:schemeClr val="tx2"/>
                </a:solidFill>
                <a:latin typeface="Courier New" pitchFamily="49" charset="0"/>
              </a:rPr>
              <a:t>MPI_Send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(&amp;(a(locN)), 1, 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MPI_FLOAT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, myPE+1, 0, 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 algn="l"/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 if (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retval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!= 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MPI_SUCCESS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) { 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handleError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retval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); }</a:t>
            </a:r>
          </a:p>
          <a:p>
            <a:pPr algn="l"/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retval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200" b="1" dirty="0" err="1">
                <a:solidFill>
                  <a:schemeClr val="tx2"/>
                </a:solidFill>
                <a:latin typeface="Courier New" pitchFamily="49" charset="0"/>
              </a:rPr>
              <a:t>MPI_Recv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(&amp;(a(locN+1)), 1, 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MPI_FLOAT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, myPE+1, 1, 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, &amp;status);</a:t>
            </a:r>
          </a:p>
          <a:p>
            <a:pPr algn="l"/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 if (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retval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!= 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MPI_SUCCESS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) { 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handleErrorWithStatus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retval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, status); }</a:t>
            </a:r>
          </a:p>
          <a:p>
            <a:pPr algn="l"/>
            <a:r>
              <a:rPr lang="en-US" sz="1200" dirty="0">
                <a:latin typeface="Courier New" pitchFamily="49" charset="0"/>
              </a:rPr>
              <a:t>} </a:t>
            </a:r>
            <a:r>
              <a:rPr lang="en-US" sz="1200" b="1" dirty="0">
                <a:latin typeface="Courier New" pitchFamily="49" charset="0"/>
              </a:rPr>
              <a:t>else</a:t>
            </a:r>
            <a:endParaRPr lang="en-US" sz="1200" dirty="0">
              <a:latin typeface="Courier New" pitchFamily="49" charset="0"/>
            </a:endParaRPr>
          </a:p>
          <a:p>
            <a:pPr algn="l"/>
            <a:r>
              <a:rPr lang="en-US" sz="1200" dirty="0">
                <a:latin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</a:rPr>
              <a:t>innerHi</a:t>
            </a:r>
            <a:r>
              <a:rPr lang="en-US" sz="1200" dirty="0">
                <a:latin typeface="Courier New" pitchFamily="49" charset="0"/>
              </a:rPr>
              <a:t> = locN-1; </a:t>
            </a:r>
          </a:p>
          <a:p>
            <a:pPr algn="l"/>
            <a:r>
              <a:rPr lang="en-US" sz="1200" b="1" dirty="0">
                <a:latin typeface="Courier New" pitchFamily="49" charset="0"/>
              </a:rPr>
              <a:t>if</a:t>
            </a:r>
            <a:r>
              <a:rPr lang="en-US" sz="1200" dirty="0"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myPE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&gt; 0</a:t>
            </a:r>
            <a:r>
              <a:rPr lang="en-US" sz="12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retval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200" b="1" dirty="0" err="1">
                <a:solidFill>
                  <a:schemeClr val="tx2"/>
                </a:solidFill>
                <a:latin typeface="Courier New" pitchFamily="49" charset="0"/>
              </a:rPr>
              <a:t>MPI_Send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(&amp;(a(1)), 1, 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MPI_FLOAT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, myPE-1, 1, 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 algn="l"/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 if (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retval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!= 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MPI_SUCCESS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) { 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handleError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retval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); }</a:t>
            </a:r>
          </a:p>
          <a:p>
            <a:pPr algn="l"/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retval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200" b="1" dirty="0" err="1">
                <a:solidFill>
                  <a:schemeClr val="tx2"/>
                </a:solidFill>
                <a:latin typeface="Courier New" pitchFamily="49" charset="0"/>
              </a:rPr>
              <a:t>MPI_Recv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(&amp;(a(0)), 1, 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MPI_FLOAT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, myPE-1, 0, 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MPI_COMM_WORLD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, &amp;status);</a:t>
            </a:r>
          </a:p>
          <a:p>
            <a:pPr algn="l"/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 if (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retval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 != </a:t>
            </a:r>
            <a:r>
              <a:rPr lang="en-US" sz="1200" b="1" dirty="0">
                <a:solidFill>
                  <a:schemeClr val="tx2"/>
                </a:solidFill>
                <a:latin typeface="Courier New" pitchFamily="49" charset="0"/>
              </a:rPr>
              <a:t>MPI_SUCCESS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) { 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handleErrorWithStatus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chemeClr val="tx2"/>
                </a:solidFill>
                <a:latin typeface="Courier New" pitchFamily="49" charset="0"/>
              </a:rPr>
              <a:t>retval</a:t>
            </a:r>
            <a:r>
              <a:rPr lang="en-US" sz="1200" dirty="0">
                <a:solidFill>
                  <a:schemeClr val="tx2"/>
                </a:solidFill>
                <a:latin typeface="Courier New" pitchFamily="49" charset="0"/>
              </a:rPr>
              <a:t>, status); }</a:t>
            </a:r>
          </a:p>
          <a:p>
            <a:pPr algn="l"/>
            <a:r>
              <a:rPr lang="en-US" sz="1200" dirty="0">
                <a:latin typeface="Courier New" pitchFamily="49" charset="0"/>
              </a:rPr>
              <a:t>} </a:t>
            </a:r>
            <a:r>
              <a:rPr lang="en-US" sz="1200" b="1" dirty="0">
                <a:latin typeface="Courier New" pitchFamily="49" charset="0"/>
              </a:rPr>
              <a:t>else</a:t>
            </a:r>
            <a:endParaRPr lang="en-US" sz="1200" dirty="0">
              <a:latin typeface="Courier New" pitchFamily="49" charset="0"/>
            </a:endParaRPr>
          </a:p>
          <a:p>
            <a:pPr algn="l"/>
            <a:r>
              <a:rPr lang="en-US" sz="1200" dirty="0">
                <a:latin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</a:rPr>
              <a:t>innerLo</a:t>
            </a:r>
            <a:r>
              <a:rPr lang="en-US" sz="1200" dirty="0">
                <a:latin typeface="Courier New" pitchFamily="49" charset="0"/>
              </a:rPr>
              <a:t> = 2;</a:t>
            </a:r>
          </a:p>
          <a:p>
            <a:pPr algn="l"/>
            <a:r>
              <a:rPr lang="en-US" sz="1200" b="1" dirty="0">
                <a:latin typeface="Courier New" pitchFamily="49" charset="0"/>
              </a:rPr>
              <a:t>forall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i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</a:rPr>
              <a:t>in</a:t>
            </a:r>
            <a:r>
              <a:rPr lang="en-US" sz="1200" dirty="0">
                <a:latin typeface="Courier New" pitchFamily="49" charset="0"/>
              </a:rPr>
              <a:t> (</a:t>
            </a:r>
            <a:r>
              <a:rPr lang="en-US" sz="1200" dirty="0" err="1">
                <a:latin typeface="Courier New" pitchFamily="49" charset="0"/>
              </a:rPr>
              <a:t>innerLo</a:t>
            </a:r>
            <a:r>
              <a:rPr lang="en-US" sz="1200" dirty="0">
                <a:latin typeface="Courier New" pitchFamily="49" charset="0"/>
              </a:rPr>
              <a:t>..</a:t>
            </a:r>
            <a:r>
              <a:rPr lang="en-US" sz="1200" dirty="0" err="1">
                <a:latin typeface="Courier New" pitchFamily="49" charset="0"/>
              </a:rPr>
              <a:t>innerHi</a:t>
            </a:r>
            <a:r>
              <a:rPr lang="en-US" sz="12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sz="1200" dirty="0">
                <a:latin typeface="Courier New" pitchFamily="49" charset="0"/>
              </a:rPr>
              <a:t>  b(</a:t>
            </a:r>
            <a:r>
              <a:rPr lang="en-US" sz="1200" dirty="0" err="1">
                <a:latin typeface="Courier New" pitchFamily="49" charset="0"/>
              </a:rPr>
              <a:t>i</a:t>
            </a:r>
            <a:r>
              <a:rPr lang="en-US" sz="1200" dirty="0">
                <a:latin typeface="Courier New" pitchFamily="49" charset="0"/>
              </a:rPr>
              <a:t>) = (a(i-1) + a(i+1))/2;</a:t>
            </a:r>
          </a:p>
          <a:p>
            <a:pPr algn="l"/>
            <a:r>
              <a:rPr lang="en-US" sz="1200" dirty="0">
                <a:latin typeface="Courier New" pitchFamily="49" charset="0"/>
              </a:rPr>
              <a:t>}</a:t>
            </a:r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3335338" y="1371600"/>
            <a:ext cx="24209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SPMD (pseudocode + MPI)</a:t>
            </a:r>
          </a:p>
        </p:txBody>
      </p:sp>
      <p:sp>
        <p:nvSpPr>
          <p:cNvPr id="2556934" name="AutoShape 6"/>
          <p:cNvSpPr>
            <a:spLocks/>
          </p:cNvSpPr>
          <p:nvPr/>
        </p:nvSpPr>
        <p:spPr bwMode="auto">
          <a:xfrm>
            <a:off x="5921375" y="1816100"/>
            <a:ext cx="3081338" cy="708025"/>
          </a:xfrm>
          <a:prstGeom prst="accentBorderCallout1">
            <a:avLst>
              <a:gd name="adj1" fmla="val 16144"/>
              <a:gd name="adj2" fmla="val -2472"/>
              <a:gd name="adj3" fmla="val 219954"/>
              <a:gd name="adj4" fmla="val -40699"/>
            </a:avLst>
          </a:prstGeom>
          <a:solidFill>
            <a:srgbClr val="0000FF"/>
          </a:solidFill>
          <a:ln w="25400">
            <a:solidFill>
              <a:schemeClr val="tx2"/>
            </a:solidFill>
            <a:miter lim="800000"/>
            <a:headEnd/>
            <a:tailEnd type="triangle" w="sm" len="sm"/>
          </a:ln>
        </p:spPr>
        <p:txBody>
          <a:bodyPr lIns="90488" tIns="44450" rIns="90488" bIns="44450" anchor="ctr"/>
          <a:lstStyle/>
          <a:p>
            <a:r>
              <a:rPr lang="en-US" b="1">
                <a:solidFill>
                  <a:schemeClr val="bg1"/>
                </a:solidFill>
              </a:rPr>
              <a:t>Communication becomes geometrically more complex for higher-dimensional arrays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69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93" name="Rectangle 3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2) </a:t>
            </a:r>
            <a:r>
              <a:rPr lang="en-US" i="1" dirty="0" smtClean="0"/>
              <a:t>rprj3</a:t>
            </a:r>
            <a:r>
              <a:rPr lang="en-US" dirty="0" smtClean="0"/>
              <a:t> stencil from NAS MG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90800" y="4114800"/>
            <a:ext cx="1828800" cy="1600200"/>
            <a:chOff x="1776" y="1536"/>
            <a:chExt cx="1152" cy="100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776" y="1536"/>
              <a:ext cx="1152" cy="1008"/>
              <a:chOff x="672" y="2592"/>
              <a:chExt cx="1152" cy="100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1104" y="2592"/>
                <a:ext cx="720" cy="720"/>
                <a:chOff x="1104" y="2592"/>
                <a:chExt cx="720" cy="720"/>
              </a:xfrm>
            </p:grpSpPr>
            <p:sp>
              <p:nvSpPr>
                <p:cNvPr id="148873" name="Rectangle 5"/>
                <p:cNvSpPr>
                  <a:spLocks noChangeArrowheads="1"/>
                </p:cNvSpPr>
                <p:nvPr/>
              </p:nvSpPr>
              <p:spPr bwMode="auto">
                <a:xfrm>
                  <a:off x="1104" y="2592"/>
                  <a:ext cx="720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74" name="Line 6"/>
                <p:cNvSpPr>
                  <a:spLocks noChangeShapeType="1"/>
                </p:cNvSpPr>
                <p:nvPr/>
              </p:nvSpPr>
              <p:spPr bwMode="auto">
                <a:xfrm>
                  <a:off x="1344" y="2592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75" name="Line 7"/>
                <p:cNvSpPr>
                  <a:spLocks noChangeShapeType="1"/>
                </p:cNvSpPr>
                <p:nvPr/>
              </p:nvSpPr>
              <p:spPr bwMode="auto">
                <a:xfrm>
                  <a:off x="1584" y="2592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76" name="Line 8"/>
                <p:cNvSpPr>
                  <a:spLocks noChangeShapeType="1"/>
                </p:cNvSpPr>
                <p:nvPr/>
              </p:nvSpPr>
              <p:spPr bwMode="auto">
                <a:xfrm>
                  <a:off x="1104" y="2832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77" name="Line 9"/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672" y="2880"/>
                <a:ext cx="720" cy="720"/>
                <a:chOff x="672" y="2880"/>
                <a:chExt cx="720" cy="720"/>
              </a:xfrm>
            </p:grpSpPr>
            <p:sp>
              <p:nvSpPr>
                <p:cNvPr id="148868" name="Rectangle 11"/>
                <p:cNvSpPr>
                  <a:spLocks noChangeArrowheads="1"/>
                </p:cNvSpPr>
                <p:nvPr/>
              </p:nvSpPr>
              <p:spPr bwMode="auto">
                <a:xfrm>
                  <a:off x="672" y="2880"/>
                  <a:ext cx="720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69" name="Line 12"/>
                <p:cNvSpPr>
                  <a:spLocks noChangeShapeType="1"/>
                </p:cNvSpPr>
                <p:nvPr/>
              </p:nvSpPr>
              <p:spPr bwMode="auto">
                <a:xfrm>
                  <a:off x="912" y="2880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70" name="Line 13"/>
                <p:cNvSpPr>
                  <a:spLocks noChangeShapeType="1"/>
                </p:cNvSpPr>
                <p:nvPr/>
              </p:nvSpPr>
              <p:spPr bwMode="auto">
                <a:xfrm>
                  <a:off x="1152" y="2880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71" name="Line 14"/>
                <p:cNvSpPr>
                  <a:spLocks noChangeShapeType="1"/>
                </p:cNvSpPr>
                <p:nvPr/>
              </p:nvSpPr>
              <p:spPr bwMode="auto">
                <a:xfrm>
                  <a:off x="672" y="3120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72" name="Line 15"/>
                <p:cNvSpPr>
                  <a:spLocks noChangeShapeType="1"/>
                </p:cNvSpPr>
                <p:nvPr/>
              </p:nvSpPr>
              <p:spPr bwMode="auto">
                <a:xfrm>
                  <a:off x="672" y="3360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816" y="2784"/>
                <a:ext cx="720" cy="720"/>
                <a:chOff x="2352" y="2784"/>
                <a:chExt cx="720" cy="720"/>
              </a:xfrm>
            </p:grpSpPr>
            <p:grpSp>
              <p:nvGrpSpPr>
                <p:cNvPr id="7" name="Group 17"/>
                <p:cNvGrpSpPr>
                  <a:grpSpLocks/>
                </p:cNvGrpSpPr>
                <p:nvPr/>
              </p:nvGrpSpPr>
              <p:grpSpPr bwMode="auto">
                <a:xfrm>
                  <a:off x="2352" y="2784"/>
                  <a:ext cx="720" cy="720"/>
                  <a:chOff x="816" y="2784"/>
                  <a:chExt cx="720" cy="720"/>
                </a:xfrm>
              </p:grpSpPr>
              <p:sp>
                <p:nvSpPr>
                  <p:cNvPr id="148863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784"/>
                    <a:ext cx="720" cy="72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86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784"/>
                    <a:ext cx="0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865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2784"/>
                    <a:ext cx="0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86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3024"/>
                    <a:ext cx="72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86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3264"/>
                    <a:ext cx="72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8862" name="Rectangle 23"/>
                <p:cNvSpPr>
                  <a:spLocks noChangeArrowheads="1"/>
                </p:cNvSpPr>
                <p:nvPr/>
              </p:nvSpPr>
              <p:spPr bwMode="auto">
                <a:xfrm>
                  <a:off x="2592" y="3024"/>
                  <a:ext cx="240" cy="24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960" y="2688"/>
                <a:ext cx="720" cy="720"/>
                <a:chOff x="2352" y="2784"/>
                <a:chExt cx="720" cy="720"/>
              </a:xfrm>
            </p:grpSpPr>
            <p:grpSp>
              <p:nvGrpSpPr>
                <p:cNvPr id="9" name="Group 25"/>
                <p:cNvGrpSpPr>
                  <a:grpSpLocks/>
                </p:cNvGrpSpPr>
                <p:nvPr/>
              </p:nvGrpSpPr>
              <p:grpSpPr bwMode="auto">
                <a:xfrm>
                  <a:off x="2352" y="2784"/>
                  <a:ext cx="720" cy="720"/>
                  <a:chOff x="816" y="2784"/>
                  <a:chExt cx="720" cy="720"/>
                </a:xfrm>
              </p:grpSpPr>
              <p:sp>
                <p:nvSpPr>
                  <p:cNvPr id="14885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784"/>
                    <a:ext cx="720" cy="72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85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784"/>
                    <a:ext cx="0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85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2784"/>
                    <a:ext cx="0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859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3024"/>
                    <a:ext cx="72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860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3264"/>
                    <a:ext cx="72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8855" name="Rectangle 31"/>
                <p:cNvSpPr>
                  <a:spLocks noChangeArrowheads="1"/>
                </p:cNvSpPr>
                <p:nvPr/>
              </p:nvSpPr>
              <p:spPr bwMode="auto">
                <a:xfrm>
                  <a:off x="2592" y="3024"/>
                  <a:ext cx="240" cy="24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8834" name="Line 32"/>
              <p:cNvSpPr>
                <a:spLocks noChangeShapeType="1"/>
              </p:cNvSpPr>
              <p:nvPr/>
            </p:nvSpPr>
            <p:spPr bwMode="auto">
              <a:xfrm flipV="1">
                <a:off x="1056" y="2928"/>
                <a:ext cx="14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35" name="Line 33"/>
              <p:cNvSpPr>
                <a:spLocks noChangeShapeType="1"/>
              </p:cNvSpPr>
              <p:nvPr/>
            </p:nvSpPr>
            <p:spPr bwMode="auto">
              <a:xfrm flipV="1">
                <a:off x="1296" y="2928"/>
                <a:ext cx="14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36" name="Line 34"/>
              <p:cNvSpPr>
                <a:spLocks noChangeShapeType="1"/>
              </p:cNvSpPr>
              <p:nvPr/>
            </p:nvSpPr>
            <p:spPr bwMode="auto">
              <a:xfrm flipV="1">
                <a:off x="1296" y="3168"/>
                <a:ext cx="14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37" name="Line 35"/>
              <p:cNvSpPr>
                <a:spLocks noChangeShapeType="1"/>
              </p:cNvSpPr>
              <p:nvPr/>
            </p:nvSpPr>
            <p:spPr bwMode="auto">
              <a:xfrm flipV="1">
                <a:off x="1056" y="3168"/>
                <a:ext cx="14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38" name="Line 36"/>
              <p:cNvSpPr>
                <a:spLocks noChangeShapeType="1"/>
              </p:cNvSpPr>
              <p:nvPr/>
            </p:nvSpPr>
            <p:spPr bwMode="auto">
              <a:xfrm flipV="1">
                <a:off x="672" y="259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39" name="Line 37"/>
              <p:cNvSpPr>
                <a:spLocks noChangeShapeType="1"/>
              </p:cNvSpPr>
              <p:nvPr/>
            </p:nvSpPr>
            <p:spPr bwMode="auto">
              <a:xfrm flipV="1">
                <a:off x="912" y="259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40" name="Line 38"/>
              <p:cNvSpPr>
                <a:spLocks noChangeShapeType="1"/>
              </p:cNvSpPr>
              <p:nvPr/>
            </p:nvSpPr>
            <p:spPr bwMode="auto">
              <a:xfrm flipV="1">
                <a:off x="1152" y="259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41" name="Line 39"/>
              <p:cNvSpPr>
                <a:spLocks noChangeShapeType="1"/>
              </p:cNvSpPr>
              <p:nvPr/>
            </p:nvSpPr>
            <p:spPr bwMode="auto">
              <a:xfrm flipV="1">
                <a:off x="1392" y="259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42" name="Line 40"/>
              <p:cNvSpPr>
                <a:spLocks noChangeShapeType="1"/>
              </p:cNvSpPr>
              <p:nvPr/>
            </p:nvSpPr>
            <p:spPr bwMode="auto">
              <a:xfrm flipV="1">
                <a:off x="1392" y="283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43" name="Line 41"/>
              <p:cNvSpPr>
                <a:spLocks noChangeShapeType="1"/>
              </p:cNvSpPr>
              <p:nvPr/>
            </p:nvSpPr>
            <p:spPr bwMode="auto">
              <a:xfrm flipV="1">
                <a:off x="1152" y="283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44" name="Line 42"/>
              <p:cNvSpPr>
                <a:spLocks noChangeShapeType="1"/>
              </p:cNvSpPr>
              <p:nvPr/>
            </p:nvSpPr>
            <p:spPr bwMode="auto">
              <a:xfrm flipV="1">
                <a:off x="912" y="283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45" name="Line 43"/>
              <p:cNvSpPr>
                <a:spLocks noChangeShapeType="1"/>
              </p:cNvSpPr>
              <p:nvPr/>
            </p:nvSpPr>
            <p:spPr bwMode="auto">
              <a:xfrm flipV="1">
                <a:off x="672" y="283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46" name="Line 44"/>
              <p:cNvSpPr>
                <a:spLocks noChangeShapeType="1"/>
              </p:cNvSpPr>
              <p:nvPr/>
            </p:nvSpPr>
            <p:spPr bwMode="auto">
              <a:xfrm flipV="1">
                <a:off x="672" y="307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47" name="Line 45"/>
              <p:cNvSpPr>
                <a:spLocks noChangeShapeType="1"/>
              </p:cNvSpPr>
              <p:nvPr/>
            </p:nvSpPr>
            <p:spPr bwMode="auto">
              <a:xfrm flipV="1">
                <a:off x="912" y="307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48" name="Line 46"/>
              <p:cNvSpPr>
                <a:spLocks noChangeShapeType="1"/>
              </p:cNvSpPr>
              <p:nvPr/>
            </p:nvSpPr>
            <p:spPr bwMode="auto">
              <a:xfrm flipV="1">
                <a:off x="1152" y="307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49" name="Line 47"/>
              <p:cNvSpPr>
                <a:spLocks noChangeShapeType="1"/>
              </p:cNvSpPr>
              <p:nvPr/>
            </p:nvSpPr>
            <p:spPr bwMode="auto">
              <a:xfrm flipV="1">
                <a:off x="1392" y="307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50" name="Line 48"/>
              <p:cNvSpPr>
                <a:spLocks noChangeShapeType="1"/>
              </p:cNvSpPr>
              <p:nvPr/>
            </p:nvSpPr>
            <p:spPr bwMode="auto">
              <a:xfrm flipV="1">
                <a:off x="1392" y="331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51" name="Line 49"/>
              <p:cNvSpPr>
                <a:spLocks noChangeShapeType="1"/>
              </p:cNvSpPr>
              <p:nvPr/>
            </p:nvSpPr>
            <p:spPr bwMode="auto">
              <a:xfrm flipV="1">
                <a:off x="1152" y="331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52" name="Line 50"/>
              <p:cNvSpPr>
                <a:spLocks noChangeShapeType="1"/>
              </p:cNvSpPr>
              <p:nvPr/>
            </p:nvSpPr>
            <p:spPr bwMode="auto">
              <a:xfrm flipV="1">
                <a:off x="912" y="331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53" name="Line 51"/>
              <p:cNvSpPr>
                <a:spLocks noChangeShapeType="1"/>
              </p:cNvSpPr>
              <p:nvPr/>
            </p:nvSpPr>
            <p:spPr bwMode="auto">
              <a:xfrm flipV="1">
                <a:off x="672" y="3312"/>
                <a:ext cx="43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76" y="1728"/>
              <a:ext cx="864" cy="816"/>
              <a:chOff x="1872" y="1728"/>
              <a:chExt cx="864" cy="816"/>
            </a:xfrm>
          </p:grpSpPr>
          <p:sp>
            <p:nvSpPr>
              <p:cNvPr id="148814" name="Freeform 53"/>
              <p:cNvSpPr>
                <a:spLocks/>
              </p:cNvSpPr>
              <p:nvPr/>
            </p:nvSpPr>
            <p:spPr bwMode="auto">
              <a:xfrm>
                <a:off x="2592" y="1968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15" name="Freeform 54"/>
              <p:cNvSpPr>
                <a:spLocks/>
              </p:cNvSpPr>
              <p:nvPr/>
            </p:nvSpPr>
            <p:spPr bwMode="auto">
              <a:xfrm>
                <a:off x="2592" y="2208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16" name="Freeform 55"/>
              <p:cNvSpPr>
                <a:spLocks/>
              </p:cNvSpPr>
              <p:nvPr/>
            </p:nvSpPr>
            <p:spPr bwMode="auto">
              <a:xfrm>
                <a:off x="2592" y="1728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17" name="Freeform 56"/>
              <p:cNvSpPr>
                <a:spLocks/>
              </p:cNvSpPr>
              <p:nvPr/>
            </p:nvSpPr>
            <p:spPr bwMode="auto">
              <a:xfrm>
                <a:off x="2112" y="1728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18" name="Freeform 57"/>
              <p:cNvSpPr>
                <a:spLocks/>
              </p:cNvSpPr>
              <p:nvPr/>
            </p:nvSpPr>
            <p:spPr bwMode="auto">
              <a:xfrm>
                <a:off x="2352" y="1728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19" name="Freeform 58"/>
              <p:cNvSpPr>
                <a:spLocks/>
              </p:cNvSpPr>
              <p:nvPr/>
            </p:nvSpPr>
            <p:spPr bwMode="auto">
              <a:xfrm>
                <a:off x="1872" y="1728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59"/>
              <p:cNvGrpSpPr>
                <a:grpSpLocks/>
              </p:cNvGrpSpPr>
              <p:nvPr/>
            </p:nvGrpSpPr>
            <p:grpSpPr bwMode="auto">
              <a:xfrm>
                <a:off x="1872" y="1824"/>
                <a:ext cx="720" cy="720"/>
                <a:chOff x="3168" y="1152"/>
                <a:chExt cx="720" cy="720"/>
              </a:xfrm>
            </p:grpSpPr>
            <p:sp>
              <p:nvSpPr>
                <p:cNvPr id="148821" name="Rectangle 60"/>
                <p:cNvSpPr>
                  <a:spLocks noChangeArrowheads="1"/>
                </p:cNvSpPr>
                <p:nvPr/>
              </p:nvSpPr>
              <p:spPr bwMode="auto">
                <a:xfrm>
                  <a:off x="3408" y="1152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22" name="Rectangle 61"/>
                <p:cNvSpPr>
                  <a:spLocks noChangeArrowheads="1"/>
                </p:cNvSpPr>
                <p:nvPr/>
              </p:nvSpPr>
              <p:spPr bwMode="auto">
                <a:xfrm>
                  <a:off x="3168" y="115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23" name="Rectangle 62"/>
                <p:cNvSpPr>
                  <a:spLocks noChangeArrowheads="1"/>
                </p:cNvSpPr>
                <p:nvPr/>
              </p:nvSpPr>
              <p:spPr bwMode="auto">
                <a:xfrm>
                  <a:off x="3408" y="1392"/>
                  <a:ext cx="240" cy="240"/>
                </a:xfrm>
                <a:prstGeom prst="rect">
                  <a:avLst/>
                </a:prstGeom>
                <a:solidFill>
                  <a:srgbClr val="00CC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24" name="Rectangle 63"/>
                <p:cNvSpPr>
                  <a:spLocks noChangeArrowheads="1"/>
                </p:cNvSpPr>
                <p:nvPr/>
              </p:nvSpPr>
              <p:spPr bwMode="auto">
                <a:xfrm>
                  <a:off x="3168" y="1392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25" name="Rectangle 64"/>
                <p:cNvSpPr>
                  <a:spLocks noChangeArrowheads="1"/>
                </p:cNvSpPr>
                <p:nvPr/>
              </p:nvSpPr>
              <p:spPr bwMode="auto">
                <a:xfrm>
                  <a:off x="3408" y="1632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26" name="Rectangle 65"/>
                <p:cNvSpPr>
                  <a:spLocks noChangeArrowheads="1"/>
                </p:cNvSpPr>
                <p:nvPr/>
              </p:nvSpPr>
              <p:spPr bwMode="auto">
                <a:xfrm>
                  <a:off x="3168" y="163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27" name="Rectangle 66"/>
                <p:cNvSpPr>
                  <a:spLocks noChangeArrowheads="1"/>
                </p:cNvSpPr>
                <p:nvPr/>
              </p:nvSpPr>
              <p:spPr bwMode="auto">
                <a:xfrm>
                  <a:off x="3648" y="115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28" name="Rectangle 67"/>
                <p:cNvSpPr>
                  <a:spLocks noChangeArrowheads="1"/>
                </p:cNvSpPr>
                <p:nvPr/>
              </p:nvSpPr>
              <p:spPr bwMode="auto">
                <a:xfrm>
                  <a:off x="3648" y="1392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29" name="Rectangle 68"/>
                <p:cNvSpPr>
                  <a:spLocks noChangeArrowheads="1"/>
                </p:cNvSpPr>
                <p:nvPr/>
              </p:nvSpPr>
              <p:spPr bwMode="auto">
                <a:xfrm>
                  <a:off x="3648" y="163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48484" name="Text Box 69"/>
          <p:cNvSpPr txBox="1">
            <a:spLocks noChangeArrowheads="1"/>
          </p:cNvSpPr>
          <p:nvPr/>
        </p:nvSpPr>
        <p:spPr bwMode="auto">
          <a:xfrm>
            <a:off x="2362200" y="2667000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Courier New" pitchFamily="49" charset="0"/>
                <a:sym typeface="Symbol" pitchFamily="18" charset="2"/>
              </a:rPr>
              <a:t>=</a:t>
            </a:r>
            <a:endParaRPr lang="en-US" sz="20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48485" name="Text Box 70"/>
          <p:cNvSpPr txBox="1">
            <a:spLocks noChangeArrowheads="1"/>
          </p:cNvSpPr>
          <p:nvPr/>
        </p:nvSpPr>
        <p:spPr bwMode="auto">
          <a:xfrm>
            <a:off x="4427538" y="4800600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+</a:t>
            </a:r>
            <a:endParaRPr lang="en-US" sz="20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48486" name="Text Box 71"/>
          <p:cNvSpPr txBox="1">
            <a:spLocks noChangeArrowheads="1"/>
          </p:cNvSpPr>
          <p:nvPr/>
        </p:nvSpPr>
        <p:spPr bwMode="auto">
          <a:xfrm>
            <a:off x="6561138" y="4800600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+</a:t>
            </a:r>
            <a:endParaRPr lang="en-US" sz="2000">
              <a:solidFill>
                <a:schemeClr val="tx2"/>
              </a:solidFill>
              <a:latin typeface="Courier New" pitchFamily="49" charset="0"/>
            </a:endParaRPr>
          </a:p>
        </p:txBody>
      </p: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457200" y="1981200"/>
            <a:ext cx="1828800" cy="1600200"/>
            <a:chOff x="672" y="2592"/>
            <a:chExt cx="1152" cy="1008"/>
          </a:xfrm>
        </p:grpSpPr>
        <p:grpSp>
          <p:nvGrpSpPr>
            <p:cNvPr id="13" name="Group 73"/>
            <p:cNvGrpSpPr>
              <a:grpSpLocks/>
            </p:cNvGrpSpPr>
            <p:nvPr/>
          </p:nvGrpSpPr>
          <p:grpSpPr bwMode="auto">
            <a:xfrm>
              <a:off x="1104" y="2592"/>
              <a:ext cx="720" cy="720"/>
              <a:chOff x="1104" y="2592"/>
              <a:chExt cx="720" cy="720"/>
            </a:xfrm>
          </p:grpSpPr>
          <p:sp>
            <p:nvSpPr>
              <p:cNvPr id="148807" name="Rectangle 74"/>
              <p:cNvSpPr>
                <a:spLocks noChangeArrowheads="1"/>
              </p:cNvSpPr>
              <p:nvPr/>
            </p:nvSpPr>
            <p:spPr bwMode="auto">
              <a:xfrm>
                <a:off x="1104" y="2592"/>
                <a:ext cx="720" cy="7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08" name="Line 75"/>
              <p:cNvSpPr>
                <a:spLocks noChangeShapeType="1"/>
              </p:cNvSpPr>
              <p:nvPr/>
            </p:nvSpPr>
            <p:spPr bwMode="auto">
              <a:xfrm>
                <a:off x="1344" y="2592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09" name="Line 76"/>
              <p:cNvSpPr>
                <a:spLocks noChangeShapeType="1"/>
              </p:cNvSpPr>
              <p:nvPr/>
            </p:nvSpPr>
            <p:spPr bwMode="auto">
              <a:xfrm>
                <a:off x="1584" y="2592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10" name="Line 77"/>
              <p:cNvSpPr>
                <a:spLocks noChangeShapeType="1"/>
              </p:cNvSpPr>
              <p:nvPr/>
            </p:nvSpPr>
            <p:spPr bwMode="auto">
              <a:xfrm>
                <a:off x="1104" y="2832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11" name="Line 78"/>
              <p:cNvSpPr>
                <a:spLocks noChangeShapeType="1"/>
              </p:cNvSpPr>
              <p:nvPr/>
            </p:nvSpPr>
            <p:spPr bwMode="auto">
              <a:xfrm>
                <a:off x="1104" y="3072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79"/>
            <p:cNvGrpSpPr>
              <a:grpSpLocks/>
            </p:cNvGrpSpPr>
            <p:nvPr/>
          </p:nvGrpSpPr>
          <p:grpSpPr bwMode="auto">
            <a:xfrm>
              <a:off x="672" y="2880"/>
              <a:ext cx="720" cy="720"/>
              <a:chOff x="672" y="2880"/>
              <a:chExt cx="720" cy="720"/>
            </a:xfrm>
          </p:grpSpPr>
          <p:sp>
            <p:nvSpPr>
              <p:cNvPr id="148802" name="Rectangle 80"/>
              <p:cNvSpPr>
                <a:spLocks noChangeArrowheads="1"/>
              </p:cNvSpPr>
              <p:nvPr/>
            </p:nvSpPr>
            <p:spPr bwMode="auto">
              <a:xfrm>
                <a:off x="672" y="2880"/>
                <a:ext cx="720" cy="7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03" name="Line 81"/>
              <p:cNvSpPr>
                <a:spLocks noChangeShapeType="1"/>
              </p:cNvSpPr>
              <p:nvPr/>
            </p:nvSpPr>
            <p:spPr bwMode="auto">
              <a:xfrm>
                <a:off x="912" y="2880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04" name="Line 82"/>
              <p:cNvSpPr>
                <a:spLocks noChangeShapeType="1"/>
              </p:cNvSpPr>
              <p:nvPr/>
            </p:nvSpPr>
            <p:spPr bwMode="auto">
              <a:xfrm>
                <a:off x="1152" y="2880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05" name="Line 83"/>
              <p:cNvSpPr>
                <a:spLocks noChangeShapeType="1"/>
              </p:cNvSpPr>
              <p:nvPr/>
            </p:nvSpPr>
            <p:spPr bwMode="auto">
              <a:xfrm>
                <a:off x="672" y="3120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806" name="Line 84"/>
              <p:cNvSpPr>
                <a:spLocks noChangeShapeType="1"/>
              </p:cNvSpPr>
              <p:nvPr/>
            </p:nvSpPr>
            <p:spPr bwMode="auto">
              <a:xfrm>
                <a:off x="672" y="3360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85"/>
            <p:cNvGrpSpPr>
              <a:grpSpLocks/>
            </p:cNvGrpSpPr>
            <p:nvPr/>
          </p:nvGrpSpPr>
          <p:grpSpPr bwMode="auto">
            <a:xfrm>
              <a:off x="816" y="2784"/>
              <a:ext cx="720" cy="720"/>
              <a:chOff x="2352" y="2784"/>
              <a:chExt cx="720" cy="720"/>
            </a:xfrm>
          </p:grpSpPr>
          <p:grpSp>
            <p:nvGrpSpPr>
              <p:cNvPr id="16" name="Group 86"/>
              <p:cNvGrpSpPr>
                <a:grpSpLocks/>
              </p:cNvGrpSpPr>
              <p:nvPr/>
            </p:nvGrpSpPr>
            <p:grpSpPr bwMode="auto">
              <a:xfrm>
                <a:off x="2352" y="2784"/>
                <a:ext cx="720" cy="720"/>
                <a:chOff x="816" y="2784"/>
                <a:chExt cx="720" cy="720"/>
              </a:xfrm>
            </p:grpSpPr>
            <p:sp>
              <p:nvSpPr>
                <p:cNvPr id="148797" name="Rectangle 87"/>
                <p:cNvSpPr>
                  <a:spLocks noChangeArrowheads="1"/>
                </p:cNvSpPr>
                <p:nvPr/>
              </p:nvSpPr>
              <p:spPr bwMode="auto">
                <a:xfrm>
                  <a:off x="816" y="2784"/>
                  <a:ext cx="720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798" name="Line 88"/>
                <p:cNvSpPr>
                  <a:spLocks noChangeShapeType="1"/>
                </p:cNvSpPr>
                <p:nvPr/>
              </p:nvSpPr>
              <p:spPr bwMode="auto">
                <a:xfrm>
                  <a:off x="1056" y="2784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799" name="Line 89"/>
                <p:cNvSpPr>
                  <a:spLocks noChangeShapeType="1"/>
                </p:cNvSpPr>
                <p:nvPr/>
              </p:nvSpPr>
              <p:spPr bwMode="auto">
                <a:xfrm>
                  <a:off x="1296" y="2784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00" name="Line 90"/>
                <p:cNvSpPr>
                  <a:spLocks noChangeShapeType="1"/>
                </p:cNvSpPr>
                <p:nvPr/>
              </p:nvSpPr>
              <p:spPr bwMode="auto">
                <a:xfrm>
                  <a:off x="816" y="3024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801" name="Line 91"/>
                <p:cNvSpPr>
                  <a:spLocks noChangeShapeType="1"/>
                </p:cNvSpPr>
                <p:nvPr/>
              </p:nvSpPr>
              <p:spPr bwMode="auto">
                <a:xfrm>
                  <a:off x="816" y="3264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8796" name="Rectangle 92"/>
              <p:cNvSpPr>
                <a:spLocks noChangeArrowheads="1"/>
              </p:cNvSpPr>
              <p:nvPr/>
            </p:nvSpPr>
            <p:spPr bwMode="auto">
              <a:xfrm>
                <a:off x="2592" y="3024"/>
                <a:ext cx="240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93"/>
            <p:cNvGrpSpPr>
              <a:grpSpLocks/>
            </p:cNvGrpSpPr>
            <p:nvPr/>
          </p:nvGrpSpPr>
          <p:grpSpPr bwMode="auto">
            <a:xfrm>
              <a:off x="960" y="2688"/>
              <a:ext cx="720" cy="720"/>
              <a:chOff x="2352" y="2784"/>
              <a:chExt cx="720" cy="720"/>
            </a:xfrm>
          </p:grpSpPr>
          <p:grpSp>
            <p:nvGrpSpPr>
              <p:cNvPr id="18" name="Group 94"/>
              <p:cNvGrpSpPr>
                <a:grpSpLocks/>
              </p:cNvGrpSpPr>
              <p:nvPr/>
            </p:nvGrpSpPr>
            <p:grpSpPr bwMode="auto">
              <a:xfrm>
                <a:off x="2352" y="2784"/>
                <a:ext cx="720" cy="720"/>
                <a:chOff x="816" y="2784"/>
                <a:chExt cx="720" cy="720"/>
              </a:xfrm>
            </p:grpSpPr>
            <p:sp>
              <p:nvSpPr>
                <p:cNvPr id="148790" name="Rectangle 95"/>
                <p:cNvSpPr>
                  <a:spLocks noChangeArrowheads="1"/>
                </p:cNvSpPr>
                <p:nvPr/>
              </p:nvSpPr>
              <p:spPr bwMode="auto">
                <a:xfrm>
                  <a:off x="816" y="2784"/>
                  <a:ext cx="720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791" name="Line 96"/>
                <p:cNvSpPr>
                  <a:spLocks noChangeShapeType="1"/>
                </p:cNvSpPr>
                <p:nvPr/>
              </p:nvSpPr>
              <p:spPr bwMode="auto">
                <a:xfrm>
                  <a:off x="1056" y="2784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792" name="Line 97"/>
                <p:cNvSpPr>
                  <a:spLocks noChangeShapeType="1"/>
                </p:cNvSpPr>
                <p:nvPr/>
              </p:nvSpPr>
              <p:spPr bwMode="auto">
                <a:xfrm>
                  <a:off x="1296" y="2784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793" name="Line 98"/>
                <p:cNvSpPr>
                  <a:spLocks noChangeShapeType="1"/>
                </p:cNvSpPr>
                <p:nvPr/>
              </p:nvSpPr>
              <p:spPr bwMode="auto">
                <a:xfrm>
                  <a:off x="816" y="3024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794" name="Line 99"/>
                <p:cNvSpPr>
                  <a:spLocks noChangeShapeType="1"/>
                </p:cNvSpPr>
                <p:nvPr/>
              </p:nvSpPr>
              <p:spPr bwMode="auto">
                <a:xfrm>
                  <a:off x="816" y="3264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8789" name="Rectangle 100"/>
              <p:cNvSpPr>
                <a:spLocks noChangeArrowheads="1"/>
              </p:cNvSpPr>
              <p:nvPr/>
            </p:nvSpPr>
            <p:spPr bwMode="auto">
              <a:xfrm>
                <a:off x="2592" y="3024"/>
                <a:ext cx="240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8768" name="Line 101"/>
            <p:cNvSpPr>
              <a:spLocks noChangeShapeType="1"/>
            </p:cNvSpPr>
            <p:nvPr/>
          </p:nvSpPr>
          <p:spPr bwMode="auto">
            <a:xfrm flipV="1">
              <a:off x="1056" y="2928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69" name="Line 102"/>
            <p:cNvSpPr>
              <a:spLocks noChangeShapeType="1"/>
            </p:cNvSpPr>
            <p:nvPr/>
          </p:nvSpPr>
          <p:spPr bwMode="auto">
            <a:xfrm flipV="1">
              <a:off x="1296" y="2928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70" name="Line 103"/>
            <p:cNvSpPr>
              <a:spLocks noChangeShapeType="1"/>
            </p:cNvSpPr>
            <p:nvPr/>
          </p:nvSpPr>
          <p:spPr bwMode="auto">
            <a:xfrm flipV="1">
              <a:off x="1296" y="3168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71" name="Line 104"/>
            <p:cNvSpPr>
              <a:spLocks noChangeShapeType="1"/>
            </p:cNvSpPr>
            <p:nvPr/>
          </p:nvSpPr>
          <p:spPr bwMode="auto">
            <a:xfrm flipV="1">
              <a:off x="1056" y="3168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72" name="Line 105"/>
            <p:cNvSpPr>
              <a:spLocks noChangeShapeType="1"/>
            </p:cNvSpPr>
            <p:nvPr/>
          </p:nvSpPr>
          <p:spPr bwMode="auto">
            <a:xfrm flipV="1">
              <a:off x="672" y="259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73" name="Line 106"/>
            <p:cNvSpPr>
              <a:spLocks noChangeShapeType="1"/>
            </p:cNvSpPr>
            <p:nvPr/>
          </p:nvSpPr>
          <p:spPr bwMode="auto">
            <a:xfrm flipV="1">
              <a:off x="912" y="259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74" name="Line 107"/>
            <p:cNvSpPr>
              <a:spLocks noChangeShapeType="1"/>
            </p:cNvSpPr>
            <p:nvPr/>
          </p:nvSpPr>
          <p:spPr bwMode="auto">
            <a:xfrm flipV="1">
              <a:off x="1152" y="259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75" name="Line 108"/>
            <p:cNvSpPr>
              <a:spLocks noChangeShapeType="1"/>
            </p:cNvSpPr>
            <p:nvPr/>
          </p:nvSpPr>
          <p:spPr bwMode="auto">
            <a:xfrm flipV="1">
              <a:off x="1392" y="259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76" name="Line 109"/>
            <p:cNvSpPr>
              <a:spLocks noChangeShapeType="1"/>
            </p:cNvSpPr>
            <p:nvPr/>
          </p:nvSpPr>
          <p:spPr bwMode="auto">
            <a:xfrm flipV="1">
              <a:off x="1392" y="283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77" name="Line 110"/>
            <p:cNvSpPr>
              <a:spLocks noChangeShapeType="1"/>
            </p:cNvSpPr>
            <p:nvPr/>
          </p:nvSpPr>
          <p:spPr bwMode="auto">
            <a:xfrm flipV="1">
              <a:off x="1152" y="283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78" name="Line 111"/>
            <p:cNvSpPr>
              <a:spLocks noChangeShapeType="1"/>
            </p:cNvSpPr>
            <p:nvPr/>
          </p:nvSpPr>
          <p:spPr bwMode="auto">
            <a:xfrm flipV="1">
              <a:off x="912" y="283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79" name="Line 112"/>
            <p:cNvSpPr>
              <a:spLocks noChangeShapeType="1"/>
            </p:cNvSpPr>
            <p:nvPr/>
          </p:nvSpPr>
          <p:spPr bwMode="auto">
            <a:xfrm flipV="1">
              <a:off x="672" y="283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80" name="Line 113"/>
            <p:cNvSpPr>
              <a:spLocks noChangeShapeType="1"/>
            </p:cNvSpPr>
            <p:nvPr/>
          </p:nvSpPr>
          <p:spPr bwMode="auto">
            <a:xfrm flipV="1">
              <a:off x="672" y="307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81" name="Line 114"/>
            <p:cNvSpPr>
              <a:spLocks noChangeShapeType="1"/>
            </p:cNvSpPr>
            <p:nvPr/>
          </p:nvSpPr>
          <p:spPr bwMode="auto">
            <a:xfrm flipV="1">
              <a:off x="912" y="307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82" name="Line 115"/>
            <p:cNvSpPr>
              <a:spLocks noChangeShapeType="1"/>
            </p:cNvSpPr>
            <p:nvPr/>
          </p:nvSpPr>
          <p:spPr bwMode="auto">
            <a:xfrm flipV="1">
              <a:off x="1152" y="307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83" name="Line 116"/>
            <p:cNvSpPr>
              <a:spLocks noChangeShapeType="1"/>
            </p:cNvSpPr>
            <p:nvPr/>
          </p:nvSpPr>
          <p:spPr bwMode="auto">
            <a:xfrm flipV="1">
              <a:off x="1392" y="307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84" name="Line 117"/>
            <p:cNvSpPr>
              <a:spLocks noChangeShapeType="1"/>
            </p:cNvSpPr>
            <p:nvPr/>
          </p:nvSpPr>
          <p:spPr bwMode="auto">
            <a:xfrm flipV="1">
              <a:off x="1392" y="331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85" name="Line 118"/>
            <p:cNvSpPr>
              <a:spLocks noChangeShapeType="1"/>
            </p:cNvSpPr>
            <p:nvPr/>
          </p:nvSpPr>
          <p:spPr bwMode="auto">
            <a:xfrm flipV="1">
              <a:off x="1152" y="331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86" name="Line 119"/>
            <p:cNvSpPr>
              <a:spLocks noChangeShapeType="1"/>
            </p:cNvSpPr>
            <p:nvPr/>
          </p:nvSpPr>
          <p:spPr bwMode="auto">
            <a:xfrm flipV="1">
              <a:off x="912" y="331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87" name="Line 120"/>
            <p:cNvSpPr>
              <a:spLocks noChangeShapeType="1"/>
            </p:cNvSpPr>
            <p:nvPr/>
          </p:nvSpPr>
          <p:spPr bwMode="auto">
            <a:xfrm flipV="1">
              <a:off x="672" y="3312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121"/>
          <p:cNvGrpSpPr>
            <a:grpSpLocks/>
          </p:cNvGrpSpPr>
          <p:nvPr/>
        </p:nvGrpSpPr>
        <p:grpSpPr bwMode="auto">
          <a:xfrm>
            <a:off x="6858000" y="4114800"/>
            <a:ext cx="1828800" cy="1600200"/>
            <a:chOff x="4320" y="1536"/>
            <a:chExt cx="1152" cy="1008"/>
          </a:xfrm>
        </p:grpSpPr>
        <p:sp>
          <p:nvSpPr>
            <p:cNvPr id="148706" name="Freeform 122"/>
            <p:cNvSpPr>
              <a:spLocks/>
            </p:cNvSpPr>
            <p:nvPr/>
          </p:nvSpPr>
          <p:spPr bwMode="auto">
            <a:xfrm>
              <a:off x="5328" y="1776"/>
              <a:ext cx="144" cy="334"/>
            </a:xfrm>
            <a:custGeom>
              <a:avLst/>
              <a:gdLst>
                <a:gd name="T0" fmla="*/ 0 w 144"/>
                <a:gd name="T1" fmla="*/ 96 h 336"/>
                <a:gd name="T2" fmla="*/ 144 w 144"/>
                <a:gd name="T3" fmla="*/ 0 h 336"/>
                <a:gd name="T4" fmla="*/ 144 w 144"/>
                <a:gd name="T5" fmla="*/ 240 h 336"/>
                <a:gd name="T6" fmla="*/ 0 w 144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36"/>
                <a:gd name="T14" fmla="*/ 144 w 14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36">
                  <a:moveTo>
                    <a:pt x="0" y="96"/>
                  </a:moveTo>
                  <a:lnTo>
                    <a:pt x="144" y="0"/>
                  </a:lnTo>
                  <a:lnTo>
                    <a:pt x="144" y="240"/>
                  </a:lnTo>
                  <a:lnTo>
                    <a:pt x="0" y="336"/>
                  </a:lnTo>
                </a:path>
              </a:pathLst>
            </a:cu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07" name="Freeform 123"/>
            <p:cNvSpPr>
              <a:spLocks/>
            </p:cNvSpPr>
            <p:nvPr/>
          </p:nvSpPr>
          <p:spPr bwMode="auto">
            <a:xfrm>
              <a:off x="5328" y="2016"/>
              <a:ext cx="144" cy="334"/>
            </a:xfrm>
            <a:custGeom>
              <a:avLst/>
              <a:gdLst>
                <a:gd name="T0" fmla="*/ 0 w 144"/>
                <a:gd name="T1" fmla="*/ 96 h 336"/>
                <a:gd name="T2" fmla="*/ 144 w 144"/>
                <a:gd name="T3" fmla="*/ 0 h 336"/>
                <a:gd name="T4" fmla="*/ 144 w 144"/>
                <a:gd name="T5" fmla="*/ 240 h 336"/>
                <a:gd name="T6" fmla="*/ 0 w 144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36"/>
                <a:gd name="T14" fmla="*/ 144 w 14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36">
                  <a:moveTo>
                    <a:pt x="0" y="96"/>
                  </a:moveTo>
                  <a:lnTo>
                    <a:pt x="144" y="0"/>
                  </a:lnTo>
                  <a:lnTo>
                    <a:pt x="144" y="240"/>
                  </a:lnTo>
                  <a:lnTo>
                    <a:pt x="0" y="336"/>
                  </a:lnTo>
                </a:path>
              </a:pathLst>
            </a:custGeom>
            <a:solidFill>
              <a:schemeClr val="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08" name="Freeform 124"/>
            <p:cNvSpPr>
              <a:spLocks/>
            </p:cNvSpPr>
            <p:nvPr/>
          </p:nvSpPr>
          <p:spPr bwMode="auto">
            <a:xfrm>
              <a:off x="5328" y="1536"/>
              <a:ext cx="144" cy="334"/>
            </a:xfrm>
            <a:custGeom>
              <a:avLst/>
              <a:gdLst>
                <a:gd name="T0" fmla="*/ 0 w 144"/>
                <a:gd name="T1" fmla="*/ 96 h 336"/>
                <a:gd name="T2" fmla="*/ 144 w 144"/>
                <a:gd name="T3" fmla="*/ 0 h 336"/>
                <a:gd name="T4" fmla="*/ 144 w 144"/>
                <a:gd name="T5" fmla="*/ 240 h 336"/>
                <a:gd name="T6" fmla="*/ 0 w 144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36"/>
                <a:gd name="T14" fmla="*/ 144 w 14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36">
                  <a:moveTo>
                    <a:pt x="0" y="96"/>
                  </a:moveTo>
                  <a:lnTo>
                    <a:pt x="144" y="0"/>
                  </a:lnTo>
                  <a:lnTo>
                    <a:pt x="144" y="240"/>
                  </a:lnTo>
                  <a:lnTo>
                    <a:pt x="0" y="336"/>
                  </a:lnTo>
                </a:path>
              </a:pathLst>
            </a:custGeom>
            <a:solidFill>
              <a:schemeClr val="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09" name="Freeform 125"/>
            <p:cNvSpPr>
              <a:spLocks/>
            </p:cNvSpPr>
            <p:nvPr/>
          </p:nvSpPr>
          <p:spPr bwMode="auto">
            <a:xfrm>
              <a:off x="4848" y="1536"/>
              <a:ext cx="384" cy="96"/>
            </a:xfrm>
            <a:custGeom>
              <a:avLst/>
              <a:gdLst>
                <a:gd name="T0" fmla="*/ 0 w 384"/>
                <a:gd name="T1" fmla="*/ 96 h 96"/>
                <a:gd name="T2" fmla="*/ 144 w 384"/>
                <a:gd name="T3" fmla="*/ 0 h 96"/>
                <a:gd name="T4" fmla="*/ 384 w 384"/>
                <a:gd name="T5" fmla="*/ 0 h 96"/>
                <a:gd name="T6" fmla="*/ 240 w 384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96"/>
                <a:gd name="T14" fmla="*/ 384 w 384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96">
                  <a:moveTo>
                    <a:pt x="0" y="96"/>
                  </a:moveTo>
                  <a:lnTo>
                    <a:pt x="144" y="0"/>
                  </a:lnTo>
                  <a:lnTo>
                    <a:pt x="384" y="0"/>
                  </a:lnTo>
                  <a:lnTo>
                    <a:pt x="240" y="96"/>
                  </a:lnTo>
                </a:path>
              </a:pathLst>
            </a:cu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10" name="Freeform 126"/>
            <p:cNvSpPr>
              <a:spLocks/>
            </p:cNvSpPr>
            <p:nvPr/>
          </p:nvSpPr>
          <p:spPr bwMode="auto">
            <a:xfrm>
              <a:off x="5088" y="1536"/>
              <a:ext cx="384" cy="96"/>
            </a:xfrm>
            <a:custGeom>
              <a:avLst/>
              <a:gdLst>
                <a:gd name="T0" fmla="*/ 0 w 384"/>
                <a:gd name="T1" fmla="*/ 96 h 96"/>
                <a:gd name="T2" fmla="*/ 144 w 384"/>
                <a:gd name="T3" fmla="*/ 0 h 96"/>
                <a:gd name="T4" fmla="*/ 384 w 384"/>
                <a:gd name="T5" fmla="*/ 0 h 96"/>
                <a:gd name="T6" fmla="*/ 240 w 384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96"/>
                <a:gd name="T14" fmla="*/ 384 w 384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96">
                  <a:moveTo>
                    <a:pt x="0" y="96"/>
                  </a:moveTo>
                  <a:lnTo>
                    <a:pt x="144" y="0"/>
                  </a:lnTo>
                  <a:lnTo>
                    <a:pt x="384" y="0"/>
                  </a:lnTo>
                  <a:lnTo>
                    <a:pt x="240" y="96"/>
                  </a:lnTo>
                </a:path>
              </a:pathLst>
            </a:custGeom>
            <a:solidFill>
              <a:schemeClr val="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11" name="Freeform 127"/>
            <p:cNvSpPr>
              <a:spLocks/>
            </p:cNvSpPr>
            <p:nvPr/>
          </p:nvSpPr>
          <p:spPr bwMode="auto">
            <a:xfrm>
              <a:off x="4608" y="1536"/>
              <a:ext cx="384" cy="96"/>
            </a:xfrm>
            <a:custGeom>
              <a:avLst/>
              <a:gdLst>
                <a:gd name="T0" fmla="*/ 0 w 384"/>
                <a:gd name="T1" fmla="*/ 96 h 96"/>
                <a:gd name="T2" fmla="*/ 144 w 384"/>
                <a:gd name="T3" fmla="*/ 0 h 96"/>
                <a:gd name="T4" fmla="*/ 384 w 384"/>
                <a:gd name="T5" fmla="*/ 0 h 96"/>
                <a:gd name="T6" fmla="*/ 240 w 384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96"/>
                <a:gd name="T14" fmla="*/ 384 w 384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96">
                  <a:moveTo>
                    <a:pt x="0" y="96"/>
                  </a:moveTo>
                  <a:lnTo>
                    <a:pt x="144" y="0"/>
                  </a:lnTo>
                  <a:lnTo>
                    <a:pt x="384" y="0"/>
                  </a:lnTo>
                  <a:lnTo>
                    <a:pt x="240" y="96"/>
                  </a:lnTo>
                </a:path>
              </a:pathLst>
            </a:custGeom>
            <a:solidFill>
              <a:schemeClr val="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12" name="Rectangle 128"/>
            <p:cNvSpPr>
              <a:spLocks noChangeArrowheads="1"/>
            </p:cNvSpPr>
            <p:nvPr/>
          </p:nvSpPr>
          <p:spPr bwMode="auto">
            <a:xfrm>
              <a:off x="4848" y="1632"/>
              <a:ext cx="240" cy="24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13" name="Rectangle 129"/>
            <p:cNvSpPr>
              <a:spLocks noChangeArrowheads="1"/>
            </p:cNvSpPr>
            <p:nvPr/>
          </p:nvSpPr>
          <p:spPr bwMode="auto">
            <a:xfrm>
              <a:off x="4608" y="1632"/>
              <a:ext cx="240" cy="240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14" name="Rectangle 130"/>
            <p:cNvSpPr>
              <a:spLocks noChangeArrowheads="1"/>
            </p:cNvSpPr>
            <p:nvPr/>
          </p:nvSpPr>
          <p:spPr bwMode="auto">
            <a:xfrm>
              <a:off x="4848" y="1872"/>
              <a:ext cx="240" cy="240"/>
            </a:xfrm>
            <a:prstGeom prst="rect">
              <a:avLst/>
            </a:prstGeom>
            <a:solidFill>
              <a:srgbClr val="00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15" name="Rectangle 131"/>
            <p:cNvSpPr>
              <a:spLocks noChangeArrowheads="1"/>
            </p:cNvSpPr>
            <p:nvPr/>
          </p:nvSpPr>
          <p:spPr bwMode="auto">
            <a:xfrm>
              <a:off x="4608" y="1872"/>
              <a:ext cx="240" cy="24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16" name="Rectangle 132"/>
            <p:cNvSpPr>
              <a:spLocks noChangeArrowheads="1"/>
            </p:cNvSpPr>
            <p:nvPr/>
          </p:nvSpPr>
          <p:spPr bwMode="auto">
            <a:xfrm>
              <a:off x="4848" y="2112"/>
              <a:ext cx="240" cy="24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17" name="Rectangle 133"/>
            <p:cNvSpPr>
              <a:spLocks noChangeArrowheads="1"/>
            </p:cNvSpPr>
            <p:nvPr/>
          </p:nvSpPr>
          <p:spPr bwMode="auto">
            <a:xfrm>
              <a:off x="4608" y="2112"/>
              <a:ext cx="240" cy="240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18" name="Rectangle 134"/>
            <p:cNvSpPr>
              <a:spLocks noChangeArrowheads="1"/>
            </p:cNvSpPr>
            <p:nvPr/>
          </p:nvSpPr>
          <p:spPr bwMode="auto">
            <a:xfrm>
              <a:off x="5088" y="1632"/>
              <a:ext cx="240" cy="240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19" name="Rectangle 135"/>
            <p:cNvSpPr>
              <a:spLocks noChangeArrowheads="1"/>
            </p:cNvSpPr>
            <p:nvPr/>
          </p:nvSpPr>
          <p:spPr bwMode="auto">
            <a:xfrm>
              <a:off x="5088" y="1872"/>
              <a:ext cx="240" cy="24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20" name="Rectangle 136"/>
            <p:cNvSpPr>
              <a:spLocks noChangeArrowheads="1"/>
            </p:cNvSpPr>
            <p:nvPr/>
          </p:nvSpPr>
          <p:spPr bwMode="auto">
            <a:xfrm>
              <a:off x="5088" y="2112"/>
              <a:ext cx="240" cy="240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21" name="Rectangle 137"/>
            <p:cNvSpPr>
              <a:spLocks noChangeArrowheads="1"/>
            </p:cNvSpPr>
            <p:nvPr/>
          </p:nvSpPr>
          <p:spPr bwMode="auto">
            <a:xfrm>
              <a:off x="5088" y="1632"/>
              <a:ext cx="240" cy="2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" name="Group 138"/>
            <p:cNvGrpSpPr>
              <a:grpSpLocks/>
            </p:cNvGrpSpPr>
            <p:nvPr/>
          </p:nvGrpSpPr>
          <p:grpSpPr bwMode="auto">
            <a:xfrm>
              <a:off x="4752" y="1536"/>
              <a:ext cx="720" cy="720"/>
              <a:chOff x="1104" y="2592"/>
              <a:chExt cx="720" cy="720"/>
            </a:xfrm>
          </p:grpSpPr>
          <p:sp>
            <p:nvSpPr>
              <p:cNvPr id="148759" name="Rectangle 139"/>
              <p:cNvSpPr>
                <a:spLocks noChangeArrowheads="1"/>
              </p:cNvSpPr>
              <p:nvPr/>
            </p:nvSpPr>
            <p:spPr bwMode="auto">
              <a:xfrm>
                <a:off x="1104" y="2592"/>
                <a:ext cx="720" cy="7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760" name="Line 140"/>
              <p:cNvSpPr>
                <a:spLocks noChangeShapeType="1"/>
              </p:cNvSpPr>
              <p:nvPr/>
            </p:nvSpPr>
            <p:spPr bwMode="auto">
              <a:xfrm>
                <a:off x="1344" y="2592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761" name="Line 141"/>
              <p:cNvSpPr>
                <a:spLocks noChangeShapeType="1"/>
              </p:cNvSpPr>
              <p:nvPr/>
            </p:nvSpPr>
            <p:spPr bwMode="auto">
              <a:xfrm>
                <a:off x="1584" y="2592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762" name="Line 142"/>
              <p:cNvSpPr>
                <a:spLocks noChangeShapeType="1"/>
              </p:cNvSpPr>
              <p:nvPr/>
            </p:nvSpPr>
            <p:spPr bwMode="auto">
              <a:xfrm>
                <a:off x="1104" y="2832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763" name="Line 143"/>
              <p:cNvSpPr>
                <a:spLocks noChangeShapeType="1"/>
              </p:cNvSpPr>
              <p:nvPr/>
            </p:nvSpPr>
            <p:spPr bwMode="auto">
              <a:xfrm>
                <a:off x="1104" y="3072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144"/>
            <p:cNvGrpSpPr>
              <a:grpSpLocks/>
            </p:cNvGrpSpPr>
            <p:nvPr/>
          </p:nvGrpSpPr>
          <p:grpSpPr bwMode="auto">
            <a:xfrm>
              <a:off x="4320" y="1824"/>
              <a:ext cx="720" cy="720"/>
              <a:chOff x="672" y="2880"/>
              <a:chExt cx="720" cy="720"/>
            </a:xfrm>
          </p:grpSpPr>
          <p:sp>
            <p:nvSpPr>
              <p:cNvPr id="148754" name="Rectangle 145"/>
              <p:cNvSpPr>
                <a:spLocks noChangeArrowheads="1"/>
              </p:cNvSpPr>
              <p:nvPr/>
            </p:nvSpPr>
            <p:spPr bwMode="auto">
              <a:xfrm>
                <a:off x="672" y="2880"/>
                <a:ext cx="720" cy="7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755" name="Line 146"/>
              <p:cNvSpPr>
                <a:spLocks noChangeShapeType="1"/>
              </p:cNvSpPr>
              <p:nvPr/>
            </p:nvSpPr>
            <p:spPr bwMode="auto">
              <a:xfrm>
                <a:off x="912" y="2880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756" name="Line 147"/>
              <p:cNvSpPr>
                <a:spLocks noChangeShapeType="1"/>
              </p:cNvSpPr>
              <p:nvPr/>
            </p:nvSpPr>
            <p:spPr bwMode="auto">
              <a:xfrm>
                <a:off x="1152" y="2880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757" name="Line 148"/>
              <p:cNvSpPr>
                <a:spLocks noChangeShapeType="1"/>
              </p:cNvSpPr>
              <p:nvPr/>
            </p:nvSpPr>
            <p:spPr bwMode="auto">
              <a:xfrm>
                <a:off x="672" y="3120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758" name="Line 149"/>
              <p:cNvSpPr>
                <a:spLocks noChangeShapeType="1"/>
              </p:cNvSpPr>
              <p:nvPr/>
            </p:nvSpPr>
            <p:spPr bwMode="auto">
              <a:xfrm>
                <a:off x="672" y="3360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50"/>
            <p:cNvGrpSpPr>
              <a:grpSpLocks/>
            </p:cNvGrpSpPr>
            <p:nvPr/>
          </p:nvGrpSpPr>
          <p:grpSpPr bwMode="auto">
            <a:xfrm>
              <a:off x="4464" y="1728"/>
              <a:ext cx="720" cy="720"/>
              <a:chOff x="816" y="2784"/>
              <a:chExt cx="720" cy="720"/>
            </a:xfrm>
          </p:grpSpPr>
          <p:sp>
            <p:nvSpPr>
              <p:cNvPr id="148749" name="Rectangle 151"/>
              <p:cNvSpPr>
                <a:spLocks noChangeArrowheads="1"/>
              </p:cNvSpPr>
              <p:nvPr/>
            </p:nvSpPr>
            <p:spPr bwMode="auto">
              <a:xfrm>
                <a:off x="816" y="2784"/>
                <a:ext cx="720" cy="7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750" name="Line 152"/>
              <p:cNvSpPr>
                <a:spLocks noChangeShapeType="1"/>
              </p:cNvSpPr>
              <p:nvPr/>
            </p:nvSpPr>
            <p:spPr bwMode="auto">
              <a:xfrm>
                <a:off x="1056" y="2784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751" name="Line 153"/>
              <p:cNvSpPr>
                <a:spLocks noChangeShapeType="1"/>
              </p:cNvSpPr>
              <p:nvPr/>
            </p:nvSpPr>
            <p:spPr bwMode="auto">
              <a:xfrm>
                <a:off x="1296" y="2784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752" name="Line 154"/>
              <p:cNvSpPr>
                <a:spLocks noChangeShapeType="1"/>
              </p:cNvSpPr>
              <p:nvPr/>
            </p:nvSpPr>
            <p:spPr bwMode="auto">
              <a:xfrm>
                <a:off x="816" y="3024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753" name="Line 155"/>
              <p:cNvSpPr>
                <a:spLocks noChangeShapeType="1"/>
              </p:cNvSpPr>
              <p:nvPr/>
            </p:nvSpPr>
            <p:spPr bwMode="auto">
              <a:xfrm>
                <a:off x="816" y="3264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" name="Group 156"/>
            <p:cNvGrpSpPr>
              <a:grpSpLocks/>
            </p:cNvGrpSpPr>
            <p:nvPr/>
          </p:nvGrpSpPr>
          <p:grpSpPr bwMode="auto">
            <a:xfrm>
              <a:off x="4608" y="1632"/>
              <a:ext cx="720" cy="720"/>
              <a:chOff x="2352" y="2784"/>
              <a:chExt cx="720" cy="720"/>
            </a:xfrm>
          </p:grpSpPr>
          <p:grpSp>
            <p:nvGrpSpPr>
              <p:cNvPr id="24" name="Group 157"/>
              <p:cNvGrpSpPr>
                <a:grpSpLocks/>
              </p:cNvGrpSpPr>
              <p:nvPr/>
            </p:nvGrpSpPr>
            <p:grpSpPr bwMode="auto">
              <a:xfrm>
                <a:off x="2352" y="2784"/>
                <a:ext cx="720" cy="720"/>
                <a:chOff x="816" y="2784"/>
                <a:chExt cx="720" cy="720"/>
              </a:xfrm>
            </p:grpSpPr>
            <p:sp>
              <p:nvSpPr>
                <p:cNvPr id="148744" name="Rectangle 158"/>
                <p:cNvSpPr>
                  <a:spLocks noChangeArrowheads="1"/>
                </p:cNvSpPr>
                <p:nvPr/>
              </p:nvSpPr>
              <p:spPr bwMode="auto">
                <a:xfrm>
                  <a:off x="816" y="2784"/>
                  <a:ext cx="720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745" name="Line 159"/>
                <p:cNvSpPr>
                  <a:spLocks noChangeShapeType="1"/>
                </p:cNvSpPr>
                <p:nvPr/>
              </p:nvSpPr>
              <p:spPr bwMode="auto">
                <a:xfrm>
                  <a:off x="1056" y="2784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746" name="Line 160"/>
                <p:cNvSpPr>
                  <a:spLocks noChangeShapeType="1"/>
                </p:cNvSpPr>
                <p:nvPr/>
              </p:nvSpPr>
              <p:spPr bwMode="auto">
                <a:xfrm>
                  <a:off x="1296" y="2784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747" name="Line 161"/>
                <p:cNvSpPr>
                  <a:spLocks noChangeShapeType="1"/>
                </p:cNvSpPr>
                <p:nvPr/>
              </p:nvSpPr>
              <p:spPr bwMode="auto">
                <a:xfrm>
                  <a:off x="816" y="3024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748" name="Line 162"/>
                <p:cNvSpPr>
                  <a:spLocks noChangeShapeType="1"/>
                </p:cNvSpPr>
                <p:nvPr/>
              </p:nvSpPr>
              <p:spPr bwMode="auto">
                <a:xfrm>
                  <a:off x="816" y="3264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8743" name="Rectangle 163"/>
              <p:cNvSpPr>
                <a:spLocks noChangeArrowheads="1"/>
              </p:cNvSpPr>
              <p:nvPr/>
            </p:nvSpPr>
            <p:spPr bwMode="auto">
              <a:xfrm>
                <a:off x="2592" y="3024"/>
                <a:ext cx="240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8726" name="Line 164"/>
            <p:cNvSpPr>
              <a:spLocks noChangeShapeType="1"/>
            </p:cNvSpPr>
            <p:nvPr/>
          </p:nvSpPr>
          <p:spPr bwMode="auto">
            <a:xfrm flipV="1">
              <a:off x="4320" y="153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27" name="Line 165"/>
            <p:cNvSpPr>
              <a:spLocks noChangeShapeType="1"/>
            </p:cNvSpPr>
            <p:nvPr/>
          </p:nvSpPr>
          <p:spPr bwMode="auto">
            <a:xfrm flipV="1">
              <a:off x="4560" y="153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28" name="Line 166"/>
            <p:cNvSpPr>
              <a:spLocks noChangeShapeType="1"/>
            </p:cNvSpPr>
            <p:nvPr/>
          </p:nvSpPr>
          <p:spPr bwMode="auto">
            <a:xfrm flipV="1">
              <a:off x="4800" y="153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29" name="Line 167"/>
            <p:cNvSpPr>
              <a:spLocks noChangeShapeType="1"/>
            </p:cNvSpPr>
            <p:nvPr/>
          </p:nvSpPr>
          <p:spPr bwMode="auto">
            <a:xfrm flipV="1">
              <a:off x="5040" y="153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30" name="Line 168"/>
            <p:cNvSpPr>
              <a:spLocks noChangeShapeType="1"/>
            </p:cNvSpPr>
            <p:nvPr/>
          </p:nvSpPr>
          <p:spPr bwMode="auto">
            <a:xfrm flipV="1">
              <a:off x="5040" y="177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31" name="Line 169"/>
            <p:cNvSpPr>
              <a:spLocks noChangeShapeType="1"/>
            </p:cNvSpPr>
            <p:nvPr/>
          </p:nvSpPr>
          <p:spPr bwMode="auto">
            <a:xfrm flipV="1">
              <a:off x="4800" y="177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32" name="Line 170"/>
            <p:cNvSpPr>
              <a:spLocks noChangeShapeType="1"/>
            </p:cNvSpPr>
            <p:nvPr/>
          </p:nvSpPr>
          <p:spPr bwMode="auto">
            <a:xfrm flipV="1">
              <a:off x="4560" y="177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33" name="Line 171"/>
            <p:cNvSpPr>
              <a:spLocks noChangeShapeType="1"/>
            </p:cNvSpPr>
            <p:nvPr/>
          </p:nvSpPr>
          <p:spPr bwMode="auto">
            <a:xfrm flipV="1">
              <a:off x="4320" y="177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34" name="Line 172"/>
            <p:cNvSpPr>
              <a:spLocks noChangeShapeType="1"/>
            </p:cNvSpPr>
            <p:nvPr/>
          </p:nvSpPr>
          <p:spPr bwMode="auto">
            <a:xfrm flipV="1">
              <a:off x="4320" y="201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35" name="Line 173"/>
            <p:cNvSpPr>
              <a:spLocks noChangeShapeType="1"/>
            </p:cNvSpPr>
            <p:nvPr/>
          </p:nvSpPr>
          <p:spPr bwMode="auto">
            <a:xfrm flipV="1">
              <a:off x="4560" y="201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36" name="Line 174"/>
            <p:cNvSpPr>
              <a:spLocks noChangeShapeType="1"/>
            </p:cNvSpPr>
            <p:nvPr/>
          </p:nvSpPr>
          <p:spPr bwMode="auto">
            <a:xfrm flipV="1">
              <a:off x="4800" y="201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37" name="Line 175"/>
            <p:cNvSpPr>
              <a:spLocks noChangeShapeType="1"/>
            </p:cNvSpPr>
            <p:nvPr/>
          </p:nvSpPr>
          <p:spPr bwMode="auto">
            <a:xfrm flipV="1">
              <a:off x="5040" y="201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38" name="Line 176"/>
            <p:cNvSpPr>
              <a:spLocks noChangeShapeType="1"/>
            </p:cNvSpPr>
            <p:nvPr/>
          </p:nvSpPr>
          <p:spPr bwMode="auto">
            <a:xfrm flipV="1">
              <a:off x="5040" y="225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39" name="Line 177"/>
            <p:cNvSpPr>
              <a:spLocks noChangeShapeType="1"/>
            </p:cNvSpPr>
            <p:nvPr/>
          </p:nvSpPr>
          <p:spPr bwMode="auto">
            <a:xfrm flipV="1">
              <a:off x="4800" y="225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40" name="Line 178"/>
            <p:cNvSpPr>
              <a:spLocks noChangeShapeType="1"/>
            </p:cNvSpPr>
            <p:nvPr/>
          </p:nvSpPr>
          <p:spPr bwMode="auto">
            <a:xfrm flipV="1">
              <a:off x="4560" y="225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741" name="Line 179"/>
            <p:cNvSpPr>
              <a:spLocks noChangeShapeType="1"/>
            </p:cNvSpPr>
            <p:nvPr/>
          </p:nvSpPr>
          <p:spPr bwMode="auto">
            <a:xfrm flipV="1">
              <a:off x="4320" y="225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180"/>
          <p:cNvGrpSpPr>
            <a:grpSpLocks/>
          </p:cNvGrpSpPr>
          <p:nvPr/>
        </p:nvGrpSpPr>
        <p:grpSpPr bwMode="auto">
          <a:xfrm>
            <a:off x="4724400" y="4114800"/>
            <a:ext cx="1828800" cy="1600200"/>
            <a:chOff x="2976" y="1536"/>
            <a:chExt cx="1152" cy="1008"/>
          </a:xfrm>
        </p:grpSpPr>
        <p:grpSp>
          <p:nvGrpSpPr>
            <p:cNvPr id="26" name="Group 181"/>
            <p:cNvGrpSpPr>
              <a:grpSpLocks/>
            </p:cNvGrpSpPr>
            <p:nvPr/>
          </p:nvGrpSpPr>
          <p:grpSpPr bwMode="auto">
            <a:xfrm>
              <a:off x="3264" y="1536"/>
              <a:ext cx="864" cy="816"/>
              <a:chOff x="3216" y="2784"/>
              <a:chExt cx="864" cy="816"/>
            </a:xfrm>
          </p:grpSpPr>
          <p:grpSp>
            <p:nvGrpSpPr>
              <p:cNvPr id="27" name="Group 182"/>
              <p:cNvGrpSpPr>
                <a:grpSpLocks/>
              </p:cNvGrpSpPr>
              <p:nvPr/>
            </p:nvGrpSpPr>
            <p:grpSpPr bwMode="auto">
              <a:xfrm>
                <a:off x="3360" y="2784"/>
                <a:ext cx="720" cy="720"/>
                <a:chOff x="1104" y="2592"/>
                <a:chExt cx="720" cy="720"/>
              </a:xfrm>
            </p:grpSpPr>
            <p:sp>
              <p:nvSpPr>
                <p:cNvPr id="14870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104" y="2592"/>
                  <a:ext cx="720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702" name="Line 184"/>
                <p:cNvSpPr>
                  <a:spLocks noChangeShapeType="1"/>
                </p:cNvSpPr>
                <p:nvPr/>
              </p:nvSpPr>
              <p:spPr bwMode="auto">
                <a:xfrm>
                  <a:off x="1344" y="2592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703" name="Line 185"/>
                <p:cNvSpPr>
                  <a:spLocks noChangeShapeType="1"/>
                </p:cNvSpPr>
                <p:nvPr/>
              </p:nvSpPr>
              <p:spPr bwMode="auto">
                <a:xfrm>
                  <a:off x="1584" y="2592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704" name="Line 186"/>
                <p:cNvSpPr>
                  <a:spLocks noChangeShapeType="1"/>
                </p:cNvSpPr>
                <p:nvPr/>
              </p:nvSpPr>
              <p:spPr bwMode="auto">
                <a:xfrm>
                  <a:off x="1104" y="2832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705" name="Line 187"/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188"/>
              <p:cNvGrpSpPr>
                <a:grpSpLocks/>
              </p:cNvGrpSpPr>
              <p:nvPr/>
            </p:nvGrpSpPr>
            <p:grpSpPr bwMode="auto">
              <a:xfrm>
                <a:off x="3216" y="2880"/>
                <a:ext cx="720" cy="720"/>
                <a:chOff x="816" y="2784"/>
                <a:chExt cx="720" cy="720"/>
              </a:xfrm>
            </p:grpSpPr>
            <p:sp>
              <p:nvSpPr>
                <p:cNvPr id="148696" name="Rectangle 189"/>
                <p:cNvSpPr>
                  <a:spLocks noChangeArrowheads="1"/>
                </p:cNvSpPr>
                <p:nvPr/>
              </p:nvSpPr>
              <p:spPr bwMode="auto">
                <a:xfrm>
                  <a:off x="816" y="2784"/>
                  <a:ext cx="720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97" name="Line 190"/>
                <p:cNvSpPr>
                  <a:spLocks noChangeShapeType="1"/>
                </p:cNvSpPr>
                <p:nvPr/>
              </p:nvSpPr>
              <p:spPr bwMode="auto">
                <a:xfrm>
                  <a:off x="1056" y="2784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98" name="Line 191"/>
                <p:cNvSpPr>
                  <a:spLocks noChangeShapeType="1"/>
                </p:cNvSpPr>
                <p:nvPr/>
              </p:nvSpPr>
              <p:spPr bwMode="auto">
                <a:xfrm>
                  <a:off x="1296" y="2784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99" name="Line 192"/>
                <p:cNvSpPr>
                  <a:spLocks noChangeShapeType="1"/>
                </p:cNvSpPr>
                <p:nvPr/>
              </p:nvSpPr>
              <p:spPr bwMode="auto">
                <a:xfrm>
                  <a:off x="816" y="3024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700" name="Line 193"/>
                <p:cNvSpPr>
                  <a:spLocks noChangeShapeType="1"/>
                </p:cNvSpPr>
                <p:nvPr/>
              </p:nvSpPr>
              <p:spPr bwMode="auto">
                <a:xfrm>
                  <a:off x="816" y="3264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8680" name="Line 194"/>
              <p:cNvSpPr>
                <a:spLocks noChangeShapeType="1"/>
              </p:cNvSpPr>
              <p:nvPr/>
            </p:nvSpPr>
            <p:spPr bwMode="auto">
              <a:xfrm flipV="1">
                <a:off x="321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81" name="Line 195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82" name="Line 196"/>
              <p:cNvSpPr>
                <a:spLocks noChangeShapeType="1"/>
              </p:cNvSpPr>
              <p:nvPr/>
            </p:nvSpPr>
            <p:spPr bwMode="auto">
              <a:xfrm flipV="1">
                <a:off x="369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83" name="Line 197"/>
              <p:cNvSpPr>
                <a:spLocks noChangeShapeType="1"/>
              </p:cNvSpPr>
              <p:nvPr/>
            </p:nvSpPr>
            <p:spPr bwMode="auto">
              <a:xfrm flipV="1">
                <a:off x="393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84" name="Line 198"/>
              <p:cNvSpPr>
                <a:spLocks noChangeShapeType="1"/>
              </p:cNvSpPr>
              <p:nvPr/>
            </p:nvSpPr>
            <p:spPr bwMode="auto">
              <a:xfrm flipV="1">
                <a:off x="321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85" name="Line 199"/>
              <p:cNvSpPr>
                <a:spLocks noChangeShapeType="1"/>
              </p:cNvSpPr>
              <p:nvPr/>
            </p:nvSpPr>
            <p:spPr bwMode="auto">
              <a:xfrm flipV="1">
                <a:off x="345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86" name="Line 200"/>
              <p:cNvSpPr>
                <a:spLocks noChangeShapeType="1"/>
              </p:cNvSpPr>
              <p:nvPr/>
            </p:nvSpPr>
            <p:spPr bwMode="auto">
              <a:xfrm flipV="1">
                <a:off x="369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87" name="Line 201"/>
              <p:cNvSpPr>
                <a:spLocks noChangeShapeType="1"/>
              </p:cNvSpPr>
              <p:nvPr/>
            </p:nvSpPr>
            <p:spPr bwMode="auto">
              <a:xfrm flipV="1">
                <a:off x="393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88" name="Line 202"/>
              <p:cNvSpPr>
                <a:spLocks noChangeShapeType="1"/>
              </p:cNvSpPr>
              <p:nvPr/>
            </p:nvSpPr>
            <p:spPr bwMode="auto">
              <a:xfrm flipV="1">
                <a:off x="321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89" name="Line 203"/>
              <p:cNvSpPr>
                <a:spLocks noChangeShapeType="1"/>
              </p:cNvSpPr>
              <p:nvPr/>
            </p:nvSpPr>
            <p:spPr bwMode="auto">
              <a:xfrm flipV="1">
                <a:off x="345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90" name="Line 204"/>
              <p:cNvSpPr>
                <a:spLocks noChangeShapeType="1"/>
              </p:cNvSpPr>
              <p:nvPr/>
            </p:nvSpPr>
            <p:spPr bwMode="auto">
              <a:xfrm flipV="1">
                <a:off x="369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91" name="Line 205"/>
              <p:cNvSpPr>
                <a:spLocks noChangeShapeType="1"/>
              </p:cNvSpPr>
              <p:nvPr/>
            </p:nvSpPr>
            <p:spPr bwMode="auto">
              <a:xfrm flipV="1">
                <a:off x="393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92" name="Line 206"/>
              <p:cNvSpPr>
                <a:spLocks noChangeShapeType="1"/>
              </p:cNvSpPr>
              <p:nvPr/>
            </p:nvSpPr>
            <p:spPr bwMode="auto">
              <a:xfrm flipV="1">
                <a:off x="321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93" name="Line 207"/>
              <p:cNvSpPr>
                <a:spLocks noChangeShapeType="1"/>
              </p:cNvSpPr>
              <p:nvPr/>
            </p:nvSpPr>
            <p:spPr bwMode="auto">
              <a:xfrm flipV="1">
                <a:off x="345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94" name="Line 208"/>
              <p:cNvSpPr>
                <a:spLocks noChangeShapeType="1"/>
              </p:cNvSpPr>
              <p:nvPr/>
            </p:nvSpPr>
            <p:spPr bwMode="auto">
              <a:xfrm flipV="1">
                <a:off x="369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95" name="Line 209"/>
              <p:cNvSpPr>
                <a:spLocks noChangeShapeType="1"/>
              </p:cNvSpPr>
              <p:nvPr/>
            </p:nvSpPr>
            <p:spPr bwMode="auto">
              <a:xfrm flipV="1">
                <a:off x="393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" name="Group 210"/>
            <p:cNvGrpSpPr>
              <a:grpSpLocks/>
            </p:cNvGrpSpPr>
            <p:nvPr/>
          </p:nvGrpSpPr>
          <p:grpSpPr bwMode="auto">
            <a:xfrm>
              <a:off x="3120" y="1632"/>
              <a:ext cx="864" cy="816"/>
              <a:chOff x="3120" y="1632"/>
              <a:chExt cx="864" cy="816"/>
            </a:xfrm>
          </p:grpSpPr>
          <p:sp>
            <p:nvSpPr>
              <p:cNvPr id="148663" name="Freeform 211"/>
              <p:cNvSpPr>
                <a:spLocks/>
              </p:cNvSpPr>
              <p:nvPr/>
            </p:nvSpPr>
            <p:spPr bwMode="auto">
              <a:xfrm>
                <a:off x="3840" y="1872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rgbClr val="00CC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64" name="Freeform 212"/>
              <p:cNvSpPr>
                <a:spLocks/>
              </p:cNvSpPr>
              <p:nvPr/>
            </p:nvSpPr>
            <p:spPr bwMode="auto">
              <a:xfrm>
                <a:off x="3840" y="2112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chemeClr val="tx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65" name="Freeform 213"/>
              <p:cNvSpPr>
                <a:spLocks/>
              </p:cNvSpPr>
              <p:nvPr/>
            </p:nvSpPr>
            <p:spPr bwMode="auto">
              <a:xfrm>
                <a:off x="3840" y="1632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chemeClr val="tx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66" name="Freeform 214"/>
              <p:cNvSpPr>
                <a:spLocks/>
              </p:cNvSpPr>
              <p:nvPr/>
            </p:nvSpPr>
            <p:spPr bwMode="auto">
              <a:xfrm>
                <a:off x="3360" y="1632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rgbClr val="00CC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67" name="Freeform 215"/>
              <p:cNvSpPr>
                <a:spLocks/>
              </p:cNvSpPr>
              <p:nvPr/>
            </p:nvSpPr>
            <p:spPr bwMode="auto">
              <a:xfrm>
                <a:off x="3600" y="1632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chemeClr val="tx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68" name="Freeform 216"/>
              <p:cNvSpPr>
                <a:spLocks/>
              </p:cNvSpPr>
              <p:nvPr/>
            </p:nvSpPr>
            <p:spPr bwMode="auto">
              <a:xfrm>
                <a:off x="3120" y="1632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chemeClr val="tx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69" name="Rectangle 217"/>
              <p:cNvSpPr>
                <a:spLocks noChangeArrowheads="1"/>
              </p:cNvSpPr>
              <p:nvPr/>
            </p:nvSpPr>
            <p:spPr bwMode="auto">
              <a:xfrm>
                <a:off x="3120" y="1728"/>
                <a:ext cx="240" cy="2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70" name="Rectangle 218"/>
              <p:cNvSpPr>
                <a:spLocks noChangeArrowheads="1"/>
              </p:cNvSpPr>
              <p:nvPr/>
            </p:nvSpPr>
            <p:spPr bwMode="auto">
              <a:xfrm>
                <a:off x="3360" y="1968"/>
                <a:ext cx="240" cy="240"/>
              </a:xfrm>
              <a:prstGeom prst="rect">
                <a:avLst/>
              </a:prstGeom>
              <a:solidFill>
                <a:srgbClr val="FF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71" name="Rectangle 219"/>
              <p:cNvSpPr>
                <a:spLocks noChangeArrowheads="1"/>
              </p:cNvSpPr>
              <p:nvPr/>
            </p:nvSpPr>
            <p:spPr bwMode="auto">
              <a:xfrm>
                <a:off x="3120" y="1968"/>
                <a:ext cx="240" cy="240"/>
              </a:xfrm>
              <a:prstGeom prst="rect">
                <a:avLst/>
              </a:prstGeom>
              <a:solidFill>
                <a:srgbClr val="00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72" name="Rectangle 220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240" cy="2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73" name="Rectangle 221"/>
              <p:cNvSpPr>
                <a:spLocks noChangeArrowheads="1"/>
              </p:cNvSpPr>
              <p:nvPr/>
            </p:nvSpPr>
            <p:spPr bwMode="auto">
              <a:xfrm>
                <a:off x="3600" y="1728"/>
                <a:ext cx="240" cy="2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74" name="Rectangle 222"/>
              <p:cNvSpPr>
                <a:spLocks noChangeArrowheads="1"/>
              </p:cNvSpPr>
              <p:nvPr/>
            </p:nvSpPr>
            <p:spPr bwMode="auto">
              <a:xfrm>
                <a:off x="3600" y="1968"/>
                <a:ext cx="240" cy="240"/>
              </a:xfrm>
              <a:prstGeom prst="rect">
                <a:avLst/>
              </a:prstGeom>
              <a:solidFill>
                <a:srgbClr val="00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75" name="Rectangle 223"/>
              <p:cNvSpPr>
                <a:spLocks noChangeArrowheads="1"/>
              </p:cNvSpPr>
              <p:nvPr/>
            </p:nvSpPr>
            <p:spPr bwMode="auto">
              <a:xfrm>
                <a:off x="3600" y="2208"/>
                <a:ext cx="240" cy="2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76" name="Rectangle 224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240" cy="240"/>
              </a:xfrm>
              <a:prstGeom prst="rect">
                <a:avLst/>
              </a:prstGeom>
              <a:solidFill>
                <a:srgbClr val="00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77" name="Rectangle 225"/>
              <p:cNvSpPr>
                <a:spLocks noChangeArrowheads="1"/>
              </p:cNvSpPr>
              <p:nvPr/>
            </p:nvSpPr>
            <p:spPr bwMode="auto">
              <a:xfrm>
                <a:off x="3360" y="2208"/>
                <a:ext cx="240" cy="240"/>
              </a:xfrm>
              <a:prstGeom prst="rect">
                <a:avLst/>
              </a:prstGeom>
              <a:solidFill>
                <a:srgbClr val="00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226"/>
            <p:cNvGrpSpPr>
              <a:grpSpLocks/>
            </p:cNvGrpSpPr>
            <p:nvPr/>
          </p:nvGrpSpPr>
          <p:grpSpPr bwMode="auto">
            <a:xfrm>
              <a:off x="2976" y="1728"/>
              <a:ext cx="864" cy="816"/>
              <a:chOff x="3216" y="2784"/>
              <a:chExt cx="864" cy="816"/>
            </a:xfrm>
          </p:grpSpPr>
          <p:grpSp>
            <p:nvGrpSpPr>
              <p:cNvPr id="31" name="Group 227"/>
              <p:cNvGrpSpPr>
                <a:grpSpLocks/>
              </p:cNvGrpSpPr>
              <p:nvPr/>
            </p:nvGrpSpPr>
            <p:grpSpPr bwMode="auto">
              <a:xfrm>
                <a:off x="3360" y="2784"/>
                <a:ext cx="720" cy="720"/>
                <a:chOff x="1104" y="2592"/>
                <a:chExt cx="720" cy="720"/>
              </a:xfrm>
            </p:grpSpPr>
            <p:sp>
              <p:nvSpPr>
                <p:cNvPr id="148658" name="Rectangle 228"/>
                <p:cNvSpPr>
                  <a:spLocks noChangeArrowheads="1"/>
                </p:cNvSpPr>
                <p:nvPr/>
              </p:nvSpPr>
              <p:spPr bwMode="auto">
                <a:xfrm>
                  <a:off x="1104" y="2592"/>
                  <a:ext cx="720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59" name="Line 229"/>
                <p:cNvSpPr>
                  <a:spLocks noChangeShapeType="1"/>
                </p:cNvSpPr>
                <p:nvPr/>
              </p:nvSpPr>
              <p:spPr bwMode="auto">
                <a:xfrm>
                  <a:off x="1344" y="2592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60" name="Line 230"/>
                <p:cNvSpPr>
                  <a:spLocks noChangeShapeType="1"/>
                </p:cNvSpPr>
                <p:nvPr/>
              </p:nvSpPr>
              <p:spPr bwMode="auto">
                <a:xfrm>
                  <a:off x="1584" y="2592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61" name="Line 231"/>
                <p:cNvSpPr>
                  <a:spLocks noChangeShapeType="1"/>
                </p:cNvSpPr>
                <p:nvPr/>
              </p:nvSpPr>
              <p:spPr bwMode="auto">
                <a:xfrm>
                  <a:off x="1104" y="2832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62" name="Line 232"/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8678" name="Group 233"/>
              <p:cNvGrpSpPr>
                <a:grpSpLocks/>
              </p:cNvGrpSpPr>
              <p:nvPr/>
            </p:nvGrpSpPr>
            <p:grpSpPr bwMode="auto">
              <a:xfrm>
                <a:off x="3216" y="2880"/>
                <a:ext cx="720" cy="720"/>
                <a:chOff x="816" y="2784"/>
                <a:chExt cx="720" cy="720"/>
              </a:xfrm>
            </p:grpSpPr>
            <p:sp>
              <p:nvSpPr>
                <p:cNvPr id="148653" name="Rectangle 234"/>
                <p:cNvSpPr>
                  <a:spLocks noChangeArrowheads="1"/>
                </p:cNvSpPr>
                <p:nvPr/>
              </p:nvSpPr>
              <p:spPr bwMode="auto">
                <a:xfrm>
                  <a:off x="816" y="2784"/>
                  <a:ext cx="720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54" name="Line 235"/>
                <p:cNvSpPr>
                  <a:spLocks noChangeShapeType="1"/>
                </p:cNvSpPr>
                <p:nvPr/>
              </p:nvSpPr>
              <p:spPr bwMode="auto">
                <a:xfrm>
                  <a:off x="1056" y="2784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55" name="Line 236"/>
                <p:cNvSpPr>
                  <a:spLocks noChangeShapeType="1"/>
                </p:cNvSpPr>
                <p:nvPr/>
              </p:nvSpPr>
              <p:spPr bwMode="auto">
                <a:xfrm>
                  <a:off x="1296" y="2784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56" name="Line 237"/>
                <p:cNvSpPr>
                  <a:spLocks noChangeShapeType="1"/>
                </p:cNvSpPr>
                <p:nvPr/>
              </p:nvSpPr>
              <p:spPr bwMode="auto">
                <a:xfrm>
                  <a:off x="816" y="3024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57" name="Line 238"/>
                <p:cNvSpPr>
                  <a:spLocks noChangeShapeType="1"/>
                </p:cNvSpPr>
                <p:nvPr/>
              </p:nvSpPr>
              <p:spPr bwMode="auto">
                <a:xfrm>
                  <a:off x="816" y="3264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8637" name="Line 239"/>
              <p:cNvSpPr>
                <a:spLocks noChangeShapeType="1"/>
              </p:cNvSpPr>
              <p:nvPr/>
            </p:nvSpPr>
            <p:spPr bwMode="auto">
              <a:xfrm flipV="1">
                <a:off x="321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38" name="Line 240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39" name="Line 241"/>
              <p:cNvSpPr>
                <a:spLocks noChangeShapeType="1"/>
              </p:cNvSpPr>
              <p:nvPr/>
            </p:nvSpPr>
            <p:spPr bwMode="auto">
              <a:xfrm flipV="1">
                <a:off x="369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40" name="Line 242"/>
              <p:cNvSpPr>
                <a:spLocks noChangeShapeType="1"/>
              </p:cNvSpPr>
              <p:nvPr/>
            </p:nvSpPr>
            <p:spPr bwMode="auto">
              <a:xfrm flipV="1">
                <a:off x="393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41" name="Line 243"/>
              <p:cNvSpPr>
                <a:spLocks noChangeShapeType="1"/>
              </p:cNvSpPr>
              <p:nvPr/>
            </p:nvSpPr>
            <p:spPr bwMode="auto">
              <a:xfrm flipV="1">
                <a:off x="321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42" name="Line 244"/>
              <p:cNvSpPr>
                <a:spLocks noChangeShapeType="1"/>
              </p:cNvSpPr>
              <p:nvPr/>
            </p:nvSpPr>
            <p:spPr bwMode="auto">
              <a:xfrm flipV="1">
                <a:off x="345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43" name="Line 245"/>
              <p:cNvSpPr>
                <a:spLocks noChangeShapeType="1"/>
              </p:cNvSpPr>
              <p:nvPr/>
            </p:nvSpPr>
            <p:spPr bwMode="auto">
              <a:xfrm flipV="1">
                <a:off x="369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44" name="Line 246"/>
              <p:cNvSpPr>
                <a:spLocks noChangeShapeType="1"/>
              </p:cNvSpPr>
              <p:nvPr/>
            </p:nvSpPr>
            <p:spPr bwMode="auto">
              <a:xfrm flipV="1">
                <a:off x="393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45" name="Line 247"/>
              <p:cNvSpPr>
                <a:spLocks noChangeShapeType="1"/>
              </p:cNvSpPr>
              <p:nvPr/>
            </p:nvSpPr>
            <p:spPr bwMode="auto">
              <a:xfrm flipV="1">
                <a:off x="321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46" name="Line 248"/>
              <p:cNvSpPr>
                <a:spLocks noChangeShapeType="1"/>
              </p:cNvSpPr>
              <p:nvPr/>
            </p:nvSpPr>
            <p:spPr bwMode="auto">
              <a:xfrm flipV="1">
                <a:off x="345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47" name="Line 249"/>
              <p:cNvSpPr>
                <a:spLocks noChangeShapeType="1"/>
              </p:cNvSpPr>
              <p:nvPr/>
            </p:nvSpPr>
            <p:spPr bwMode="auto">
              <a:xfrm flipV="1">
                <a:off x="369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48" name="Line 250"/>
              <p:cNvSpPr>
                <a:spLocks noChangeShapeType="1"/>
              </p:cNvSpPr>
              <p:nvPr/>
            </p:nvSpPr>
            <p:spPr bwMode="auto">
              <a:xfrm flipV="1">
                <a:off x="393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49" name="Line 251"/>
              <p:cNvSpPr>
                <a:spLocks noChangeShapeType="1"/>
              </p:cNvSpPr>
              <p:nvPr/>
            </p:nvSpPr>
            <p:spPr bwMode="auto">
              <a:xfrm flipV="1">
                <a:off x="321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50" name="Line 252"/>
              <p:cNvSpPr>
                <a:spLocks noChangeShapeType="1"/>
              </p:cNvSpPr>
              <p:nvPr/>
            </p:nvSpPr>
            <p:spPr bwMode="auto">
              <a:xfrm flipV="1">
                <a:off x="345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51" name="Line 253"/>
              <p:cNvSpPr>
                <a:spLocks noChangeShapeType="1"/>
              </p:cNvSpPr>
              <p:nvPr/>
            </p:nvSpPr>
            <p:spPr bwMode="auto">
              <a:xfrm flipV="1">
                <a:off x="369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52" name="Line 254"/>
              <p:cNvSpPr>
                <a:spLocks noChangeShapeType="1"/>
              </p:cNvSpPr>
              <p:nvPr/>
            </p:nvSpPr>
            <p:spPr bwMode="auto">
              <a:xfrm flipV="1">
                <a:off x="393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8679" name="Group 255"/>
          <p:cNvGrpSpPr>
            <a:grpSpLocks/>
          </p:cNvGrpSpPr>
          <p:nvPr/>
        </p:nvGrpSpPr>
        <p:grpSpPr bwMode="auto">
          <a:xfrm>
            <a:off x="2743200" y="1981200"/>
            <a:ext cx="1828800" cy="1600200"/>
            <a:chOff x="4224" y="2736"/>
            <a:chExt cx="1152" cy="1008"/>
          </a:xfrm>
        </p:grpSpPr>
        <p:grpSp>
          <p:nvGrpSpPr>
            <p:cNvPr id="148722" name="Group 256"/>
            <p:cNvGrpSpPr>
              <a:grpSpLocks/>
            </p:cNvGrpSpPr>
            <p:nvPr/>
          </p:nvGrpSpPr>
          <p:grpSpPr bwMode="auto">
            <a:xfrm>
              <a:off x="4512" y="2736"/>
              <a:ext cx="864" cy="816"/>
              <a:chOff x="1872" y="1728"/>
              <a:chExt cx="864" cy="816"/>
            </a:xfrm>
          </p:grpSpPr>
          <p:sp>
            <p:nvSpPr>
              <p:cNvPr id="148616" name="Freeform 257"/>
              <p:cNvSpPr>
                <a:spLocks/>
              </p:cNvSpPr>
              <p:nvPr/>
            </p:nvSpPr>
            <p:spPr bwMode="auto">
              <a:xfrm>
                <a:off x="2592" y="1968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17" name="Freeform 258"/>
              <p:cNvSpPr>
                <a:spLocks/>
              </p:cNvSpPr>
              <p:nvPr/>
            </p:nvSpPr>
            <p:spPr bwMode="auto">
              <a:xfrm>
                <a:off x="2592" y="2208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18" name="Freeform 259"/>
              <p:cNvSpPr>
                <a:spLocks/>
              </p:cNvSpPr>
              <p:nvPr/>
            </p:nvSpPr>
            <p:spPr bwMode="auto">
              <a:xfrm>
                <a:off x="2592" y="1728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19" name="Freeform 260"/>
              <p:cNvSpPr>
                <a:spLocks/>
              </p:cNvSpPr>
              <p:nvPr/>
            </p:nvSpPr>
            <p:spPr bwMode="auto">
              <a:xfrm>
                <a:off x="2112" y="1728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20" name="Freeform 261"/>
              <p:cNvSpPr>
                <a:spLocks/>
              </p:cNvSpPr>
              <p:nvPr/>
            </p:nvSpPr>
            <p:spPr bwMode="auto">
              <a:xfrm>
                <a:off x="2352" y="1728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21" name="Freeform 262"/>
              <p:cNvSpPr>
                <a:spLocks/>
              </p:cNvSpPr>
              <p:nvPr/>
            </p:nvSpPr>
            <p:spPr bwMode="auto">
              <a:xfrm>
                <a:off x="1872" y="1728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8723" name="Group 263"/>
              <p:cNvGrpSpPr>
                <a:grpSpLocks/>
              </p:cNvGrpSpPr>
              <p:nvPr/>
            </p:nvGrpSpPr>
            <p:grpSpPr bwMode="auto">
              <a:xfrm>
                <a:off x="1872" y="1824"/>
                <a:ext cx="720" cy="720"/>
                <a:chOff x="3168" y="1152"/>
                <a:chExt cx="720" cy="720"/>
              </a:xfrm>
            </p:grpSpPr>
            <p:sp>
              <p:nvSpPr>
                <p:cNvPr id="148623" name="Rectangle 264"/>
                <p:cNvSpPr>
                  <a:spLocks noChangeArrowheads="1"/>
                </p:cNvSpPr>
                <p:nvPr/>
              </p:nvSpPr>
              <p:spPr bwMode="auto">
                <a:xfrm>
                  <a:off x="3408" y="1152"/>
                  <a:ext cx="240" cy="240"/>
                </a:xfrm>
                <a:prstGeom prst="rect">
                  <a:avLst/>
                </a:prstGeom>
                <a:solidFill>
                  <a:schemeClr val="tx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24" name="Rectangle 265"/>
                <p:cNvSpPr>
                  <a:spLocks noChangeArrowheads="1"/>
                </p:cNvSpPr>
                <p:nvPr/>
              </p:nvSpPr>
              <p:spPr bwMode="auto">
                <a:xfrm>
                  <a:off x="3168" y="115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25" name="Rectangle 266"/>
                <p:cNvSpPr>
                  <a:spLocks noChangeArrowheads="1"/>
                </p:cNvSpPr>
                <p:nvPr/>
              </p:nvSpPr>
              <p:spPr bwMode="auto">
                <a:xfrm>
                  <a:off x="3408" y="1392"/>
                  <a:ext cx="240" cy="24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26" name="Rectangle 267"/>
                <p:cNvSpPr>
                  <a:spLocks noChangeArrowheads="1"/>
                </p:cNvSpPr>
                <p:nvPr/>
              </p:nvSpPr>
              <p:spPr bwMode="auto">
                <a:xfrm>
                  <a:off x="3168" y="1392"/>
                  <a:ext cx="240" cy="240"/>
                </a:xfrm>
                <a:prstGeom prst="rect">
                  <a:avLst/>
                </a:prstGeom>
                <a:solidFill>
                  <a:schemeClr val="tx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27" name="Rectangle 268"/>
                <p:cNvSpPr>
                  <a:spLocks noChangeArrowheads="1"/>
                </p:cNvSpPr>
                <p:nvPr/>
              </p:nvSpPr>
              <p:spPr bwMode="auto">
                <a:xfrm>
                  <a:off x="3408" y="1632"/>
                  <a:ext cx="240" cy="240"/>
                </a:xfrm>
                <a:prstGeom prst="rect">
                  <a:avLst/>
                </a:prstGeom>
                <a:solidFill>
                  <a:schemeClr val="tx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28" name="Rectangle 269"/>
                <p:cNvSpPr>
                  <a:spLocks noChangeArrowheads="1"/>
                </p:cNvSpPr>
                <p:nvPr/>
              </p:nvSpPr>
              <p:spPr bwMode="auto">
                <a:xfrm>
                  <a:off x="3168" y="163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29" name="Rectangle 270"/>
                <p:cNvSpPr>
                  <a:spLocks noChangeArrowheads="1"/>
                </p:cNvSpPr>
                <p:nvPr/>
              </p:nvSpPr>
              <p:spPr bwMode="auto">
                <a:xfrm>
                  <a:off x="3648" y="115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30" name="Rectangle 271"/>
                <p:cNvSpPr>
                  <a:spLocks noChangeArrowheads="1"/>
                </p:cNvSpPr>
                <p:nvPr/>
              </p:nvSpPr>
              <p:spPr bwMode="auto">
                <a:xfrm>
                  <a:off x="3648" y="1392"/>
                  <a:ext cx="240" cy="240"/>
                </a:xfrm>
                <a:prstGeom prst="rect">
                  <a:avLst/>
                </a:prstGeom>
                <a:solidFill>
                  <a:schemeClr val="tx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31" name="Rectangle 272"/>
                <p:cNvSpPr>
                  <a:spLocks noChangeArrowheads="1"/>
                </p:cNvSpPr>
                <p:nvPr/>
              </p:nvSpPr>
              <p:spPr bwMode="auto">
                <a:xfrm>
                  <a:off x="3648" y="163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8724" name="Group 273"/>
            <p:cNvGrpSpPr>
              <a:grpSpLocks/>
            </p:cNvGrpSpPr>
            <p:nvPr/>
          </p:nvGrpSpPr>
          <p:grpSpPr bwMode="auto">
            <a:xfrm>
              <a:off x="4368" y="2832"/>
              <a:ext cx="864" cy="816"/>
              <a:chOff x="3120" y="1632"/>
              <a:chExt cx="864" cy="816"/>
            </a:xfrm>
          </p:grpSpPr>
          <p:sp>
            <p:nvSpPr>
              <p:cNvPr id="148601" name="Freeform 274"/>
              <p:cNvSpPr>
                <a:spLocks/>
              </p:cNvSpPr>
              <p:nvPr/>
            </p:nvSpPr>
            <p:spPr bwMode="auto">
              <a:xfrm>
                <a:off x="3840" y="1872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rgbClr val="00CC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02" name="Freeform 275"/>
              <p:cNvSpPr>
                <a:spLocks/>
              </p:cNvSpPr>
              <p:nvPr/>
            </p:nvSpPr>
            <p:spPr bwMode="auto">
              <a:xfrm>
                <a:off x="3840" y="2112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03" name="Freeform 276"/>
              <p:cNvSpPr>
                <a:spLocks/>
              </p:cNvSpPr>
              <p:nvPr/>
            </p:nvSpPr>
            <p:spPr bwMode="auto">
              <a:xfrm>
                <a:off x="3840" y="1632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04" name="Freeform 277"/>
              <p:cNvSpPr>
                <a:spLocks/>
              </p:cNvSpPr>
              <p:nvPr/>
            </p:nvSpPr>
            <p:spPr bwMode="auto">
              <a:xfrm>
                <a:off x="3360" y="1632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rgbClr val="00CC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05" name="Freeform 278"/>
              <p:cNvSpPr>
                <a:spLocks/>
              </p:cNvSpPr>
              <p:nvPr/>
            </p:nvSpPr>
            <p:spPr bwMode="auto">
              <a:xfrm>
                <a:off x="3600" y="1632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06" name="Freeform 279"/>
              <p:cNvSpPr>
                <a:spLocks/>
              </p:cNvSpPr>
              <p:nvPr/>
            </p:nvSpPr>
            <p:spPr bwMode="auto">
              <a:xfrm>
                <a:off x="3120" y="1632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07" name="Rectangle 280"/>
              <p:cNvSpPr>
                <a:spLocks noChangeArrowheads="1"/>
              </p:cNvSpPr>
              <p:nvPr/>
            </p:nvSpPr>
            <p:spPr bwMode="auto">
              <a:xfrm>
                <a:off x="3120" y="1728"/>
                <a:ext cx="240" cy="2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08" name="Rectangle 281"/>
              <p:cNvSpPr>
                <a:spLocks noChangeArrowheads="1"/>
              </p:cNvSpPr>
              <p:nvPr/>
            </p:nvSpPr>
            <p:spPr bwMode="auto">
              <a:xfrm>
                <a:off x="3360" y="1968"/>
                <a:ext cx="240" cy="240"/>
              </a:xfrm>
              <a:prstGeom prst="rect">
                <a:avLst/>
              </a:prstGeom>
              <a:solidFill>
                <a:schemeClr val="fol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09" name="Rectangle 282"/>
              <p:cNvSpPr>
                <a:spLocks noChangeArrowheads="1"/>
              </p:cNvSpPr>
              <p:nvPr/>
            </p:nvSpPr>
            <p:spPr bwMode="auto">
              <a:xfrm>
                <a:off x="3120" y="1968"/>
                <a:ext cx="240" cy="2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10" name="Rectangle 283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240" cy="2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11" name="Rectangle 284"/>
              <p:cNvSpPr>
                <a:spLocks noChangeArrowheads="1"/>
              </p:cNvSpPr>
              <p:nvPr/>
            </p:nvSpPr>
            <p:spPr bwMode="auto">
              <a:xfrm>
                <a:off x="3600" y="1728"/>
                <a:ext cx="240" cy="2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12" name="Rectangle 285"/>
              <p:cNvSpPr>
                <a:spLocks noChangeArrowheads="1"/>
              </p:cNvSpPr>
              <p:nvPr/>
            </p:nvSpPr>
            <p:spPr bwMode="auto">
              <a:xfrm>
                <a:off x="3600" y="1968"/>
                <a:ext cx="240" cy="2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13" name="Rectangle 286"/>
              <p:cNvSpPr>
                <a:spLocks noChangeArrowheads="1"/>
              </p:cNvSpPr>
              <p:nvPr/>
            </p:nvSpPr>
            <p:spPr bwMode="auto">
              <a:xfrm>
                <a:off x="3600" y="2208"/>
                <a:ext cx="240" cy="2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14" name="Rectangle 287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240" cy="2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615" name="Rectangle 288"/>
              <p:cNvSpPr>
                <a:spLocks noChangeArrowheads="1"/>
              </p:cNvSpPr>
              <p:nvPr/>
            </p:nvSpPr>
            <p:spPr bwMode="auto">
              <a:xfrm>
                <a:off x="3360" y="2208"/>
                <a:ext cx="240" cy="2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8725" name="Group 289"/>
            <p:cNvGrpSpPr>
              <a:grpSpLocks/>
            </p:cNvGrpSpPr>
            <p:nvPr/>
          </p:nvGrpSpPr>
          <p:grpSpPr bwMode="auto">
            <a:xfrm>
              <a:off x="4224" y="2928"/>
              <a:ext cx="864" cy="816"/>
              <a:chOff x="1872" y="1728"/>
              <a:chExt cx="864" cy="816"/>
            </a:xfrm>
          </p:grpSpPr>
          <p:sp>
            <p:nvSpPr>
              <p:cNvPr id="148585" name="Freeform 290"/>
              <p:cNvSpPr>
                <a:spLocks/>
              </p:cNvSpPr>
              <p:nvPr/>
            </p:nvSpPr>
            <p:spPr bwMode="auto">
              <a:xfrm>
                <a:off x="2592" y="1968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86" name="Freeform 291"/>
              <p:cNvSpPr>
                <a:spLocks/>
              </p:cNvSpPr>
              <p:nvPr/>
            </p:nvSpPr>
            <p:spPr bwMode="auto">
              <a:xfrm>
                <a:off x="2592" y="2208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87" name="Freeform 292"/>
              <p:cNvSpPr>
                <a:spLocks/>
              </p:cNvSpPr>
              <p:nvPr/>
            </p:nvSpPr>
            <p:spPr bwMode="auto">
              <a:xfrm>
                <a:off x="2592" y="1728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88" name="Freeform 293"/>
              <p:cNvSpPr>
                <a:spLocks/>
              </p:cNvSpPr>
              <p:nvPr/>
            </p:nvSpPr>
            <p:spPr bwMode="auto">
              <a:xfrm>
                <a:off x="2112" y="1728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89" name="Freeform 294"/>
              <p:cNvSpPr>
                <a:spLocks/>
              </p:cNvSpPr>
              <p:nvPr/>
            </p:nvSpPr>
            <p:spPr bwMode="auto">
              <a:xfrm>
                <a:off x="2352" y="1728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90" name="Freeform 295"/>
              <p:cNvSpPr>
                <a:spLocks/>
              </p:cNvSpPr>
              <p:nvPr/>
            </p:nvSpPr>
            <p:spPr bwMode="auto">
              <a:xfrm>
                <a:off x="1872" y="1728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8742" name="Group 296"/>
              <p:cNvGrpSpPr>
                <a:grpSpLocks/>
              </p:cNvGrpSpPr>
              <p:nvPr/>
            </p:nvGrpSpPr>
            <p:grpSpPr bwMode="auto">
              <a:xfrm>
                <a:off x="1872" y="1824"/>
                <a:ext cx="720" cy="720"/>
                <a:chOff x="3168" y="1152"/>
                <a:chExt cx="720" cy="720"/>
              </a:xfrm>
            </p:grpSpPr>
            <p:sp>
              <p:nvSpPr>
                <p:cNvPr id="148592" name="Rectangle 297"/>
                <p:cNvSpPr>
                  <a:spLocks noChangeArrowheads="1"/>
                </p:cNvSpPr>
                <p:nvPr/>
              </p:nvSpPr>
              <p:spPr bwMode="auto">
                <a:xfrm>
                  <a:off x="3408" y="1152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93" name="Rectangle 298"/>
                <p:cNvSpPr>
                  <a:spLocks noChangeArrowheads="1"/>
                </p:cNvSpPr>
                <p:nvPr/>
              </p:nvSpPr>
              <p:spPr bwMode="auto">
                <a:xfrm>
                  <a:off x="3168" y="115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94" name="Rectangle 299"/>
                <p:cNvSpPr>
                  <a:spLocks noChangeArrowheads="1"/>
                </p:cNvSpPr>
                <p:nvPr/>
              </p:nvSpPr>
              <p:spPr bwMode="auto">
                <a:xfrm>
                  <a:off x="3408" y="1392"/>
                  <a:ext cx="240" cy="240"/>
                </a:xfrm>
                <a:prstGeom prst="rect">
                  <a:avLst/>
                </a:prstGeom>
                <a:solidFill>
                  <a:srgbClr val="00CC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95" name="Rectangle 300"/>
                <p:cNvSpPr>
                  <a:spLocks noChangeArrowheads="1"/>
                </p:cNvSpPr>
                <p:nvPr/>
              </p:nvSpPr>
              <p:spPr bwMode="auto">
                <a:xfrm>
                  <a:off x="3168" y="1392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96" name="Rectangle 301"/>
                <p:cNvSpPr>
                  <a:spLocks noChangeArrowheads="1"/>
                </p:cNvSpPr>
                <p:nvPr/>
              </p:nvSpPr>
              <p:spPr bwMode="auto">
                <a:xfrm>
                  <a:off x="3408" y="1632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97" name="Rectangle 302"/>
                <p:cNvSpPr>
                  <a:spLocks noChangeArrowheads="1"/>
                </p:cNvSpPr>
                <p:nvPr/>
              </p:nvSpPr>
              <p:spPr bwMode="auto">
                <a:xfrm>
                  <a:off x="3168" y="163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98" name="Rectangle 303"/>
                <p:cNvSpPr>
                  <a:spLocks noChangeArrowheads="1"/>
                </p:cNvSpPr>
                <p:nvPr/>
              </p:nvSpPr>
              <p:spPr bwMode="auto">
                <a:xfrm>
                  <a:off x="3648" y="115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99" name="Rectangle 304"/>
                <p:cNvSpPr>
                  <a:spLocks noChangeArrowheads="1"/>
                </p:cNvSpPr>
                <p:nvPr/>
              </p:nvSpPr>
              <p:spPr bwMode="auto">
                <a:xfrm>
                  <a:off x="3648" y="1392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600" name="Rectangle 305"/>
                <p:cNvSpPr>
                  <a:spLocks noChangeArrowheads="1"/>
                </p:cNvSpPr>
                <p:nvPr/>
              </p:nvSpPr>
              <p:spPr bwMode="auto">
                <a:xfrm>
                  <a:off x="3648" y="163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48491" name="Text Box 306"/>
          <p:cNvSpPr txBox="1">
            <a:spLocks noChangeArrowheads="1"/>
          </p:cNvSpPr>
          <p:nvPr/>
        </p:nvSpPr>
        <p:spPr bwMode="auto">
          <a:xfrm>
            <a:off x="2209800" y="4953000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Courier New" pitchFamily="49" charset="0"/>
                <a:sym typeface="Symbol" pitchFamily="18" charset="2"/>
              </a:rPr>
              <a:t>=</a:t>
            </a:r>
            <a:endParaRPr lang="en-US" sz="2000" b="1">
              <a:solidFill>
                <a:schemeClr val="tx2"/>
              </a:solidFill>
              <a:latin typeface="Courier New" pitchFamily="49" charset="0"/>
            </a:endParaRPr>
          </a:p>
        </p:txBody>
      </p:sp>
      <p:grpSp>
        <p:nvGrpSpPr>
          <p:cNvPr id="148764" name="Group 307"/>
          <p:cNvGrpSpPr>
            <a:grpSpLocks/>
          </p:cNvGrpSpPr>
          <p:nvPr/>
        </p:nvGrpSpPr>
        <p:grpSpPr bwMode="auto">
          <a:xfrm>
            <a:off x="6172200" y="1524000"/>
            <a:ext cx="1447800" cy="2133600"/>
            <a:chOff x="3744" y="960"/>
            <a:chExt cx="912" cy="1344"/>
          </a:xfrm>
        </p:grpSpPr>
        <p:grpSp>
          <p:nvGrpSpPr>
            <p:cNvPr id="148765" name="Group 308"/>
            <p:cNvGrpSpPr>
              <a:grpSpLocks/>
            </p:cNvGrpSpPr>
            <p:nvPr/>
          </p:nvGrpSpPr>
          <p:grpSpPr bwMode="auto">
            <a:xfrm>
              <a:off x="3936" y="1104"/>
              <a:ext cx="618" cy="250"/>
              <a:chOff x="1152" y="2880"/>
              <a:chExt cx="618" cy="250"/>
            </a:xfrm>
          </p:grpSpPr>
          <p:sp>
            <p:nvSpPr>
              <p:cNvPr id="148580" name="Rectangle 309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192" cy="192"/>
              </a:xfrm>
              <a:prstGeom prst="rect">
                <a:avLst/>
              </a:prstGeom>
              <a:solidFill>
                <a:srgbClr val="FF99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81" name="Text Box 310"/>
              <p:cNvSpPr txBox="1">
                <a:spLocks noChangeArrowheads="1"/>
              </p:cNvSpPr>
              <p:nvPr/>
            </p:nvSpPr>
            <p:spPr bwMode="auto">
              <a:xfrm>
                <a:off x="1356" y="2880"/>
                <a:ext cx="41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2000">
                    <a:latin typeface="Palatino" pitchFamily="18" charset="0"/>
                  </a:rPr>
                  <a:t>= w</a:t>
                </a:r>
                <a:r>
                  <a:rPr lang="en-US" sz="2000" baseline="-25000">
                    <a:latin typeface="Palatino" pitchFamily="18" charset="0"/>
                  </a:rPr>
                  <a:t>0</a:t>
                </a:r>
                <a:endParaRPr lang="en-US" sz="2000">
                  <a:latin typeface="Palatino" pitchFamily="18" charset="0"/>
                </a:endParaRPr>
              </a:p>
            </p:txBody>
          </p:sp>
        </p:grpSp>
        <p:grpSp>
          <p:nvGrpSpPr>
            <p:cNvPr id="148766" name="Group 311"/>
            <p:cNvGrpSpPr>
              <a:grpSpLocks/>
            </p:cNvGrpSpPr>
            <p:nvPr/>
          </p:nvGrpSpPr>
          <p:grpSpPr bwMode="auto">
            <a:xfrm>
              <a:off x="3936" y="1392"/>
              <a:ext cx="618" cy="250"/>
              <a:chOff x="1152" y="3120"/>
              <a:chExt cx="618" cy="250"/>
            </a:xfrm>
          </p:grpSpPr>
          <p:sp>
            <p:nvSpPr>
              <p:cNvPr id="148578" name="Rectangle 312"/>
              <p:cNvSpPr>
                <a:spLocks noChangeArrowheads="1"/>
              </p:cNvSpPr>
              <p:nvPr/>
            </p:nvSpPr>
            <p:spPr bwMode="auto">
              <a:xfrm>
                <a:off x="1152" y="3120"/>
                <a:ext cx="192" cy="192"/>
              </a:xfrm>
              <a:prstGeom prst="rect">
                <a:avLst/>
              </a:prstGeom>
              <a:solidFill>
                <a:srgbClr val="00CC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79" name="Text Box 313"/>
              <p:cNvSpPr txBox="1">
                <a:spLocks noChangeArrowheads="1"/>
              </p:cNvSpPr>
              <p:nvPr/>
            </p:nvSpPr>
            <p:spPr bwMode="auto">
              <a:xfrm>
                <a:off x="1356" y="3120"/>
                <a:ext cx="41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2000">
                    <a:latin typeface="Palatino" pitchFamily="18" charset="0"/>
                  </a:rPr>
                  <a:t>= w</a:t>
                </a:r>
                <a:r>
                  <a:rPr lang="en-US" sz="2000" baseline="-25000">
                    <a:latin typeface="Palatino" pitchFamily="18" charset="0"/>
                  </a:rPr>
                  <a:t>1</a:t>
                </a:r>
                <a:endParaRPr lang="en-US" sz="2000">
                  <a:latin typeface="Palatino" pitchFamily="18" charset="0"/>
                </a:endParaRPr>
              </a:p>
            </p:txBody>
          </p:sp>
        </p:grpSp>
        <p:grpSp>
          <p:nvGrpSpPr>
            <p:cNvPr id="148767" name="Group 314"/>
            <p:cNvGrpSpPr>
              <a:grpSpLocks/>
            </p:cNvGrpSpPr>
            <p:nvPr/>
          </p:nvGrpSpPr>
          <p:grpSpPr bwMode="auto">
            <a:xfrm>
              <a:off x="3936" y="1680"/>
              <a:ext cx="618" cy="250"/>
              <a:chOff x="1152" y="3360"/>
              <a:chExt cx="618" cy="250"/>
            </a:xfrm>
          </p:grpSpPr>
          <p:sp>
            <p:nvSpPr>
              <p:cNvPr id="148576" name="Rectangle 315"/>
              <p:cNvSpPr>
                <a:spLocks noChangeArrowheads="1"/>
              </p:cNvSpPr>
              <p:nvPr/>
            </p:nvSpPr>
            <p:spPr bwMode="auto">
              <a:xfrm>
                <a:off x="1152" y="3360"/>
                <a:ext cx="192" cy="19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77" name="Text Box 316"/>
              <p:cNvSpPr txBox="1">
                <a:spLocks noChangeArrowheads="1"/>
              </p:cNvSpPr>
              <p:nvPr/>
            </p:nvSpPr>
            <p:spPr bwMode="auto">
              <a:xfrm>
                <a:off x="1356" y="3360"/>
                <a:ext cx="41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2000">
                    <a:latin typeface="Palatino" pitchFamily="18" charset="0"/>
                  </a:rPr>
                  <a:t>= w</a:t>
                </a:r>
                <a:r>
                  <a:rPr lang="en-US" sz="2000" baseline="-25000">
                    <a:latin typeface="Palatino" pitchFamily="18" charset="0"/>
                  </a:rPr>
                  <a:t>2</a:t>
                </a:r>
                <a:endParaRPr lang="en-US" sz="2000">
                  <a:latin typeface="Palatino" pitchFamily="18" charset="0"/>
                </a:endParaRPr>
              </a:p>
            </p:txBody>
          </p:sp>
        </p:grpSp>
        <p:grpSp>
          <p:nvGrpSpPr>
            <p:cNvPr id="148788" name="Group 317"/>
            <p:cNvGrpSpPr>
              <a:grpSpLocks/>
            </p:cNvGrpSpPr>
            <p:nvPr/>
          </p:nvGrpSpPr>
          <p:grpSpPr bwMode="auto">
            <a:xfrm>
              <a:off x="3936" y="1968"/>
              <a:ext cx="618" cy="250"/>
              <a:chOff x="1152" y="3600"/>
              <a:chExt cx="618" cy="250"/>
            </a:xfrm>
          </p:grpSpPr>
          <p:sp>
            <p:nvSpPr>
              <p:cNvPr id="148574" name="Rectangle 318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192" cy="192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75" name="Text Box 319"/>
              <p:cNvSpPr txBox="1">
                <a:spLocks noChangeArrowheads="1"/>
              </p:cNvSpPr>
              <p:nvPr/>
            </p:nvSpPr>
            <p:spPr bwMode="auto">
              <a:xfrm>
                <a:off x="1356" y="3600"/>
                <a:ext cx="41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2000">
                    <a:latin typeface="Palatino" pitchFamily="18" charset="0"/>
                  </a:rPr>
                  <a:t>= w</a:t>
                </a:r>
                <a:r>
                  <a:rPr lang="en-US" sz="2000" baseline="-25000">
                    <a:latin typeface="Palatino" pitchFamily="18" charset="0"/>
                  </a:rPr>
                  <a:t>3</a:t>
                </a:r>
                <a:endParaRPr lang="en-US" sz="2000">
                  <a:latin typeface="Palatino" pitchFamily="18" charset="0"/>
                </a:endParaRPr>
              </a:p>
            </p:txBody>
          </p:sp>
        </p:grpSp>
        <p:sp>
          <p:nvSpPr>
            <p:cNvPr id="148573" name="AutoShape 320"/>
            <p:cNvSpPr>
              <a:spLocks noChangeArrowheads="1"/>
            </p:cNvSpPr>
            <p:nvPr/>
          </p:nvSpPr>
          <p:spPr bwMode="auto">
            <a:xfrm>
              <a:off x="3744" y="960"/>
              <a:ext cx="912" cy="1344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8795" name="Group 322"/>
          <p:cNvGrpSpPr>
            <a:grpSpLocks/>
          </p:cNvGrpSpPr>
          <p:nvPr/>
        </p:nvGrpSpPr>
        <p:grpSpPr bwMode="auto">
          <a:xfrm>
            <a:off x="4724400" y="4114800"/>
            <a:ext cx="1828800" cy="1600200"/>
            <a:chOff x="2976" y="1536"/>
            <a:chExt cx="1152" cy="1008"/>
          </a:xfrm>
        </p:grpSpPr>
        <p:grpSp>
          <p:nvGrpSpPr>
            <p:cNvPr id="148812" name="Group 323"/>
            <p:cNvGrpSpPr>
              <a:grpSpLocks/>
            </p:cNvGrpSpPr>
            <p:nvPr/>
          </p:nvGrpSpPr>
          <p:grpSpPr bwMode="auto">
            <a:xfrm>
              <a:off x="3264" y="1536"/>
              <a:ext cx="864" cy="816"/>
              <a:chOff x="3216" y="2784"/>
              <a:chExt cx="864" cy="816"/>
            </a:xfrm>
          </p:grpSpPr>
          <p:grpSp>
            <p:nvGrpSpPr>
              <p:cNvPr id="148813" name="Group 324"/>
              <p:cNvGrpSpPr>
                <a:grpSpLocks/>
              </p:cNvGrpSpPr>
              <p:nvPr/>
            </p:nvGrpSpPr>
            <p:grpSpPr bwMode="auto">
              <a:xfrm>
                <a:off x="3360" y="2784"/>
                <a:ext cx="720" cy="720"/>
                <a:chOff x="1104" y="2592"/>
                <a:chExt cx="720" cy="720"/>
              </a:xfrm>
            </p:grpSpPr>
            <p:sp>
              <p:nvSpPr>
                <p:cNvPr id="148564" name="Rectangle 325"/>
                <p:cNvSpPr>
                  <a:spLocks noChangeArrowheads="1"/>
                </p:cNvSpPr>
                <p:nvPr/>
              </p:nvSpPr>
              <p:spPr bwMode="auto">
                <a:xfrm>
                  <a:off x="1104" y="2592"/>
                  <a:ext cx="720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65" name="Line 326"/>
                <p:cNvSpPr>
                  <a:spLocks noChangeShapeType="1"/>
                </p:cNvSpPr>
                <p:nvPr/>
              </p:nvSpPr>
              <p:spPr bwMode="auto">
                <a:xfrm>
                  <a:off x="1344" y="2592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66" name="Line 327"/>
                <p:cNvSpPr>
                  <a:spLocks noChangeShapeType="1"/>
                </p:cNvSpPr>
                <p:nvPr/>
              </p:nvSpPr>
              <p:spPr bwMode="auto">
                <a:xfrm>
                  <a:off x="1584" y="2592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67" name="Line 328"/>
                <p:cNvSpPr>
                  <a:spLocks noChangeShapeType="1"/>
                </p:cNvSpPr>
                <p:nvPr/>
              </p:nvSpPr>
              <p:spPr bwMode="auto">
                <a:xfrm>
                  <a:off x="1104" y="2832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68" name="Line 329"/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8820" name="Group 330"/>
              <p:cNvGrpSpPr>
                <a:grpSpLocks/>
              </p:cNvGrpSpPr>
              <p:nvPr/>
            </p:nvGrpSpPr>
            <p:grpSpPr bwMode="auto">
              <a:xfrm>
                <a:off x="3216" y="2880"/>
                <a:ext cx="720" cy="720"/>
                <a:chOff x="816" y="2784"/>
                <a:chExt cx="720" cy="720"/>
              </a:xfrm>
            </p:grpSpPr>
            <p:sp>
              <p:nvSpPr>
                <p:cNvPr id="148559" name="Rectangle 331"/>
                <p:cNvSpPr>
                  <a:spLocks noChangeArrowheads="1"/>
                </p:cNvSpPr>
                <p:nvPr/>
              </p:nvSpPr>
              <p:spPr bwMode="auto">
                <a:xfrm>
                  <a:off x="816" y="2784"/>
                  <a:ext cx="720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60" name="Line 332"/>
                <p:cNvSpPr>
                  <a:spLocks noChangeShapeType="1"/>
                </p:cNvSpPr>
                <p:nvPr/>
              </p:nvSpPr>
              <p:spPr bwMode="auto">
                <a:xfrm>
                  <a:off x="1056" y="2784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61" name="Line 333"/>
                <p:cNvSpPr>
                  <a:spLocks noChangeShapeType="1"/>
                </p:cNvSpPr>
                <p:nvPr/>
              </p:nvSpPr>
              <p:spPr bwMode="auto">
                <a:xfrm>
                  <a:off x="1296" y="2784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62" name="Line 334"/>
                <p:cNvSpPr>
                  <a:spLocks noChangeShapeType="1"/>
                </p:cNvSpPr>
                <p:nvPr/>
              </p:nvSpPr>
              <p:spPr bwMode="auto">
                <a:xfrm>
                  <a:off x="816" y="3024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63" name="Line 335"/>
                <p:cNvSpPr>
                  <a:spLocks noChangeShapeType="1"/>
                </p:cNvSpPr>
                <p:nvPr/>
              </p:nvSpPr>
              <p:spPr bwMode="auto">
                <a:xfrm>
                  <a:off x="816" y="3264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8543" name="Line 336"/>
              <p:cNvSpPr>
                <a:spLocks noChangeShapeType="1"/>
              </p:cNvSpPr>
              <p:nvPr/>
            </p:nvSpPr>
            <p:spPr bwMode="auto">
              <a:xfrm flipV="1">
                <a:off x="321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44" name="Line 337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45" name="Line 338"/>
              <p:cNvSpPr>
                <a:spLocks noChangeShapeType="1"/>
              </p:cNvSpPr>
              <p:nvPr/>
            </p:nvSpPr>
            <p:spPr bwMode="auto">
              <a:xfrm flipV="1">
                <a:off x="369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46" name="Line 339"/>
              <p:cNvSpPr>
                <a:spLocks noChangeShapeType="1"/>
              </p:cNvSpPr>
              <p:nvPr/>
            </p:nvSpPr>
            <p:spPr bwMode="auto">
              <a:xfrm flipV="1">
                <a:off x="393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47" name="Line 340"/>
              <p:cNvSpPr>
                <a:spLocks noChangeShapeType="1"/>
              </p:cNvSpPr>
              <p:nvPr/>
            </p:nvSpPr>
            <p:spPr bwMode="auto">
              <a:xfrm flipV="1">
                <a:off x="321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48" name="Line 341"/>
              <p:cNvSpPr>
                <a:spLocks noChangeShapeType="1"/>
              </p:cNvSpPr>
              <p:nvPr/>
            </p:nvSpPr>
            <p:spPr bwMode="auto">
              <a:xfrm flipV="1">
                <a:off x="345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49" name="Line 342"/>
              <p:cNvSpPr>
                <a:spLocks noChangeShapeType="1"/>
              </p:cNvSpPr>
              <p:nvPr/>
            </p:nvSpPr>
            <p:spPr bwMode="auto">
              <a:xfrm flipV="1">
                <a:off x="369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50" name="Line 343"/>
              <p:cNvSpPr>
                <a:spLocks noChangeShapeType="1"/>
              </p:cNvSpPr>
              <p:nvPr/>
            </p:nvSpPr>
            <p:spPr bwMode="auto">
              <a:xfrm flipV="1">
                <a:off x="393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51" name="Line 344"/>
              <p:cNvSpPr>
                <a:spLocks noChangeShapeType="1"/>
              </p:cNvSpPr>
              <p:nvPr/>
            </p:nvSpPr>
            <p:spPr bwMode="auto">
              <a:xfrm flipV="1">
                <a:off x="321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52" name="Line 345"/>
              <p:cNvSpPr>
                <a:spLocks noChangeShapeType="1"/>
              </p:cNvSpPr>
              <p:nvPr/>
            </p:nvSpPr>
            <p:spPr bwMode="auto">
              <a:xfrm flipV="1">
                <a:off x="345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53" name="Line 346"/>
              <p:cNvSpPr>
                <a:spLocks noChangeShapeType="1"/>
              </p:cNvSpPr>
              <p:nvPr/>
            </p:nvSpPr>
            <p:spPr bwMode="auto">
              <a:xfrm flipV="1">
                <a:off x="369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54" name="Line 347"/>
              <p:cNvSpPr>
                <a:spLocks noChangeShapeType="1"/>
              </p:cNvSpPr>
              <p:nvPr/>
            </p:nvSpPr>
            <p:spPr bwMode="auto">
              <a:xfrm flipV="1">
                <a:off x="393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55" name="Line 348"/>
              <p:cNvSpPr>
                <a:spLocks noChangeShapeType="1"/>
              </p:cNvSpPr>
              <p:nvPr/>
            </p:nvSpPr>
            <p:spPr bwMode="auto">
              <a:xfrm flipV="1">
                <a:off x="321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56" name="Line 349"/>
              <p:cNvSpPr>
                <a:spLocks noChangeShapeType="1"/>
              </p:cNvSpPr>
              <p:nvPr/>
            </p:nvSpPr>
            <p:spPr bwMode="auto">
              <a:xfrm flipV="1">
                <a:off x="345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57" name="Line 350"/>
              <p:cNvSpPr>
                <a:spLocks noChangeShapeType="1"/>
              </p:cNvSpPr>
              <p:nvPr/>
            </p:nvSpPr>
            <p:spPr bwMode="auto">
              <a:xfrm flipV="1">
                <a:off x="369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58" name="Line 351"/>
              <p:cNvSpPr>
                <a:spLocks noChangeShapeType="1"/>
              </p:cNvSpPr>
              <p:nvPr/>
            </p:nvSpPr>
            <p:spPr bwMode="auto">
              <a:xfrm flipV="1">
                <a:off x="393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8830" name="Group 352"/>
            <p:cNvGrpSpPr>
              <a:grpSpLocks/>
            </p:cNvGrpSpPr>
            <p:nvPr/>
          </p:nvGrpSpPr>
          <p:grpSpPr bwMode="auto">
            <a:xfrm>
              <a:off x="3120" y="1632"/>
              <a:ext cx="864" cy="816"/>
              <a:chOff x="3120" y="1632"/>
              <a:chExt cx="864" cy="816"/>
            </a:xfrm>
          </p:grpSpPr>
          <p:sp>
            <p:nvSpPr>
              <p:cNvPr id="148526" name="Freeform 353"/>
              <p:cNvSpPr>
                <a:spLocks/>
              </p:cNvSpPr>
              <p:nvPr/>
            </p:nvSpPr>
            <p:spPr bwMode="auto">
              <a:xfrm>
                <a:off x="3840" y="1872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rgbClr val="00CC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27" name="Freeform 354"/>
              <p:cNvSpPr>
                <a:spLocks/>
              </p:cNvSpPr>
              <p:nvPr/>
            </p:nvSpPr>
            <p:spPr bwMode="auto">
              <a:xfrm>
                <a:off x="3840" y="2112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28" name="Freeform 355"/>
              <p:cNvSpPr>
                <a:spLocks/>
              </p:cNvSpPr>
              <p:nvPr/>
            </p:nvSpPr>
            <p:spPr bwMode="auto">
              <a:xfrm>
                <a:off x="3840" y="1632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29" name="Freeform 356"/>
              <p:cNvSpPr>
                <a:spLocks/>
              </p:cNvSpPr>
              <p:nvPr/>
            </p:nvSpPr>
            <p:spPr bwMode="auto">
              <a:xfrm>
                <a:off x="3360" y="1632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rgbClr val="00CC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30" name="Freeform 357"/>
              <p:cNvSpPr>
                <a:spLocks/>
              </p:cNvSpPr>
              <p:nvPr/>
            </p:nvSpPr>
            <p:spPr bwMode="auto">
              <a:xfrm>
                <a:off x="3600" y="1632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31" name="Freeform 358"/>
              <p:cNvSpPr>
                <a:spLocks/>
              </p:cNvSpPr>
              <p:nvPr/>
            </p:nvSpPr>
            <p:spPr bwMode="auto">
              <a:xfrm>
                <a:off x="3120" y="1632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32" name="Rectangle 359"/>
              <p:cNvSpPr>
                <a:spLocks noChangeArrowheads="1"/>
              </p:cNvSpPr>
              <p:nvPr/>
            </p:nvSpPr>
            <p:spPr bwMode="auto">
              <a:xfrm>
                <a:off x="3120" y="1728"/>
                <a:ext cx="240" cy="240"/>
              </a:xfrm>
              <a:prstGeom prst="rect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33" name="Rectangle 360"/>
              <p:cNvSpPr>
                <a:spLocks noChangeArrowheads="1"/>
              </p:cNvSpPr>
              <p:nvPr/>
            </p:nvSpPr>
            <p:spPr bwMode="auto">
              <a:xfrm>
                <a:off x="3360" y="1968"/>
                <a:ext cx="240" cy="240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34" name="Rectangle 361"/>
              <p:cNvSpPr>
                <a:spLocks noChangeArrowheads="1"/>
              </p:cNvSpPr>
              <p:nvPr/>
            </p:nvSpPr>
            <p:spPr bwMode="auto">
              <a:xfrm>
                <a:off x="3120" y="1968"/>
                <a:ext cx="240" cy="240"/>
              </a:xfrm>
              <a:prstGeom prst="rect">
                <a:avLst/>
              </a:prstGeom>
              <a:solidFill>
                <a:srgbClr val="00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35" name="Rectangle 362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240" cy="240"/>
              </a:xfrm>
              <a:prstGeom prst="rect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36" name="Rectangle 363"/>
              <p:cNvSpPr>
                <a:spLocks noChangeArrowheads="1"/>
              </p:cNvSpPr>
              <p:nvPr/>
            </p:nvSpPr>
            <p:spPr bwMode="auto">
              <a:xfrm>
                <a:off x="3600" y="1728"/>
                <a:ext cx="240" cy="240"/>
              </a:xfrm>
              <a:prstGeom prst="rect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37" name="Rectangle 364"/>
              <p:cNvSpPr>
                <a:spLocks noChangeArrowheads="1"/>
              </p:cNvSpPr>
              <p:nvPr/>
            </p:nvSpPr>
            <p:spPr bwMode="auto">
              <a:xfrm>
                <a:off x="3600" y="1968"/>
                <a:ext cx="240" cy="240"/>
              </a:xfrm>
              <a:prstGeom prst="rect">
                <a:avLst/>
              </a:prstGeom>
              <a:solidFill>
                <a:srgbClr val="00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38" name="Rectangle 365"/>
              <p:cNvSpPr>
                <a:spLocks noChangeArrowheads="1"/>
              </p:cNvSpPr>
              <p:nvPr/>
            </p:nvSpPr>
            <p:spPr bwMode="auto">
              <a:xfrm>
                <a:off x="3600" y="2208"/>
                <a:ext cx="240" cy="240"/>
              </a:xfrm>
              <a:prstGeom prst="rect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39" name="Rectangle 366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240" cy="240"/>
              </a:xfrm>
              <a:prstGeom prst="rect">
                <a:avLst/>
              </a:prstGeom>
              <a:solidFill>
                <a:srgbClr val="00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40" name="Rectangle 367"/>
              <p:cNvSpPr>
                <a:spLocks noChangeArrowheads="1"/>
              </p:cNvSpPr>
              <p:nvPr/>
            </p:nvSpPr>
            <p:spPr bwMode="auto">
              <a:xfrm>
                <a:off x="3360" y="2208"/>
                <a:ext cx="240" cy="240"/>
              </a:xfrm>
              <a:prstGeom prst="rect">
                <a:avLst/>
              </a:prstGeom>
              <a:solidFill>
                <a:srgbClr val="00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8831" name="Group 368"/>
            <p:cNvGrpSpPr>
              <a:grpSpLocks/>
            </p:cNvGrpSpPr>
            <p:nvPr/>
          </p:nvGrpSpPr>
          <p:grpSpPr bwMode="auto">
            <a:xfrm>
              <a:off x="2976" y="1728"/>
              <a:ext cx="864" cy="816"/>
              <a:chOff x="3216" y="2784"/>
              <a:chExt cx="864" cy="816"/>
            </a:xfrm>
          </p:grpSpPr>
          <p:grpSp>
            <p:nvGrpSpPr>
              <p:cNvPr id="148832" name="Group 369"/>
              <p:cNvGrpSpPr>
                <a:grpSpLocks/>
              </p:cNvGrpSpPr>
              <p:nvPr/>
            </p:nvGrpSpPr>
            <p:grpSpPr bwMode="auto">
              <a:xfrm>
                <a:off x="3360" y="2784"/>
                <a:ext cx="720" cy="720"/>
                <a:chOff x="1104" y="2592"/>
                <a:chExt cx="720" cy="720"/>
              </a:xfrm>
            </p:grpSpPr>
            <p:sp>
              <p:nvSpPr>
                <p:cNvPr id="148521" name="Rectangle 370"/>
                <p:cNvSpPr>
                  <a:spLocks noChangeArrowheads="1"/>
                </p:cNvSpPr>
                <p:nvPr/>
              </p:nvSpPr>
              <p:spPr bwMode="auto">
                <a:xfrm>
                  <a:off x="1104" y="2592"/>
                  <a:ext cx="720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22" name="Line 371"/>
                <p:cNvSpPr>
                  <a:spLocks noChangeShapeType="1"/>
                </p:cNvSpPr>
                <p:nvPr/>
              </p:nvSpPr>
              <p:spPr bwMode="auto">
                <a:xfrm>
                  <a:off x="1344" y="2592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23" name="Line 372"/>
                <p:cNvSpPr>
                  <a:spLocks noChangeShapeType="1"/>
                </p:cNvSpPr>
                <p:nvPr/>
              </p:nvSpPr>
              <p:spPr bwMode="auto">
                <a:xfrm>
                  <a:off x="1584" y="2592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24" name="Line 373"/>
                <p:cNvSpPr>
                  <a:spLocks noChangeShapeType="1"/>
                </p:cNvSpPr>
                <p:nvPr/>
              </p:nvSpPr>
              <p:spPr bwMode="auto">
                <a:xfrm>
                  <a:off x="1104" y="2832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25" name="Line 374"/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8833" name="Group 375"/>
              <p:cNvGrpSpPr>
                <a:grpSpLocks/>
              </p:cNvGrpSpPr>
              <p:nvPr/>
            </p:nvGrpSpPr>
            <p:grpSpPr bwMode="auto">
              <a:xfrm>
                <a:off x="3216" y="2880"/>
                <a:ext cx="720" cy="720"/>
                <a:chOff x="816" y="2784"/>
                <a:chExt cx="720" cy="720"/>
              </a:xfrm>
            </p:grpSpPr>
            <p:sp>
              <p:nvSpPr>
                <p:cNvPr id="148516" name="Rectangle 376"/>
                <p:cNvSpPr>
                  <a:spLocks noChangeArrowheads="1"/>
                </p:cNvSpPr>
                <p:nvPr/>
              </p:nvSpPr>
              <p:spPr bwMode="auto">
                <a:xfrm>
                  <a:off x="816" y="2784"/>
                  <a:ext cx="720" cy="72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17" name="Line 377"/>
                <p:cNvSpPr>
                  <a:spLocks noChangeShapeType="1"/>
                </p:cNvSpPr>
                <p:nvPr/>
              </p:nvSpPr>
              <p:spPr bwMode="auto">
                <a:xfrm>
                  <a:off x="1056" y="2784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18" name="Line 378"/>
                <p:cNvSpPr>
                  <a:spLocks noChangeShapeType="1"/>
                </p:cNvSpPr>
                <p:nvPr/>
              </p:nvSpPr>
              <p:spPr bwMode="auto">
                <a:xfrm>
                  <a:off x="1296" y="2784"/>
                  <a:ext cx="0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19" name="Line 379"/>
                <p:cNvSpPr>
                  <a:spLocks noChangeShapeType="1"/>
                </p:cNvSpPr>
                <p:nvPr/>
              </p:nvSpPr>
              <p:spPr bwMode="auto">
                <a:xfrm>
                  <a:off x="816" y="3024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520" name="Line 380"/>
                <p:cNvSpPr>
                  <a:spLocks noChangeShapeType="1"/>
                </p:cNvSpPr>
                <p:nvPr/>
              </p:nvSpPr>
              <p:spPr bwMode="auto">
                <a:xfrm>
                  <a:off x="816" y="3264"/>
                  <a:ext cx="7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8500" name="Line 381"/>
              <p:cNvSpPr>
                <a:spLocks noChangeShapeType="1"/>
              </p:cNvSpPr>
              <p:nvPr/>
            </p:nvSpPr>
            <p:spPr bwMode="auto">
              <a:xfrm flipV="1">
                <a:off x="321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01" name="Line 382"/>
              <p:cNvSpPr>
                <a:spLocks noChangeShapeType="1"/>
              </p:cNvSpPr>
              <p:nvPr/>
            </p:nvSpPr>
            <p:spPr bwMode="auto">
              <a:xfrm flipV="1">
                <a:off x="345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02" name="Line 383"/>
              <p:cNvSpPr>
                <a:spLocks noChangeShapeType="1"/>
              </p:cNvSpPr>
              <p:nvPr/>
            </p:nvSpPr>
            <p:spPr bwMode="auto">
              <a:xfrm flipV="1">
                <a:off x="369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03" name="Line 384"/>
              <p:cNvSpPr>
                <a:spLocks noChangeShapeType="1"/>
              </p:cNvSpPr>
              <p:nvPr/>
            </p:nvSpPr>
            <p:spPr bwMode="auto">
              <a:xfrm flipV="1">
                <a:off x="3936" y="278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04" name="Line 385"/>
              <p:cNvSpPr>
                <a:spLocks noChangeShapeType="1"/>
              </p:cNvSpPr>
              <p:nvPr/>
            </p:nvSpPr>
            <p:spPr bwMode="auto">
              <a:xfrm flipV="1">
                <a:off x="321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05" name="Line 386"/>
              <p:cNvSpPr>
                <a:spLocks noChangeShapeType="1"/>
              </p:cNvSpPr>
              <p:nvPr/>
            </p:nvSpPr>
            <p:spPr bwMode="auto">
              <a:xfrm flipV="1">
                <a:off x="345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06" name="Line 387"/>
              <p:cNvSpPr>
                <a:spLocks noChangeShapeType="1"/>
              </p:cNvSpPr>
              <p:nvPr/>
            </p:nvSpPr>
            <p:spPr bwMode="auto">
              <a:xfrm flipV="1">
                <a:off x="369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07" name="Line 388"/>
              <p:cNvSpPr>
                <a:spLocks noChangeShapeType="1"/>
              </p:cNvSpPr>
              <p:nvPr/>
            </p:nvSpPr>
            <p:spPr bwMode="auto">
              <a:xfrm flipV="1">
                <a:off x="3936" y="302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08" name="Line 389"/>
              <p:cNvSpPr>
                <a:spLocks noChangeShapeType="1"/>
              </p:cNvSpPr>
              <p:nvPr/>
            </p:nvSpPr>
            <p:spPr bwMode="auto">
              <a:xfrm flipV="1">
                <a:off x="321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09" name="Line 390"/>
              <p:cNvSpPr>
                <a:spLocks noChangeShapeType="1"/>
              </p:cNvSpPr>
              <p:nvPr/>
            </p:nvSpPr>
            <p:spPr bwMode="auto">
              <a:xfrm flipV="1">
                <a:off x="345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10" name="Line 391"/>
              <p:cNvSpPr>
                <a:spLocks noChangeShapeType="1"/>
              </p:cNvSpPr>
              <p:nvPr/>
            </p:nvSpPr>
            <p:spPr bwMode="auto">
              <a:xfrm flipV="1">
                <a:off x="369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11" name="Line 392"/>
              <p:cNvSpPr>
                <a:spLocks noChangeShapeType="1"/>
              </p:cNvSpPr>
              <p:nvPr/>
            </p:nvSpPr>
            <p:spPr bwMode="auto">
              <a:xfrm flipV="1">
                <a:off x="3936" y="326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12" name="Line 393"/>
              <p:cNvSpPr>
                <a:spLocks noChangeShapeType="1"/>
              </p:cNvSpPr>
              <p:nvPr/>
            </p:nvSpPr>
            <p:spPr bwMode="auto">
              <a:xfrm flipV="1">
                <a:off x="321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13" name="Line 394"/>
              <p:cNvSpPr>
                <a:spLocks noChangeShapeType="1"/>
              </p:cNvSpPr>
              <p:nvPr/>
            </p:nvSpPr>
            <p:spPr bwMode="auto">
              <a:xfrm flipV="1">
                <a:off x="345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14" name="Line 395"/>
              <p:cNvSpPr>
                <a:spLocks noChangeShapeType="1"/>
              </p:cNvSpPr>
              <p:nvPr/>
            </p:nvSpPr>
            <p:spPr bwMode="auto">
              <a:xfrm flipV="1">
                <a:off x="369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15" name="Line 396"/>
              <p:cNvSpPr>
                <a:spLocks noChangeShapeType="1"/>
              </p:cNvSpPr>
              <p:nvPr/>
            </p:nvSpPr>
            <p:spPr bwMode="auto">
              <a:xfrm flipV="1">
                <a:off x="3936" y="35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" y="493713"/>
            <a:ext cx="8705850" cy="460375"/>
          </a:xfrm>
        </p:spPr>
        <p:txBody>
          <a:bodyPr/>
          <a:lstStyle/>
          <a:p>
            <a:pPr eaLnBrk="1" hangingPunct="1"/>
            <a:r>
              <a:rPr lang="en-US" dirty="0" smtClean="0"/>
              <a:t>2) NAS MG </a:t>
            </a:r>
            <a:r>
              <a:rPr lang="en-US" i="1" dirty="0" smtClean="0"/>
              <a:t>rprj3</a:t>
            </a:r>
            <a:r>
              <a:rPr lang="en-US" dirty="0" smtClean="0"/>
              <a:t> stencil in Fortran + MPI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2057400" cy="5108575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subroutine comm3(u,n1,n2,n3,kk)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use caf_intrinsics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implicit none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include 'cafnpb.h'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include 'globals.h'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integer n1, n2, n3, kk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double precision u(n1,n2,n3)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integer axis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if( .not. dead(kk) )then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do  axis = 1, 3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if( nprocs .ne. 1) then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call sync_all()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call give3( axis, +1, u, n1, n2, n3, kk 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call give3( axis, -1, u, n1, n2, n3, kk 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call sync_all()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call take3( axis, -1, u, n1, n2, n3 )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call take3( axis, +1, u, n1, n2, n3 )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else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call comm1p( axis, u, n1, n2, n3, kk 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endif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enddo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else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do  axis = 1, 3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call sync_all()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call sync_all()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enddo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call zero3(u,n1,n2,n3)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endif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return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end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subroutine give3( axis, dir, u, n1, n2, n3, k 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use caf_intrinsics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implicit none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include 'cafnpb.h'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include 'globals.h'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integer axis, dir, n1, n2, n3, k, ierr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double precision u( n1, n2, n3 )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integer i3, i2, i1, buff_len,buff_id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buff_id = 2 + dir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buff_len = 0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if( axis .eq.  1 )then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if( dir .eq. -1 )then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do  i3=2,n3-1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do  i2=2,n2-1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   buff_len = buff_len + 1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   buff(buff_len,buff_id ) = u( 2,  i2,i3)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enddo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enddo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buff(1:buff_len,buff_id+1)[nbr(axis,dir,k)] =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&gt;      buff(1:buff_len,buff_id)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else if( dir .eq. +1 ) then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do  i3=2,n3-1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do  i2=2,n2-1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   buff_len = buff_len + 1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   buff(buff_len, buff_id ) = u( n1-1, i2,i3)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enddo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enddo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buff(1:buff_len,buff_id+1)[nbr(axis,dir,k)] =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&gt;      buff(1:buff_len,buff_id)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endif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endif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if( axis .eq.  2 )then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if( dir .eq. -1 )then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do  i3=2,n3-1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do  i1=1,n1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   buff_len = buff_len + 1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   buff(buff_len, buff_id ) = u( i1,  2,i3)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   enddo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     enddo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  buff(1:buff_len,buff_id+1)[nbr(axis,dir,k)] =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400" b="1" smtClean="0">
                <a:latin typeface="Courier New" pitchFamily="49" charset="0"/>
              </a:rPr>
              <a:t>     &gt;      buff(1:buff_len,buff_id)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400" smtClean="0">
              <a:latin typeface="Courier New" pitchFamily="49" charset="0"/>
            </a:endParaRP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1828800" y="1066800"/>
            <a:ext cx="1981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else if( dir .eq. +1 ) 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i3=2,n3-1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do  i1=1,n1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buff_len = buff_len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buff(buff_len,  buff_id )= u( i1,n2-1,i3)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buff(1:buff_len,buff_id+1)[nbr(axis,dir,k)] =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&gt;      buff(1:buff_len,buff_id)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if( axis .eq.  3 )then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if( dir .eq. -1 )then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i2=1,n2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do  i1=1,n1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buff_len = buff_len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buff(buff_len, buff_id ) = u( i1,i2,2)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buff(1:buff_len,buff_id+1)[nbr(axis,dir,k)] =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&gt;      buff(1:buff_len,buff_id)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else if( dir .eq. +1 ) 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i2=1,n2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do  i1=1,n1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buff_len = buff_len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buff(buff_len, buff_id ) = u( i1,i2,n3-1)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buff(1:buff_len,buff_id+1)[nbr(axis,dir,k)] =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&gt;      buff(1:buff_len,buff_id)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return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subroutine take3( axis, dir, u, n1, n2, n3 )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use caf_intrinsics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implicit none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include 'cafnpb.h'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include 'globals.h'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integer axis, dir, n1, n2, n3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double precision u( n1, n2, n3 )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integer buff_id, indx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integer i3, i2, i1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buff_id = 3 + dir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indx = 0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if( axis .eq.  1 )then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if( dir .eq. -1 )then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i3=2,n3-1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do  i2=2,n2-1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indx = indx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u(n1,i2,i3) = buff(indx, buff_id 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else if( dir .eq. +1 ) 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i3=2,n3-1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do  i2=2,n2-1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indx = indx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u(1,i2,i3) = buff(indx, buff_id 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if( axis .eq.  2 )then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if( dir .eq. -1 )then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i3=2,n3-1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do  i1=1,n1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indx = indx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u(i1,n2,i3) = buff(indx, buff_id 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3505200" y="1066800"/>
            <a:ext cx="1828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else if( dir .eq. +1 ) 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i3=2,n3-1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do  i1=1,n1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indx = indx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u(i1,1,i3) = buff(indx, buff_id 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if( axis .eq.  3 )then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if( dir .eq. -1 )then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i2=1,n2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do  i1=1,n1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indx = indx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u(i1,i2,n3) = buff(indx, buff_id 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else if( dir .eq. +1 ) 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i2=1,n2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do  i1=1,n1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indx = indx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   u(i1,i2,1) = buff(indx, buff_id 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return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subroutine comm1p( axis, u, n1, n2, n3, kk 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use caf_intrinsics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implicit none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include 'cafnpb.h'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include 'globals.h'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integer axis, dir, n1, n2, n3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double precision u( n1, n2, n3 )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integer i3, i2, i1, buff_len,buff_id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integer i, kk, indx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dir = 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buff_id = 3 + dir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buff_len = nm2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do  i=1,nm2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buff(i,buff_id) = 0.0D0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dir = +1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buff_id = 3 + dir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buff_len = nm2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do  i=1,nm2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buff(i,buff_id) = 0.0D0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dir = +1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buff_id = 2 + dir 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buff_len = 0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if( axis .eq.  1 )then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do  i3=2,n3-1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i2=2,n2-1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buff_len = buff_len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buff(buff_len, buff_id ) = u( n1-1, i2,i3)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if( axis .eq.  2 )then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do  i3=2,n3-1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i1=1,n1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buff_len = buff_len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buff(buff_len,  buff_id )= u( i1,n2-1,i3)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Char char="§"/>
            </a:pPr>
            <a:endParaRPr lang="en-US" sz="400">
              <a:latin typeface="Courier New" pitchFamily="49" charset="0"/>
            </a:endParaRPr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5334000" y="1066800"/>
            <a:ext cx="1828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if( axis .eq.  3 )then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do  i2=1,n2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i1=1,n1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buff_len = buff_len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buff(buff_len, buff_id ) = u( i1,i2,n3-1)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dir = 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buff_id = 2 + dir 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buff_len = 0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if( axis .eq.  1 )then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do  i3=2,n3-1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i2=2,n2-1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buff_len = buff_len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buff(buff_len,buff_id ) = u( 2,  i2,i3)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if( axis .eq.  2 )then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do  i3=2,n3-1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i1=1,n1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buff_len = buff_len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buff(buff_len, buff_id ) = u( i1,  2,i3)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if( axis .eq.  3 )then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do  i2=1,n2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i1=1,n1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buff_len = buff_len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buff(buff_len, buff_id ) = u( i1,i2,2)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do  i=1,nm2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buff(i,4) = buff(i,3)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buff(i,2) = buff(i,1)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dir = 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buff_id = 3 + dir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indx = 0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if( axis .eq.  1 )then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do  i3=2,n3-1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i2=2,n2-1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indx = indx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u(n1,i2,i3) = buff(indx, buff_id 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if( axis .eq.  2 )then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do  i3=2,n3-1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i1=1,n1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indx = indx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u(i1,n2,i3) = buff(indx, buff_id 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if( axis .eq.  3 )then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do  i2=1,n2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i1=1,n1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indx = indx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u(i1,i2,n3) = buff(indx, buff_id 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dir = +1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buff_id = 3 + dir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indx = 0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if( axis .eq.  1 )then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do  i3=2,n3-1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do  i2=2,n2-1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indx = indx + 1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   u(1,i2,i3) = buff(indx, buff_id )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   enddo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>
                <a:latin typeface="Courier New" pitchFamily="49" charset="0"/>
              </a:rPr>
              <a:t>      endif</a:t>
            </a: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>
              <a:latin typeface="Courier New" pitchFamily="49" charset="0"/>
            </a:endParaRP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7010400" y="1066800"/>
            <a:ext cx="2057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if( axis .eq.  2 )then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 do  i3=2,n3-1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    do  i1=1,n1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       </a:t>
            </a:r>
            <a:r>
              <a:rPr lang="en-US" sz="400" b="1" dirty="0" err="1">
                <a:latin typeface="Courier New" pitchFamily="49" charset="0"/>
              </a:rPr>
              <a:t>indx</a:t>
            </a:r>
            <a:r>
              <a:rPr lang="en-US" sz="400" b="1" dirty="0">
                <a:latin typeface="Courier New" pitchFamily="49" charset="0"/>
              </a:rPr>
              <a:t> = </a:t>
            </a:r>
            <a:r>
              <a:rPr lang="en-US" sz="400" b="1" dirty="0" err="1">
                <a:latin typeface="Courier New" pitchFamily="49" charset="0"/>
              </a:rPr>
              <a:t>indx</a:t>
            </a:r>
            <a:r>
              <a:rPr lang="en-US" sz="400" b="1" dirty="0">
                <a:latin typeface="Courier New" pitchFamily="49" charset="0"/>
              </a:rPr>
              <a:t> + 1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       u(i1,1,i3) = buff(</a:t>
            </a:r>
            <a:r>
              <a:rPr lang="en-US" sz="400" b="1" dirty="0" err="1">
                <a:latin typeface="Courier New" pitchFamily="49" charset="0"/>
              </a:rPr>
              <a:t>indx</a:t>
            </a:r>
            <a:r>
              <a:rPr lang="en-US" sz="400" b="1" dirty="0">
                <a:latin typeface="Courier New" pitchFamily="49" charset="0"/>
              </a:rPr>
              <a:t>, </a:t>
            </a:r>
            <a:r>
              <a:rPr lang="en-US" sz="400" b="1" dirty="0" err="1">
                <a:latin typeface="Courier New" pitchFamily="49" charset="0"/>
              </a:rPr>
              <a:t>buff_id</a:t>
            </a:r>
            <a:r>
              <a:rPr lang="en-US" sz="400" b="1" dirty="0">
                <a:latin typeface="Courier New" pitchFamily="49" charset="0"/>
              </a:rPr>
              <a:t> 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    </a:t>
            </a:r>
            <a:r>
              <a:rPr lang="en-US" sz="400" b="1" dirty="0" err="1">
                <a:latin typeface="Courier New" pitchFamily="49" charset="0"/>
              </a:rPr>
              <a:t>enddo</a:t>
            </a: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 </a:t>
            </a:r>
            <a:r>
              <a:rPr lang="en-US" sz="400" b="1" dirty="0" err="1">
                <a:latin typeface="Courier New" pitchFamily="49" charset="0"/>
              </a:rPr>
              <a:t>enddo</a:t>
            </a: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</a:t>
            </a:r>
            <a:r>
              <a:rPr lang="en-US" sz="400" b="1" dirty="0" err="1">
                <a:latin typeface="Courier New" pitchFamily="49" charset="0"/>
              </a:rPr>
              <a:t>endif</a:t>
            </a: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if( axis .eq.  3 )then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 do  i2=1,n2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    do  i1=1,n1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       </a:t>
            </a:r>
            <a:r>
              <a:rPr lang="en-US" sz="400" b="1" dirty="0" err="1">
                <a:latin typeface="Courier New" pitchFamily="49" charset="0"/>
              </a:rPr>
              <a:t>indx</a:t>
            </a:r>
            <a:r>
              <a:rPr lang="en-US" sz="400" b="1" dirty="0">
                <a:latin typeface="Courier New" pitchFamily="49" charset="0"/>
              </a:rPr>
              <a:t> = </a:t>
            </a:r>
            <a:r>
              <a:rPr lang="en-US" sz="400" b="1" dirty="0" err="1">
                <a:latin typeface="Courier New" pitchFamily="49" charset="0"/>
              </a:rPr>
              <a:t>indx</a:t>
            </a:r>
            <a:r>
              <a:rPr lang="en-US" sz="400" b="1" dirty="0">
                <a:latin typeface="Courier New" pitchFamily="49" charset="0"/>
              </a:rPr>
              <a:t> + 1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       u(i1,i2,1) = buff(</a:t>
            </a:r>
            <a:r>
              <a:rPr lang="en-US" sz="400" b="1" dirty="0" err="1">
                <a:latin typeface="Courier New" pitchFamily="49" charset="0"/>
              </a:rPr>
              <a:t>indx</a:t>
            </a:r>
            <a:r>
              <a:rPr lang="en-US" sz="400" b="1" dirty="0">
                <a:latin typeface="Courier New" pitchFamily="49" charset="0"/>
              </a:rPr>
              <a:t>, </a:t>
            </a:r>
            <a:r>
              <a:rPr lang="en-US" sz="400" b="1" dirty="0" err="1">
                <a:latin typeface="Courier New" pitchFamily="49" charset="0"/>
              </a:rPr>
              <a:t>buff_id</a:t>
            </a:r>
            <a:r>
              <a:rPr lang="en-US" sz="400" b="1" dirty="0">
                <a:latin typeface="Courier New" pitchFamily="49" charset="0"/>
              </a:rPr>
              <a:t> 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    </a:t>
            </a:r>
            <a:r>
              <a:rPr lang="en-US" sz="400" b="1" dirty="0" err="1">
                <a:latin typeface="Courier New" pitchFamily="49" charset="0"/>
              </a:rPr>
              <a:t>enddo</a:t>
            </a: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 </a:t>
            </a:r>
            <a:r>
              <a:rPr lang="en-US" sz="400" b="1" dirty="0" err="1">
                <a:latin typeface="Courier New" pitchFamily="49" charset="0"/>
              </a:rPr>
              <a:t>enddo</a:t>
            </a: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</a:t>
            </a:r>
            <a:r>
              <a:rPr lang="en-US" sz="400" b="1" dirty="0" err="1">
                <a:latin typeface="Courier New" pitchFamily="49" charset="0"/>
              </a:rPr>
              <a:t>endif</a:t>
            </a: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return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end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subroutine rprj3(r,m1k,m2k,m3k,s,m1j,m2j,m3j,k)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implicit none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include '</a:t>
            </a:r>
            <a:r>
              <a:rPr lang="en-US" sz="400" b="1" dirty="0" err="1">
                <a:latin typeface="Courier New" pitchFamily="49" charset="0"/>
              </a:rPr>
              <a:t>cafnpb.h</a:t>
            </a:r>
            <a:r>
              <a:rPr lang="en-US" sz="400" b="1" dirty="0">
                <a:latin typeface="Courier New" pitchFamily="49" charset="0"/>
              </a:rPr>
              <a:t>'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include '</a:t>
            </a:r>
            <a:r>
              <a:rPr lang="en-US" sz="400" b="1" dirty="0" err="1">
                <a:latin typeface="Courier New" pitchFamily="49" charset="0"/>
              </a:rPr>
              <a:t>globals.h</a:t>
            </a:r>
            <a:r>
              <a:rPr lang="en-US" sz="400" b="1" dirty="0">
                <a:latin typeface="Courier New" pitchFamily="49" charset="0"/>
              </a:rPr>
              <a:t>'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integer m1k, m2k, m3k, m1j, m2j, m3j,k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double precision r(m1k,m2k,m3k), s(m1j,m2j,m3j)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integer j3, j2, j1, i3, i2, i1, d1, d2, d3, j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double precision x1(m), y1(m), x2,y2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if(m1k.eq.3)then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d1 = 2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else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d1 = 1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</a:t>
            </a:r>
            <a:r>
              <a:rPr lang="en-US" sz="400" b="1" dirty="0" err="1">
                <a:latin typeface="Courier New" pitchFamily="49" charset="0"/>
              </a:rPr>
              <a:t>endif</a:t>
            </a: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if(m2k.eq.3)then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d2 = 2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else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d2 = 1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</a:t>
            </a:r>
            <a:r>
              <a:rPr lang="en-US" sz="400" b="1" dirty="0" err="1">
                <a:latin typeface="Courier New" pitchFamily="49" charset="0"/>
              </a:rPr>
              <a:t>endif</a:t>
            </a: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if(m3k.eq.3)then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d3 = 2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else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  d3 = 1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</a:t>
            </a:r>
            <a:r>
              <a:rPr lang="en-US" sz="400" b="1" dirty="0" err="1">
                <a:latin typeface="Courier New" pitchFamily="49" charset="0"/>
              </a:rPr>
              <a:t>endif</a:t>
            </a: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 dirty="0"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latin typeface="Courier New" pitchFamily="49" charset="0"/>
              </a:rPr>
              <a:t>      </a:t>
            </a: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do  j3=2,m3j-1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i3 = 2*j3-d3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do  j2=2,m2j-1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  i2 = 2*j2-d2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  do j1=2,m1j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    i1 = 2*j1-d1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    x1(i1-1) = r(i1-1,i2-1,i3  ) + r(i1-1,i2+1,i3  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&gt;              + r(i1-1,i2,  i3-1) + r(i1-1,i2,  i3+1)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    y1(i1-1) = r(i1-1,i2-1,i3-1) + r(i1-1,i2-1,i3+1)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&gt;              + r(i1-1,i2+1,i3-1) + r(i1-1,i2+1,i3+1)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  </a:t>
            </a:r>
            <a:r>
              <a:rPr lang="en-US" sz="400" b="1" dirty="0" err="1">
                <a:solidFill>
                  <a:schemeClr val="tx2"/>
                </a:solidFill>
                <a:latin typeface="Courier New" pitchFamily="49" charset="0"/>
              </a:rPr>
              <a:t>enddo</a:t>
            </a:r>
            <a:endParaRPr lang="en-US" sz="4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  do  j1=2,m1j-1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    i1 = 2*j1-d1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    y2 = r(i1,  i2-1,i3-1) + r(i1,  i2-1,i3+1)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&gt;        + r(i1,  i2+1,i3-1) + r(i1,  i2+1,i3+1)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    x2 = r(i1,  i2-1,i3  ) + r(i1,  i2+1,i3  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&gt;        + r(i1,  i2,  i3-1) + r(i1,  i2,  i3+1)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    s(j1,j2,j3) =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&gt;         0.5D0 * r(i1,i2,i3)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&gt;       + 0.25D0 * (r(i1-1,i2,i3) + r(i1+1,i2,i3) + x2)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&gt;       + 0.125D0 * ( x1(i1-1) + x1(i1+1) + y2)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&gt;       + 0.0625D0 * ( y1(i1-1) + y1(i1+1) 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    </a:t>
            </a:r>
            <a:r>
              <a:rPr lang="en-US" sz="400" b="1" dirty="0" err="1">
                <a:solidFill>
                  <a:schemeClr val="tx2"/>
                </a:solidFill>
                <a:latin typeface="Courier New" pitchFamily="49" charset="0"/>
              </a:rPr>
              <a:t>enddo</a:t>
            </a:r>
            <a:endParaRPr lang="en-US" sz="4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  </a:t>
            </a:r>
            <a:r>
              <a:rPr lang="en-US" sz="400" b="1" dirty="0" err="1">
                <a:solidFill>
                  <a:schemeClr val="tx2"/>
                </a:solidFill>
                <a:latin typeface="Courier New" pitchFamily="49" charset="0"/>
              </a:rPr>
              <a:t>enddo</a:t>
            </a:r>
            <a:endParaRPr lang="en-US" sz="4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</a:t>
            </a:r>
            <a:r>
              <a:rPr lang="en-US" sz="400" b="1" dirty="0" err="1">
                <a:solidFill>
                  <a:schemeClr val="tx2"/>
                </a:solidFill>
                <a:latin typeface="Courier New" pitchFamily="49" charset="0"/>
              </a:rPr>
              <a:t>enddo</a:t>
            </a:r>
            <a:endParaRPr lang="en-US" sz="4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j = k-1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call comm3(s,m1j,m2j,m3j,j)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return</a:t>
            </a: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sz="400" b="1" dirty="0">
                <a:solidFill>
                  <a:schemeClr val="tx2"/>
                </a:solidFill>
                <a:latin typeface="Courier New" pitchFamily="49" charset="0"/>
              </a:rPr>
              <a:t>        end</a:t>
            </a:r>
            <a:endParaRPr lang="en-US" sz="400" b="1" dirty="0">
              <a:solidFill>
                <a:schemeClr val="tx2"/>
              </a:solidFill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288925" indent="-288925"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4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2) NAS MG </a:t>
            </a:r>
            <a:r>
              <a:rPr lang="en-US" i="1" dirty="0" smtClean="0"/>
              <a:t>rprj3</a:t>
            </a:r>
            <a:r>
              <a:rPr lang="en-US" dirty="0" smtClean="0"/>
              <a:t> stencil in Chapel</a:t>
            </a:r>
          </a:p>
        </p:txBody>
      </p:sp>
      <p:sp>
        <p:nvSpPr>
          <p:cNvPr id="15053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48221"/>
            <a:ext cx="8534400" cy="2995179"/>
          </a:xfrm>
          <a:noFill/>
        </p:spPr>
        <p:txBody>
          <a:bodyPr wrap="square" lIns="90488" tIns="44450" rIns="90488" bIns="4445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def</a:t>
            </a:r>
            <a:r>
              <a:rPr lang="en-US" sz="1600" dirty="0" smtClean="0">
                <a:latin typeface="Courier New" pitchFamily="49" charset="0"/>
              </a:rPr>
              <a:t> rprj3(S, R)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const</a:t>
            </a:r>
            <a:r>
              <a:rPr lang="en-US" sz="1600" dirty="0" smtClean="0">
                <a:latin typeface="Courier New" pitchFamily="49" charset="0"/>
              </a:rPr>
              <a:t> Stencil = [-1..1, -1..1, -1..1],  </a:t>
            </a:r>
            <a:endParaRPr lang="en-US" sz="1600" i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</a:rPr>
              <a:t>w: [0..3] </a:t>
            </a:r>
            <a:r>
              <a:rPr lang="en-US" sz="1600" b="1" dirty="0" smtClean="0">
                <a:latin typeface="Courier New" pitchFamily="49" charset="0"/>
              </a:rPr>
              <a:t>real</a:t>
            </a:r>
            <a:r>
              <a:rPr lang="en-US" sz="1600" dirty="0" smtClean="0">
                <a:latin typeface="Courier New" pitchFamily="49" charset="0"/>
              </a:rPr>
              <a:t> = (</a:t>
            </a:r>
            <a:r>
              <a:rPr lang="en-US" sz="1600" b="1" dirty="0" smtClean="0">
                <a:solidFill>
                  <a:schemeClr val="accent1"/>
                </a:solidFill>
                <a:latin typeface="Courier New" pitchFamily="49" charset="0"/>
              </a:rPr>
              <a:t>0.5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0.25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0.125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b="1" dirty="0" smtClean="0">
                <a:solidFill>
                  <a:schemeClr val="hlink"/>
                </a:solidFill>
                <a:latin typeface="Courier New" pitchFamily="49" charset="0"/>
              </a:rPr>
              <a:t>0.0625</a:t>
            </a:r>
            <a:r>
              <a:rPr lang="en-US" sz="1600" dirty="0" smtClean="0">
                <a:latin typeface="Courier New" pitchFamily="49" charset="0"/>
              </a:rPr>
              <a:t>),</a:t>
            </a:r>
            <a:endParaRPr lang="en-US" sz="1600" i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</a:rPr>
              <a:t>w3d = [(i,j,k) </a:t>
            </a:r>
            <a:r>
              <a:rPr lang="en-US" sz="1600" b="1" dirty="0" smtClean="0">
                <a:latin typeface="Courier New" pitchFamily="49" charset="0"/>
              </a:rPr>
              <a:t>in</a:t>
            </a:r>
            <a:r>
              <a:rPr lang="en-US" sz="1600" dirty="0" smtClean="0">
                <a:latin typeface="Courier New" pitchFamily="49" charset="0"/>
              </a:rPr>
              <a:t> Stencil] w((i!=0) + (j!=0) + (k!=0));</a:t>
            </a:r>
          </a:p>
          <a:p>
            <a:pPr eaLnBrk="1" hangingPunct="1"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forall</a:t>
            </a:r>
            <a:r>
              <a:rPr lang="en-US" sz="1600" dirty="0" smtClean="0">
                <a:latin typeface="Courier New" pitchFamily="49" charset="0"/>
              </a:rPr>
              <a:t> ijk </a:t>
            </a:r>
            <a:r>
              <a:rPr lang="en-US" sz="1600" b="1" dirty="0" smtClean="0">
                <a:latin typeface="Courier New" pitchFamily="49" charset="0"/>
              </a:rPr>
              <a:t>in</a:t>
            </a:r>
            <a:r>
              <a:rPr lang="en-US" sz="1600" dirty="0" smtClean="0">
                <a:latin typeface="Courier New" pitchFamily="49" charset="0"/>
              </a:rPr>
              <a:t> S.domain </a:t>
            </a:r>
            <a:r>
              <a:rPr lang="en-US" sz="1600" b="1" dirty="0" smtClean="0">
                <a:latin typeface="Courier New" pitchFamily="49" charset="0"/>
              </a:rPr>
              <a:t>do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S(ijk) = + </a:t>
            </a:r>
            <a:r>
              <a:rPr lang="en-US" sz="1600" b="1" dirty="0" smtClean="0">
                <a:latin typeface="Courier New" pitchFamily="49" charset="0"/>
              </a:rPr>
              <a:t>reduce</a:t>
            </a:r>
            <a:r>
              <a:rPr lang="en-US" sz="1600" dirty="0" smtClean="0">
                <a:latin typeface="Courier New" pitchFamily="49" charset="0"/>
              </a:rPr>
              <a:t> [offset </a:t>
            </a:r>
            <a:r>
              <a:rPr lang="en-US" sz="1600" b="1" dirty="0" smtClean="0">
                <a:latin typeface="Courier New" pitchFamily="49" charset="0"/>
              </a:rPr>
              <a:t>in</a:t>
            </a:r>
            <a:r>
              <a:rPr lang="en-US" sz="1600" dirty="0" smtClean="0">
                <a:latin typeface="Courier New" pitchFamily="49" charset="0"/>
              </a:rPr>
              <a:t> Stencil]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                     (w3d(offset) * R(ijk + offset*</a:t>
            </a:r>
            <a:r>
              <a:rPr lang="en-US" sz="1600" dirty="0" err="1" smtClean="0">
                <a:latin typeface="Courier New" pitchFamily="49" charset="0"/>
              </a:rPr>
              <a:t>R.stride</a:t>
            </a:r>
            <a:r>
              <a:rPr lang="en-US" sz="1600" dirty="0" smtClean="0">
                <a:latin typeface="Courier New" pitchFamily="49" charset="0"/>
              </a:rPr>
              <a:t>));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</p:txBody>
      </p:sp>
      <p:grpSp>
        <p:nvGrpSpPr>
          <p:cNvPr id="2" name="Group 255"/>
          <p:cNvGrpSpPr>
            <a:grpSpLocks/>
          </p:cNvGrpSpPr>
          <p:nvPr/>
        </p:nvGrpSpPr>
        <p:grpSpPr bwMode="auto">
          <a:xfrm>
            <a:off x="8196943" y="2264209"/>
            <a:ext cx="522514" cy="457200"/>
            <a:chOff x="4224" y="2736"/>
            <a:chExt cx="1152" cy="1008"/>
          </a:xfrm>
        </p:grpSpPr>
        <p:grpSp>
          <p:nvGrpSpPr>
            <p:cNvPr id="3" name="Group 256"/>
            <p:cNvGrpSpPr>
              <a:grpSpLocks/>
            </p:cNvGrpSpPr>
            <p:nvPr/>
          </p:nvGrpSpPr>
          <p:grpSpPr bwMode="auto">
            <a:xfrm>
              <a:off x="4512" y="2736"/>
              <a:ext cx="864" cy="816"/>
              <a:chOff x="1872" y="1728"/>
              <a:chExt cx="864" cy="816"/>
            </a:xfrm>
          </p:grpSpPr>
          <p:sp>
            <p:nvSpPr>
              <p:cNvPr id="40" name="Freeform 257"/>
              <p:cNvSpPr>
                <a:spLocks/>
              </p:cNvSpPr>
              <p:nvPr/>
            </p:nvSpPr>
            <p:spPr bwMode="auto">
              <a:xfrm>
                <a:off x="2592" y="1968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Freeform 258"/>
              <p:cNvSpPr>
                <a:spLocks/>
              </p:cNvSpPr>
              <p:nvPr/>
            </p:nvSpPr>
            <p:spPr bwMode="auto">
              <a:xfrm>
                <a:off x="2592" y="2208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259"/>
              <p:cNvSpPr>
                <a:spLocks/>
              </p:cNvSpPr>
              <p:nvPr/>
            </p:nvSpPr>
            <p:spPr bwMode="auto">
              <a:xfrm>
                <a:off x="2592" y="1728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260"/>
              <p:cNvSpPr>
                <a:spLocks/>
              </p:cNvSpPr>
              <p:nvPr/>
            </p:nvSpPr>
            <p:spPr bwMode="auto">
              <a:xfrm>
                <a:off x="2112" y="1728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Freeform 261"/>
              <p:cNvSpPr>
                <a:spLocks/>
              </p:cNvSpPr>
              <p:nvPr/>
            </p:nvSpPr>
            <p:spPr bwMode="auto">
              <a:xfrm>
                <a:off x="2352" y="1728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Freeform 262"/>
              <p:cNvSpPr>
                <a:spLocks/>
              </p:cNvSpPr>
              <p:nvPr/>
            </p:nvSpPr>
            <p:spPr bwMode="auto">
              <a:xfrm>
                <a:off x="1872" y="1728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263"/>
              <p:cNvGrpSpPr>
                <a:grpSpLocks/>
              </p:cNvGrpSpPr>
              <p:nvPr/>
            </p:nvGrpSpPr>
            <p:grpSpPr bwMode="auto">
              <a:xfrm>
                <a:off x="1872" y="1824"/>
                <a:ext cx="720" cy="720"/>
                <a:chOff x="3168" y="1152"/>
                <a:chExt cx="720" cy="720"/>
              </a:xfrm>
            </p:grpSpPr>
            <p:sp>
              <p:nvSpPr>
                <p:cNvPr id="47" name="Rectangle 264"/>
                <p:cNvSpPr>
                  <a:spLocks noChangeArrowheads="1"/>
                </p:cNvSpPr>
                <p:nvPr/>
              </p:nvSpPr>
              <p:spPr bwMode="auto">
                <a:xfrm>
                  <a:off x="3408" y="1152"/>
                  <a:ext cx="240" cy="240"/>
                </a:xfrm>
                <a:prstGeom prst="rect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Rectangle 265"/>
                <p:cNvSpPr>
                  <a:spLocks noChangeArrowheads="1"/>
                </p:cNvSpPr>
                <p:nvPr/>
              </p:nvSpPr>
              <p:spPr bwMode="auto">
                <a:xfrm>
                  <a:off x="3168" y="115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Rectangle 266"/>
                <p:cNvSpPr>
                  <a:spLocks noChangeArrowheads="1"/>
                </p:cNvSpPr>
                <p:nvPr/>
              </p:nvSpPr>
              <p:spPr bwMode="auto">
                <a:xfrm>
                  <a:off x="3408" y="1392"/>
                  <a:ext cx="240" cy="240"/>
                </a:xfrm>
                <a:prstGeom prst="rect">
                  <a:avLst/>
                </a:prstGeom>
                <a:solidFill>
                  <a:schemeClr val="accent2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Rectangle 267"/>
                <p:cNvSpPr>
                  <a:spLocks noChangeArrowheads="1"/>
                </p:cNvSpPr>
                <p:nvPr/>
              </p:nvSpPr>
              <p:spPr bwMode="auto">
                <a:xfrm>
                  <a:off x="3168" y="1392"/>
                  <a:ext cx="240" cy="240"/>
                </a:xfrm>
                <a:prstGeom prst="rect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Rectangle 268"/>
                <p:cNvSpPr>
                  <a:spLocks noChangeArrowheads="1"/>
                </p:cNvSpPr>
                <p:nvPr/>
              </p:nvSpPr>
              <p:spPr bwMode="auto">
                <a:xfrm>
                  <a:off x="3408" y="1632"/>
                  <a:ext cx="240" cy="240"/>
                </a:xfrm>
                <a:prstGeom prst="rect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Rectangle 269"/>
                <p:cNvSpPr>
                  <a:spLocks noChangeArrowheads="1"/>
                </p:cNvSpPr>
                <p:nvPr/>
              </p:nvSpPr>
              <p:spPr bwMode="auto">
                <a:xfrm>
                  <a:off x="3168" y="163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Rectangle 270"/>
                <p:cNvSpPr>
                  <a:spLocks noChangeArrowheads="1"/>
                </p:cNvSpPr>
                <p:nvPr/>
              </p:nvSpPr>
              <p:spPr bwMode="auto">
                <a:xfrm>
                  <a:off x="3648" y="115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Rectangle 271"/>
                <p:cNvSpPr>
                  <a:spLocks noChangeArrowheads="1"/>
                </p:cNvSpPr>
                <p:nvPr/>
              </p:nvSpPr>
              <p:spPr bwMode="auto">
                <a:xfrm>
                  <a:off x="3648" y="1392"/>
                  <a:ext cx="240" cy="240"/>
                </a:xfrm>
                <a:prstGeom prst="rect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Rectangle 272"/>
                <p:cNvSpPr>
                  <a:spLocks noChangeArrowheads="1"/>
                </p:cNvSpPr>
                <p:nvPr/>
              </p:nvSpPr>
              <p:spPr bwMode="auto">
                <a:xfrm>
                  <a:off x="3648" y="163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273"/>
            <p:cNvGrpSpPr>
              <a:grpSpLocks/>
            </p:cNvGrpSpPr>
            <p:nvPr/>
          </p:nvGrpSpPr>
          <p:grpSpPr bwMode="auto">
            <a:xfrm>
              <a:off x="4368" y="2832"/>
              <a:ext cx="864" cy="816"/>
              <a:chOff x="3120" y="1632"/>
              <a:chExt cx="864" cy="816"/>
            </a:xfrm>
          </p:grpSpPr>
          <p:sp>
            <p:nvSpPr>
              <p:cNvPr id="25" name="Freeform 274"/>
              <p:cNvSpPr>
                <a:spLocks/>
              </p:cNvSpPr>
              <p:nvPr/>
            </p:nvSpPr>
            <p:spPr bwMode="auto">
              <a:xfrm>
                <a:off x="3840" y="1872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275"/>
              <p:cNvSpPr>
                <a:spLocks/>
              </p:cNvSpPr>
              <p:nvPr/>
            </p:nvSpPr>
            <p:spPr bwMode="auto">
              <a:xfrm>
                <a:off x="3840" y="2112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Freeform 276"/>
              <p:cNvSpPr>
                <a:spLocks/>
              </p:cNvSpPr>
              <p:nvPr/>
            </p:nvSpPr>
            <p:spPr bwMode="auto">
              <a:xfrm>
                <a:off x="3840" y="1632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277"/>
              <p:cNvSpPr>
                <a:spLocks/>
              </p:cNvSpPr>
              <p:nvPr/>
            </p:nvSpPr>
            <p:spPr bwMode="auto">
              <a:xfrm>
                <a:off x="3360" y="1632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278"/>
              <p:cNvSpPr>
                <a:spLocks/>
              </p:cNvSpPr>
              <p:nvPr/>
            </p:nvSpPr>
            <p:spPr bwMode="auto">
              <a:xfrm>
                <a:off x="3600" y="1632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279"/>
              <p:cNvSpPr>
                <a:spLocks/>
              </p:cNvSpPr>
              <p:nvPr/>
            </p:nvSpPr>
            <p:spPr bwMode="auto">
              <a:xfrm>
                <a:off x="3120" y="1632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280"/>
              <p:cNvSpPr>
                <a:spLocks noChangeArrowheads="1"/>
              </p:cNvSpPr>
              <p:nvPr/>
            </p:nvSpPr>
            <p:spPr bwMode="auto">
              <a:xfrm>
                <a:off x="3120" y="1728"/>
                <a:ext cx="240" cy="240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281"/>
              <p:cNvSpPr>
                <a:spLocks noChangeArrowheads="1"/>
              </p:cNvSpPr>
              <p:nvPr/>
            </p:nvSpPr>
            <p:spPr bwMode="auto">
              <a:xfrm>
                <a:off x="3360" y="1968"/>
                <a:ext cx="240" cy="24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282"/>
              <p:cNvSpPr>
                <a:spLocks noChangeArrowheads="1"/>
              </p:cNvSpPr>
              <p:nvPr/>
            </p:nvSpPr>
            <p:spPr bwMode="auto">
              <a:xfrm>
                <a:off x="3120" y="1968"/>
                <a:ext cx="240" cy="24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283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240" cy="240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284"/>
              <p:cNvSpPr>
                <a:spLocks noChangeArrowheads="1"/>
              </p:cNvSpPr>
              <p:nvPr/>
            </p:nvSpPr>
            <p:spPr bwMode="auto">
              <a:xfrm>
                <a:off x="3600" y="1728"/>
                <a:ext cx="240" cy="240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285"/>
              <p:cNvSpPr>
                <a:spLocks noChangeArrowheads="1"/>
              </p:cNvSpPr>
              <p:nvPr/>
            </p:nvSpPr>
            <p:spPr bwMode="auto">
              <a:xfrm>
                <a:off x="3600" y="1968"/>
                <a:ext cx="240" cy="24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286"/>
              <p:cNvSpPr>
                <a:spLocks noChangeArrowheads="1"/>
              </p:cNvSpPr>
              <p:nvPr/>
            </p:nvSpPr>
            <p:spPr bwMode="auto">
              <a:xfrm>
                <a:off x="3600" y="2208"/>
                <a:ext cx="240" cy="240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287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240" cy="24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288"/>
              <p:cNvSpPr>
                <a:spLocks noChangeArrowheads="1"/>
              </p:cNvSpPr>
              <p:nvPr/>
            </p:nvSpPr>
            <p:spPr bwMode="auto">
              <a:xfrm>
                <a:off x="3360" y="2208"/>
                <a:ext cx="240" cy="24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289"/>
            <p:cNvGrpSpPr>
              <a:grpSpLocks/>
            </p:cNvGrpSpPr>
            <p:nvPr/>
          </p:nvGrpSpPr>
          <p:grpSpPr bwMode="auto">
            <a:xfrm>
              <a:off x="4224" y="2928"/>
              <a:ext cx="864" cy="816"/>
              <a:chOff x="1872" y="1728"/>
              <a:chExt cx="864" cy="816"/>
            </a:xfrm>
          </p:grpSpPr>
          <p:sp>
            <p:nvSpPr>
              <p:cNvPr id="9" name="Freeform 290"/>
              <p:cNvSpPr>
                <a:spLocks/>
              </p:cNvSpPr>
              <p:nvPr/>
            </p:nvSpPr>
            <p:spPr bwMode="auto">
              <a:xfrm>
                <a:off x="2592" y="1968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291"/>
              <p:cNvSpPr>
                <a:spLocks/>
              </p:cNvSpPr>
              <p:nvPr/>
            </p:nvSpPr>
            <p:spPr bwMode="auto">
              <a:xfrm>
                <a:off x="2592" y="2208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292"/>
              <p:cNvSpPr>
                <a:spLocks/>
              </p:cNvSpPr>
              <p:nvPr/>
            </p:nvSpPr>
            <p:spPr bwMode="auto">
              <a:xfrm>
                <a:off x="2592" y="1728"/>
                <a:ext cx="144" cy="334"/>
              </a:xfrm>
              <a:custGeom>
                <a:avLst/>
                <a:gdLst>
                  <a:gd name="T0" fmla="*/ 0 w 144"/>
                  <a:gd name="T1" fmla="*/ 96 h 336"/>
                  <a:gd name="T2" fmla="*/ 144 w 144"/>
                  <a:gd name="T3" fmla="*/ 0 h 336"/>
                  <a:gd name="T4" fmla="*/ 144 w 144"/>
                  <a:gd name="T5" fmla="*/ 240 h 336"/>
                  <a:gd name="T6" fmla="*/ 0 w 144"/>
                  <a:gd name="T7" fmla="*/ 336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36"/>
                  <a:gd name="T14" fmla="*/ 144 w 144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36">
                    <a:moveTo>
                      <a:pt x="0" y="96"/>
                    </a:moveTo>
                    <a:lnTo>
                      <a:pt x="144" y="0"/>
                    </a:lnTo>
                    <a:lnTo>
                      <a:pt x="144" y="240"/>
                    </a:lnTo>
                    <a:lnTo>
                      <a:pt x="0" y="336"/>
                    </a:lnTo>
                  </a:path>
                </a:pathLst>
              </a:cu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Freeform 293"/>
              <p:cNvSpPr>
                <a:spLocks/>
              </p:cNvSpPr>
              <p:nvPr/>
            </p:nvSpPr>
            <p:spPr bwMode="auto">
              <a:xfrm>
                <a:off x="2112" y="1728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294"/>
              <p:cNvSpPr>
                <a:spLocks/>
              </p:cNvSpPr>
              <p:nvPr/>
            </p:nvSpPr>
            <p:spPr bwMode="auto">
              <a:xfrm>
                <a:off x="2352" y="1728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295"/>
              <p:cNvSpPr>
                <a:spLocks/>
              </p:cNvSpPr>
              <p:nvPr/>
            </p:nvSpPr>
            <p:spPr bwMode="auto">
              <a:xfrm>
                <a:off x="1872" y="1728"/>
                <a:ext cx="384" cy="96"/>
              </a:xfrm>
              <a:custGeom>
                <a:avLst/>
                <a:gdLst>
                  <a:gd name="T0" fmla="*/ 0 w 384"/>
                  <a:gd name="T1" fmla="*/ 96 h 96"/>
                  <a:gd name="T2" fmla="*/ 144 w 384"/>
                  <a:gd name="T3" fmla="*/ 0 h 96"/>
                  <a:gd name="T4" fmla="*/ 384 w 384"/>
                  <a:gd name="T5" fmla="*/ 0 h 96"/>
                  <a:gd name="T6" fmla="*/ 240 w 3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96"/>
                  <a:gd name="T14" fmla="*/ 384 w 3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96">
                    <a:moveTo>
                      <a:pt x="0" y="96"/>
                    </a:moveTo>
                    <a:lnTo>
                      <a:pt x="144" y="0"/>
                    </a:lnTo>
                    <a:lnTo>
                      <a:pt x="384" y="0"/>
                    </a:lnTo>
                    <a:lnTo>
                      <a:pt x="240" y="96"/>
                    </a:lnTo>
                  </a:path>
                </a:pathLst>
              </a:cu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296"/>
              <p:cNvGrpSpPr>
                <a:grpSpLocks/>
              </p:cNvGrpSpPr>
              <p:nvPr/>
            </p:nvGrpSpPr>
            <p:grpSpPr bwMode="auto">
              <a:xfrm>
                <a:off x="1872" y="1824"/>
                <a:ext cx="720" cy="720"/>
                <a:chOff x="3168" y="1152"/>
                <a:chExt cx="720" cy="720"/>
              </a:xfrm>
            </p:grpSpPr>
            <p:sp>
              <p:nvSpPr>
                <p:cNvPr id="16" name="Rectangle 297"/>
                <p:cNvSpPr>
                  <a:spLocks noChangeArrowheads="1"/>
                </p:cNvSpPr>
                <p:nvPr/>
              </p:nvSpPr>
              <p:spPr bwMode="auto">
                <a:xfrm>
                  <a:off x="3408" y="1152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Rectangle 298"/>
                <p:cNvSpPr>
                  <a:spLocks noChangeArrowheads="1"/>
                </p:cNvSpPr>
                <p:nvPr/>
              </p:nvSpPr>
              <p:spPr bwMode="auto">
                <a:xfrm>
                  <a:off x="3168" y="115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Rectangle 299"/>
                <p:cNvSpPr>
                  <a:spLocks noChangeArrowheads="1"/>
                </p:cNvSpPr>
                <p:nvPr/>
              </p:nvSpPr>
              <p:spPr bwMode="auto">
                <a:xfrm>
                  <a:off x="3408" y="1392"/>
                  <a:ext cx="240" cy="240"/>
                </a:xfrm>
                <a:prstGeom prst="rect">
                  <a:avLst/>
                </a:prstGeom>
                <a:solidFill>
                  <a:srgbClr val="00CC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Rectangle 300"/>
                <p:cNvSpPr>
                  <a:spLocks noChangeArrowheads="1"/>
                </p:cNvSpPr>
                <p:nvPr/>
              </p:nvSpPr>
              <p:spPr bwMode="auto">
                <a:xfrm>
                  <a:off x="3168" y="1392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Rectangle 301"/>
                <p:cNvSpPr>
                  <a:spLocks noChangeArrowheads="1"/>
                </p:cNvSpPr>
                <p:nvPr/>
              </p:nvSpPr>
              <p:spPr bwMode="auto">
                <a:xfrm>
                  <a:off x="3408" y="1632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Rectangle 302"/>
                <p:cNvSpPr>
                  <a:spLocks noChangeArrowheads="1"/>
                </p:cNvSpPr>
                <p:nvPr/>
              </p:nvSpPr>
              <p:spPr bwMode="auto">
                <a:xfrm>
                  <a:off x="3168" y="163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Rectangle 303"/>
                <p:cNvSpPr>
                  <a:spLocks noChangeArrowheads="1"/>
                </p:cNvSpPr>
                <p:nvPr/>
              </p:nvSpPr>
              <p:spPr bwMode="auto">
                <a:xfrm>
                  <a:off x="3648" y="115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Rectangle 304"/>
                <p:cNvSpPr>
                  <a:spLocks noChangeArrowheads="1"/>
                </p:cNvSpPr>
                <p:nvPr/>
              </p:nvSpPr>
              <p:spPr bwMode="auto">
                <a:xfrm>
                  <a:off x="3648" y="1392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Rectangle 305"/>
                <p:cNvSpPr>
                  <a:spLocks noChangeArrowheads="1"/>
                </p:cNvSpPr>
                <p:nvPr/>
              </p:nvSpPr>
              <p:spPr bwMode="auto">
                <a:xfrm>
                  <a:off x="3648" y="1632"/>
                  <a:ext cx="240" cy="240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8191500" y="1426009"/>
            <a:ext cx="533400" cy="466725"/>
            <a:chOff x="672" y="2592"/>
            <a:chExt cx="1152" cy="1008"/>
          </a:xfrm>
        </p:grpSpPr>
        <p:grpSp>
          <p:nvGrpSpPr>
            <p:cNvPr id="15" name="Group 73"/>
            <p:cNvGrpSpPr>
              <a:grpSpLocks/>
            </p:cNvGrpSpPr>
            <p:nvPr/>
          </p:nvGrpSpPr>
          <p:grpSpPr bwMode="auto">
            <a:xfrm>
              <a:off x="1104" y="2592"/>
              <a:ext cx="720" cy="720"/>
              <a:chOff x="1104" y="2592"/>
              <a:chExt cx="720" cy="720"/>
            </a:xfrm>
          </p:grpSpPr>
          <p:sp>
            <p:nvSpPr>
              <p:cNvPr id="100" name="Rectangle 74"/>
              <p:cNvSpPr>
                <a:spLocks noChangeArrowheads="1"/>
              </p:cNvSpPr>
              <p:nvPr/>
            </p:nvSpPr>
            <p:spPr bwMode="auto">
              <a:xfrm>
                <a:off x="1104" y="2592"/>
                <a:ext cx="720" cy="72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75"/>
              <p:cNvSpPr>
                <a:spLocks noChangeShapeType="1"/>
              </p:cNvSpPr>
              <p:nvPr/>
            </p:nvSpPr>
            <p:spPr bwMode="auto">
              <a:xfrm>
                <a:off x="1344" y="2592"/>
                <a:ext cx="0" cy="72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76"/>
              <p:cNvSpPr>
                <a:spLocks noChangeShapeType="1"/>
              </p:cNvSpPr>
              <p:nvPr/>
            </p:nvSpPr>
            <p:spPr bwMode="auto">
              <a:xfrm>
                <a:off x="1584" y="2592"/>
                <a:ext cx="0" cy="72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77"/>
              <p:cNvSpPr>
                <a:spLocks noChangeShapeType="1"/>
              </p:cNvSpPr>
              <p:nvPr/>
            </p:nvSpPr>
            <p:spPr bwMode="auto">
              <a:xfrm>
                <a:off x="1104" y="2832"/>
                <a:ext cx="72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78"/>
              <p:cNvSpPr>
                <a:spLocks noChangeShapeType="1"/>
              </p:cNvSpPr>
              <p:nvPr/>
            </p:nvSpPr>
            <p:spPr bwMode="auto">
              <a:xfrm>
                <a:off x="1104" y="3072"/>
                <a:ext cx="72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0528" name="Group 79"/>
            <p:cNvGrpSpPr>
              <a:grpSpLocks/>
            </p:cNvGrpSpPr>
            <p:nvPr/>
          </p:nvGrpSpPr>
          <p:grpSpPr bwMode="auto">
            <a:xfrm>
              <a:off x="672" y="2880"/>
              <a:ext cx="720" cy="720"/>
              <a:chOff x="672" y="2880"/>
              <a:chExt cx="720" cy="720"/>
            </a:xfrm>
          </p:grpSpPr>
          <p:sp>
            <p:nvSpPr>
              <p:cNvPr id="95" name="Rectangle 80"/>
              <p:cNvSpPr>
                <a:spLocks noChangeArrowheads="1"/>
              </p:cNvSpPr>
              <p:nvPr/>
            </p:nvSpPr>
            <p:spPr bwMode="auto">
              <a:xfrm>
                <a:off x="672" y="2880"/>
                <a:ext cx="720" cy="72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81"/>
              <p:cNvSpPr>
                <a:spLocks noChangeShapeType="1"/>
              </p:cNvSpPr>
              <p:nvPr/>
            </p:nvSpPr>
            <p:spPr bwMode="auto">
              <a:xfrm>
                <a:off x="912" y="2880"/>
                <a:ext cx="0" cy="72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82"/>
              <p:cNvSpPr>
                <a:spLocks noChangeShapeType="1"/>
              </p:cNvSpPr>
              <p:nvPr/>
            </p:nvSpPr>
            <p:spPr bwMode="auto">
              <a:xfrm>
                <a:off x="1152" y="2880"/>
                <a:ext cx="0" cy="72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83"/>
              <p:cNvSpPr>
                <a:spLocks noChangeShapeType="1"/>
              </p:cNvSpPr>
              <p:nvPr/>
            </p:nvSpPr>
            <p:spPr bwMode="auto">
              <a:xfrm>
                <a:off x="672" y="3120"/>
                <a:ext cx="72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84"/>
              <p:cNvSpPr>
                <a:spLocks noChangeShapeType="1"/>
              </p:cNvSpPr>
              <p:nvPr/>
            </p:nvSpPr>
            <p:spPr bwMode="auto">
              <a:xfrm>
                <a:off x="672" y="3360"/>
                <a:ext cx="72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0529" name="Group 85"/>
            <p:cNvGrpSpPr>
              <a:grpSpLocks/>
            </p:cNvGrpSpPr>
            <p:nvPr/>
          </p:nvGrpSpPr>
          <p:grpSpPr bwMode="auto">
            <a:xfrm>
              <a:off x="816" y="2784"/>
              <a:ext cx="720" cy="720"/>
              <a:chOff x="2352" y="2784"/>
              <a:chExt cx="720" cy="720"/>
            </a:xfrm>
          </p:grpSpPr>
          <p:grpSp>
            <p:nvGrpSpPr>
              <p:cNvPr id="150533" name="Group 86"/>
              <p:cNvGrpSpPr>
                <a:grpSpLocks/>
              </p:cNvGrpSpPr>
              <p:nvPr/>
            </p:nvGrpSpPr>
            <p:grpSpPr bwMode="auto">
              <a:xfrm>
                <a:off x="2352" y="2784"/>
                <a:ext cx="720" cy="720"/>
                <a:chOff x="816" y="2784"/>
                <a:chExt cx="720" cy="720"/>
              </a:xfrm>
            </p:grpSpPr>
            <p:sp>
              <p:nvSpPr>
                <p:cNvPr id="90" name="Rectangle 87"/>
                <p:cNvSpPr>
                  <a:spLocks noChangeArrowheads="1"/>
                </p:cNvSpPr>
                <p:nvPr/>
              </p:nvSpPr>
              <p:spPr bwMode="auto">
                <a:xfrm>
                  <a:off x="816" y="2784"/>
                  <a:ext cx="720" cy="720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Line 88"/>
                <p:cNvSpPr>
                  <a:spLocks noChangeShapeType="1"/>
                </p:cNvSpPr>
                <p:nvPr/>
              </p:nvSpPr>
              <p:spPr bwMode="auto">
                <a:xfrm>
                  <a:off x="1056" y="2784"/>
                  <a:ext cx="0" cy="72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Line 89"/>
                <p:cNvSpPr>
                  <a:spLocks noChangeShapeType="1"/>
                </p:cNvSpPr>
                <p:nvPr/>
              </p:nvSpPr>
              <p:spPr bwMode="auto">
                <a:xfrm>
                  <a:off x="1296" y="2784"/>
                  <a:ext cx="0" cy="72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Line 90"/>
                <p:cNvSpPr>
                  <a:spLocks noChangeShapeType="1"/>
                </p:cNvSpPr>
                <p:nvPr/>
              </p:nvSpPr>
              <p:spPr bwMode="auto">
                <a:xfrm>
                  <a:off x="816" y="3024"/>
                  <a:ext cx="720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Line 91"/>
                <p:cNvSpPr>
                  <a:spLocks noChangeShapeType="1"/>
                </p:cNvSpPr>
                <p:nvPr/>
              </p:nvSpPr>
              <p:spPr bwMode="auto">
                <a:xfrm>
                  <a:off x="816" y="3264"/>
                  <a:ext cx="720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9" name="Rectangle 92"/>
              <p:cNvSpPr>
                <a:spLocks noChangeArrowheads="1"/>
              </p:cNvSpPr>
              <p:nvPr/>
            </p:nvSpPr>
            <p:spPr bwMode="auto">
              <a:xfrm>
                <a:off x="2592" y="3024"/>
                <a:ext cx="240" cy="24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0534" name="Group 93"/>
            <p:cNvGrpSpPr>
              <a:grpSpLocks/>
            </p:cNvGrpSpPr>
            <p:nvPr/>
          </p:nvGrpSpPr>
          <p:grpSpPr bwMode="auto">
            <a:xfrm>
              <a:off x="960" y="2688"/>
              <a:ext cx="720" cy="720"/>
              <a:chOff x="2352" y="2784"/>
              <a:chExt cx="720" cy="720"/>
            </a:xfrm>
          </p:grpSpPr>
          <p:grpSp>
            <p:nvGrpSpPr>
              <p:cNvPr id="150535" name="Group 94"/>
              <p:cNvGrpSpPr>
                <a:grpSpLocks/>
              </p:cNvGrpSpPr>
              <p:nvPr/>
            </p:nvGrpSpPr>
            <p:grpSpPr bwMode="auto">
              <a:xfrm>
                <a:off x="2352" y="2784"/>
                <a:ext cx="720" cy="720"/>
                <a:chOff x="816" y="2784"/>
                <a:chExt cx="720" cy="720"/>
              </a:xfrm>
            </p:grpSpPr>
            <p:sp>
              <p:nvSpPr>
                <p:cNvPr id="83" name="Rectangle 95"/>
                <p:cNvSpPr>
                  <a:spLocks noChangeArrowheads="1"/>
                </p:cNvSpPr>
                <p:nvPr/>
              </p:nvSpPr>
              <p:spPr bwMode="auto">
                <a:xfrm>
                  <a:off x="816" y="2784"/>
                  <a:ext cx="720" cy="720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Line 96"/>
                <p:cNvSpPr>
                  <a:spLocks noChangeShapeType="1"/>
                </p:cNvSpPr>
                <p:nvPr/>
              </p:nvSpPr>
              <p:spPr bwMode="auto">
                <a:xfrm>
                  <a:off x="1056" y="2784"/>
                  <a:ext cx="0" cy="72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97"/>
                <p:cNvSpPr>
                  <a:spLocks noChangeShapeType="1"/>
                </p:cNvSpPr>
                <p:nvPr/>
              </p:nvSpPr>
              <p:spPr bwMode="auto">
                <a:xfrm>
                  <a:off x="1296" y="2784"/>
                  <a:ext cx="0" cy="72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Line 98"/>
                <p:cNvSpPr>
                  <a:spLocks noChangeShapeType="1"/>
                </p:cNvSpPr>
                <p:nvPr/>
              </p:nvSpPr>
              <p:spPr bwMode="auto">
                <a:xfrm>
                  <a:off x="816" y="3024"/>
                  <a:ext cx="720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Line 99"/>
                <p:cNvSpPr>
                  <a:spLocks noChangeShapeType="1"/>
                </p:cNvSpPr>
                <p:nvPr/>
              </p:nvSpPr>
              <p:spPr bwMode="auto">
                <a:xfrm>
                  <a:off x="816" y="3264"/>
                  <a:ext cx="720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" name="Rectangle 100"/>
              <p:cNvSpPr>
                <a:spLocks noChangeArrowheads="1"/>
              </p:cNvSpPr>
              <p:nvPr/>
            </p:nvSpPr>
            <p:spPr bwMode="auto">
              <a:xfrm>
                <a:off x="2592" y="3024"/>
                <a:ext cx="240" cy="24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Line 101"/>
            <p:cNvSpPr>
              <a:spLocks noChangeShapeType="1"/>
            </p:cNvSpPr>
            <p:nvPr/>
          </p:nvSpPr>
          <p:spPr bwMode="auto">
            <a:xfrm flipV="1">
              <a:off x="1056" y="2928"/>
              <a:ext cx="144" cy="9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102"/>
            <p:cNvSpPr>
              <a:spLocks noChangeShapeType="1"/>
            </p:cNvSpPr>
            <p:nvPr/>
          </p:nvSpPr>
          <p:spPr bwMode="auto">
            <a:xfrm flipV="1">
              <a:off x="1296" y="2928"/>
              <a:ext cx="144" cy="9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103"/>
            <p:cNvSpPr>
              <a:spLocks noChangeShapeType="1"/>
            </p:cNvSpPr>
            <p:nvPr/>
          </p:nvSpPr>
          <p:spPr bwMode="auto">
            <a:xfrm flipV="1">
              <a:off x="1296" y="3168"/>
              <a:ext cx="144" cy="9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104"/>
            <p:cNvSpPr>
              <a:spLocks noChangeShapeType="1"/>
            </p:cNvSpPr>
            <p:nvPr/>
          </p:nvSpPr>
          <p:spPr bwMode="auto">
            <a:xfrm flipV="1">
              <a:off x="1056" y="3168"/>
              <a:ext cx="144" cy="9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105"/>
            <p:cNvSpPr>
              <a:spLocks noChangeShapeType="1"/>
            </p:cNvSpPr>
            <p:nvPr/>
          </p:nvSpPr>
          <p:spPr bwMode="auto">
            <a:xfrm flipV="1">
              <a:off x="672" y="259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106"/>
            <p:cNvSpPr>
              <a:spLocks noChangeShapeType="1"/>
            </p:cNvSpPr>
            <p:nvPr/>
          </p:nvSpPr>
          <p:spPr bwMode="auto">
            <a:xfrm flipV="1">
              <a:off x="912" y="259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107"/>
            <p:cNvSpPr>
              <a:spLocks noChangeShapeType="1"/>
            </p:cNvSpPr>
            <p:nvPr/>
          </p:nvSpPr>
          <p:spPr bwMode="auto">
            <a:xfrm flipV="1">
              <a:off x="1152" y="259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108"/>
            <p:cNvSpPr>
              <a:spLocks noChangeShapeType="1"/>
            </p:cNvSpPr>
            <p:nvPr/>
          </p:nvSpPr>
          <p:spPr bwMode="auto">
            <a:xfrm flipV="1">
              <a:off x="1392" y="259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09"/>
            <p:cNvSpPr>
              <a:spLocks noChangeShapeType="1"/>
            </p:cNvSpPr>
            <p:nvPr/>
          </p:nvSpPr>
          <p:spPr bwMode="auto">
            <a:xfrm flipV="1">
              <a:off x="1392" y="283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10"/>
            <p:cNvSpPr>
              <a:spLocks noChangeShapeType="1"/>
            </p:cNvSpPr>
            <p:nvPr/>
          </p:nvSpPr>
          <p:spPr bwMode="auto">
            <a:xfrm flipV="1">
              <a:off x="1152" y="283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11"/>
            <p:cNvSpPr>
              <a:spLocks noChangeShapeType="1"/>
            </p:cNvSpPr>
            <p:nvPr/>
          </p:nvSpPr>
          <p:spPr bwMode="auto">
            <a:xfrm flipV="1">
              <a:off x="912" y="283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12"/>
            <p:cNvSpPr>
              <a:spLocks noChangeShapeType="1"/>
            </p:cNvSpPr>
            <p:nvPr/>
          </p:nvSpPr>
          <p:spPr bwMode="auto">
            <a:xfrm flipV="1">
              <a:off x="672" y="283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13"/>
            <p:cNvSpPr>
              <a:spLocks noChangeShapeType="1"/>
            </p:cNvSpPr>
            <p:nvPr/>
          </p:nvSpPr>
          <p:spPr bwMode="auto">
            <a:xfrm flipV="1">
              <a:off x="672" y="307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14"/>
            <p:cNvSpPr>
              <a:spLocks noChangeShapeType="1"/>
            </p:cNvSpPr>
            <p:nvPr/>
          </p:nvSpPr>
          <p:spPr bwMode="auto">
            <a:xfrm flipV="1">
              <a:off x="912" y="307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15"/>
            <p:cNvSpPr>
              <a:spLocks noChangeShapeType="1"/>
            </p:cNvSpPr>
            <p:nvPr/>
          </p:nvSpPr>
          <p:spPr bwMode="auto">
            <a:xfrm flipV="1">
              <a:off x="1152" y="307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16"/>
            <p:cNvSpPr>
              <a:spLocks noChangeShapeType="1"/>
            </p:cNvSpPr>
            <p:nvPr/>
          </p:nvSpPr>
          <p:spPr bwMode="auto">
            <a:xfrm flipV="1">
              <a:off x="1392" y="307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17"/>
            <p:cNvSpPr>
              <a:spLocks noChangeShapeType="1"/>
            </p:cNvSpPr>
            <p:nvPr/>
          </p:nvSpPr>
          <p:spPr bwMode="auto">
            <a:xfrm flipV="1">
              <a:off x="1392" y="331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18"/>
            <p:cNvSpPr>
              <a:spLocks noChangeShapeType="1"/>
            </p:cNvSpPr>
            <p:nvPr/>
          </p:nvSpPr>
          <p:spPr bwMode="auto">
            <a:xfrm flipV="1">
              <a:off x="1152" y="331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19"/>
            <p:cNvSpPr>
              <a:spLocks noChangeShapeType="1"/>
            </p:cNvSpPr>
            <p:nvPr/>
          </p:nvSpPr>
          <p:spPr bwMode="auto">
            <a:xfrm flipV="1">
              <a:off x="912" y="331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20"/>
            <p:cNvSpPr>
              <a:spLocks noChangeShapeType="1"/>
            </p:cNvSpPr>
            <p:nvPr/>
          </p:nvSpPr>
          <p:spPr bwMode="auto">
            <a:xfrm flipV="1">
              <a:off x="672" y="3312"/>
              <a:ext cx="432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0536" name="Group 108"/>
          <p:cNvGrpSpPr/>
          <p:nvPr/>
        </p:nvGrpSpPr>
        <p:grpSpPr>
          <a:xfrm>
            <a:off x="8001000" y="1959409"/>
            <a:ext cx="914400" cy="228600"/>
            <a:chOff x="6781800" y="1752600"/>
            <a:chExt cx="914400" cy="228600"/>
          </a:xfrm>
        </p:grpSpPr>
        <p:sp>
          <p:nvSpPr>
            <p:cNvPr id="105" name="Rectangle 104"/>
            <p:cNvSpPr/>
            <p:nvPr/>
          </p:nvSpPr>
          <p:spPr bwMode="auto">
            <a:xfrm>
              <a:off x="6781800" y="1752600"/>
              <a:ext cx="228600" cy="228600"/>
            </a:xfrm>
            <a:prstGeom prst="rect">
              <a:avLst/>
            </a:prstGeom>
            <a:solidFill>
              <a:srgbClr val="FF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7010400" y="1752600"/>
              <a:ext cx="228600" cy="228600"/>
            </a:xfrm>
            <a:prstGeom prst="rect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72390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7467600" y="1752600"/>
              <a:ext cx="228600" cy="228600"/>
            </a:xfrm>
            <a:prstGeom prst="rect">
              <a:avLst/>
            </a:prstGeom>
            <a:solidFill>
              <a:srgbClr val="E71207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10" name="Rectangle 3"/>
          <p:cNvSpPr txBox="1">
            <a:spLocks noChangeArrowheads="1"/>
          </p:cNvSpPr>
          <p:nvPr/>
        </p:nvSpPr>
        <p:spPr bwMode="auto">
          <a:xfrm>
            <a:off x="541338" y="4419600"/>
            <a:ext cx="799306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tabLst/>
              <a:defRPr/>
            </a:pPr>
            <a:r>
              <a:rPr kumimoji="0" lang="en-US" sz="240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previous work in ZPL showed that compact,     global-view codes like these can result in performance that matches or beats hand-coded</a:t>
            </a:r>
            <a:r>
              <a:rPr kumimoji="0" lang="en-US" sz="2400" i="1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1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Fortran+MPI</a:t>
            </a:r>
            <a:r>
              <a:rPr lang="en-US" sz="2400" i="1" kern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            </a:t>
            </a:r>
            <a:r>
              <a:rPr lang="en-US" sz="2400" i="1" kern="0" dirty="0" smtClean="0">
                <a:solidFill>
                  <a:schemeClr val="tx2"/>
                </a:solidFill>
              </a:rPr>
              <a:t>while also supporting more runtime flexibility</a:t>
            </a:r>
            <a:endParaRPr kumimoji="0" lang="en-US" sz="2400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NAS MG </a:t>
            </a:r>
            <a:r>
              <a:rPr lang="en-US" i="1" dirty="0" smtClean="0"/>
              <a:t>rprj3</a:t>
            </a:r>
            <a:r>
              <a:rPr lang="en-US" dirty="0" smtClean="0"/>
              <a:t> stencil in ZPL</a:t>
            </a:r>
          </a:p>
        </p:txBody>
      </p:sp>
      <p:sp>
        <p:nvSpPr>
          <p:cNvPr id="15258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60488"/>
            <a:ext cx="8534400" cy="3765550"/>
          </a:xfrm>
          <a:noFill/>
        </p:spPr>
        <p:txBody>
          <a:bodyPr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800" b="1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</a:rPr>
              <a:t>procedure</a:t>
            </a:r>
            <a:r>
              <a:rPr lang="en-US" sz="1600" smtClean="0">
                <a:latin typeface="Courier New" pitchFamily="49" charset="0"/>
              </a:rPr>
              <a:t> rprj3(</a:t>
            </a:r>
            <a:r>
              <a:rPr lang="en-US" sz="1600" b="1" smtClean="0">
                <a:latin typeface="Courier New" pitchFamily="49" charset="0"/>
              </a:rPr>
              <a:t>var</a:t>
            </a:r>
            <a:r>
              <a:rPr lang="en-US" sz="1600" smtClean="0">
                <a:latin typeface="Courier New" pitchFamily="49" charset="0"/>
              </a:rPr>
              <a:t> S,R: [,,] </a:t>
            </a:r>
            <a:r>
              <a:rPr lang="en-US" sz="1600" b="1" smtClean="0">
                <a:latin typeface="Courier New" pitchFamily="49" charset="0"/>
              </a:rPr>
              <a:t>double</a:t>
            </a:r>
            <a:r>
              <a:rPr lang="en-US" sz="1600" smtClean="0">
                <a:latin typeface="Courier New" pitchFamily="49" charset="0"/>
              </a:rPr>
              <a:t>;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              d: </a:t>
            </a:r>
            <a:r>
              <a:rPr lang="en-US" sz="1600" b="1" smtClean="0">
                <a:latin typeface="Courier New" pitchFamily="49" charset="0"/>
              </a:rPr>
              <a:t>array</a:t>
            </a:r>
            <a:r>
              <a:rPr lang="en-US" sz="1600" smtClean="0">
                <a:latin typeface="Courier New" pitchFamily="49" charset="0"/>
              </a:rPr>
              <a:t> [] of </a:t>
            </a:r>
            <a:r>
              <a:rPr lang="en-US" sz="1600" b="1" smtClean="0">
                <a:latin typeface="Courier New" pitchFamily="49" charset="0"/>
              </a:rPr>
              <a:t>direction</a:t>
            </a:r>
            <a:r>
              <a:rPr lang="en-US" sz="160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S := </a:t>
            </a:r>
            <a:r>
              <a:rPr lang="en-US" sz="1600" b="1" smtClean="0">
                <a:solidFill>
                  <a:schemeClr val="accent1"/>
                </a:solidFill>
                <a:latin typeface="Courier New" pitchFamily="49" charset="0"/>
              </a:rPr>
              <a:t>0.5</a:t>
            </a:r>
            <a:r>
              <a:rPr lang="en-US" sz="1600" b="1" smtClean="0">
                <a:solidFill>
                  <a:schemeClr val="folHlink"/>
                </a:solidFill>
                <a:latin typeface="Courier New" pitchFamily="49" charset="0"/>
              </a:rPr>
              <a:t>    </a:t>
            </a:r>
            <a:r>
              <a:rPr lang="en-US" sz="1600" smtClean="0">
                <a:latin typeface="Courier New" pitchFamily="49" charset="0"/>
              </a:rPr>
              <a:t>*  R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   + </a:t>
            </a:r>
            <a:r>
              <a:rPr lang="en-US" sz="1600" b="1" smtClean="0">
                <a:solidFill>
                  <a:srgbClr val="00CC00"/>
                </a:solidFill>
                <a:latin typeface="Courier New" pitchFamily="49" charset="0"/>
              </a:rPr>
              <a:t>0.25</a:t>
            </a:r>
            <a:r>
              <a:rPr lang="en-US" sz="1600" smtClean="0">
                <a:latin typeface="Courier New" pitchFamily="49" charset="0"/>
              </a:rPr>
              <a:t>   * (R@^d[ 1, 0, 0] + R@^d[ 0, 1, 0] + R@^d[ 0, 0, 1] +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               R@^d[-1, 0, 0] + R@^d[ 0,-1, 0] + R@^d[ 0, 0,-1])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   + </a:t>
            </a: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0.125 </a:t>
            </a:r>
            <a:r>
              <a:rPr lang="en-US" sz="1600" smtClean="0">
                <a:latin typeface="Courier New" pitchFamily="49" charset="0"/>
              </a:rPr>
              <a:t> * (R@^d[ 1, 1, 0] + R@^d[ 1, 0, 1] + R@^d[ 0, 1, 1] +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               R@^d[ 1,-1, 0] + R@^d[ 1, 0,-1] + R@^d[ 0, 1,-1] +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               R@^d[-1, 1, 0] + R@^d[-1, 0, 1] + R@^d[ 0,-1, 1] +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               R@^d[-1,-1, 0] + R@^d[-1, 0,-1] + R@^d[ 0,-1,-1])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   + </a:t>
            </a:r>
            <a:r>
              <a:rPr lang="en-US" sz="1600" b="1" smtClean="0">
                <a:solidFill>
                  <a:schemeClr val="hlink"/>
                </a:solidFill>
                <a:latin typeface="Courier New" pitchFamily="49" charset="0"/>
              </a:rPr>
              <a:t>0.0625</a:t>
            </a:r>
            <a:r>
              <a:rPr lang="en-US" sz="1600" smtClean="0">
                <a:latin typeface="Courier New" pitchFamily="49" charset="0"/>
              </a:rPr>
              <a:t> * (R@^d[ 1, 1, 1] + R@^d[ 1, 1,-1] +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               R@^d[ 1,-1, 1] + R@^d[ 1,-1,-1] +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               R@^d[-1, 1, 1] + R@^d[-1, 1,-1] +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               R@^d[-1,-1, 1] + R@^d[-1,-1,-1]);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</a:rPr>
              <a:t>end</a:t>
            </a:r>
            <a:r>
              <a:rPr lang="en-US" sz="160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800" b="1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800" b="1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NAS MG Speedup: ZPL vs. Fortran + MPI</a:t>
            </a:r>
          </a:p>
        </p:txBody>
      </p:sp>
      <p:pic>
        <p:nvPicPr>
          <p:cNvPr id="153604" name="Picture 4" descr="M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66825"/>
            <a:ext cx="58515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00645" name="AutoShape 5"/>
          <p:cNvSpPr>
            <a:spLocks/>
          </p:cNvSpPr>
          <p:nvPr/>
        </p:nvSpPr>
        <p:spPr bwMode="auto">
          <a:xfrm>
            <a:off x="6267450" y="1117600"/>
            <a:ext cx="2800350" cy="2073275"/>
          </a:xfrm>
          <a:prstGeom prst="borderCallout2">
            <a:avLst>
              <a:gd name="adj1" fmla="val 5514"/>
              <a:gd name="adj2" fmla="val -2722"/>
              <a:gd name="adj3" fmla="val 5514"/>
              <a:gd name="adj4" fmla="val -8787"/>
              <a:gd name="adj5" fmla="val 52296"/>
              <a:gd name="adj6" fmla="val -11056"/>
            </a:avLst>
          </a:prstGeom>
          <a:solidFill>
            <a:schemeClr val="bg1"/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l" defTabSz="455613"/>
            <a:r>
              <a:rPr lang="en-US" sz="1600" b="1" dirty="0"/>
              <a:t>ZPL scales better than MPI since its communication is expressed in an implementation-neutral way; this permits the compiler to use SHMEM on this Cray T3E but MPI on a commodity cluster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2800646" name="AutoShape 6"/>
          <p:cNvSpPr>
            <a:spLocks/>
          </p:cNvSpPr>
          <p:nvPr/>
        </p:nvSpPr>
        <p:spPr bwMode="auto">
          <a:xfrm>
            <a:off x="5021263" y="3325813"/>
            <a:ext cx="3894137" cy="1095375"/>
          </a:xfrm>
          <a:prstGeom prst="borderCallout2">
            <a:avLst>
              <a:gd name="adj1" fmla="val 10435"/>
              <a:gd name="adj2" fmla="val -1958"/>
              <a:gd name="adj3" fmla="val 10435"/>
              <a:gd name="adj4" fmla="val -13495"/>
              <a:gd name="adj5" fmla="val 181593"/>
              <a:gd name="adj6" fmla="val -87935"/>
            </a:avLst>
          </a:prstGeom>
          <a:solidFill>
            <a:schemeClr val="bg1"/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l" defTabSz="455613"/>
            <a:r>
              <a:rPr lang="en-US" sz="1600" b="1"/>
              <a:t>ZPL also performs better at smaller scales where communication is not the bottleneck </a:t>
            </a:r>
            <a:r>
              <a:rPr lang="en-US" sz="1600" b="1">
                <a:sym typeface="Symbol" pitchFamily="18" charset="2"/>
              </a:rPr>
              <a:t> new languages need not imply performance sacrifices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153607" name="Text Box 12"/>
          <p:cNvSpPr txBox="1">
            <a:spLocks noChangeArrowheads="1"/>
          </p:cNvSpPr>
          <p:nvPr/>
        </p:nvSpPr>
        <p:spPr bwMode="auto">
          <a:xfrm>
            <a:off x="3048000" y="6172200"/>
            <a:ext cx="954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Cray T3E</a:t>
            </a:r>
          </a:p>
        </p:txBody>
      </p:sp>
      <p:sp>
        <p:nvSpPr>
          <p:cNvPr id="2800653" name="Rectangle 13"/>
          <p:cNvSpPr>
            <a:spLocks noChangeArrowheads="1"/>
          </p:cNvSpPr>
          <p:nvPr/>
        </p:nvSpPr>
        <p:spPr bwMode="auto">
          <a:xfrm>
            <a:off x="3810000" y="4572000"/>
            <a:ext cx="4419600" cy="850900"/>
          </a:xfrm>
          <a:prstGeom prst="rect">
            <a:avLst/>
          </a:prstGeom>
          <a:solidFill>
            <a:schemeClr val="bg1"/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l" defTabSz="455613"/>
            <a:r>
              <a:rPr lang="en-US" sz="1600" b="1"/>
              <a:t>Similar observations</a:t>
            </a:r>
            <a:r>
              <a:rPr lang="en-US" sz="1600" b="1">
                <a:cs typeface="Arial" charset="0"/>
              </a:rPr>
              <a:t>—and more dramatic ones—</a:t>
            </a:r>
            <a:r>
              <a:rPr lang="en-US" sz="1600" b="1"/>
              <a:t>have been made using more recent architectures, languages, and benchmarks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0645" grpId="0" animBg="1"/>
      <p:bldP spid="2800646" grpId="0" animBg="1"/>
      <p:bldP spid="28006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Generality Notes</a:t>
            </a:r>
          </a:p>
        </p:txBody>
      </p:sp>
      <p:pic>
        <p:nvPicPr>
          <p:cNvPr id="154628" name="Picture 3" descr="M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66825"/>
            <a:ext cx="58515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29" name="AutoShape 6"/>
          <p:cNvSpPr>
            <a:spLocks/>
          </p:cNvSpPr>
          <p:nvPr/>
        </p:nvSpPr>
        <p:spPr bwMode="auto">
          <a:xfrm>
            <a:off x="228600" y="1503363"/>
            <a:ext cx="4102100" cy="1095375"/>
          </a:xfrm>
          <a:prstGeom prst="borderCallout2">
            <a:avLst>
              <a:gd name="adj1" fmla="val 10435"/>
              <a:gd name="adj2" fmla="val 101856"/>
              <a:gd name="adj3" fmla="val 10435"/>
              <a:gd name="adj4" fmla="val 114472"/>
              <a:gd name="adj5" fmla="val 73190"/>
              <a:gd name="adj6" fmla="val 133009"/>
            </a:avLst>
          </a:prstGeom>
          <a:solidFill>
            <a:schemeClr val="bg1"/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l" defTabSz="455613"/>
            <a:r>
              <a:rPr lang="en-US" sz="1600" b="1"/>
              <a:t>Each ZPL binary supports:</a:t>
            </a:r>
          </a:p>
          <a:p>
            <a:pPr algn="l" defTabSz="455613">
              <a:buFontTx/>
              <a:buChar char="•"/>
            </a:pPr>
            <a:r>
              <a:rPr lang="en-US" sz="1600" b="1"/>
              <a:t> an arbitrary load-time problem size</a:t>
            </a:r>
          </a:p>
          <a:p>
            <a:pPr algn="l" defTabSz="455613">
              <a:buFontTx/>
              <a:buChar char="•"/>
            </a:pPr>
            <a:r>
              <a:rPr lang="en-US" sz="1600" b="1"/>
              <a:t> an arbitrary load-time # of processors </a:t>
            </a:r>
          </a:p>
          <a:p>
            <a:pPr algn="l" defTabSz="455613">
              <a:buFontTx/>
              <a:buChar char="•"/>
            </a:pPr>
            <a:r>
              <a:rPr lang="en-US" sz="1600" b="1"/>
              <a:t> 1D/2D/3D data decompositions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856969" name="AutoShape 9"/>
          <p:cNvSpPr>
            <a:spLocks/>
          </p:cNvSpPr>
          <p:nvPr/>
        </p:nvSpPr>
        <p:spPr bwMode="auto">
          <a:xfrm>
            <a:off x="5029200" y="3976688"/>
            <a:ext cx="3962400" cy="2317750"/>
          </a:xfrm>
          <a:prstGeom prst="borderCallout2">
            <a:avLst>
              <a:gd name="adj1" fmla="val 4931"/>
              <a:gd name="adj2" fmla="val -1921"/>
              <a:gd name="adj3" fmla="val 4931"/>
              <a:gd name="adj4" fmla="val -5528"/>
              <a:gd name="adj5" fmla="val -15481"/>
              <a:gd name="adj6" fmla="val -13222"/>
            </a:avLst>
          </a:prstGeom>
          <a:solidFill>
            <a:schemeClr val="bg1"/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marL="114300" indent="-114300" algn="l" defTabSz="455613"/>
            <a:r>
              <a:rPr lang="en-US" sz="1600" b="1" dirty="0"/>
              <a:t>This MPI binary only supports:</a:t>
            </a:r>
          </a:p>
          <a:p>
            <a:pPr marL="114300" indent="-114300" algn="l" defTabSz="455613">
              <a:buFontTx/>
              <a:buChar char="•"/>
            </a:pPr>
            <a:r>
              <a:rPr lang="en-US" sz="1600" b="1" dirty="0"/>
              <a:t>a static </a:t>
            </a:r>
            <a:r>
              <a:rPr lang="en-US" sz="1600" b="1" dirty="0" smtClean="0"/>
              <a:t>2**</a:t>
            </a:r>
            <a:r>
              <a:rPr lang="en-US" sz="1600" b="1" i="1" dirty="0" smtClean="0"/>
              <a:t>k</a:t>
            </a:r>
            <a:r>
              <a:rPr lang="en-US" sz="1600" b="1" dirty="0" smtClean="0"/>
              <a:t> </a:t>
            </a:r>
            <a:r>
              <a:rPr lang="en-US" sz="1600" b="1" dirty="0"/>
              <a:t>problem size</a:t>
            </a:r>
          </a:p>
          <a:p>
            <a:pPr marL="114300" indent="-114300" algn="l" defTabSz="455613">
              <a:buFontTx/>
              <a:buChar char="•"/>
            </a:pPr>
            <a:r>
              <a:rPr lang="en-US" sz="1600" b="1" dirty="0"/>
              <a:t>a static </a:t>
            </a:r>
            <a:r>
              <a:rPr lang="en-US" sz="1600" b="1" dirty="0" smtClean="0"/>
              <a:t>2**</a:t>
            </a:r>
            <a:r>
              <a:rPr lang="en-US" sz="1600" b="1" i="1" dirty="0" smtClean="0"/>
              <a:t>j </a:t>
            </a:r>
            <a:r>
              <a:rPr lang="en-US" sz="1600" b="1" dirty="0" smtClean="0"/>
              <a:t> </a:t>
            </a:r>
            <a:r>
              <a:rPr lang="en-US" sz="1600" b="1" dirty="0"/>
              <a:t># of processors</a:t>
            </a:r>
          </a:p>
          <a:p>
            <a:pPr marL="114300" indent="-114300" algn="l" defTabSz="455613">
              <a:buFontTx/>
              <a:buChar char="•"/>
            </a:pPr>
            <a:r>
              <a:rPr lang="en-US" sz="1600" b="1" dirty="0"/>
              <a:t>a 3D data decomposition</a:t>
            </a:r>
          </a:p>
          <a:p>
            <a:pPr marL="114300" indent="-114300" algn="l" defTabSz="455613"/>
            <a:endParaRPr lang="en-US" sz="1600" b="1" dirty="0"/>
          </a:p>
          <a:p>
            <a:pPr marL="114300" indent="-114300" algn="l" defTabSz="455613"/>
            <a:r>
              <a:rPr lang="en-US" sz="1600" b="1" dirty="0"/>
              <a:t>The code could be rewritten to relax these assumptions, but at what cost?</a:t>
            </a:r>
          </a:p>
          <a:p>
            <a:pPr marL="114300" indent="-114300" algn="l" defTabSz="455613"/>
            <a:r>
              <a:rPr lang="en-US" sz="1600" dirty="0"/>
              <a:t>   </a:t>
            </a:r>
            <a:r>
              <a:rPr lang="en-US" sz="1600" b="1" dirty="0"/>
              <a:t>- in performance?</a:t>
            </a:r>
          </a:p>
          <a:p>
            <a:pPr marL="114300" indent="-114300" algn="l" defTabSz="455613"/>
            <a:r>
              <a:rPr lang="en-US" sz="1600" b="1" dirty="0"/>
              <a:t>   - in development effort?</a:t>
            </a:r>
          </a:p>
        </p:txBody>
      </p:sp>
      <p:sp>
        <p:nvSpPr>
          <p:cNvPr id="154631" name="Text Box 10"/>
          <p:cNvSpPr txBox="1">
            <a:spLocks noChangeArrowheads="1"/>
          </p:cNvSpPr>
          <p:nvPr/>
        </p:nvSpPr>
        <p:spPr bwMode="auto">
          <a:xfrm>
            <a:off x="3048000" y="6172200"/>
            <a:ext cx="954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Cray T3E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Size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idx="1"/>
          </p:nvPr>
        </p:nvGraphicFramePr>
        <p:xfrm>
          <a:off x="1414463" y="1096963"/>
          <a:ext cx="6499225" cy="5145087"/>
        </p:xfrm>
        <a:graphic>
          <a:graphicData uri="http://schemas.openxmlformats.org/presentationml/2006/ole">
            <p:oleObj spid="_x0000_s1026" name="Worksheet" r:id="rId4" imgW="11791881" imgH="9334315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Size Notes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idx="1"/>
          </p:nvPr>
        </p:nvGraphicFramePr>
        <p:xfrm>
          <a:off x="1414463" y="1096963"/>
          <a:ext cx="6499225" cy="5145087"/>
        </p:xfrm>
        <a:graphic>
          <a:graphicData uri="http://schemas.openxmlformats.org/presentationml/2006/ole">
            <p:oleObj spid="_x0000_s2050" name="Worksheet" r:id="rId4" imgW="11791881" imgH="9334315" progId="Excel.Sheet.8">
              <p:embed/>
            </p:oleObj>
          </a:graphicData>
        </a:graphic>
      </p:graphicFrame>
      <p:sp>
        <p:nvSpPr>
          <p:cNvPr id="4101" name="AutoShape 4"/>
          <p:cNvSpPr>
            <a:spLocks/>
          </p:cNvSpPr>
          <p:nvPr/>
        </p:nvSpPr>
        <p:spPr bwMode="auto">
          <a:xfrm>
            <a:off x="228600" y="1265238"/>
            <a:ext cx="4572000" cy="1320874"/>
          </a:xfrm>
          <a:prstGeom prst="borderCallout2">
            <a:avLst>
              <a:gd name="adj1" fmla="val 8532"/>
              <a:gd name="adj2" fmla="val 101449"/>
              <a:gd name="adj3" fmla="val 8532"/>
              <a:gd name="adj4" fmla="val 105949"/>
              <a:gd name="adj5" fmla="val 243332"/>
              <a:gd name="adj6" fmla="val 123787"/>
            </a:avLst>
          </a:prstGeom>
          <a:solidFill>
            <a:schemeClr val="bg1"/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 wrap="square" lIns="90488" tIns="44450" rIns="90488" bIns="44450" anchor="ctr">
            <a:spAutoFit/>
          </a:bodyPr>
          <a:lstStyle/>
          <a:p>
            <a:pPr algn="l" defTabSz="455613">
              <a:buFontTx/>
              <a:buChar char="•"/>
            </a:pPr>
            <a:r>
              <a:rPr lang="en-US" sz="1600" b="1" dirty="0"/>
              <a:t> the ZPL </a:t>
            </a:r>
            <a:r>
              <a:rPr lang="en-US" sz="1600" b="1" dirty="0" smtClean="0"/>
              <a:t>codes are 5.5–6.5x </a:t>
            </a:r>
            <a:r>
              <a:rPr lang="en-US" sz="1600" b="1" dirty="0"/>
              <a:t>shorter </a:t>
            </a:r>
            <a:r>
              <a:rPr lang="en-US" sz="1600" b="1" dirty="0" smtClean="0"/>
              <a:t>because</a:t>
            </a:r>
          </a:p>
          <a:p>
            <a:pPr algn="l" defTabSz="455613"/>
            <a:r>
              <a:rPr lang="en-US" sz="1600" b="1" dirty="0" smtClean="0"/>
              <a:t>  it supports a global view of parallelism </a:t>
            </a:r>
          </a:p>
          <a:p>
            <a:pPr algn="l" defTabSz="455613"/>
            <a:r>
              <a:rPr lang="en-US" sz="1600" b="1" dirty="0" smtClean="0"/>
              <a:t>  rather than an SPMD programming model</a:t>
            </a:r>
            <a:endParaRPr lang="en-US" sz="1600" b="1" dirty="0"/>
          </a:p>
          <a:p>
            <a:pPr algn="l" defTabSz="455613"/>
            <a:r>
              <a:rPr lang="en-US" sz="1600" b="1" dirty="0" smtClean="0">
                <a:sym typeface="Symbol" pitchFamily="18" charset="2"/>
              </a:rPr>
              <a:t>    </a:t>
            </a:r>
            <a:r>
              <a:rPr lang="en-US" sz="1600" b="1" dirty="0">
                <a:sym typeface="Symbol" pitchFamily="18" charset="2"/>
              </a:rPr>
              <a:t></a:t>
            </a:r>
            <a:r>
              <a:rPr lang="en-US" sz="1600" b="1" dirty="0"/>
              <a:t> little/no code for communication</a:t>
            </a:r>
          </a:p>
          <a:p>
            <a:pPr algn="l" defTabSz="455613"/>
            <a:r>
              <a:rPr lang="en-US" sz="1600" b="1" dirty="0">
                <a:sym typeface="Symbol" pitchFamily="18" charset="2"/>
              </a:rPr>
              <a:t>    </a:t>
            </a:r>
            <a:r>
              <a:rPr lang="en-US" sz="1600" b="1" dirty="0"/>
              <a:t> little/no code for array bookkeeping</a:t>
            </a:r>
          </a:p>
        </p:txBody>
      </p:sp>
      <p:sp>
        <p:nvSpPr>
          <p:cNvPr id="2865157" name="AutoShape 5"/>
          <p:cNvSpPr>
            <a:spLocks/>
          </p:cNvSpPr>
          <p:nvPr/>
        </p:nvSpPr>
        <p:spPr bwMode="auto">
          <a:xfrm>
            <a:off x="152400" y="3810000"/>
            <a:ext cx="2590800" cy="1095375"/>
          </a:xfrm>
          <a:prstGeom prst="borderCallout2">
            <a:avLst>
              <a:gd name="adj1" fmla="val 10435"/>
              <a:gd name="adj2" fmla="val 102940"/>
              <a:gd name="adj3" fmla="val 10435"/>
              <a:gd name="adj4" fmla="val 185296"/>
              <a:gd name="adj5" fmla="val 62334"/>
              <a:gd name="adj6" fmla="val 221607"/>
            </a:avLst>
          </a:prstGeom>
          <a:solidFill>
            <a:schemeClr val="bg1"/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l" defTabSz="455613"/>
            <a:r>
              <a:rPr lang="en-US" sz="1600" b="1"/>
              <a:t>More important than the size difference is that it is easier to write, read, modify, and maintain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6" name="Left Brace 5"/>
          <p:cNvSpPr/>
          <p:nvPr/>
        </p:nvSpPr>
        <p:spPr bwMode="auto">
          <a:xfrm rot="5400000">
            <a:off x="5775127" y="3673673"/>
            <a:ext cx="228600" cy="1872854"/>
          </a:xfrm>
          <a:prstGeom prst="leftBrace">
            <a:avLst>
              <a:gd name="adj1" fmla="val 53133"/>
              <a:gd name="adj2" fmla="val 50000"/>
            </a:avLst>
          </a:prstGeom>
          <a:noFill/>
          <a:ln w="28575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51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Global-view models can benefit Productivity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236338" y="990600"/>
            <a:ext cx="4488062" cy="3994725"/>
            <a:chOff x="4503538" y="1796475"/>
            <a:chExt cx="4488062" cy="3994725"/>
          </a:xfrm>
        </p:grpSpPr>
        <p:pic>
          <p:nvPicPr>
            <p:cNvPr id="153604" name="Picture 4" descr="M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03538" y="1796475"/>
              <a:ext cx="4488062" cy="3762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07" name="Text Box 12"/>
            <p:cNvSpPr txBox="1">
              <a:spLocks noChangeArrowheads="1"/>
            </p:cNvSpPr>
            <p:nvPr/>
          </p:nvSpPr>
          <p:spPr bwMode="auto">
            <a:xfrm>
              <a:off x="6670587" y="5529590"/>
              <a:ext cx="797013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/>
                <a:t>Cray T3E</a:t>
              </a:r>
            </a:p>
          </p:txBody>
        </p:sp>
      </p:grpSp>
      <p:graphicFrame>
        <p:nvGraphicFramePr>
          <p:cNvPr id="1153026" name="Object 3"/>
          <p:cNvGraphicFramePr>
            <a:graphicFrameLocks noChangeAspect="1"/>
          </p:cNvGraphicFramePr>
          <p:nvPr/>
        </p:nvGraphicFramePr>
        <p:xfrm>
          <a:off x="4800600" y="1149925"/>
          <a:ext cx="4151313" cy="3768725"/>
        </p:xfrm>
        <a:graphic>
          <a:graphicData uri="http://schemas.openxmlformats.org/presentationml/2006/ole">
            <p:oleObj spid="_x0000_s3074" name="Worksheet" r:id="rId5" imgW="11791881" imgH="10753633" progId="Excel.Sheet.8">
              <p:embed/>
            </p:oleObj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5029200"/>
            <a:ext cx="8381999" cy="1447800"/>
          </a:xfrm>
        </p:spPr>
        <p:txBody>
          <a:bodyPr/>
          <a:lstStyle/>
          <a:p>
            <a:pPr eaLnBrk="1" hangingPunct="1"/>
            <a:r>
              <a:rPr lang="en-US" dirty="0" smtClean="0"/>
              <a:t>more programmable, flexible</a:t>
            </a:r>
          </a:p>
          <a:p>
            <a:pPr eaLnBrk="1" hangingPunct="1"/>
            <a:r>
              <a:rPr lang="en-US" dirty="0" smtClean="0"/>
              <a:t>able to achieve competitive performance</a:t>
            </a:r>
          </a:p>
          <a:p>
            <a:r>
              <a:rPr lang="en-US" dirty="0" smtClean="0"/>
              <a:t>more portable; leave low-level details to the compiler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86000" y="990600"/>
            <a:ext cx="8382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Chapel?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parallel language being developed by Cray Inc.</a:t>
            </a:r>
          </a:p>
          <a:p>
            <a:endParaRPr lang="en-US" sz="800" dirty="0" smtClean="0"/>
          </a:p>
          <a:p>
            <a:r>
              <a:rPr lang="en-US" dirty="0" smtClean="0"/>
              <a:t>Part of Cray’s entry in DARPA’s HPCS program</a:t>
            </a:r>
          </a:p>
          <a:p>
            <a:endParaRPr lang="en-US" sz="800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Main Goal:</a:t>
            </a:r>
            <a:r>
              <a:rPr lang="en-US" dirty="0" smtClean="0"/>
              <a:t> Improve programmer productivity</a:t>
            </a:r>
          </a:p>
          <a:p>
            <a:pPr lvl="1"/>
            <a:r>
              <a:rPr lang="en-US" dirty="0" smtClean="0"/>
              <a:t>Improve the </a:t>
            </a:r>
            <a:r>
              <a:rPr lang="en-US" dirty="0" smtClean="0">
                <a:solidFill>
                  <a:schemeClr val="tx2"/>
                </a:solidFill>
              </a:rPr>
              <a:t>programmability</a:t>
            </a:r>
            <a:r>
              <a:rPr lang="en-US" dirty="0" smtClean="0"/>
              <a:t> of parallel computers</a:t>
            </a:r>
          </a:p>
          <a:p>
            <a:pPr lvl="1"/>
            <a:r>
              <a:rPr lang="en-US" dirty="0" smtClean="0"/>
              <a:t>Match or beat the </a:t>
            </a:r>
            <a:r>
              <a:rPr lang="en-US" dirty="0" smtClean="0">
                <a:solidFill>
                  <a:schemeClr val="tx2"/>
                </a:solidFill>
              </a:rPr>
              <a:t>performance</a:t>
            </a:r>
            <a:r>
              <a:rPr lang="en-US" dirty="0" smtClean="0"/>
              <a:t> of current programming models</a:t>
            </a:r>
          </a:p>
          <a:p>
            <a:pPr lvl="1"/>
            <a:r>
              <a:rPr lang="en-US" dirty="0" smtClean="0"/>
              <a:t>Provide better </a:t>
            </a:r>
            <a:r>
              <a:rPr lang="en-US" dirty="0" smtClean="0">
                <a:solidFill>
                  <a:schemeClr val="tx2"/>
                </a:solidFill>
              </a:rPr>
              <a:t>portability</a:t>
            </a:r>
            <a:r>
              <a:rPr lang="en-US" dirty="0" smtClean="0"/>
              <a:t> than current programming models</a:t>
            </a:r>
          </a:p>
          <a:p>
            <a:pPr lvl="1"/>
            <a:r>
              <a:rPr lang="en-US" dirty="0" smtClean="0"/>
              <a:t>Improve </a:t>
            </a:r>
            <a:r>
              <a:rPr lang="en-US" dirty="0" smtClean="0">
                <a:solidFill>
                  <a:schemeClr val="tx2"/>
                </a:solidFill>
              </a:rPr>
              <a:t>robustness</a:t>
            </a:r>
            <a:r>
              <a:rPr lang="en-US" dirty="0" smtClean="0"/>
              <a:t> of parallel codes</a:t>
            </a:r>
          </a:p>
          <a:p>
            <a:endParaRPr lang="en-US" sz="800" dirty="0" smtClean="0"/>
          </a:p>
          <a:p>
            <a:r>
              <a:rPr lang="en-US" dirty="0" smtClean="0"/>
              <a:t>Target architectures:</a:t>
            </a:r>
          </a:p>
          <a:p>
            <a:pPr lvl="1"/>
            <a:r>
              <a:rPr lang="en-US" dirty="0" smtClean="0"/>
              <a:t>multicore desktop machines</a:t>
            </a:r>
          </a:p>
          <a:p>
            <a:pPr lvl="1"/>
            <a:r>
              <a:rPr lang="en-US" dirty="0" smtClean="0"/>
              <a:t>clusters of commodity processors</a:t>
            </a:r>
          </a:p>
          <a:p>
            <a:pPr lvl="1"/>
            <a:r>
              <a:rPr lang="en-US" dirty="0" smtClean="0"/>
              <a:t>Cray architectures</a:t>
            </a:r>
          </a:p>
          <a:p>
            <a:pPr lvl="1"/>
            <a:r>
              <a:rPr lang="en-US" dirty="0" smtClean="0"/>
              <a:t>systems from other vendors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A work in progress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NPB: MPI vs. ZPL Code Size (timed kernel)</a:t>
            </a:r>
          </a:p>
        </p:txBody>
      </p:sp>
      <p:sp>
        <p:nvSpPr>
          <p:cNvPr id="2582531" name="Text Box 3"/>
          <p:cNvSpPr txBox="1">
            <a:spLocks noChangeArrowheads="1"/>
          </p:cNvSpPr>
          <p:nvPr/>
        </p:nvSpPr>
        <p:spPr bwMode="auto">
          <a:xfrm>
            <a:off x="1554163" y="3843338"/>
            <a:ext cx="427037" cy="2714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chemeClr val="tx2"/>
                </a:solidFill>
              </a:rPr>
              <a:t>MG</a:t>
            </a:r>
          </a:p>
        </p:txBody>
      </p:sp>
      <p:sp>
        <p:nvSpPr>
          <p:cNvPr id="2582532" name="Text Box 4"/>
          <p:cNvSpPr txBox="1">
            <a:spLocks noChangeArrowheads="1"/>
          </p:cNvSpPr>
          <p:nvPr/>
        </p:nvSpPr>
        <p:spPr bwMode="auto">
          <a:xfrm>
            <a:off x="4502150" y="990600"/>
            <a:ext cx="409575" cy="2714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chemeClr val="tx2"/>
                </a:solidFill>
              </a:rPr>
              <a:t>CG</a:t>
            </a:r>
          </a:p>
        </p:txBody>
      </p:sp>
      <p:sp>
        <p:nvSpPr>
          <p:cNvPr id="2582533" name="Text Box 5"/>
          <p:cNvSpPr txBox="1">
            <a:spLocks noChangeArrowheads="1"/>
          </p:cNvSpPr>
          <p:nvPr/>
        </p:nvSpPr>
        <p:spPr bwMode="auto">
          <a:xfrm>
            <a:off x="1554163" y="990600"/>
            <a:ext cx="384175" cy="2714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chemeClr val="tx2"/>
                </a:solidFill>
              </a:rPr>
              <a:t>EP</a:t>
            </a:r>
          </a:p>
        </p:txBody>
      </p:sp>
      <p:sp>
        <p:nvSpPr>
          <p:cNvPr id="2582534" name="Text Box 6"/>
          <p:cNvSpPr txBox="1">
            <a:spLocks noChangeArrowheads="1"/>
          </p:cNvSpPr>
          <p:nvPr/>
        </p:nvSpPr>
        <p:spPr bwMode="auto">
          <a:xfrm>
            <a:off x="4586288" y="3843338"/>
            <a:ext cx="325437" cy="2714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chemeClr val="tx2"/>
                </a:solidFill>
              </a:rPr>
              <a:t>IS</a:t>
            </a:r>
          </a:p>
        </p:txBody>
      </p:sp>
      <p:sp>
        <p:nvSpPr>
          <p:cNvPr id="2582535" name="Text Box 7"/>
          <p:cNvSpPr txBox="1">
            <a:spLocks noChangeArrowheads="1"/>
          </p:cNvSpPr>
          <p:nvPr/>
        </p:nvSpPr>
        <p:spPr bwMode="auto">
          <a:xfrm>
            <a:off x="7556500" y="990600"/>
            <a:ext cx="368300" cy="2714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chemeClr val="tx2"/>
                </a:solidFill>
              </a:rPr>
              <a:t>FT</a:t>
            </a:r>
          </a:p>
        </p:txBody>
      </p:sp>
      <p:graphicFrame>
        <p:nvGraphicFramePr>
          <p:cNvPr id="2582536" name="Object 8"/>
          <p:cNvGraphicFramePr>
            <a:graphicFrameLocks noChangeAspect="1"/>
          </p:cNvGraphicFramePr>
          <p:nvPr/>
        </p:nvGraphicFramePr>
        <p:xfrm>
          <a:off x="304800" y="1219200"/>
          <a:ext cx="2895600" cy="2362200"/>
        </p:xfrm>
        <a:graphic>
          <a:graphicData uri="http://schemas.openxmlformats.org/presentationml/2006/ole">
            <p:oleObj spid="_x0000_s4098" name="Chart" r:id="rId4" imgW="8906400" imgH="7322400" progId="Excel.Sheet.8">
              <p:embed/>
            </p:oleObj>
          </a:graphicData>
        </a:graphic>
      </p:graphicFrame>
      <p:graphicFrame>
        <p:nvGraphicFramePr>
          <p:cNvPr id="2582537" name="Object 9"/>
          <p:cNvGraphicFramePr>
            <a:graphicFrameLocks noChangeAspect="1"/>
          </p:cNvGraphicFramePr>
          <p:nvPr/>
        </p:nvGraphicFramePr>
        <p:xfrm>
          <a:off x="3200400" y="1219200"/>
          <a:ext cx="2895600" cy="2360613"/>
        </p:xfrm>
        <a:graphic>
          <a:graphicData uri="http://schemas.openxmlformats.org/presentationml/2006/ole">
            <p:oleObj spid="_x0000_s4099" name="Chart" r:id="rId5" imgW="8906400" imgH="7322400" progId="Excel.Sheet.8">
              <p:embed/>
            </p:oleObj>
          </a:graphicData>
        </a:graphic>
      </p:graphicFrame>
      <p:graphicFrame>
        <p:nvGraphicFramePr>
          <p:cNvPr id="2582538" name="Object 10"/>
          <p:cNvGraphicFramePr>
            <a:graphicFrameLocks noChangeAspect="1"/>
          </p:cNvGraphicFramePr>
          <p:nvPr/>
        </p:nvGraphicFramePr>
        <p:xfrm>
          <a:off x="6096000" y="1219200"/>
          <a:ext cx="2895600" cy="2360613"/>
        </p:xfrm>
        <a:graphic>
          <a:graphicData uri="http://schemas.openxmlformats.org/presentationml/2006/ole">
            <p:oleObj spid="_x0000_s4100" name="Chart" r:id="rId6" imgW="8906400" imgH="7322400" progId="Excel.Sheet.8">
              <p:embed/>
            </p:oleObj>
          </a:graphicData>
        </a:graphic>
      </p:graphicFrame>
      <p:graphicFrame>
        <p:nvGraphicFramePr>
          <p:cNvPr id="2582539" name="Object 11"/>
          <p:cNvGraphicFramePr>
            <a:graphicFrameLocks noChangeAspect="1"/>
          </p:cNvGraphicFramePr>
          <p:nvPr/>
        </p:nvGraphicFramePr>
        <p:xfrm>
          <a:off x="304800" y="4114800"/>
          <a:ext cx="2895600" cy="2360613"/>
        </p:xfrm>
        <a:graphic>
          <a:graphicData uri="http://schemas.openxmlformats.org/presentationml/2006/ole">
            <p:oleObj spid="_x0000_s4101" name="Chart" r:id="rId7" imgW="8906400" imgH="7322400" progId="Excel.Sheet.8">
              <p:embed/>
            </p:oleObj>
          </a:graphicData>
        </a:graphic>
      </p:graphicFrame>
      <p:graphicFrame>
        <p:nvGraphicFramePr>
          <p:cNvPr id="2582540" name="Object 12"/>
          <p:cNvGraphicFramePr>
            <a:graphicFrameLocks noChangeAspect="1"/>
          </p:cNvGraphicFramePr>
          <p:nvPr/>
        </p:nvGraphicFramePr>
        <p:xfrm>
          <a:off x="3200400" y="4114800"/>
          <a:ext cx="2895600" cy="2360613"/>
        </p:xfrm>
        <a:graphic>
          <a:graphicData uri="http://schemas.openxmlformats.org/presentationml/2006/ole">
            <p:oleObj spid="_x0000_s4102" name="Chart" r:id="rId8" imgW="8913600" imgH="7264800" progId="Excel.Sheet.8">
              <p:embed/>
            </p:oleObj>
          </a:graphicData>
        </a:graphic>
      </p:graphicFrame>
      <p:graphicFrame>
        <p:nvGraphicFramePr>
          <p:cNvPr id="2582541" name="Object 13"/>
          <p:cNvGraphicFramePr>
            <a:graphicFrameLocks noChangeAspect="1"/>
          </p:cNvGraphicFramePr>
          <p:nvPr/>
        </p:nvGraphicFramePr>
        <p:xfrm>
          <a:off x="6172200" y="3886200"/>
          <a:ext cx="2895600" cy="2360613"/>
        </p:xfrm>
        <a:graphic>
          <a:graphicData uri="http://schemas.openxmlformats.org/presentationml/2006/ole">
            <p:oleObj spid="_x0000_s4103" name="Worksheet" r:id="rId9" imgW="8913600" imgH="72648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NPB: MPI vs. ZPL Performance</a:t>
            </a:r>
          </a:p>
        </p:txBody>
      </p:sp>
      <p:sp>
        <p:nvSpPr>
          <p:cNvPr id="2584580" name="Text Box 4"/>
          <p:cNvSpPr txBox="1">
            <a:spLocks noChangeArrowheads="1"/>
          </p:cNvSpPr>
          <p:nvPr/>
        </p:nvSpPr>
        <p:spPr bwMode="auto">
          <a:xfrm>
            <a:off x="1554163" y="3843338"/>
            <a:ext cx="427037" cy="2714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chemeClr val="tx2"/>
                </a:solidFill>
              </a:rPr>
              <a:t>MG</a:t>
            </a:r>
          </a:p>
        </p:txBody>
      </p:sp>
      <p:sp>
        <p:nvSpPr>
          <p:cNvPr id="2584581" name="Text Box 5"/>
          <p:cNvSpPr txBox="1">
            <a:spLocks noChangeArrowheads="1"/>
          </p:cNvSpPr>
          <p:nvPr/>
        </p:nvSpPr>
        <p:spPr bwMode="auto">
          <a:xfrm>
            <a:off x="4502150" y="990600"/>
            <a:ext cx="409575" cy="2714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chemeClr val="tx2"/>
                </a:solidFill>
              </a:rPr>
              <a:t>CG</a:t>
            </a:r>
          </a:p>
        </p:txBody>
      </p:sp>
      <p:sp>
        <p:nvSpPr>
          <p:cNvPr id="2584582" name="Text Box 6"/>
          <p:cNvSpPr txBox="1">
            <a:spLocks noChangeArrowheads="1"/>
          </p:cNvSpPr>
          <p:nvPr/>
        </p:nvSpPr>
        <p:spPr bwMode="auto">
          <a:xfrm>
            <a:off x="1554163" y="990600"/>
            <a:ext cx="384175" cy="2714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chemeClr val="tx2"/>
                </a:solidFill>
              </a:rPr>
              <a:t>EP</a:t>
            </a:r>
          </a:p>
        </p:txBody>
      </p:sp>
      <p:sp>
        <p:nvSpPr>
          <p:cNvPr id="2584583" name="Text Box 7"/>
          <p:cNvSpPr txBox="1">
            <a:spLocks noChangeArrowheads="1"/>
          </p:cNvSpPr>
          <p:nvPr/>
        </p:nvSpPr>
        <p:spPr bwMode="auto">
          <a:xfrm>
            <a:off x="4586288" y="3843338"/>
            <a:ext cx="325437" cy="2714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chemeClr val="tx2"/>
                </a:solidFill>
              </a:rPr>
              <a:t>IS</a:t>
            </a:r>
          </a:p>
        </p:txBody>
      </p:sp>
      <p:sp>
        <p:nvSpPr>
          <p:cNvPr id="2584584" name="Text Box 8"/>
          <p:cNvSpPr txBox="1">
            <a:spLocks noChangeArrowheads="1"/>
          </p:cNvSpPr>
          <p:nvPr/>
        </p:nvSpPr>
        <p:spPr bwMode="auto">
          <a:xfrm>
            <a:off x="7556500" y="990600"/>
            <a:ext cx="368300" cy="2714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chemeClr val="tx2"/>
                </a:solidFill>
              </a:rPr>
              <a:t>FT</a:t>
            </a:r>
          </a:p>
        </p:txBody>
      </p:sp>
      <p:pic>
        <p:nvPicPr>
          <p:cNvPr id="2584585" name="Picture 9" descr="E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35075"/>
            <a:ext cx="2787650" cy="2346325"/>
          </a:xfrm>
          <a:prstGeom prst="rect">
            <a:avLst/>
          </a:prstGeom>
          <a:noFill/>
        </p:spPr>
      </p:pic>
      <p:pic>
        <p:nvPicPr>
          <p:cNvPr id="2584586" name="Picture 10" descr="C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1500" y="1220788"/>
            <a:ext cx="2816225" cy="2360612"/>
          </a:xfrm>
          <a:prstGeom prst="rect">
            <a:avLst/>
          </a:prstGeom>
          <a:noFill/>
        </p:spPr>
      </p:pic>
      <p:pic>
        <p:nvPicPr>
          <p:cNvPr id="2584587" name="Picture 11" descr="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1235075"/>
            <a:ext cx="2787650" cy="2346325"/>
          </a:xfrm>
          <a:prstGeom prst="rect">
            <a:avLst/>
          </a:prstGeom>
          <a:noFill/>
        </p:spPr>
      </p:pic>
      <p:sp>
        <p:nvSpPr>
          <p:cNvPr id="2584588" name="Rectangle 12"/>
          <p:cNvSpPr>
            <a:spLocks noChangeArrowheads="1"/>
          </p:cNvSpPr>
          <p:nvPr/>
        </p:nvSpPr>
        <p:spPr bwMode="white">
          <a:xfrm>
            <a:off x="762000" y="1219200"/>
            <a:ext cx="7391400" cy="1524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pic>
        <p:nvPicPr>
          <p:cNvPr id="2584589" name="Picture 13" descr="M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8275" y="4040188"/>
            <a:ext cx="2816225" cy="2360612"/>
          </a:xfrm>
          <a:prstGeom prst="rect">
            <a:avLst/>
          </a:prstGeom>
          <a:noFill/>
        </p:spPr>
      </p:pic>
      <p:pic>
        <p:nvPicPr>
          <p:cNvPr id="2584590" name="Picture 14" descr="I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4043363"/>
            <a:ext cx="2797175" cy="2357437"/>
          </a:xfrm>
          <a:prstGeom prst="rect">
            <a:avLst/>
          </a:prstGeom>
          <a:noFill/>
        </p:spPr>
      </p:pic>
      <p:sp>
        <p:nvSpPr>
          <p:cNvPr id="2584591" name="Rectangle 15"/>
          <p:cNvSpPr>
            <a:spLocks noChangeArrowheads="1"/>
          </p:cNvSpPr>
          <p:nvPr/>
        </p:nvSpPr>
        <p:spPr bwMode="white">
          <a:xfrm>
            <a:off x="914400" y="4038600"/>
            <a:ext cx="4343400" cy="1524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400800" y="4495800"/>
            <a:ext cx="2209800" cy="1371600"/>
            <a:chOff x="4032" y="2592"/>
            <a:chExt cx="1392" cy="864"/>
          </a:xfrm>
        </p:grpSpPr>
        <p:sp>
          <p:nvSpPr>
            <p:cNvPr id="2584596" name="Line 20"/>
            <p:cNvSpPr>
              <a:spLocks noChangeShapeType="1"/>
            </p:cNvSpPr>
            <p:nvPr/>
          </p:nvSpPr>
          <p:spPr bwMode="auto">
            <a:xfrm>
              <a:off x="4128" y="2935"/>
              <a:ext cx="288" cy="0"/>
            </a:xfrm>
            <a:prstGeom prst="line">
              <a:avLst/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84598" name="Line 22"/>
            <p:cNvSpPr>
              <a:spLocks noChangeShapeType="1"/>
            </p:cNvSpPr>
            <p:nvPr/>
          </p:nvSpPr>
          <p:spPr bwMode="auto">
            <a:xfrm>
              <a:off x="4128" y="3136"/>
              <a:ext cx="288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84600" name="Line 24"/>
            <p:cNvSpPr>
              <a:spLocks noChangeShapeType="1"/>
            </p:cNvSpPr>
            <p:nvPr/>
          </p:nvSpPr>
          <p:spPr bwMode="auto">
            <a:xfrm>
              <a:off x="4128" y="3312"/>
              <a:ext cx="288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4032" y="2592"/>
              <a:ext cx="1392" cy="864"/>
              <a:chOff x="4032" y="2592"/>
              <a:chExt cx="1392" cy="864"/>
            </a:xfrm>
          </p:grpSpPr>
          <p:sp>
            <p:nvSpPr>
              <p:cNvPr id="2584592" name="Rectangle 16"/>
              <p:cNvSpPr>
                <a:spLocks noChangeArrowheads="1"/>
              </p:cNvSpPr>
              <p:nvPr/>
            </p:nvSpPr>
            <p:spPr bwMode="auto">
              <a:xfrm>
                <a:off x="4032" y="2592"/>
                <a:ext cx="1392" cy="8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" name="Group 17"/>
              <p:cNvGrpSpPr>
                <a:grpSpLocks/>
              </p:cNvGrpSpPr>
              <p:nvPr/>
            </p:nvGrpSpPr>
            <p:grpSpPr bwMode="auto">
              <a:xfrm>
                <a:off x="4128" y="2688"/>
                <a:ext cx="288" cy="96"/>
                <a:chOff x="4128" y="2832"/>
                <a:chExt cx="288" cy="96"/>
              </a:xfrm>
            </p:grpSpPr>
            <p:sp>
              <p:nvSpPr>
                <p:cNvPr id="2584594" name="Line 18"/>
                <p:cNvSpPr>
                  <a:spLocks noChangeShapeType="1"/>
                </p:cNvSpPr>
                <p:nvPr/>
              </p:nvSpPr>
              <p:spPr bwMode="auto">
                <a:xfrm>
                  <a:off x="4128" y="2880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84595" name="Rectangle 19"/>
                <p:cNvSpPr>
                  <a:spLocks noChangeArrowheads="1"/>
                </p:cNvSpPr>
                <p:nvPr/>
              </p:nvSpPr>
              <p:spPr bwMode="auto">
                <a:xfrm>
                  <a:off x="4224" y="2832"/>
                  <a:ext cx="96" cy="96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584597" name="Oval 21"/>
              <p:cNvSpPr>
                <a:spLocks noChangeArrowheads="1"/>
              </p:cNvSpPr>
              <p:nvPr/>
            </p:nvSpPr>
            <p:spPr bwMode="auto">
              <a:xfrm>
                <a:off x="4211" y="2880"/>
                <a:ext cx="122" cy="110"/>
              </a:xfrm>
              <a:prstGeom prst="ellipse">
                <a:avLst/>
              </a:prstGeom>
              <a:solidFill>
                <a:srgbClr val="00CC00"/>
              </a:solidFill>
              <a:ln w="952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84599" name="AutoShape 23"/>
              <p:cNvSpPr>
                <a:spLocks noChangeArrowheads="1"/>
              </p:cNvSpPr>
              <p:nvPr/>
            </p:nvSpPr>
            <p:spPr bwMode="auto">
              <a:xfrm>
                <a:off x="4211" y="3072"/>
                <a:ext cx="122" cy="128"/>
              </a:xfrm>
              <a:prstGeom prst="diamond">
                <a:avLst/>
              </a:prstGeom>
              <a:solidFill>
                <a:srgbClr val="FFCC00"/>
              </a:solidFill>
              <a:ln w="9525">
                <a:solidFill>
                  <a:srgbClr val="FFCC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84601" name="AutoShape 25"/>
              <p:cNvSpPr>
                <a:spLocks noChangeArrowheads="1"/>
              </p:cNvSpPr>
              <p:nvPr/>
            </p:nvSpPr>
            <p:spPr bwMode="auto">
              <a:xfrm>
                <a:off x="4211" y="3248"/>
                <a:ext cx="122" cy="112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84602" name="Text Box 26"/>
              <p:cNvSpPr txBox="1">
                <a:spLocks noChangeArrowheads="1"/>
              </p:cNvSpPr>
              <p:nvPr/>
            </p:nvSpPr>
            <p:spPr bwMode="auto">
              <a:xfrm>
                <a:off x="4464" y="2640"/>
                <a:ext cx="91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400"/>
                  <a:t>C/Fortran + MPI</a:t>
                </a:r>
              </a:p>
            </p:txBody>
          </p:sp>
          <p:sp>
            <p:nvSpPr>
              <p:cNvPr id="2584603" name="Text Box 27"/>
              <p:cNvSpPr txBox="1">
                <a:spLocks noChangeArrowheads="1"/>
              </p:cNvSpPr>
              <p:nvPr/>
            </p:nvSpPr>
            <p:spPr bwMode="auto">
              <a:xfrm>
                <a:off x="4608" y="3024"/>
                <a:ext cx="76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400"/>
                  <a:t>ZPL versions</a:t>
                </a:r>
              </a:p>
            </p:txBody>
          </p:sp>
        </p:grpSp>
        <p:sp>
          <p:nvSpPr>
            <p:cNvPr id="2584604" name="AutoShape 28"/>
            <p:cNvSpPr>
              <a:spLocks/>
            </p:cNvSpPr>
            <p:nvPr/>
          </p:nvSpPr>
          <p:spPr bwMode="auto">
            <a:xfrm>
              <a:off x="4512" y="2880"/>
              <a:ext cx="96" cy="48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4884" name="Rectangle 4"/>
          <p:cNvSpPr>
            <a:spLocks noChangeArrowheads="1"/>
          </p:cNvSpPr>
          <p:nvPr/>
        </p:nvSpPr>
        <p:spPr bwMode="auto">
          <a:xfrm>
            <a:off x="533400" y="1143000"/>
            <a:ext cx="8153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8925" indent="-288925" algn="l" eaLnBrk="1" hangingPunct="1">
              <a:spcBef>
                <a:spcPct val="20000"/>
              </a:spcBef>
              <a:buClr>
                <a:schemeClr val="bg1"/>
              </a:buClr>
              <a:buSzPct val="110000"/>
              <a:buFont typeface="Wingdings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communication libraries</a:t>
            </a:r>
            <a:r>
              <a:rPr lang="en-US" sz="2400" b="1" dirty="0" smtClean="0">
                <a:solidFill>
                  <a:schemeClr val="bg1"/>
                </a:solidFill>
              </a:rPr>
              <a:t>:          </a:t>
            </a:r>
            <a:r>
              <a:rPr lang="en-US" sz="2400" b="1" dirty="0" smtClean="0"/>
              <a:t>data / control</a:t>
            </a:r>
            <a:endParaRPr lang="en-US" sz="2400" b="1" dirty="0"/>
          </a:p>
          <a:p>
            <a:pPr marL="684213" lvl="1" indent="-227013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20000"/>
              <a:buFontTx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MPI, MPI-2 		</a:t>
            </a: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smtClean="0">
                <a:solidFill>
                  <a:schemeClr val="hlink"/>
                </a:solidFill>
              </a:rPr>
              <a:t>fragmented </a:t>
            </a:r>
            <a:r>
              <a:rPr lang="en-US" sz="2000" dirty="0" smtClean="0"/>
              <a:t>/</a:t>
            </a:r>
            <a:r>
              <a:rPr lang="en-US" sz="2000" dirty="0" smtClean="0">
                <a:solidFill>
                  <a:schemeClr val="hlink"/>
                </a:solidFill>
              </a:rPr>
              <a:t> fragmented/SPMD</a:t>
            </a:r>
            <a:endParaRPr lang="en-US" sz="2000" dirty="0"/>
          </a:p>
          <a:p>
            <a:pPr marL="684213" lvl="1" indent="-227013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20000"/>
              <a:buFontTx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SHMEM, ARMCI, </a:t>
            </a:r>
            <a:r>
              <a:rPr lang="en-US" sz="2000" dirty="0" smtClean="0">
                <a:solidFill>
                  <a:schemeClr val="bg1"/>
                </a:solidFill>
              </a:rPr>
              <a:t>GASNet </a:t>
            </a:r>
            <a:r>
              <a:rPr lang="en-US" sz="2000" dirty="0" smtClean="0"/>
              <a:t>      </a:t>
            </a:r>
            <a:r>
              <a:rPr lang="en-US" sz="2000" dirty="0" smtClean="0">
                <a:solidFill>
                  <a:schemeClr val="hlink"/>
                </a:solidFill>
              </a:rPr>
              <a:t>fragmented </a:t>
            </a:r>
            <a:r>
              <a:rPr lang="en-US" sz="2000" dirty="0" smtClean="0"/>
              <a:t>/</a:t>
            </a:r>
            <a:r>
              <a:rPr lang="en-US" sz="2000" dirty="0" smtClean="0">
                <a:solidFill>
                  <a:schemeClr val="hlink"/>
                </a:solidFill>
              </a:rPr>
              <a:t> SPMD</a:t>
            </a:r>
            <a:endParaRPr lang="en-US" sz="2000" dirty="0"/>
          </a:p>
          <a:p>
            <a:pPr marL="684213" lvl="1" indent="-227013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20000"/>
              <a:buFontTx/>
              <a:buChar char="•"/>
            </a:pPr>
            <a:endParaRPr lang="en-US" sz="2000" dirty="0">
              <a:solidFill>
                <a:schemeClr val="hlink"/>
              </a:solidFill>
            </a:endParaRPr>
          </a:p>
          <a:p>
            <a:pPr marL="288925" indent="-288925" algn="l" eaLnBrk="1" hangingPunct="1">
              <a:spcBef>
                <a:spcPct val="20000"/>
              </a:spcBef>
              <a:buClr>
                <a:schemeClr val="bg1"/>
              </a:buClr>
              <a:buSzPct val="110000"/>
              <a:buFont typeface="Wingdings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shared memory models:</a:t>
            </a:r>
          </a:p>
          <a:p>
            <a:pPr marL="684213" lvl="1" indent="-227013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20000"/>
              <a:buFontTx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OpenMP </a:t>
            </a:r>
            <a:r>
              <a:rPr lang="en-US" sz="2000" dirty="0"/>
              <a:t>			</a:t>
            </a:r>
            <a:r>
              <a:rPr lang="en-US" sz="2000" dirty="0" smtClean="0"/>
              <a:t>       </a:t>
            </a:r>
            <a:r>
              <a:rPr lang="en-US" sz="2000" dirty="0" smtClean="0">
                <a:solidFill>
                  <a:srgbClr val="008000"/>
                </a:solidFill>
              </a:rPr>
              <a:t>global-view </a:t>
            </a:r>
            <a:r>
              <a:rPr lang="en-US" sz="2000" dirty="0" smtClean="0"/>
              <a:t>/</a:t>
            </a:r>
            <a:r>
              <a:rPr lang="en-US" sz="2000" dirty="0" smtClean="0">
                <a:solidFill>
                  <a:srgbClr val="008000"/>
                </a:solidFill>
              </a:rPr>
              <a:t> global-view</a:t>
            </a:r>
            <a:r>
              <a:rPr lang="en-US" sz="2000" dirty="0" smtClean="0"/>
              <a:t> (trivially)</a:t>
            </a:r>
            <a:endParaRPr lang="en-US" sz="2000" dirty="0"/>
          </a:p>
          <a:p>
            <a:pPr marL="684213" lvl="1" indent="-227013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20000"/>
              <a:buFontTx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288925" indent="-288925" algn="l" eaLnBrk="1" hangingPunct="1">
              <a:spcBef>
                <a:spcPct val="20000"/>
              </a:spcBef>
              <a:buClr>
                <a:schemeClr val="bg1"/>
              </a:buClr>
              <a:buSzPct val="110000"/>
              <a:buFont typeface="Wingdings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PGAS languages:</a:t>
            </a:r>
          </a:p>
          <a:p>
            <a:pPr marL="684213" lvl="1" indent="-227013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20000"/>
              <a:buFontTx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Co-Array Fortran 	</a:t>
            </a:r>
            <a:r>
              <a:rPr lang="en-US" sz="2000" dirty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      </a:t>
            </a:r>
            <a:r>
              <a:rPr lang="en-US" sz="2000" dirty="0" smtClean="0">
                <a:solidFill>
                  <a:schemeClr val="hlink"/>
                </a:solidFill>
              </a:rPr>
              <a:t>fragmented </a:t>
            </a:r>
            <a:r>
              <a:rPr lang="en-US" sz="2000" dirty="0" smtClean="0"/>
              <a:t>/</a:t>
            </a:r>
            <a:r>
              <a:rPr lang="en-US" sz="2000" dirty="0" smtClean="0">
                <a:solidFill>
                  <a:schemeClr val="hlink"/>
                </a:solidFill>
              </a:rPr>
              <a:t> SPMD</a:t>
            </a:r>
            <a:endParaRPr lang="en-US" sz="2000" dirty="0" smtClean="0"/>
          </a:p>
          <a:p>
            <a:pPr marL="684213" lvl="1" indent="-227013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20000"/>
              <a:buFontTx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UPC </a:t>
            </a: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chemeClr val="accent2"/>
                </a:solidFill>
              </a:rPr>
              <a:t>		</a:t>
            </a:r>
            <a:r>
              <a:rPr lang="en-US" sz="2000" dirty="0" smtClean="0">
                <a:solidFill>
                  <a:schemeClr val="accent2"/>
                </a:solidFill>
              </a:rPr>
              <a:t>      </a:t>
            </a:r>
            <a:r>
              <a:rPr lang="en-US" sz="2000" dirty="0" smtClean="0">
                <a:solidFill>
                  <a:srgbClr val="008000"/>
                </a:solidFill>
              </a:rPr>
              <a:t>global-view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/</a:t>
            </a:r>
            <a:r>
              <a:rPr lang="en-US" sz="2000" dirty="0" smtClean="0">
                <a:solidFill>
                  <a:schemeClr val="hlink"/>
                </a:solidFill>
              </a:rPr>
              <a:t> SPMD</a:t>
            </a:r>
            <a:endParaRPr lang="en-US" sz="2000" dirty="0"/>
          </a:p>
          <a:p>
            <a:pPr marL="684213" lvl="1" indent="-227013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20000"/>
              <a:buFontTx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Titanium </a:t>
            </a:r>
            <a:r>
              <a:rPr lang="en-US" sz="2000" dirty="0">
                <a:solidFill>
                  <a:schemeClr val="accent2"/>
                </a:solidFill>
              </a:rPr>
              <a:t>			 </a:t>
            </a:r>
            <a:r>
              <a:rPr lang="en-US" sz="2000" dirty="0" smtClean="0">
                <a:solidFill>
                  <a:schemeClr val="accent2"/>
                </a:solidFill>
              </a:rPr>
              <a:t>     </a:t>
            </a:r>
            <a:r>
              <a:rPr lang="en-US" sz="2000" dirty="0" smtClean="0">
                <a:solidFill>
                  <a:schemeClr val="hlink"/>
                </a:solidFill>
              </a:rPr>
              <a:t>fragmented </a:t>
            </a:r>
            <a:r>
              <a:rPr lang="en-US" sz="2000" dirty="0" smtClean="0"/>
              <a:t>/</a:t>
            </a:r>
            <a:r>
              <a:rPr lang="en-US" sz="2000" dirty="0" smtClean="0">
                <a:solidFill>
                  <a:schemeClr val="hlink"/>
                </a:solidFill>
              </a:rPr>
              <a:t> SPMD</a:t>
            </a:r>
          </a:p>
          <a:p>
            <a:pPr marL="684213" lvl="1" indent="-227013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20000"/>
              <a:buFont typeface="Arial" pitchFamily="34" charset="0"/>
              <a:buChar char="•"/>
            </a:pPr>
            <a:endParaRPr lang="en-US" sz="2000" dirty="0" smtClean="0">
              <a:solidFill>
                <a:schemeClr val="hlink"/>
              </a:solidFill>
            </a:endParaRPr>
          </a:p>
          <a:p>
            <a:pPr marL="227013" indent="-227013"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20000"/>
              <a:buFont typeface="Arial" pitchFamily="34" charset="0"/>
              <a:buChar char="•"/>
            </a:pPr>
            <a:endParaRPr lang="en-US" sz="2400" dirty="0" smtClean="0">
              <a:solidFill>
                <a:schemeClr val="hlink"/>
              </a:solidFill>
            </a:endParaRPr>
          </a:p>
          <a:p>
            <a:pPr marL="3427413" lvl="7" indent="-227013">
              <a:lnSpc>
                <a:spcPts val="2400"/>
              </a:lnSpc>
              <a:buClr>
                <a:schemeClr val="bg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hlink"/>
                </a:solidFill>
              </a:rPr>
              <a:t>        </a:t>
            </a:r>
            <a:r>
              <a:rPr lang="en-US" sz="2000" dirty="0" smtClean="0">
                <a:solidFill>
                  <a:srgbClr val="008000"/>
                </a:solidFill>
              </a:rPr>
              <a:t>global-view </a:t>
            </a:r>
            <a:r>
              <a:rPr lang="en-US" sz="2000" dirty="0" smtClean="0"/>
              <a:t>/</a:t>
            </a:r>
            <a:r>
              <a:rPr lang="en-US" sz="2000" dirty="0" smtClean="0">
                <a:solidFill>
                  <a:srgbClr val="008000"/>
                </a:solidFill>
              </a:rPr>
              <a:t> global-view</a:t>
            </a:r>
          </a:p>
          <a:p>
            <a:pPr marL="3427413" lvl="7" indent="-227013">
              <a:lnSpc>
                <a:spcPts val="2400"/>
              </a:lnSpc>
              <a:buClr>
                <a:schemeClr val="bg1"/>
              </a:buClr>
              <a:buSzPct val="12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hlink"/>
                </a:solidFill>
              </a:rPr>
              <a:t>       </a:t>
            </a:r>
            <a:r>
              <a:rPr lang="en-US" sz="2000" dirty="0" smtClean="0">
                <a:solidFill>
                  <a:srgbClr val="008000"/>
                </a:solidFill>
              </a:rPr>
              <a:t>global-view </a:t>
            </a:r>
            <a:r>
              <a:rPr lang="en-US" sz="2000" dirty="0" smtClean="0"/>
              <a:t>/</a:t>
            </a:r>
            <a:r>
              <a:rPr lang="en-US" sz="2000" dirty="0" smtClean="0">
                <a:solidFill>
                  <a:srgbClr val="008000"/>
                </a:solidFill>
              </a:rPr>
              <a:t> global-view</a:t>
            </a:r>
          </a:p>
          <a:p>
            <a:pPr marL="3884613" lvl="8" indent="-227013">
              <a:lnSpc>
                <a:spcPts val="2400"/>
              </a:lnSpc>
              <a:buClr>
                <a:schemeClr val="bg1"/>
              </a:buClr>
              <a:buSzPct val="12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8000"/>
                </a:solidFill>
              </a:rPr>
              <a:t>   global-view </a:t>
            </a:r>
            <a:r>
              <a:rPr lang="en-US" sz="2000" dirty="0" smtClean="0"/>
              <a:t>/</a:t>
            </a:r>
            <a:r>
              <a:rPr lang="en-US" sz="2000" dirty="0" smtClean="0">
                <a:solidFill>
                  <a:srgbClr val="008000"/>
                </a:solidFill>
              </a:rPr>
              <a:t> global-view</a:t>
            </a:r>
            <a:endParaRPr lang="en-US" sz="3600" dirty="0" smtClean="0">
              <a:solidFill>
                <a:schemeClr val="hlink"/>
              </a:solidFill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2) Classifying HPC Programming Notations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idx="1"/>
          </p:nvPr>
        </p:nvSpPr>
        <p:spPr>
          <a:xfrm>
            <a:off x="228601" y="1143000"/>
            <a:ext cx="4572000" cy="54864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2"/>
                </a:solidFill>
              </a:rPr>
              <a:t>communication libraries:</a:t>
            </a:r>
          </a:p>
          <a:p>
            <a:pPr lvl="1" eaLnBrk="1" hangingPunct="1"/>
            <a:r>
              <a:rPr lang="en-US" dirty="0" smtClean="0"/>
              <a:t>MPI, MPI-2</a:t>
            </a:r>
          </a:p>
          <a:p>
            <a:pPr lvl="1" eaLnBrk="1" hangingPunct="1"/>
            <a:r>
              <a:rPr lang="en-US" dirty="0" smtClean="0"/>
              <a:t>SHMEM, ARMCI, GASNet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chemeClr val="tx2"/>
                </a:solidFill>
              </a:rPr>
              <a:t>shared memory models:</a:t>
            </a:r>
          </a:p>
          <a:p>
            <a:pPr lvl="1" eaLnBrk="1" hangingPunct="1"/>
            <a:r>
              <a:rPr lang="en-US" dirty="0" smtClean="0"/>
              <a:t>OpenMP, pthreads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chemeClr val="tx2"/>
                </a:solidFill>
              </a:rPr>
              <a:t>PGAS languages:</a:t>
            </a:r>
          </a:p>
          <a:p>
            <a:pPr lvl="1" eaLnBrk="1" hangingPunct="1"/>
            <a:r>
              <a:rPr lang="en-US" dirty="0" smtClean="0"/>
              <a:t>Co-Array Fortran</a:t>
            </a:r>
          </a:p>
          <a:p>
            <a:pPr lvl="1" eaLnBrk="1" hangingPunct="1"/>
            <a:r>
              <a:rPr lang="en-US" dirty="0" smtClean="0"/>
              <a:t>UPC</a:t>
            </a:r>
          </a:p>
          <a:p>
            <a:pPr lvl="1" eaLnBrk="1" hangingPunct="1"/>
            <a:r>
              <a:rPr lang="en-US" dirty="0" smtClean="0"/>
              <a:t>Titanium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b="1" dirty="0" smtClean="0">
                <a:solidFill>
                  <a:schemeClr val="tx2"/>
                </a:solidFill>
              </a:rPr>
              <a:t>HPCS languages:</a:t>
            </a:r>
          </a:p>
          <a:p>
            <a:pPr lvl="1" eaLnBrk="1" hangingPunct="1"/>
            <a:r>
              <a:rPr lang="en-US" dirty="0" smtClean="0"/>
              <a:t>Chapel</a:t>
            </a:r>
          </a:p>
          <a:p>
            <a:pPr lvl="1" eaLnBrk="1" hangingPunct="1"/>
            <a:r>
              <a:rPr lang="en-US" dirty="0" smtClean="0"/>
              <a:t>X10 (IBM)</a:t>
            </a:r>
          </a:p>
          <a:p>
            <a:pPr lvl="1" eaLnBrk="1" hangingPunct="1"/>
            <a:r>
              <a:rPr lang="en-US" dirty="0" smtClean="0"/>
              <a:t>Fortress (Sun)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48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48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48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Multiresolution Languages: Motivation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4150072"/>
            <a:ext cx="2133600" cy="307777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5569" y="4161740"/>
            <a:ext cx="1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Target Machine</a:t>
            </a:r>
          </a:p>
        </p:txBody>
      </p:sp>
      <p:sp>
        <p:nvSpPr>
          <p:cNvPr id="45" name="Line Callout 2 (Border and Accent Bar) 44"/>
          <p:cNvSpPr/>
          <p:nvPr/>
        </p:nvSpPr>
        <p:spPr bwMode="auto">
          <a:xfrm>
            <a:off x="3581400" y="3124200"/>
            <a:ext cx="571500" cy="307777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60035"/>
              <a:gd name="adj6" fmla="val -14822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MPI</a:t>
            </a:r>
          </a:p>
        </p:txBody>
      </p:sp>
      <p:sp>
        <p:nvSpPr>
          <p:cNvPr id="46" name="Line Callout 2 (Border and Accent Bar) 45"/>
          <p:cNvSpPr/>
          <p:nvPr/>
        </p:nvSpPr>
        <p:spPr bwMode="auto">
          <a:xfrm>
            <a:off x="3409950" y="3505200"/>
            <a:ext cx="914400" cy="307777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6848"/>
              <a:gd name="adj6" fmla="val -7402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OpenMP</a:t>
            </a:r>
          </a:p>
        </p:txBody>
      </p:sp>
      <p:sp>
        <p:nvSpPr>
          <p:cNvPr id="47" name="Line Callout 2 (Border and Accent Bar) 46"/>
          <p:cNvSpPr/>
          <p:nvPr/>
        </p:nvSpPr>
        <p:spPr bwMode="auto">
          <a:xfrm>
            <a:off x="3409950" y="3886200"/>
            <a:ext cx="914400" cy="307777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223"/>
              <a:gd name="adj6" fmla="val -7610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pthreads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9600" y="3200400"/>
            <a:ext cx="21336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400" y="3200400"/>
            <a:ext cx="2403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Expose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Implementing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Mechanisms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76246" y="4800600"/>
            <a:ext cx="3047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“Why is everything so tedious?”</a:t>
            </a:r>
            <a:endParaRPr lang="en-US" sz="1600" dirty="0"/>
          </a:p>
        </p:txBody>
      </p:sp>
      <p:grpSp>
        <p:nvGrpSpPr>
          <p:cNvPr id="3" name="Group 52"/>
          <p:cNvGrpSpPr/>
          <p:nvPr/>
        </p:nvGrpSpPr>
        <p:grpSpPr>
          <a:xfrm>
            <a:off x="4953000" y="2209800"/>
            <a:ext cx="3846361" cy="2929354"/>
            <a:chOff x="4953000" y="2209800"/>
            <a:chExt cx="3846361" cy="2929354"/>
          </a:xfrm>
        </p:grpSpPr>
        <p:grpSp>
          <p:nvGrpSpPr>
            <p:cNvPr id="4" name="Group 49"/>
            <p:cNvGrpSpPr/>
            <p:nvPr/>
          </p:nvGrpSpPr>
          <p:grpSpPr>
            <a:xfrm>
              <a:off x="4953000" y="2209800"/>
              <a:ext cx="3352800" cy="2362200"/>
              <a:chOff x="4953000" y="2209800"/>
              <a:chExt cx="3352800" cy="236220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6490569" y="4202668"/>
                <a:ext cx="17620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Target Machine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6172200" y="4150072"/>
                <a:ext cx="2133600" cy="307777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338169" y="4161740"/>
                <a:ext cx="17620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Target Machine</a:t>
                </a:r>
              </a:p>
            </p:txBody>
          </p:sp>
          <p:sp>
            <p:nvSpPr>
              <p:cNvPr id="48" name="Line Callout 2 (Border and Accent Bar) 47"/>
              <p:cNvSpPr/>
              <p:nvPr/>
            </p:nvSpPr>
            <p:spPr bwMode="auto">
              <a:xfrm flipH="1">
                <a:off x="4953000" y="2286000"/>
                <a:ext cx="571500" cy="307777"/>
              </a:xfrm>
              <a:prstGeom prst="accentBorderCallout2">
                <a:avLst>
                  <a:gd name="adj1" fmla="val 18750"/>
                  <a:gd name="adj2" fmla="val -8333"/>
                  <a:gd name="adj3" fmla="val 18751"/>
                  <a:gd name="adj4" fmla="val -32027"/>
                  <a:gd name="adj5" fmla="val 45949"/>
                  <a:gd name="adj6" fmla="val -112387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rPr>
                  <a:t>ZPL</a:t>
                </a:r>
              </a:p>
            </p:txBody>
          </p:sp>
          <p:sp>
            <p:nvSpPr>
              <p:cNvPr id="49" name="Line Callout 2 (Border and Accent Bar) 48"/>
              <p:cNvSpPr/>
              <p:nvPr/>
            </p:nvSpPr>
            <p:spPr bwMode="auto">
              <a:xfrm flipH="1">
                <a:off x="4953000" y="2667000"/>
                <a:ext cx="571500" cy="307777"/>
              </a:xfrm>
              <a:prstGeom prst="accentBorderCallout2">
                <a:avLst>
                  <a:gd name="adj1" fmla="val 18750"/>
                  <a:gd name="adj2" fmla="val -8333"/>
                  <a:gd name="adj3" fmla="val 18751"/>
                  <a:gd name="adj4" fmla="val -32027"/>
                  <a:gd name="adj5" fmla="val -39615"/>
                  <a:gd name="adj6" fmla="val -114947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rPr>
                  <a:t>HPF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6172200" y="2209800"/>
                <a:ext cx="2133600" cy="633203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rPr>
                  <a:t>Higher-Level Abstractions</a:t>
                </a: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5638319" y="4800600"/>
              <a:ext cx="31610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“Why don’t I have more control?”</a:t>
              </a:r>
              <a:endParaRPr lang="en-US" sz="16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93129" y="1371600"/>
            <a:ext cx="70467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Two typical camps of parallel language design:</a:t>
            </a:r>
          </a:p>
          <a:p>
            <a:pPr algn="l"/>
            <a:r>
              <a:rPr lang="en-US" sz="2400" dirty="0" smtClean="0"/>
              <a:t>    low-level vs. high-level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Multiresolution Language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1A228C"/>
                </a:solidFill>
              </a:rPr>
              <a:t>Our Approach:</a:t>
            </a:r>
            <a:r>
              <a:rPr lang="en-US" dirty="0" smtClean="0"/>
              <a:t> Structure the language in a layered manner, permitting it to be used at multiple levels as required/desired</a:t>
            </a:r>
          </a:p>
          <a:p>
            <a:pPr lvl="1"/>
            <a:r>
              <a:rPr lang="en-US" dirty="0" smtClean="0"/>
              <a:t>support high-level features and automation for convenience</a:t>
            </a:r>
          </a:p>
          <a:p>
            <a:pPr lvl="1"/>
            <a:r>
              <a:rPr lang="en-US" dirty="0" smtClean="0"/>
              <a:t>provide the ability to drop down to lower, more manual levels</a:t>
            </a:r>
          </a:p>
          <a:p>
            <a:pPr lvl="1"/>
            <a:r>
              <a:rPr lang="en-US" dirty="0" smtClean="0"/>
              <a:t>use appropriate separation of concerns to keep these layers clean</a:t>
            </a:r>
          </a:p>
        </p:txBody>
      </p:sp>
      <p:grpSp>
        <p:nvGrpSpPr>
          <p:cNvPr id="4" name="Group 43"/>
          <p:cNvGrpSpPr/>
          <p:nvPr/>
        </p:nvGrpSpPr>
        <p:grpSpPr>
          <a:xfrm>
            <a:off x="3200400" y="3352800"/>
            <a:ext cx="2743200" cy="2016472"/>
            <a:chOff x="1524000" y="3352800"/>
            <a:chExt cx="2743200" cy="2016472"/>
          </a:xfrm>
        </p:grpSpPr>
        <p:sp>
          <p:nvSpPr>
            <p:cNvPr id="13" name="Rectangle 12"/>
            <p:cNvSpPr/>
            <p:nvPr/>
          </p:nvSpPr>
          <p:spPr bwMode="auto">
            <a:xfrm>
              <a:off x="1828800" y="4290803"/>
              <a:ext cx="2133600" cy="3048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3986003"/>
              <a:ext cx="2133600" cy="3048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828800" y="3681203"/>
              <a:ext cx="2133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828800" y="3376403"/>
              <a:ext cx="21336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828800" y="4595603"/>
              <a:ext cx="2133600" cy="3048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828800" y="4988272"/>
              <a:ext cx="2133600" cy="307777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81200" y="3352800"/>
              <a:ext cx="1864614" cy="3693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1800" dirty="0" smtClean="0"/>
                <a:t>Distributions</a:t>
              </a:r>
              <a:endParaRPr lang="en-US" sz="1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71034" y="3656297"/>
              <a:ext cx="1838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Data parallelism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49884" y="3986003"/>
              <a:ext cx="1851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Task Parallelism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24763" y="4290803"/>
              <a:ext cx="1774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94769" y="4999940"/>
              <a:ext cx="17620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8388" y="4595603"/>
              <a:ext cx="1800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17" name="Circular Arrow 16"/>
            <p:cNvSpPr/>
            <p:nvPr/>
          </p:nvSpPr>
          <p:spPr bwMode="auto">
            <a:xfrm rot="5400000">
              <a:off x="3771900" y="3426172"/>
              <a:ext cx="457200" cy="533400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Circular Arrow 18"/>
            <p:cNvSpPr/>
            <p:nvPr/>
          </p:nvSpPr>
          <p:spPr bwMode="auto">
            <a:xfrm rot="16200000">
              <a:off x="1562100" y="3426173"/>
              <a:ext cx="457200" cy="533400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728660" y="3048000"/>
            <a:ext cx="1686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language concepts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Ability to Tune for Locality/Affinity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Large-scale systems tend to store memory w/ processors</a:t>
            </a:r>
          </a:p>
          <a:p>
            <a:pPr lvl="1"/>
            <a:r>
              <a:rPr lang="en-US" dirty="0" smtClean="0"/>
              <a:t>a good approach for building scalable parallel systems</a:t>
            </a:r>
          </a:p>
          <a:p>
            <a:endParaRPr lang="en-US" sz="1200" dirty="0" smtClean="0"/>
          </a:p>
          <a:p>
            <a:r>
              <a:rPr lang="en-US" dirty="0" smtClean="0"/>
              <a:t>Remote accesses tend to be significantly more expensive than local</a:t>
            </a:r>
          </a:p>
          <a:p>
            <a:endParaRPr lang="en-US" sz="1200" dirty="0" smtClean="0"/>
          </a:p>
          <a:p>
            <a:r>
              <a:rPr lang="en-US" dirty="0" smtClean="0"/>
              <a:t>Therefore, placement of data relative to computation matters for scalable performance</a:t>
            </a:r>
          </a:p>
          <a:p>
            <a:pPr lvl="1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programmer should have control over placement of data, tasks</a:t>
            </a:r>
          </a:p>
          <a:p>
            <a:endParaRPr lang="en-US" sz="1200" dirty="0" smtClean="0"/>
          </a:p>
          <a:p>
            <a:r>
              <a:rPr lang="en-US" dirty="0" smtClean="0"/>
              <a:t>As multicore chips grow in #cores, locality likely to become more important in desktop parallel programming as well</a:t>
            </a:r>
          </a:p>
          <a:p>
            <a:pPr lvl="1"/>
            <a:r>
              <a:rPr lang="en-US" dirty="0" smtClean="0"/>
              <a:t>GPUs/accelerators also expose node-level locality concerns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A Note on Machine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ZPL, the CTA is still present in our design to reason about locality</a:t>
            </a:r>
          </a:p>
          <a:p>
            <a:r>
              <a:rPr lang="en-US" dirty="0" smtClean="0"/>
              <a:t>That said, it is probably more subconscious for us</a:t>
            </a:r>
          </a:p>
          <a:p>
            <a:r>
              <a:rPr lang="en-US" dirty="0" smtClean="0"/>
              <a:t>And we vary in some minor ways:</a:t>
            </a:r>
          </a:p>
          <a:p>
            <a:pPr lvl="1"/>
            <a:r>
              <a:rPr lang="en-US" dirty="0" smtClean="0"/>
              <a:t>no controller node</a:t>
            </a:r>
          </a:p>
          <a:p>
            <a:pPr lvl="2"/>
            <a:r>
              <a:rPr lang="en-US" dirty="0" smtClean="0"/>
              <a:t>though we do utilize a front-end launcher node in practice</a:t>
            </a:r>
          </a:p>
          <a:p>
            <a:pPr lvl="1"/>
            <a:r>
              <a:rPr lang="en-US" dirty="0" smtClean="0"/>
              <a:t>nodes can execute multiple tasks/threads</a:t>
            </a:r>
          </a:p>
          <a:p>
            <a:pPr lvl="2"/>
            <a:r>
              <a:rPr lang="en-US" dirty="0" smtClean="0"/>
              <a:t>through software multiplexing if not hardware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Support for Modern Language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graduate with training in Java, Matlab, Perl, C#</a:t>
            </a:r>
          </a:p>
          <a:p>
            <a:r>
              <a:rPr lang="en-US" dirty="0" smtClean="0"/>
              <a:t>HPC community mired in Fortran, C (maybe C++) and MPI</a:t>
            </a:r>
          </a:p>
          <a:p>
            <a:r>
              <a:rPr lang="en-US" dirty="0" smtClean="0"/>
              <a:t>we’d like to narrow this gulf</a:t>
            </a:r>
          </a:p>
          <a:p>
            <a:pPr lvl="1"/>
            <a:r>
              <a:rPr lang="en-US" dirty="0" smtClean="0"/>
              <a:t>leverage advances in modern language design</a:t>
            </a:r>
          </a:p>
          <a:p>
            <a:pPr lvl="1"/>
            <a:r>
              <a:rPr lang="en-US" dirty="0" smtClean="0"/>
              <a:t>better utilize the skills of the entry-level workforce…</a:t>
            </a:r>
          </a:p>
          <a:p>
            <a:pPr lvl="2">
              <a:buNone/>
            </a:pPr>
            <a:r>
              <a:rPr lang="en-US" dirty="0" smtClean="0"/>
              <a:t>…while not ostracizing traditional HPC programmers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build on an imperative, block-structured language design</a:t>
            </a:r>
          </a:p>
          <a:p>
            <a:pPr lvl="1"/>
            <a:r>
              <a:rPr lang="en-US" dirty="0" smtClean="0"/>
              <a:t>support object-oriented programming, but make its use optional</a:t>
            </a:r>
          </a:p>
          <a:p>
            <a:pPr lvl="1"/>
            <a:r>
              <a:rPr lang="en-US" dirty="0" smtClean="0"/>
              <a:t>support for static type inference, generic programming to support…</a:t>
            </a:r>
          </a:p>
          <a:p>
            <a:pPr lvl="2">
              <a:buNone/>
            </a:pPr>
            <a:r>
              <a:rPr lang="en-US" dirty="0" smtClean="0"/>
              <a:t>…exploratory programming as in scripting languages</a:t>
            </a:r>
          </a:p>
          <a:p>
            <a:pPr lvl="2">
              <a:buNone/>
            </a:pPr>
            <a:r>
              <a:rPr lang="en-US" dirty="0" smtClean="0"/>
              <a:t>…code reuse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Chapel’s Setting: HPCS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212725" y="1206500"/>
            <a:ext cx="8931275" cy="5187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</a:rPr>
              <a:t>HPCS:</a:t>
            </a:r>
            <a:r>
              <a:rPr lang="en-US" dirty="0" smtClean="0"/>
              <a:t> High </a:t>
            </a:r>
            <a:r>
              <a:rPr lang="en-US" i="1" dirty="0" smtClean="0"/>
              <a:t>Productivity</a:t>
            </a:r>
            <a:r>
              <a:rPr lang="en-US" dirty="0" smtClean="0"/>
              <a:t> Computing Systems (DARPA </a:t>
            </a:r>
            <a:r>
              <a:rPr lang="en-US" i="1" dirty="0" smtClean="0"/>
              <a:t>et al.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>
                <a:solidFill>
                  <a:schemeClr val="tx2"/>
                </a:solidFill>
              </a:rPr>
              <a:t>Goal:</a:t>
            </a:r>
            <a:r>
              <a:rPr lang="en-US" dirty="0" smtClean="0"/>
              <a:t> Raise productivity of high-end computing users by 10</a:t>
            </a:r>
            <a:r>
              <a:rPr lang="en-US" dirty="0" smtClean="0">
                <a:sym typeface="Symbol" pitchFamily="18" charset="2"/>
              </a:rPr>
              <a:t></a:t>
            </a:r>
            <a:endParaRPr lang="en-US" dirty="0" smtClean="0"/>
          </a:p>
          <a:p>
            <a:pPr lvl="1" eaLnBrk="1" hangingPunct="1">
              <a:lnSpc>
                <a:spcPct val="100000"/>
              </a:lnSpc>
            </a:pPr>
            <a:r>
              <a:rPr lang="en-US" dirty="0" smtClean="0">
                <a:solidFill>
                  <a:schemeClr val="tx2"/>
                </a:solidFill>
              </a:rPr>
              <a:t>Productivity</a:t>
            </a:r>
            <a:r>
              <a:rPr lang="en-US" dirty="0" smtClean="0"/>
              <a:t> = Performance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                        + Programmability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                        + Portability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                        + Robustness</a:t>
            </a:r>
          </a:p>
          <a:p>
            <a:pPr eaLnBrk="1" hangingPunct="1"/>
            <a:endParaRPr lang="en-US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tx2"/>
                </a:solidFill>
              </a:rPr>
              <a:t>Phase II</a:t>
            </a:r>
            <a:r>
              <a:rPr lang="en-US" dirty="0" smtClean="0"/>
              <a:t>: Cray, IBM, Sun (July 2003 </a:t>
            </a:r>
            <a:r>
              <a:rPr lang="en-US" dirty="0" smtClean="0">
                <a:cs typeface="Arial" charset="0"/>
              </a:rPr>
              <a:t>–</a:t>
            </a:r>
            <a:r>
              <a:rPr lang="en-US" dirty="0" smtClean="0"/>
              <a:t> June 2006)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Evaluated the entire system architecture’s impact on productivity…</a:t>
            </a:r>
          </a:p>
          <a:p>
            <a:pPr lvl="2" eaLnBrk="1" hangingPunct="1"/>
            <a:r>
              <a:rPr lang="en-US" dirty="0" smtClean="0"/>
              <a:t>processors, memory, network, I/O, OS, runtime, compilers, tools, …</a:t>
            </a:r>
          </a:p>
          <a:p>
            <a:pPr lvl="2" eaLnBrk="1" hangingPunct="1">
              <a:lnSpc>
                <a:spcPct val="100000"/>
              </a:lnSpc>
            </a:pPr>
            <a:r>
              <a:rPr lang="en-US" dirty="0" smtClean="0"/>
              <a:t>…and new languages:</a:t>
            </a:r>
          </a:p>
          <a:p>
            <a:pPr lvl="3" eaLnBrk="1" hangingPunct="1"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Cray:</a:t>
            </a:r>
            <a:r>
              <a:rPr lang="en-US" dirty="0" smtClean="0"/>
              <a:t> Chapel              </a:t>
            </a:r>
            <a:r>
              <a:rPr lang="en-US" dirty="0" smtClean="0">
                <a:solidFill>
                  <a:schemeClr val="tx2"/>
                </a:solidFill>
              </a:rPr>
              <a:t>IBM:</a:t>
            </a:r>
            <a:r>
              <a:rPr lang="en-US" dirty="0" smtClean="0"/>
              <a:t> X10              </a:t>
            </a:r>
            <a:r>
              <a:rPr lang="en-US" dirty="0" smtClean="0">
                <a:solidFill>
                  <a:schemeClr val="tx2"/>
                </a:solidFill>
              </a:rPr>
              <a:t>Sun:</a:t>
            </a:r>
            <a:r>
              <a:rPr lang="en-US" dirty="0" smtClean="0"/>
              <a:t> Fortress</a:t>
            </a:r>
          </a:p>
          <a:p>
            <a:pPr eaLnBrk="1" hangingPunct="1"/>
            <a:endParaRPr lang="en-US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tx2"/>
                </a:solidFill>
              </a:rPr>
              <a:t>Phase III</a:t>
            </a:r>
            <a:r>
              <a:rPr lang="en-US" dirty="0" smtClean="0"/>
              <a:t>: Cray, IBM (July 2006 </a:t>
            </a:r>
            <a:r>
              <a:rPr lang="en-US" dirty="0" smtClean="0">
                <a:cs typeface="Arial" charset="0"/>
              </a:rPr>
              <a:t>–</a:t>
            </a:r>
            <a:r>
              <a:rPr lang="en-US" dirty="0" smtClean="0"/>
              <a:t> )</a:t>
            </a:r>
          </a:p>
          <a:p>
            <a:pPr lvl="1" eaLnBrk="1" hangingPunct="1"/>
            <a:r>
              <a:rPr lang="en-US" dirty="0" smtClean="0"/>
              <a:t>Implement the systems and technologies resulting from phase II</a:t>
            </a:r>
          </a:p>
          <a:p>
            <a:pPr lvl="1" eaLnBrk="1" hangingPunct="1"/>
            <a:r>
              <a:rPr lang="en-US" dirty="0" smtClean="0"/>
              <a:t>(Sun also continues work on Fortress, without HPCS funding)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Chapel: Motivating Themes</a:t>
            </a:r>
          </a:p>
        </p:txBody>
      </p:sp>
      <p:sp>
        <p:nvSpPr>
          <p:cNvPr id="14340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general parallel programming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i="1" dirty="0" smtClean="0"/>
              <a:t>global-view</a:t>
            </a:r>
            <a:r>
              <a:rPr lang="en-US" b="1" dirty="0" smtClean="0"/>
              <a:t> abstractions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i="1" dirty="0" err="1" smtClean="0"/>
              <a:t>multiresolution</a:t>
            </a:r>
            <a:r>
              <a:rPr lang="en-US" b="1" dirty="0" smtClean="0"/>
              <a:t> design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control of locality/affinity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reduce gap between mainstream &amp; parallel languages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General Parallel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General software parallelism</a:t>
            </a:r>
          </a:p>
          <a:p>
            <a:pPr lvl="1"/>
            <a:r>
              <a:rPr lang="en-US" i="1" dirty="0" smtClean="0"/>
              <a:t>Algorithms:</a:t>
            </a:r>
            <a:r>
              <a:rPr lang="en-US" dirty="0" smtClean="0"/>
              <a:t> should be able to express any that come to mind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should never hit a limitation requiring the user to return to MPI</a:t>
            </a:r>
          </a:p>
          <a:p>
            <a:pPr lvl="1"/>
            <a:r>
              <a:rPr lang="en-US" i="1" dirty="0" smtClean="0"/>
              <a:t>Styles: </a:t>
            </a:r>
            <a:r>
              <a:rPr lang="en-US" dirty="0" smtClean="0"/>
              <a:t>data-parallel, task-parallel, concurrent algorithms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as well as the ability to compose these naturally</a:t>
            </a:r>
          </a:p>
          <a:p>
            <a:pPr lvl="1"/>
            <a:r>
              <a:rPr lang="en-US" i="1" dirty="0" smtClean="0"/>
              <a:t>Levels:</a:t>
            </a:r>
            <a:r>
              <a:rPr lang="en-US" dirty="0" smtClean="0"/>
              <a:t> module-level, function-level, loop-level, statement-level, …</a:t>
            </a:r>
          </a:p>
          <a:p>
            <a:endParaRPr lang="en-US" sz="800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General hardware parallelism</a:t>
            </a:r>
          </a:p>
          <a:p>
            <a:pPr lvl="1"/>
            <a:r>
              <a:rPr lang="en-US" i="1" dirty="0" smtClean="0"/>
              <a:t>Types:</a:t>
            </a:r>
            <a:r>
              <a:rPr lang="en-US" dirty="0" smtClean="0"/>
              <a:t> </a:t>
            </a:r>
            <a:r>
              <a:rPr lang="en-US" dirty="0" err="1" smtClean="0"/>
              <a:t>multicore</a:t>
            </a:r>
            <a:r>
              <a:rPr lang="en-US" dirty="0" smtClean="0"/>
              <a:t> desktops, clusters, HPC systems, …</a:t>
            </a:r>
          </a:p>
          <a:p>
            <a:pPr lvl="1"/>
            <a:r>
              <a:rPr lang="en-US" i="1" dirty="0" smtClean="0"/>
              <a:t>Levels:</a:t>
            </a:r>
            <a:r>
              <a:rPr lang="en-US" dirty="0" smtClean="0"/>
              <a:t> inter-machine, inter-node, inter-core, vectors, multithreading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8" name="Rectangle 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2) Global-view vs. Fragmented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idx="1"/>
          </p:nvPr>
        </p:nvSpPr>
        <p:spPr>
          <a:xfrm>
            <a:off x="212725" y="1206500"/>
            <a:ext cx="8705850" cy="1382713"/>
          </a:xfrm>
        </p:spPr>
        <p:txBody>
          <a:bodyPr/>
          <a:lstStyle/>
          <a:p>
            <a:pPr eaLnBrk="1" hangingPunct="1">
              <a:buNone/>
            </a:pPr>
            <a:r>
              <a:rPr lang="en-US" b="1" dirty="0" smtClean="0">
                <a:solidFill>
                  <a:schemeClr val="tx2"/>
                </a:solidFill>
              </a:rPr>
              <a:t>Problem:</a:t>
            </a:r>
            <a:r>
              <a:rPr lang="en-US" dirty="0" smtClean="0"/>
              <a:t> “Apply 3-pt stencil to vector”</a:t>
            </a: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1639888" y="1981200"/>
            <a:ext cx="11445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global-view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1066800" y="3489325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=</a:t>
            </a: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1066800" y="3032125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+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90725" y="3565525"/>
            <a:ext cx="541338" cy="271463"/>
            <a:chOff x="2736" y="3408"/>
            <a:chExt cx="480" cy="240"/>
          </a:xfrm>
        </p:grpSpPr>
        <p:sp>
          <p:nvSpPr>
            <p:cNvPr id="35891" name="Rectangle 7"/>
            <p:cNvSpPr>
              <a:spLocks noChangeArrowheads="1"/>
            </p:cNvSpPr>
            <p:nvPr/>
          </p:nvSpPr>
          <p:spPr bwMode="auto">
            <a:xfrm>
              <a:off x="2976" y="3408"/>
              <a:ext cx="240" cy="240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92" name="Rectangle 8"/>
            <p:cNvSpPr>
              <a:spLocks noChangeArrowheads="1"/>
            </p:cNvSpPr>
            <p:nvPr/>
          </p:nvSpPr>
          <p:spPr bwMode="auto">
            <a:xfrm>
              <a:off x="2736" y="3408"/>
              <a:ext cx="240" cy="240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5848" name="Rectangle 9"/>
          <p:cNvSpPr>
            <a:spLocks noChangeArrowheads="1"/>
          </p:cNvSpPr>
          <p:nvPr/>
        </p:nvSpPr>
        <p:spPr bwMode="auto">
          <a:xfrm>
            <a:off x="2803525" y="3565525"/>
            <a:ext cx="271463" cy="2714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49" name="Rectangle 10"/>
          <p:cNvSpPr>
            <a:spLocks noChangeArrowheads="1"/>
          </p:cNvSpPr>
          <p:nvPr/>
        </p:nvSpPr>
        <p:spPr bwMode="auto">
          <a:xfrm>
            <a:off x="2532063" y="3565525"/>
            <a:ext cx="271462" cy="271463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0" name="Rectangle 11"/>
          <p:cNvSpPr>
            <a:spLocks noChangeArrowheads="1"/>
          </p:cNvSpPr>
          <p:nvPr/>
        </p:nvSpPr>
        <p:spPr bwMode="auto">
          <a:xfrm>
            <a:off x="1719263" y="3565525"/>
            <a:ext cx="271462" cy="271463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1" name="Rectangle 12"/>
          <p:cNvSpPr>
            <a:spLocks noChangeArrowheads="1"/>
          </p:cNvSpPr>
          <p:nvPr/>
        </p:nvSpPr>
        <p:spPr bwMode="auto">
          <a:xfrm>
            <a:off x="1447800" y="3565525"/>
            <a:ext cx="271463" cy="2714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2" name="Rectangle 13"/>
          <p:cNvSpPr>
            <a:spLocks noChangeArrowheads="1"/>
          </p:cNvSpPr>
          <p:nvPr/>
        </p:nvSpPr>
        <p:spPr bwMode="auto">
          <a:xfrm>
            <a:off x="2532063" y="3108325"/>
            <a:ext cx="271462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3" name="Rectangle 14"/>
          <p:cNvSpPr>
            <a:spLocks noChangeArrowheads="1"/>
          </p:cNvSpPr>
          <p:nvPr/>
        </p:nvSpPr>
        <p:spPr bwMode="auto">
          <a:xfrm>
            <a:off x="2262188" y="3108325"/>
            <a:ext cx="269875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4" name="Rectangle 15"/>
          <p:cNvSpPr>
            <a:spLocks noChangeArrowheads="1"/>
          </p:cNvSpPr>
          <p:nvPr/>
        </p:nvSpPr>
        <p:spPr bwMode="auto">
          <a:xfrm>
            <a:off x="2803525" y="3108325"/>
            <a:ext cx="271463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5" name="Rectangle 16"/>
          <p:cNvSpPr>
            <a:spLocks noChangeArrowheads="1"/>
          </p:cNvSpPr>
          <p:nvPr/>
        </p:nvSpPr>
        <p:spPr bwMode="auto">
          <a:xfrm>
            <a:off x="1990725" y="3108325"/>
            <a:ext cx="271463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6" name="Rectangle 17"/>
          <p:cNvSpPr>
            <a:spLocks noChangeArrowheads="1"/>
          </p:cNvSpPr>
          <p:nvPr/>
        </p:nvSpPr>
        <p:spPr bwMode="auto">
          <a:xfrm>
            <a:off x="1447800" y="3108325"/>
            <a:ext cx="271463" cy="271463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7" name="Rectangle 18"/>
          <p:cNvSpPr>
            <a:spLocks noChangeArrowheads="1"/>
          </p:cNvSpPr>
          <p:nvPr/>
        </p:nvSpPr>
        <p:spPr bwMode="auto">
          <a:xfrm>
            <a:off x="1719263" y="3108325"/>
            <a:ext cx="271462" cy="271463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8" name="Rectangle 19"/>
          <p:cNvSpPr>
            <a:spLocks noChangeArrowheads="1"/>
          </p:cNvSpPr>
          <p:nvPr/>
        </p:nvSpPr>
        <p:spPr bwMode="auto">
          <a:xfrm>
            <a:off x="1989138" y="2667000"/>
            <a:ext cx="271462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9" name="Rectangle 20"/>
          <p:cNvSpPr>
            <a:spLocks noChangeArrowheads="1"/>
          </p:cNvSpPr>
          <p:nvPr/>
        </p:nvSpPr>
        <p:spPr bwMode="auto">
          <a:xfrm>
            <a:off x="1719263" y="2667000"/>
            <a:ext cx="269875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60" name="Rectangle 21"/>
          <p:cNvSpPr>
            <a:spLocks noChangeArrowheads="1"/>
          </p:cNvSpPr>
          <p:nvPr/>
        </p:nvSpPr>
        <p:spPr bwMode="auto">
          <a:xfrm>
            <a:off x="2532063" y="2667000"/>
            <a:ext cx="269875" cy="271463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61" name="Rectangle 22"/>
          <p:cNvSpPr>
            <a:spLocks noChangeArrowheads="1"/>
          </p:cNvSpPr>
          <p:nvPr/>
        </p:nvSpPr>
        <p:spPr bwMode="auto">
          <a:xfrm>
            <a:off x="2260600" y="2667000"/>
            <a:ext cx="271463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62" name="Rectangle 23"/>
          <p:cNvSpPr>
            <a:spLocks noChangeArrowheads="1"/>
          </p:cNvSpPr>
          <p:nvPr/>
        </p:nvSpPr>
        <p:spPr bwMode="auto">
          <a:xfrm>
            <a:off x="1447800" y="2667000"/>
            <a:ext cx="271463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63" name="Rectangle 24"/>
          <p:cNvSpPr>
            <a:spLocks noChangeArrowheads="1"/>
          </p:cNvSpPr>
          <p:nvPr/>
        </p:nvSpPr>
        <p:spPr bwMode="auto">
          <a:xfrm>
            <a:off x="2801938" y="2667000"/>
            <a:ext cx="271462" cy="271463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64" name="Text Box 25"/>
          <p:cNvSpPr txBox="1">
            <a:spLocks noChangeArrowheads="1"/>
          </p:cNvSpPr>
          <p:nvPr/>
        </p:nvSpPr>
        <p:spPr bwMode="auto">
          <a:xfrm>
            <a:off x="1066800" y="2590800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(</a:t>
            </a:r>
          </a:p>
        </p:txBody>
      </p:sp>
      <p:sp>
        <p:nvSpPr>
          <p:cNvPr id="35865" name="Text Box 26"/>
          <p:cNvSpPr txBox="1">
            <a:spLocks noChangeArrowheads="1"/>
          </p:cNvSpPr>
          <p:nvPr/>
        </p:nvSpPr>
        <p:spPr bwMode="auto">
          <a:xfrm>
            <a:off x="3048000" y="3048000"/>
            <a:ext cx="6413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)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/</a:t>
            </a:r>
            <a:r>
              <a:rPr lang="en-US" sz="2000" b="1">
                <a:latin typeface="Courier New" pitchFamily="49" charset="0"/>
              </a:rPr>
              <a:t>2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592638" y="2676525"/>
            <a:ext cx="3106737" cy="246063"/>
            <a:chOff x="3037" y="1446"/>
            <a:chExt cx="1957" cy="155"/>
          </a:xfrm>
        </p:grpSpPr>
        <p:sp>
          <p:nvSpPr>
            <p:cNvPr id="35887" name="Rectangle 28"/>
            <p:cNvSpPr>
              <a:spLocks noChangeArrowheads="1"/>
            </p:cNvSpPr>
            <p:nvPr/>
          </p:nvSpPr>
          <p:spPr bwMode="auto">
            <a:xfrm>
              <a:off x="3685" y="1446"/>
              <a:ext cx="155" cy="15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88" name="Rectangle 29"/>
            <p:cNvSpPr>
              <a:spLocks noChangeArrowheads="1"/>
            </p:cNvSpPr>
            <p:nvPr/>
          </p:nvSpPr>
          <p:spPr bwMode="auto">
            <a:xfrm>
              <a:off x="4150" y="1446"/>
              <a:ext cx="155" cy="15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89" name="Rectangle 30"/>
            <p:cNvSpPr>
              <a:spLocks noChangeArrowheads="1"/>
            </p:cNvSpPr>
            <p:nvPr/>
          </p:nvSpPr>
          <p:spPr bwMode="auto">
            <a:xfrm>
              <a:off x="4839" y="1446"/>
              <a:ext cx="155" cy="15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90" name="Rectangle 31"/>
            <p:cNvSpPr>
              <a:spLocks noChangeArrowheads="1"/>
            </p:cNvSpPr>
            <p:nvPr/>
          </p:nvSpPr>
          <p:spPr bwMode="auto">
            <a:xfrm>
              <a:off x="3037" y="1446"/>
              <a:ext cx="155" cy="15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4090988" y="1981200"/>
            <a:ext cx="4100512" cy="1676400"/>
            <a:chOff x="2721" y="1008"/>
            <a:chExt cx="2583" cy="1056"/>
          </a:xfrm>
        </p:grpSpPr>
        <p:sp>
          <p:nvSpPr>
            <p:cNvPr id="35869" name="Text Box 33"/>
            <p:cNvSpPr txBox="1">
              <a:spLocks noChangeArrowheads="1"/>
            </p:cNvSpPr>
            <p:nvPr/>
          </p:nvSpPr>
          <p:spPr bwMode="auto">
            <a:xfrm>
              <a:off x="3627" y="1008"/>
              <a:ext cx="72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fragmented</a:t>
              </a:r>
            </a:p>
          </p:txBody>
        </p:sp>
        <p:sp>
          <p:nvSpPr>
            <p:cNvPr id="35870" name="Rectangle 34"/>
            <p:cNvSpPr>
              <a:spLocks noChangeArrowheads="1"/>
            </p:cNvSpPr>
            <p:nvPr/>
          </p:nvSpPr>
          <p:spPr bwMode="auto">
            <a:xfrm>
              <a:off x="3995" y="1446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71" name="Rectangle 35"/>
            <p:cNvSpPr>
              <a:spLocks noChangeArrowheads="1"/>
            </p:cNvSpPr>
            <p:nvPr/>
          </p:nvSpPr>
          <p:spPr bwMode="auto">
            <a:xfrm>
              <a:off x="3840" y="1446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72" name="Rectangle 36"/>
            <p:cNvSpPr>
              <a:spLocks noChangeArrowheads="1"/>
            </p:cNvSpPr>
            <p:nvPr/>
          </p:nvSpPr>
          <p:spPr bwMode="auto">
            <a:xfrm>
              <a:off x="5149" y="1446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73" name="Rectangle 37"/>
            <p:cNvSpPr>
              <a:spLocks noChangeArrowheads="1"/>
            </p:cNvSpPr>
            <p:nvPr/>
          </p:nvSpPr>
          <p:spPr bwMode="auto">
            <a:xfrm>
              <a:off x="4994" y="1446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74" name="Rectangle 38"/>
            <p:cNvSpPr>
              <a:spLocks noChangeArrowheads="1"/>
            </p:cNvSpPr>
            <p:nvPr/>
          </p:nvSpPr>
          <p:spPr bwMode="auto">
            <a:xfrm>
              <a:off x="2882" y="1446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75" name="Rectangle 39"/>
            <p:cNvSpPr>
              <a:spLocks noChangeArrowheads="1"/>
            </p:cNvSpPr>
            <p:nvPr/>
          </p:nvSpPr>
          <p:spPr bwMode="auto">
            <a:xfrm>
              <a:off x="2727" y="1446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76" name="Line 40"/>
            <p:cNvSpPr>
              <a:spLocks noChangeShapeType="1"/>
            </p:cNvSpPr>
            <p:nvPr/>
          </p:nvSpPr>
          <p:spPr bwMode="auto">
            <a:xfrm>
              <a:off x="3441" y="1248"/>
              <a:ext cx="0" cy="816"/>
            </a:xfrm>
            <a:prstGeom prst="lin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77" name="Line 41"/>
            <p:cNvSpPr>
              <a:spLocks noChangeShapeType="1"/>
            </p:cNvSpPr>
            <p:nvPr/>
          </p:nvSpPr>
          <p:spPr bwMode="auto">
            <a:xfrm>
              <a:off x="4593" y="1248"/>
              <a:ext cx="0" cy="816"/>
            </a:xfrm>
            <a:prstGeom prst="lin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3845" y="1824"/>
              <a:ext cx="310" cy="155"/>
              <a:chOff x="3829" y="2016"/>
              <a:chExt cx="310" cy="155"/>
            </a:xfrm>
          </p:grpSpPr>
          <p:sp>
            <p:nvSpPr>
              <p:cNvPr id="35885" name="Rectangle 43"/>
              <p:cNvSpPr>
                <a:spLocks noChangeArrowheads="1"/>
              </p:cNvSpPr>
              <p:nvPr/>
            </p:nvSpPr>
            <p:spPr bwMode="auto">
              <a:xfrm>
                <a:off x="3984" y="2016"/>
                <a:ext cx="155" cy="15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886" name="Rectangle 44"/>
              <p:cNvSpPr>
                <a:spLocks noChangeArrowheads="1"/>
              </p:cNvSpPr>
              <p:nvPr/>
            </p:nvSpPr>
            <p:spPr bwMode="auto">
              <a:xfrm>
                <a:off x="3829" y="2016"/>
                <a:ext cx="155" cy="15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4988" y="1861"/>
              <a:ext cx="310" cy="155"/>
              <a:chOff x="4634" y="2016"/>
              <a:chExt cx="310" cy="155"/>
            </a:xfrm>
          </p:grpSpPr>
          <p:sp>
            <p:nvSpPr>
              <p:cNvPr id="35883" name="Rectangle 46"/>
              <p:cNvSpPr>
                <a:spLocks noChangeArrowheads="1"/>
              </p:cNvSpPr>
              <p:nvPr/>
            </p:nvSpPr>
            <p:spPr bwMode="auto">
              <a:xfrm>
                <a:off x="4789" y="2016"/>
                <a:ext cx="155" cy="15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884" name="Rectangle 47"/>
              <p:cNvSpPr>
                <a:spLocks noChangeArrowheads="1"/>
              </p:cNvSpPr>
              <p:nvPr/>
            </p:nvSpPr>
            <p:spPr bwMode="auto">
              <a:xfrm>
                <a:off x="4634" y="2016"/>
                <a:ext cx="155" cy="15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2721" y="1824"/>
              <a:ext cx="310" cy="155"/>
              <a:chOff x="3024" y="2016"/>
              <a:chExt cx="310" cy="155"/>
            </a:xfrm>
          </p:grpSpPr>
          <p:sp>
            <p:nvSpPr>
              <p:cNvPr id="35881" name="Rectangle 49"/>
              <p:cNvSpPr>
                <a:spLocks noChangeArrowheads="1"/>
              </p:cNvSpPr>
              <p:nvPr/>
            </p:nvSpPr>
            <p:spPr bwMode="auto">
              <a:xfrm>
                <a:off x="3179" y="2016"/>
                <a:ext cx="155" cy="15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882" name="Rectangle 50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155" cy="15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2" name="Rectangle 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2) Global-view vs. Fragmented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idx="1"/>
          </p:nvPr>
        </p:nvSpPr>
        <p:spPr>
          <a:xfrm>
            <a:off x="212725" y="1206500"/>
            <a:ext cx="8705850" cy="1382713"/>
          </a:xfrm>
        </p:spPr>
        <p:txBody>
          <a:bodyPr/>
          <a:lstStyle/>
          <a:p>
            <a:pPr eaLnBrk="1" hangingPunct="1">
              <a:buNone/>
            </a:pPr>
            <a:r>
              <a:rPr lang="en-US" b="1" dirty="0" smtClean="0">
                <a:solidFill>
                  <a:schemeClr val="tx2"/>
                </a:solidFill>
              </a:rPr>
              <a:t>Problem:</a:t>
            </a:r>
            <a:r>
              <a:rPr lang="en-US" dirty="0" smtClean="0"/>
              <a:t> “Apply 3-pt stencil to vector”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1639888" y="1981200"/>
            <a:ext cx="11445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global-view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066800" y="3489325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=</a:t>
            </a:r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1066800" y="3032125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+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90725" y="3565525"/>
            <a:ext cx="541338" cy="271463"/>
            <a:chOff x="2736" y="3408"/>
            <a:chExt cx="480" cy="240"/>
          </a:xfrm>
        </p:grpSpPr>
        <p:sp>
          <p:nvSpPr>
            <p:cNvPr id="36962" name="Rectangle 7"/>
            <p:cNvSpPr>
              <a:spLocks noChangeArrowheads="1"/>
            </p:cNvSpPr>
            <p:nvPr/>
          </p:nvSpPr>
          <p:spPr bwMode="auto">
            <a:xfrm>
              <a:off x="2976" y="3408"/>
              <a:ext cx="240" cy="240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63" name="Rectangle 8"/>
            <p:cNvSpPr>
              <a:spLocks noChangeArrowheads="1"/>
            </p:cNvSpPr>
            <p:nvPr/>
          </p:nvSpPr>
          <p:spPr bwMode="auto">
            <a:xfrm>
              <a:off x="2736" y="3408"/>
              <a:ext cx="240" cy="240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6872" name="Rectangle 9"/>
          <p:cNvSpPr>
            <a:spLocks noChangeArrowheads="1"/>
          </p:cNvSpPr>
          <p:nvPr/>
        </p:nvSpPr>
        <p:spPr bwMode="auto">
          <a:xfrm>
            <a:off x="2803525" y="3565525"/>
            <a:ext cx="271463" cy="2714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2532063" y="3565525"/>
            <a:ext cx="271462" cy="271463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74" name="Rectangle 11"/>
          <p:cNvSpPr>
            <a:spLocks noChangeArrowheads="1"/>
          </p:cNvSpPr>
          <p:nvPr/>
        </p:nvSpPr>
        <p:spPr bwMode="auto">
          <a:xfrm>
            <a:off x="1719263" y="3565525"/>
            <a:ext cx="271462" cy="271463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75" name="Rectangle 12"/>
          <p:cNvSpPr>
            <a:spLocks noChangeArrowheads="1"/>
          </p:cNvSpPr>
          <p:nvPr/>
        </p:nvSpPr>
        <p:spPr bwMode="auto">
          <a:xfrm>
            <a:off x="1447800" y="3565525"/>
            <a:ext cx="271463" cy="2714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76" name="Rectangle 13"/>
          <p:cNvSpPr>
            <a:spLocks noChangeArrowheads="1"/>
          </p:cNvSpPr>
          <p:nvPr/>
        </p:nvSpPr>
        <p:spPr bwMode="auto">
          <a:xfrm>
            <a:off x="2532063" y="3108325"/>
            <a:ext cx="271462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77" name="Rectangle 14"/>
          <p:cNvSpPr>
            <a:spLocks noChangeArrowheads="1"/>
          </p:cNvSpPr>
          <p:nvPr/>
        </p:nvSpPr>
        <p:spPr bwMode="auto">
          <a:xfrm>
            <a:off x="2262188" y="3108325"/>
            <a:ext cx="269875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78" name="Rectangle 15"/>
          <p:cNvSpPr>
            <a:spLocks noChangeArrowheads="1"/>
          </p:cNvSpPr>
          <p:nvPr/>
        </p:nvSpPr>
        <p:spPr bwMode="auto">
          <a:xfrm>
            <a:off x="2803525" y="3108325"/>
            <a:ext cx="271463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79" name="Rectangle 16"/>
          <p:cNvSpPr>
            <a:spLocks noChangeArrowheads="1"/>
          </p:cNvSpPr>
          <p:nvPr/>
        </p:nvSpPr>
        <p:spPr bwMode="auto">
          <a:xfrm>
            <a:off x="1990725" y="3108325"/>
            <a:ext cx="271463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80" name="Rectangle 17"/>
          <p:cNvSpPr>
            <a:spLocks noChangeArrowheads="1"/>
          </p:cNvSpPr>
          <p:nvPr/>
        </p:nvSpPr>
        <p:spPr bwMode="auto">
          <a:xfrm>
            <a:off x="1447800" y="3108325"/>
            <a:ext cx="271463" cy="271463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81" name="Rectangle 18"/>
          <p:cNvSpPr>
            <a:spLocks noChangeArrowheads="1"/>
          </p:cNvSpPr>
          <p:nvPr/>
        </p:nvSpPr>
        <p:spPr bwMode="auto">
          <a:xfrm>
            <a:off x="1719263" y="3108325"/>
            <a:ext cx="271462" cy="271463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82" name="Rectangle 19"/>
          <p:cNvSpPr>
            <a:spLocks noChangeArrowheads="1"/>
          </p:cNvSpPr>
          <p:nvPr/>
        </p:nvSpPr>
        <p:spPr bwMode="auto">
          <a:xfrm>
            <a:off x="1989138" y="2667000"/>
            <a:ext cx="271462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83" name="Rectangle 20"/>
          <p:cNvSpPr>
            <a:spLocks noChangeArrowheads="1"/>
          </p:cNvSpPr>
          <p:nvPr/>
        </p:nvSpPr>
        <p:spPr bwMode="auto">
          <a:xfrm>
            <a:off x="1719263" y="2667000"/>
            <a:ext cx="269875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84" name="Rectangle 21"/>
          <p:cNvSpPr>
            <a:spLocks noChangeArrowheads="1"/>
          </p:cNvSpPr>
          <p:nvPr/>
        </p:nvSpPr>
        <p:spPr bwMode="auto">
          <a:xfrm>
            <a:off x="2532063" y="2667000"/>
            <a:ext cx="269875" cy="271463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85" name="Rectangle 22"/>
          <p:cNvSpPr>
            <a:spLocks noChangeArrowheads="1"/>
          </p:cNvSpPr>
          <p:nvPr/>
        </p:nvSpPr>
        <p:spPr bwMode="auto">
          <a:xfrm>
            <a:off x="2260600" y="2667000"/>
            <a:ext cx="271463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86" name="Rectangle 23"/>
          <p:cNvSpPr>
            <a:spLocks noChangeArrowheads="1"/>
          </p:cNvSpPr>
          <p:nvPr/>
        </p:nvSpPr>
        <p:spPr bwMode="auto">
          <a:xfrm>
            <a:off x="1447800" y="2667000"/>
            <a:ext cx="271463" cy="271463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87" name="Rectangle 24"/>
          <p:cNvSpPr>
            <a:spLocks noChangeArrowheads="1"/>
          </p:cNvSpPr>
          <p:nvPr/>
        </p:nvSpPr>
        <p:spPr bwMode="auto">
          <a:xfrm>
            <a:off x="2801938" y="2667000"/>
            <a:ext cx="271462" cy="271463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88" name="Text Box 25"/>
          <p:cNvSpPr txBox="1">
            <a:spLocks noChangeArrowheads="1"/>
          </p:cNvSpPr>
          <p:nvPr/>
        </p:nvSpPr>
        <p:spPr bwMode="auto">
          <a:xfrm>
            <a:off x="1066800" y="2590800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(</a:t>
            </a:r>
          </a:p>
        </p:txBody>
      </p:sp>
      <p:sp>
        <p:nvSpPr>
          <p:cNvPr id="36889" name="Text Box 26"/>
          <p:cNvSpPr txBox="1">
            <a:spLocks noChangeArrowheads="1"/>
          </p:cNvSpPr>
          <p:nvPr/>
        </p:nvSpPr>
        <p:spPr bwMode="auto">
          <a:xfrm>
            <a:off x="3048000" y="3048000"/>
            <a:ext cx="6413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)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/</a:t>
            </a:r>
            <a:r>
              <a:rPr lang="en-US" sz="2000" b="1">
                <a:latin typeface="Courier New" pitchFamily="49" charset="0"/>
              </a:rPr>
              <a:t>2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090988" y="1981200"/>
            <a:ext cx="4100512" cy="1676400"/>
            <a:chOff x="2721" y="1008"/>
            <a:chExt cx="2583" cy="1056"/>
          </a:xfrm>
        </p:grpSpPr>
        <p:sp>
          <p:nvSpPr>
            <p:cNvPr id="36936" name="Text Box 28"/>
            <p:cNvSpPr txBox="1">
              <a:spLocks noChangeArrowheads="1"/>
            </p:cNvSpPr>
            <p:nvPr/>
          </p:nvSpPr>
          <p:spPr bwMode="auto">
            <a:xfrm>
              <a:off x="3627" y="1008"/>
              <a:ext cx="72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fragmented</a:t>
              </a:r>
            </a:p>
          </p:txBody>
        </p:sp>
        <p:sp>
          <p:nvSpPr>
            <p:cNvPr id="36937" name="Rectangle 29"/>
            <p:cNvSpPr>
              <a:spLocks noChangeArrowheads="1"/>
            </p:cNvSpPr>
            <p:nvPr/>
          </p:nvSpPr>
          <p:spPr bwMode="auto">
            <a:xfrm>
              <a:off x="3685" y="1446"/>
              <a:ext cx="155" cy="155"/>
            </a:xfrm>
            <a:prstGeom prst="rect">
              <a:avLst/>
            </a:prstGeom>
            <a:solidFill>
              <a:srgbClr val="3333FF">
                <a:alpha val="50195"/>
              </a:srgbClr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38" name="Rectangle 30"/>
            <p:cNvSpPr>
              <a:spLocks noChangeArrowheads="1"/>
            </p:cNvSpPr>
            <p:nvPr/>
          </p:nvSpPr>
          <p:spPr bwMode="auto">
            <a:xfrm>
              <a:off x="4150" y="1446"/>
              <a:ext cx="155" cy="155"/>
            </a:xfrm>
            <a:prstGeom prst="rect">
              <a:avLst/>
            </a:prstGeom>
            <a:solidFill>
              <a:srgbClr val="3333FF">
                <a:alpha val="50195"/>
              </a:srgbClr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39" name="Rectangle 31"/>
            <p:cNvSpPr>
              <a:spLocks noChangeArrowheads="1"/>
            </p:cNvSpPr>
            <p:nvPr/>
          </p:nvSpPr>
          <p:spPr bwMode="auto">
            <a:xfrm>
              <a:off x="3995" y="1446"/>
              <a:ext cx="155" cy="155"/>
            </a:xfrm>
            <a:prstGeom prst="rect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40" name="Rectangle 32"/>
            <p:cNvSpPr>
              <a:spLocks noChangeArrowheads="1"/>
            </p:cNvSpPr>
            <p:nvPr/>
          </p:nvSpPr>
          <p:spPr bwMode="auto">
            <a:xfrm>
              <a:off x="3840" y="1446"/>
              <a:ext cx="155" cy="155"/>
            </a:xfrm>
            <a:prstGeom prst="rect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41" name="Rectangle 33"/>
            <p:cNvSpPr>
              <a:spLocks noChangeArrowheads="1"/>
            </p:cNvSpPr>
            <p:nvPr/>
          </p:nvSpPr>
          <p:spPr bwMode="auto">
            <a:xfrm>
              <a:off x="4839" y="1446"/>
              <a:ext cx="155" cy="155"/>
            </a:xfrm>
            <a:prstGeom prst="rect">
              <a:avLst/>
            </a:prstGeom>
            <a:solidFill>
              <a:srgbClr val="3333FF">
                <a:alpha val="50195"/>
              </a:srgbClr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42" name="Rectangle 34"/>
            <p:cNvSpPr>
              <a:spLocks noChangeArrowheads="1"/>
            </p:cNvSpPr>
            <p:nvPr/>
          </p:nvSpPr>
          <p:spPr bwMode="auto">
            <a:xfrm>
              <a:off x="5149" y="1446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43" name="Rectangle 35"/>
            <p:cNvSpPr>
              <a:spLocks noChangeArrowheads="1"/>
            </p:cNvSpPr>
            <p:nvPr/>
          </p:nvSpPr>
          <p:spPr bwMode="auto">
            <a:xfrm>
              <a:off x="4994" y="1446"/>
              <a:ext cx="155" cy="155"/>
            </a:xfrm>
            <a:prstGeom prst="rect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44" name="Rectangle 36"/>
            <p:cNvSpPr>
              <a:spLocks noChangeArrowheads="1"/>
            </p:cNvSpPr>
            <p:nvPr/>
          </p:nvSpPr>
          <p:spPr bwMode="auto">
            <a:xfrm>
              <a:off x="3037" y="1446"/>
              <a:ext cx="155" cy="155"/>
            </a:xfrm>
            <a:prstGeom prst="rect">
              <a:avLst/>
            </a:prstGeom>
            <a:solidFill>
              <a:srgbClr val="3333FF">
                <a:alpha val="50195"/>
              </a:srgbClr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45" name="Rectangle 37"/>
            <p:cNvSpPr>
              <a:spLocks noChangeArrowheads="1"/>
            </p:cNvSpPr>
            <p:nvPr/>
          </p:nvSpPr>
          <p:spPr bwMode="auto">
            <a:xfrm>
              <a:off x="2882" y="1446"/>
              <a:ext cx="155" cy="155"/>
            </a:xfrm>
            <a:prstGeom prst="rect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46" name="Rectangle 38"/>
            <p:cNvSpPr>
              <a:spLocks noChangeArrowheads="1"/>
            </p:cNvSpPr>
            <p:nvPr/>
          </p:nvSpPr>
          <p:spPr bwMode="auto">
            <a:xfrm>
              <a:off x="2727" y="1446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6947" name="AutoShape 39"/>
            <p:cNvCxnSpPr>
              <a:cxnSpLocks noChangeShapeType="1"/>
              <a:stCxn id="36939" idx="0"/>
              <a:endCxn id="36941" idx="0"/>
            </p:cNvCxnSpPr>
            <p:nvPr/>
          </p:nvCxnSpPr>
          <p:spPr bwMode="auto">
            <a:xfrm rot="5400000" flipV="1">
              <a:off x="4494" y="1016"/>
              <a:ext cx="1" cy="844"/>
            </a:xfrm>
            <a:prstGeom prst="curvedConnector3">
              <a:avLst>
                <a:gd name="adj1" fmla="val -13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48" name="AutoShape 40"/>
            <p:cNvCxnSpPr>
              <a:cxnSpLocks noChangeShapeType="1"/>
              <a:stCxn id="36943" idx="2"/>
              <a:endCxn id="36938" idx="2"/>
            </p:cNvCxnSpPr>
            <p:nvPr/>
          </p:nvCxnSpPr>
          <p:spPr bwMode="auto">
            <a:xfrm rot="5400000">
              <a:off x="4649" y="1189"/>
              <a:ext cx="1" cy="844"/>
            </a:xfrm>
            <a:prstGeom prst="curvedConnector3">
              <a:avLst>
                <a:gd name="adj1" fmla="val 13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49" name="AutoShape 41"/>
            <p:cNvCxnSpPr>
              <a:cxnSpLocks noChangeShapeType="1"/>
              <a:stCxn id="36945" idx="0"/>
              <a:endCxn id="36937" idx="0"/>
            </p:cNvCxnSpPr>
            <p:nvPr/>
          </p:nvCxnSpPr>
          <p:spPr bwMode="auto">
            <a:xfrm rot="5400000" flipV="1">
              <a:off x="3361" y="1036"/>
              <a:ext cx="1" cy="803"/>
            </a:xfrm>
            <a:prstGeom prst="curvedConnector3">
              <a:avLst>
                <a:gd name="adj1" fmla="val -13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50" name="AutoShape 42"/>
            <p:cNvCxnSpPr>
              <a:cxnSpLocks noChangeShapeType="1"/>
              <a:stCxn id="36940" idx="2"/>
              <a:endCxn id="36944" idx="2"/>
            </p:cNvCxnSpPr>
            <p:nvPr/>
          </p:nvCxnSpPr>
          <p:spPr bwMode="auto">
            <a:xfrm rot="5400000">
              <a:off x="3516" y="1209"/>
              <a:ext cx="1" cy="803"/>
            </a:xfrm>
            <a:prstGeom prst="curvedConnector3">
              <a:avLst>
                <a:gd name="adj1" fmla="val 13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951" name="Line 43"/>
            <p:cNvSpPr>
              <a:spLocks noChangeShapeType="1"/>
            </p:cNvSpPr>
            <p:nvPr/>
          </p:nvSpPr>
          <p:spPr bwMode="auto">
            <a:xfrm>
              <a:off x="3441" y="1248"/>
              <a:ext cx="0" cy="816"/>
            </a:xfrm>
            <a:prstGeom prst="lin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52" name="Line 44"/>
            <p:cNvSpPr>
              <a:spLocks noChangeShapeType="1"/>
            </p:cNvSpPr>
            <p:nvPr/>
          </p:nvSpPr>
          <p:spPr bwMode="auto">
            <a:xfrm>
              <a:off x="4593" y="1248"/>
              <a:ext cx="0" cy="816"/>
            </a:xfrm>
            <a:prstGeom prst="lin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" name="Group 45"/>
            <p:cNvGrpSpPr>
              <a:grpSpLocks/>
            </p:cNvGrpSpPr>
            <p:nvPr/>
          </p:nvGrpSpPr>
          <p:grpSpPr bwMode="auto">
            <a:xfrm>
              <a:off x="3845" y="1824"/>
              <a:ext cx="310" cy="155"/>
              <a:chOff x="3829" y="2016"/>
              <a:chExt cx="310" cy="155"/>
            </a:xfrm>
          </p:grpSpPr>
          <p:sp>
            <p:nvSpPr>
              <p:cNvPr id="36960" name="Rectangle 46"/>
              <p:cNvSpPr>
                <a:spLocks noChangeArrowheads="1"/>
              </p:cNvSpPr>
              <p:nvPr/>
            </p:nvSpPr>
            <p:spPr bwMode="auto">
              <a:xfrm>
                <a:off x="3984" y="2016"/>
                <a:ext cx="155" cy="15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61" name="Rectangle 47"/>
              <p:cNvSpPr>
                <a:spLocks noChangeArrowheads="1"/>
              </p:cNvSpPr>
              <p:nvPr/>
            </p:nvSpPr>
            <p:spPr bwMode="auto">
              <a:xfrm>
                <a:off x="3829" y="2016"/>
                <a:ext cx="155" cy="15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4988" y="1861"/>
              <a:ext cx="310" cy="155"/>
              <a:chOff x="4634" y="2016"/>
              <a:chExt cx="310" cy="155"/>
            </a:xfrm>
          </p:grpSpPr>
          <p:sp>
            <p:nvSpPr>
              <p:cNvPr id="36958" name="Rectangle 49"/>
              <p:cNvSpPr>
                <a:spLocks noChangeArrowheads="1"/>
              </p:cNvSpPr>
              <p:nvPr/>
            </p:nvSpPr>
            <p:spPr bwMode="auto">
              <a:xfrm>
                <a:off x="4789" y="2016"/>
                <a:ext cx="155" cy="15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59" name="Rectangle 50"/>
              <p:cNvSpPr>
                <a:spLocks noChangeArrowheads="1"/>
              </p:cNvSpPr>
              <p:nvPr/>
            </p:nvSpPr>
            <p:spPr bwMode="auto">
              <a:xfrm>
                <a:off x="4634" y="2016"/>
                <a:ext cx="155" cy="15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51"/>
            <p:cNvGrpSpPr>
              <a:grpSpLocks/>
            </p:cNvGrpSpPr>
            <p:nvPr/>
          </p:nvGrpSpPr>
          <p:grpSpPr bwMode="auto">
            <a:xfrm>
              <a:off x="2721" y="1824"/>
              <a:ext cx="310" cy="155"/>
              <a:chOff x="3024" y="2016"/>
              <a:chExt cx="310" cy="155"/>
            </a:xfrm>
          </p:grpSpPr>
          <p:sp>
            <p:nvSpPr>
              <p:cNvPr id="36956" name="Rectangle 52"/>
              <p:cNvSpPr>
                <a:spLocks noChangeArrowheads="1"/>
              </p:cNvSpPr>
              <p:nvPr/>
            </p:nvSpPr>
            <p:spPr bwMode="auto">
              <a:xfrm>
                <a:off x="3179" y="2016"/>
                <a:ext cx="155" cy="15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57" name="Rectangle 53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155" cy="15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101"/>
          <p:cNvGrpSpPr>
            <a:grpSpLocks/>
          </p:cNvGrpSpPr>
          <p:nvPr/>
        </p:nvGrpSpPr>
        <p:grpSpPr bwMode="auto">
          <a:xfrm>
            <a:off x="3786188" y="4343400"/>
            <a:ext cx="4900612" cy="1600200"/>
            <a:chOff x="2529" y="2496"/>
            <a:chExt cx="3087" cy="1008"/>
          </a:xfrm>
        </p:grpSpPr>
        <p:grpSp>
          <p:nvGrpSpPr>
            <p:cNvPr id="8" name="Group 55"/>
            <p:cNvGrpSpPr>
              <a:grpSpLocks/>
            </p:cNvGrpSpPr>
            <p:nvPr/>
          </p:nvGrpSpPr>
          <p:grpSpPr bwMode="auto">
            <a:xfrm>
              <a:off x="3851" y="3187"/>
              <a:ext cx="310" cy="155"/>
              <a:chOff x="3829" y="2016"/>
              <a:chExt cx="310" cy="155"/>
            </a:xfrm>
          </p:grpSpPr>
          <p:sp>
            <p:nvSpPr>
              <p:cNvPr id="36934" name="Rectangle 56"/>
              <p:cNvSpPr>
                <a:spLocks noChangeArrowheads="1"/>
              </p:cNvSpPr>
              <p:nvPr/>
            </p:nvSpPr>
            <p:spPr bwMode="auto">
              <a:xfrm>
                <a:off x="3984" y="2016"/>
                <a:ext cx="155" cy="155"/>
              </a:xfrm>
              <a:prstGeom prst="rect">
                <a:avLst/>
              </a:prstGeom>
              <a:solidFill>
                <a:srgbClr val="FF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35" name="Rectangle 57"/>
              <p:cNvSpPr>
                <a:spLocks noChangeArrowheads="1"/>
              </p:cNvSpPr>
              <p:nvPr/>
            </p:nvSpPr>
            <p:spPr bwMode="auto">
              <a:xfrm>
                <a:off x="3829" y="2016"/>
                <a:ext cx="155" cy="155"/>
              </a:xfrm>
              <a:prstGeom prst="rect">
                <a:avLst/>
              </a:prstGeom>
              <a:solidFill>
                <a:srgbClr val="FF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4994" y="3224"/>
              <a:ext cx="310" cy="155"/>
              <a:chOff x="4994" y="3224"/>
              <a:chExt cx="310" cy="155"/>
            </a:xfrm>
          </p:grpSpPr>
          <p:sp>
            <p:nvSpPr>
              <p:cNvPr id="36932" name="Rectangle 59"/>
              <p:cNvSpPr>
                <a:spLocks noChangeArrowheads="1"/>
              </p:cNvSpPr>
              <p:nvPr/>
            </p:nvSpPr>
            <p:spPr bwMode="auto">
              <a:xfrm>
                <a:off x="5149" y="3224"/>
                <a:ext cx="155" cy="15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33" name="Rectangle 60"/>
              <p:cNvSpPr>
                <a:spLocks noChangeArrowheads="1"/>
              </p:cNvSpPr>
              <p:nvPr/>
            </p:nvSpPr>
            <p:spPr bwMode="auto">
              <a:xfrm>
                <a:off x="4994" y="3224"/>
                <a:ext cx="155" cy="155"/>
              </a:xfrm>
              <a:prstGeom prst="rect">
                <a:avLst/>
              </a:prstGeom>
              <a:solidFill>
                <a:srgbClr val="FF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9"/>
            <p:cNvGrpSpPr>
              <a:grpSpLocks/>
            </p:cNvGrpSpPr>
            <p:nvPr/>
          </p:nvGrpSpPr>
          <p:grpSpPr bwMode="auto">
            <a:xfrm>
              <a:off x="2727" y="3187"/>
              <a:ext cx="310" cy="155"/>
              <a:chOff x="2727" y="3187"/>
              <a:chExt cx="310" cy="155"/>
            </a:xfrm>
          </p:grpSpPr>
          <p:sp>
            <p:nvSpPr>
              <p:cNvPr id="36930" name="Rectangle 62"/>
              <p:cNvSpPr>
                <a:spLocks noChangeArrowheads="1"/>
              </p:cNvSpPr>
              <p:nvPr/>
            </p:nvSpPr>
            <p:spPr bwMode="auto">
              <a:xfrm>
                <a:off x="2882" y="3187"/>
                <a:ext cx="155" cy="155"/>
              </a:xfrm>
              <a:prstGeom prst="rect">
                <a:avLst/>
              </a:prstGeom>
              <a:solidFill>
                <a:srgbClr val="FF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31" name="Rectangle 63"/>
              <p:cNvSpPr>
                <a:spLocks noChangeArrowheads="1"/>
              </p:cNvSpPr>
              <p:nvPr/>
            </p:nvSpPr>
            <p:spPr bwMode="auto">
              <a:xfrm>
                <a:off x="2727" y="3187"/>
                <a:ext cx="155" cy="15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6896" name="Text Box 64"/>
            <p:cNvSpPr txBox="1">
              <a:spLocks noChangeArrowheads="1"/>
            </p:cNvSpPr>
            <p:nvPr/>
          </p:nvSpPr>
          <p:spPr bwMode="auto">
            <a:xfrm>
              <a:off x="2529" y="3119"/>
              <a:ext cx="18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=</a:t>
              </a:r>
            </a:p>
          </p:txBody>
        </p:sp>
        <p:sp>
          <p:nvSpPr>
            <p:cNvPr id="36897" name="Text Box 65"/>
            <p:cNvSpPr txBox="1">
              <a:spLocks noChangeArrowheads="1"/>
            </p:cNvSpPr>
            <p:nvPr/>
          </p:nvSpPr>
          <p:spPr bwMode="auto">
            <a:xfrm>
              <a:off x="2529" y="2831"/>
              <a:ext cx="18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+</a:t>
              </a:r>
            </a:p>
          </p:txBody>
        </p:sp>
        <p:sp>
          <p:nvSpPr>
            <p:cNvPr id="36898" name="Text Box 66"/>
            <p:cNvSpPr txBox="1">
              <a:spLocks noChangeArrowheads="1"/>
            </p:cNvSpPr>
            <p:nvPr/>
          </p:nvSpPr>
          <p:spPr bwMode="auto">
            <a:xfrm>
              <a:off x="3483" y="3167"/>
              <a:ext cx="18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=</a:t>
              </a:r>
            </a:p>
          </p:txBody>
        </p:sp>
        <p:sp>
          <p:nvSpPr>
            <p:cNvPr id="36899" name="Text Box 67"/>
            <p:cNvSpPr txBox="1">
              <a:spLocks noChangeArrowheads="1"/>
            </p:cNvSpPr>
            <p:nvPr/>
          </p:nvSpPr>
          <p:spPr bwMode="auto">
            <a:xfrm>
              <a:off x="3498" y="2879"/>
              <a:ext cx="18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+</a:t>
              </a:r>
            </a:p>
          </p:txBody>
        </p:sp>
        <p:sp>
          <p:nvSpPr>
            <p:cNvPr id="36900" name="Text Box 68"/>
            <p:cNvSpPr txBox="1">
              <a:spLocks noChangeArrowheads="1"/>
            </p:cNvSpPr>
            <p:nvPr/>
          </p:nvSpPr>
          <p:spPr bwMode="auto">
            <a:xfrm>
              <a:off x="4646" y="3216"/>
              <a:ext cx="18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=</a:t>
              </a:r>
            </a:p>
          </p:txBody>
        </p:sp>
        <p:sp>
          <p:nvSpPr>
            <p:cNvPr id="36901" name="Rectangle 69"/>
            <p:cNvSpPr>
              <a:spLocks noChangeArrowheads="1"/>
            </p:cNvSpPr>
            <p:nvPr/>
          </p:nvSpPr>
          <p:spPr bwMode="auto">
            <a:xfrm>
              <a:off x="3685" y="2899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02" name="Rectangle 70"/>
            <p:cNvSpPr>
              <a:spLocks noChangeArrowheads="1"/>
            </p:cNvSpPr>
            <p:nvPr/>
          </p:nvSpPr>
          <p:spPr bwMode="auto">
            <a:xfrm>
              <a:off x="4150" y="2899"/>
              <a:ext cx="155" cy="155"/>
            </a:xfrm>
            <a:prstGeom prst="rect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03" name="Rectangle 71"/>
            <p:cNvSpPr>
              <a:spLocks noChangeArrowheads="1"/>
            </p:cNvSpPr>
            <p:nvPr/>
          </p:nvSpPr>
          <p:spPr bwMode="auto">
            <a:xfrm>
              <a:off x="3995" y="2899"/>
              <a:ext cx="155" cy="155"/>
            </a:xfrm>
            <a:prstGeom prst="rect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04" name="Rectangle 72"/>
            <p:cNvSpPr>
              <a:spLocks noChangeArrowheads="1"/>
            </p:cNvSpPr>
            <p:nvPr/>
          </p:nvSpPr>
          <p:spPr bwMode="auto">
            <a:xfrm>
              <a:off x="3840" y="2899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05" name="Text Box 73"/>
            <p:cNvSpPr txBox="1">
              <a:spLocks noChangeArrowheads="1"/>
            </p:cNvSpPr>
            <p:nvPr/>
          </p:nvSpPr>
          <p:spPr bwMode="auto">
            <a:xfrm>
              <a:off x="4276" y="2879"/>
              <a:ext cx="31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)/2</a:t>
              </a:r>
            </a:p>
          </p:txBody>
        </p:sp>
        <p:sp>
          <p:nvSpPr>
            <p:cNvPr id="36906" name="Text Box 74"/>
            <p:cNvSpPr txBox="1">
              <a:spLocks noChangeArrowheads="1"/>
            </p:cNvSpPr>
            <p:nvPr/>
          </p:nvSpPr>
          <p:spPr bwMode="auto">
            <a:xfrm>
              <a:off x="4641" y="2879"/>
              <a:ext cx="18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+</a:t>
              </a:r>
            </a:p>
          </p:txBody>
        </p:sp>
        <p:sp>
          <p:nvSpPr>
            <p:cNvPr id="36907" name="Rectangle 75"/>
            <p:cNvSpPr>
              <a:spLocks noChangeArrowheads="1"/>
            </p:cNvSpPr>
            <p:nvPr/>
          </p:nvSpPr>
          <p:spPr bwMode="auto">
            <a:xfrm>
              <a:off x="4839" y="2899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08" name="Rectangle 76"/>
            <p:cNvSpPr>
              <a:spLocks noChangeArrowheads="1"/>
            </p:cNvSpPr>
            <p:nvPr/>
          </p:nvSpPr>
          <p:spPr bwMode="auto">
            <a:xfrm>
              <a:off x="5149" y="2899"/>
              <a:ext cx="155" cy="155"/>
            </a:xfrm>
            <a:prstGeom prst="rect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09" name="Rectangle 77"/>
            <p:cNvSpPr>
              <a:spLocks noChangeArrowheads="1"/>
            </p:cNvSpPr>
            <p:nvPr/>
          </p:nvSpPr>
          <p:spPr bwMode="auto">
            <a:xfrm>
              <a:off x="4994" y="2899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10" name="Text Box 78"/>
            <p:cNvSpPr txBox="1">
              <a:spLocks noChangeArrowheads="1"/>
            </p:cNvSpPr>
            <p:nvPr/>
          </p:nvSpPr>
          <p:spPr bwMode="auto">
            <a:xfrm>
              <a:off x="5299" y="2879"/>
              <a:ext cx="31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)/2</a:t>
              </a:r>
            </a:p>
          </p:txBody>
        </p:sp>
        <p:sp>
          <p:nvSpPr>
            <p:cNvPr id="36911" name="Rectangle 79"/>
            <p:cNvSpPr>
              <a:spLocks noChangeArrowheads="1"/>
            </p:cNvSpPr>
            <p:nvPr/>
          </p:nvSpPr>
          <p:spPr bwMode="auto">
            <a:xfrm>
              <a:off x="3037" y="2899"/>
              <a:ext cx="155" cy="155"/>
            </a:xfrm>
            <a:prstGeom prst="rect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12" name="Rectangle 80"/>
            <p:cNvSpPr>
              <a:spLocks noChangeArrowheads="1"/>
            </p:cNvSpPr>
            <p:nvPr/>
          </p:nvSpPr>
          <p:spPr bwMode="auto">
            <a:xfrm>
              <a:off x="2882" y="2899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13" name="Rectangle 81"/>
            <p:cNvSpPr>
              <a:spLocks noChangeArrowheads="1"/>
            </p:cNvSpPr>
            <p:nvPr/>
          </p:nvSpPr>
          <p:spPr bwMode="auto">
            <a:xfrm>
              <a:off x="2727" y="2899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14" name="Text Box 82"/>
            <p:cNvSpPr txBox="1">
              <a:spLocks noChangeArrowheads="1"/>
            </p:cNvSpPr>
            <p:nvPr/>
          </p:nvSpPr>
          <p:spPr bwMode="auto">
            <a:xfrm>
              <a:off x="3153" y="2880"/>
              <a:ext cx="31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)/2</a:t>
              </a:r>
            </a:p>
          </p:txBody>
        </p:sp>
        <p:sp>
          <p:nvSpPr>
            <p:cNvPr id="36915" name="Text Box 83"/>
            <p:cNvSpPr txBox="1">
              <a:spLocks noChangeArrowheads="1"/>
            </p:cNvSpPr>
            <p:nvPr/>
          </p:nvSpPr>
          <p:spPr bwMode="auto">
            <a:xfrm>
              <a:off x="2529" y="2544"/>
              <a:ext cx="18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(</a:t>
              </a:r>
            </a:p>
          </p:txBody>
        </p:sp>
        <p:sp>
          <p:nvSpPr>
            <p:cNvPr id="36916" name="Text Box 84"/>
            <p:cNvSpPr txBox="1">
              <a:spLocks noChangeArrowheads="1"/>
            </p:cNvSpPr>
            <p:nvPr/>
          </p:nvSpPr>
          <p:spPr bwMode="auto">
            <a:xfrm>
              <a:off x="3498" y="2592"/>
              <a:ext cx="18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(</a:t>
              </a:r>
            </a:p>
          </p:txBody>
        </p:sp>
        <p:sp>
          <p:nvSpPr>
            <p:cNvPr id="36917" name="Rectangle 85"/>
            <p:cNvSpPr>
              <a:spLocks noChangeArrowheads="1"/>
            </p:cNvSpPr>
            <p:nvPr/>
          </p:nvSpPr>
          <p:spPr bwMode="auto">
            <a:xfrm>
              <a:off x="3685" y="2612"/>
              <a:ext cx="155" cy="155"/>
            </a:xfrm>
            <a:prstGeom prst="rect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18" name="Rectangle 86"/>
            <p:cNvSpPr>
              <a:spLocks noChangeArrowheads="1"/>
            </p:cNvSpPr>
            <p:nvPr/>
          </p:nvSpPr>
          <p:spPr bwMode="auto">
            <a:xfrm>
              <a:off x="4150" y="2612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19" name="Rectangle 87"/>
            <p:cNvSpPr>
              <a:spLocks noChangeArrowheads="1"/>
            </p:cNvSpPr>
            <p:nvPr/>
          </p:nvSpPr>
          <p:spPr bwMode="auto">
            <a:xfrm>
              <a:off x="3995" y="2612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20" name="Rectangle 88"/>
            <p:cNvSpPr>
              <a:spLocks noChangeArrowheads="1"/>
            </p:cNvSpPr>
            <p:nvPr/>
          </p:nvSpPr>
          <p:spPr bwMode="auto">
            <a:xfrm>
              <a:off x="3840" y="2612"/>
              <a:ext cx="155" cy="155"/>
            </a:xfrm>
            <a:prstGeom prst="rect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21" name="Text Box 89"/>
            <p:cNvSpPr txBox="1">
              <a:spLocks noChangeArrowheads="1"/>
            </p:cNvSpPr>
            <p:nvPr/>
          </p:nvSpPr>
          <p:spPr bwMode="auto">
            <a:xfrm>
              <a:off x="4641" y="2592"/>
              <a:ext cx="18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(</a:t>
              </a:r>
            </a:p>
          </p:txBody>
        </p:sp>
        <p:sp>
          <p:nvSpPr>
            <p:cNvPr id="36922" name="Rectangle 90"/>
            <p:cNvSpPr>
              <a:spLocks noChangeArrowheads="1"/>
            </p:cNvSpPr>
            <p:nvPr/>
          </p:nvSpPr>
          <p:spPr bwMode="auto">
            <a:xfrm>
              <a:off x="4839" y="2612"/>
              <a:ext cx="155" cy="155"/>
            </a:xfrm>
            <a:prstGeom prst="rect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23" name="Rectangle 91"/>
            <p:cNvSpPr>
              <a:spLocks noChangeArrowheads="1"/>
            </p:cNvSpPr>
            <p:nvPr/>
          </p:nvSpPr>
          <p:spPr bwMode="auto">
            <a:xfrm>
              <a:off x="4994" y="2612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24" name="Rectangle 92"/>
            <p:cNvSpPr>
              <a:spLocks noChangeArrowheads="1"/>
            </p:cNvSpPr>
            <p:nvPr/>
          </p:nvSpPr>
          <p:spPr bwMode="auto">
            <a:xfrm>
              <a:off x="3037" y="2612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25" name="Rectangle 93"/>
            <p:cNvSpPr>
              <a:spLocks noChangeArrowheads="1"/>
            </p:cNvSpPr>
            <p:nvPr/>
          </p:nvSpPr>
          <p:spPr bwMode="auto">
            <a:xfrm>
              <a:off x="2882" y="2612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26" name="Rectangle 94"/>
            <p:cNvSpPr>
              <a:spLocks noChangeArrowheads="1"/>
            </p:cNvSpPr>
            <p:nvPr/>
          </p:nvSpPr>
          <p:spPr bwMode="auto">
            <a:xfrm>
              <a:off x="2727" y="2612"/>
              <a:ext cx="155" cy="155"/>
            </a:xfrm>
            <a:prstGeom prst="rect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27" name="Line 95"/>
            <p:cNvSpPr>
              <a:spLocks noChangeShapeType="1"/>
            </p:cNvSpPr>
            <p:nvPr/>
          </p:nvSpPr>
          <p:spPr bwMode="auto">
            <a:xfrm>
              <a:off x="3441" y="2496"/>
              <a:ext cx="0" cy="1008"/>
            </a:xfrm>
            <a:prstGeom prst="lin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28" name="Line 96"/>
            <p:cNvSpPr>
              <a:spLocks noChangeShapeType="1"/>
            </p:cNvSpPr>
            <p:nvPr/>
          </p:nvSpPr>
          <p:spPr bwMode="auto">
            <a:xfrm>
              <a:off x="4593" y="2496"/>
              <a:ext cx="0" cy="1008"/>
            </a:xfrm>
            <a:prstGeom prst="lin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29" name="Rectangle 97"/>
            <p:cNvSpPr>
              <a:spLocks noChangeArrowheads="1"/>
            </p:cNvSpPr>
            <p:nvPr/>
          </p:nvSpPr>
          <p:spPr bwMode="auto">
            <a:xfrm>
              <a:off x="5149" y="2612"/>
              <a:ext cx="155" cy="15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>
          <a:xfrm>
            <a:off x="212725" y="457200"/>
            <a:ext cx="8705850" cy="514350"/>
          </a:xfrm>
        </p:spPr>
        <p:txBody>
          <a:bodyPr/>
          <a:lstStyle/>
          <a:p>
            <a:pPr eaLnBrk="1" hangingPunct="1"/>
            <a:r>
              <a:rPr lang="en-US" dirty="0" smtClean="0"/>
              <a:t>2) Global-view vs. SPMD Code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212725" y="1206500"/>
            <a:ext cx="8705850" cy="1382713"/>
          </a:xfrm>
        </p:spPr>
        <p:txBody>
          <a:bodyPr/>
          <a:lstStyle/>
          <a:p>
            <a:pPr eaLnBrk="1" hangingPunct="1">
              <a:buNone/>
            </a:pPr>
            <a:r>
              <a:rPr lang="en-US" b="1" dirty="0" smtClean="0">
                <a:solidFill>
                  <a:schemeClr val="tx2"/>
                </a:solidFill>
              </a:rPr>
              <a:t>Problem:</a:t>
            </a:r>
            <a:r>
              <a:rPr lang="en-US" dirty="0" smtClean="0"/>
              <a:t> “Apply 3-pt stencil to vector”</a:t>
            </a:r>
            <a:endParaRPr lang="en-US" b="1" dirty="0" smtClean="0"/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1793397" y="1777608"/>
            <a:ext cx="11445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global-view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09600" y="2072883"/>
            <a:ext cx="3512181" cy="18133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b="1" dirty="0" smtClean="0">
                <a:latin typeface="Courier New" pitchFamily="49" charset="0"/>
              </a:rPr>
              <a:t>def</a:t>
            </a:r>
            <a:r>
              <a:rPr lang="en-US" dirty="0" smtClean="0">
                <a:latin typeface="Courier New" pitchFamily="49" charset="0"/>
              </a:rPr>
              <a:t> main() {</a:t>
            </a:r>
            <a:endParaRPr lang="en-US" b="1" dirty="0" smtClean="0">
              <a:latin typeface="Courier New" pitchFamily="49" charset="0"/>
            </a:endParaRPr>
          </a:p>
          <a:p>
            <a:pPr algn="l"/>
            <a:r>
              <a:rPr lang="en-US" b="1" dirty="0" smtClean="0">
                <a:latin typeface="Courier New" pitchFamily="49" charset="0"/>
              </a:rPr>
              <a:t>  var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n: </a:t>
            </a:r>
            <a:r>
              <a:rPr lang="en-US" b="1" dirty="0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= 1000;</a:t>
            </a:r>
          </a:p>
          <a:p>
            <a:pPr algn="l"/>
            <a:r>
              <a:rPr lang="en-US" b="1" dirty="0" smtClean="0">
                <a:latin typeface="Courier New" pitchFamily="49" charset="0"/>
              </a:rPr>
              <a:t>  var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a, b: [1..n] </a:t>
            </a:r>
            <a:r>
              <a:rPr lang="en-US" b="1" dirty="0">
                <a:latin typeface="Courier New" pitchFamily="49" charset="0"/>
              </a:rPr>
              <a:t>real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/>
            <a:endParaRPr lang="en-US" dirty="0">
              <a:latin typeface="Courier New" pitchFamily="49" charset="0"/>
            </a:endParaRPr>
          </a:p>
          <a:p>
            <a:pPr algn="l"/>
            <a:r>
              <a:rPr lang="en-US" b="1" dirty="0" smtClean="0">
                <a:latin typeface="Courier New" pitchFamily="49" charset="0"/>
              </a:rPr>
              <a:t>  forall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in</a:t>
            </a:r>
            <a:r>
              <a:rPr lang="en-US" dirty="0">
                <a:latin typeface="Courier New" pitchFamily="49" charset="0"/>
              </a:rPr>
              <a:t> 2..n-1 {</a:t>
            </a:r>
          </a:p>
          <a:p>
            <a:pPr algn="l"/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  b(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) = (a(i-1) + a(i+1))/2;</a:t>
            </a:r>
          </a:p>
          <a:p>
            <a:pPr algn="l"/>
            <a:r>
              <a:rPr lang="en-US" dirty="0" smtClean="0">
                <a:latin typeface="Courier New" pitchFamily="49" charset="0"/>
              </a:rPr>
              <a:t>  }</a:t>
            </a:r>
          </a:p>
          <a:p>
            <a:pPr algn="l"/>
            <a:r>
              <a:rPr lang="en-US" dirty="0" smtClean="0">
                <a:latin typeface="Courier New" pitchFamily="49" charset="0"/>
              </a:rPr>
              <a:t>}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751387" y="1600200"/>
            <a:ext cx="3511549" cy="4057650"/>
            <a:chOff x="2993" y="1008"/>
            <a:chExt cx="2212" cy="2556"/>
          </a:xfrm>
        </p:grpSpPr>
        <p:sp>
          <p:nvSpPr>
            <p:cNvPr id="38920" name="Text Box 4"/>
            <p:cNvSpPr txBox="1">
              <a:spLocks noChangeArrowheads="1"/>
            </p:cNvSpPr>
            <p:nvPr/>
          </p:nvSpPr>
          <p:spPr bwMode="auto">
            <a:xfrm>
              <a:off x="3770" y="1008"/>
              <a:ext cx="43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8000"/>
                  </a:solidFill>
                </a:rPr>
                <a:t>SPMD</a:t>
              </a:r>
            </a:p>
          </p:txBody>
        </p:sp>
        <p:sp>
          <p:nvSpPr>
            <p:cNvPr id="38921" name="Text Box 6"/>
            <p:cNvSpPr txBox="1">
              <a:spLocks noChangeArrowheads="1"/>
            </p:cNvSpPr>
            <p:nvPr/>
          </p:nvSpPr>
          <p:spPr bwMode="auto">
            <a:xfrm>
              <a:off x="2993" y="1200"/>
              <a:ext cx="2212" cy="2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b="1" dirty="0" smtClean="0">
                  <a:latin typeface="Courier New" pitchFamily="49" charset="0"/>
                </a:rPr>
                <a:t>def</a:t>
              </a:r>
              <a:r>
                <a:rPr lang="en-US" dirty="0" smtClean="0">
                  <a:latin typeface="Courier New" pitchFamily="49" charset="0"/>
                </a:rPr>
                <a:t> main() {</a:t>
              </a:r>
              <a:endParaRPr lang="en-US" b="1" dirty="0" smtClean="0">
                <a:latin typeface="Courier New" pitchFamily="49" charset="0"/>
              </a:endParaRPr>
            </a:p>
            <a:p>
              <a:pPr algn="l"/>
              <a:r>
                <a:rPr lang="en-US" b="1" dirty="0" smtClean="0">
                  <a:latin typeface="Courier New" pitchFamily="49" charset="0"/>
                </a:rPr>
                <a:t>  var</a:t>
              </a:r>
              <a:r>
                <a:rPr lang="en-US" dirty="0" smtClean="0">
                  <a:latin typeface="Courier New" pitchFamily="49" charset="0"/>
                </a:rPr>
                <a:t> </a:t>
              </a:r>
              <a:r>
                <a:rPr lang="en-US" dirty="0">
                  <a:latin typeface="Courier New" pitchFamily="49" charset="0"/>
                </a:rPr>
                <a:t>n: </a:t>
              </a:r>
              <a:r>
                <a:rPr lang="en-US" b="1" dirty="0">
                  <a:latin typeface="Courier New" pitchFamily="49" charset="0"/>
                </a:rPr>
                <a:t>int</a:t>
              </a:r>
              <a:r>
                <a:rPr lang="en-US" dirty="0">
                  <a:latin typeface="Courier New" pitchFamily="49" charset="0"/>
                </a:rPr>
                <a:t> = 1000;</a:t>
              </a:r>
            </a:p>
            <a:p>
              <a:pPr algn="l"/>
              <a:r>
                <a:rPr lang="en-US" b="1" dirty="0" smtClean="0">
                  <a:solidFill>
                    <a:schemeClr val="tx2"/>
                  </a:solidFill>
                  <a:latin typeface="Courier New" pitchFamily="49" charset="0"/>
                </a:rPr>
                <a:t>  var</a:t>
              </a:r>
              <a:r>
                <a:rPr lang="en-US" dirty="0" smtClean="0">
                  <a:solidFill>
                    <a:schemeClr val="tx2"/>
                  </a:solidFill>
                  <a:latin typeface="Courier New" pitchFamily="49" charset="0"/>
                </a:rPr>
                <a:t> </a:t>
              </a:r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locN: </a:t>
              </a:r>
              <a:r>
                <a:rPr lang="en-US" b="1" dirty="0">
                  <a:solidFill>
                    <a:schemeClr val="tx2"/>
                  </a:solidFill>
                  <a:latin typeface="Courier New" pitchFamily="49" charset="0"/>
                </a:rPr>
                <a:t>int</a:t>
              </a:r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 = n/</a:t>
              </a:r>
              <a:r>
                <a:rPr lang="en-US" dirty="0" err="1">
                  <a:solidFill>
                    <a:schemeClr val="tx2"/>
                  </a:solidFill>
                  <a:latin typeface="Courier New" pitchFamily="49" charset="0"/>
                </a:rPr>
                <a:t>numProcs</a:t>
              </a:r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;</a:t>
              </a:r>
            </a:p>
            <a:p>
              <a:pPr algn="l"/>
              <a:r>
                <a:rPr lang="en-US" b="1" dirty="0" smtClean="0">
                  <a:latin typeface="Courier New" pitchFamily="49" charset="0"/>
                </a:rPr>
                <a:t>  var</a:t>
              </a:r>
              <a:r>
                <a:rPr lang="en-US" dirty="0" smtClean="0">
                  <a:latin typeface="Courier New" pitchFamily="49" charset="0"/>
                </a:rPr>
                <a:t> </a:t>
              </a:r>
              <a:r>
                <a:rPr lang="en-US" dirty="0">
                  <a:latin typeface="Courier New" pitchFamily="49" charset="0"/>
                </a:rPr>
                <a:t>a, b: [</a:t>
              </a:r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0</a:t>
              </a:r>
              <a:r>
                <a:rPr lang="en-US" dirty="0">
                  <a:latin typeface="Courier New" pitchFamily="49" charset="0"/>
                </a:rPr>
                <a:t>..</a:t>
              </a:r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locN+1</a:t>
              </a:r>
              <a:r>
                <a:rPr lang="en-US" dirty="0">
                  <a:latin typeface="Courier New" pitchFamily="49" charset="0"/>
                </a:rPr>
                <a:t>] </a:t>
              </a:r>
              <a:r>
                <a:rPr lang="en-US" b="1" dirty="0">
                  <a:latin typeface="Courier New" pitchFamily="49" charset="0"/>
                </a:rPr>
                <a:t>real</a:t>
              </a:r>
              <a:r>
                <a:rPr lang="en-US" dirty="0">
                  <a:latin typeface="Courier New" pitchFamily="49" charset="0"/>
                </a:rPr>
                <a:t>;</a:t>
              </a:r>
            </a:p>
            <a:p>
              <a:pPr algn="l"/>
              <a:endParaRPr lang="en-US" b="1" dirty="0">
                <a:latin typeface="Courier New" pitchFamily="49" charset="0"/>
              </a:endParaRPr>
            </a:p>
            <a:p>
              <a:pPr algn="l"/>
              <a:r>
                <a:rPr lang="en-US" b="1" dirty="0" smtClean="0">
                  <a:solidFill>
                    <a:schemeClr val="tx2"/>
                  </a:solidFill>
                  <a:latin typeface="Courier New" pitchFamily="49" charset="0"/>
                </a:rPr>
                <a:t>  if</a:t>
              </a:r>
              <a:r>
                <a:rPr lang="en-US" dirty="0" smtClean="0">
                  <a:solidFill>
                    <a:schemeClr val="tx2"/>
                  </a:solidFill>
                  <a:latin typeface="Courier New" pitchFamily="49" charset="0"/>
                </a:rPr>
                <a:t> </a:t>
              </a:r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(iHaveRightNeighbor) {</a:t>
              </a:r>
            </a:p>
            <a:p>
              <a:pPr algn="l"/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  </a:t>
              </a:r>
              <a:r>
                <a:rPr lang="en-US" dirty="0" smtClean="0">
                  <a:solidFill>
                    <a:schemeClr val="tx2"/>
                  </a:solidFill>
                  <a:latin typeface="Courier New" pitchFamily="49" charset="0"/>
                </a:rPr>
                <a:t>  </a:t>
              </a:r>
              <a:r>
                <a:rPr lang="en-US" b="1" dirty="0" smtClean="0">
                  <a:solidFill>
                    <a:schemeClr val="tx2"/>
                  </a:solidFill>
                  <a:latin typeface="Courier New" pitchFamily="49" charset="0"/>
                </a:rPr>
                <a:t>send</a:t>
              </a:r>
              <a:r>
                <a:rPr lang="en-US" dirty="0" smtClean="0">
                  <a:solidFill>
                    <a:schemeClr val="tx2"/>
                  </a:solidFill>
                  <a:latin typeface="Courier New" pitchFamily="49" charset="0"/>
                </a:rPr>
                <a:t>(right</a:t>
              </a:r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, a(</a:t>
              </a:r>
              <a:r>
                <a:rPr lang="en-US" dirty="0" err="1">
                  <a:solidFill>
                    <a:schemeClr val="tx2"/>
                  </a:solidFill>
                  <a:latin typeface="Courier New" pitchFamily="49" charset="0"/>
                </a:rPr>
                <a:t>locN</a:t>
              </a:r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));</a:t>
              </a:r>
            </a:p>
            <a:p>
              <a:pPr algn="l"/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  </a:t>
              </a:r>
              <a:r>
                <a:rPr lang="en-US" dirty="0" smtClean="0">
                  <a:solidFill>
                    <a:schemeClr val="tx2"/>
                  </a:solidFill>
                  <a:latin typeface="Courier New" pitchFamily="49" charset="0"/>
                </a:rPr>
                <a:t>  </a:t>
              </a:r>
              <a:r>
                <a:rPr lang="en-US" b="1" dirty="0" err="1" smtClean="0">
                  <a:solidFill>
                    <a:schemeClr val="tx2"/>
                  </a:solidFill>
                  <a:latin typeface="Courier New" pitchFamily="49" charset="0"/>
                </a:rPr>
                <a:t>recv</a:t>
              </a:r>
              <a:r>
                <a:rPr lang="en-US" dirty="0" smtClean="0">
                  <a:solidFill>
                    <a:schemeClr val="tx2"/>
                  </a:solidFill>
                  <a:latin typeface="Courier New" pitchFamily="49" charset="0"/>
                </a:rPr>
                <a:t>(right</a:t>
              </a:r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, a(locN+1));</a:t>
              </a:r>
            </a:p>
            <a:p>
              <a:pPr algn="l"/>
              <a:r>
                <a:rPr lang="en-US" dirty="0" smtClean="0">
                  <a:solidFill>
                    <a:schemeClr val="tx2"/>
                  </a:solidFill>
                  <a:latin typeface="Courier New" pitchFamily="49" charset="0"/>
                </a:rPr>
                <a:t>  }</a:t>
              </a:r>
              <a:endParaRPr lang="en-US" dirty="0">
                <a:solidFill>
                  <a:schemeClr val="tx2"/>
                </a:solidFill>
                <a:latin typeface="Courier New" pitchFamily="49" charset="0"/>
              </a:endParaRPr>
            </a:p>
            <a:p>
              <a:pPr algn="l"/>
              <a:r>
                <a:rPr lang="en-US" b="1" dirty="0" smtClean="0">
                  <a:solidFill>
                    <a:schemeClr val="tx2"/>
                  </a:solidFill>
                  <a:latin typeface="Courier New" pitchFamily="49" charset="0"/>
                </a:rPr>
                <a:t>  if</a:t>
              </a:r>
              <a:r>
                <a:rPr lang="en-US" dirty="0" smtClean="0">
                  <a:solidFill>
                    <a:schemeClr val="tx2"/>
                  </a:solidFill>
                  <a:latin typeface="Courier New" pitchFamily="49" charset="0"/>
                </a:rPr>
                <a:t> </a:t>
              </a:r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(</a:t>
              </a:r>
              <a:r>
                <a:rPr lang="en-US" dirty="0" err="1">
                  <a:solidFill>
                    <a:schemeClr val="tx2"/>
                  </a:solidFill>
                  <a:latin typeface="Courier New" pitchFamily="49" charset="0"/>
                </a:rPr>
                <a:t>iHaveLeftNeighbor</a:t>
              </a:r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) {</a:t>
              </a:r>
            </a:p>
            <a:p>
              <a:pPr algn="l"/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  </a:t>
              </a:r>
              <a:r>
                <a:rPr lang="en-US" dirty="0" smtClean="0">
                  <a:solidFill>
                    <a:schemeClr val="tx2"/>
                  </a:solidFill>
                  <a:latin typeface="Courier New" pitchFamily="49" charset="0"/>
                </a:rPr>
                <a:t>  </a:t>
              </a:r>
              <a:r>
                <a:rPr lang="en-US" b="1" dirty="0" smtClean="0">
                  <a:solidFill>
                    <a:schemeClr val="tx2"/>
                  </a:solidFill>
                  <a:latin typeface="Courier New" pitchFamily="49" charset="0"/>
                </a:rPr>
                <a:t>send</a:t>
              </a:r>
              <a:r>
                <a:rPr lang="en-US" dirty="0" smtClean="0">
                  <a:solidFill>
                    <a:schemeClr val="tx2"/>
                  </a:solidFill>
                  <a:latin typeface="Courier New" pitchFamily="49" charset="0"/>
                </a:rPr>
                <a:t>(left</a:t>
              </a:r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, a(1));</a:t>
              </a:r>
            </a:p>
            <a:p>
              <a:pPr algn="l"/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  </a:t>
              </a:r>
              <a:r>
                <a:rPr lang="en-US" dirty="0" smtClean="0">
                  <a:solidFill>
                    <a:schemeClr val="tx2"/>
                  </a:solidFill>
                  <a:latin typeface="Courier New" pitchFamily="49" charset="0"/>
                </a:rPr>
                <a:t>  </a:t>
              </a:r>
              <a:r>
                <a:rPr lang="en-US" b="1" dirty="0" err="1" smtClean="0">
                  <a:solidFill>
                    <a:schemeClr val="tx2"/>
                  </a:solidFill>
                  <a:latin typeface="Courier New" pitchFamily="49" charset="0"/>
                </a:rPr>
                <a:t>recv</a:t>
              </a:r>
              <a:r>
                <a:rPr lang="en-US" dirty="0" smtClean="0">
                  <a:solidFill>
                    <a:schemeClr val="tx2"/>
                  </a:solidFill>
                  <a:latin typeface="Courier New" pitchFamily="49" charset="0"/>
                </a:rPr>
                <a:t>(left</a:t>
              </a:r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, a(0));</a:t>
              </a:r>
            </a:p>
            <a:p>
              <a:pPr algn="l"/>
              <a:r>
                <a:rPr lang="en-US" dirty="0" smtClean="0">
                  <a:solidFill>
                    <a:schemeClr val="tx2"/>
                  </a:solidFill>
                  <a:latin typeface="Courier New" pitchFamily="49" charset="0"/>
                </a:rPr>
                <a:t>  }</a:t>
              </a:r>
              <a:endParaRPr lang="en-US" dirty="0">
                <a:solidFill>
                  <a:schemeClr val="tx2"/>
                </a:solidFill>
                <a:latin typeface="Courier New" pitchFamily="49" charset="0"/>
              </a:endParaRPr>
            </a:p>
            <a:p>
              <a:pPr algn="l"/>
              <a:r>
                <a:rPr lang="en-US" b="1" dirty="0" smtClean="0">
                  <a:latin typeface="Courier New" pitchFamily="49" charset="0"/>
                </a:rPr>
                <a:t>  forall</a:t>
              </a:r>
              <a:r>
                <a:rPr lang="en-US" dirty="0" smtClean="0">
                  <a:latin typeface="Courier New" pitchFamily="49" charset="0"/>
                </a:rPr>
                <a:t> </a:t>
              </a:r>
              <a:r>
                <a:rPr lang="en-US" dirty="0" err="1">
                  <a:latin typeface="Courier New" pitchFamily="49" charset="0"/>
                </a:rPr>
                <a:t>i</a:t>
              </a:r>
              <a:r>
                <a:rPr lang="en-US" dirty="0">
                  <a:latin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</a:rPr>
                <a:t>in</a:t>
              </a:r>
              <a:r>
                <a:rPr lang="en-US" dirty="0">
                  <a:latin typeface="Courier New" pitchFamily="49" charset="0"/>
                </a:rPr>
                <a:t> </a:t>
              </a:r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1</a:t>
              </a:r>
              <a:r>
                <a:rPr lang="en-US" dirty="0">
                  <a:latin typeface="Courier New" pitchFamily="49" charset="0"/>
                </a:rPr>
                <a:t>..</a:t>
              </a:r>
              <a:r>
                <a:rPr lang="en-US" dirty="0">
                  <a:solidFill>
                    <a:schemeClr val="tx2"/>
                  </a:solidFill>
                  <a:latin typeface="Courier New" pitchFamily="49" charset="0"/>
                </a:rPr>
                <a:t>locN</a:t>
              </a:r>
              <a:r>
                <a:rPr lang="en-US" dirty="0">
                  <a:latin typeface="Courier New" pitchFamily="49" charset="0"/>
                </a:rPr>
                <a:t> {</a:t>
              </a:r>
            </a:p>
            <a:p>
              <a:pPr algn="l"/>
              <a:r>
                <a:rPr lang="en-US" dirty="0">
                  <a:latin typeface="Courier New" pitchFamily="49" charset="0"/>
                </a:rPr>
                <a:t>  </a:t>
              </a:r>
              <a:r>
                <a:rPr lang="en-US" dirty="0" smtClean="0">
                  <a:latin typeface="Courier New" pitchFamily="49" charset="0"/>
                </a:rPr>
                <a:t>  b(</a:t>
              </a:r>
              <a:r>
                <a:rPr lang="en-US" dirty="0" err="1" smtClean="0">
                  <a:latin typeface="Courier New" pitchFamily="49" charset="0"/>
                </a:rPr>
                <a:t>i</a:t>
              </a:r>
              <a:r>
                <a:rPr lang="en-US" dirty="0">
                  <a:latin typeface="Courier New" pitchFamily="49" charset="0"/>
                </a:rPr>
                <a:t>) = (a(i-1) + a(i+1))/2;</a:t>
              </a:r>
            </a:p>
            <a:p>
              <a:pPr algn="l"/>
              <a:r>
                <a:rPr lang="en-US" dirty="0" smtClean="0">
                  <a:latin typeface="Courier New" pitchFamily="49" charset="0"/>
                </a:rPr>
                <a:t>  }</a:t>
              </a:r>
            </a:p>
            <a:p>
              <a:pPr algn="l"/>
              <a:r>
                <a:rPr lang="en-US" dirty="0" smtClean="0">
                  <a:latin typeface="Courier New" pitchFamily="49" charset="0"/>
                </a:rPr>
                <a:t>}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76200" y="1905000"/>
            <a:ext cx="685800" cy="1881187"/>
            <a:chOff x="76200" y="1905000"/>
            <a:chExt cx="685800" cy="1881187"/>
          </a:xfrm>
        </p:grpSpPr>
        <p:cxnSp>
          <p:nvCxnSpPr>
            <p:cNvPr id="10" name="AutoShape 6"/>
            <p:cNvCxnSpPr>
              <a:cxnSpLocks noChangeShapeType="1"/>
            </p:cNvCxnSpPr>
            <p:nvPr/>
          </p:nvCxnSpPr>
          <p:spPr bwMode="auto">
            <a:xfrm>
              <a:off x="76200" y="1905000"/>
              <a:ext cx="609600" cy="30480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31" name="Group 30"/>
            <p:cNvGrpSpPr/>
            <p:nvPr/>
          </p:nvGrpSpPr>
          <p:grpSpPr>
            <a:xfrm>
              <a:off x="222250" y="2362200"/>
              <a:ext cx="539750" cy="1423987"/>
              <a:chOff x="3733800" y="2297113"/>
              <a:chExt cx="539750" cy="1423987"/>
            </a:xfrm>
          </p:grpSpPr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 rot="5400000">
                <a:off x="3816350" y="3048000"/>
                <a:ext cx="381000" cy="533400"/>
                <a:chOff x="1440" y="1536"/>
                <a:chExt cx="378" cy="336"/>
              </a:xfrm>
            </p:grpSpPr>
            <p:cxnSp>
              <p:nvCxnSpPr>
                <p:cNvPr id="12" name="AutoShape 29"/>
                <p:cNvCxnSpPr>
                  <a:cxnSpLocks noChangeShapeType="1"/>
                </p:cNvCxnSpPr>
                <p:nvPr/>
              </p:nvCxnSpPr>
              <p:spPr bwMode="auto">
                <a:xfrm flipV="1">
                  <a:off x="1440" y="1704"/>
                  <a:ext cx="378" cy="168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13" name="AutoShape 30"/>
                <p:cNvCxnSpPr>
                  <a:cxnSpLocks noChangeShapeType="1"/>
                </p:cNvCxnSpPr>
                <p:nvPr/>
              </p:nvCxnSpPr>
              <p:spPr bwMode="auto">
                <a:xfrm>
                  <a:off x="1440" y="1584"/>
                  <a:ext cx="378" cy="120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14" name="AutoShape 31"/>
                <p:cNvCxnSpPr>
                  <a:cxnSpLocks noChangeShapeType="1"/>
                </p:cNvCxnSpPr>
                <p:nvPr/>
              </p:nvCxnSpPr>
              <p:spPr bwMode="auto">
                <a:xfrm>
                  <a:off x="1440" y="1632"/>
                  <a:ext cx="378" cy="72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15" name="AutoShape 32"/>
                <p:cNvCxnSpPr>
                  <a:cxnSpLocks noChangeShapeType="1"/>
                </p:cNvCxnSpPr>
                <p:nvPr/>
              </p:nvCxnSpPr>
              <p:spPr bwMode="auto">
                <a:xfrm>
                  <a:off x="1440" y="1680"/>
                  <a:ext cx="378" cy="24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16" name="AutoShape 3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440" y="1704"/>
                  <a:ext cx="378" cy="24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17" name="AutoShape 34"/>
                <p:cNvCxnSpPr>
                  <a:cxnSpLocks noChangeShapeType="1"/>
                </p:cNvCxnSpPr>
                <p:nvPr/>
              </p:nvCxnSpPr>
              <p:spPr bwMode="auto">
                <a:xfrm flipV="1">
                  <a:off x="1440" y="1704"/>
                  <a:ext cx="378" cy="72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18" name="AutoShape 35"/>
                <p:cNvCxnSpPr>
                  <a:cxnSpLocks noChangeShapeType="1"/>
                </p:cNvCxnSpPr>
                <p:nvPr/>
              </p:nvCxnSpPr>
              <p:spPr bwMode="auto">
                <a:xfrm flipV="1">
                  <a:off x="1440" y="1704"/>
                  <a:ext cx="378" cy="120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19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1440" y="1536"/>
                  <a:ext cx="378" cy="168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grpSp>
            <p:nvGrpSpPr>
              <p:cNvPr id="20" name="Group 37"/>
              <p:cNvGrpSpPr>
                <a:grpSpLocks/>
              </p:cNvGrpSpPr>
              <p:nvPr/>
            </p:nvGrpSpPr>
            <p:grpSpPr bwMode="auto">
              <a:xfrm rot="16200000" flipV="1">
                <a:off x="3810000" y="2667000"/>
                <a:ext cx="381000" cy="533400"/>
                <a:chOff x="1440" y="1536"/>
                <a:chExt cx="378" cy="336"/>
              </a:xfrm>
            </p:grpSpPr>
            <p:cxnSp>
              <p:nvCxnSpPr>
                <p:cNvPr id="21" name="AutoShape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1440" y="1704"/>
                  <a:ext cx="378" cy="168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triangle" w="med" len="med"/>
                  <a:tailEnd/>
                </a:ln>
                <a:effectLst/>
              </p:spPr>
            </p:cxnSp>
            <p:cxnSp>
              <p:nvCxnSpPr>
                <p:cNvPr id="22" name="AutoShape 39"/>
                <p:cNvCxnSpPr>
                  <a:cxnSpLocks noChangeShapeType="1"/>
                </p:cNvCxnSpPr>
                <p:nvPr/>
              </p:nvCxnSpPr>
              <p:spPr bwMode="auto">
                <a:xfrm>
                  <a:off x="1440" y="1584"/>
                  <a:ext cx="378" cy="120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triangle" w="med" len="med"/>
                  <a:tailEnd/>
                </a:ln>
                <a:effectLst/>
              </p:spPr>
            </p:cxnSp>
            <p:cxnSp>
              <p:nvCxnSpPr>
                <p:cNvPr id="23" name="AutoShape 40"/>
                <p:cNvCxnSpPr>
                  <a:cxnSpLocks noChangeShapeType="1"/>
                </p:cNvCxnSpPr>
                <p:nvPr/>
              </p:nvCxnSpPr>
              <p:spPr bwMode="auto">
                <a:xfrm>
                  <a:off x="1440" y="1632"/>
                  <a:ext cx="378" cy="72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triangle" w="med" len="med"/>
                  <a:tailEnd/>
                </a:ln>
                <a:effectLst/>
              </p:spPr>
            </p:cxnSp>
            <p:cxnSp>
              <p:nvCxnSpPr>
                <p:cNvPr id="24" name="AutoShape 41"/>
                <p:cNvCxnSpPr>
                  <a:cxnSpLocks noChangeShapeType="1"/>
                </p:cNvCxnSpPr>
                <p:nvPr/>
              </p:nvCxnSpPr>
              <p:spPr bwMode="auto">
                <a:xfrm>
                  <a:off x="1440" y="1680"/>
                  <a:ext cx="378" cy="24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triangle" w="med" len="med"/>
                  <a:tailEnd/>
                </a:ln>
                <a:effectLst/>
              </p:spPr>
            </p:cxnSp>
            <p:cxnSp>
              <p:nvCxnSpPr>
                <p:cNvPr id="25" name="AutoShape 42"/>
                <p:cNvCxnSpPr>
                  <a:cxnSpLocks noChangeShapeType="1"/>
                </p:cNvCxnSpPr>
                <p:nvPr/>
              </p:nvCxnSpPr>
              <p:spPr bwMode="auto">
                <a:xfrm flipV="1">
                  <a:off x="1440" y="1704"/>
                  <a:ext cx="378" cy="24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triangle" w="med" len="med"/>
                  <a:tailEnd/>
                </a:ln>
                <a:effectLst/>
              </p:spPr>
            </p:cxnSp>
            <p:cxnSp>
              <p:nvCxnSpPr>
                <p:cNvPr id="26" name="AutoShape 4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440" y="1704"/>
                  <a:ext cx="378" cy="72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triangle" w="med" len="med"/>
                  <a:tailEnd/>
                </a:ln>
                <a:effectLst/>
              </p:spPr>
            </p:cxnSp>
            <p:cxnSp>
              <p:nvCxnSpPr>
                <p:cNvPr id="27" name="AutoShape 44"/>
                <p:cNvCxnSpPr>
                  <a:cxnSpLocks noChangeShapeType="1"/>
                </p:cNvCxnSpPr>
                <p:nvPr/>
              </p:nvCxnSpPr>
              <p:spPr bwMode="auto">
                <a:xfrm flipV="1">
                  <a:off x="1440" y="1704"/>
                  <a:ext cx="378" cy="120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triangle" w="med" len="med"/>
                  <a:tailEnd/>
                </a:ln>
                <a:effectLst/>
              </p:spPr>
            </p:cxnSp>
            <p:cxnSp>
              <p:nvCxnSpPr>
                <p:cNvPr id="28" name="AutoShape 45"/>
                <p:cNvCxnSpPr>
                  <a:cxnSpLocks noChangeShapeType="1"/>
                </p:cNvCxnSpPr>
                <p:nvPr/>
              </p:nvCxnSpPr>
              <p:spPr bwMode="auto">
                <a:xfrm>
                  <a:off x="1440" y="1536"/>
                  <a:ext cx="378" cy="168"/>
                </a:xfrm>
                <a:prstGeom prst="curvedConnector3">
                  <a:avLst>
                    <a:gd name="adj1" fmla="val 50792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triangle" w="med" len="med"/>
                  <a:tailEnd/>
                </a:ln>
                <a:effectLst/>
              </p:spPr>
            </p:cxnSp>
          </p:grpSp>
          <p:cxnSp>
            <p:nvCxnSpPr>
              <p:cNvPr id="29" name="AutoShape 46"/>
              <p:cNvCxnSpPr>
                <a:cxnSpLocks noChangeShapeType="1"/>
              </p:cNvCxnSpPr>
              <p:nvPr/>
            </p:nvCxnSpPr>
            <p:spPr bwMode="auto">
              <a:xfrm>
                <a:off x="3994150" y="2297113"/>
                <a:ext cx="1588" cy="4460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" name="AutoShape 47"/>
              <p:cNvCxnSpPr>
                <a:cxnSpLocks noChangeShapeType="1"/>
              </p:cNvCxnSpPr>
              <p:nvPr/>
            </p:nvCxnSpPr>
            <p:spPr bwMode="auto">
              <a:xfrm flipH="1">
                <a:off x="4003675" y="3505200"/>
                <a:ext cx="9525" cy="215900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</p:grpSp>
      </p:grpSp>
      <p:grpSp>
        <p:nvGrpSpPr>
          <p:cNvPr id="163" name="Group 162"/>
          <p:cNvGrpSpPr/>
          <p:nvPr/>
        </p:nvGrpSpPr>
        <p:grpSpPr>
          <a:xfrm>
            <a:off x="4191000" y="1702014"/>
            <a:ext cx="611188" cy="3860586"/>
            <a:chOff x="4191000" y="1702014"/>
            <a:chExt cx="611188" cy="3860586"/>
          </a:xfrm>
        </p:grpSpPr>
        <p:grpSp>
          <p:nvGrpSpPr>
            <p:cNvPr id="121" name="Group 120"/>
            <p:cNvGrpSpPr/>
            <p:nvPr/>
          </p:nvGrpSpPr>
          <p:grpSpPr>
            <a:xfrm>
              <a:off x="4267200" y="2209800"/>
              <a:ext cx="1588" cy="3352800"/>
              <a:chOff x="4648200" y="2209800"/>
              <a:chExt cx="1588" cy="3352800"/>
            </a:xfrm>
          </p:grpSpPr>
          <p:cxnSp>
            <p:nvCxnSpPr>
              <p:cNvPr id="81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229894" y="2628106"/>
                <a:ext cx="8382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99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267994" y="3428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2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267994" y="4190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05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4154091" y="5066903"/>
                <a:ext cx="989806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</p:grpSp>
        <p:grpSp>
          <p:nvGrpSpPr>
            <p:cNvPr id="122" name="Group 121"/>
            <p:cNvGrpSpPr/>
            <p:nvPr/>
          </p:nvGrpSpPr>
          <p:grpSpPr>
            <a:xfrm>
              <a:off x="4800600" y="2209800"/>
              <a:ext cx="1588" cy="3352800"/>
              <a:chOff x="4800600" y="2209800"/>
              <a:chExt cx="1588" cy="3352800"/>
            </a:xfrm>
          </p:grpSpPr>
          <p:cxnSp>
            <p:nvCxnSpPr>
              <p:cNvPr id="94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4306094" y="5067300"/>
                <a:ext cx="989806" cy="794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1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420394" y="3428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03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420394" y="4190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6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82294" y="2628106"/>
                <a:ext cx="8382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123" name="Group 122"/>
            <p:cNvGrpSpPr/>
            <p:nvPr/>
          </p:nvGrpSpPr>
          <p:grpSpPr>
            <a:xfrm>
              <a:off x="4648200" y="2209800"/>
              <a:ext cx="1588" cy="3352800"/>
              <a:chOff x="4724400" y="2209800"/>
              <a:chExt cx="1588" cy="3352800"/>
            </a:xfrm>
          </p:grpSpPr>
          <p:cxnSp>
            <p:nvCxnSpPr>
              <p:cNvPr id="107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06094" y="2628106"/>
                <a:ext cx="8382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8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44194" y="3428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9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44194" y="4190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11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4230291" y="5066903"/>
                <a:ext cx="989806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</p:grpSp>
        <p:grpSp>
          <p:nvGrpSpPr>
            <p:cNvPr id="129" name="Group 128"/>
            <p:cNvGrpSpPr/>
            <p:nvPr/>
          </p:nvGrpSpPr>
          <p:grpSpPr>
            <a:xfrm>
              <a:off x="4724400" y="2209800"/>
              <a:ext cx="1588" cy="3352800"/>
              <a:chOff x="4724400" y="2209800"/>
              <a:chExt cx="1588" cy="3352800"/>
            </a:xfrm>
          </p:grpSpPr>
          <p:cxnSp>
            <p:nvCxnSpPr>
              <p:cNvPr id="130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06094" y="2628106"/>
                <a:ext cx="8382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31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44194" y="3428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32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44194" y="4190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33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4230291" y="5066903"/>
                <a:ext cx="989806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</p:grpSp>
        <p:grpSp>
          <p:nvGrpSpPr>
            <p:cNvPr id="134" name="Group 133"/>
            <p:cNvGrpSpPr/>
            <p:nvPr/>
          </p:nvGrpSpPr>
          <p:grpSpPr>
            <a:xfrm>
              <a:off x="4572000" y="2209800"/>
              <a:ext cx="1588" cy="3352800"/>
              <a:chOff x="4724400" y="2209800"/>
              <a:chExt cx="1588" cy="3352800"/>
            </a:xfrm>
          </p:grpSpPr>
          <p:cxnSp>
            <p:nvCxnSpPr>
              <p:cNvPr id="135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06094" y="2628106"/>
                <a:ext cx="8382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36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44194" y="3428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37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44194" y="4190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38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4230291" y="5066903"/>
                <a:ext cx="989806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</p:grpSp>
        <p:grpSp>
          <p:nvGrpSpPr>
            <p:cNvPr id="139" name="Group 138"/>
            <p:cNvGrpSpPr/>
            <p:nvPr/>
          </p:nvGrpSpPr>
          <p:grpSpPr>
            <a:xfrm>
              <a:off x="4495800" y="2209800"/>
              <a:ext cx="1588" cy="3352800"/>
              <a:chOff x="4724400" y="2209800"/>
              <a:chExt cx="1588" cy="3352800"/>
            </a:xfrm>
          </p:grpSpPr>
          <p:cxnSp>
            <p:nvCxnSpPr>
              <p:cNvPr id="140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06094" y="2628106"/>
                <a:ext cx="8382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41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44194" y="3428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42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44194" y="4190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43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4230291" y="5066903"/>
                <a:ext cx="989806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</p:grpSp>
        <p:grpSp>
          <p:nvGrpSpPr>
            <p:cNvPr id="144" name="Group 143"/>
            <p:cNvGrpSpPr/>
            <p:nvPr/>
          </p:nvGrpSpPr>
          <p:grpSpPr>
            <a:xfrm>
              <a:off x="4419600" y="2209800"/>
              <a:ext cx="1588" cy="3352800"/>
              <a:chOff x="4724400" y="2209800"/>
              <a:chExt cx="1588" cy="3352800"/>
            </a:xfrm>
          </p:grpSpPr>
          <p:cxnSp>
            <p:nvCxnSpPr>
              <p:cNvPr id="145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06094" y="2628106"/>
                <a:ext cx="8382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46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44194" y="3428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47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44194" y="4190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48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4230291" y="5066903"/>
                <a:ext cx="989806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</p:grpSp>
        <p:grpSp>
          <p:nvGrpSpPr>
            <p:cNvPr id="149" name="Group 148"/>
            <p:cNvGrpSpPr/>
            <p:nvPr/>
          </p:nvGrpSpPr>
          <p:grpSpPr>
            <a:xfrm>
              <a:off x="4343400" y="2209800"/>
              <a:ext cx="1588" cy="3352800"/>
              <a:chOff x="4724400" y="2209800"/>
              <a:chExt cx="1588" cy="3352800"/>
            </a:xfrm>
          </p:grpSpPr>
          <p:cxnSp>
            <p:nvCxnSpPr>
              <p:cNvPr id="150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06094" y="2628106"/>
                <a:ext cx="8382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1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44194" y="3428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2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4344194" y="4190206"/>
                <a:ext cx="762000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4230291" y="5066903"/>
                <a:ext cx="989806" cy="1588"/>
              </a:xfrm>
              <a:prstGeom prst="straightConnector1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</p:grpSp>
        <p:grpSp>
          <p:nvGrpSpPr>
            <p:cNvPr id="154" name="Group 19"/>
            <p:cNvGrpSpPr>
              <a:grpSpLocks/>
            </p:cNvGrpSpPr>
            <p:nvPr/>
          </p:nvGrpSpPr>
          <p:grpSpPr bwMode="auto">
            <a:xfrm rot="1200000">
              <a:off x="4191000" y="1702014"/>
              <a:ext cx="600075" cy="533400"/>
              <a:chOff x="1440" y="1536"/>
              <a:chExt cx="378" cy="336"/>
            </a:xfrm>
          </p:grpSpPr>
          <p:cxnSp>
            <p:nvCxnSpPr>
              <p:cNvPr id="155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1440" y="1704"/>
                <a:ext cx="378" cy="168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56" name="AutoShape 21"/>
              <p:cNvCxnSpPr>
                <a:cxnSpLocks noChangeShapeType="1"/>
              </p:cNvCxnSpPr>
              <p:nvPr/>
            </p:nvCxnSpPr>
            <p:spPr bwMode="auto">
              <a:xfrm>
                <a:off x="1440" y="1584"/>
                <a:ext cx="378" cy="120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57" name="AutoShape 22"/>
              <p:cNvCxnSpPr>
                <a:cxnSpLocks noChangeShapeType="1"/>
              </p:cNvCxnSpPr>
              <p:nvPr/>
            </p:nvCxnSpPr>
            <p:spPr bwMode="auto">
              <a:xfrm>
                <a:off x="1440" y="1632"/>
                <a:ext cx="378" cy="72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58" name="AutoShape 23"/>
              <p:cNvCxnSpPr>
                <a:cxnSpLocks noChangeShapeType="1"/>
              </p:cNvCxnSpPr>
              <p:nvPr/>
            </p:nvCxnSpPr>
            <p:spPr bwMode="auto">
              <a:xfrm>
                <a:off x="1440" y="1680"/>
                <a:ext cx="378" cy="24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59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1440" y="1704"/>
                <a:ext cx="378" cy="24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60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1440" y="1704"/>
                <a:ext cx="378" cy="72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61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1440" y="1704"/>
                <a:ext cx="378" cy="120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62" name="AutoShape 27"/>
              <p:cNvCxnSpPr>
                <a:cxnSpLocks noChangeShapeType="1"/>
              </p:cNvCxnSpPr>
              <p:nvPr/>
            </p:nvCxnSpPr>
            <p:spPr bwMode="auto">
              <a:xfrm>
                <a:off x="1440" y="1536"/>
                <a:ext cx="378" cy="168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" y="457200"/>
            <a:ext cx="8705850" cy="460375"/>
          </a:xfrm>
        </p:spPr>
        <p:txBody>
          <a:bodyPr/>
          <a:lstStyle/>
          <a:p>
            <a:pPr eaLnBrk="1" hangingPunct="1"/>
            <a:r>
              <a:rPr lang="en-US" dirty="0" smtClean="0"/>
              <a:t>2) Global-view vs. SPMD Code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>
          <a:xfrm>
            <a:off x="212725" y="1206500"/>
            <a:ext cx="8705850" cy="1382713"/>
          </a:xfrm>
        </p:spPr>
        <p:txBody>
          <a:bodyPr/>
          <a:lstStyle/>
          <a:p>
            <a:pPr eaLnBrk="1" hangingPunct="1">
              <a:buNone/>
            </a:pPr>
            <a:r>
              <a:rPr lang="en-US" b="1" dirty="0" smtClean="0">
                <a:solidFill>
                  <a:schemeClr val="tx2"/>
                </a:solidFill>
              </a:rPr>
              <a:t>Problem:</a:t>
            </a:r>
            <a:r>
              <a:rPr lang="en-US" dirty="0" smtClean="0"/>
              <a:t> “Apply 3-pt stencil to vector”</a:t>
            </a:r>
            <a:endParaRPr lang="en-US" b="1" dirty="0" smtClean="0"/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5984875" y="1600200"/>
            <a:ext cx="6953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SPMD</a:t>
            </a:r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4751388" y="1905000"/>
            <a:ext cx="3619582" cy="50449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b="1" dirty="0" smtClean="0">
                <a:latin typeface="Courier New" pitchFamily="49" charset="0"/>
              </a:rPr>
              <a:t>def</a:t>
            </a:r>
            <a:r>
              <a:rPr lang="en-US" dirty="0" smtClean="0">
                <a:latin typeface="Courier New" pitchFamily="49" charset="0"/>
              </a:rPr>
              <a:t> main() {</a:t>
            </a:r>
            <a:endParaRPr lang="en-US" b="1" dirty="0" smtClean="0">
              <a:latin typeface="Courier New" pitchFamily="49" charset="0"/>
            </a:endParaRPr>
          </a:p>
          <a:p>
            <a:pPr algn="l"/>
            <a:r>
              <a:rPr lang="en-US" b="1" dirty="0" smtClean="0">
                <a:latin typeface="Courier New" pitchFamily="49" charset="0"/>
              </a:rPr>
              <a:t>  var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n: </a:t>
            </a:r>
            <a:r>
              <a:rPr lang="en-US" b="1" dirty="0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= 1000;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var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locN: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= n/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numProcs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algn="l"/>
            <a:r>
              <a:rPr lang="en-US" b="1" dirty="0" smtClean="0">
                <a:latin typeface="Courier New" pitchFamily="49" charset="0"/>
              </a:rPr>
              <a:t>  var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a, b: [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0</a:t>
            </a:r>
            <a:r>
              <a:rPr lang="en-US" dirty="0">
                <a:latin typeface="Courier New" pitchFamily="49" charset="0"/>
              </a:rPr>
              <a:t>..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locN+1</a:t>
            </a:r>
            <a:r>
              <a:rPr lang="en-US" dirty="0">
                <a:latin typeface="Courier New" pitchFamily="49" charset="0"/>
              </a:rPr>
              <a:t>] </a:t>
            </a:r>
            <a:r>
              <a:rPr lang="en-US" b="1" dirty="0">
                <a:latin typeface="Courier New" pitchFamily="49" charset="0"/>
              </a:rPr>
              <a:t>real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</a:rPr>
              <a:t>  var</a:t>
            </a:r>
            <a:r>
              <a:rPr lang="en-US" dirty="0" smtClean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800080"/>
                </a:solidFill>
                <a:latin typeface="Courier New" pitchFamily="49" charset="0"/>
              </a:rPr>
              <a:t>innerLo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:</a:t>
            </a:r>
            <a:r>
              <a:rPr lang="en-US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800080"/>
                </a:solidFill>
                <a:latin typeface="Courier New" pitchFamily="49" charset="0"/>
              </a:rPr>
              <a:t> = 1;</a:t>
            </a:r>
          </a:p>
          <a:p>
            <a:pPr algn="l"/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</a:rPr>
              <a:t>  var</a:t>
            </a:r>
            <a:r>
              <a:rPr lang="en-US" dirty="0" smtClean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800080"/>
                </a:solidFill>
                <a:latin typeface="Courier New" pitchFamily="49" charset="0"/>
              </a:rPr>
              <a:t>innerHi</a:t>
            </a:r>
            <a:r>
              <a:rPr lang="en-US" dirty="0">
                <a:solidFill>
                  <a:srgbClr val="800080"/>
                </a:solidFill>
                <a:latin typeface="Courier New" pitchFamily="49" charset="0"/>
              </a:rPr>
              <a:t>: 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800080"/>
                </a:solidFill>
                <a:latin typeface="Courier New" pitchFamily="49" charset="0"/>
              </a:rPr>
              <a:t> = locN;</a:t>
            </a:r>
          </a:p>
          <a:p>
            <a:pPr algn="l"/>
            <a:endParaRPr lang="en-US" b="1" dirty="0">
              <a:solidFill>
                <a:srgbClr val="800080"/>
              </a:solidFill>
              <a:latin typeface="Courier New" pitchFamily="49" charset="0"/>
            </a:endParaRPr>
          </a:p>
          <a:p>
            <a:pPr algn="l"/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if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(iHaveRightNeighbor) {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send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(right, a(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locN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));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recv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(right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, a(locN+1));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 } 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else</a:t>
            </a:r>
            <a:r>
              <a:rPr lang="en-US" dirty="0">
                <a:solidFill>
                  <a:srgbClr val="800080"/>
                </a:solidFill>
                <a:latin typeface="Courier New" pitchFamily="49" charset="0"/>
              </a:rPr>
              <a:t> {</a:t>
            </a:r>
          </a:p>
          <a:p>
            <a:pPr algn="l"/>
            <a:r>
              <a:rPr lang="en-US" dirty="0">
                <a:solidFill>
                  <a:srgbClr val="800080"/>
                </a:solidFill>
                <a:latin typeface="Courier New" pitchFamily="49" charset="0"/>
              </a:rPr>
              <a:t>  </a:t>
            </a:r>
            <a:r>
              <a:rPr lang="en-US" dirty="0" smtClean="0">
                <a:solidFill>
                  <a:srgbClr val="800080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rgbClr val="800080"/>
                </a:solidFill>
                <a:latin typeface="Courier New" pitchFamily="49" charset="0"/>
              </a:rPr>
              <a:t>innerHi</a:t>
            </a:r>
            <a:r>
              <a:rPr lang="en-US" dirty="0" smtClean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urier New" pitchFamily="49" charset="0"/>
              </a:rPr>
              <a:t>= locN-1; </a:t>
            </a:r>
          </a:p>
          <a:p>
            <a:pPr algn="l"/>
            <a:r>
              <a:rPr lang="en-US" dirty="0" smtClean="0">
                <a:solidFill>
                  <a:srgbClr val="800080"/>
                </a:solidFill>
                <a:latin typeface="Courier New" pitchFamily="49" charset="0"/>
              </a:rPr>
              <a:t>  }</a:t>
            </a:r>
            <a:endParaRPr lang="en-US" dirty="0">
              <a:solidFill>
                <a:srgbClr val="800080"/>
              </a:solidFill>
              <a:latin typeface="Courier New" pitchFamily="49" charset="0"/>
            </a:endParaRPr>
          </a:p>
          <a:p>
            <a:pPr algn="l"/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if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</a:rPr>
              <a:t>iHaveLeftNeighbor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) {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send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(left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, a(1));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recv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(left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, a(0));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 }</a:t>
            </a:r>
            <a:r>
              <a:rPr lang="en-US" dirty="0" smtClean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else </a:t>
            </a:r>
            <a:r>
              <a:rPr lang="en-US" dirty="0">
                <a:solidFill>
                  <a:srgbClr val="800080"/>
                </a:solidFill>
                <a:latin typeface="Courier New" pitchFamily="49" charset="0"/>
              </a:rPr>
              <a:t>{</a:t>
            </a:r>
          </a:p>
          <a:p>
            <a:pPr algn="l"/>
            <a:r>
              <a:rPr lang="en-US" dirty="0">
                <a:solidFill>
                  <a:srgbClr val="800080"/>
                </a:solidFill>
                <a:latin typeface="Courier New" pitchFamily="49" charset="0"/>
              </a:rPr>
              <a:t>  </a:t>
            </a:r>
            <a:r>
              <a:rPr lang="en-US" dirty="0" smtClean="0">
                <a:solidFill>
                  <a:srgbClr val="800080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rgbClr val="800080"/>
                </a:solidFill>
                <a:latin typeface="Courier New" pitchFamily="49" charset="0"/>
              </a:rPr>
              <a:t>innerLo</a:t>
            </a:r>
            <a:r>
              <a:rPr lang="en-US" dirty="0" smtClean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urier New" pitchFamily="49" charset="0"/>
              </a:rPr>
              <a:t>= 2;</a:t>
            </a:r>
          </a:p>
          <a:p>
            <a:pPr algn="l"/>
            <a:r>
              <a:rPr lang="en-US" dirty="0" smtClean="0">
                <a:solidFill>
                  <a:srgbClr val="800080"/>
                </a:solidFill>
                <a:latin typeface="Courier New" pitchFamily="49" charset="0"/>
              </a:rPr>
              <a:t>  }</a:t>
            </a:r>
            <a:endParaRPr lang="en-US" dirty="0">
              <a:solidFill>
                <a:srgbClr val="800080"/>
              </a:solidFill>
              <a:latin typeface="Courier New" pitchFamily="49" charset="0"/>
            </a:endParaRPr>
          </a:p>
          <a:p>
            <a:pPr algn="l"/>
            <a:r>
              <a:rPr lang="en-US" b="1" dirty="0" smtClean="0">
                <a:latin typeface="Courier New" pitchFamily="49" charset="0"/>
              </a:rPr>
              <a:t>  forall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in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800080"/>
                </a:solidFill>
                <a:latin typeface="Courier New" pitchFamily="49" charset="0"/>
              </a:rPr>
              <a:t>innerLo</a:t>
            </a:r>
            <a:r>
              <a:rPr lang="en-US" dirty="0">
                <a:latin typeface="Courier New" pitchFamily="49" charset="0"/>
              </a:rPr>
              <a:t>..</a:t>
            </a:r>
            <a:r>
              <a:rPr lang="en-US" dirty="0" err="1">
                <a:solidFill>
                  <a:srgbClr val="800080"/>
                </a:solidFill>
                <a:latin typeface="Courier New" pitchFamily="49" charset="0"/>
              </a:rPr>
              <a:t>innerHi</a:t>
            </a:r>
            <a:r>
              <a:rPr lang="en-US" dirty="0">
                <a:latin typeface="Courier New" pitchFamily="49" charset="0"/>
              </a:rPr>
              <a:t> {</a:t>
            </a:r>
          </a:p>
          <a:p>
            <a:pPr algn="l"/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</a:rPr>
              <a:t>b(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) = (a(i-1) + a(i+1))/2;</a:t>
            </a:r>
          </a:p>
          <a:p>
            <a:pPr algn="l"/>
            <a:r>
              <a:rPr lang="en-US" dirty="0" smtClean="0">
                <a:latin typeface="Courier New" pitchFamily="49" charset="0"/>
              </a:rPr>
              <a:t>  }</a:t>
            </a:r>
          </a:p>
          <a:p>
            <a:pPr algn="l"/>
            <a:r>
              <a:rPr lang="en-US" dirty="0" smtClean="0">
                <a:latin typeface="Courier New" pitchFamily="49" charset="0"/>
              </a:rPr>
              <a:t>}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52840" name="AutoShape 8"/>
          <p:cNvSpPr>
            <a:spLocks/>
          </p:cNvSpPr>
          <p:nvPr/>
        </p:nvSpPr>
        <p:spPr bwMode="auto">
          <a:xfrm>
            <a:off x="6019800" y="762000"/>
            <a:ext cx="2852737" cy="708025"/>
          </a:xfrm>
          <a:prstGeom prst="accentBorderCallout3">
            <a:avLst>
              <a:gd name="adj1" fmla="val 9451"/>
              <a:gd name="adj2" fmla="val -2435"/>
              <a:gd name="adj3" fmla="val 41480"/>
              <a:gd name="adj4" fmla="val -16667"/>
              <a:gd name="adj5" fmla="val 123764"/>
              <a:gd name="adj6" fmla="val -15897"/>
              <a:gd name="adj7" fmla="val 232812"/>
              <a:gd name="adj8" fmla="val 28593"/>
            </a:avLst>
          </a:prstGeom>
          <a:solidFill>
            <a:srgbClr val="0000FF"/>
          </a:solidFill>
          <a:ln w="25400">
            <a:solidFill>
              <a:schemeClr val="tx2"/>
            </a:solidFill>
            <a:miter lim="800000"/>
            <a:headEnd/>
            <a:tailEnd type="triangle" w="sm" len="sm"/>
          </a:ln>
        </p:spPr>
        <p:txBody>
          <a:bodyPr lIns="90488" tIns="44450" rIns="90488" bIns="44450" anchor="ctr"/>
          <a:lstStyle/>
          <a:p>
            <a:r>
              <a:rPr lang="en-US" b="1" dirty="0">
                <a:solidFill>
                  <a:schemeClr val="bg1"/>
                </a:solidFill>
              </a:rPr>
              <a:t>Assumes </a:t>
            </a:r>
            <a:r>
              <a:rPr lang="en-US" b="1" i="1" dirty="0" err="1">
                <a:solidFill>
                  <a:schemeClr val="bg1"/>
                </a:solidFill>
              </a:rPr>
              <a:t>numProcs</a:t>
            </a:r>
            <a:r>
              <a:rPr lang="en-US" b="1" dirty="0">
                <a:solidFill>
                  <a:schemeClr val="bg1"/>
                </a:solidFill>
              </a:rPr>
              <a:t> divides </a:t>
            </a:r>
            <a:r>
              <a:rPr lang="en-US" b="1" i="1" dirty="0">
                <a:solidFill>
                  <a:schemeClr val="bg1"/>
                </a:solidFill>
              </a:rPr>
              <a:t>n</a:t>
            </a:r>
            <a:r>
              <a:rPr lang="en-US" b="1" dirty="0">
                <a:solidFill>
                  <a:schemeClr val="bg1"/>
                </a:solidFill>
              </a:rPr>
              <a:t>;</a:t>
            </a:r>
          </a:p>
          <a:p>
            <a:r>
              <a:rPr lang="en-US" b="1" dirty="0">
                <a:solidFill>
                  <a:schemeClr val="bg1"/>
                </a:solidFill>
              </a:rPr>
              <a:t>a more general  version would require additional effort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793397" y="1777608"/>
            <a:ext cx="11445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global-view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09600" y="2072883"/>
            <a:ext cx="3512181" cy="18133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b="1" dirty="0" smtClean="0">
                <a:latin typeface="Courier New" pitchFamily="49" charset="0"/>
              </a:rPr>
              <a:t>def</a:t>
            </a:r>
            <a:r>
              <a:rPr lang="en-US" dirty="0" smtClean="0">
                <a:latin typeface="Courier New" pitchFamily="49" charset="0"/>
              </a:rPr>
              <a:t> main() {</a:t>
            </a:r>
            <a:endParaRPr lang="en-US" b="1" dirty="0" smtClean="0">
              <a:latin typeface="Courier New" pitchFamily="49" charset="0"/>
            </a:endParaRPr>
          </a:p>
          <a:p>
            <a:pPr algn="l"/>
            <a:r>
              <a:rPr lang="en-US" b="1" dirty="0" smtClean="0">
                <a:latin typeface="Courier New" pitchFamily="49" charset="0"/>
              </a:rPr>
              <a:t>  var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n: </a:t>
            </a:r>
            <a:r>
              <a:rPr lang="en-US" b="1" dirty="0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= 1000;</a:t>
            </a:r>
          </a:p>
          <a:p>
            <a:pPr algn="l"/>
            <a:r>
              <a:rPr lang="en-US" b="1" dirty="0" smtClean="0">
                <a:latin typeface="Courier New" pitchFamily="49" charset="0"/>
              </a:rPr>
              <a:t>  var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a, b: [1..n] </a:t>
            </a:r>
            <a:r>
              <a:rPr lang="en-US" b="1" dirty="0">
                <a:latin typeface="Courier New" pitchFamily="49" charset="0"/>
              </a:rPr>
              <a:t>real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/>
            <a:endParaRPr lang="en-US" dirty="0">
              <a:latin typeface="Courier New" pitchFamily="49" charset="0"/>
            </a:endParaRPr>
          </a:p>
          <a:p>
            <a:pPr algn="l"/>
            <a:r>
              <a:rPr lang="en-US" b="1" dirty="0" smtClean="0">
                <a:latin typeface="Courier New" pitchFamily="49" charset="0"/>
              </a:rPr>
              <a:t>  forall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in</a:t>
            </a:r>
            <a:r>
              <a:rPr lang="en-US" dirty="0">
                <a:latin typeface="Courier New" pitchFamily="49" charset="0"/>
              </a:rPr>
              <a:t> 2..n-1 {</a:t>
            </a:r>
          </a:p>
          <a:p>
            <a:pPr algn="l"/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  b(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) = (a(i-1) + a(i+1))/2;</a:t>
            </a:r>
          </a:p>
          <a:p>
            <a:pPr algn="l"/>
            <a:r>
              <a:rPr lang="en-US" dirty="0" smtClean="0">
                <a:latin typeface="Courier New" pitchFamily="49" charset="0"/>
              </a:rPr>
              <a:t>  }</a:t>
            </a:r>
          </a:p>
          <a:p>
            <a:pPr algn="l"/>
            <a:r>
              <a:rPr lang="en-US" dirty="0" smtClean="0">
                <a:latin typeface="Courier New" pitchFamily="49" charset="0"/>
              </a:rPr>
              <a:t>}</a:t>
            </a:r>
            <a:endParaRPr lang="en-US" dirty="0">
              <a:latin typeface="Courier New" pitchFamily="49" charset="0"/>
            </a:endParaRPr>
          </a:p>
        </p:txBody>
      </p:sp>
      <p:cxnSp>
        <p:nvCxnSpPr>
          <p:cNvPr id="12" name="AutoShape 6"/>
          <p:cNvCxnSpPr>
            <a:cxnSpLocks noChangeShapeType="1"/>
          </p:cNvCxnSpPr>
          <p:nvPr/>
        </p:nvCxnSpPr>
        <p:spPr bwMode="auto">
          <a:xfrm>
            <a:off x="76200" y="1905000"/>
            <a:ext cx="609600" cy="3048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222250" y="2362200"/>
            <a:ext cx="539750" cy="1423987"/>
            <a:chOff x="3733800" y="2297113"/>
            <a:chExt cx="539750" cy="1423987"/>
          </a:xfrm>
        </p:grpSpPr>
        <p:grpSp>
          <p:nvGrpSpPr>
            <p:cNvPr id="14" name="Group 28"/>
            <p:cNvGrpSpPr>
              <a:grpSpLocks/>
            </p:cNvGrpSpPr>
            <p:nvPr/>
          </p:nvGrpSpPr>
          <p:grpSpPr bwMode="auto">
            <a:xfrm rot="5400000">
              <a:off x="3816350" y="3048000"/>
              <a:ext cx="381000" cy="533400"/>
              <a:chOff x="1440" y="1536"/>
              <a:chExt cx="378" cy="336"/>
            </a:xfrm>
          </p:grpSpPr>
          <p:cxnSp>
            <p:nvCxnSpPr>
              <p:cNvPr id="26" name="AutoShape 29"/>
              <p:cNvCxnSpPr>
                <a:cxnSpLocks noChangeShapeType="1"/>
              </p:cNvCxnSpPr>
              <p:nvPr/>
            </p:nvCxnSpPr>
            <p:spPr bwMode="auto">
              <a:xfrm flipV="1">
                <a:off x="1440" y="1704"/>
                <a:ext cx="378" cy="168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7" name="AutoShape 30"/>
              <p:cNvCxnSpPr>
                <a:cxnSpLocks noChangeShapeType="1"/>
              </p:cNvCxnSpPr>
              <p:nvPr/>
            </p:nvCxnSpPr>
            <p:spPr bwMode="auto">
              <a:xfrm>
                <a:off x="1440" y="1584"/>
                <a:ext cx="378" cy="120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8" name="AutoShape 31"/>
              <p:cNvCxnSpPr>
                <a:cxnSpLocks noChangeShapeType="1"/>
              </p:cNvCxnSpPr>
              <p:nvPr/>
            </p:nvCxnSpPr>
            <p:spPr bwMode="auto">
              <a:xfrm>
                <a:off x="1440" y="1632"/>
                <a:ext cx="378" cy="72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9" name="AutoShape 32"/>
              <p:cNvCxnSpPr>
                <a:cxnSpLocks noChangeShapeType="1"/>
              </p:cNvCxnSpPr>
              <p:nvPr/>
            </p:nvCxnSpPr>
            <p:spPr bwMode="auto">
              <a:xfrm>
                <a:off x="1440" y="1680"/>
                <a:ext cx="378" cy="24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" name="AutoShape 33"/>
              <p:cNvCxnSpPr>
                <a:cxnSpLocks noChangeShapeType="1"/>
              </p:cNvCxnSpPr>
              <p:nvPr/>
            </p:nvCxnSpPr>
            <p:spPr bwMode="auto">
              <a:xfrm flipV="1">
                <a:off x="1440" y="1704"/>
                <a:ext cx="378" cy="24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" name="AutoShape 34"/>
              <p:cNvCxnSpPr>
                <a:cxnSpLocks noChangeShapeType="1"/>
              </p:cNvCxnSpPr>
              <p:nvPr/>
            </p:nvCxnSpPr>
            <p:spPr bwMode="auto">
              <a:xfrm flipV="1">
                <a:off x="1440" y="1704"/>
                <a:ext cx="378" cy="72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2" name="AutoShape 35"/>
              <p:cNvCxnSpPr>
                <a:cxnSpLocks noChangeShapeType="1"/>
              </p:cNvCxnSpPr>
              <p:nvPr/>
            </p:nvCxnSpPr>
            <p:spPr bwMode="auto">
              <a:xfrm flipV="1">
                <a:off x="1440" y="1704"/>
                <a:ext cx="378" cy="120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3" name="AutoShape 36"/>
              <p:cNvCxnSpPr>
                <a:cxnSpLocks noChangeShapeType="1"/>
              </p:cNvCxnSpPr>
              <p:nvPr/>
            </p:nvCxnSpPr>
            <p:spPr bwMode="auto">
              <a:xfrm>
                <a:off x="1440" y="1536"/>
                <a:ext cx="378" cy="168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</p:cxnSp>
        </p:grpSp>
        <p:grpSp>
          <p:nvGrpSpPr>
            <p:cNvPr id="15" name="Group 37"/>
            <p:cNvGrpSpPr>
              <a:grpSpLocks/>
            </p:cNvGrpSpPr>
            <p:nvPr/>
          </p:nvGrpSpPr>
          <p:grpSpPr bwMode="auto">
            <a:xfrm rot="16200000" flipV="1">
              <a:off x="3810000" y="2667000"/>
              <a:ext cx="381000" cy="533400"/>
              <a:chOff x="1440" y="1536"/>
              <a:chExt cx="378" cy="336"/>
            </a:xfrm>
          </p:grpSpPr>
          <p:cxnSp>
            <p:nvCxnSpPr>
              <p:cNvPr id="18" name="AutoShape 38"/>
              <p:cNvCxnSpPr>
                <a:cxnSpLocks noChangeShapeType="1"/>
              </p:cNvCxnSpPr>
              <p:nvPr/>
            </p:nvCxnSpPr>
            <p:spPr bwMode="auto">
              <a:xfrm flipV="1">
                <a:off x="1440" y="1704"/>
                <a:ext cx="378" cy="168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 type="triangle" w="med" len="med"/>
                <a:tailEnd/>
              </a:ln>
              <a:effectLst/>
            </p:spPr>
          </p:cxnSp>
          <p:cxnSp>
            <p:nvCxnSpPr>
              <p:cNvPr id="19" name="AutoShape 39"/>
              <p:cNvCxnSpPr>
                <a:cxnSpLocks noChangeShapeType="1"/>
              </p:cNvCxnSpPr>
              <p:nvPr/>
            </p:nvCxnSpPr>
            <p:spPr bwMode="auto">
              <a:xfrm>
                <a:off x="1440" y="1584"/>
                <a:ext cx="378" cy="120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 type="triangle" w="med" len="med"/>
                <a:tailEnd/>
              </a:ln>
              <a:effectLst/>
            </p:spPr>
          </p:cxnSp>
          <p:cxnSp>
            <p:nvCxnSpPr>
              <p:cNvPr id="20" name="AutoShape 40"/>
              <p:cNvCxnSpPr>
                <a:cxnSpLocks noChangeShapeType="1"/>
              </p:cNvCxnSpPr>
              <p:nvPr/>
            </p:nvCxnSpPr>
            <p:spPr bwMode="auto">
              <a:xfrm>
                <a:off x="1440" y="1632"/>
                <a:ext cx="378" cy="72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 type="triangle" w="med" len="med"/>
                <a:tailEnd/>
              </a:ln>
              <a:effectLst/>
            </p:spPr>
          </p:cxnSp>
          <p:cxnSp>
            <p:nvCxnSpPr>
              <p:cNvPr id="21" name="AutoShape 41"/>
              <p:cNvCxnSpPr>
                <a:cxnSpLocks noChangeShapeType="1"/>
              </p:cNvCxnSpPr>
              <p:nvPr/>
            </p:nvCxnSpPr>
            <p:spPr bwMode="auto">
              <a:xfrm>
                <a:off x="1440" y="1680"/>
                <a:ext cx="378" cy="24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 type="triangle" w="med" len="med"/>
                <a:tailEnd/>
              </a:ln>
              <a:effectLst/>
            </p:spPr>
          </p:cxnSp>
          <p:cxnSp>
            <p:nvCxnSpPr>
              <p:cNvPr id="22" name="AutoShape 42"/>
              <p:cNvCxnSpPr>
                <a:cxnSpLocks noChangeShapeType="1"/>
              </p:cNvCxnSpPr>
              <p:nvPr/>
            </p:nvCxnSpPr>
            <p:spPr bwMode="auto">
              <a:xfrm flipV="1">
                <a:off x="1440" y="1704"/>
                <a:ext cx="378" cy="24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 type="triangle" w="med" len="med"/>
                <a:tailEnd/>
              </a:ln>
              <a:effectLst/>
            </p:spPr>
          </p:cxnSp>
          <p:cxnSp>
            <p:nvCxnSpPr>
              <p:cNvPr id="23" name="AutoShape 43"/>
              <p:cNvCxnSpPr>
                <a:cxnSpLocks noChangeShapeType="1"/>
              </p:cNvCxnSpPr>
              <p:nvPr/>
            </p:nvCxnSpPr>
            <p:spPr bwMode="auto">
              <a:xfrm flipV="1">
                <a:off x="1440" y="1704"/>
                <a:ext cx="378" cy="72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 type="triangle" w="med" len="med"/>
                <a:tailEnd/>
              </a:ln>
              <a:effectLst/>
            </p:spPr>
          </p:cxnSp>
          <p:cxnSp>
            <p:nvCxnSpPr>
              <p:cNvPr id="24" name="AutoShape 44"/>
              <p:cNvCxnSpPr>
                <a:cxnSpLocks noChangeShapeType="1"/>
              </p:cNvCxnSpPr>
              <p:nvPr/>
            </p:nvCxnSpPr>
            <p:spPr bwMode="auto">
              <a:xfrm flipV="1">
                <a:off x="1440" y="1704"/>
                <a:ext cx="378" cy="120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 type="triangle" w="med" len="med"/>
                <a:tailEnd/>
              </a:ln>
              <a:effectLst/>
            </p:spPr>
          </p:cxnSp>
          <p:cxnSp>
            <p:nvCxnSpPr>
              <p:cNvPr id="25" name="AutoShape 45"/>
              <p:cNvCxnSpPr>
                <a:cxnSpLocks noChangeShapeType="1"/>
              </p:cNvCxnSpPr>
              <p:nvPr/>
            </p:nvCxnSpPr>
            <p:spPr bwMode="auto">
              <a:xfrm>
                <a:off x="1440" y="1536"/>
                <a:ext cx="378" cy="168"/>
              </a:xfrm>
              <a:prstGeom prst="curvedConnector3">
                <a:avLst>
                  <a:gd name="adj1" fmla="val 50792"/>
                </a:avLst>
              </a:prstGeom>
              <a:noFill/>
              <a:ln w="12700">
                <a:solidFill>
                  <a:schemeClr val="tx2"/>
                </a:solidFill>
                <a:round/>
                <a:headEnd type="triangle" w="med" len="med"/>
                <a:tailEnd/>
              </a:ln>
              <a:effectLst/>
            </p:spPr>
          </p:cxnSp>
        </p:grpSp>
        <p:cxnSp>
          <p:nvCxnSpPr>
            <p:cNvPr id="16" name="AutoShape 46"/>
            <p:cNvCxnSpPr>
              <a:cxnSpLocks noChangeShapeType="1"/>
            </p:cNvCxnSpPr>
            <p:nvPr/>
          </p:nvCxnSpPr>
          <p:spPr bwMode="auto">
            <a:xfrm>
              <a:off x="3994150" y="2297113"/>
              <a:ext cx="1588" cy="44608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47"/>
            <p:cNvCxnSpPr>
              <a:cxnSpLocks noChangeShapeType="1"/>
            </p:cNvCxnSpPr>
            <p:nvPr/>
          </p:nvCxnSpPr>
          <p:spPr bwMode="auto">
            <a:xfrm flipH="1">
              <a:off x="4003675" y="3505200"/>
              <a:ext cx="9525" cy="215900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34" name="Group 19"/>
          <p:cNvGrpSpPr>
            <a:grpSpLocks/>
          </p:cNvGrpSpPr>
          <p:nvPr/>
        </p:nvGrpSpPr>
        <p:grpSpPr bwMode="auto">
          <a:xfrm rot="1200000">
            <a:off x="4191000" y="1702014"/>
            <a:ext cx="600075" cy="533400"/>
            <a:chOff x="1440" y="1536"/>
            <a:chExt cx="378" cy="336"/>
          </a:xfrm>
        </p:grpSpPr>
        <p:cxnSp>
          <p:nvCxnSpPr>
            <p:cNvPr id="35" name="AutoShape 20"/>
            <p:cNvCxnSpPr>
              <a:cxnSpLocks noChangeShapeType="1"/>
            </p:cNvCxnSpPr>
            <p:nvPr/>
          </p:nvCxnSpPr>
          <p:spPr bwMode="auto">
            <a:xfrm flipV="1">
              <a:off x="1440" y="1704"/>
              <a:ext cx="378" cy="168"/>
            </a:xfrm>
            <a:prstGeom prst="curvedConnector3">
              <a:avLst>
                <a:gd name="adj1" fmla="val 50792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1"/>
            <p:cNvCxnSpPr>
              <a:cxnSpLocks noChangeShapeType="1"/>
            </p:cNvCxnSpPr>
            <p:nvPr/>
          </p:nvCxnSpPr>
          <p:spPr bwMode="auto">
            <a:xfrm>
              <a:off x="1440" y="1584"/>
              <a:ext cx="378" cy="120"/>
            </a:xfrm>
            <a:prstGeom prst="curvedConnector3">
              <a:avLst>
                <a:gd name="adj1" fmla="val 50792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22"/>
            <p:cNvCxnSpPr>
              <a:cxnSpLocks noChangeShapeType="1"/>
            </p:cNvCxnSpPr>
            <p:nvPr/>
          </p:nvCxnSpPr>
          <p:spPr bwMode="auto">
            <a:xfrm>
              <a:off x="1440" y="1632"/>
              <a:ext cx="378" cy="72"/>
            </a:xfrm>
            <a:prstGeom prst="curvedConnector3">
              <a:avLst>
                <a:gd name="adj1" fmla="val 50792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8" name="AutoShape 23"/>
            <p:cNvCxnSpPr>
              <a:cxnSpLocks noChangeShapeType="1"/>
            </p:cNvCxnSpPr>
            <p:nvPr/>
          </p:nvCxnSpPr>
          <p:spPr bwMode="auto">
            <a:xfrm>
              <a:off x="1440" y="1680"/>
              <a:ext cx="378" cy="24"/>
            </a:xfrm>
            <a:prstGeom prst="curvedConnector3">
              <a:avLst>
                <a:gd name="adj1" fmla="val 50792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24"/>
            <p:cNvCxnSpPr>
              <a:cxnSpLocks noChangeShapeType="1"/>
            </p:cNvCxnSpPr>
            <p:nvPr/>
          </p:nvCxnSpPr>
          <p:spPr bwMode="auto">
            <a:xfrm flipV="1">
              <a:off x="1440" y="1704"/>
              <a:ext cx="378" cy="24"/>
            </a:xfrm>
            <a:prstGeom prst="curvedConnector3">
              <a:avLst>
                <a:gd name="adj1" fmla="val 50792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0" name="AutoShape 25"/>
            <p:cNvCxnSpPr>
              <a:cxnSpLocks noChangeShapeType="1"/>
            </p:cNvCxnSpPr>
            <p:nvPr/>
          </p:nvCxnSpPr>
          <p:spPr bwMode="auto">
            <a:xfrm flipV="1">
              <a:off x="1440" y="1704"/>
              <a:ext cx="378" cy="72"/>
            </a:xfrm>
            <a:prstGeom prst="curvedConnector3">
              <a:avLst>
                <a:gd name="adj1" fmla="val 50792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26"/>
            <p:cNvCxnSpPr>
              <a:cxnSpLocks noChangeShapeType="1"/>
            </p:cNvCxnSpPr>
            <p:nvPr/>
          </p:nvCxnSpPr>
          <p:spPr bwMode="auto">
            <a:xfrm flipV="1">
              <a:off x="1440" y="1704"/>
              <a:ext cx="378" cy="120"/>
            </a:xfrm>
            <a:prstGeom prst="curvedConnector3">
              <a:avLst>
                <a:gd name="adj1" fmla="val 50792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" name="AutoShape 27"/>
            <p:cNvCxnSpPr>
              <a:cxnSpLocks noChangeShapeType="1"/>
            </p:cNvCxnSpPr>
            <p:nvPr/>
          </p:nvCxnSpPr>
          <p:spPr bwMode="auto">
            <a:xfrm>
              <a:off x="1440" y="1536"/>
              <a:ext cx="378" cy="168"/>
            </a:xfrm>
            <a:prstGeom prst="curvedConnector3">
              <a:avLst>
                <a:gd name="adj1" fmla="val 50792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204" name="Group 203"/>
          <p:cNvGrpSpPr/>
          <p:nvPr/>
        </p:nvGrpSpPr>
        <p:grpSpPr>
          <a:xfrm>
            <a:off x="4267200" y="2209800"/>
            <a:ext cx="2454" cy="4648200"/>
            <a:chOff x="4343400" y="2209800"/>
            <a:chExt cx="2454" cy="4648200"/>
          </a:xfrm>
        </p:grpSpPr>
        <p:cxnSp>
          <p:nvCxnSpPr>
            <p:cNvPr id="141" name="AutoShape 52"/>
            <p:cNvCxnSpPr>
              <a:cxnSpLocks noChangeShapeType="1"/>
            </p:cNvCxnSpPr>
            <p:nvPr/>
          </p:nvCxnSpPr>
          <p:spPr bwMode="auto">
            <a:xfrm rot="5400000">
              <a:off x="3696927" y="2856273"/>
              <a:ext cx="1295400" cy="245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43" name="AutoShape 52"/>
            <p:cNvCxnSpPr>
              <a:cxnSpLocks noChangeShapeType="1"/>
            </p:cNvCxnSpPr>
            <p:nvPr/>
          </p:nvCxnSpPr>
          <p:spPr bwMode="auto">
            <a:xfrm rot="5400000">
              <a:off x="4039827" y="3808773"/>
              <a:ext cx="609600" cy="245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45" name="AutoShape 52"/>
            <p:cNvCxnSpPr>
              <a:cxnSpLocks noChangeShapeType="1"/>
            </p:cNvCxnSpPr>
            <p:nvPr/>
          </p:nvCxnSpPr>
          <p:spPr bwMode="auto">
            <a:xfrm rot="5400000">
              <a:off x="4001727" y="5142273"/>
              <a:ext cx="685800" cy="245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47" name="AutoShape 51"/>
            <p:cNvCxnSpPr>
              <a:cxnSpLocks noChangeShapeType="1"/>
            </p:cNvCxnSpPr>
            <p:nvPr/>
          </p:nvCxnSpPr>
          <p:spPr bwMode="auto">
            <a:xfrm rot="5400000">
              <a:off x="3964060" y="6476206"/>
              <a:ext cx="762000" cy="158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5" name="AutoShape 52"/>
            <p:cNvCxnSpPr>
              <a:cxnSpLocks noChangeShapeType="1"/>
            </p:cNvCxnSpPr>
            <p:nvPr/>
          </p:nvCxnSpPr>
          <p:spPr bwMode="auto">
            <a:xfrm rot="16200000" flipH="1">
              <a:off x="4038239" y="5791561"/>
              <a:ext cx="610394" cy="7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58" name="AutoShape 52"/>
            <p:cNvCxnSpPr>
              <a:cxnSpLocks noChangeShapeType="1"/>
            </p:cNvCxnSpPr>
            <p:nvPr/>
          </p:nvCxnSpPr>
          <p:spPr bwMode="auto">
            <a:xfrm rot="16200000" flipH="1">
              <a:off x="4000139" y="4458061"/>
              <a:ext cx="686594" cy="7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</p:grpSp>
      <p:grpSp>
        <p:nvGrpSpPr>
          <p:cNvPr id="206" name="Group 205"/>
          <p:cNvGrpSpPr/>
          <p:nvPr/>
        </p:nvGrpSpPr>
        <p:grpSpPr>
          <a:xfrm>
            <a:off x="4723534" y="2209800"/>
            <a:ext cx="2454" cy="4648201"/>
            <a:chOff x="4723534" y="2209800"/>
            <a:chExt cx="2454" cy="4648201"/>
          </a:xfrm>
        </p:grpSpPr>
        <p:cxnSp>
          <p:nvCxnSpPr>
            <p:cNvPr id="149" name="AutoShape 52"/>
            <p:cNvCxnSpPr>
              <a:cxnSpLocks noChangeShapeType="1"/>
            </p:cNvCxnSpPr>
            <p:nvPr/>
          </p:nvCxnSpPr>
          <p:spPr bwMode="auto">
            <a:xfrm rot="5400000">
              <a:off x="4077061" y="2856273"/>
              <a:ext cx="1295400" cy="245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50" name="AutoShape 52"/>
            <p:cNvCxnSpPr>
              <a:cxnSpLocks noChangeShapeType="1"/>
            </p:cNvCxnSpPr>
            <p:nvPr/>
          </p:nvCxnSpPr>
          <p:spPr bwMode="auto">
            <a:xfrm rot="5400000">
              <a:off x="4420178" y="3809423"/>
              <a:ext cx="609600" cy="1155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51" name="AutoShape 52"/>
            <p:cNvCxnSpPr>
              <a:cxnSpLocks noChangeShapeType="1"/>
            </p:cNvCxnSpPr>
            <p:nvPr/>
          </p:nvCxnSpPr>
          <p:spPr bwMode="auto">
            <a:xfrm rot="5400000">
              <a:off x="4381502" y="5067300"/>
              <a:ext cx="685798" cy="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52" name="AutoShape 51"/>
            <p:cNvCxnSpPr>
              <a:cxnSpLocks noChangeShapeType="1"/>
            </p:cNvCxnSpPr>
            <p:nvPr/>
          </p:nvCxnSpPr>
          <p:spPr bwMode="auto">
            <a:xfrm rot="5400000">
              <a:off x="4305084" y="6438684"/>
              <a:ext cx="838200" cy="433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7" name="AutoShape 52"/>
            <p:cNvCxnSpPr>
              <a:cxnSpLocks noChangeShapeType="1"/>
            </p:cNvCxnSpPr>
            <p:nvPr/>
          </p:nvCxnSpPr>
          <p:spPr bwMode="auto">
            <a:xfrm rot="5400000">
              <a:off x="4419603" y="5714999"/>
              <a:ext cx="609599" cy="3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60" name="AutoShape 52"/>
            <p:cNvCxnSpPr>
              <a:cxnSpLocks noChangeShapeType="1"/>
            </p:cNvCxnSpPr>
            <p:nvPr/>
          </p:nvCxnSpPr>
          <p:spPr bwMode="auto">
            <a:xfrm rot="5400000">
              <a:off x="4419601" y="4419601"/>
              <a:ext cx="609601" cy="1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</p:grpSp>
      <p:grpSp>
        <p:nvGrpSpPr>
          <p:cNvPr id="205" name="Group 204"/>
          <p:cNvGrpSpPr/>
          <p:nvPr/>
        </p:nvGrpSpPr>
        <p:grpSpPr>
          <a:xfrm>
            <a:off x="4799734" y="2209800"/>
            <a:ext cx="2454" cy="4648200"/>
            <a:chOff x="4799734" y="2209800"/>
            <a:chExt cx="2454" cy="4648200"/>
          </a:xfrm>
        </p:grpSpPr>
        <p:cxnSp>
          <p:nvCxnSpPr>
            <p:cNvPr id="142" name="AutoShape 51"/>
            <p:cNvCxnSpPr>
              <a:cxnSpLocks noChangeShapeType="1"/>
            </p:cNvCxnSpPr>
            <p:nvPr/>
          </p:nvCxnSpPr>
          <p:spPr bwMode="auto">
            <a:xfrm rot="5400000">
              <a:off x="4381103" y="6438503"/>
              <a:ext cx="838200" cy="79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4" name="AutoShape 52"/>
            <p:cNvCxnSpPr>
              <a:cxnSpLocks noChangeShapeType="1"/>
            </p:cNvCxnSpPr>
            <p:nvPr/>
          </p:nvCxnSpPr>
          <p:spPr bwMode="auto">
            <a:xfrm rot="5400000">
              <a:off x="4496594" y="3809206"/>
              <a:ext cx="609600" cy="158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46" name="AutoShape 52"/>
            <p:cNvCxnSpPr>
              <a:cxnSpLocks noChangeShapeType="1"/>
            </p:cNvCxnSpPr>
            <p:nvPr/>
          </p:nvCxnSpPr>
          <p:spPr bwMode="auto">
            <a:xfrm rot="5400000">
              <a:off x="4496594" y="5104606"/>
              <a:ext cx="609600" cy="158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48" name="AutoShape 52"/>
            <p:cNvCxnSpPr>
              <a:cxnSpLocks noChangeShapeType="1"/>
            </p:cNvCxnSpPr>
            <p:nvPr/>
          </p:nvCxnSpPr>
          <p:spPr bwMode="auto">
            <a:xfrm rot="5400000">
              <a:off x="4153261" y="2856273"/>
              <a:ext cx="1295400" cy="245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53" name="AutoShape 52"/>
            <p:cNvCxnSpPr>
              <a:cxnSpLocks noChangeShapeType="1"/>
            </p:cNvCxnSpPr>
            <p:nvPr/>
          </p:nvCxnSpPr>
          <p:spPr bwMode="auto">
            <a:xfrm rot="5400000">
              <a:off x="4495800" y="5715000"/>
              <a:ext cx="609600" cy="158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62" name="AutoShape 52"/>
            <p:cNvCxnSpPr>
              <a:cxnSpLocks noChangeShapeType="1"/>
            </p:cNvCxnSpPr>
            <p:nvPr/>
          </p:nvCxnSpPr>
          <p:spPr bwMode="auto">
            <a:xfrm rot="5400000">
              <a:off x="4457700" y="4457700"/>
              <a:ext cx="685800" cy="158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</p:grpSp>
      <p:grpSp>
        <p:nvGrpSpPr>
          <p:cNvPr id="214" name="Group 213"/>
          <p:cNvGrpSpPr/>
          <p:nvPr/>
        </p:nvGrpSpPr>
        <p:grpSpPr>
          <a:xfrm>
            <a:off x="4648200" y="2209800"/>
            <a:ext cx="2454" cy="4648201"/>
            <a:chOff x="4723534" y="2209800"/>
            <a:chExt cx="2454" cy="4648201"/>
          </a:xfrm>
        </p:grpSpPr>
        <p:cxnSp>
          <p:nvCxnSpPr>
            <p:cNvPr id="215" name="AutoShape 52"/>
            <p:cNvCxnSpPr>
              <a:cxnSpLocks noChangeShapeType="1"/>
            </p:cNvCxnSpPr>
            <p:nvPr/>
          </p:nvCxnSpPr>
          <p:spPr bwMode="auto">
            <a:xfrm rot="5400000">
              <a:off x="4077061" y="2856273"/>
              <a:ext cx="1295400" cy="245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216" name="AutoShape 52"/>
            <p:cNvCxnSpPr>
              <a:cxnSpLocks noChangeShapeType="1"/>
            </p:cNvCxnSpPr>
            <p:nvPr/>
          </p:nvCxnSpPr>
          <p:spPr bwMode="auto">
            <a:xfrm rot="5400000">
              <a:off x="4420178" y="3809423"/>
              <a:ext cx="609600" cy="1155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217" name="AutoShape 52"/>
            <p:cNvCxnSpPr>
              <a:cxnSpLocks noChangeShapeType="1"/>
            </p:cNvCxnSpPr>
            <p:nvPr/>
          </p:nvCxnSpPr>
          <p:spPr bwMode="auto">
            <a:xfrm rot="5400000">
              <a:off x="4381502" y="5067300"/>
              <a:ext cx="685798" cy="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218" name="AutoShape 51"/>
            <p:cNvCxnSpPr>
              <a:cxnSpLocks noChangeShapeType="1"/>
            </p:cNvCxnSpPr>
            <p:nvPr/>
          </p:nvCxnSpPr>
          <p:spPr bwMode="auto">
            <a:xfrm rot="5400000">
              <a:off x="4305084" y="6438684"/>
              <a:ext cx="838200" cy="433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9" name="AutoShape 52"/>
            <p:cNvCxnSpPr>
              <a:cxnSpLocks noChangeShapeType="1"/>
            </p:cNvCxnSpPr>
            <p:nvPr/>
          </p:nvCxnSpPr>
          <p:spPr bwMode="auto">
            <a:xfrm rot="5400000">
              <a:off x="4419603" y="5714999"/>
              <a:ext cx="609599" cy="3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20" name="AutoShape 52"/>
            <p:cNvCxnSpPr>
              <a:cxnSpLocks noChangeShapeType="1"/>
            </p:cNvCxnSpPr>
            <p:nvPr/>
          </p:nvCxnSpPr>
          <p:spPr bwMode="auto">
            <a:xfrm rot="5400000">
              <a:off x="4419601" y="4419601"/>
              <a:ext cx="609601" cy="1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</p:grpSp>
      <p:grpSp>
        <p:nvGrpSpPr>
          <p:cNvPr id="221" name="Group 220"/>
          <p:cNvGrpSpPr/>
          <p:nvPr/>
        </p:nvGrpSpPr>
        <p:grpSpPr>
          <a:xfrm>
            <a:off x="4572000" y="2209800"/>
            <a:ext cx="2454" cy="4648201"/>
            <a:chOff x="4723534" y="2209800"/>
            <a:chExt cx="2454" cy="4648201"/>
          </a:xfrm>
        </p:grpSpPr>
        <p:cxnSp>
          <p:nvCxnSpPr>
            <p:cNvPr id="222" name="AutoShape 52"/>
            <p:cNvCxnSpPr>
              <a:cxnSpLocks noChangeShapeType="1"/>
            </p:cNvCxnSpPr>
            <p:nvPr/>
          </p:nvCxnSpPr>
          <p:spPr bwMode="auto">
            <a:xfrm rot="5400000">
              <a:off x="4077061" y="2856273"/>
              <a:ext cx="1295400" cy="245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223" name="AutoShape 52"/>
            <p:cNvCxnSpPr>
              <a:cxnSpLocks noChangeShapeType="1"/>
            </p:cNvCxnSpPr>
            <p:nvPr/>
          </p:nvCxnSpPr>
          <p:spPr bwMode="auto">
            <a:xfrm rot="5400000">
              <a:off x="4420178" y="3809423"/>
              <a:ext cx="609600" cy="1155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224" name="AutoShape 52"/>
            <p:cNvCxnSpPr>
              <a:cxnSpLocks noChangeShapeType="1"/>
            </p:cNvCxnSpPr>
            <p:nvPr/>
          </p:nvCxnSpPr>
          <p:spPr bwMode="auto">
            <a:xfrm rot="5400000">
              <a:off x="4381502" y="5067300"/>
              <a:ext cx="685798" cy="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225" name="AutoShape 51"/>
            <p:cNvCxnSpPr>
              <a:cxnSpLocks noChangeShapeType="1"/>
            </p:cNvCxnSpPr>
            <p:nvPr/>
          </p:nvCxnSpPr>
          <p:spPr bwMode="auto">
            <a:xfrm rot="5400000">
              <a:off x="4305084" y="6438684"/>
              <a:ext cx="838200" cy="433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6" name="AutoShape 52"/>
            <p:cNvCxnSpPr>
              <a:cxnSpLocks noChangeShapeType="1"/>
            </p:cNvCxnSpPr>
            <p:nvPr/>
          </p:nvCxnSpPr>
          <p:spPr bwMode="auto">
            <a:xfrm rot="5400000">
              <a:off x="4419603" y="5714999"/>
              <a:ext cx="609599" cy="3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27" name="AutoShape 52"/>
            <p:cNvCxnSpPr>
              <a:cxnSpLocks noChangeShapeType="1"/>
            </p:cNvCxnSpPr>
            <p:nvPr/>
          </p:nvCxnSpPr>
          <p:spPr bwMode="auto">
            <a:xfrm rot="5400000">
              <a:off x="4419601" y="4419601"/>
              <a:ext cx="609601" cy="1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</p:grpSp>
      <p:grpSp>
        <p:nvGrpSpPr>
          <p:cNvPr id="228" name="Group 227"/>
          <p:cNvGrpSpPr/>
          <p:nvPr/>
        </p:nvGrpSpPr>
        <p:grpSpPr>
          <a:xfrm>
            <a:off x="4495800" y="2209800"/>
            <a:ext cx="2454" cy="4648201"/>
            <a:chOff x="4723534" y="2209800"/>
            <a:chExt cx="2454" cy="4648201"/>
          </a:xfrm>
        </p:grpSpPr>
        <p:cxnSp>
          <p:nvCxnSpPr>
            <p:cNvPr id="229" name="AutoShape 52"/>
            <p:cNvCxnSpPr>
              <a:cxnSpLocks noChangeShapeType="1"/>
            </p:cNvCxnSpPr>
            <p:nvPr/>
          </p:nvCxnSpPr>
          <p:spPr bwMode="auto">
            <a:xfrm rot="5400000">
              <a:off x="4077061" y="2856273"/>
              <a:ext cx="1295400" cy="245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230" name="AutoShape 52"/>
            <p:cNvCxnSpPr>
              <a:cxnSpLocks noChangeShapeType="1"/>
            </p:cNvCxnSpPr>
            <p:nvPr/>
          </p:nvCxnSpPr>
          <p:spPr bwMode="auto">
            <a:xfrm rot="5400000">
              <a:off x="4420178" y="3809423"/>
              <a:ext cx="609600" cy="1155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231" name="AutoShape 52"/>
            <p:cNvCxnSpPr>
              <a:cxnSpLocks noChangeShapeType="1"/>
            </p:cNvCxnSpPr>
            <p:nvPr/>
          </p:nvCxnSpPr>
          <p:spPr bwMode="auto">
            <a:xfrm rot="5400000">
              <a:off x="4381502" y="5067300"/>
              <a:ext cx="685798" cy="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232" name="AutoShape 51"/>
            <p:cNvCxnSpPr>
              <a:cxnSpLocks noChangeShapeType="1"/>
            </p:cNvCxnSpPr>
            <p:nvPr/>
          </p:nvCxnSpPr>
          <p:spPr bwMode="auto">
            <a:xfrm rot="5400000">
              <a:off x="4305084" y="6438684"/>
              <a:ext cx="838200" cy="433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3" name="AutoShape 52"/>
            <p:cNvCxnSpPr>
              <a:cxnSpLocks noChangeShapeType="1"/>
            </p:cNvCxnSpPr>
            <p:nvPr/>
          </p:nvCxnSpPr>
          <p:spPr bwMode="auto">
            <a:xfrm rot="5400000">
              <a:off x="4419603" y="5714999"/>
              <a:ext cx="609599" cy="3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34" name="AutoShape 52"/>
            <p:cNvCxnSpPr>
              <a:cxnSpLocks noChangeShapeType="1"/>
            </p:cNvCxnSpPr>
            <p:nvPr/>
          </p:nvCxnSpPr>
          <p:spPr bwMode="auto">
            <a:xfrm rot="5400000">
              <a:off x="4419601" y="4419601"/>
              <a:ext cx="609601" cy="1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</p:grpSp>
      <p:grpSp>
        <p:nvGrpSpPr>
          <p:cNvPr id="235" name="Group 234"/>
          <p:cNvGrpSpPr/>
          <p:nvPr/>
        </p:nvGrpSpPr>
        <p:grpSpPr>
          <a:xfrm>
            <a:off x="4419600" y="2209800"/>
            <a:ext cx="2454" cy="4648201"/>
            <a:chOff x="4723534" y="2209800"/>
            <a:chExt cx="2454" cy="4648201"/>
          </a:xfrm>
        </p:grpSpPr>
        <p:cxnSp>
          <p:nvCxnSpPr>
            <p:cNvPr id="236" name="AutoShape 52"/>
            <p:cNvCxnSpPr>
              <a:cxnSpLocks noChangeShapeType="1"/>
            </p:cNvCxnSpPr>
            <p:nvPr/>
          </p:nvCxnSpPr>
          <p:spPr bwMode="auto">
            <a:xfrm rot="5400000">
              <a:off x="4077061" y="2856273"/>
              <a:ext cx="1295400" cy="245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237" name="AutoShape 52"/>
            <p:cNvCxnSpPr>
              <a:cxnSpLocks noChangeShapeType="1"/>
            </p:cNvCxnSpPr>
            <p:nvPr/>
          </p:nvCxnSpPr>
          <p:spPr bwMode="auto">
            <a:xfrm rot="5400000">
              <a:off x="4420178" y="3809423"/>
              <a:ext cx="609600" cy="1155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238" name="AutoShape 52"/>
            <p:cNvCxnSpPr>
              <a:cxnSpLocks noChangeShapeType="1"/>
            </p:cNvCxnSpPr>
            <p:nvPr/>
          </p:nvCxnSpPr>
          <p:spPr bwMode="auto">
            <a:xfrm rot="5400000">
              <a:off x="4381502" y="5067300"/>
              <a:ext cx="685798" cy="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239" name="AutoShape 51"/>
            <p:cNvCxnSpPr>
              <a:cxnSpLocks noChangeShapeType="1"/>
            </p:cNvCxnSpPr>
            <p:nvPr/>
          </p:nvCxnSpPr>
          <p:spPr bwMode="auto">
            <a:xfrm rot="5400000">
              <a:off x="4305084" y="6438684"/>
              <a:ext cx="838200" cy="433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0" name="AutoShape 52"/>
            <p:cNvCxnSpPr>
              <a:cxnSpLocks noChangeShapeType="1"/>
            </p:cNvCxnSpPr>
            <p:nvPr/>
          </p:nvCxnSpPr>
          <p:spPr bwMode="auto">
            <a:xfrm rot="5400000">
              <a:off x="4419603" y="5714999"/>
              <a:ext cx="609599" cy="3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41" name="AutoShape 52"/>
            <p:cNvCxnSpPr>
              <a:cxnSpLocks noChangeShapeType="1"/>
            </p:cNvCxnSpPr>
            <p:nvPr/>
          </p:nvCxnSpPr>
          <p:spPr bwMode="auto">
            <a:xfrm rot="5400000">
              <a:off x="4419601" y="4419601"/>
              <a:ext cx="609601" cy="1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</p:grpSp>
      <p:grpSp>
        <p:nvGrpSpPr>
          <p:cNvPr id="242" name="Group 241"/>
          <p:cNvGrpSpPr/>
          <p:nvPr/>
        </p:nvGrpSpPr>
        <p:grpSpPr>
          <a:xfrm>
            <a:off x="4343400" y="2209800"/>
            <a:ext cx="2454" cy="4648201"/>
            <a:chOff x="4723534" y="2209800"/>
            <a:chExt cx="2454" cy="4648201"/>
          </a:xfrm>
        </p:grpSpPr>
        <p:cxnSp>
          <p:nvCxnSpPr>
            <p:cNvPr id="243" name="AutoShape 52"/>
            <p:cNvCxnSpPr>
              <a:cxnSpLocks noChangeShapeType="1"/>
            </p:cNvCxnSpPr>
            <p:nvPr/>
          </p:nvCxnSpPr>
          <p:spPr bwMode="auto">
            <a:xfrm rot="5400000">
              <a:off x="4077061" y="2856273"/>
              <a:ext cx="1295400" cy="245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244" name="AutoShape 52"/>
            <p:cNvCxnSpPr>
              <a:cxnSpLocks noChangeShapeType="1"/>
            </p:cNvCxnSpPr>
            <p:nvPr/>
          </p:nvCxnSpPr>
          <p:spPr bwMode="auto">
            <a:xfrm rot="5400000">
              <a:off x="4420178" y="3809423"/>
              <a:ext cx="609600" cy="1155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245" name="AutoShape 52"/>
            <p:cNvCxnSpPr>
              <a:cxnSpLocks noChangeShapeType="1"/>
            </p:cNvCxnSpPr>
            <p:nvPr/>
          </p:nvCxnSpPr>
          <p:spPr bwMode="auto">
            <a:xfrm rot="5400000">
              <a:off x="4381502" y="5067300"/>
              <a:ext cx="685798" cy="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246" name="AutoShape 51"/>
            <p:cNvCxnSpPr>
              <a:cxnSpLocks noChangeShapeType="1"/>
            </p:cNvCxnSpPr>
            <p:nvPr/>
          </p:nvCxnSpPr>
          <p:spPr bwMode="auto">
            <a:xfrm rot="5400000">
              <a:off x="4305084" y="6438684"/>
              <a:ext cx="838200" cy="433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7" name="AutoShape 52"/>
            <p:cNvCxnSpPr>
              <a:cxnSpLocks noChangeShapeType="1"/>
            </p:cNvCxnSpPr>
            <p:nvPr/>
          </p:nvCxnSpPr>
          <p:spPr bwMode="auto">
            <a:xfrm rot="5400000">
              <a:off x="4419603" y="5714999"/>
              <a:ext cx="609599" cy="3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48" name="AutoShape 52"/>
            <p:cNvCxnSpPr>
              <a:cxnSpLocks noChangeShapeType="1"/>
            </p:cNvCxnSpPr>
            <p:nvPr/>
          </p:nvCxnSpPr>
          <p:spPr bwMode="auto">
            <a:xfrm rot="5400000">
              <a:off x="4419601" y="4419601"/>
              <a:ext cx="609601" cy="1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2840" grpId="0" animBg="1" autoUpdateAnimBg="0"/>
    </p:bldLst>
  </p:timing>
</p:sld>
</file>

<file path=ppt/theme/theme1.xml><?xml version="1.0" encoding="utf-8"?>
<a:theme xmlns:a="http://schemas.openxmlformats.org/drawingml/2006/main" name="CascadePhase3TemplateV2">
  <a:themeElements>
    <a:clrScheme name="CascadePhase3TemplateV2 2">
      <a:dk1>
        <a:srgbClr val="000000"/>
      </a:dk1>
      <a:lt1>
        <a:srgbClr val="FFFFFF"/>
      </a:lt1>
      <a:dk2>
        <a:srgbClr val="003F87"/>
      </a:dk2>
      <a:lt2>
        <a:srgbClr val="C3C8C8"/>
      </a:lt2>
      <a:accent1>
        <a:srgbClr val="FDC82F"/>
      </a:accent1>
      <a:accent2>
        <a:srgbClr val="69923A"/>
      </a:accent2>
      <a:accent3>
        <a:srgbClr val="FFFFFF"/>
      </a:accent3>
      <a:accent4>
        <a:srgbClr val="000000"/>
      </a:accent4>
      <a:accent5>
        <a:srgbClr val="FEE0AD"/>
      </a:accent5>
      <a:accent6>
        <a:srgbClr val="5E8434"/>
      </a:accent6>
      <a:hlink>
        <a:srgbClr val="D81E05"/>
      </a:hlink>
      <a:folHlink>
        <a:srgbClr val="00ADD0"/>
      </a:folHlink>
    </a:clrScheme>
    <a:fontScheme name="CascadePhase3TemplateV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ascadePhase3Template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BCBFE"/>
        </a:accent1>
        <a:accent2>
          <a:srgbClr val="193E74"/>
        </a:accent2>
        <a:accent3>
          <a:srgbClr val="FFFFFF"/>
        </a:accent3>
        <a:accent4>
          <a:srgbClr val="000000"/>
        </a:accent4>
        <a:accent5>
          <a:srgbClr val="E2E2FE"/>
        </a:accent5>
        <a:accent6>
          <a:srgbClr val="163768"/>
        </a:accent6>
        <a:hlink>
          <a:srgbClr val="3333CC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Phase3TemplateV2 2">
        <a:dk1>
          <a:srgbClr val="000000"/>
        </a:dk1>
        <a:lt1>
          <a:srgbClr val="FFFFFF"/>
        </a:lt1>
        <a:dk2>
          <a:srgbClr val="003F87"/>
        </a:dk2>
        <a:lt2>
          <a:srgbClr val="C3C8C8"/>
        </a:lt2>
        <a:accent1>
          <a:srgbClr val="FDC82F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FEE0AD"/>
        </a:accent5>
        <a:accent6>
          <a:srgbClr val="5E8434"/>
        </a:accent6>
        <a:hlink>
          <a:srgbClr val="D81E05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SC08-S07-1-Chapel-Background</Template>
  <TotalTime>6924</TotalTime>
  <Words>4093</Words>
  <Application>Microsoft Office PowerPoint</Application>
  <PresentationFormat>Letter Paper (8.5x11 in)</PresentationFormat>
  <Paragraphs>831</Paragraphs>
  <Slides>27</Slides>
  <Notes>26</Notes>
  <HiddenSlides>2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  <vt:variant>
        <vt:lpstr>Custom Shows</vt:lpstr>
      </vt:variant>
      <vt:variant>
        <vt:i4>2</vt:i4>
      </vt:variant>
    </vt:vector>
  </HeadingPairs>
  <TitlesOfParts>
    <vt:vector size="32" baseType="lpstr">
      <vt:lpstr>CascadePhase3TemplateV2</vt:lpstr>
      <vt:lpstr>Worksheet</vt:lpstr>
      <vt:lpstr>Chart</vt:lpstr>
      <vt:lpstr>Chapel: Motivating Themes</vt:lpstr>
      <vt:lpstr>What is Chapel?</vt:lpstr>
      <vt:lpstr>Chapel’s Setting: HPCS</vt:lpstr>
      <vt:lpstr>Chapel: Motivating Themes</vt:lpstr>
      <vt:lpstr>1) General Parallel Programming</vt:lpstr>
      <vt:lpstr>2) Global-view vs. Fragmented</vt:lpstr>
      <vt:lpstr>2) Global-view vs. Fragmented</vt:lpstr>
      <vt:lpstr>2) Global-view vs. SPMD Code</vt:lpstr>
      <vt:lpstr>2) Global-view vs. SPMD Code</vt:lpstr>
      <vt:lpstr>2) SPMD pseudo-code + MPI</vt:lpstr>
      <vt:lpstr>2) rprj3 stencil from NAS MG</vt:lpstr>
      <vt:lpstr>2) NAS MG rprj3 stencil in Fortran + MPI</vt:lpstr>
      <vt:lpstr>2) NAS MG rprj3 stencil in Chapel</vt:lpstr>
      <vt:lpstr>NAS MG rprj3 stencil in ZPL</vt:lpstr>
      <vt:lpstr>NAS MG Speedup: ZPL vs. Fortran + MPI</vt:lpstr>
      <vt:lpstr>Generality Notes</vt:lpstr>
      <vt:lpstr>Code Size</vt:lpstr>
      <vt:lpstr>Code Size Notes</vt:lpstr>
      <vt:lpstr>Global-view models can benefit Productivity</vt:lpstr>
      <vt:lpstr>NPB: MPI vs. ZPL Code Size (timed kernel)</vt:lpstr>
      <vt:lpstr>NPB: MPI vs. ZPL Performance</vt:lpstr>
      <vt:lpstr>2) Classifying HPC Programming Notations</vt:lpstr>
      <vt:lpstr>3) Multiresolution Languages: Motivation</vt:lpstr>
      <vt:lpstr>3) Multiresolution Language Design</vt:lpstr>
      <vt:lpstr>4) Ability to Tune for Locality/Affinity</vt:lpstr>
      <vt:lpstr>4) A Note on Machine Model</vt:lpstr>
      <vt:lpstr>5) Support for Modern Language Concepts</vt:lpstr>
      <vt:lpstr>Short Overview</vt:lpstr>
      <vt:lpstr>Test Show</vt:lpstr>
    </vt:vector>
  </TitlesOfParts>
  <Company>Cray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Brad Chamberlain</dc:creator>
  <cp:lastModifiedBy>Brad Chamberlain</cp:lastModifiedBy>
  <cp:revision>2381</cp:revision>
  <dcterms:created xsi:type="dcterms:W3CDTF">2010-01-26T06:03:57Z</dcterms:created>
  <dcterms:modified xsi:type="dcterms:W3CDTF">2010-05-20T20:19:34Z</dcterms:modified>
</cp:coreProperties>
</file>