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96" r:id="rId4"/>
    <p:sldId id="343" r:id="rId5"/>
    <p:sldId id="313" r:id="rId6"/>
    <p:sldId id="323" r:id="rId7"/>
    <p:sldId id="324" r:id="rId8"/>
    <p:sldId id="328" r:id="rId9"/>
    <p:sldId id="329" r:id="rId10"/>
    <p:sldId id="325" r:id="rId11"/>
    <p:sldId id="326" r:id="rId12"/>
    <p:sldId id="315" r:id="rId13"/>
    <p:sldId id="316" r:id="rId14"/>
    <p:sldId id="317" r:id="rId15"/>
    <p:sldId id="330" r:id="rId16"/>
    <p:sldId id="318" r:id="rId17"/>
    <p:sldId id="332" r:id="rId18"/>
    <p:sldId id="322" r:id="rId19"/>
    <p:sldId id="333" r:id="rId20"/>
    <p:sldId id="344" r:id="rId21"/>
    <p:sldId id="334" r:id="rId22"/>
    <p:sldId id="335" r:id="rId23"/>
    <p:sldId id="336" r:id="rId24"/>
    <p:sldId id="337" r:id="rId25"/>
    <p:sldId id="338" r:id="rId26"/>
    <p:sldId id="339" r:id="rId27"/>
    <p:sldId id="340" r:id="rId28"/>
    <p:sldId id="341" r:id="rId29"/>
    <p:sldId id="342" r:id="rId30"/>
    <p:sldId id="34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34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DB9259-B74E-4C34-AE92-1A48E35960FF}"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2105269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B9259-B74E-4C34-AE92-1A48E35960FF}"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135690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B9259-B74E-4C34-AE92-1A48E35960FF}"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796013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DB9259-B74E-4C34-AE92-1A48E35960FF}"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1766197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DB9259-B74E-4C34-AE92-1A48E35960FF}"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347144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DB9259-B74E-4C34-AE92-1A48E35960FF}"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51361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DB9259-B74E-4C34-AE92-1A48E35960FF}"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1298006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DB9259-B74E-4C34-AE92-1A48E35960FF}"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3621416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B9259-B74E-4C34-AE92-1A48E35960FF}"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841179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DB9259-B74E-4C34-AE92-1A48E35960FF}"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351165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DB9259-B74E-4C34-AE92-1A48E35960FF}"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FDACB-9CFF-4D5A-8D85-1E17ABC79994}" type="slidenum">
              <a:rPr lang="en-US" smtClean="0"/>
              <a:t>‹#›</a:t>
            </a:fld>
            <a:endParaRPr lang="en-US"/>
          </a:p>
        </p:txBody>
      </p:sp>
    </p:spTree>
    <p:extLst>
      <p:ext uri="{BB962C8B-B14F-4D97-AF65-F5344CB8AC3E}">
        <p14:creationId xmlns:p14="http://schemas.microsoft.com/office/powerpoint/2010/main" val="61001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B9259-B74E-4C34-AE92-1A48E35960FF}"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FDACB-9CFF-4D5A-8D85-1E17ABC79994}" type="slidenum">
              <a:rPr lang="en-US" smtClean="0"/>
              <a:t>‹#›</a:t>
            </a:fld>
            <a:endParaRPr lang="en-US"/>
          </a:p>
        </p:txBody>
      </p:sp>
    </p:spTree>
    <p:extLst>
      <p:ext uri="{BB962C8B-B14F-4D97-AF65-F5344CB8AC3E}">
        <p14:creationId xmlns:p14="http://schemas.microsoft.com/office/powerpoint/2010/main" val="3800996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10390360" cy="2387600"/>
          </a:xfrm>
        </p:spPr>
        <p:txBody>
          <a:bodyPr>
            <a:normAutofit fontScale="90000"/>
          </a:bodyPr>
          <a:lstStyle/>
          <a:p>
            <a:r>
              <a:rPr lang="en-US" dirty="0" smtClean="0"/>
              <a:t>CSEP 521: Applied Algorithms</a:t>
            </a:r>
            <a:br>
              <a:rPr lang="en-US" dirty="0" smtClean="0"/>
            </a:br>
            <a:r>
              <a:rPr lang="en-US" dirty="0" smtClean="0"/>
              <a:t>Lecture 4  Randomized Algorithms	</a:t>
            </a:r>
            <a:endParaRPr lang="en-US" dirty="0"/>
          </a:p>
        </p:txBody>
      </p:sp>
      <p:sp>
        <p:nvSpPr>
          <p:cNvPr id="3" name="Subtitle 2"/>
          <p:cNvSpPr>
            <a:spLocks noGrp="1"/>
          </p:cNvSpPr>
          <p:nvPr>
            <p:ph type="subTitle" idx="1"/>
          </p:nvPr>
        </p:nvSpPr>
        <p:spPr/>
        <p:txBody>
          <a:bodyPr/>
          <a:lstStyle/>
          <a:p>
            <a:r>
              <a:rPr lang="en-US" dirty="0" smtClean="0"/>
              <a:t>Richard Anderson</a:t>
            </a:r>
          </a:p>
          <a:p>
            <a:r>
              <a:rPr lang="en-US" dirty="0" smtClean="0"/>
              <a:t>January 14, 2021</a:t>
            </a:r>
            <a:endParaRPr lang="en-US" dirty="0"/>
          </a:p>
        </p:txBody>
      </p:sp>
    </p:spTree>
    <p:extLst>
      <p:ext uri="{BB962C8B-B14F-4D97-AF65-F5344CB8AC3E}">
        <p14:creationId xmlns:p14="http://schemas.microsoft.com/office/powerpoint/2010/main" val="2248290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757188" y="2190939"/>
            <a:ext cx="4572000" cy="4182701"/>
          </a:xfrm>
          <a:prstGeom prst="line">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5"/>
            <a:ext cx="10515600" cy="1825814"/>
          </a:xfrm>
        </p:spPr>
        <p:txBody>
          <a:bodyPr>
            <a:normAutofit fontScale="90000"/>
          </a:bodyPr>
          <a:lstStyle/>
          <a:p>
            <a:r>
              <a:rPr lang="en-US" dirty="0" smtClean="0"/>
              <a:t>Use lines which are extension of line segments</a:t>
            </a:r>
            <a:br>
              <a:rPr lang="en-US" dirty="0" smtClean="0"/>
            </a:br>
            <a:endParaRPr lang="en-US" dirty="0"/>
          </a:p>
        </p:txBody>
      </p:sp>
      <p:cxnSp>
        <p:nvCxnSpPr>
          <p:cNvPr id="4" name="Straight Connector 3"/>
          <p:cNvCxnSpPr/>
          <p:nvPr/>
        </p:nvCxnSpPr>
        <p:spPr>
          <a:xfrm>
            <a:off x="4409038" y="2779414"/>
            <a:ext cx="1828800" cy="1683944"/>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79011" y="4906979"/>
            <a:ext cx="4644427" cy="1200329"/>
          </a:xfrm>
          <a:prstGeom prst="rect">
            <a:avLst/>
          </a:prstGeom>
          <a:solidFill>
            <a:schemeClr val="accent1">
              <a:lumMod val="20000"/>
              <a:lumOff val="80000"/>
            </a:schemeClr>
          </a:solidFill>
          <a:ln w="28575">
            <a:solidFill>
              <a:schemeClr val="accent1">
                <a:lumMod val="75000"/>
              </a:schemeClr>
            </a:solidFill>
          </a:ln>
        </p:spPr>
        <p:txBody>
          <a:bodyPr wrap="square" rtlCol="0">
            <a:spAutoFit/>
          </a:bodyPr>
          <a:lstStyle/>
          <a:p>
            <a:r>
              <a:rPr lang="en-US" dirty="0" smtClean="0"/>
              <a:t>Detail: Which region do we put the segment in?</a:t>
            </a:r>
          </a:p>
          <a:p>
            <a:endParaRPr lang="en-US" dirty="0"/>
          </a:p>
          <a:p>
            <a:r>
              <a:rPr lang="en-US" dirty="0" smtClean="0"/>
              <a:t>Place it in an interior node, and treat it as being between regions</a:t>
            </a:r>
            <a:endParaRPr lang="en-US" dirty="0"/>
          </a:p>
        </p:txBody>
      </p:sp>
    </p:spTree>
    <p:extLst>
      <p:ext uri="{BB962C8B-B14F-4D97-AF65-F5344CB8AC3E}">
        <p14:creationId xmlns:p14="http://schemas.microsoft.com/office/powerpoint/2010/main" val="2921343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a:off x="7382537" y="3535378"/>
            <a:ext cx="1190530" cy="332262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454305" y="1294646"/>
            <a:ext cx="7559644" cy="369381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199677" y="488887"/>
            <a:ext cx="2445566" cy="34267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191754" y="353085"/>
            <a:ext cx="398353" cy="636458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5267" y="3363363"/>
            <a:ext cx="1977051" cy="192386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276539" y="2372008"/>
            <a:ext cx="3050452" cy="390204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2045" y="660903"/>
            <a:ext cx="3177203" cy="315060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607554" y="3476531"/>
            <a:ext cx="2769233" cy="335883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08222" y="2960483"/>
            <a:ext cx="1054161" cy="105925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3861304" y="1946495"/>
            <a:ext cx="823865" cy="10139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625505" y="4372824"/>
            <a:ext cx="1013988" cy="123127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622202" y="2462542"/>
            <a:ext cx="434566" cy="61563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839485" y="5015620"/>
            <a:ext cx="841972" cy="66995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95446" y="4372824"/>
            <a:ext cx="443619" cy="123127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399984" y="3476531"/>
            <a:ext cx="108642" cy="153908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6993801" y="2877846"/>
            <a:ext cx="1765425" cy="8510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38200" y="1982709"/>
            <a:ext cx="1081135" cy="6065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077362" y="4372824"/>
            <a:ext cx="914400" cy="914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922190" y="3915624"/>
            <a:ext cx="914400" cy="914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405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hidden surface elimination</a:t>
            </a:r>
            <a:endParaRPr lang="en-US" dirty="0"/>
          </a:p>
        </p:txBody>
      </p:sp>
      <p:sp>
        <p:nvSpPr>
          <p:cNvPr id="3" name="Content Placeholder 2"/>
          <p:cNvSpPr>
            <a:spLocks noGrp="1"/>
          </p:cNvSpPr>
          <p:nvPr>
            <p:ph idx="1"/>
          </p:nvPr>
        </p:nvSpPr>
        <p:spPr/>
        <p:txBody>
          <a:bodyPr/>
          <a:lstStyle/>
          <a:p>
            <a:r>
              <a:rPr lang="en-US" dirty="0" smtClean="0"/>
              <a:t>2-D Version, draw the line segments visible from any point in space</a:t>
            </a:r>
          </a:p>
          <a:p>
            <a:pPr lvl="1"/>
            <a:r>
              <a:rPr lang="en-US" dirty="0" smtClean="0"/>
              <a:t>Painters algorithm: draw the lines from back to front in viewing direction</a:t>
            </a:r>
          </a:p>
          <a:p>
            <a:pPr lvl="1"/>
            <a:endParaRPr lang="en-US" dirty="0"/>
          </a:p>
          <a:p>
            <a:r>
              <a:rPr lang="en-US" dirty="0" smtClean="0"/>
              <a:t>Tree traversal algorithm.  Determine which side of the line you are on for each node.  Traverse the subtree on the other side of the line, then the subtree on your side of the line</a:t>
            </a:r>
          </a:p>
          <a:p>
            <a:endParaRPr lang="en-US" dirty="0"/>
          </a:p>
          <a:p>
            <a:r>
              <a:rPr lang="en-US" dirty="0" smtClean="0"/>
              <a:t>Run time is proportional to the size of the tree</a:t>
            </a:r>
          </a:p>
          <a:p>
            <a:pPr lvl="1"/>
            <a:r>
              <a:rPr lang="en-US" dirty="0" smtClean="0"/>
              <a:t>Tree size O(n)?  O(n log n)?  O(n</a:t>
            </a:r>
            <a:r>
              <a:rPr lang="en-US" baseline="30000" dirty="0" smtClean="0"/>
              <a:t>2</a:t>
            </a:r>
            <a:r>
              <a:rPr lang="en-US" dirty="0" smtClean="0"/>
              <a:t>)?</a:t>
            </a:r>
            <a:endParaRPr lang="en-US" dirty="0"/>
          </a:p>
        </p:txBody>
      </p:sp>
    </p:spTree>
    <p:extLst>
      <p:ext uri="{BB962C8B-B14F-4D97-AF65-F5344CB8AC3E}">
        <p14:creationId xmlns:p14="http://schemas.microsoft.com/office/powerpoint/2010/main" val="4114808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Algorithm</a:t>
            </a:r>
            <a:endParaRPr lang="en-US" dirty="0"/>
          </a:p>
        </p:txBody>
      </p:sp>
      <p:sp>
        <p:nvSpPr>
          <p:cNvPr id="3" name="Content Placeholder 2"/>
          <p:cNvSpPr>
            <a:spLocks noGrp="1"/>
          </p:cNvSpPr>
          <p:nvPr>
            <p:ph idx="1"/>
          </p:nvPr>
        </p:nvSpPr>
        <p:spPr>
          <a:xfrm>
            <a:off x="838200" y="1825625"/>
            <a:ext cx="4162331" cy="4351338"/>
          </a:xfrm>
        </p:spPr>
        <p:txBody>
          <a:bodyPr/>
          <a:lstStyle/>
          <a:p>
            <a:r>
              <a:rPr lang="en-US" dirty="0" smtClean="0"/>
              <a:t>Permutation of line segments</a:t>
            </a:r>
          </a:p>
          <a:p>
            <a:r>
              <a:rPr lang="en-US" dirty="0" smtClean="0"/>
              <a:t>While a region has more than one segment</a:t>
            </a:r>
          </a:p>
          <a:p>
            <a:pPr lvl="1"/>
            <a:r>
              <a:rPr lang="en-US" dirty="0" smtClean="0"/>
              <a:t>Choose the next segment, and use its line to split segments</a:t>
            </a:r>
            <a:endParaRPr lang="en-US" dirty="0"/>
          </a:p>
        </p:txBody>
      </p:sp>
      <p:cxnSp>
        <p:nvCxnSpPr>
          <p:cNvPr id="5" name="Straight Connector 4"/>
          <p:cNvCxnSpPr/>
          <p:nvPr/>
        </p:nvCxnSpPr>
        <p:spPr>
          <a:xfrm flipV="1">
            <a:off x="5097102" y="2409950"/>
            <a:ext cx="2362954" cy="102304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flipV="1">
            <a:off x="7695446" y="733331"/>
            <a:ext cx="21500" cy="118040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720688" y="3811509"/>
            <a:ext cx="1852944" cy="1185827"/>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234126" y="2956622"/>
            <a:ext cx="1699033" cy="454182"/>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821092" y="2267004"/>
            <a:ext cx="1889158"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814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 exercises (breakout)</a:t>
            </a:r>
            <a:endParaRPr lang="en-US" dirty="0"/>
          </a:p>
        </p:txBody>
      </p:sp>
      <p:sp>
        <p:nvSpPr>
          <p:cNvPr id="3" name="Content Placeholder 2"/>
          <p:cNvSpPr>
            <a:spLocks noGrp="1"/>
          </p:cNvSpPr>
          <p:nvPr>
            <p:ph idx="1"/>
          </p:nvPr>
        </p:nvSpPr>
        <p:spPr>
          <a:xfrm>
            <a:off x="838200" y="1825625"/>
            <a:ext cx="6540374" cy="4351338"/>
          </a:xfrm>
        </p:spPr>
        <p:txBody>
          <a:bodyPr>
            <a:normAutofit/>
          </a:bodyPr>
          <a:lstStyle/>
          <a:p>
            <a:r>
              <a:rPr lang="en-US" dirty="0" smtClean="0"/>
              <a:t>Show that there exists a set of line segments for which no binary planar partition can avoid breaking up some of </a:t>
            </a:r>
            <a:r>
              <a:rPr lang="en-US" dirty="0"/>
              <a:t>t</a:t>
            </a:r>
            <a:r>
              <a:rPr lang="en-US" dirty="0" smtClean="0"/>
              <a:t>he segments into pieces, if each segment is to lie in a different region of the partition</a:t>
            </a:r>
          </a:p>
          <a:p>
            <a:pPr marL="0" indent="0">
              <a:buNone/>
            </a:pPr>
            <a:endParaRPr lang="en-US" dirty="0" smtClean="0"/>
          </a:p>
          <a:p>
            <a:r>
              <a:rPr lang="en-US" dirty="0" smtClean="0"/>
              <a:t>What is a bad case of partitioning</a:t>
            </a:r>
          </a:p>
          <a:p>
            <a:pPr lvl="1"/>
            <a:endParaRPr lang="en-US" dirty="0"/>
          </a:p>
        </p:txBody>
      </p:sp>
      <p:cxnSp>
        <p:nvCxnSpPr>
          <p:cNvPr id="5" name="Straight Connector 4"/>
          <p:cNvCxnSpPr/>
          <p:nvPr/>
        </p:nvCxnSpPr>
        <p:spPr>
          <a:xfrm flipV="1">
            <a:off x="9297909" y="2480650"/>
            <a:ext cx="1892174" cy="298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904491" y="1412341"/>
            <a:ext cx="905347" cy="86007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9017251" y="1683113"/>
            <a:ext cx="1036622" cy="9219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628768" y="4065006"/>
            <a:ext cx="9053" cy="170205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962238" y="4065006"/>
            <a:ext cx="9053" cy="170205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286655" y="4065006"/>
            <a:ext cx="9053" cy="170205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1611072" y="4065006"/>
            <a:ext cx="9053" cy="170205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0295298" y="4065006"/>
            <a:ext cx="9053" cy="170205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8084745" y="4137434"/>
            <a:ext cx="1715632"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flipV="1">
            <a:off x="8100589" y="4522944"/>
            <a:ext cx="1715632"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8084745" y="4916031"/>
            <a:ext cx="1715632"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8084745" y="5309118"/>
            <a:ext cx="1715632"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8084745" y="5669778"/>
            <a:ext cx="1715632" cy="1"/>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7834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flipV="1">
            <a:off x="4481087" y="597530"/>
            <a:ext cx="71295" cy="58213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76746" y="4286815"/>
            <a:ext cx="7243527" cy="7242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6746" y="3515761"/>
            <a:ext cx="7243527" cy="7242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6745" y="2747725"/>
            <a:ext cx="7243527" cy="7242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986828" y="1946495"/>
            <a:ext cx="2399168" cy="90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86828" y="2768851"/>
            <a:ext cx="2399168" cy="90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86828" y="3527833"/>
            <a:ext cx="2399168" cy="90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86828" y="4295869"/>
            <a:ext cx="2399168" cy="90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494668" y="1520982"/>
            <a:ext cx="50173" cy="42641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76745" y="4965822"/>
            <a:ext cx="7243527" cy="7242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912890" y="4992982"/>
            <a:ext cx="2399168" cy="90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912890" y="5635021"/>
            <a:ext cx="2399168" cy="90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7338965" y="603557"/>
            <a:ext cx="71295" cy="58213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7352546" y="1527009"/>
            <a:ext cx="50173" cy="42641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5058999" y="597530"/>
            <a:ext cx="71295" cy="58213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5072580" y="1520982"/>
            <a:ext cx="50173" cy="42641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5621070" y="597530"/>
            <a:ext cx="71295" cy="58213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5634651" y="1520982"/>
            <a:ext cx="50173" cy="42641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6198982" y="597530"/>
            <a:ext cx="71295" cy="58213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6212563" y="1520982"/>
            <a:ext cx="50173" cy="42641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6730305" y="614123"/>
            <a:ext cx="71295" cy="58213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6743886" y="1537575"/>
            <a:ext cx="50173" cy="42641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4209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algorithm</a:t>
            </a:r>
            <a:endParaRPr lang="en-US" dirty="0"/>
          </a:p>
        </p:txBody>
      </p:sp>
      <p:sp>
        <p:nvSpPr>
          <p:cNvPr id="3" name="Content Placeholder 2"/>
          <p:cNvSpPr>
            <a:spLocks noGrp="1"/>
          </p:cNvSpPr>
          <p:nvPr>
            <p:ph idx="1"/>
          </p:nvPr>
        </p:nvSpPr>
        <p:spPr/>
        <p:txBody>
          <a:bodyPr/>
          <a:lstStyle/>
          <a:p>
            <a:r>
              <a:rPr lang="en-US" dirty="0" smtClean="0"/>
              <a:t>Choose the segments in a random order</a:t>
            </a:r>
          </a:p>
          <a:p>
            <a:endParaRPr lang="en-US" dirty="0"/>
          </a:p>
          <a:p>
            <a:r>
              <a:rPr lang="en-US" dirty="0" smtClean="0"/>
              <a:t>Result: Expected number of partitions is O(n log n)</a:t>
            </a:r>
            <a:endParaRPr lang="en-US" dirty="0"/>
          </a:p>
        </p:txBody>
      </p:sp>
    </p:spTree>
    <p:extLst>
      <p:ext uri="{BB962C8B-B14F-4D97-AF65-F5344CB8AC3E}">
        <p14:creationId xmlns:p14="http://schemas.microsoft.com/office/powerpoint/2010/main" val="4064380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the expected size</a:t>
            </a:r>
            <a:endParaRPr lang="en-US" dirty="0"/>
          </a:p>
        </p:txBody>
      </p:sp>
      <p:sp>
        <p:nvSpPr>
          <p:cNvPr id="3" name="Content Placeholder 2"/>
          <p:cNvSpPr>
            <a:spLocks noGrp="1"/>
          </p:cNvSpPr>
          <p:nvPr>
            <p:ph idx="1"/>
          </p:nvPr>
        </p:nvSpPr>
        <p:spPr>
          <a:xfrm>
            <a:off x="838200" y="1825625"/>
            <a:ext cx="10515600" cy="1252553"/>
          </a:xfrm>
        </p:spPr>
        <p:txBody>
          <a:bodyPr/>
          <a:lstStyle/>
          <a:p>
            <a:r>
              <a:rPr lang="en-US" dirty="0" smtClean="0"/>
              <a:t>Expected size is given by the number of expected pieces of segments</a:t>
            </a:r>
          </a:p>
          <a:p>
            <a:r>
              <a:rPr lang="en-US" dirty="0" smtClean="0"/>
              <a:t>How many intersections are generated by extensions of the segment s</a:t>
            </a:r>
            <a:endParaRPr lang="en-US" dirty="0"/>
          </a:p>
        </p:txBody>
      </p:sp>
      <p:cxnSp>
        <p:nvCxnSpPr>
          <p:cNvPr id="4" name="Straight Connector 3"/>
          <p:cNvCxnSpPr/>
          <p:nvPr/>
        </p:nvCxnSpPr>
        <p:spPr>
          <a:xfrm>
            <a:off x="1484769" y="3902044"/>
            <a:ext cx="315966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853474" y="3313569"/>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277479" y="3313569"/>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810124" y="3304516"/>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261288" y="3304516"/>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866362" y="3304516"/>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471435" y="3313569"/>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37565" y="3304516"/>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38115" y="3304516"/>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387221" y="3304516"/>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644430" y="3902044"/>
            <a:ext cx="5549773" cy="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287272" y="2893512"/>
            <a:ext cx="301686" cy="369332"/>
          </a:xfrm>
          <a:prstGeom prst="rect">
            <a:avLst/>
          </a:prstGeom>
          <a:noFill/>
        </p:spPr>
        <p:txBody>
          <a:bodyPr wrap="none" rtlCol="0">
            <a:spAutoFit/>
          </a:bodyPr>
          <a:lstStyle/>
          <a:p>
            <a:r>
              <a:rPr lang="en-US" dirty="0" smtClean="0"/>
              <a:t>1</a:t>
            </a:r>
            <a:endParaRPr lang="en-US" dirty="0"/>
          </a:p>
        </p:txBody>
      </p:sp>
      <p:sp>
        <p:nvSpPr>
          <p:cNvPr id="16" name="TextBox 15"/>
          <p:cNvSpPr txBox="1"/>
          <p:nvPr/>
        </p:nvSpPr>
        <p:spPr>
          <a:xfrm>
            <a:off x="5786722" y="2893512"/>
            <a:ext cx="301686" cy="369332"/>
          </a:xfrm>
          <a:prstGeom prst="rect">
            <a:avLst/>
          </a:prstGeom>
          <a:noFill/>
        </p:spPr>
        <p:txBody>
          <a:bodyPr wrap="none" rtlCol="0">
            <a:spAutoFit/>
          </a:bodyPr>
          <a:lstStyle/>
          <a:p>
            <a:r>
              <a:rPr lang="en-US" dirty="0" smtClean="0"/>
              <a:t>2</a:t>
            </a:r>
            <a:endParaRPr lang="en-US" dirty="0"/>
          </a:p>
        </p:txBody>
      </p:sp>
      <p:sp>
        <p:nvSpPr>
          <p:cNvPr id="17" name="TextBox 16"/>
          <p:cNvSpPr txBox="1"/>
          <p:nvPr/>
        </p:nvSpPr>
        <p:spPr>
          <a:xfrm>
            <a:off x="6236378" y="2893512"/>
            <a:ext cx="301686" cy="369332"/>
          </a:xfrm>
          <a:prstGeom prst="rect">
            <a:avLst/>
          </a:prstGeom>
          <a:noFill/>
        </p:spPr>
        <p:txBody>
          <a:bodyPr wrap="none" rtlCol="0">
            <a:spAutoFit/>
          </a:bodyPr>
          <a:lstStyle/>
          <a:p>
            <a:r>
              <a:rPr lang="en-US" dirty="0" smtClean="0"/>
              <a:t>3</a:t>
            </a:r>
            <a:endParaRPr lang="en-US" dirty="0"/>
          </a:p>
        </p:txBody>
      </p:sp>
      <p:sp>
        <p:nvSpPr>
          <p:cNvPr id="18" name="TextBox 17"/>
          <p:cNvSpPr txBox="1"/>
          <p:nvPr/>
        </p:nvSpPr>
        <p:spPr>
          <a:xfrm>
            <a:off x="6702631" y="2893512"/>
            <a:ext cx="301686" cy="369332"/>
          </a:xfrm>
          <a:prstGeom prst="rect">
            <a:avLst/>
          </a:prstGeom>
          <a:noFill/>
        </p:spPr>
        <p:txBody>
          <a:bodyPr wrap="none" rtlCol="0">
            <a:spAutoFit/>
          </a:bodyPr>
          <a:lstStyle/>
          <a:p>
            <a:r>
              <a:rPr lang="en-US" dirty="0" smtClean="0"/>
              <a:t>4</a:t>
            </a:r>
            <a:endParaRPr lang="en-US" dirty="0"/>
          </a:p>
        </p:txBody>
      </p:sp>
      <p:sp>
        <p:nvSpPr>
          <p:cNvPr id="19" name="TextBox 18"/>
          <p:cNvSpPr txBox="1"/>
          <p:nvPr/>
        </p:nvSpPr>
        <p:spPr>
          <a:xfrm>
            <a:off x="7126636" y="2908954"/>
            <a:ext cx="301686" cy="369332"/>
          </a:xfrm>
          <a:prstGeom prst="rect">
            <a:avLst/>
          </a:prstGeom>
          <a:noFill/>
        </p:spPr>
        <p:txBody>
          <a:bodyPr wrap="none" rtlCol="0">
            <a:spAutoFit/>
          </a:bodyPr>
          <a:lstStyle/>
          <a:p>
            <a:r>
              <a:rPr lang="en-US" dirty="0" smtClean="0"/>
              <a:t>5</a:t>
            </a:r>
            <a:endParaRPr lang="en-US" dirty="0"/>
          </a:p>
        </p:txBody>
      </p:sp>
      <p:sp>
        <p:nvSpPr>
          <p:cNvPr id="20" name="TextBox 19"/>
          <p:cNvSpPr txBox="1"/>
          <p:nvPr/>
        </p:nvSpPr>
        <p:spPr>
          <a:xfrm>
            <a:off x="7659281" y="2870943"/>
            <a:ext cx="301686" cy="369332"/>
          </a:xfrm>
          <a:prstGeom prst="rect">
            <a:avLst/>
          </a:prstGeom>
          <a:noFill/>
        </p:spPr>
        <p:txBody>
          <a:bodyPr wrap="none" rtlCol="0">
            <a:spAutoFit/>
          </a:bodyPr>
          <a:lstStyle/>
          <a:p>
            <a:r>
              <a:rPr lang="en-US" dirty="0" smtClean="0"/>
              <a:t>6</a:t>
            </a:r>
            <a:endParaRPr lang="en-US" dirty="0"/>
          </a:p>
        </p:txBody>
      </p:sp>
      <p:sp>
        <p:nvSpPr>
          <p:cNvPr id="21" name="TextBox 20"/>
          <p:cNvSpPr txBox="1"/>
          <p:nvPr/>
        </p:nvSpPr>
        <p:spPr>
          <a:xfrm>
            <a:off x="8120961" y="2870943"/>
            <a:ext cx="301686" cy="369332"/>
          </a:xfrm>
          <a:prstGeom prst="rect">
            <a:avLst/>
          </a:prstGeom>
          <a:noFill/>
        </p:spPr>
        <p:txBody>
          <a:bodyPr wrap="none" rtlCol="0">
            <a:spAutoFit/>
          </a:bodyPr>
          <a:lstStyle/>
          <a:p>
            <a:r>
              <a:rPr lang="en-US" dirty="0" smtClean="0"/>
              <a:t>7</a:t>
            </a:r>
            <a:endParaRPr lang="en-US" dirty="0"/>
          </a:p>
        </p:txBody>
      </p:sp>
      <p:sp>
        <p:nvSpPr>
          <p:cNvPr id="22" name="TextBox 21"/>
          <p:cNvSpPr txBox="1"/>
          <p:nvPr/>
        </p:nvSpPr>
        <p:spPr>
          <a:xfrm>
            <a:off x="8697509" y="2843783"/>
            <a:ext cx="301686" cy="369332"/>
          </a:xfrm>
          <a:prstGeom prst="rect">
            <a:avLst/>
          </a:prstGeom>
          <a:noFill/>
        </p:spPr>
        <p:txBody>
          <a:bodyPr wrap="none" rtlCol="0">
            <a:spAutoFit/>
          </a:bodyPr>
          <a:lstStyle/>
          <a:p>
            <a:r>
              <a:rPr lang="en-US" dirty="0" smtClean="0"/>
              <a:t>8</a:t>
            </a:r>
            <a:endParaRPr lang="en-US" dirty="0"/>
          </a:p>
        </p:txBody>
      </p:sp>
      <p:sp>
        <p:nvSpPr>
          <p:cNvPr id="24" name="TextBox 23"/>
          <p:cNvSpPr txBox="1"/>
          <p:nvPr/>
        </p:nvSpPr>
        <p:spPr>
          <a:xfrm>
            <a:off x="9320592" y="2849241"/>
            <a:ext cx="301686" cy="369332"/>
          </a:xfrm>
          <a:prstGeom prst="rect">
            <a:avLst/>
          </a:prstGeom>
          <a:noFill/>
        </p:spPr>
        <p:txBody>
          <a:bodyPr wrap="none" rtlCol="0">
            <a:spAutoFit/>
          </a:bodyPr>
          <a:lstStyle/>
          <a:p>
            <a:r>
              <a:rPr lang="en-US" dirty="0" smtClean="0"/>
              <a:t>9</a:t>
            </a:r>
            <a:endParaRPr lang="en-US" dirty="0"/>
          </a:p>
        </p:txBody>
      </p:sp>
      <p:sp>
        <p:nvSpPr>
          <p:cNvPr id="25" name="TextBox 24"/>
          <p:cNvSpPr txBox="1"/>
          <p:nvPr/>
        </p:nvSpPr>
        <p:spPr>
          <a:xfrm>
            <a:off x="2612071" y="3902044"/>
            <a:ext cx="274434" cy="369332"/>
          </a:xfrm>
          <a:prstGeom prst="rect">
            <a:avLst/>
          </a:prstGeom>
          <a:noFill/>
        </p:spPr>
        <p:txBody>
          <a:bodyPr wrap="none" rtlCol="0">
            <a:spAutoFit/>
          </a:bodyPr>
          <a:lstStyle/>
          <a:p>
            <a:r>
              <a:rPr lang="en-US" dirty="0" smtClean="0"/>
              <a:t>s</a:t>
            </a:r>
            <a:endParaRPr lang="en-US" dirty="0"/>
          </a:p>
        </p:txBody>
      </p:sp>
    </p:spTree>
    <p:extLst>
      <p:ext uri="{BB962C8B-B14F-4D97-AF65-F5344CB8AC3E}">
        <p14:creationId xmlns:p14="http://schemas.microsoft.com/office/powerpoint/2010/main" val="3882445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result</a:t>
            </a:r>
            <a:endParaRPr lang="en-US" dirty="0"/>
          </a:p>
        </p:txBody>
      </p:sp>
      <p:sp>
        <p:nvSpPr>
          <p:cNvPr id="3" name="Content Placeholder 2"/>
          <p:cNvSpPr>
            <a:spLocks noGrp="1"/>
          </p:cNvSpPr>
          <p:nvPr>
            <p:ph idx="1"/>
          </p:nvPr>
        </p:nvSpPr>
        <p:spPr>
          <a:xfrm>
            <a:off x="838200" y="1825625"/>
            <a:ext cx="10515600" cy="2845963"/>
          </a:xfrm>
        </p:spPr>
        <p:txBody>
          <a:bodyPr/>
          <a:lstStyle/>
          <a:p>
            <a:r>
              <a:rPr lang="en-US" dirty="0" smtClean="0"/>
              <a:t>Binary Space Partition trees are small with random ordering</a:t>
            </a:r>
          </a:p>
          <a:p>
            <a:r>
              <a:rPr lang="en-US" dirty="0" smtClean="0"/>
              <a:t>This result generalizes to higher dimensions where it is useful for hidden surface elimination</a:t>
            </a:r>
          </a:p>
          <a:p>
            <a:pPr lvl="1"/>
            <a:r>
              <a:rPr lang="en-US" dirty="0" smtClean="0"/>
              <a:t>Leads to simple algorithms that perform well</a:t>
            </a:r>
          </a:p>
          <a:p>
            <a:pPr lvl="1"/>
            <a:endParaRPr lang="en-US" dirty="0"/>
          </a:p>
          <a:p>
            <a:r>
              <a:rPr lang="en-US" dirty="0" smtClean="0"/>
              <a:t>Use of randomization to defeat the bad case</a:t>
            </a:r>
            <a:endParaRPr lang="en-US" dirty="0"/>
          </a:p>
        </p:txBody>
      </p:sp>
      <p:cxnSp>
        <p:nvCxnSpPr>
          <p:cNvPr id="5" name="Straight Connector 4"/>
          <p:cNvCxnSpPr/>
          <p:nvPr/>
        </p:nvCxnSpPr>
        <p:spPr>
          <a:xfrm>
            <a:off x="488887" y="5495452"/>
            <a:ext cx="315966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857592" y="4906977"/>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281597" y="4906977"/>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14242" y="4897924"/>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265406" y="4897924"/>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870480" y="4897924"/>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475553" y="4906977"/>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941683" y="4897924"/>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42233" y="4897924"/>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91339" y="4897924"/>
            <a:ext cx="0" cy="1176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648548" y="5495452"/>
            <a:ext cx="5549773" cy="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4477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question</a:t>
            </a:r>
            <a:endParaRPr lang="en-US" dirty="0"/>
          </a:p>
        </p:txBody>
      </p:sp>
      <p:sp>
        <p:nvSpPr>
          <p:cNvPr id="3" name="Content Placeholder 2"/>
          <p:cNvSpPr>
            <a:spLocks noGrp="1"/>
          </p:cNvSpPr>
          <p:nvPr>
            <p:ph idx="1"/>
          </p:nvPr>
        </p:nvSpPr>
        <p:spPr/>
        <p:txBody>
          <a:bodyPr/>
          <a:lstStyle/>
          <a:p>
            <a:r>
              <a:rPr lang="en-US" dirty="0" smtClean="0"/>
              <a:t>Suppose that you have an application that requires unique IDs for data elements,  and you generate 128 bit keys by a random</a:t>
            </a:r>
          </a:p>
          <a:p>
            <a:r>
              <a:rPr lang="en-US" dirty="0" smtClean="0"/>
              <a:t>Does this make your application a randomized/probabilistic process?</a:t>
            </a:r>
          </a:p>
          <a:p>
            <a:r>
              <a:rPr lang="en-US" dirty="0" smtClean="0"/>
              <a:t>What are the failure modes?</a:t>
            </a:r>
          </a:p>
          <a:p>
            <a:r>
              <a:rPr lang="en-US" dirty="0" smtClean="0"/>
              <a:t>How would you analyze the probability of failure?</a:t>
            </a:r>
          </a:p>
          <a:p>
            <a:r>
              <a:rPr lang="en-US" dirty="0" smtClean="0"/>
              <a:t>What is an acceptable probability of failure?</a:t>
            </a:r>
            <a:endParaRPr lang="en-US" dirty="0"/>
          </a:p>
        </p:txBody>
      </p:sp>
    </p:spTree>
    <p:extLst>
      <p:ext uri="{BB962C8B-B14F-4D97-AF65-F5344CB8AC3E}">
        <p14:creationId xmlns:p14="http://schemas.microsoft.com/office/powerpoint/2010/main" val="4266202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normAutofit/>
          </a:bodyPr>
          <a:lstStyle/>
          <a:p>
            <a:r>
              <a:rPr lang="en-US" dirty="0" smtClean="0"/>
              <a:t>Homework deadline shifted to Thursday (including HW 1) </a:t>
            </a:r>
          </a:p>
          <a:p>
            <a:pPr lvl="1"/>
            <a:r>
              <a:rPr lang="en-US" dirty="0" smtClean="0"/>
              <a:t>But distribution will remain Tuesdays (HW 2 has been posted)</a:t>
            </a:r>
          </a:p>
          <a:p>
            <a:r>
              <a:rPr lang="en-US" dirty="0" smtClean="0"/>
              <a:t>Sign up for </a:t>
            </a:r>
            <a:r>
              <a:rPr lang="en-US" dirty="0" err="1" smtClean="0"/>
              <a:t>Gradescope</a:t>
            </a:r>
            <a:r>
              <a:rPr lang="en-US" dirty="0" smtClean="0"/>
              <a:t> (?)</a:t>
            </a:r>
          </a:p>
          <a:p>
            <a:r>
              <a:rPr lang="en-US" dirty="0" smtClean="0"/>
              <a:t>Shift in office hours – Oscar: 5-6 pm,  Monday and Wednesday</a:t>
            </a:r>
          </a:p>
          <a:p>
            <a:endParaRPr lang="en-US" dirty="0"/>
          </a:p>
        </p:txBody>
      </p:sp>
      <p:pic>
        <p:nvPicPr>
          <p:cNvPr id="4" name="Picture 2" descr="imag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5950" y="3693188"/>
            <a:ext cx="9473970" cy="2934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7431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Primality Testing</a:t>
            </a:r>
            <a:endParaRPr lang="en-US" dirty="0"/>
          </a:p>
        </p:txBody>
      </p:sp>
      <p:sp>
        <p:nvSpPr>
          <p:cNvPr id="3" name="Content Placeholder 2"/>
          <p:cNvSpPr>
            <a:spLocks noGrp="1"/>
          </p:cNvSpPr>
          <p:nvPr>
            <p:ph idx="1"/>
          </p:nvPr>
        </p:nvSpPr>
        <p:spPr/>
        <p:txBody>
          <a:bodyPr/>
          <a:lstStyle/>
          <a:p>
            <a:r>
              <a:rPr lang="en-US" dirty="0" smtClean="0"/>
              <a:t>Miller-Rabin test demonstrated importance of randomized algorithm</a:t>
            </a:r>
          </a:p>
          <a:p>
            <a:pPr lvl="1"/>
            <a:r>
              <a:rPr lang="en-US" dirty="0" smtClean="0"/>
              <a:t>Break through result in 1980</a:t>
            </a:r>
          </a:p>
          <a:p>
            <a:r>
              <a:rPr lang="en-US" dirty="0" smtClean="0"/>
              <a:t>Depends on number theory (maybe a senior </a:t>
            </a:r>
            <a:r>
              <a:rPr lang="en-US" dirty="0" err="1" smtClean="0"/>
              <a:t>ugrad</a:t>
            </a:r>
            <a:r>
              <a:rPr lang="en-US" dirty="0" smtClean="0"/>
              <a:t> class)</a:t>
            </a:r>
          </a:p>
          <a:p>
            <a:pPr lvl="1"/>
            <a:r>
              <a:rPr lang="en-US" dirty="0" smtClean="0"/>
              <a:t>But much of the algorithm can be appreciated without the theory</a:t>
            </a:r>
          </a:p>
          <a:p>
            <a:r>
              <a:rPr lang="en-US" dirty="0" smtClean="0"/>
              <a:t>Key concept is that of a witness</a:t>
            </a:r>
          </a:p>
          <a:p>
            <a:pPr lvl="1"/>
            <a:r>
              <a:rPr lang="en-US" dirty="0" smtClean="0"/>
              <a:t>If something is true, a witness always says TRUE</a:t>
            </a:r>
          </a:p>
          <a:p>
            <a:pPr lvl="1"/>
            <a:r>
              <a:rPr lang="en-US" dirty="0" smtClean="0"/>
              <a:t>If something is false, a witness says TRUE with probability less than ½</a:t>
            </a:r>
          </a:p>
          <a:p>
            <a:pPr lvl="1"/>
            <a:endParaRPr lang="en-US" dirty="0"/>
          </a:p>
        </p:txBody>
      </p:sp>
    </p:spTree>
    <p:extLst>
      <p:ext uri="{BB962C8B-B14F-4D97-AF65-F5344CB8AC3E}">
        <p14:creationId xmlns:p14="http://schemas.microsoft.com/office/powerpoint/2010/main" val="1919437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Primality testing</a:t>
            </a:r>
            <a:endParaRPr lang="en-US" dirty="0"/>
          </a:p>
        </p:txBody>
      </p:sp>
      <p:sp>
        <p:nvSpPr>
          <p:cNvPr id="3" name="Content Placeholder 2"/>
          <p:cNvSpPr>
            <a:spLocks noGrp="1"/>
          </p:cNvSpPr>
          <p:nvPr>
            <p:ph idx="1"/>
          </p:nvPr>
        </p:nvSpPr>
        <p:spPr>
          <a:xfrm>
            <a:off x="838200" y="3570988"/>
            <a:ext cx="10515600" cy="3074256"/>
          </a:xfrm>
        </p:spPr>
        <p:txBody>
          <a:bodyPr/>
          <a:lstStyle/>
          <a:p>
            <a:r>
              <a:rPr lang="en-US" dirty="0" smtClean="0"/>
              <a:t>A number p is prime if its only proper divisors are 1 and p, and is composite otherwise</a:t>
            </a:r>
          </a:p>
          <a:p>
            <a:r>
              <a:rPr lang="en-US" dirty="0" smtClean="0"/>
              <a:t>Small primes {2, 3, 5, 7, 11, 13, 17, 19, 23, 29, 31, 37, 41, 43, 47, . . .}</a:t>
            </a:r>
          </a:p>
          <a:p>
            <a:r>
              <a:rPr lang="en-US" dirty="0" smtClean="0"/>
              <a:t>Simple primality testing algorithms</a:t>
            </a:r>
          </a:p>
          <a:p>
            <a:pPr lvl="1"/>
            <a:r>
              <a:rPr lang="en-US" dirty="0" smtClean="0"/>
              <a:t>Trial division</a:t>
            </a:r>
          </a:p>
          <a:p>
            <a:pPr lvl="1"/>
            <a:r>
              <a:rPr lang="en-US" dirty="0" smtClean="0"/>
              <a:t>Sieve of Eratosthenes</a:t>
            </a:r>
          </a:p>
          <a:p>
            <a:pPr lvl="1"/>
            <a:endParaRPr lang="en-US" dirty="0"/>
          </a:p>
        </p:txBody>
      </p:sp>
      <p:sp>
        <p:nvSpPr>
          <p:cNvPr id="4" name="TextBox 3"/>
          <p:cNvSpPr txBox="1"/>
          <p:nvPr/>
        </p:nvSpPr>
        <p:spPr>
          <a:xfrm>
            <a:off x="923453" y="1892174"/>
            <a:ext cx="10945640" cy="1477328"/>
          </a:xfrm>
          <a:prstGeom prst="rect">
            <a:avLst/>
          </a:prstGeom>
          <a:noFill/>
        </p:spPr>
        <p:txBody>
          <a:bodyPr wrap="square" rtlCol="0">
            <a:spAutoFit/>
          </a:bodyPr>
          <a:lstStyle/>
          <a:p>
            <a:r>
              <a:rPr lang="en-US" dirty="0" smtClean="0"/>
              <a:t>Is the number:</a:t>
            </a:r>
          </a:p>
          <a:p>
            <a:r>
              <a:rPr lang="en-US" dirty="0" smtClean="0"/>
              <a:t>238095413091209100894305709374092843908438029843903483209843930284309238340984304398430938409284389034293842094809298324989843290230942384329034289324890348432089432832049717300990809808238903248109847387120988919298458939300094959100049958590120943873240942839032498832492393</a:t>
            </a:r>
          </a:p>
          <a:p>
            <a:r>
              <a:rPr lang="en-US" dirty="0" smtClean="0"/>
              <a:t>Prime?</a:t>
            </a:r>
            <a:endParaRPr lang="en-US" dirty="0"/>
          </a:p>
        </p:txBody>
      </p:sp>
    </p:spTree>
    <p:extLst>
      <p:ext uri="{BB962C8B-B14F-4D97-AF65-F5344CB8AC3E}">
        <p14:creationId xmlns:p14="http://schemas.microsoft.com/office/powerpoint/2010/main" val="3361645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Bignum</a:t>
            </a:r>
            <a:r>
              <a:rPr lang="en-US" dirty="0" smtClean="0"/>
              <a:t> computation</a:t>
            </a:r>
            <a:endParaRPr lang="en-US" dirty="0"/>
          </a:p>
        </p:txBody>
      </p:sp>
      <p:sp>
        <p:nvSpPr>
          <p:cNvPr id="3" name="Content Placeholder 2"/>
          <p:cNvSpPr>
            <a:spLocks noGrp="1"/>
          </p:cNvSpPr>
          <p:nvPr>
            <p:ph idx="1"/>
          </p:nvPr>
        </p:nvSpPr>
        <p:spPr/>
        <p:txBody>
          <a:bodyPr/>
          <a:lstStyle/>
          <a:p>
            <a:r>
              <a:rPr lang="en-US" dirty="0" smtClean="0"/>
              <a:t>Arithmetic computation on very large numbers – thousands of digits</a:t>
            </a:r>
          </a:p>
          <a:p>
            <a:r>
              <a:rPr lang="en-US" dirty="0" smtClean="0"/>
              <a:t>Run time expressed as a function of the number of digits</a:t>
            </a:r>
          </a:p>
          <a:p>
            <a:r>
              <a:rPr lang="en-US" dirty="0" smtClean="0"/>
              <a:t>Addition of two N-bit numbers: O(n)</a:t>
            </a:r>
          </a:p>
          <a:p>
            <a:r>
              <a:rPr lang="en-US" dirty="0" smtClean="0"/>
              <a:t>Multiplication of two n-bit numbers: O(n</a:t>
            </a:r>
            <a:r>
              <a:rPr lang="en-US" baseline="30000" dirty="0" smtClean="0"/>
              <a:t>2</a:t>
            </a:r>
            <a:r>
              <a:rPr lang="en-US" dirty="0" smtClean="0"/>
              <a:t>) or O(n</a:t>
            </a:r>
            <a:r>
              <a:rPr lang="en-US" baseline="30000" dirty="0" smtClean="0"/>
              <a:t>3/2</a:t>
            </a:r>
            <a:r>
              <a:rPr lang="en-US" dirty="0" smtClean="0"/>
              <a:t>) </a:t>
            </a:r>
            <a:r>
              <a:rPr lang="en-US" smtClean="0"/>
              <a:t>or                      O(n </a:t>
            </a:r>
            <a:r>
              <a:rPr lang="en-US" dirty="0" smtClean="0"/>
              <a:t>log n </a:t>
            </a:r>
            <a:r>
              <a:rPr lang="en-US" dirty="0" err="1" smtClean="0"/>
              <a:t>loglog</a:t>
            </a:r>
            <a:r>
              <a:rPr lang="en-US" dirty="0" smtClean="0"/>
              <a:t> n)</a:t>
            </a:r>
          </a:p>
          <a:p>
            <a:r>
              <a:rPr lang="en-US" dirty="0" smtClean="0"/>
              <a:t>Primality testing algorithms (testing if n is prime),  generally perform operations mod n</a:t>
            </a:r>
          </a:p>
          <a:p>
            <a:r>
              <a:rPr lang="en-US" dirty="0" smtClean="0"/>
              <a:t>Computing  a</a:t>
            </a:r>
            <a:r>
              <a:rPr lang="en-US" baseline="30000" dirty="0" smtClean="0"/>
              <a:t>x</a:t>
            </a:r>
            <a:r>
              <a:rPr lang="en-US" dirty="0" smtClean="0"/>
              <a:t> mod n can be done with O(log x) multiplications</a:t>
            </a:r>
            <a:endParaRPr lang="en-US" dirty="0"/>
          </a:p>
        </p:txBody>
      </p:sp>
    </p:spTree>
    <p:extLst>
      <p:ext uri="{BB962C8B-B14F-4D97-AF65-F5344CB8AC3E}">
        <p14:creationId xmlns:p14="http://schemas.microsoft.com/office/powerpoint/2010/main" val="1264398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Proving numbers are prime</a:t>
            </a:r>
            <a:endParaRPr lang="en-US" dirty="0"/>
          </a:p>
        </p:txBody>
      </p:sp>
      <p:sp>
        <p:nvSpPr>
          <p:cNvPr id="3" name="Content Placeholder 2"/>
          <p:cNvSpPr>
            <a:spLocks noGrp="1"/>
          </p:cNvSpPr>
          <p:nvPr>
            <p:ph idx="1"/>
          </p:nvPr>
        </p:nvSpPr>
        <p:spPr/>
        <p:txBody>
          <a:bodyPr/>
          <a:lstStyle/>
          <a:p>
            <a:r>
              <a:rPr lang="en-US" dirty="0" smtClean="0"/>
              <a:t>Important to do this for cryptography</a:t>
            </a:r>
          </a:p>
          <a:p>
            <a:r>
              <a:rPr lang="en-US" dirty="0" smtClean="0"/>
              <a:t>Central component for RSA cryptography – number N = </a:t>
            </a:r>
            <a:r>
              <a:rPr lang="en-US" dirty="0" err="1" smtClean="0"/>
              <a:t>pq</a:t>
            </a:r>
            <a:r>
              <a:rPr lang="en-US" dirty="0" smtClean="0"/>
              <a:t> where p and q are secret primes</a:t>
            </a:r>
          </a:p>
          <a:p>
            <a:r>
              <a:rPr lang="en-US" dirty="0" smtClean="0"/>
              <a:t>Need a way to generate “random primes”</a:t>
            </a:r>
            <a:endParaRPr lang="en-US" dirty="0"/>
          </a:p>
        </p:txBody>
      </p:sp>
    </p:spTree>
    <p:extLst>
      <p:ext uri="{BB962C8B-B14F-4D97-AF65-F5344CB8AC3E}">
        <p14:creationId xmlns:p14="http://schemas.microsoft.com/office/powerpoint/2010/main" val="2823926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Witnesses and Certificates</a:t>
            </a:r>
            <a:endParaRPr lang="en-US" dirty="0"/>
          </a:p>
        </p:txBody>
      </p:sp>
      <p:sp>
        <p:nvSpPr>
          <p:cNvPr id="3" name="Content Placeholder 2"/>
          <p:cNvSpPr>
            <a:spLocks noGrp="1"/>
          </p:cNvSpPr>
          <p:nvPr>
            <p:ph idx="1"/>
          </p:nvPr>
        </p:nvSpPr>
        <p:spPr/>
        <p:txBody>
          <a:bodyPr/>
          <a:lstStyle/>
          <a:p>
            <a:r>
              <a:rPr lang="en-US" dirty="0" smtClean="0"/>
              <a:t>Certificate C that can be used to prove a property</a:t>
            </a:r>
          </a:p>
          <a:p>
            <a:pPr lvl="1"/>
            <a:r>
              <a:rPr lang="en-US" dirty="0" smtClean="0"/>
              <a:t>To show N is composite,  find a number A such that 1 &lt; GCD(A, N) &lt; N</a:t>
            </a:r>
          </a:p>
          <a:p>
            <a:pPr lvl="1"/>
            <a:r>
              <a:rPr lang="en-US" dirty="0" smtClean="0"/>
              <a:t>178 is a Certificate that 11481 is composite</a:t>
            </a:r>
          </a:p>
          <a:p>
            <a:pPr lvl="1"/>
            <a:endParaRPr lang="en-US" dirty="0"/>
          </a:p>
          <a:p>
            <a:r>
              <a:rPr lang="en-US" dirty="0" smtClean="0"/>
              <a:t>Is there a certificate for primality?</a:t>
            </a:r>
          </a:p>
          <a:p>
            <a:endParaRPr lang="en-US" dirty="0" smtClean="0"/>
          </a:p>
          <a:p>
            <a:r>
              <a:rPr lang="en-US" dirty="0" smtClean="0"/>
              <a:t>Witness</a:t>
            </a:r>
          </a:p>
          <a:p>
            <a:pPr lvl="1"/>
            <a:r>
              <a:rPr lang="en-US" dirty="0" smtClean="0"/>
              <a:t>A property that always holds for primes</a:t>
            </a:r>
          </a:p>
          <a:p>
            <a:pPr lvl="1"/>
            <a:r>
              <a:rPr lang="en-US" dirty="0" smtClean="0"/>
              <a:t>A property that only sometimes holds for composites</a:t>
            </a:r>
          </a:p>
          <a:p>
            <a:pPr lvl="1"/>
            <a:endParaRPr lang="en-US" dirty="0" smtClean="0"/>
          </a:p>
          <a:p>
            <a:endParaRPr lang="en-US" dirty="0"/>
          </a:p>
          <a:p>
            <a:endParaRPr lang="en-US" dirty="0"/>
          </a:p>
        </p:txBody>
      </p:sp>
    </p:spTree>
    <p:extLst>
      <p:ext uri="{BB962C8B-B14F-4D97-AF65-F5344CB8AC3E}">
        <p14:creationId xmlns:p14="http://schemas.microsoft.com/office/powerpoint/2010/main" val="3440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Miller-Rabin test</a:t>
            </a:r>
            <a:endParaRPr lang="en-US" dirty="0"/>
          </a:p>
        </p:txBody>
      </p:sp>
      <p:sp>
        <p:nvSpPr>
          <p:cNvPr id="3" name="Content Placeholder 2"/>
          <p:cNvSpPr>
            <a:spLocks noGrp="1"/>
          </p:cNvSpPr>
          <p:nvPr>
            <p:ph idx="1"/>
          </p:nvPr>
        </p:nvSpPr>
        <p:spPr/>
        <p:txBody>
          <a:bodyPr/>
          <a:lstStyle/>
          <a:p>
            <a:r>
              <a:rPr lang="en-US" dirty="0" smtClean="0"/>
              <a:t>Determine if n is prime</a:t>
            </a:r>
          </a:p>
          <a:p>
            <a:r>
              <a:rPr lang="en-US" dirty="0" smtClean="0"/>
              <a:t>Given an integer a,  1 &lt; a &lt; n,   </a:t>
            </a:r>
          </a:p>
          <a:p>
            <a:pPr lvl="1"/>
            <a:r>
              <a:rPr lang="en-US" dirty="0" smtClean="0"/>
              <a:t>Miller(n, a) returns either “maybe prime” or “definitely composite”</a:t>
            </a:r>
          </a:p>
          <a:p>
            <a:pPr lvl="1"/>
            <a:r>
              <a:rPr lang="en-US" dirty="0" smtClean="0"/>
              <a:t>For n prime,  Miller(n, a) always says “maybe prime”</a:t>
            </a:r>
          </a:p>
          <a:p>
            <a:pPr lvl="1"/>
            <a:r>
              <a:rPr lang="en-US" dirty="0" smtClean="0"/>
              <a:t>For n composite,  Miller(n, a) says “maybe prime” with probability at most ¼ for a random a</a:t>
            </a:r>
          </a:p>
          <a:p>
            <a:pPr lvl="1"/>
            <a:endParaRPr lang="en-US" dirty="0" smtClean="0"/>
          </a:p>
          <a:p>
            <a:r>
              <a:rPr lang="en-US" dirty="0" smtClean="0"/>
              <a:t>By running the Miller test repeatedly, we can make it arbitrary high probability</a:t>
            </a:r>
            <a:endParaRPr lang="en-US" dirty="0"/>
          </a:p>
        </p:txBody>
      </p:sp>
    </p:spTree>
    <p:extLst>
      <p:ext uri="{BB962C8B-B14F-4D97-AF65-F5344CB8AC3E}">
        <p14:creationId xmlns:p14="http://schemas.microsoft.com/office/powerpoint/2010/main" val="3810745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Fermat Test</a:t>
            </a:r>
            <a:endParaRPr lang="en-US" dirty="0"/>
          </a:p>
        </p:txBody>
      </p:sp>
      <p:sp>
        <p:nvSpPr>
          <p:cNvPr id="3" name="Content Placeholder 2"/>
          <p:cNvSpPr>
            <a:spLocks noGrp="1"/>
          </p:cNvSpPr>
          <p:nvPr>
            <p:ph idx="1"/>
          </p:nvPr>
        </p:nvSpPr>
        <p:spPr/>
        <p:txBody>
          <a:bodyPr/>
          <a:lstStyle/>
          <a:p>
            <a:r>
              <a:rPr lang="en-US" dirty="0" smtClean="0"/>
              <a:t>Fermat’s little theorem</a:t>
            </a:r>
          </a:p>
          <a:p>
            <a:pPr lvl="1"/>
            <a:r>
              <a:rPr lang="en-US" dirty="0" smtClean="0"/>
              <a:t>For prime n,  a</a:t>
            </a:r>
            <a:r>
              <a:rPr lang="en-US" baseline="30000" dirty="0" smtClean="0"/>
              <a:t>(n-1) </a:t>
            </a:r>
            <a:r>
              <a:rPr lang="en-US" dirty="0" smtClean="0"/>
              <a:t>= </a:t>
            </a:r>
            <a:r>
              <a:rPr lang="en-US" dirty="0" smtClean="0"/>
              <a:t>1 </a:t>
            </a:r>
            <a:r>
              <a:rPr lang="en-US" dirty="0" smtClean="0"/>
              <a:t>(mod n) for all a</a:t>
            </a:r>
          </a:p>
          <a:p>
            <a:pPr lvl="1"/>
            <a:endParaRPr lang="en-US" dirty="0"/>
          </a:p>
          <a:p>
            <a:r>
              <a:rPr lang="en-US" dirty="0" smtClean="0"/>
              <a:t>For most composite numbers, this fails most of the time</a:t>
            </a:r>
          </a:p>
          <a:p>
            <a:endParaRPr lang="en-US" dirty="0"/>
          </a:p>
          <a:p>
            <a:r>
              <a:rPr lang="en-US" dirty="0" smtClean="0"/>
              <a:t>Unfortunately,  there are set of composite numbers (Carmichael numbers) that satisfy this</a:t>
            </a:r>
          </a:p>
          <a:p>
            <a:pPr lvl="1"/>
            <a:r>
              <a:rPr lang="en-US" dirty="0"/>
              <a:t>{561, 1105, 1729, 2465, 2821, 6601, 8911, 10585, 15841, 29341, 41041, 46657, 52633, 62745, 63973, 75361, 101101, 115921, 126217, 162401, 172081, 188461, 252601, 278545, 294409, 314821, 334153, ...}</a:t>
            </a:r>
          </a:p>
        </p:txBody>
      </p:sp>
    </p:spTree>
    <p:extLst>
      <p:ext uri="{BB962C8B-B14F-4D97-AF65-F5344CB8AC3E}">
        <p14:creationId xmlns:p14="http://schemas.microsoft.com/office/powerpoint/2010/main" val="36393209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Miller-Rabin test</a:t>
            </a:r>
            <a:endParaRPr lang="en-US" dirty="0"/>
          </a:p>
        </p:txBody>
      </p:sp>
      <p:sp>
        <p:nvSpPr>
          <p:cNvPr id="3" name="Content Placeholder 2"/>
          <p:cNvSpPr>
            <a:spLocks noGrp="1"/>
          </p:cNvSpPr>
          <p:nvPr>
            <p:ph idx="1"/>
          </p:nvPr>
        </p:nvSpPr>
        <p:spPr/>
        <p:txBody>
          <a:bodyPr/>
          <a:lstStyle/>
          <a:p>
            <a:r>
              <a:rPr lang="en-US" dirty="0" smtClean="0"/>
              <a:t>For a prime number n, the only square roots of 1 modulo n,  are 1 and -1</a:t>
            </a:r>
          </a:p>
          <a:p>
            <a:r>
              <a:rPr lang="en-US" dirty="0" smtClean="0"/>
              <a:t>For n = 2</a:t>
            </a:r>
            <a:r>
              <a:rPr lang="en-US" baseline="30000" dirty="0" smtClean="0"/>
              <a:t>s</a:t>
            </a:r>
            <a:r>
              <a:rPr lang="en-US" dirty="0" smtClean="0"/>
              <a:t>d +1,  ad= 1(mod n) or a</a:t>
            </a:r>
            <a:r>
              <a:rPr lang="en-US" baseline="30000" dirty="0" smtClean="0"/>
              <a:t>(2^r)d</a:t>
            </a:r>
            <a:r>
              <a:rPr lang="en-US" dirty="0" smtClean="0"/>
              <a:t> = -1 (mod n) for some 0&lt;=r&lt;s</a:t>
            </a:r>
          </a:p>
          <a:p>
            <a:endParaRPr lang="en-US" dirty="0"/>
          </a:p>
          <a:p>
            <a:r>
              <a:rPr lang="en-US" dirty="0" smtClean="0"/>
              <a:t>For a composite number at most ¼ of values a satisfy the conditions</a:t>
            </a:r>
            <a:endParaRPr lang="en-US" dirty="0"/>
          </a:p>
        </p:txBody>
      </p:sp>
    </p:spTree>
    <p:extLst>
      <p:ext uri="{BB962C8B-B14F-4D97-AF65-F5344CB8AC3E}">
        <p14:creationId xmlns:p14="http://schemas.microsoft.com/office/powerpoint/2010/main" val="2116999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Pseudo-code</a:t>
            </a:r>
            <a:endParaRPr lang="en-US" dirty="0"/>
          </a:p>
        </p:txBody>
      </p:sp>
      <p:sp>
        <p:nvSpPr>
          <p:cNvPr id="7" name="TextBox 6"/>
          <p:cNvSpPr txBox="1"/>
          <p:nvPr/>
        </p:nvSpPr>
        <p:spPr>
          <a:xfrm>
            <a:off x="1023042" y="1774479"/>
            <a:ext cx="10330758" cy="4524315"/>
          </a:xfrm>
          <a:prstGeom prst="rect">
            <a:avLst/>
          </a:prstGeom>
          <a:noFill/>
        </p:spPr>
        <p:txBody>
          <a:bodyPr wrap="square" rtlCol="0">
            <a:spAutoFit/>
          </a:bodyPr>
          <a:lstStyle/>
          <a:p>
            <a:r>
              <a:rPr lang="en-US" dirty="0"/>
              <a:t>Input #1: n &gt; 3, an odd integer to be tested for primality</a:t>
            </a:r>
          </a:p>
          <a:p>
            <a:r>
              <a:rPr lang="en-US" dirty="0"/>
              <a:t>Input #2: k, the number of rounds of testing to perform</a:t>
            </a:r>
          </a:p>
          <a:p>
            <a:r>
              <a:rPr lang="en-US" dirty="0"/>
              <a:t>Output: “composite” if n is found to be composite, “probably prime” otherwise</a:t>
            </a:r>
          </a:p>
          <a:p>
            <a:endParaRPr lang="en-US" dirty="0"/>
          </a:p>
          <a:p>
            <a:r>
              <a:rPr lang="en-US" dirty="0"/>
              <a:t>write n as 2</a:t>
            </a:r>
            <a:r>
              <a:rPr lang="en-US" baseline="30000" dirty="0"/>
              <a:t>r</a:t>
            </a:r>
            <a:r>
              <a:rPr lang="en-US" dirty="0"/>
              <a:t>·d + 1 with d odd (by factoring out powers of 2 from n − 1)</a:t>
            </a:r>
          </a:p>
          <a:p>
            <a:r>
              <a:rPr lang="en-US" dirty="0" err="1"/>
              <a:t>WitnessLoop</a:t>
            </a:r>
            <a:r>
              <a:rPr lang="en-US" dirty="0"/>
              <a:t>: repeat k times:</a:t>
            </a:r>
          </a:p>
          <a:p>
            <a:r>
              <a:rPr lang="en-US" dirty="0"/>
              <a:t>    pick a random integer a in the range [2, n − 2]</a:t>
            </a:r>
          </a:p>
          <a:p>
            <a:r>
              <a:rPr lang="en-US" dirty="0"/>
              <a:t>    x ← ad mod n</a:t>
            </a:r>
          </a:p>
          <a:p>
            <a:r>
              <a:rPr lang="en-US" dirty="0"/>
              <a:t>    if x = 1 or x = n − 1 then</a:t>
            </a:r>
          </a:p>
          <a:p>
            <a:r>
              <a:rPr lang="en-US" dirty="0"/>
              <a:t>        continue </a:t>
            </a:r>
            <a:r>
              <a:rPr lang="en-US" dirty="0" err="1"/>
              <a:t>WitnessLoop</a:t>
            </a:r>
            <a:endParaRPr lang="en-US" dirty="0"/>
          </a:p>
          <a:p>
            <a:r>
              <a:rPr lang="en-US" dirty="0"/>
              <a:t>    repeat r − 1 times:</a:t>
            </a:r>
          </a:p>
          <a:p>
            <a:r>
              <a:rPr lang="en-US" dirty="0"/>
              <a:t>        x ← x</a:t>
            </a:r>
            <a:r>
              <a:rPr lang="en-US" baseline="30000" dirty="0"/>
              <a:t>2</a:t>
            </a:r>
            <a:r>
              <a:rPr lang="en-US" dirty="0"/>
              <a:t> mod n</a:t>
            </a:r>
          </a:p>
          <a:p>
            <a:r>
              <a:rPr lang="en-US" dirty="0"/>
              <a:t>        if x = n − 1 then</a:t>
            </a:r>
          </a:p>
          <a:p>
            <a:r>
              <a:rPr lang="en-US" dirty="0"/>
              <a:t>            continue </a:t>
            </a:r>
            <a:r>
              <a:rPr lang="en-US" dirty="0" err="1"/>
              <a:t>WitnessLoop</a:t>
            </a:r>
            <a:endParaRPr lang="en-US" dirty="0"/>
          </a:p>
          <a:p>
            <a:r>
              <a:rPr lang="en-US" dirty="0"/>
              <a:t>    return “composite”</a:t>
            </a:r>
          </a:p>
          <a:p>
            <a:r>
              <a:rPr lang="en-US" dirty="0"/>
              <a:t>return “probably prime”</a:t>
            </a:r>
          </a:p>
        </p:txBody>
      </p:sp>
    </p:spTree>
    <p:extLst>
      <p:ext uri="{BB962C8B-B14F-4D97-AF65-F5344CB8AC3E}">
        <p14:creationId xmlns:p14="http://schemas.microsoft.com/office/powerpoint/2010/main" val="4142855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facts on Prime Testing</a:t>
            </a:r>
            <a:endParaRPr lang="en-US" dirty="0"/>
          </a:p>
        </p:txBody>
      </p:sp>
      <p:sp>
        <p:nvSpPr>
          <p:cNvPr id="3" name="Content Placeholder 2"/>
          <p:cNvSpPr>
            <a:spLocks noGrp="1"/>
          </p:cNvSpPr>
          <p:nvPr>
            <p:ph idx="1"/>
          </p:nvPr>
        </p:nvSpPr>
        <p:spPr>
          <a:xfrm>
            <a:off x="838200" y="1825625"/>
            <a:ext cx="10840770" cy="4351338"/>
          </a:xfrm>
        </p:spPr>
        <p:txBody>
          <a:bodyPr/>
          <a:lstStyle/>
          <a:p>
            <a:r>
              <a:rPr lang="en-US" dirty="0" smtClean="0"/>
              <a:t>Miller-Rabin test is deterministic if Extended Riemann Hypothesis is true</a:t>
            </a:r>
          </a:p>
          <a:p>
            <a:r>
              <a:rPr lang="en-US" dirty="0" smtClean="0"/>
              <a:t>2002 a deterministic polynomial time test based on </a:t>
            </a:r>
            <a:r>
              <a:rPr lang="en-US" dirty="0" err="1" smtClean="0"/>
              <a:t>Cyclotomic</a:t>
            </a:r>
            <a:r>
              <a:rPr lang="en-US" dirty="0" smtClean="0"/>
              <a:t> Polynomials was discovered</a:t>
            </a:r>
          </a:p>
          <a:p>
            <a:pPr lvl="1"/>
            <a:r>
              <a:rPr lang="en-US" dirty="0" smtClean="0"/>
              <a:t>Agrawal-</a:t>
            </a:r>
            <a:r>
              <a:rPr lang="en-US" dirty="0" err="1" smtClean="0"/>
              <a:t>Kayal</a:t>
            </a:r>
            <a:r>
              <a:rPr lang="en-US" dirty="0" smtClean="0"/>
              <a:t>-</a:t>
            </a:r>
            <a:r>
              <a:rPr lang="en-US" dirty="0" err="1" smtClean="0"/>
              <a:t>Saxena</a:t>
            </a:r>
            <a:r>
              <a:rPr lang="en-US" dirty="0" smtClean="0"/>
              <a:t>, IIT Kanpur</a:t>
            </a:r>
          </a:p>
          <a:p>
            <a:pPr lvl="1"/>
            <a:r>
              <a:rPr lang="en-US" dirty="0" smtClean="0"/>
              <a:t>Not practical (termed galactic algorithm – see Wikipedia)</a:t>
            </a:r>
          </a:p>
          <a:p>
            <a:r>
              <a:rPr lang="en-US" dirty="0" smtClean="0"/>
              <a:t>Factoring is thought to be harder then primality testing</a:t>
            </a:r>
          </a:p>
          <a:p>
            <a:pPr lvl="1"/>
            <a:r>
              <a:rPr lang="en-US" dirty="0" smtClean="0"/>
              <a:t>In practice, numbers of about 100 decimal digits are factorable in a few hours on a PC</a:t>
            </a:r>
          </a:p>
          <a:p>
            <a:pPr lvl="1"/>
            <a:r>
              <a:rPr lang="en-US" dirty="0" smtClean="0"/>
              <a:t>250 decimal digit (829 bit) RSA keys have been factored (2700 CPU Years)</a:t>
            </a:r>
          </a:p>
          <a:p>
            <a:pPr lvl="1"/>
            <a:r>
              <a:rPr lang="en-US" dirty="0" smtClean="0"/>
              <a:t>Recommendation for RSA is 2048 bit keys</a:t>
            </a:r>
            <a:endParaRPr lang="en-US" dirty="0"/>
          </a:p>
        </p:txBody>
      </p:sp>
    </p:spTree>
    <p:extLst>
      <p:ext uri="{BB962C8B-B14F-4D97-AF65-F5344CB8AC3E}">
        <p14:creationId xmlns:p14="http://schemas.microsoft.com/office/powerpoint/2010/main" val="646034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Algorithms</a:t>
            </a:r>
            <a:endParaRPr lang="en-US" dirty="0"/>
          </a:p>
        </p:txBody>
      </p:sp>
      <p:sp>
        <p:nvSpPr>
          <p:cNvPr id="3" name="Content Placeholder 2"/>
          <p:cNvSpPr>
            <a:spLocks noGrp="1"/>
          </p:cNvSpPr>
          <p:nvPr>
            <p:ph idx="1"/>
          </p:nvPr>
        </p:nvSpPr>
        <p:spPr>
          <a:xfrm>
            <a:off x="838200" y="1472540"/>
            <a:ext cx="10515600" cy="5385460"/>
          </a:xfrm>
        </p:spPr>
        <p:txBody>
          <a:bodyPr/>
          <a:lstStyle/>
          <a:p>
            <a:r>
              <a:rPr lang="en-US" dirty="0" smtClean="0"/>
              <a:t>How can random choices be used to make algorithms efficient?</a:t>
            </a:r>
          </a:p>
          <a:p>
            <a:r>
              <a:rPr lang="en-US" dirty="0" smtClean="0"/>
              <a:t>Now suppose you have an algorithm, which returns a specific optimal solutions with probability p.</a:t>
            </a:r>
          </a:p>
          <a:p>
            <a:endParaRPr lang="en-US" dirty="0"/>
          </a:p>
          <a:p>
            <a:endParaRPr lang="en-US" dirty="0" smtClean="0"/>
          </a:p>
          <a:p>
            <a:endParaRPr lang="en-US" dirty="0"/>
          </a:p>
          <a:p>
            <a:endParaRPr lang="en-US" dirty="0" smtClean="0"/>
          </a:p>
          <a:p>
            <a:endParaRPr lang="en-US" dirty="0"/>
          </a:p>
          <a:p>
            <a:r>
              <a:rPr lang="en-US" dirty="0" err="1" smtClean="0"/>
              <a:t>Mincut</a:t>
            </a:r>
            <a:r>
              <a:rPr lang="en-US" dirty="0" smtClean="0"/>
              <a:t> result – success with probability 1/n</a:t>
            </a:r>
            <a:r>
              <a:rPr lang="en-US" baseline="30000" dirty="0" smtClean="0"/>
              <a:t>2</a:t>
            </a:r>
          </a:p>
          <a:p>
            <a:r>
              <a:rPr lang="en-US" dirty="0" smtClean="0"/>
              <a:t>Amplification:  Probability of failing k times is (1-p)</a:t>
            </a:r>
            <a:r>
              <a:rPr lang="en-US" baseline="30000" dirty="0" smtClean="0"/>
              <a:t>k</a:t>
            </a:r>
          </a:p>
          <a:p>
            <a:pPr marL="0" indent="0">
              <a:buNone/>
            </a:pPr>
            <a:endParaRPr lang="en-US" baseline="30000" dirty="0" smtClean="0"/>
          </a:p>
          <a:p>
            <a:endParaRPr lang="en-US" dirty="0"/>
          </a:p>
          <a:p>
            <a:endParaRPr lang="en-US" dirty="0"/>
          </a:p>
        </p:txBody>
      </p:sp>
      <p:sp>
        <p:nvSpPr>
          <p:cNvPr id="4" name="Rectangle 3"/>
          <p:cNvSpPr/>
          <p:nvPr/>
        </p:nvSpPr>
        <p:spPr>
          <a:xfrm>
            <a:off x="2308634" y="2942396"/>
            <a:ext cx="1982709" cy="207324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4644428" y="3920170"/>
            <a:ext cx="1032095" cy="1810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767057" y="3458505"/>
            <a:ext cx="525101" cy="923330"/>
          </a:xfrm>
          <a:prstGeom prst="rect">
            <a:avLst/>
          </a:prstGeom>
          <a:noFill/>
        </p:spPr>
        <p:txBody>
          <a:bodyPr wrap="square" rtlCol="0">
            <a:spAutoFit/>
          </a:bodyPr>
          <a:lstStyle/>
          <a:p>
            <a:r>
              <a:rPr lang="en-US" sz="5400" dirty="0" smtClean="0"/>
              <a:t>S</a:t>
            </a:r>
            <a:endParaRPr lang="en-US" sz="5400" dirty="0"/>
          </a:p>
        </p:txBody>
      </p:sp>
    </p:spTree>
    <p:extLst>
      <p:ext uri="{BB962C8B-B14F-4D97-AF65-F5344CB8AC3E}">
        <p14:creationId xmlns:p14="http://schemas.microsoft.com/office/powerpoint/2010/main" val="3974936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a:t>
            </a:r>
            <a:endParaRPr lang="en-US" dirty="0"/>
          </a:p>
        </p:txBody>
      </p:sp>
      <p:sp>
        <p:nvSpPr>
          <p:cNvPr id="3" name="Content Placeholder 2"/>
          <p:cNvSpPr>
            <a:spLocks noGrp="1"/>
          </p:cNvSpPr>
          <p:nvPr>
            <p:ph idx="1"/>
          </p:nvPr>
        </p:nvSpPr>
        <p:spPr/>
        <p:txBody>
          <a:bodyPr/>
          <a:lstStyle/>
          <a:p>
            <a:r>
              <a:rPr lang="en-US" dirty="0" smtClean="0"/>
              <a:t>RSA key is a number n=</a:t>
            </a:r>
            <a:r>
              <a:rPr lang="en-US" dirty="0" err="1" smtClean="0"/>
              <a:t>pq</a:t>
            </a:r>
            <a:r>
              <a:rPr lang="en-US" dirty="0" smtClean="0"/>
              <a:t>, where p and q are prime</a:t>
            </a:r>
          </a:p>
          <a:p>
            <a:r>
              <a:rPr lang="en-US" dirty="0" smtClean="0"/>
              <a:t>How do you generate random primes of 300 digits?</a:t>
            </a:r>
          </a:p>
          <a:p>
            <a:r>
              <a:rPr lang="en-US" dirty="0" smtClean="0"/>
              <a:t>Generate random number of 300 digits and test if they are prime</a:t>
            </a:r>
          </a:p>
          <a:p>
            <a:pPr lvl="1"/>
            <a:r>
              <a:rPr lang="en-US" dirty="0" smtClean="0"/>
              <a:t>Of course, there are simple tricks to avoid small divisors</a:t>
            </a:r>
          </a:p>
          <a:p>
            <a:r>
              <a:rPr lang="en-US" dirty="0" smtClean="0"/>
              <a:t>Prime number theorem: Probability of a random number less than N is prime is about 1/log N  (Natural logarithm)</a:t>
            </a:r>
          </a:p>
          <a:p>
            <a:r>
              <a:rPr lang="en-US" dirty="0" smtClean="0"/>
              <a:t>For 300 digits, this is about 690</a:t>
            </a:r>
            <a:endParaRPr lang="en-US" dirty="0"/>
          </a:p>
        </p:txBody>
      </p:sp>
    </p:spTree>
    <p:extLst>
      <p:ext uri="{BB962C8B-B14F-4D97-AF65-F5344CB8AC3E}">
        <p14:creationId xmlns:p14="http://schemas.microsoft.com/office/powerpoint/2010/main" val="2192054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randomization to remove structure</a:t>
            </a:r>
            <a:endParaRPr lang="en-US" dirty="0"/>
          </a:p>
        </p:txBody>
      </p:sp>
      <p:sp>
        <p:nvSpPr>
          <p:cNvPr id="3" name="Content Placeholder 2"/>
          <p:cNvSpPr>
            <a:spLocks noGrp="1"/>
          </p:cNvSpPr>
          <p:nvPr>
            <p:ph idx="1"/>
          </p:nvPr>
        </p:nvSpPr>
        <p:spPr/>
        <p:txBody>
          <a:bodyPr/>
          <a:lstStyle/>
          <a:p>
            <a:r>
              <a:rPr lang="en-US" dirty="0" smtClean="0"/>
              <a:t>Many problems perform well on random data, but specific well structured data can cause poor behavior</a:t>
            </a:r>
          </a:p>
          <a:p>
            <a:pPr lvl="1"/>
            <a:r>
              <a:rPr lang="en-US" dirty="0" smtClean="0"/>
              <a:t>Example,  binary search trees</a:t>
            </a:r>
          </a:p>
          <a:p>
            <a:r>
              <a:rPr lang="en-US" dirty="0" smtClean="0"/>
              <a:t>In practice,  bad case data can be natural</a:t>
            </a:r>
          </a:p>
          <a:p>
            <a:pPr lvl="1"/>
            <a:r>
              <a:rPr lang="en-US" dirty="0" smtClean="0"/>
              <a:t>Sorting nearly ordered lists</a:t>
            </a:r>
          </a:p>
          <a:p>
            <a:pPr lvl="1"/>
            <a:r>
              <a:rPr lang="en-US" dirty="0" smtClean="0"/>
              <a:t>Planar partition for parallel line segments</a:t>
            </a:r>
          </a:p>
          <a:p>
            <a:r>
              <a:rPr lang="en-US" dirty="0" smtClean="0"/>
              <a:t>Randomization can very likely hide the bad cases</a:t>
            </a:r>
          </a:p>
          <a:p>
            <a:r>
              <a:rPr lang="en-US" dirty="0" smtClean="0"/>
              <a:t>Prefer to deal with random data than a deterministic adversary</a:t>
            </a:r>
          </a:p>
        </p:txBody>
      </p:sp>
    </p:spTree>
    <p:extLst>
      <p:ext uri="{BB962C8B-B14F-4D97-AF65-F5344CB8AC3E}">
        <p14:creationId xmlns:p14="http://schemas.microsoft.com/office/powerpoint/2010/main" val="1409156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planar partition</a:t>
            </a:r>
            <a:endParaRPr lang="en-US" dirty="0"/>
          </a:p>
        </p:txBody>
      </p:sp>
      <p:sp>
        <p:nvSpPr>
          <p:cNvPr id="3" name="Content Placeholder 2"/>
          <p:cNvSpPr>
            <a:spLocks noGrp="1"/>
          </p:cNvSpPr>
          <p:nvPr>
            <p:ph idx="1"/>
          </p:nvPr>
        </p:nvSpPr>
        <p:spPr/>
        <p:txBody>
          <a:bodyPr/>
          <a:lstStyle/>
          <a:p>
            <a:r>
              <a:rPr lang="en-US" dirty="0" smtClean="0"/>
              <a:t>S = {s</a:t>
            </a:r>
            <a:r>
              <a:rPr lang="en-US" baseline="-25000" dirty="0" smtClean="0"/>
              <a:t>1</a:t>
            </a:r>
            <a:r>
              <a:rPr lang="en-US" dirty="0" smtClean="0"/>
              <a:t>, s</a:t>
            </a:r>
            <a:r>
              <a:rPr lang="en-US" baseline="-25000" dirty="0" smtClean="0"/>
              <a:t>2</a:t>
            </a:r>
            <a:r>
              <a:rPr lang="en-US" dirty="0" smtClean="0"/>
              <a:t>, . . . </a:t>
            </a:r>
            <a:r>
              <a:rPr lang="en-US" dirty="0" err="1" smtClean="0"/>
              <a:t>s</a:t>
            </a:r>
            <a:r>
              <a:rPr lang="en-US" baseline="-25000" dirty="0" err="1" smtClean="0"/>
              <a:t>n</a:t>
            </a:r>
            <a:r>
              <a:rPr lang="en-US" dirty="0" smtClean="0"/>
              <a:t>}: non-intersecting line segments in the plane</a:t>
            </a:r>
          </a:p>
          <a:p>
            <a:endParaRPr lang="en-US" dirty="0"/>
          </a:p>
          <a:p>
            <a:r>
              <a:rPr lang="en-US" dirty="0" smtClean="0"/>
              <a:t>Binary tree,  each node v of the tree is a region r(v) of the plane and has a line l(v) which separates r(v) into regions r</a:t>
            </a:r>
            <a:r>
              <a:rPr lang="en-US" baseline="-25000" dirty="0" smtClean="0"/>
              <a:t>1</a:t>
            </a:r>
            <a:r>
              <a:rPr lang="en-US" dirty="0" smtClean="0"/>
              <a:t>(v) and r</a:t>
            </a:r>
            <a:r>
              <a:rPr lang="en-US" baseline="-25000" dirty="0" smtClean="0"/>
              <a:t>2</a:t>
            </a:r>
            <a:r>
              <a:rPr lang="en-US" dirty="0" smtClean="0"/>
              <a:t>(v) which are associated with it children</a:t>
            </a:r>
          </a:p>
          <a:p>
            <a:r>
              <a:rPr lang="en-US" dirty="0" smtClean="0"/>
              <a:t>The line segments are then cut up and assigned to the associated leaf regions</a:t>
            </a:r>
            <a:endParaRPr lang="en-US" dirty="0"/>
          </a:p>
        </p:txBody>
      </p:sp>
      <p:pic>
        <p:nvPicPr>
          <p:cNvPr id="4" name="Picture 3"/>
          <p:cNvPicPr>
            <a:picLocks noChangeAspect="1"/>
          </p:cNvPicPr>
          <p:nvPr/>
        </p:nvPicPr>
        <p:blipFill>
          <a:blip r:embed="rId2"/>
          <a:stretch>
            <a:fillRect/>
          </a:stretch>
        </p:blipFill>
        <p:spPr>
          <a:xfrm>
            <a:off x="3762564" y="4733925"/>
            <a:ext cx="5391150" cy="2124075"/>
          </a:xfrm>
          <a:prstGeom prst="rect">
            <a:avLst/>
          </a:prstGeom>
        </p:spPr>
      </p:pic>
    </p:spTree>
    <p:extLst>
      <p:ext uri="{BB962C8B-B14F-4D97-AF65-F5344CB8AC3E}">
        <p14:creationId xmlns:p14="http://schemas.microsoft.com/office/powerpoint/2010/main" val="4037720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planar partition tree</a:t>
            </a:r>
            <a:endParaRPr lang="en-US" dirty="0"/>
          </a:p>
        </p:txBody>
      </p:sp>
      <p:cxnSp>
        <p:nvCxnSpPr>
          <p:cNvPr id="5" name="Straight Connector 4"/>
          <p:cNvCxnSpPr/>
          <p:nvPr/>
        </p:nvCxnSpPr>
        <p:spPr>
          <a:xfrm>
            <a:off x="2408222" y="2960483"/>
            <a:ext cx="851026" cy="851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3861304" y="1946495"/>
            <a:ext cx="823865" cy="10139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625505" y="4372824"/>
            <a:ext cx="1013988" cy="123127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622202" y="2462542"/>
            <a:ext cx="434566" cy="61563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839485" y="5015620"/>
            <a:ext cx="841972" cy="66995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95446" y="4372824"/>
            <a:ext cx="443619" cy="123127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399984" y="3476531"/>
            <a:ext cx="108642" cy="153908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6993801" y="2877846"/>
            <a:ext cx="1765425" cy="851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38200" y="1982709"/>
            <a:ext cx="1081135" cy="60658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077362" y="4372824"/>
            <a:ext cx="914400" cy="914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922190" y="3915624"/>
            <a:ext cx="914400" cy="914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550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408222" y="2960483"/>
            <a:ext cx="851026" cy="851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3861304" y="1946495"/>
            <a:ext cx="823865" cy="10139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625505" y="4372824"/>
            <a:ext cx="1013988" cy="123127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622202" y="2462542"/>
            <a:ext cx="434566" cy="61563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5839485" y="5015620"/>
            <a:ext cx="841972" cy="66995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95446" y="4372824"/>
            <a:ext cx="443619" cy="123127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399984" y="3476531"/>
            <a:ext cx="108642" cy="153908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6993801" y="2877846"/>
            <a:ext cx="1765425" cy="851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38200" y="1982709"/>
            <a:ext cx="1081135" cy="60658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077362" y="4372824"/>
            <a:ext cx="914400" cy="914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922190" y="3915624"/>
            <a:ext cx="914400" cy="914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6853474" y="1827067"/>
            <a:ext cx="914400" cy="914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813364" y="1229008"/>
            <a:ext cx="7211084" cy="549545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3297726" y="1229008"/>
            <a:ext cx="2394640" cy="327282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310674" y="3303359"/>
            <a:ext cx="2713774" cy="30431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1799375" y="1827067"/>
            <a:ext cx="1947627" cy="45465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6242931" y="223737"/>
            <a:ext cx="298199" cy="369188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4485521" y="1376127"/>
            <a:ext cx="1827291" cy="148929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7955733" y="1763163"/>
            <a:ext cx="3216243" cy="226223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6888081" y="3605350"/>
            <a:ext cx="687405" cy="271603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981274" y="4281663"/>
            <a:ext cx="1239194" cy="70679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2209848" y="1384821"/>
            <a:ext cx="141790" cy="371796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294237" y="2770360"/>
            <a:ext cx="1972049" cy="114526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2224232" y="2710384"/>
            <a:ext cx="2140342" cy="26396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225298" y="3039773"/>
            <a:ext cx="414195" cy="56350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904307" y="3259852"/>
            <a:ext cx="316116" cy="2425724"/>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670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1543596" y="2462542"/>
            <a:ext cx="434566" cy="61563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760879" y="5015620"/>
            <a:ext cx="841972" cy="66995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616840" y="4372824"/>
            <a:ext cx="443619" cy="123127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915195" y="2877846"/>
            <a:ext cx="1765426" cy="85102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843584" y="3915624"/>
            <a:ext cx="914400" cy="914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2774868" y="1827067"/>
            <a:ext cx="914400" cy="914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47782" y="1229008"/>
            <a:ext cx="5798060" cy="440517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32068" y="3303359"/>
            <a:ext cx="2713774" cy="30431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2164325" y="223737"/>
            <a:ext cx="298200" cy="36918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3877127" y="2109457"/>
            <a:ext cx="2677582" cy="19159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809475" y="3605350"/>
            <a:ext cx="687406" cy="271603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902668" y="4281663"/>
            <a:ext cx="1239194" cy="70679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8629782" y="497166"/>
            <a:ext cx="317716" cy="369332"/>
          </a:xfrm>
          <a:prstGeom prst="rect">
            <a:avLst/>
          </a:prstGeom>
          <a:noFill/>
          <a:ln w="19050">
            <a:solidFill>
              <a:srgbClr val="00B050"/>
            </a:solidFill>
          </a:ln>
        </p:spPr>
        <p:txBody>
          <a:bodyPr wrap="none" rtlCol="0">
            <a:spAutoFit/>
          </a:bodyPr>
          <a:lstStyle/>
          <a:p>
            <a:r>
              <a:rPr lang="en-US" dirty="0" smtClean="0"/>
              <a:t>A</a:t>
            </a:r>
            <a:endParaRPr lang="en-US" dirty="0"/>
          </a:p>
        </p:txBody>
      </p:sp>
      <p:sp>
        <p:nvSpPr>
          <p:cNvPr id="55" name="TextBox 54"/>
          <p:cNvSpPr txBox="1"/>
          <p:nvPr/>
        </p:nvSpPr>
        <p:spPr>
          <a:xfrm>
            <a:off x="5141926" y="1342703"/>
            <a:ext cx="317716" cy="369332"/>
          </a:xfrm>
          <a:prstGeom prst="rect">
            <a:avLst/>
          </a:prstGeom>
          <a:noFill/>
        </p:spPr>
        <p:txBody>
          <a:bodyPr wrap="none" rtlCol="0">
            <a:spAutoFit/>
          </a:bodyPr>
          <a:lstStyle/>
          <a:p>
            <a:r>
              <a:rPr lang="en-US" dirty="0" smtClean="0"/>
              <a:t>A</a:t>
            </a:r>
            <a:endParaRPr lang="en-US" dirty="0"/>
          </a:p>
        </p:txBody>
      </p:sp>
      <p:sp>
        <p:nvSpPr>
          <p:cNvPr id="56" name="TextBox 55"/>
          <p:cNvSpPr txBox="1"/>
          <p:nvPr/>
        </p:nvSpPr>
        <p:spPr>
          <a:xfrm>
            <a:off x="2851822" y="5826262"/>
            <a:ext cx="296876" cy="369332"/>
          </a:xfrm>
          <a:prstGeom prst="rect">
            <a:avLst/>
          </a:prstGeom>
          <a:noFill/>
        </p:spPr>
        <p:txBody>
          <a:bodyPr wrap="none" rtlCol="0">
            <a:spAutoFit/>
          </a:bodyPr>
          <a:lstStyle/>
          <a:p>
            <a:r>
              <a:rPr lang="en-US" dirty="0" smtClean="0"/>
              <a:t>E</a:t>
            </a:r>
            <a:endParaRPr lang="en-US" dirty="0"/>
          </a:p>
        </p:txBody>
      </p:sp>
      <p:sp>
        <p:nvSpPr>
          <p:cNvPr id="57" name="TextBox 56"/>
          <p:cNvSpPr txBox="1"/>
          <p:nvPr/>
        </p:nvSpPr>
        <p:spPr>
          <a:xfrm>
            <a:off x="5945842" y="2122862"/>
            <a:ext cx="327334" cy="369332"/>
          </a:xfrm>
          <a:prstGeom prst="rect">
            <a:avLst/>
          </a:prstGeom>
          <a:noFill/>
        </p:spPr>
        <p:txBody>
          <a:bodyPr wrap="none" rtlCol="0">
            <a:spAutoFit/>
          </a:bodyPr>
          <a:lstStyle/>
          <a:p>
            <a:r>
              <a:rPr lang="en-US" dirty="0" smtClean="0"/>
              <a:t>D</a:t>
            </a:r>
            <a:endParaRPr lang="en-US" dirty="0"/>
          </a:p>
        </p:txBody>
      </p:sp>
      <p:sp>
        <p:nvSpPr>
          <p:cNvPr id="58" name="TextBox 57"/>
          <p:cNvSpPr txBox="1"/>
          <p:nvPr/>
        </p:nvSpPr>
        <p:spPr>
          <a:xfrm>
            <a:off x="5672401" y="5793119"/>
            <a:ext cx="317716" cy="369332"/>
          </a:xfrm>
          <a:prstGeom prst="rect">
            <a:avLst/>
          </a:prstGeom>
          <a:noFill/>
        </p:spPr>
        <p:txBody>
          <a:bodyPr wrap="none" rtlCol="0">
            <a:spAutoFit/>
          </a:bodyPr>
          <a:lstStyle/>
          <a:p>
            <a:r>
              <a:rPr lang="en-US" dirty="0" smtClean="0"/>
              <a:t>C</a:t>
            </a:r>
            <a:endParaRPr lang="en-US" dirty="0"/>
          </a:p>
        </p:txBody>
      </p:sp>
      <p:sp>
        <p:nvSpPr>
          <p:cNvPr id="59" name="TextBox 58"/>
          <p:cNvSpPr txBox="1"/>
          <p:nvPr/>
        </p:nvSpPr>
        <p:spPr>
          <a:xfrm>
            <a:off x="1912386" y="321222"/>
            <a:ext cx="317716" cy="369332"/>
          </a:xfrm>
          <a:prstGeom prst="rect">
            <a:avLst/>
          </a:prstGeom>
          <a:noFill/>
        </p:spPr>
        <p:txBody>
          <a:bodyPr wrap="none" rtlCol="0">
            <a:spAutoFit/>
          </a:bodyPr>
          <a:lstStyle/>
          <a:p>
            <a:r>
              <a:rPr lang="en-US" dirty="0" smtClean="0"/>
              <a:t>B</a:t>
            </a:r>
            <a:endParaRPr lang="en-US" dirty="0"/>
          </a:p>
        </p:txBody>
      </p:sp>
      <p:sp>
        <p:nvSpPr>
          <p:cNvPr id="60" name="TextBox 59"/>
          <p:cNvSpPr txBox="1"/>
          <p:nvPr/>
        </p:nvSpPr>
        <p:spPr>
          <a:xfrm>
            <a:off x="10282864" y="2790882"/>
            <a:ext cx="290464" cy="369332"/>
          </a:xfrm>
          <a:prstGeom prst="rect">
            <a:avLst/>
          </a:prstGeom>
          <a:noFill/>
          <a:ln w="19050">
            <a:solidFill>
              <a:srgbClr val="00B050"/>
            </a:solidFill>
          </a:ln>
        </p:spPr>
        <p:txBody>
          <a:bodyPr wrap="square" rtlCol="0">
            <a:spAutoFit/>
          </a:bodyPr>
          <a:lstStyle/>
          <a:p>
            <a:r>
              <a:rPr lang="en-US" dirty="0" smtClean="0"/>
              <a:t>F</a:t>
            </a:r>
            <a:endParaRPr lang="en-US" dirty="0"/>
          </a:p>
        </p:txBody>
      </p:sp>
      <p:sp>
        <p:nvSpPr>
          <p:cNvPr id="61" name="TextBox 60"/>
          <p:cNvSpPr txBox="1"/>
          <p:nvPr/>
        </p:nvSpPr>
        <p:spPr>
          <a:xfrm>
            <a:off x="7811952" y="1121049"/>
            <a:ext cx="317716" cy="369332"/>
          </a:xfrm>
          <a:prstGeom prst="rect">
            <a:avLst/>
          </a:prstGeom>
          <a:noFill/>
          <a:ln w="19050">
            <a:solidFill>
              <a:srgbClr val="00B050"/>
            </a:solidFill>
          </a:ln>
        </p:spPr>
        <p:txBody>
          <a:bodyPr wrap="none" rtlCol="0">
            <a:spAutoFit/>
          </a:bodyPr>
          <a:lstStyle/>
          <a:p>
            <a:r>
              <a:rPr lang="en-US" dirty="0" smtClean="0"/>
              <a:t>B</a:t>
            </a:r>
            <a:endParaRPr lang="en-US" dirty="0"/>
          </a:p>
        </p:txBody>
      </p:sp>
      <p:sp>
        <p:nvSpPr>
          <p:cNvPr id="62" name="TextBox 61"/>
          <p:cNvSpPr txBox="1"/>
          <p:nvPr/>
        </p:nvSpPr>
        <p:spPr>
          <a:xfrm>
            <a:off x="2123021" y="4141411"/>
            <a:ext cx="290464" cy="369332"/>
          </a:xfrm>
          <a:prstGeom prst="rect">
            <a:avLst/>
          </a:prstGeom>
          <a:noFill/>
        </p:spPr>
        <p:txBody>
          <a:bodyPr wrap="none" rtlCol="0">
            <a:spAutoFit/>
          </a:bodyPr>
          <a:lstStyle/>
          <a:p>
            <a:r>
              <a:rPr lang="en-US" dirty="0" smtClean="0"/>
              <a:t>F</a:t>
            </a:r>
            <a:endParaRPr lang="en-US" dirty="0"/>
          </a:p>
        </p:txBody>
      </p:sp>
      <p:sp>
        <p:nvSpPr>
          <p:cNvPr id="63" name="TextBox 62"/>
          <p:cNvSpPr txBox="1"/>
          <p:nvPr/>
        </p:nvSpPr>
        <p:spPr>
          <a:xfrm>
            <a:off x="9743345" y="1121049"/>
            <a:ext cx="317716" cy="369332"/>
          </a:xfrm>
          <a:prstGeom prst="rect">
            <a:avLst/>
          </a:prstGeom>
          <a:noFill/>
          <a:ln w="19050">
            <a:solidFill>
              <a:srgbClr val="00B050"/>
            </a:solidFill>
          </a:ln>
        </p:spPr>
        <p:txBody>
          <a:bodyPr wrap="none" rtlCol="0">
            <a:spAutoFit/>
          </a:bodyPr>
          <a:lstStyle/>
          <a:p>
            <a:r>
              <a:rPr lang="en-US" dirty="0" smtClean="0"/>
              <a:t>C</a:t>
            </a:r>
            <a:endParaRPr lang="en-US" dirty="0"/>
          </a:p>
        </p:txBody>
      </p:sp>
      <p:sp>
        <p:nvSpPr>
          <p:cNvPr id="64" name="TextBox 63"/>
          <p:cNvSpPr txBox="1"/>
          <p:nvPr/>
        </p:nvSpPr>
        <p:spPr>
          <a:xfrm>
            <a:off x="10530905" y="2139039"/>
            <a:ext cx="353189" cy="374247"/>
          </a:xfrm>
          <a:prstGeom prst="rect">
            <a:avLst/>
          </a:prstGeom>
          <a:noFill/>
          <a:ln w="19050">
            <a:solidFill>
              <a:srgbClr val="00B050"/>
            </a:solidFill>
          </a:ln>
        </p:spPr>
        <p:txBody>
          <a:bodyPr wrap="square" rtlCol="0">
            <a:spAutoFit/>
          </a:bodyPr>
          <a:lstStyle/>
          <a:p>
            <a:r>
              <a:rPr lang="en-US" dirty="0" smtClean="0"/>
              <a:t>E</a:t>
            </a:r>
            <a:endParaRPr lang="en-US" dirty="0"/>
          </a:p>
        </p:txBody>
      </p:sp>
      <p:sp>
        <p:nvSpPr>
          <p:cNvPr id="65" name="TextBox 64"/>
          <p:cNvSpPr txBox="1"/>
          <p:nvPr/>
        </p:nvSpPr>
        <p:spPr>
          <a:xfrm>
            <a:off x="9083432" y="2139039"/>
            <a:ext cx="327334" cy="369332"/>
          </a:xfrm>
          <a:prstGeom prst="rect">
            <a:avLst/>
          </a:prstGeom>
          <a:noFill/>
          <a:ln w="19050">
            <a:solidFill>
              <a:srgbClr val="00B050"/>
            </a:solidFill>
          </a:ln>
        </p:spPr>
        <p:txBody>
          <a:bodyPr wrap="none" rtlCol="0">
            <a:spAutoFit/>
          </a:bodyPr>
          <a:lstStyle/>
          <a:p>
            <a:r>
              <a:rPr lang="en-US" dirty="0" smtClean="0"/>
              <a:t>D</a:t>
            </a:r>
            <a:endParaRPr lang="en-US" dirty="0"/>
          </a:p>
        </p:txBody>
      </p:sp>
      <p:sp>
        <p:nvSpPr>
          <p:cNvPr id="66" name="TextBox 65"/>
          <p:cNvSpPr txBox="1"/>
          <p:nvPr/>
        </p:nvSpPr>
        <p:spPr>
          <a:xfrm>
            <a:off x="829575" y="5290547"/>
            <a:ext cx="343364" cy="369332"/>
          </a:xfrm>
          <a:prstGeom prst="rect">
            <a:avLst/>
          </a:prstGeom>
          <a:noFill/>
        </p:spPr>
        <p:txBody>
          <a:bodyPr wrap="none" rtlCol="0">
            <a:spAutoFit/>
          </a:bodyPr>
          <a:lstStyle/>
          <a:p>
            <a:r>
              <a:rPr lang="en-US" dirty="0" smtClean="0">
                <a:solidFill>
                  <a:srgbClr val="C00000"/>
                </a:solidFill>
              </a:rPr>
              <a:t>r</a:t>
            </a:r>
            <a:r>
              <a:rPr lang="en-US" baseline="-25000" dirty="0">
                <a:solidFill>
                  <a:srgbClr val="C00000"/>
                </a:solidFill>
              </a:rPr>
              <a:t>6</a:t>
            </a:r>
          </a:p>
        </p:txBody>
      </p:sp>
      <p:sp>
        <p:nvSpPr>
          <p:cNvPr id="72" name="TextBox 71"/>
          <p:cNvSpPr txBox="1"/>
          <p:nvPr/>
        </p:nvSpPr>
        <p:spPr>
          <a:xfrm>
            <a:off x="4244568" y="5050325"/>
            <a:ext cx="343364" cy="369332"/>
          </a:xfrm>
          <a:prstGeom prst="rect">
            <a:avLst/>
          </a:prstGeom>
          <a:noFill/>
        </p:spPr>
        <p:txBody>
          <a:bodyPr wrap="none" rtlCol="0">
            <a:spAutoFit/>
          </a:bodyPr>
          <a:lstStyle/>
          <a:p>
            <a:r>
              <a:rPr lang="en-US" dirty="0" smtClean="0">
                <a:solidFill>
                  <a:srgbClr val="C00000"/>
                </a:solidFill>
              </a:rPr>
              <a:t>r</a:t>
            </a:r>
            <a:r>
              <a:rPr lang="en-US" baseline="-25000" dirty="0" smtClean="0">
                <a:solidFill>
                  <a:srgbClr val="C00000"/>
                </a:solidFill>
              </a:rPr>
              <a:t>5</a:t>
            </a:r>
            <a:endParaRPr lang="en-US" baseline="-25000" dirty="0">
              <a:solidFill>
                <a:srgbClr val="C00000"/>
              </a:solidFill>
            </a:endParaRPr>
          </a:p>
        </p:txBody>
      </p:sp>
      <p:sp>
        <p:nvSpPr>
          <p:cNvPr id="73" name="TextBox 72"/>
          <p:cNvSpPr txBox="1"/>
          <p:nvPr/>
        </p:nvSpPr>
        <p:spPr>
          <a:xfrm>
            <a:off x="5964283" y="3534568"/>
            <a:ext cx="343364" cy="369332"/>
          </a:xfrm>
          <a:prstGeom prst="rect">
            <a:avLst/>
          </a:prstGeom>
          <a:noFill/>
        </p:spPr>
        <p:txBody>
          <a:bodyPr wrap="none" rtlCol="0">
            <a:spAutoFit/>
          </a:bodyPr>
          <a:lstStyle/>
          <a:p>
            <a:r>
              <a:rPr lang="en-US" dirty="0" smtClean="0">
                <a:solidFill>
                  <a:srgbClr val="C00000"/>
                </a:solidFill>
              </a:rPr>
              <a:t>r</a:t>
            </a:r>
            <a:r>
              <a:rPr lang="en-US" baseline="-25000" dirty="0">
                <a:solidFill>
                  <a:srgbClr val="C00000"/>
                </a:solidFill>
              </a:rPr>
              <a:t>4</a:t>
            </a:r>
          </a:p>
        </p:txBody>
      </p:sp>
      <p:sp>
        <p:nvSpPr>
          <p:cNvPr id="74" name="TextBox 73"/>
          <p:cNvSpPr txBox="1"/>
          <p:nvPr/>
        </p:nvSpPr>
        <p:spPr>
          <a:xfrm>
            <a:off x="5240673" y="2122862"/>
            <a:ext cx="343364" cy="369332"/>
          </a:xfrm>
          <a:prstGeom prst="rect">
            <a:avLst/>
          </a:prstGeom>
          <a:noFill/>
        </p:spPr>
        <p:txBody>
          <a:bodyPr wrap="none" rtlCol="0">
            <a:spAutoFit/>
          </a:bodyPr>
          <a:lstStyle/>
          <a:p>
            <a:r>
              <a:rPr lang="en-US" dirty="0" smtClean="0">
                <a:solidFill>
                  <a:srgbClr val="C00000"/>
                </a:solidFill>
              </a:rPr>
              <a:t>r</a:t>
            </a:r>
            <a:r>
              <a:rPr lang="en-US" baseline="-25000" dirty="0" smtClean="0">
                <a:solidFill>
                  <a:srgbClr val="C00000"/>
                </a:solidFill>
              </a:rPr>
              <a:t>3</a:t>
            </a:r>
            <a:endParaRPr lang="en-US" baseline="-25000" dirty="0">
              <a:solidFill>
                <a:srgbClr val="C00000"/>
              </a:solidFill>
            </a:endParaRPr>
          </a:p>
        </p:txBody>
      </p:sp>
      <p:sp>
        <p:nvSpPr>
          <p:cNvPr id="75" name="TextBox 74"/>
          <p:cNvSpPr txBox="1"/>
          <p:nvPr/>
        </p:nvSpPr>
        <p:spPr>
          <a:xfrm>
            <a:off x="3599036" y="1107904"/>
            <a:ext cx="343364" cy="369332"/>
          </a:xfrm>
          <a:prstGeom prst="rect">
            <a:avLst/>
          </a:prstGeom>
          <a:noFill/>
        </p:spPr>
        <p:txBody>
          <a:bodyPr wrap="none" rtlCol="0">
            <a:spAutoFit/>
          </a:bodyPr>
          <a:lstStyle/>
          <a:p>
            <a:r>
              <a:rPr lang="en-US" dirty="0" smtClean="0">
                <a:solidFill>
                  <a:srgbClr val="C00000"/>
                </a:solidFill>
              </a:rPr>
              <a:t>r</a:t>
            </a:r>
            <a:r>
              <a:rPr lang="en-US" baseline="-25000" dirty="0" smtClean="0">
                <a:solidFill>
                  <a:srgbClr val="C00000"/>
                </a:solidFill>
              </a:rPr>
              <a:t>2</a:t>
            </a:r>
            <a:endParaRPr lang="en-US" baseline="-25000" dirty="0">
              <a:solidFill>
                <a:srgbClr val="C00000"/>
              </a:solidFill>
            </a:endParaRPr>
          </a:p>
        </p:txBody>
      </p:sp>
      <p:sp>
        <p:nvSpPr>
          <p:cNvPr id="76" name="TextBox 75"/>
          <p:cNvSpPr txBox="1"/>
          <p:nvPr/>
        </p:nvSpPr>
        <p:spPr>
          <a:xfrm>
            <a:off x="481261" y="1228037"/>
            <a:ext cx="343364" cy="369332"/>
          </a:xfrm>
          <a:prstGeom prst="rect">
            <a:avLst/>
          </a:prstGeom>
          <a:noFill/>
        </p:spPr>
        <p:txBody>
          <a:bodyPr wrap="none" rtlCol="0">
            <a:spAutoFit/>
          </a:bodyPr>
          <a:lstStyle/>
          <a:p>
            <a:r>
              <a:rPr lang="en-US" dirty="0" smtClean="0">
                <a:solidFill>
                  <a:srgbClr val="C00000"/>
                </a:solidFill>
              </a:rPr>
              <a:t>r</a:t>
            </a:r>
            <a:r>
              <a:rPr lang="en-US" baseline="-25000" dirty="0" smtClean="0">
                <a:solidFill>
                  <a:srgbClr val="C00000"/>
                </a:solidFill>
              </a:rPr>
              <a:t>1</a:t>
            </a:r>
            <a:endParaRPr lang="en-US" baseline="-25000" dirty="0">
              <a:solidFill>
                <a:srgbClr val="C00000"/>
              </a:solidFill>
            </a:endParaRPr>
          </a:p>
        </p:txBody>
      </p:sp>
      <p:sp>
        <p:nvSpPr>
          <p:cNvPr id="77" name="TextBox 76"/>
          <p:cNvSpPr txBox="1"/>
          <p:nvPr/>
        </p:nvSpPr>
        <p:spPr>
          <a:xfrm>
            <a:off x="2760435" y="3971202"/>
            <a:ext cx="343364" cy="369332"/>
          </a:xfrm>
          <a:prstGeom prst="rect">
            <a:avLst/>
          </a:prstGeom>
          <a:noFill/>
        </p:spPr>
        <p:txBody>
          <a:bodyPr wrap="none" rtlCol="0">
            <a:spAutoFit/>
          </a:bodyPr>
          <a:lstStyle/>
          <a:p>
            <a:r>
              <a:rPr lang="en-US" dirty="0" smtClean="0">
                <a:solidFill>
                  <a:srgbClr val="C00000"/>
                </a:solidFill>
              </a:rPr>
              <a:t>r</a:t>
            </a:r>
            <a:r>
              <a:rPr lang="en-US" baseline="-25000" dirty="0">
                <a:solidFill>
                  <a:srgbClr val="C00000"/>
                </a:solidFill>
              </a:rPr>
              <a:t>7</a:t>
            </a:r>
          </a:p>
        </p:txBody>
      </p:sp>
      <p:sp>
        <p:nvSpPr>
          <p:cNvPr id="78" name="TextBox 77"/>
          <p:cNvSpPr txBox="1"/>
          <p:nvPr/>
        </p:nvSpPr>
        <p:spPr>
          <a:xfrm>
            <a:off x="7360022" y="1790079"/>
            <a:ext cx="343364" cy="369332"/>
          </a:xfrm>
          <a:prstGeom prst="rect">
            <a:avLst/>
          </a:prstGeom>
          <a:noFill/>
          <a:ln w="19050">
            <a:solidFill>
              <a:srgbClr val="00B050"/>
            </a:solidFill>
          </a:ln>
        </p:spPr>
        <p:txBody>
          <a:bodyPr wrap="none" rtlCol="0">
            <a:spAutoFit/>
          </a:bodyPr>
          <a:lstStyle/>
          <a:p>
            <a:r>
              <a:rPr lang="en-US" dirty="0" smtClean="0">
                <a:solidFill>
                  <a:srgbClr val="C00000"/>
                </a:solidFill>
              </a:rPr>
              <a:t>r</a:t>
            </a:r>
            <a:r>
              <a:rPr lang="en-US" baseline="-25000" dirty="0" smtClean="0">
                <a:solidFill>
                  <a:srgbClr val="C00000"/>
                </a:solidFill>
              </a:rPr>
              <a:t>1</a:t>
            </a:r>
            <a:endParaRPr lang="en-US" baseline="-25000" dirty="0">
              <a:solidFill>
                <a:srgbClr val="C00000"/>
              </a:solidFill>
            </a:endParaRPr>
          </a:p>
        </p:txBody>
      </p:sp>
      <p:sp>
        <p:nvSpPr>
          <p:cNvPr id="79" name="TextBox 78"/>
          <p:cNvSpPr txBox="1"/>
          <p:nvPr/>
        </p:nvSpPr>
        <p:spPr>
          <a:xfrm>
            <a:off x="8027965" y="1794792"/>
            <a:ext cx="343364" cy="369332"/>
          </a:xfrm>
          <a:prstGeom prst="rect">
            <a:avLst/>
          </a:prstGeom>
          <a:noFill/>
          <a:ln w="19050">
            <a:solidFill>
              <a:srgbClr val="00B050"/>
            </a:solidFill>
          </a:ln>
        </p:spPr>
        <p:txBody>
          <a:bodyPr wrap="none" rtlCol="0">
            <a:spAutoFit/>
          </a:bodyPr>
          <a:lstStyle/>
          <a:p>
            <a:r>
              <a:rPr lang="en-US" dirty="0" smtClean="0">
                <a:solidFill>
                  <a:srgbClr val="C00000"/>
                </a:solidFill>
              </a:rPr>
              <a:t>r</a:t>
            </a:r>
            <a:r>
              <a:rPr lang="en-US" baseline="-25000" dirty="0" smtClean="0">
                <a:solidFill>
                  <a:srgbClr val="C00000"/>
                </a:solidFill>
              </a:rPr>
              <a:t>2</a:t>
            </a:r>
            <a:endParaRPr lang="en-US" baseline="-25000" dirty="0">
              <a:solidFill>
                <a:srgbClr val="C00000"/>
              </a:solidFill>
            </a:endParaRPr>
          </a:p>
        </p:txBody>
      </p:sp>
      <p:sp>
        <p:nvSpPr>
          <p:cNvPr id="80" name="TextBox 79"/>
          <p:cNvSpPr txBox="1"/>
          <p:nvPr/>
        </p:nvSpPr>
        <p:spPr>
          <a:xfrm>
            <a:off x="8711123" y="2700655"/>
            <a:ext cx="343364" cy="369332"/>
          </a:xfrm>
          <a:prstGeom prst="rect">
            <a:avLst/>
          </a:prstGeom>
          <a:noFill/>
          <a:ln w="19050">
            <a:solidFill>
              <a:srgbClr val="00B050"/>
            </a:solidFill>
          </a:ln>
        </p:spPr>
        <p:txBody>
          <a:bodyPr wrap="none" rtlCol="0">
            <a:spAutoFit/>
          </a:bodyPr>
          <a:lstStyle/>
          <a:p>
            <a:r>
              <a:rPr lang="en-US" dirty="0" smtClean="0">
                <a:solidFill>
                  <a:srgbClr val="C00000"/>
                </a:solidFill>
              </a:rPr>
              <a:t>r</a:t>
            </a:r>
            <a:r>
              <a:rPr lang="en-US" baseline="-25000" dirty="0" smtClean="0">
                <a:solidFill>
                  <a:srgbClr val="C00000"/>
                </a:solidFill>
              </a:rPr>
              <a:t>3</a:t>
            </a:r>
            <a:endParaRPr lang="en-US" baseline="-25000" dirty="0">
              <a:solidFill>
                <a:srgbClr val="C00000"/>
              </a:solidFill>
            </a:endParaRPr>
          </a:p>
        </p:txBody>
      </p:sp>
      <p:sp>
        <p:nvSpPr>
          <p:cNvPr id="81" name="TextBox 80"/>
          <p:cNvSpPr txBox="1"/>
          <p:nvPr/>
        </p:nvSpPr>
        <p:spPr>
          <a:xfrm>
            <a:off x="9459892" y="2704634"/>
            <a:ext cx="343364" cy="369332"/>
          </a:xfrm>
          <a:prstGeom prst="rect">
            <a:avLst/>
          </a:prstGeom>
          <a:noFill/>
          <a:ln w="19050">
            <a:solidFill>
              <a:srgbClr val="00B050"/>
            </a:solidFill>
          </a:ln>
        </p:spPr>
        <p:txBody>
          <a:bodyPr wrap="none" rtlCol="0">
            <a:spAutoFit/>
          </a:bodyPr>
          <a:lstStyle/>
          <a:p>
            <a:r>
              <a:rPr lang="en-US" dirty="0" smtClean="0">
                <a:solidFill>
                  <a:srgbClr val="C00000"/>
                </a:solidFill>
              </a:rPr>
              <a:t>r</a:t>
            </a:r>
            <a:r>
              <a:rPr lang="en-US" baseline="-25000" dirty="0">
                <a:solidFill>
                  <a:srgbClr val="C00000"/>
                </a:solidFill>
              </a:rPr>
              <a:t>4</a:t>
            </a:r>
          </a:p>
        </p:txBody>
      </p:sp>
      <p:sp>
        <p:nvSpPr>
          <p:cNvPr id="82" name="TextBox 81"/>
          <p:cNvSpPr txBox="1"/>
          <p:nvPr/>
        </p:nvSpPr>
        <p:spPr>
          <a:xfrm>
            <a:off x="10061061" y="3400070"/>
            <a:ext cx="343364" cy="369332"/>
          </a:xfrm>
          <a:prstGeom prst="rect">
            <a:avLst/>
          </a:prstGeom>
          <a:noFill/>
          <a:ln w="19050">
            <a:solidFill>
              <a:srgbClr val="00B050"/>
            </a:solidFill>
          </a:ln>
        </p:spPr>
        <p:txBody>
          <a:bodyPr wrap="none" rtlCol="0">
            <a:spAutoFit/>
          </a:bodyPr>
          <a:lstStyle/>
          <a:p>
            <a:r>
              <a:rPr lang="en-US" dirty="0" smtClean="0">
                <a:solidFill>
                  <a:srgbClr val="C00000"/>
                </a:solidFill>
              </a:rPr>
              <a:t>r</a:t>
            </a:r>
            <a:r>
              <a:rPr lang="en-US" baseline="-25000" dirty="0">
                <a:solidFill>
                  <a:srgbClr val="C00000"/>
                </a:solidFill>
              </a:rPr>
              <a:t>6</a:t>
            </a:r>
          </a:p>
        </p:txBody>
      </p:sp>
      <p:sp>
        <p:nvSpPr>
          <p:cNvPr id="83" name="TextBox 82"/>
          <p:cNvSpPr txBox="1"/>
          <p:nvPr/>
        </p:nvSpPr>
        <p:spPr>
          <a:xfrm>
            <a:off x="10734659" y="3383696"/>
            <a:ext cx="343364" cy="369332"/>
          </a:xfrm>
          <a:prstGeom prst="rect">
            <a:avLst/>
          </a:prstGeom>
          <a:noFill/>
          <a:ln w="19050">
            <a:solidFill>
              <a:srgbClr val="00B050"/>
            </a:solidFill>
          </a:ln>
        </p:spPr>
        <p:txBody>
          <a:bodyPr wrap="none" rtlCol="0">
            <a:spAutoFit/>
          </a:bodyPr>
          <a:lstStyle/>
          <a:p>
            <a:r>
              <a:rPr lang="en-US" dirty="0" smtClean="0">
                <a:solidFill>
                  <a:srgbClr val="C00000"/>
                </a:solidFill>
              </a:rPr>
              <a:t>r</a:t>
            </a:r>
            <a:r>
              <a:rPr lang="en-US" baseline="-25000" dirty="0">
                <a:solidFill>
                  <a:srgbClr val="C00000"/>
                </a:solidFill>
              </a:rPr>
              <a:t>7</a:t>
            </a:r>
          </a:p>
        </p:txBody>
      </p:sp>
      <p:sp>
        <p:nvSpPr>
          <p:cNvPr id="84" name="TextBox 83"/>
          <p:cNvSpPr txBox="1"/>
          <p:nvPr/>
        </p:nvSpPr>
        <p:spPr>
          <a:xfrm>
            <a:off x="11145183" y="2732318"/>
            <a:ext cx="343364" cy="369332"/>
          </a:xfrm>
          <a:prstGeom prst="rect">
            <a:avLst/>
          </a:prstGeom>
          <a:noFill/>
          <a:ln w="19050">
            <a:solidFill>
              <a:srgbClr val="00B050"/>
            </a:solidFill>
          </a:ln>
        </p:spPr>
        <p:txBody>
          <a:bodyPr wrap="none" rtlCol="0">
            <a:spAutoFit/>
          </a:bodyPr>
          <a:lstStyle/>
          <a:p>
            <a:r>
              <a:rPr lang="en-US" dirty="0" smtClean="0">
                <a:solidFill>
                  <a:srgbClr val="C00000"/>
                </a:solidFill>
              </a:rPr>
              <a:t>r</a:t>
            </a:r>
            <a:r>
              <a:rPr lang="en-US" baseline="-25000" dirty="0" smtClean="0">
                <a:solidFill>
                  <a:srgbClr val="C00000"/>
                </a:solidFill>
              </a:rPr>
              <a:t>5</a:t>
            </a:r>
            <a:endParaRPr lang="en-US" baseline="-25000" dirty="0">
              <a:solidFill>
                <a:srgbClr val="C00000"/>
              </a:solidFill>
            </a:endParaRPr>
          </a:p>
        </p:txBody>
      </p:sp>
      <p:cxnSp>
        <p:nvCxnSpPr>
          <p:cNvPr id="86" name="Straight Connector 85"/>
          <p:cNvCxnSpPr>
            <a:stCxn id="78" idx="0"/>
            <a:endCxn id="61" idx="2"/>
          </p:cNvCxnSpPr>
          <p:nvPr/>
        </p:nvCxnSpPr>
        <p:spPr>
          <a:xfrm flipV="1">
            <a:off x="7531704" y="1490381"/>
            <a:ext cx="439106" cy="29969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61" idx="2"/>
            <a:endCxn id="79" idx="0"/>
          </p:cNvCxnSpPr>
          <p:nvPr/>
        </p:nvCxnSpPr>
        <p:spPr>
          <a:xfrm>
            <a:off x="7970810" y="1490381"/>
            <a:ext cx="228837" cy="304411"/>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61" idx="0"/>
            <a:endCxn id="54" idx="2"/>
          </p:cNvCxnSpPr>
          <p:nvPr/>
        </p:nvCxnSpPr>
        <p:spPr>
          <a:xfrm flipV="1">
            <a:off x="7970810" y="866498"/>
            <a:ext cx="817830" cy="254551"/>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54" idx="2"/>
            <a:endCxn id="63" idx="0"/>
          </p:cNvCxnSpPr>
          <p:nvPr/>
        </p:nvCxnSpPr>
        <p:spPr>
          <a:xfrm>
            <a:off x="8788640" y="866498"/>
            <a:ext cx="1113563" cy="254551"/>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63" idx="2"/>
            <a:endCxn id="65" idx="0"/>
          </p:cNvCxnSpPr>
          <p:nvPr/>
        </p:nvCxnSpPr>
        <p:spPr>
          <a:xfrm flipH="1">
            <a:off x="9247099" y="1490381"/>
            <a:ext cx="655104" cy="64865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63" idx="2"/>
            <a:endCxn id="64" idx="0"/>
          </p:cNvCxnSpPr>
          <p:nvPr/>
        </p:nvCxnSpPr>
        <p:spPr>
          <a:xfrm>
            <a:off x="9902203" y="1490381"/>
            <a:ext cx="805297" cy="64865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65" idx="2"/>
            <a:endCxn id="80" idx="0"/>
          </p:cNvCxnSpPr>
          <p:nvPr/>
        </p:nvCxnSpPr>
        <p:spPr>
          <a:xfrm flipH="1">
            <a:off x="8882805" y="2508371"/>
            <a:ext cx="364294" cy="192284"/>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65" idx="2"/>
            <a:endCxn id="81" idx="0"/>
          </p:cNvCxnSpPr>
          <p:nvPr/>
        </p:nvCxnSpPr>
        <p:spPr>
          <a:xfrm>
            <a:off x="9247099" y="2508371"/>
            <a:ext cx="384475" cy="19626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64" idx="2"/>
            <a:endCxn id="60" idx="0"/>
          </p:cNvCxnSpPr>
          <p:nvPr/>
        </p:nvCxnSpPr>
        <p:spPr>
          <a:xfrm flipH="1">
            <a:off x="10428096" y="2513286"/>
            <a:ext cx="279404" cy="27759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64" idx="2"/>
            <a:endCxn id="84" idx="0"/>
          </p:cNvCxnSpPr>
          <p:nvPr/>
        </p:nvCxnSpPr>
        <p:spPr>
          <a:xfrm>
            <a:off x="10707500" y="2513286"/>
            <a:ext cx="609365" cy="21903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60" idx="2"/>
            <a:endCxn id="82" idx="0"/>
          </p:cNvCxnSpPr>
          <p:nvPr/>
        </p:nvCxnSpPr>
        <p:spPr>
          <a:xfrm flipH="1">
            <a:off x="10232743" y="3160214"/>
            <a:ext cx="195353" cy="239856"/>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60" idx="2"/>
            <a:endCxn id="83" idx="0"/>
          </p:cNvCxnSpPr>
          <p:nvPr/>
        </p:nvCxnSpPr>
        <p:spPr>
          <a:xfrm>
            <a:off x="10428096" y="3160214"/>
            <a:ext cx="478245" cy="22348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3728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line removal</a:t>
            </a:r>
            <a:endParaRPr lang="en-US" dirty="0"/>
          </a:p>
        </p:txBody>
      </p:sp>
      <p:cxnSp>
        <p:nvCxnSpPr>
          <p:cNvPr id="5" name="Straight Connector 4"/>
          <p:cNvCxnSpPr/>
          <p:nvPr/>
        </p:nvCxnSpPr>
        <p:spPr>
          <a:xfrm>
            <a:off x="2643613" y="3096285"/>
            <a:ext cx="851026" cy="85102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096695" y="2082297"/>
            <a:ext cx="823865" cy="10139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860896" y="4508626"/>
            <a:ext cx="1013988" cy="123127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57593" y="2598344"/>
            <a:ext cx="434566" cy="61563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074876" y="5151422"/>
            <a:ext cx="841972" cy="669956"/>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930837" y="4508626"/>
            <a:ext cx="443619" cy="123127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23442" y="3864674"/>
            <a:ext cx="371193" cy="666585"/>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7229192" y="3013648"/>
            <a:ext cx="1765426" cy="851026"/>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1073591" y="2118511"/>
            <a:ext cx="1081135" cy="60658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12753" y="4508626"/>
            <a:ext cx="914400" cy="9144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9157581" y="4051426"/>
            <a:ext cx="914400" cy="91440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rot="10800000">
            <a:off x="5794218" y="3864674"/>
            <a:ext cx="497941"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4163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8667</TotalTime>
  <Words>1510</Words>
  <Application>Microsoft Office PowerPoint</Application>
  <PresentationFormat>Widescreen</PresentationFormat>
  <Paragraphs>203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CSEP 521: Applied Algorithms Lecture 4  Randomized Algorithms </vt:lpstr>
      <vt:lpstr>Announcements</vt:lpstr>
      <vt:lpstr>Randomized Algorithms</vt:lpstr>
      <vt:lpstr>Using randomization to remove structure</vt:lpstr>
      <vt:lpstr>Binary planar partition</vt:lpstr>
      <vt:lpstr>Binary planar partition tree</vt:lpstr>
      <vt:lpstr>PowerPoint Presentation</vt:lpstr>
      <vt:lpstr>PowerPoint Presentation</vt:lpstr>
      <vt:lpstr>Hidden line removal</vt:lpstr>
      <vt:lpstr>Use lines which are extension of line segments </vt:lpstr>
      <vt:lpstr>PowerPoint Presentation</vt:lpstr>
      <vt:lpstr>Motivation:  hidden surface elimination</vt:lpstr>
      <vt:lpstr>Greedy Algorithm</vt:lpstr>
      <vt:lpstr>Warmup exercises (breakout)</vt:lpstr>
      <vt:lpstr>PowerPoint Presentation</vt:lpstr>
      <vt:lpstr>Random algorithm</vt:lpstr>
      <vt:lpstr>Computing the expected size</vt:lpstr>
      <vt:lpstr>Summary of result</vt:lpstr>
      <vt:lpstr>Breakout question</vt:lpstr>
      <vt:lpstr>Primality Testing</vt:lpstr>
      <vt:lpstr>Primality testing</vt:lpstr>
      <vt:lpstr>Bignum computation</vt:lpstr>
      <vt:lpstr>Proving numbers are prime</vt:lpstr>
      <vt:lpstr>Witnesses and Certificates</vt:lpstr>
      <vt:lpstr>Miller-Rabin test</vt:lpstr>
      <vt:lpstr>Fermat Test</vt:lpstr>
      <vt:lpstr>Miller-Rabin test</vt:lpstr>
      <vt:lpstr>Pseudo-code</vt:lpstr>
      <vt:lpstr>Other facts on Prime Testing</vt:lpstr>
      <vt:lpstr>RSA</vt:lpstr>
    </vt:vector>
  </TitlesOfParts>
  <Company>CSE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CSEP 521 Applied Algorithms</dc:title>
  <dc:creator>Richard Anderson</dc:creator>
  <cp:lastModifiedBy>Richard Anderson</cp:lastModifiedBy>
  <cp:revision>123</cp:revision>
  <dcterms:created xsi:type="dcterms:W3CDTF">2020-12-29T19:18:38Z</dcterms:created>
  <dcterms:modified xsi:type="dcterms:W3CDTF">2021-01-15T02:21:24Z</dcterms:modified>
</cp:coreProperties>
</file>