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0" r:id="rId4"/>
    <p:sldId id="259" r:id="rId5"/>
    <p:sldId id="281" r:id="rId6"/>
    <p:sldId id="260" r:id="rId7"/>
    <p:sldId id="288" r:id="rId8"/>
    <p:sldId id="261" r:id="rId9"/>
    <p:sldId id="262" r:id="rId10"/>
    <p:sldId id="263" r:id="rId11"/>
    <p:sldId id="265" r:id="rId12"/>
    <p:sldId id="266" r:id="rId13"/>
    <p:sldId id="287" r:id="rId14"/>
    <p:sldId id="282" r:id="rId15"/>
    <p:sldId id="283" r:id="rId16"/>
    <p:sldId id="264" r:id="rId17"/>
    <p:sldId id="284" r:id="rId18"/>
    <p:sldId id="268" r:id="rId19"/>
    <p:sldId id="269" r:id="rId20"/>
    <p:sldId id="285" r:id="rId21"/>
    <p:sldId id="270" r:id="rId22"/>
    <p:sldId id="271" r:id="rId23"/>
    <p:sldId id="286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1CA87-064E-4113-A7C8-B5C138A27EFB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C0409-48B4-4129-9675-1B4D098B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0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49" y="1314387"/>
            <a:ext cx="11706130" cy="3021076"/>
          </a:xfrm>
        </p:spPr>
        <p:txBody>
          <a:bodyPr>
            <a:normAutofit fontScale="90000"/>
          </a:bodyPr>
          <a:lstStyle/>
          <a:p>
            <a:r>
              <a:rPr lang="en-US" smtClean="0"/>
              <a:t>CSEP </a:t>
            </a:r>
            <a:r>
              <a:rPr lang="en-US" smtClean="0"/>
              <a:t>521: Applied </a:t>
            </a:r>
            <a:r>
              <a:rPr lang="en-US" dirty="0" smtClean="0"/>
              <a:t>Algorithms</a:t>
            </a:r>
            <a:br>
              <a:rPr lang="en-US" dirty="0" smtClean="0"/>
            </a:br>
            <a:r>
              <a:rPr lang="en-US" dirty="0" smtClean="0"/>
              <a:t>Lecture 1</a:t>
            </a:r>
            <a:br>
              <a:rPr lang="en-US" dirty="0" smtClean="0"/>
            </a:br>
            <a:r>
              <a:rPr lang="en-US" dirty="0" smtClean="0"/>
              <a:t>Course Introduction</a:t>
            </a:r>
            <a:br>
              <a:rPr lang="en-US" dirty="0" smtClean="0"/>
            </a:br>
            <a:r>
              <a:rPr lang="en-US" dirty="0" smtClean="0"/>
              <a:t>Randomized Algorithms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802" y="470058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Winter 2021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constant factors</a:t>
            </a:r>
          </a:p>
          <a:p>
            <a:pPr lvl="1"/>
            <a:r>
              <a:rPr lang="en-US" dirty="0" smtClean="0"/>
              <a:t>Constant factors are arbitrary and </a:t>
            </a:r>
            <a:r>
              <a:rPr lang="en-US" dirty="0" smtClean="0"/>
              <a:t>tedious </a:t>
            </a:r>
            <a:endParaRPr lang="en-US" dirty="0" smtClean="0"/>
          </a:p>
          <a:p>
            <a:r>
              <a:rPr lang="en-US" altLang="en-US" dirty="0"/>
              <a:t>Express run time as O(f(n</a:t>
            </a:r>
            <a:r>
              <a:rPr lang="en-US" altLang="en-US" dirty="0" smtClean="0"/>
              <a:t>))</a:t>
            </a:r>
          </a:p>
          <a:p>
            <a:r>
              <a:rPr lang="en-US" altLang="en-US" dirty="0"/>
              <a:t>T(n)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endParaRPr lang="en-US" altLang="en-US" dirty="0"/>
          </a:p>
          <a:p>
            <a:r>
              <a:rPr lang="en-US" altLang="en-US" dirty="0"/>
              <a:t>Emphasize algorithms with slower growth rates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9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source of random bits</a:t>
            </a:r>
          </a:p>
          <a:p>
            <a:r>
              <a:rPr lang="en-US" dirty="0" smtClean="0"/>
              <a:t>Compute using the random bits</a:t>
            </a:r>
          </a:p>
          <a:p>
            <a:r>
              <a:rPr lang="en-US" dirty="0" smtClean="0"/>
              <a:t>Multiple types of results are possible</a:t>
            </a:r>
          </a:p>
          <a:p>
            <a:pPr lvl="1"/>
            <a:r>
              <a:rPr lang="en-US" dirty="0" smtClean="0"/>
              <a:t>Always correct,  just the run time varies</a:t>
            </a:r>
          </a:p>
          <a:p>
            <a:pPr lvl="1"/>
            <a:r>
              <a:rPr lang="en-US" dirty="0" smtClean="0"/>
              <a:t>One sided error</a:t>
            </a:r>
          </a:p>
          <a:p>
            <a:pPr lvl="1"/>
            <a:r>
              <a:rPr lang="en-US" dirty="0" smtClean="0"/>
              <a:t>Two sided error</a:t>
            </a:r>
          </a:p>
          <a:p>
            <a:pPr lvl="1"/>
            <a:endParaRPr lang="en-US" dirty="0"/>
          </a:p>
          <a:p>
            <a:r>
              <a:rPr lang="en-US" dirty="0" smtClean="0"/>
              <a:t>Amplification of probability of correctness</a:t>
            </a:r>
          </a:p>
          <a:p>
            <a:pPr lvl="1"/>
            <a:r>
              <a:rPr lang="en-US" dirty="0" smtClean="0"/>
              <a:t>Try multiple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Actually,  lots of reasons</a:t>
            </a:r>
          </a:p>
          <a:p>
            <a:pPr lvl="1"/>
            <a:r>
              <a:rPr lang="en-US" dirty="0" smtClean="0"/>
              <a:t>Foiling an adversary</a:t>
            </a:r>
          </a:p>
          <a:p>
            <a:pPr lvl="1"/>
            <a:r>
              <a:rPr lang="en-US" dirty="0" smtClean="0"/>
              <a:t>Random sampling</a:t>
            </a:r>
          </a:p>
          <a:p>
            <a:pPr lvl="1"/>
            <a:r>
              <a:rPr lang="en-US" dirty="0" smtClean="0"/>
              <a:t>Witnesses</a:t>
            </a:r>
          </a:p>
          <a:p>
            <a:pPr lvl="1"/>
            <a:r>
              <a:rPr lang="en-US" dirty="0" smtClean="0"/>
              <a:t>Fingerprinting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Re-ordering to avoid bad inputs</a:t>
            </a:r>
          </a:p>
          <a:p>
            <a:pPr lvl="1"/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Convergence in Markov </a:t>
            </a:r>
            <a:r>
              <a:rPr lang="en-US" dirty="0" smtClean="0"/>
              <a:t>chains</a:t>
            </a:r>
            <a:endParaRPr lang="en-US" dirty="0" smtClean="0"/>
          </a:p>
          <a:p>
            <a:pPr lvl="1"/>
            <a:r>
              <a:rPr lang="en-US" dirty="0" smtClean="0"/>
              <a:t>Symmetry breaking</a:t>
            </a:r>
          </a:p>
          <a:p>
            <a:pPr lvl="1"/>
            <a:r>
              <a:rPr lang="en-US" dirty="0" smtClean="0"/>
              <a:t>The Probabilistic Technique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going to try to use breakout groups for discussions / problems,  but this first one is just a chance to get to know each other.  Introduce yourselves!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79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random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Permutation: Bijection from [1..n] to [1..n]</a:t>
            </a:r>
          </a:p>
          <a:p>
            <a:pPr lvl="1"/>
            <a:r>
              <a:rPr lang="en-US" dirty="0" smtClean="0"/>
              <a:t>[2, 5, 8, 1, 10, 3, 4, 7, 6, 9]</a:t>
            </a:r>
          </a:p>
          <a:p>
            <a:r>
              <a:rPr lang="en-US" dirty="0" smtClean="0"/>
              <a:t>n! permutations on [1..n]</a:t>
            </a:r>
          </a:p>
          <a:p>
            <a:r>
              <a:rPr lang="en-US" dirty="0" smtClean="0"/>
              <a:t>Random permutation – generate permutations with each having probability of exactly 1/n!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0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random permutation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765" y="1905001"/>
            <a:ext cx="114435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Permutation(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rand)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IdentityPermutation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n; i++)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	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Random number in range 0..i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			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Swap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= temp;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6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681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Invariant:  </a:t>
            </a:r>
            <a:r>
              <a:rPr lang="en-US" dirty="0" err="1" smtClean="0"/>
              <a:t>arr</a:t>
            </a:r>
            <a:r>
              <a:rPr lang="en-US" dirty="0" smtClean="0"/>
              <a:t>[0] . . .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is a random permutation of 0 . . 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at the end of the loop  </a:t>
            </a:r>
          </a:p>
          <a:p>
            <a:r>
              <a:rPr lang="en-US" dirty="0" smtClean="0"/>
              <a:t>Base case: </a:t>
            </a:r>
            <a:r>
              <a:rPr lang="en-US" dirty="0" err="1" smtClean="0"/>
              <a:t>i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Induction: Suppose </a:t>
            </a:r>
            <a:r>
              <a:rPr lang="en-US" dirty="0" err="1" smtClean="0"/>
              <a:t>arr</a:t>
            </a:r>
            <a:r>
              <a:rPr lang="en-US" dirty="0" smtClean="0"/>
              <a:t>[0] … </a:t>
            </a:r>
            <a:r>
              <a:rPr lang="en-US" dirty="0" err="1" smtClean="0"/>
              <a:t>arr</a:t>
            </a:r>
            <a:r>
              <a:rPr lang="en-US" dirty="0" smtClean="0"/>
              <a:t>[i-1] is a random permutation of 0..i-1 at the start of the loop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8721" y="3693814"/>
            <a:ext cx="103850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P be a permutation on i+1 elements,  show  </a:t>
            </a:r>
            <a:r>
              <a:rPr lang="en-US" dirty="0" err="1" smtClean="0"/>
              <a:t>Prob</a:t>
            </a:r>
            <a:r>
              <a:rPr lang="en-US" dirty="0" smtClean="0"/>
              <a:t>[P] = 1/(i+1)! at end of loop</a:t>
            </a:r>
          </a:p>
          <a:p>
            <a:r>
              <a:rPr lang="en-US" dirty="0" smtClean="0"/>
              <a:t>Suppose P[</a:t>
            </a:r>
            <a:r>
              <a:rPr lang="en-US" dirty="0" err="1" smtClean="0"/>
              <a:t>i</a:t>
            </a:r>
            <a:r>
              <a:rPr lang="en-US" dirty="0" smtClean="0"/>
              <a:t>] = x and P[j] 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 is created from P’ (on </a:t>
            </a:r>
            <a:r>
              <a:rPr lang="en-US" dirty="0" err="1" smtClean="0"/>
              <a:t>i</a:t>
            </a:r>
            <a:r>
              <a:rPr lang="en-US" dirty="0" smtClean="0"/>
              <a:t> elements),  by moving x from location j to location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Prob</a:t>
            </a:r>
            <a:r>
              <a:rPr lang="en-US" dirty="0" smtClean="0"/>
              <a:t>[Swapping </a:t>
            </a:r>
            <a:r>
              <a:rPr lang="en-US" dirty="0" err="1" smtClean="0"/>
              <a:t>i</a:t>
            </a:r>
            <a:r>
              <a:rPr lang="en-US" dirty="0" smtClean="0"/>
              <a:t> and j] = 1/(i+1)</a:t>
            </a:r>
          </a:p>
          <a:p>
            <a:r>
              <a:rPr lang="en-US" dirty="0"/>
              <a:t>	</a:t>
            </a:r>
            <a:r>
              <a:rPr lang="en-US" dirty="0" err="1" smtClean="0"/>
              <a:t>Prob</a:t>
            </a:r>
            <a:r>
              <a:rPr lang="en-US" dirty="0" smtClean="0"/>
              <a:t>[P’] = 1/</a:t>
            </a:r>
            <a:r>
              <a:rPr lang="en-US" dirty="0" err="1" smtClean="0"/>
              <a:t>i</a:t>
            </a:r>
            <a:r>
              <a:rPr lang="en-US" dirty="0" smtClean="0"/>
              <a:t>!  By the induction hypothesis</a:t>
            </a:r>
          </a:p>
          <a:p>
            <a:r>
              <a:rPr lang="en-US" dirty="0"/>
              <a:t>	</a:t>
            </a:r>
            <a:r>
              <a:rPr lang="en-US" dirty="0" smtClean="0"/>
              <a:t>Hence </a:t>
            </a:r>
            <a:r>
              <a:rPr lang="en-US" dirty="0" err="1" smtClean="0"/>
              <a:t>Prob</a:t>
            </a:r>
            <a:r>
              <a:rPr lang="en-US" dirty="0" smtClean="0"/>
              <a:t>[P] = 1/(i+1)!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3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Quicksort 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0827" y="1522491"/>
            <a:ext cx="7315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QSort</a:t>
            </a:r>
            <a:r>
              <a:rPr lang="en-US" altLang="en-US" dirty="0" smtClean="0"/>
              <a:t>(A</a:t>
            </a:r>
            <a:r>
              <a:rPr lang="en-US" altLang="en-US" dirty="0" smtClean="0"/>
              <a:t>){</a:t>
            </a:r>
            <a:endParaRPr lang="en-US" altLang="en-US" dirty="0"/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If |A| &lt;= 1 return 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Choose </a:t>
            </a:r>
            <a:r>
              <a:rPr lang="en-US" altLang="en-US" dirty="0"/>
              <a:t>element x from A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1</a:t>
            </a:r>
            <a:r>
              <a:rPr lang="en-US" altLang="en-US" dirty="0"/>
              <a:t> = {y in A | y &lt;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2</a:t>
            </a:r>
            <a:r>
              <a:rPr lang="en-US" altLang="en-US" dirty="0"/>
              <a:t> = {y in A | y &gt;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3</a:t>
            </a:r>
            <a:r>
              <a:rPr lang="en-US" altLang="en-US" dirty="0"/>
              <a:t> = {y in A | y = x}</a:t>
            </a:r>
          </a:p>
          <a:p>
            <a:pPr eaLnBrk="1" hangingPunct="1"/>
            <a:r>
              <a:rPr lang="en-US" altLang="en-US" dirty="0"/>
              <a:t>	r</a:t>
            </a:r>
            <a:r>
              <a:rPr lang="en-US" altLang="en-US" dirty="0" smtClean="0"/>
              <a:t>eturn </a:t>
            </a:r>
            <a:r>
              <a:rPr lang="en-US" altLang="en-US" dirty="0" err="1" smtClean="0"/>
              <a:t>QSort</a:t>
            </a:r>
            <a:r>
              <a:rPr lang="en-US" altLang="en-US" dirty="0" smtClean="0"/>
              <a:t>(S1</a:t>
            </a:r>
            <a:r>
              <a:rPr lang="en-US" altLang="en-US" dirty="0" smtClean="0"/>
              <a:t>) + S3 + </a:t>
            </a:r>
            <a:r>
              <a:rPr lang="en-US" altLang="en-US" dirty="0" err="1" smtClean="0"/>
              <a:t>QSort</a:t>
            </a:r>
            <a:r>
              <a:rPr lang="en-US" altLang="en-US" dirty="0" smtClean="0"/>
              <a:t>(S2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}</a:t>
            </a:r>
            <a:endParaRPr lang="en-US" alt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12271" y="5561079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55471" y="5561079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69871" y="5561079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7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QS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one of best sorts in practice with careful implementation</a:t>
            </a:r>
          </a:p>
          <a:p>
            <a:r>
              <a:rPr lang="en-US" dirty="0" smtClean="0"/>
              <a:t>Usual runtime O(n log n),  Worst case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 {1, 2, 3, 4, 5, 6, 7, 8, 9, 10, 11, 12, . . ., N}</a:t>
            </a:r>
          </a:p>
          <a:p>
            <a:r>
              <a:rPr lang="en-US" dirty="0" smtClean="0"/>
              <a:t>Avoiding the worst case</a:t>
            </a:r>
          </a:p>
          <a:p>
            <a:pPr lvl="1"/>
            <a:r>
              <a:rPr lang="en-US" dirty="0" smtClean="0"/>
              <a:t>Change pivot selection</a:t>
            </a:r>
          </a:p>
          <a:p>
            <a:pPr lvl="1"/>
            <a:r>
              <a:rPr lang="en-US" dirty="0" smtClean="0"/>
              <a:t>Randomly permute before sorting</a:t>
            </a:r>
          </a:p>
          <a:p>
            <a:r>
              <a:rPr lang="en-US" dirty="0" smtClean="0"/>
              <a:t>Compute average case run time</a:t>
            </a:r>
          </a:p>
          <a:p>
            <a:endParaRPr lang="en-US" dirty="0"/>
          </a:p>
          <a:p>
            <a:r>
              <a:rPr lang="en-US" dirty="0" smtClean="0"/>
              <a:t>Mathematically tractable, but not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1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k-</a:t>
            </a:r>
            <a:r>
              <a:rPr lang="en-US" dirty="0" err="1" smtClean="0"/>
              <a:t>th</a:t>
            </a:r>
            <a:r>
              <a:rPr lang="en-US" dirty="0" smtClean="0"/>
              <a:t> 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n numbers and an integer k,  find the k-</a:t>
            </a:r>
            <a:r>
              <a:rPr lang="en-US" dirty="0" err="1" smtClean="0"/>
              <a:t>th</a:t>
            </a:r>
            <a:r>
              <a:rPr lang="en-US" dirty="0" smtClean="0"/>
              <a:t> largest</a:t>
            </a:r>
          </a:p>
          <a:p>
            <a:r>
              <a:rPr lang="en-US" dirty="0" smtClean="0"/>
              <a:t>If k = n/2 this is computing the median</a:t>
            </a:r>
          </a:p>
          <a:p>
            <a:r>
              <a:rPr lang="en-US" dirty="0" smtClean="0"/>
              <a:t>Obviously, we can solve this problem by sorting (in time O(n log n)) but can we do better</a:t>
            </a:r>
          </a:p>
          <a:p>
            <a:r>
              <a:rPr lang="en-US" dirty="0" smtClean="0"/>
              <a:t>Quicksort idea, but only one recursive call</a:t>
            </a:r>
          </a:p>
          <a:p>
            <a:r>
              <a:rPr lang="en-US" dirty="0" smtClean="0"/>
              <a:t>This will still have the same pathological case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0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a toolkit of modern algorithmic techniques</a:t>
            </a:r>
          </a:p>
          <a:p>
            <a:r>
              <a:rPr lang="en-US" dirty="0" smtClean="0"/>
              <a:t>Theory of algorithms developed around developing efficient algorithms for a natural class of problems with respect to a standard model of computation (1950s through 1980s)</a:t>
            </a:r>
          </a:p>
          <a:p>
            <a:r>
              <a:rPr lang="en-US" dirty="0" smtClean="0"/>
              <a:t>Newer work in algorithms </a:t>
            </a:r>
            <a:r>
              <a:rPr lang="en-US" dirty="0" smtClean="0"/>
              <a:t>focuses </a:t>
            </a:r>
            <a:r>
              <a:rPr lang="en-US" dirty="0" smtClean="0"/>
              <a:t>on using different models (changing the </a:t>
            </a:r>
            <a:r>
              <a:rPr lang="en-US" dirty="0" smtClean="0"/>
              <a:t>rules) </a:t>
            </a:r>
            <a:r>
              <a:rPr lang="en-US" dirty="0" smtClean="0"/>
              <a:t>and bringing in a </a:t>
            </a:r>
            <a:r>
              <a:rPr lang="en-US" dirty="0" smtClean="0"/>
              <a:t>new set </a:t>
            </a:r>
            <a:r>
              <a:rPr lang="en-US" dirty="0" smtClean="0"/>
              <a:t>of mathematical tools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31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QSelect</a:t>
            </a:r>
            <a:r>
              <a:rPr lang="en-US" altLang="en-US" dirty="0" smtClean="0"/>
              <a:t>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QSelect</a:t>
            </a:r>
            <a:r>
              <a:rPr lang="en-US" altLang="en-US" dirty="0" smtClean="0"/>
              <a:t>(A</a:t>
            </a:r>
            <a:r>
              <a:rPr lang="en-US" altLang="en-US" dirty="0"/>
              <a:t>, k){</a:t>
            </a:r>
          </a:p>
          <a:p>
            <a:pPr eaLnBrk="1" hangingPunct="1"/>
            <a:r>
              <a:rPr lang="en-US" altLang="en-US" dirty="0"/>
              <a:t>	Choose element x from A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1</a:t>
            </a:r>
            <a:r>
              <a:rPr lang="en-US" altLang="en-US" dirty="0"/>
              <a:t> = {y in A | y &lt;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2</a:t>
            </a:r>
            <a:r>
              <a:rPr lang="en-US" altLang="en-US" dirty="0"/>
              <a:t> = {y in A | y &gt;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3</a:t>
            </a:r>
            <a:r>
              <a:rPr lang="en-US" altLang="en-US" dirty="0"/>
              <a:t> = {y in A | y = x}</a:t>
            </a:r>
          </a:p>
          <a:p>
            <a:pPr eaLnBrk="1" hangingPunct="1"/>
            <a:r>
              <a:rPr lang="en-US" altLang="en-US" dirty="0"/>
              <a:t>	if (|S</a:t>
            </a:r>
            <a:r>
              <a:rPr lang="en-US" altLang="en-US" baseline="-25000" dirty="0"/>
              <a:t>2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</a:t>
            </a:r>
            <a:r>
              <a:rPr lang="en-US" altLang="en-US" dirty="0" err="1" smtClean="0"/>
              <a:t>QSelect</a:t>
            </a:r>
            <a:r>
              <a:rPr lang="en-US" altLang="en-US" dirty="0" smtClean="0"/>
              <a:t>(S</a:t>
            </a:r>
            <a:r>
              <a:rPr lang="en-US" altLang="en-US" baseline="-25000" dirty="0" smtClean="0"/>
              <a:t>2</a:t>
            </a:r>
            <a:r>
              <a:rPr lang="en-US" altLang="en-US" dirty="0"/>
              <a:t>, k)</a:t>
            </a:r>
          </a:p>
          <a:p>
            <a:pPr eaLnBrk="1" hangingPunct="1"/>
            <a:r>
              <a:rPr lang="en-US" altLang="en-US" dirty="0"/>
              <a:t>	else if (|S</a:t>
            </a:r>
            <a:r>
              <a:rPr lang="en-US" altLang="en-US" baseline="-25000" dirty="0"/>
              <a:t>2</a:t>
            </a:r>
            <a:r>
              <a:rPr lang="en-US" altLang="en-US" dirty="0"/>
              <a:t>| + |S</a:t>
            </a:r>
            <a:r>
              <a:rPr lang="en-US" altLang="en-US" baseline="-25000" dirty="0"/>
              <a:t>3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x</a:t>
            </a:r>
          </a:p>
          <a:p>
            <a:pPr eaLnBrk="1" hangingPunct="1"/>
            <a:r>
              <a:rPr lang="en-US" altLang="en-US" dirty="0"/>
              <a:t>	else</a:t>
            </a:r>
          </a:p>
          <a:p>
            <a:pPr eaLnBrk="1" hangingPunct="1"/>
            <a:r>
              <a:rPr lang="en-US" altLang="en-US" dirty="0"/>
              <a:t>		return </a:t>
            </a:r>
            <a:r>
              <a:rPr lang="en-US" altLang="en-US" dirty="0" err="1" smtClean="0"/>
              <a:t>QSelect</a:t>
            </a:r>
            <a:r>
              <a:rPr lang="en-US" altLang="en-US" dirty="0" smtClean="0"/>
              <a:t>(S</a:t>
            </a:r>
            <a:r>
              <a:rPr lang="en-US" altLang="en-US" baseline="-25000" dirty="0" smtClean="0"/>
              <a:t>1</a:t>
            </a:r>
            <a:r>
              <a:rPr lang="en-US" altLang="en-US" dirty="0"/>
              <a:t>, k - |S</a:t>
            </a:r>
            <a:r>
              <a:rPr lang="en-US" altLang="en-US" baseline="-25000" dirty="0"/>
              <a:t>2</a:t>
            </a:r>
            <a:r>
              <a:rPr lang="en-US" altLang="en-US" dirty="0"/>
              <a:t>| - |S</a:t>
            </a:r>
            <a:r>
              <a:rPr lang="en-US" altLang="en-US" baseline="-25000" dirty="0"/>
              <a:t>3</a:t>
            </a:r>
            <a:r>
              <a:rPr lang="en-US" altLang="en-US" dirty="0"/>
              <a:t>|)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3124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867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88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worst case as Quick Sort</a:t>
            </a:r>
          </a:p>
          <a:p>
            <a:r>
              <a:rPr lang="en-US" dirty="0" smtClean="0"/>
              <a:t>Random pivot will give an O(n) solution (Expected time)</a:t>
            </a:r>
          </a:p>
          <a:p>
            <a:r>
              <a:rPr lang="en-US" dirty="0" smtClean="0"/>
              <a:t>Deterministic solution (due to BFPRT) not practical</a:t>
            </a:r>
          </a:p>
          <a:p>
            <a:endParaRPr lang="en-US" dirty="0"/>
          </a:p>
          <a:p>
            <a:r>
              <a:rPr lang="en-US" dirty="0" smtClean="0"/>
              <a:t>Exact evaluation of Quick Select recurrence is very difficult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36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Quick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Deterministic recurrence:  T(1) = 1;  </a:t>
            </a:r>
            <a:r>
              <a:rPr lang="en-US" dirty="0" smtClean="0"/>
              <a:t>T(N) </a:t>
            </a:r>
            <a:r>
              <a:rPr lang="en-US" dirty="0" smtClean="0"/>
              <a:t>= </a:t>
            </a:r>
            <a:r>
              <a:rPr lang="en-US" dirty="0" smtClean="0"/>
              <a:t>T(</a:t>
            </a:r>
            <a:r>
              <a:rPr lang="en-US" dirty="0" err="1" smtClean="0"/>
              <a:t>aN</a:t>
            </a:r>
            <a:r>
              <a:rPr lang="en-US" dirty="0" smtClean="0"/>
              <a:t>) </a:t>
            </a:r>
            <a:r>
              <a:rPr lang="en-US" dirty="0" smtClean="0"/>
              <a:t>+ </a:t>
            </a:r>
            <a:r>
              <a:rPr lang="en-US" dirty="0" err="1" smtClean="0"/>
              <a:t>bN</a:t>
            </a:r>
            <a:r>
              <a:rPr lang="en-US" dirty="0" smtClean="0"/>
              <a:t> </a:t>
            </a:r>
            <a:r>
              <a:rPr lang="en-US" dirty="0" smtClean="0"/>
              <a:t>for a &lt;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 smtClean="0"/>
              <a:t>is the chance that for a random pivot,  the </a:t>
            </a:r>
            <a:r>
              <a:rPr lang="en-US" dirty="0" err="1" smtClean="0"/>
              <a:t>subproblem</a:t>
            </a:r>
            <a:r>
              <a:rPr lang="en-US" dirty="0" smtClean="0"/>
              <a:t> is of size at most 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smtClean="0"/>
              <a:t>(for an appropriate a &lt; 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random pivot reduces the problem to less then ¾ the size with probability at least ½</a:t>
            </a:r>
          </a:p>
          <a:p>
            <a:r>
              <a:rPr lang="en-US" dirty="0" smtClean="0"/>
              <a:t>Recurrence T(n) &lt;= ½ T(3n/4) + ½ T(n) + </a:t>
            </a:r>
            <a:r>
              <a:rPr lang="en-US" dirty="0" err="1" smtClean="0"/>
              <a:t>cn</a:t>
            </a:r>
            <a:endParaRPr lang="en-US" dirty="0" smtClean="0"/>
          </a:p>
          <a:p>
            <a:r>
              <a:rPr lang="en-US" dirty="0" smtClean="0"/>
              <a:t>Recurrence for expected number of steps</a:t>
            </a:r>
          </a:p>
          <a:p>
            <a:endParaRPr lang="en-US" dirty="0"/>
          </a:p>
          <a:p>
            <a:r>
              <a:rPr lang="en-US" dirty="0" smtClean="0"/>
              <a:t>This recurrence gives an upper bound on the number of steps for randomized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8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O(n) expected time median algorithm</a:t>
            </a:r>
          </a:p>
          <a:p>
            <a:r>
              <a:rPr lang="en-US" dirty="0" smtClean="0"/>
              <a:t>Practical algorithm</a:t>
            </a:r>
          </a:p>
          <a:p>
            <a:endParaRPr lang="en-US" dirty="0"/>
          </a:p>
          <a:p>
            <a:r>
              <a:rPr lang="en-US" dirty="0" smtClean="0"/>
              <a:t>How many comparison to find the median?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A09CB8-E0B8-443A-9AF7-A936BB2EE0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PhD, Stanford (1985) </a:t>
            </a:r>
          </a:p>
          <a:p>
            <a:pPr lvl="1"/>
            <a:r>
              <a:rPr lang="en-US" dirty="0"/>
              <a:t>Thesis: </a:t>
            </a:r>
            <a:r>
              <a:rPr lang="en-US" i="1" dirty="0"/>
              <a:t>The Complexity of Parallel Algorithms</a:t>
            </a:r>
          </a:p>
          <a:p>
            <a:r>
              <a:rPr lang="en-US" dirty="0"/>
              <a:t>Post Doc (1985-86) Mathematical Science Research Institute,  Berkeley</a:t>
            </a:r>
          </a:p>
          <a:p>
            <a:r>
              <a:rPr lang="en-US" dirty="0"/>
              <a:t>University of Washington (since 1986)</a:t>
            </a:r>
          </a:p>
          <a:p>
            <a:pPr lvl="1"/>
            <a:r>
              <a:rPr lang="en-US" dirty="0"/>
              <a:t>Broad range of work: Algorithms, Software Engineering, Educational Technology,  Computing for Development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2DECB0-6825-4DC3-B8CA-E3DB9264FC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Sabbatical 1993-1994</a:t>
            </a:r>
          </a:p>
          <a:p>
            <a:pPr lvl="1"/>
            <a:r>
              <a:rPr lang="en-US" dirty="0"/>
              <a:t>Indian Institute of Science, Bangalore</a:t>
            </a:r>
          </a:p>
          <a:p>
            <a:pPr lvl="1"/>
            <a:r>
              <a:rPr lang="en-US" dirty="0"/>
              <a:t>Parallel Algorithms</a:t>
            </a:r>
          </a:p>
          <a:p>
            <a:r>
              <a:rPr lang="en-US" dirty="0"/>
              <a:t>Sabbatical 2001-2002</a:t>
            </a:r>
          </a:p>
          <a:p>
            <a:pPr lvl="1"/>
            <a:r>
              <a:rPr lang="en-US" dirty="0"/>
              <a:t>Microsoft Research, Redmond</a:t>
            </a:r>
          </a:p>
          <a:p>
            <a:pPr lvl="1"/>
            <a:r>
              <a:rPr lang="en-US" dirty="0"/>
              <a:t>Learning Science and Technology</a:t>
            </a:r>
          </a:p>
          <a:p>
            <a:r>
              <a:rPr lang="en-US" dirty="0"/>
              <a:t>Sabbatical 2008-2009</a:t>
            </a:r>
          </a:p>
          <a:p>
            <a:pPr lvl="1"/>
            <a:r>
              <a:rPr lang="en-US" dirty="0"/>
              <a:t>PATH,  Seattle</a:t>
            </a:r>
          </a:p>
          <a:p>
            <a:pPr lvl="1"/>
            <a:r>
              <a:rPr lang="en-US" dirty="0" smtClean="0"/>
              <a:t>Digital solutions for global health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F8CA7-3536-48CC-8BB8-A9089080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5F9FB-2B3F-40B7-A753-39369889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C766-8AA0-45CF-BDD2-5D9C163A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10" descr="Richard Anderson">
            <a:extLst>
              <a:ext uri="{FF2B5EF4-FFF2-40B4-BE49-F238E27FC236}">
                <a16:creationId xmlns:a16="http://schemas.microsoft.com/office/drawing/2014/main" id="{464957A0-C439-40D3-9ECE-E0FC57DA0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325" y="-21327"/>
            <a:ext cx="1590676" cy="218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dian Institute of Science | Bengaluru, India | IISC">
            <a:extLst>
              <a:ext uri="{FF2B5EF4-FFF2-40B4-BE49-F238E27FC236}">
                <a16:creationId xmlns:a16="http://schemas.microsoft.com/office/drawing/2014/main" id="{2262275C-A321-4A62-A7A3-A714697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889" y="5768994"/>
            <a:ext cx="1046340" cy="98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TH (global health organization) - Wikipedia">
            <a:extLst>
              <a:ext uri="{FF2B5EF4-FFF2-40B4-BE49-F238E27FC236}">
                <a16:creationId xmlns:a16="http://schemas.microsoft.com/office/drawing/2014/main" id="{FF45F344-6743-45D2-BF4C-7EF76276C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0" y="5869789"/>
            <a:ext cx="2100021" cy="80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fessor Cipolla granted Microsoft Research Outstanding ...">
            <a:extLst>
              <a:ext uri="{FF2B5EF4-FFF2-40B4-BE49-F238E27FC236}">
                <a16:creationId xmlns:a16="http://schemas.microsoft.com/office/drawing/2014/main" id="{2D5EACCA-CBEC-4338-8FBB-51360CB4A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844" y="5668200"/>
            <a:ext cx="2113031" cy="11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8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Distinct from (my) undergraduate courses [see CSE 417/421]</a:t>
            </a:r>
          </a:p>
          <a:p>
            <a:r>
              <a:rPr lang="en-US" dirty="0" smtClean="0"/>
              <a:t>Work in progress (but drawing on Karlin/Lee CSEP 521)</a:t>
            </a:r>
          </a:p>
          <a:p>
            <a:endParaRPr lang="en-US" dirty="0"/>
          </a:p>
          <a:p>
            <a:r>
              <a:rPr lang="en-US" dirty="0" smtClean="0"/>
              <a:t>Randomized Algorithms and Average Case Analysis</a:t>
            </a:r>
          </a:p>
          <a:p>
            <a:pPr lvl="1"/>
            <a:r>
              <a:rPr lang="en-US" dirty="0" smtClean="0"/>
              <a:t>Randomization is a powerful technique and worst case analysis sometimes misses the point</a:t>
            </a:r>
          </a:p>
          <a:p>
            <a:r>
              <a:rPr lang="en-US" dirty="0" smtClean="0"/>
              <a:t>Hashing</a:t>
            </a:r>
          </a:p>
          <a:p>
            <a:r>
              <a:rPr lang="en-US" dirty="0" smtClean="0"/>
              <a:t>Streaming Algorithms</a:t>
            </a:r>
          </a:p>
          <a:p>
            <a:r>
              <a:rPr lang="en-US" dirty="0" smtClean="0"/>
              <a:t>High dimensional searching</a:t>
            </a:r>
          </a:p>
          <a:p>
            <a:r>
              <a:rPr lang="en-US" dirty="0" smtClean="0"/>
              <a:t>Linear Algebra Techniques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PMP Course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working full time in industry</a:t>
            </a:r>
          </a:p>
          <a:p>
            <a:r>
              <a:rPr lang="en-US" dirty="0" smtClean="0"/>
              <a:t>Varying backgrounds and length of time from prerequisite courses</a:t>
            </a:r>
          </a:p>
          <a:p>
            <a:r>
              <a:rPr lang="en-US" dirty="0" smtClean="0"/>
              <a:t>Interests in both relevance and broadening</a:t>
            </a:r>
          </a:p>
          <a:p>
            <a:endParaRPr lang="en-US" dirty="0"/>
          </a:p>
          <a:p>
            <a:r>
              <a:rPr lang="en-US" dirty="0" smtClean="0"/>
              <a:t>Aim for relatively uniform workload and clear expectations</a:t>
            </a:r>
          </a:p>
          <a:p>
            <a:r>
              <a:rPr lang="en-US" dirty="0" smtClean="0"/>
              <a:t>Ability to work independently and figure things out and seek out resources and </a:t>
            </a:r>
            <a:r>
              <a:rPr lang="en-US" dirty="0" smtClean="0"/>
              <a:t>assistance</a:t>
            </a:r>
          </a:p>
          <a:p>
            <a:endParaRPr lang="en-US" dirty="0"/>
          </a:p>
          <a:p>
            <a:r>
              <a:rPr lang="en-US" dirty="0" smtClean="0"/>
              <a:t>We’ve got to make the best of remote teaching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4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Zoom</a:t>
            </a:r>
          </a:p>
          <a:p>
            <a:r>
              <a:rPr lang="en-US" dirty="0" smtClean="0"/>
              <a:t>Recorded lectures</a:t>
            </a:r>
          </a:p>
          <a:p>
            <a:r>
              <a:rPr lang="en-US" dirty="0" smtClean="0"/>
              <a:t>Course </a:t>
            </a:r>
            <a:r>
              <a:rPr lang="en-US" dirty="0"/>
              <a:t>website: https://courses.cs.washington.edu/courses/csep521/21wi/</a:t>
            </a:r>
            <a:endParaRPr lang="en-US" dirty="0" smtClean="0"/>
          </a:p>
          <a:p>
            <a:r>
              <a:rPr lang="en-US" dirty="0" smtClean="0"/>
              <a:t>Office </a:t>
            </a:r>
            <a:r>
              <a:rPr lang="en-US" dirty="0" smtClean="0"/>
              <a:t>hours, zoom links on website</a:t>
            </a:r>
          </a:p>
          <a:p>
            <a:pPr lvl="1"/>
            <a:r>
              <a:rPr lang="en-US" dirty="0" smtClean="0"/>
              <a:t>RJA: Monday 11am, Friday 2pm</a:t>
            </a:r>
          </a:p>
          <a:p>
            <a:pPr lvl="1"/>
            <a:r>
              <a:rPr lang="en-US" dirty="0" smtClean="0"/>
              <a:t>Oscar: </a:t>
            </a:r>
            <a:r>
              <a:rPr lang="en-US" dirty="0" err="1" smtClean="0"/>
              <a:t>Wednesay</a:t>
            </a:r>
            <a:r>
              <a:rPr lang="en-US" dirty="0" smtClean="0"/>
              <a:t> 11 am,  Friday 11 am</a:t>
            </a:r>
            <a:endParaRPr lang="en-US" dirty="0" smtClean="0"/>
          </a:p>
          <a:p>
            <a:r>
              <a:rPr lang="en-US" dirty="0" smtClean="0"/>
              <a:t>Homework Assignments</a:t>
            </a:r>
          </a:p>
          <a:p>
            <a:pPr lvl="1"/>
            <a:r>
              <a:rPr lang="en-US" dirty="0" smtClean="0"/>
              <a:t>Weekly assignments</a:t>
            </a:r>
          </a:p>
          <a:p>
            <a:pPr lvl="1"/>
            <a:r>
              <a:rPr lang="en-US" dirty="0" smtClean="0"/>
              <a:t>Electronic turn in on </a:t>
            </a:r>
            <a:r>
              <a:rPr lang="en-US" dirty="0" err="1" smtClean="0"/>
              <a:t>gradescope</a:t>
            </a:r>
            <a:endParaRPr lang="en-US" dirty="0" smtClean="0"/>
          </a:p>
          <a:p>
            <a:pPr lvl="1"/>
            <a:r>
              <a:rPr lang="en-US" dirty="0" smtClean="0"/>
              <a:t>Mix of written problems and programming experiments</a:t>
            </a:r>
          </a:p>
          <a:p>
            <a:pPr lvl="1"/>
            <a:r>
              <a:rPr lang="en-US" dirty="0" smtClean="0"/>
              <a:t>Programming assignments </a:t>
            </a:r>
          </a:p>
          <a:p>
            <a:pPr lvl="2"/>
            <a:r>
              <a:rPr lang="en-US" dirty="0" smtClean="0"/>
              <a:t>Your choice of language (Java, C#, Python) and environment</a:t>
            </a:r>
          </a:p>
          <a:p>
            <a:r>
              <a:rPr lang="en-US" dirty="0" smtClean="0"/>
              <a:t>No exams,  no course project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9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best of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Attendance is class sessions strongly encouraged</a:t>
            </a:r>
          </a:p>
          <a:p>
            <a:r>
              <a:rPr lang="en-US" dirty="0" smtClean="0"/>
              <a:t>Slides will be available before class</a:t>
            </a:r>
          </a:p>
          <a:p>
            <a:r>
              <a:rPr lang="en-US" dirty="0" smtClean="0"/>
              <a:t>Feel free to ask questions</a:t>
            </a:r>
          </a:p>
          <a:p>
            <a:r>
              <a:rPr lang="en-US" dirty="0" smtClean="0"/>
              <a:t>Oscar will monitor chat</a:t>
            </a:r>
          </a:p>
          <a:p>
            <a:pPr lvl="1"/>
            <a:r>
              <a:rPr lang="en-US" dirty="0" smtClean="0"/>
              <a:t>Useful for clarification questions</a:t>
            </a:r>
          </a:p>
          <a:p>
            <a:r>
              <a:rPr lang="en-US" dirty="0" smtClean="0"/>
              <a:t>You will need to tolerate some technical glitches</a:t>
            </a:r>
          </a:p>
          <a:p>
            <a:pPr lvl="1"/>
            <a:r>
              <a:rPr lang="en-US" dirty="0" smtClean="0"/>
              <a:t>“I think the instructor can’t hear us”</a:t>
            </a:r>
          </a:p>
          <a:p>
            <a:r>
              <a:rPr lang="en-US" dirty="0" smtClean="0"/>
              <a:t>Turning your camera on is optional</a:t>
            </a:r>
          </a:p>
          <a:p>
            <a:r>
              <a:rPr lang="en-US" dirty="0" smtClean="0"/>
              <a:t>We will use break out rooms for discussion questions</a:t>
            </a:r>
          </a:p>
          <a:p>
            <a:r>
              <a:rPr lang="en-US" dirty="0" smtClean="0"/>
              <a:t>The course will have office hours, four hours per week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Weekly homework assignments,  due </a:t>
            </a:r>
            <a:r>
              <a:rPr lang="en-US" dirty="0" smtClean="0"/>
              <a:t>Tuesdays, 11:59 PM</a:t>
            </a:r>
          </a:p>
          <a:p>
            <a:pPr lvl="1"/>
            <a:r>
              <a:rPr lang="en-US" dirty="0" smtClean="0"/>
              <a:t>Homework posted on the website (HW1 is available)</a:t>
            </a:r>
            <a:endParaRPr lang="en-US" dirty="0" smtClean="0"/>
          </a:p>
          <a:p>
            <a:pPr lvl="1"/>
            <a:r>
              <a:rPr lang="en-US" dirty="0" smtClean="0"/>
              <a:t>Late homework accepted with penalty</a:t>
            </a:r>
          </a:p>
          <a:p>
            <a:pPr lvl="2"/>
            <a:r>
              <a:rPr lang="en-US" dirty="0" smtClean="0"/>
              <a:t>10% per day</a:t>
            </a:r>
          </a:p>
          <a:p>
            <a:pPr lvl="2"/>
            <a:r>
              <a:rPr lang="en-US" dirty="0" smtClean="0"/>
              <a:t>Maximum 50% reduction</a:t>
            </a:r>
          </a:p>
          <a:p>
            <a:pPr lvl="2"/>
            <a:r>
              <a:rPr lang="en-US" dirty="0" smtClean="0"/>
              <a:t>5 free late days </a:t>
            </a:r>
          </a:p>
          <a:p>
            <a:pPr lvl="2"/>
            <a:r>
              <a:rPr lang="en-US" dirty="0" smtClean="0"/>
              <a:t>Late day computation will be done at the end of the course</a:t>
            </a:r>
          </a:p>
          <a:p>
            <a:pPr lvl="1"/>
            <a:r>
              <a:rPr lang="en-US" dirty="0" smtClean="0"/>
              <a:t>Homework received after grading has started may not receive feedback</a:t>
            </a:r>
          </a:p>
          <a:p>
            <a:pPr lvl="1"/>
            <a:r>
              <a:rPr lang="en-US" dirty="0" smtClean="0"/>
              <a:t>Course grade based on top 9 of 10 assignments</a:t>
            </a:r>
          </a:p>
          <a:p>
            <a:r>
              <a:rPr lang="en-US" dirty="0" smtClean="0"/>
              <a:t>Collaboration policy</a:t>
            </a:r>
          </a:p>
          <a:p>
            <a:pPr lvl="1"/>
            <a:r>
              <a:rPr lang="en-US" dirty="0" smtClean="0"/>
              <a:t>Its fine to work together (but not required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Independent write ups</a:t>
            </a:r>
            <a:endParaRPr lang="en-US" dirty="0" smtClean="0"/>
          </a:p>
          <a:p>
            <a:pPr lvl="1"/>
            <a:r>
              <a:rPr lang="en-US" dirty="0" smtClean="0"/>
              <a:t>Acknowledge collaborators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8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Instance, Solution, Constraints, Value</a:t>
            </a:r>
          </a:p>
          <a:p>
            <a:r>
              <a:rPr lang="en-US" dirty="0" smtClean="0"/>
              <a:t>Computation Model: Idealized Computer, Unit Cost per Instruction</a:t>
            </a:r>
          </a:p>
          <a:p>
            <a:r>
              <a:rPr lang="en-US" dirty="0" smtClean="0"/>
              <a:t>Runtime function (for Algorithm A)</a:t>
            </a:r>
          </a:p>
          <a:p>
            <a:pPr lvl="1"/>
            <a:r>
              <a:rPr lang="en-US" dirty="0" smtClean="0"/>
              <a:t>Runtime on instance I,  T</a:t>
            </a:r>
            <a:r>
              <a:rPr lang="en-US" baseline="-25000" dirty="0" smtClean="0"/>
              <a:t>A</a:t>
            </a:r>
            <a:r>
              <a:rPr lang="en-US" dirty="0" smtClean="0"/>
              <a:t>(I),  number of steps to compute solution to I</a:t>
            </a:r>
          </a:p>
          <a:p>
            <a:pPr lvl="1"/>
            <a:r>
              <a:rPr lang="en-US" dirty="0" smtClean="0"/>
              <a:t>Runtime function,  T</a:t>
            </a:r>
            <a:r>
              <a:rPr lang="en-US" baseline="-25000" dirty="0" smtClean="0"/>
              <a:t>A</a:t>
            </a:r>
            <a:r>
              <a:rPr lang="en-US" dirty="0" smtClean="0"/>
              <a:t>(n),  maximum runtime over all instances of length 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14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1579</Words>
  <Application>Microsoft Office PowerPoint</Application>
  <PresentationFormat>Widescreen</PresentationFormat>
  <Paragraphs>289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Wingdings</vt:lpstr>
      <vt:lpstr>Office Theme</vt:lpstr>
      <vt:lpstr>CSEP 521: Applied Algorithms Lecture 1 Course Introduction Randomized Algorithms </vt:lpstr>
      <vt:lpstr>Course Objective</vt:lpstr>
      <vt:lpstr>My background</vt:lpstr>
      <vt:lpstr>Preview of Course Topics</vt:lpstr>
      <vt:lpstr>PMP Course Philosophy</vt:lpstr>
      <vt:lpstr>Course mechanics</vt:lpstr>
      <vt:lpstr>Making the best of Zoom</vt:lpstr>
      <vt:lpstr>Policies</vt:lpstr>
      <vt:lpstr>Models of computation</vt:lpstr>
      <vt:lpstr>Asymptotic Analysis</vt:lpstr>
      <vt:lpstr>Randomized Computation</vt:lpstr>
      <vt:lpstr>Why randomization</vt:lpstr>
      <vt:lpstr>Breakout Groups!</vt:lpstr>
      <vt:lpstr>Generating a random permutation</vt:lpstr>
      <vt:lpstr>Generating a random permutation</vt:lpstr>
      <vt:lpstr>Correctness proof</vt:lpstr>
      <vt:lpstr>Quicksort </vt:lpstr>
      <vt:lpstr>Basic QS facts</vt:lpstr>
      <vt:lpstr>Finding the k-th largest</vt:lpstr>
      <vt:lpstr>QSelect(A, k)</vt:lpstr>
      <vt:lpstr>Quick Select</vt:lpstr>
      <vt:lpstr>Evaluating Quick Select</vt:lpstr>
      <vt:lpstr>Analysis</vt:lpstr>
      <vt:lpstr>Selection results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42</cp:revision>
  <dcterms:created xsi:type="dcterms:W3CDTF">2020-12-29T19:18:38Z</dcterms:created>
  <dcterms:modified xsi:type="dcterms:W3CDTF">2021-01-05T19:24:43Z</dcterms:modified>
</cp:coreProperties>
</file>