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notesSlides/notesSlide2.xml" ContentType="application/vnd.openxmlformats-officedocument.presentationml.notesSlide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notesSlides/notesSlide3.xml" ContentType="application/vnd.openxmlformats-officedocument.presentationml.notesSlide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notesSlides/notesSlide4.xml" ContentType="application/vnd.openxmlformats-officedocument.presentationml.notesSlide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notesSlides/notesSlide5.xml" ContentType="application/vnd.openxmlformats-officedocument.presentationml.notesSlide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notesSlides/notesSlide6.xml" ContentType="application/vnd.openxmlformats-officedocument.presentationml.notesSlide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notesSlides/notesSlide9.xml" ContentType="application/vnd.openxmlformats-officedocument.presentationml.notesSlide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notesSlides/notesSlide13.xml" ContentType="application/vnd.openxmlformats-officedocument.presentationml.notesSlide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notesSlides/notesSlide14.xml" ContentType="application/vnd.openxmlformats-officedocument.presentationml.notesSlide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notesSlides/notesSlide15.xml" ContentType="application/vnd.openxmlformats-officedocument.presentationml.notesSlide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notesSlides/notesSlide16.xml" ContentType="application/vnd.openxmlformats-officedocument.presentationml.notesSlide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notesSlides/notesSlide17.xml" ContentType="application/vnd.openxmlformats-officedocument.presentationml.notesSlide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notesSlides/notesSlide18.xml" ContentType="application/vnd.openxmlformats-officedocument.presentationml.notesSlide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notesSlides/notesSlide19.xml" ContentType="application/vnd.openxmlformats-officedocument.presentationml.notesSlide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notesSlides/notesSlide20.xml" ContentType="application/vnd.openxmlformats-officedocument.presentationml.notesSlide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notesSlides/notesSlide21.xml" ContentType="application/vnd.openxmlformats-officedocument.presentationml.notesSlide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notesSlides/notesSlide22.xml" ContentType="application/vnd.openxmlformats-officedocument.presentationml.notesSlide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notesSlides/notesSlide23.xml" ContentType="application/vnd.openxmlformats-officedocument.presentationml.notesSlide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tags/tag439.xml" ContentType="application/vnd.openxmlformats-officedocument.presentationml.tags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tags/tag444.xml" ContentType="application/vnd.openxmlformats-officedocument.presentationml.tags+xml"/>
  <Override PartName="/ppt/tags/tag445.xml" ContentType="application/vnd.openxmlformats-officedocument.presentationml.tags+xml"/>
  <Override PartName="/ppt/tags/tag446.xml" ContentType="application/vnd.openxmlformats-officedocument.presentationml.tags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ppt/tags/tag449.xml" ContentType="application/vnd.openxmlformats-officedocument.presentationml.tags+xml"/>
  <Override PartName="/ppt/tags/tag450.xml" ContentType="application/vnd.openxmlformats-officedocument.presentationml.tags+xml"/>
  <Override PartName="/ppt/tags/tag451.xml" ContentType="application/vnd.openxmlformats-officedocument.presentationml.tags+xml"/>
  <Override PartName="/ppt/tags/tag452.xml" ContentType="application/vnd.openxmlformats-officedocument.presentationml.tags+xml"/>
  <Override PartName="/ppt/tags/tag453.xml" ContentType="application/vnd.openxmlformats-officedocument.presentationml.tags+xml"/>
  <Override PartName="/ppt/tags/tag454.xml" ContentType="application/vnd.openxmlformats-officedocument.presentationml.tags+xml"/>
  <Override PartName="/ppt/tags/tag455.xml" ContentType="application/vnd.openxmlformats-officedocument.presentationml.tags+xml"/>
  <Override PartName="/ppt/tags/tag456.xml" ContentType="application/vnd.openxmlformats-officedocument.presentationml.tags+xml"/>
  <Override PartName="/ppt/tags/tag457.xml" ContentType="application/vnd.openxmlformats-officedocument.presentationml.tags+xml"/>
  <Override PartName="/ppt/tags/tag458.xml" ContentType="application/vnd.openxmlformats-officedocument.presentationml.tags+xml"/>
  <Override PartName="/ppt/tags/tag459.xml" ContentType="application/vnd.openxmlformats-officedocument.presentationml.tags+xml"/>
  <Override PartName="/ppt/tags/tag460.xml" ContentType="application/vnd.openxmlformats-officedocument.presentationml.tags+xml"/>
  <Override PartName="/ppt/tags/tag461.xml" ContentType="application/vnd.openxmlformats-officedocument.presentationml.tags+xml"/>
  <Override PartName="/ppt/tags/tag462.xml" ContentType="application/vnd.openxmlformats-officedocument.presentationml.tags+xml"/>
  <Override PartName="/ppt/tags/tag463.xml" ContentType="application/vnd.openxmlformats-officedocument.presentationml.tags+xml"/>
  <Override PartName="/ppt/tags/tag464.xml" ContentType="application/vnd.openxmlformats-officedocument.presentationml.tags+xml"/>
  <Override PartName="/ppt/tags/tag465.xml" ContentType="application/vnd.openxmlformats-officedocument.presentationml.tags+xml"/>
  <Override PartName="/ppt/tags/tag466.xml" ContentType="application/vnd.openxmlformats-officedocument.presentationml.tags+xml"/>
  <Override PartName="/ppt/tags/tag467.xml" ContentType="application/vnd.openxmlformats-officedocument.presentationml.tags+xml"/>
  <Override PartName="/ppt/tags/tag468.xml" ContentType="application/vnd.openxmlformats-officedocument.presentationml.tags+xml"/>
  <Override PartName="/ppt/tags/tag46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59"/>
  </p:notesMasterIdLst>
  <p:handoutMasterIdLst>
    <p:handoutMasterId r:id="rId60"/>
  </p:handoutMasterIdLst>
  <p:sldIdLst>
    <p:sldId id="256" r:id="rId2"/>
    <p:sldId id="401" r:id="rId3"/>
    <p:sldId id="443" r:id="rId4"/>
    <p:sldId id="525" r:id="rId5"/>
    <p:sldId id="526" r:id="rId6"/>
    <p:sldId id="585" r:id="rId7"/>
    <p:sldId id="586" r:id="rId8"/>
    <p:sldId id="527" r:id="rId9"/>
    <p:sldId id="528" r:id="rId10"/>
    <p:sldId id="529" r:id="rId11"/>
    <p:sldId id="530" r:id="rId12"/>
    <p:sldId id="531" r:id="rId13"/>
    <p:sldId id="532" r:id="rId14"/>
    <p:sldId id="533" r:id="rId15"/>
    <p:sldId id="534" r:id="rId16"/>
    <p:sldId id="535" r:id="rId17"/>
    <p:sldId id="536" r:id="rId18"/>
    <p:sldId id="537" r:id="rId19"/>
    <p:sldId id="538" r:id="rId20"/>
    <p:sldId id="539" r:id="rId21"/>
    <p:sldId id="540" r:id="rId22"/>
    <p:sldId id="541" r:id="rId23"/>
    <p:sldId id="542" r:id="rId24"/>
    <p:sldId id="543" r:id="rId25"/>
    <p:sldId id="544" r:id="rId26"/>
    <p:sldId id="545" r:id="rId27"/>
    <p:sldId id="546" r:id="rId28"/>
    <p:sldId id="547" r:id="rId29"/>
    <p:sldId id="548" r:id="rId30"/>
    <p:sldId id="549" r:id="rId31"/>
    <p:sldId id="550" r:id="rId32"/>
    <p:sldId id="551" r:id="rId33"/>
    <p:sldId id="575" r:id="rId34"/>
    <p:sldId id="557" r:id="rId35"/>
    <p:sldId id="576" r:id="rId36"/>
    <p:sldId id="577" r:id="rId37"/>
    <p:sldId id="559" r:id="rId38"/>
    <p:sldId id="560" r:id="rId39"/>
    <p:sldId id="561" r:id="rId40"/>
    <p:sldId id="562" r:id="rId41"/>
    <p:sldId id="563" r:id="rId42"/>
    <p:sldId id="564" r:id="rId43"/>
    <p:sldId id="565" r:id="rId44"/>
    <p:sldId id="566" r:id="rId45"/>
    <p:sldId id="567" r:id="rId46"/>
    <p:sldId id="568" r:id="rId47"/>
    <p:sldId id="569" r:id="rId48"/>
    <p:sldId id="570" r:id="rId49"/>
    <p:sldId id="573" r:id="rId50"/>
    <p:sldId id="574" r:id="rId51"/>
    <p:sldId id="579" r:id="rId52"/>
    <p:sldId id="578" r:id="rId53"/>
    <p:sldId id="580" r:id="rId54"/>
    <p:sldId id="581" r:id="rId55"/>
    <p:sldId id="582" r:id="rId56"/>
    <p:sldId id="583" r:id="rId57"/>
    <p:sldId id="584" r:id="rId58"/>
  </p:sldIdLst>
  <p:sldSz cx="9144000" cy="6858000" type="screen4x3"/>
  <p:notesSz cx="7315200" cy="9601200"/>
  <p:custDataLst>
    <p:tags r:id="rId61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00"/>
    <a:srgbClr val="FF0066"/>
    <a:srgbClr val="66FF66"/>
    <a:srgbClr val="FFFF99"/>
    <a:srgbClr val="CCFF99"/>
    <a:srgbClr val="0000FF"/>
    <a:srgbClr val="FFFF6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9352" autoAdjust="0"/>
    <p:restoredTop sz="91899" autoAdjust="0"/>
  </p:normalViewPr>
  <p:slideViewPr>
    <p:cSldViewPr>
      <p:cViewPr>
        <p:scale>
          <a:sx n="97" d="100"/>
          <a:sy n="97" d="100"/>
        </p:scale>
        <p:origin x="-1176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handoutMaster" Target="handoutMasters/handoutMaster1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4" Type="http://schemas.openxmlformats.org/officeDocument/2006/relationships/image" Target="../media/image1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7" Type="http://schemas.openxmlformats.org/officeDocument/2006/relationships/image" Target="../media/image27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6" Type="http://schemas.openxmlformats.org/officeDocument/2006/relationships/image" Target="../media/image26.wmf"/><Relationship Id="rId5" Type="http://schemas.openxmlformats.org/officeDocument/2006/relationships/image" Target="../media/image25.wmf"/><Relationship Id="rId4" Type="http://schemas.openxmlformats.org/officeDocument/2006/relationships/image" Target="../media/image24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7" Type="http://schemas.openxmlformats.org/officeDocument/2006/relationships/image" Target="../media/image22.wmf"/><Relationship Id="rId2" Type="http://schemas.openxmlformats.org/officeDocument/2006/relationships/image" Target="../media/image23.wmf"/><Relationship Id="rId1" Type="http://schemas.openxmlformats.org/officeDocument/2006/relationships/image" Target="../media/image21.wmf"/><Relationship Id="rId6" Type="http://schemas.openxmlformats.org/officeDocument/2006/relationships/image" Target="../media/image27.wmf"/><Relationship Id="rId5" Type="http://schemas.openxmlformats.org/officeDocument/2006/relationships/image" Target="../media/image26.wmf"/><Relationship Id="rId4" Type="http://schemas.openxmlformats.org/officeDocument/2006/relationships/image" Target="../media/image2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298CC8F1-EAB9-462E-AE74-5A5A33880C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0086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4C1434-0ECC-4B09-BEA8-4B25BDDD6339}" type="datetimeFigureOut">
              <a:rPr lang="en-US" smtClean="0"/>
              <a:t>3/11/2013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517534-7362-4517-8C5E-175B212C15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454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10995EB-A763-4645-A116-E2C65C455249}" type="slidenum">
              <a:rPr lang="en-US" sz="1200" smtClean="0"/>
              <a:pPr eaLnBrk="1" hangingPunct="1"/>
              <a:t>3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126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B14956DD-AD14-49F4-B8FF-1D9C9F9CC223}" type="slidenum">
              <a:rPr lang="en-US" sz="1200" smtClean="0"/>
              <a:pPr eaLnBrk="1" hangingPunct="1"/>
              <a:t>16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A4213249-AE9A-407F-B4E2-586C6D6E1868}" type="slidenum">
              <a:rPr lang="en-US" sz="1200" smtClean="0">
                <a:solidFill>
                  <a:srgbClr val="000000"/>
                </a:solidFill>
              </a:rPr>
              <a:pPr eaLnBrk="1" hangingPunct="1"/>
              <a:t>17</a:t>
            </a:fld>
            <a:endParaRPr lang="en-US" sz="1200" smtClean="0">
              <a:solidFill>
                <a:srgbClr val="000000"/>
              </a:solidFill>
            </a:endParaRPr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E5C8A710-6034-4C51-80FC-5547E0FB3807}" type="slidenum">
              <a:rPr lang="en-US" sz="1200" smtClean="0">
                <a:solidFill>
                  <a:srgbClr val="000000"/>
                </a:solidFill>
              </a:rPr>
              <a:pPr eaLnBrk="1" hangingPunct="1"/>
              <a:t>18</a:t>
            </a:fld>
            <a:endParaRPr lang="en-US" sz="1200" smtClean="0">
              <a:solidFill>
                <a:srgbClr val="000000"/>
              </a:solidFill>
            </a:endParaRPr>
          </a:p>
        </p:txBody>
      </p:sp>
      <p:sp>
        <p:nvSpPr>
          <p:cNvPr id="1146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469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57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157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2D8635A2-21FC-418D-B6D6-958CA8E277FF}" type="slidenum">
              <a:rPr lang="en-US" sz="1200" smtClean="0"/>
              <a:pPr eaLnBrk="1" hangingPunct="1"/>
              <a:t>19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67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167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5D741BE0-EF7E-438B-BBC7-DEB9BA55FC32}" type="slidenum">
              <a:rPr lang="en-US" sz="1200" smtClean="0"/>
              <a:pPr eaLnBrk="1" hangingPunct="1"/>
              <a:t>20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77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177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FED62505-1D8D-4B61-8AB7-D4BDA061F643}" type="slidenum">
              <a:rPr lang="en-US" sz="1200" smtClean="0"/>
              <a:pPr eaLnBrk="1" hangingPunct="1"/>
              <a:t>21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87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187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C8A92E3D-9FA9-40A9-A4F3-FB2C53C39EFF}" type="slidenum">
              <a:rPr lang="en-US" sz="1200" smtClean="0"/>
              <a:pPr eaLnBrk="1" hangingPunct="1"/>
              <a:t>22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98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198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136B5831-C83B-4172-A53A-B481BB1401DC}" type="slidenum">
              <a:rPr lang="en-US" sz="1200" smtClean="0"/>
              <a:pPr eaLnBrk="1" hangingPunct="1"/>
              <a:t>23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08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208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AD87470A-1EE0-40F6-845A-B88CC97B0480}" type="slidenum">
              <a:rPr lang="en-US" sz="1200" smtClean="0"/>
              <a:pPr eaLnBrk="1" hangingPunct="1"/>
              <a:t>24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18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218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40B684BC-C5CC-43B3-8464-57CA3C8B0135}" type="slidenum">
              <a:rPr lang="en-US" sz="1200" smtClean="0"/>
              <a:pPr eaLnBrk="1" hangingPunct="1"/>
              <a:t>25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44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044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A569B5BF-8E34-4D4F-9BE2-13749A477966}" type="slidenum">
              <a:rPr lang="en-US" sz="1200" smtClean="0"/>
              <a:pPr eaLnBrk="1" hangingPunct="1"/>
              <a:t>8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8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228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34F9FDA9-D0EB-4012-87CA-8C2A2B715E63}" type="slidenum">
              <a:rPr lang="en-US" sz="1200" smtClean="0"/>
              <a:pPr eaLnBrk="1" hangingPunct="1"/>
              <a:t>27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39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239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843E396-127A-40C3-9314-18C36C3A4FF1}" type="slidenum">
              <a:rPr lang="en-US" sz="1200" smtClean="0"/>
              <a:pPr eaLnBrk="1" hangingPunct="1"/>
              <a:t>28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49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249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19F9E6DB-3138-42D2-894C-83E8FCC91C33}" type="slidenum">
              <a:rPr lang="en-US" sz="1200" smtClean="0"/>
              <a:pPr eaLnBrk="1" hangingPunct="1"/>
              <a:t>29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59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259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31775A01-895F-4234-A849-5C7B0968ABDB}" type="slidenum">
              <a:rPr lang="en-US" sz="1200" smtClean="0"/>
              <a:pPr eaLnBrk="1" hangingPunct="1"/>
              <a:t>30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EA60BB59-92F0-4EDF-9225-43871F7DB004}" type="slidenum">
              <a:rPr lang="en-US" sz="1200" smtClean="0">
                <a:solidFill>
                  <a:srgbClr val="000000"/>
                </a:solidFill>
              </a:rPr>
              <a:pPr eaLnBrk="1" hangingPunct="1"/>
              <a:t>33</a:t>
            </a:fld>
            <a:endParaRPr lang="en-US" sz="1200" smtClean="0">
              <a:solidFill>
                <a:srgbClr val="000000"/>
              </a:solidFill>
            </a:endParaRPr>
          </a:p>
        </p:txBody>
      </p:sp>
      <p:sp>
        <p:nvSpPr>
          <p:cNvPr id="1280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800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Any logical formula can be expressed in CNF.</a:t>
            </a:r>
          </a:p>
          <a:p>
            <a:endParaRPr lang="en-US" smtClean="0"/>
          </a:p>
          <a:p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FBCDA53E-D2FC-4C23-A9D6-8CD3F50265C2}" type="slidenum">
              <a:rPr lang="en-US" sz="1200" smtClean="0">
                <a:solidFill>
                  <a:srgbClr val="000000"/>
                </a:solidFill>
              </a:rPr>
              <a:pPr eaLnBrk="1" hangingPunct="1"/>
              <a:t>34</a:t>
            </a:fld>
            <a:endParaRPr lang="en-US" sz="1200" smtClean="0">
              <a:solidFill>
                <a:srgbClr val="000000"/>
              </a:solidFill>
            </a:endParaRPr>
          </a:p>
        </p:txBody>
      </p:sp>
      <p:sp>
        <p:nvSpPr>
          <p:cNvPr id="1269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698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0B06C22E-718F-49D5-8CD9-73399997FAF3}" type="slidenum">
              <a:rPr lang="en-US" sz="1200" smtClean="0">
                <a:solidFill>
                  <a:srgbClr val="000000"/>
                </a:solidFill>
              </a:rPr>
              <a:pPr eaLnBrk="1" hangingPunct="1"/>
              <a:t>35</a:t>
            </a:fld>
            <a:endParaRPr lang="en-US" sz="1200" smtClean="0">
              <a:solidFill>
                <a:srgbClr val="000000"/>
              </a:solidFill>
            </a:endParaRPr>
          </a:p>
        </p:txBody>
      </p:sp>
      <p:sp>
        <p:nvSpPr>
          <p:cNvPr id="1290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9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2475"/>
            <a:ext cx="5365750" cy="4318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E4247840-8CF6-4D24-ADF0-FD0AF3BE4667}" type="slidenum">
              <a:rPr lang="en-US" sz="1200" smtClean="0">
                <a:solidFill>
                  <a:srgbClr val="000000"/>
                </a:solidFill>
              </a:rPr>
              <a:pPr eaLnBrk="1" hangingPunct="1"/>
              <a:t>36</a:t>
            </a:fld>
            <a:endParaRPr lang="en-US" sz="1200" smtClean="0">
              <a:solidFill>
                <a:srgbClr val="000000"/>
              </a:solidFill>
            </a:endParaRPr>
          </a:p>
        </p:txBody>
      </p:sp>
      <p:sp>
        <p:nvSpPr>
          <p:cNvPr id="1300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0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2475"/>
            <a:ext cx="5365750" cy="4318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54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054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235F45ED-B4C5-4F47-B426-B3EB7558365E}" type="slidenum">
              <a:rPr lang="en-US" sz="1200" smtClean="0"/>
              <a:pPr eaLnBrk="1" hangingPunct="1"/>
              <a:t>9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64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065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2AC329E6-E94F-461D-8003-5D8E79CAA093}" type="slidenum">
              <a:rPr lang="en-US" sz="1200" smtClean="0"/>
              <a:pPr eaLnBrk="1" hangingPunct="1"/>
              <a:t>10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75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075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718DF46A-FF2D-4A50-8B71-05F910684C13}" type="slidenum">
              <a:rPr lang="en-US" sz="1200" smtClean="0"/>
              <a:pPr eaLnBrk="1" hangingPunct="1"/>
              <a:t>11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85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085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1C58693-4031-4B37-AF7D-DEA9CAAD2204}" type="slidenum">
              <a:rPr lang="en-US" sz="1200" smtClean="0"/>
              <a:pPr eaLnBrk="1" hangingPunct="1"/>
              <a:t>12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95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095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40CC3D91-7A4E-4C71-960B-B7EDC6502351}" type="slidenum">
              <a:rPr lang="en-US" sz="1200" smtClean="0"/>
              <a:pPr eaLnBrk="1" hangingPunct="1"/>
              <a:t>13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8AB9145C-4DD2-45FD-950C-8D1AE0FDFFAD}" type="slidenum">
              <a:rPr lang="en-US" sz="1200" smtClean="0">
                <a:solidFill>
                  <a:srgbClr val="000000"/>
                </a:solidFill>
              </a:rPr>
              <a:pPr eaLnBrk="1" hangingPunct="1"/>
              <a:t>14</a:t>
            </a:fld>
            <a:endParaRPr lang="en-US" sz="1200" smtClean="0">
              <a:solidFill>
                <a:srgbClr val="000000"/>
              </a:solidFill>
            </a:endParaRPr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16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116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91B79EE4-0901-42BC-9314-AD2F23D16712}" type="slidenum">
              <a:rPr lang="en-US" sz="1200" smtClean="0"/>
              <a:pPr eaLnBrk="1" hangingPunct="1"/>
              <a:t>15</a:t>
            </a:fld>
            <a:endParaRPr lang="en-US" sz="12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1C20C0-3258-42E5-A641-6C5D6AB51B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773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593786-5D72-4833-B9D3-0041F11EA2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036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450A76-746A-450D-82A5-0C0EB82BE7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8135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BF4B0A-7C36-4D87-B811-1687EE4085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174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FB3953-1619-4B10-A5BC-A17C22BA2B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264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B5EEC0-93B4-435A-B1A3-FDF24B866C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860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058698-B93A-49AB-AC5E-8861FFA184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929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5E16A5-19D9-4000-9145-1357238DAC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426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29F360-F97D-4253-A3A1-A8F3FA1A8F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227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B54FC3-2808-477A-A0BB-1004BCD686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843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A65AB3-8334-4A55-9F90-763DB71D78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452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00FF2C-6630-4601-882C-BE7B0C7097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645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349481D1-CB66-4507-91A9-8900CD507E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9.xml"/><Relationship Id="rId1" Type="http://schemas.openxmlformats.org/officeDocument/2006/relationships/tags" Target="../tags/tag108.xml"/><Relationship Id="rId4" Type="http://schemas.openxmlformats.org/officeDocument/2006/relationships/notesSlide" Target="../notesSlides/notesSlide4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.xml"/><Relationship Id="rId3" Type="http://schemas.openxmlformats.org/officeDocument/2006/relationships/tags" Target="../tags/tag112.xml"/><Relationship Id="rId7" Type="http://schemas.openxmlformats.org/officeDocument/2006/relationships/tags" Target="../tags/tag116.xml"/><Relationship Id="rId2" Type="http://schemas.openxmlformats.org/officeDocument/2006/relationships/tags" Target="../tags/tag111.xml"/><Relationship Id="rId1" Type="http://schemas.openxmlformats.org/officeDocument/2006/relationships/tags" Target="../tags/tag110.xml"/><Relationship Id="rId6" Type="http://schemas.openxmlformats.org/officeDocument/2006/relationships/tags" Target="../tags/tag115.xml"/><Relationship Id="rId5" Type="http://schemas.openxmlformats.org/officeDocument/2006/relationships/tags" Target="../tags/tag114.xml"/><Relationship Id="rId4" Type="http://schemas.openxmlformats.org/officeDocument/2006/relationships/tags" Target="../tags/tag113.xml"/><Relationship Id="rId9" Type="http://schemas.openxmlformats.org/officeDocument/2006/relationships/notesSlide" Target="../notesSlides/notesSlide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8.xml"/><Relationship Id="rId1" Type="http://schemas.openxmlformats.org/officeDocument/2006/relationships/tags" Target="../tags/tag117.xml"/><Relationship Id="rId4" Type="http://schemas.openxmlformats.org/officeDocument/2006/relationships/notesSlide" Target="../notesSlides/notesSlide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20.xml"/><Relationship Id="rId1" Type="http://schemas.openxmlformats.org/officeDocument/2006/relationships/tags" Target="../tags/tag119.xml"/><Relationship Id="rId4" Type="http://schemas.openxmlformats.org/officeDocument/2006/relationships/notesSlide" Target="../notesSlides/notesSlide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7.wmf"/><Relationship Id="rId4" Type="http://schemas.openxmlformats.org/officeDocument/2006/relationships/oleObject" Target="../embeddings/oleObject1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22.xml"/><Relationship Id="rId1" Type="http://schemas.openxmlformats.org/officeDocument/2006/relationships/tags" Target="../tags/tag121.xml"/><Relationship Id="rId4" Type="http://schemas.openxmlformats.org/officeDocument/2006/relationships/notesSlide" Target="../notesSlides/notesSlide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24.xml"/><Relationship Id="rId1" Type="http://schemas.openxmlformats.org/officeDocument/2006/relationships/tags" Target="../tags/tag123.xml"/><Relationship Id="rId4" Type="http://schemas.openxmlformats.org/officeDocument/2006/relationships/notesSlide" Target="../notesSlides/notesSlide10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9.wmf"/><Relationship Id="rId4" Type="http://schemas.openxmlformats.org/officeDocument/2006/relationships/oleObject" Target="../embeddings/oleObject3.bin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26.xml"/><Relationship Id="rId1" Type="http://schemas.openxmlformats.org/officeDocument/2006/relationships/tags" Target="../tags/tag125.xml"/><Relationship Id="rId4" Type="http://schemas.openxmlformats.org/officeDocument/2006/relationships/notesSlide" Target="../notesSlides/notesSlide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28.xml"/><Relationship Id="rId1" Type="http://schemas.openxmlformats.org/officeDocument/2006/relationships/tags" Target="../tags/tag127.xml"/><Relationship Id="rId4" Type="http://schemas.openxmlformats.org/officeDocument/2006/relationships/notesSlide" Target="../notesSlides/notesSlide1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30.xml"/><Relationship Id="rId1" Type="http://schemas.openxmlformats.org/officeDocument/2006/relationships/tags" Target="../tags/tag129.xml"/><Relationship Id="rId4" Type="http://schemas.openxmlformats.org/officeDocument/2006/relationships/notesSlide" Target="../notesSlides/notesSlide1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32.xml"/><Relationship Id="rId1" Type="http://schemas.openxmlformats.org/officeDocument/2006/relationships/tags" Target="../tags/tag131.xml"/><Relationship Id="rId4" Type="http://schemas.openxmlformats.org/officeDocument/2006/relationships/notesSlide" Target="../notesSlides/notesSlide1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34.xml"/><Relationship Id="rId1" Type="http://schemas.openxmlformats.org/officeDocument/2006/relationships/tags" Target="../tags/tag133.xml"/><Relationship Id="rId4" Type="http://schemas.openxmlformats.org/officeDocument/2006/relationships/notesSlide" Target="../notesSlides/notesSlide1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36.xml"/><Relationship Id="rId1" Type="http://schemas.openxmlformats.org/officeDocument/2006/relationships/tags" Target="../tags/tag135.xml"/><Relationship Id="rId5" Type="http://schemas.openxmlformats.org/officeDocument/2006/relationships/image" Target="../media/image11.jpeg"/><Relationship Id="rId4" Type="http://schemas.openxmlformats.org/officeDocument/2006/relationships/notesSlide" Target="../notesSlides/notesSlide18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38.xml"/><Relationship Id="rId1" Type="http://schemas.openxmlformats.org/officeDocument/2006/relationships/tags" Target="../tags/tag137.xml"/><Relationship Id="rId4" Type="http://schemas.openxmlformats.org/officeDocument/2006/relationships/notesSlide" Target="../notesSlides/notesSlide19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tags" Target="../tags/tag146.xml"/><Relationship Id="rId3" Type="http://schemas.openxmlformats.org/officeDocument/2006/relationships/tags" Target="../tags/tag141.xml"/><Relationship Id="rId7" Type="http://schemas.openxmlformats.org/officeDocument/2006/relationships/tags" Target="../tags/tag145.xml"/><Relationship Id="rId12" Type="http://schemas.openxmlformats.org/officeDocument/2006/relationships/slideLayout" Target="../slideLayouts/slideLayout2.xml"/><Relationship Id="rId2" Type="http://schemas.openxmlformats.org/officeDocument/2006/relationships/tags" Target="../tags/tag140.xml"/><Relationship Id="rId1" Type="http://schemas.openxmlformats.org/officeDocument/2006/relationships/tags" Target="../tags/tag139.xml"/><Relationship Id="rId6" Type="http://schemas.openxmlformats.org/officeDocument/2006/relationships/tags" Target="../tags/tag144.xml"/><Relationship Id="rId11" Type="http://schemas.openxmlformats.org/officeDocument/2006/relationships/tags" Target="../tags/tag149.xml"/><Relationship Id="rId5" Type="http://schemas.openxmlformats.org/officeDocument/2006/relationships/tags" Target="../tags/tag143.xml"/><Relationship Id="rId10" Type="http://schemas.openxmlformats.org/officeDocument/2006/relationships/tags" Target="../tags/tag148.xml"/><Relationship Id="rId4" Type="http://schemas.openxmlformats.org/officeDocument/2006/relationships/tags" Target="../tags/tag142.xml"/><Relationship Id="rId9" Type="http://schemas.openxmlformats.org/officeDocument/2006/relationships/tags" Target="../tags/tag147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tags" Target="../tags/tag157.xml"/><Relationship Id="rId13" Type="http://schemas.openxmlformats.org/officeDocument/2006/relationships/tags" Target="../tags/tag162.xml"/><Relationship Id="rId18" Type="http://schemas.openxmlformats.org/officeDocument/2006/relationships/tags" Target="../tags/tag167.xml"/><Relationship Id="rId3" Type="http://schemas.openxmlformats.org/officeDocument/2006/relationships/tags" Target="../tags/tag152.xml"/><Relationship Id="rId21" Type="http://schemas.openxmlformats.org/officeDocument/2006/relationships/notesSlide" Target="../notesSlides/notesSlide20.xml"/><Relationship Id="rId7" Type="http://schemas.openxmlformats.org/officeDocument/2006/relationships/tags" Target="../tags/tag156.xml"/><Relationship Id="rId12" Type="http://schemas.openxmlformats.org/officeDocument/2006/relationships/tags" Target="../tags/tag161.xml"/><Relationship Id="rId17" Type="http://schemas.openxmlformats.org/officeDocument/2006/relationships/tags" Target="../tags/tag166.xml"/><Relationship Id="rId2" Type="http://schemas.openxmlformats.org/officeDocument/2006/relationships/tags" Target="../tags/tag151.xml"/><Relationship Id="rId16" Type="http://schemas.openxmlformats.org/officeDocument/2006/relationships/tags" Target="../tags/tag165.xml"/><Relationship Id="rId20" Type="http://schemas.openxmlformats.org/officeDocument/2006/relationships/slideLayout" Target="../slideLayouts/slideLayout2.xml"/><Relationship Id="rId1" Type="http://schemas.openxmlformats.org/officeDocument/2006/relationships/tags" Target="../tags/tag150.xml"/><Relationship Id="rId6" Type="http://schemas.openxmlformats.org/officeDocument/2006/relationships/tags" Target="../tags/tag155.xml"/><Relationship Id="rId11" Type="http://schemas.openxmlformats.org/officeDocument/2006/relationships/tags" Target="../tags/tag160.xml"/><Relationship Id="rId5" Type="http://schemas.openxmlformats.org/officeDocument/2006/relationships/tags" Target="../tags/tag154.xml"/><Relationship Id="rId15" Type="http://schemas.openxmlformats.org/officeDocument/2006/relationships/tags" Target="../tags/tag164.xml"/><Relationship Id="rId10" Type="http://schemas.openxmlformats.org/officeDocument/2006/relationships/tags" Target="../tags/tag159.xml"/><Relationship Id="rId19" Type="http://schemas.openxmlformats.org/officeDocument/2006/relationships/tags" Target="../tags/tag168.xml"/><Relationship Id="rId4" Type="http://schemas.openxmlformats.org/officeDocument/2006/relationships/tags" Target="../tags/tag153.xml"/><Relationship Id="rId9" Type="http://schemas.openxmlformats.org/officeDocument/2006/relationships/tags" Target="../tags/tag158.xml"/><Relationship Id="rId14" Type="http://schemas.openxmlformats.org/officeDocument/2006/relationships/tags" Target="../tags/tag163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tags" Target="../tags/tag176.xml"/><Relationship Id="rId13" Type="http://schemas.openxmlformats.org/officeDocument/2006/relationships/tags" Target="../tags/tag181.xml"/><Relationship Id="rId18" Type="http://schemas.openxmlformats.org/officeDocument/2006/relationships/tags" Target="../tags/tag186.xml"/><Relationship Id="rId3" Type="http://schemas.openxmlformats.org/officeDocument/2006/relationships/tags" Target="../tags/tag171.xml"/><Relationship Id="rId21" Type="http://schemas.openxmlformats.org/officeDocument/2006/relationships/notesSlide" Target="../notesSlides/notesSlide21.xml"/><Relationship Id="rId7" Type="http://schemas.openxmlformats.org/officeDocument/2006/relationships/tags" Target="../tags/tag175.xml"/><Relationship Id="rId12" Type="http://schemas.openxmlformats.org/officeDocument/2006/relationships/tags" Target="../tags/tag180.xml"/><Relationship Id="rId17" Type="http://schemas.openxmlformats.org/officeDocument/2006/relationships/tags" Target="../tags/tag185.xml"/><Relationship Id="rId2" Type="http://schemas.openxmlformats.org/officeDocument/2006/relationships/tags" Target="../tags/tag170.xml"/><Relationship Id="rId16" Type="http://schemas.openxmlformats.org/officeDocument/2006/relationships/tags" Target="../tags/tag184.xml"/><Relationship Id="rId20" Type="http://schemas.openxmlformats.org/officeDocument/2006/relationships/slideLayout" Target="../slideLayouts/slideLayout2.xml"/><Relationship Id="rId1" Type="http://schemas.openxmlformats.org/officeDocument/2006/relationships/tags" Target="../tags/tag169.xml"/><Relationship Id="rId6" Type="http://schemas.openxmlformats.org/officeDocument/2006/relationships/tags" Target="../tags/tag174.xml"/><Relationship Id="rId11" Type="http://schemas.openxmlformats.org/officeDocument/2006/relationships/tags" Target="../tags/tag179.xml"/><Relationship Id="rId5" Type="http://schemas.openxmlformats.org/officeDocument/2006/relationships/tags" Target="../tags/tag173.xml"/><Relationship Id="rId15" Type="http://schemas.openxmlformats.org/officeDocument/2006/relationships/tags" Target="../tags/tag183.xml"/><Relationship Id="rId10" Type="http://schemas.openxmlformats.org/officeDocument/2006/relationships/tags" Target="../tags/tag178.xml"/><Relationship Id="rId19" Type="http://schemas.openxmlformats.org/officeDocument/2006/relationships/tags" Target="../tags/tag187.xml"/><Relationship Id="rId4" Type="http://schemas.openxmlformats.org/officeDocument/2006/relationships/tags" Target="../tags/tag172.xml"/><Relationship Id="rId9" Type="http://schemas.openxmlformats.org/officeDocument/2006/relationships/tags" Target="../tags/tag177.xml"/><Relationship Id="rId14" Type="http://schemas.openxmlformats.org/officeDocument/2006/relationships/tags" Target="../tags/tag18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89.xml"/><Relationship Id="rId1" Type="http://schemas.openxmlformats.org/officeDocument/2006/relationships/tags" Target="../tags/tag188.xml"/><Relationship Id="rId4" Type="http://schemas.openxmlformats.org/officeDocument/2006/relationships/notesSlide" Target="../notesSlides/notesSlide2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com/url?sa=i&amp;rct=j&amp;q=&amp;esrc=s&amp;frm=1&amp;source=images&amp;cd=&amp;cad=rja&amp;docid=pope6R9GA8zl6M&amp;tbnid=ddql6MHHnXaNgM:&amp;ved=0CAUQjRw&amp;url=http://www.westerncoloradoplumbers.com/grand-junction-plumbing/leaking-pipes.html&amp;ei=FdU4UYGZApP_qQGl2oGgDg&amp;bvm=bv.43287494,d.aWM&amp;psig=AFQjCNGe2PPAqR_J4m14D6_4X84zN3XKvg&amp;ust=1362765425323256" TargetMode="External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Relationship Id="rId6" Type="http://schemas.openxmlformats.org/officeDocument/2006/relationships/hyperlink" Target="http://www.google.com/url?sa=i&amp;rct=j&amp;q=&amp;esrc=s&amp;frm=1&amp;source=images&amp;cd=&amp;cad=rja&amp;docid=MZtCkWVxM_okgM&amp;tbnid=BkGTfpEb3RzYOM:&amp;ved=0CAUQjRw&amp;url=http://lighthousehomeinspectionllc.com/home_inspection_problems.htm&amp;ei=_9Q4UZmoCMinqwHArYCADw&amp;bvm=bv.43287494,d.aWM&amp;psig=AFQjCNGe2PPAqR_J4m14D6_4X84zN3XKvg&amp;ust=1362765425323256" TargetMode="External"/><Relationship Id="rId11" Type="http://schemas.openxmlformats.org/officeDocument/2006/relationships/image" Target="../media/image4.jpeg"/><Relationship Id="rId5" Type="http://schemas.openxmlformats.org/officeDocument/2006/relationships/image" Target="../media/image1.jpeg"/><Relationship Id="rId10" Type="http://schemas.openxmlformats.org/officeDocument/2006/relationships/hyperlink" Target="http://www.google.com/url?sa=i&amp;rct=j&amp;q=&amp;esrc=s&amp;frm=1&amp;source=images&amp;cd=&amp;cad=rja&amp;docid=eNLF4zgw1rZStM&amp;tbnid=BB44NZ5iCgWpTM:&amp;ved=0CAUQjRw&amp;url=http://www.treehugger.com/culture/alaskas-north-slope-biggest-oil-spill-yet.html&amp;ei=INY4UcC2IoK9rQHK4YCQAg&amp;psig=AFQjCNHFZETrqaeJ_bxg3Re9iKSkxobGhA&amp;ust=1362765699380924" TargetMode="External"/><Relationship Id="rId4" Type="http://schemas.openxmlformats.org/officeDocument/2006/relationships/hyperlink" Target="http://www.google.com/url?sa=i&amp;rct=j&amp;q=&amp;esrc=s&amp;frm=1&amp;source=images&amp;cd=&amp;cad=rja&amp;docid=DQiz0iYKNBCtwM&amp;tbnid=7oUiYjKiKWbWIM:&amp;ved=0CAUQjRw&amp;url=http://www.photo-dictionary.com/phrase/5292/leaking-pipe.html&amp;ei=j9Q4UdSWNoHHqgGzu4DQCQ&amp;bvm=bv.43287494,d.aWM&amp;psig=AFQjCNGkJTDXGUqpzpJr-WaA4sLuvwk-rQ&amp;ust=1362765302011138" TargetMode="External"/><Relationship Id="rId9" Type="http://schemas.openxmlformats.org/officeDocument/2006/relationships/image" Target="../media/image3.jpeg"/></Relationships>
</file>

<file path=ppt/slides/_rels/slide30.xml.rels><?xml version="1.0" encoding="UTF-8" standalone="yes"?>
<Relationships xmlns="http://schemas.openxmlformats.org/package/2006/relationships"><Relationship Id="rId13" Type="http://schemas.openxmlformats.org/officeDocument/2006/relationships/tags" Target="../tags/tag202.xml"/><Relationship Id="rId18" Type="http://schemas.openxmlformats.org/officeDocument/2006/relationships/tags" Target="../tags/tag207.xml"/><Relationship Id="rId26" Type="http://schemas.openxmlformats.org/officeDocument/2006/relationships/tags" Target="../tags/tag215.xml"/><Relationship Id="rId39" Type="http://schemas.openxmlformats.org/officeDocument/2006/relationships/tags" Target="../tags/tag228.xml"/><Relationship Id="rId21" Type="http://schemas.openxmlformats.org/officeDocument/2006/relationships/tags" Target="../tags/tag210.xml"/><Relationship Id="rId34" Type="http://schemas.openxmlformats.org/officeDocument/2006/relationships/tags" Target="../tags/tag223.xml"/><Relationship Id="rId42" Type="http://schemas.openxmlformats.org/officeDocument/2006/relationships/tags" Target="../tags/tag231.xml"/><Relationship Id="rId47" Type="http://schemas.openxmlformats.org/officeDocument/2006/relationships/tags" Target="../tags/tag236.xml"/><Relationship Id="rId50" Type="http://schemas.openxmlformats.org/officeDocument/2006/relationships/tags" Target="../tags/tag239.xml"/><Relationship Id="rId55" Type="http://schemas.openxmlformats.org/officeDocument/2006/relationships/tags" Target="../tags/tag244.xml"/><Relationship Id="rId63" Type="http://schemas.openxmlformats.org/officeDocument/2006/relationships/tags" Target="../tags/tag252.xml"/><Relationship Id="rId7" Type="http://schemas.openxmlformats.org/officeDocument/2006/relationships/tags" Target="../tags/tag196.xml"/><Relationship Id="rId2" Type="http://schemas.openxmlformats.org/officeDocument/2006/relationships/tags" Target="../tags/tag191.xml"/><Relationship Id="rId16" Type="http://schemas.openxmlformats.org/officeDocument/2006/relationships/tags" Target="../tags/tag205.xml"/><Relationship Id="rId20" Type="http://schemas.openxmlformats.org/officeDocument/2006/relationships/tags" Target="../tags/tag209.xml"/><Relationship Id="rId29" Type="http://schemas.openxmlformats.org/officeDocument/2006/relationships/tags" Target="../tags/tag218.xml"/><Relationship Id="rId41" Type="http://schemas.openxmlformats.org/officeDocument/2006/relationships/tags" Target="../tags/tag230.xml"/><Relationship Id="rId54" Type="http://schemas.openxmlformats.org/officeDocument/2006/relationships/tags" Target="../tags/tag243.xml"/><Relationship Id="rId62" Type="http://schemas.openxmlformats.org/officeDocument/2006/relationships/tags" Target="../tags/tag251.xml"/><Relationship Id="rId1" Type="http://schemas.openxmlformats.org/officeDocument/2006/relationships/tags" Target="../tags/tag190.xml"/><Relationship Id="rId6" Type="http://schemas.openxmlformats.org/officeDocument/2006/relationships/tags" Target="../tags/tag195.xml"/><Relationship Id="rId11" Type="http://schemas.openxmlformats.org/officeDocument/2006/relationships/tags" Target="../tags/tag200.xml"/><Relationship Id="rId24" Type="http://schemas.openxmlformats.org/officeDocument/2006/relationships/tags" Target="../tags/tag213.xml"/><Relationship Id="rId32" Type="http://schemas.openxmlformats.org/officeDocument/2006/relationships/tags" Target="../tags/tag221.xml"/><Relationship Id="rId37" Type="http://schemas.openxmlformats.org/officeDocument/2006/relationships/tags" Target="../tags/tag226.xml"/><Relationship Id="rId40" Type="http://schemas.openxmlformats.org/officeDocument/2006/relationships/tags" Target="../tags/tag229.xml"/><Relationship Id="rId45" Type="http://schemas.openxmlformats.org/officeDocument/2006/relationships/tags" Target="../tags/tag234.xml"/><Relationship Id="rId53" Type="http://schemas.openxmlformats.org/officeDocument/2006/relationships/tags" Target="../tags/tag242.xml"/><Relationship Id="rId58" Type="http://schemas.openxmlformats.org/officeDocument/2006/relationships/tags" Target="../tags/tag247.xml"/><Relationship Id="rId5" Type="http://schemas.openxmlformats.org/officeDocument/2006/relationships/tags" Target="../tags/tag194.xml"/><Relationship Id="rId15" Type="http://schemas.openxmlformats.org/officeDocument/2006/relationships/tags" Target="../tags/tag204.xml"/><Relationship Id="rId23" Type="http://schemas.openxmlformats.org/officeDocument/2006/relationships/tags" Target="../tags/tag212.xml"/><Relationship Id="rId28" Type="http://schemas.openxmlformats.org/officeDocument/2006/relationships/tags" Target="../tags/tag217.xml"/><Relationship Id="rId36" Type="http://schemas.openxmlformats.org/officeDocument/2006/relationships/tags" Target="../tags/tag225.xml"/><Relationship Id="rId49" Type="http://schemas.openxmlformats.org/officeDocument/2006/relationships/tags" Target="../tags/tag238.xml"/><Relationship Id="rId57" Type="http://schemas.openxmlformats.org/officeDocument/2006/relationships/tags" Target="../tags/tag246.xml"/><Relationship Id="rId61" Type="http://schemas.openxmlformats.org/officeDocument/2006/relationships/tags" Target="../tags/tag250.xml"/><Relationship Id="rId10" Type="http://schemas.openxmlformats.org/officeDocument/2006/relationships/tags" Target="../tags/tag199.xml"/><Relationship Id="rId19" Type="http://schemas.openxmlformats.org/officeDocument/2006/relationships/tags" Target="../tags/tag208.xml"/><Relationship Id="rId31" Type="http://schemas.openxmlformats.org/officeDocument/2006/relationships/tags" Target="../tags/tag220.xml"/><Relationship Id="rId44" Type="http://schemas.openxmlformats.org/officeDocument/2006/relationships/tags" Target="../tags/tag233.xml"/><Relationship Id="rId52" Type="http://schemas.openxmlformats.org/officeDocument/2006/relationships/tags" Target="../tags/tag241.xml"/><Relationship Id="rId60" Type="http://schemas.openxmlformats.org/officeDocument/2006/relationships/tags" Target="../tags/tag249.xml"/><Relationship Id="rId65" Type="http://schemas.openxmlformats.org/officeDocument/2006/relationships/notesSlide" Target="../notesSlides/notesSlide23.xml"/><Relationship Id="rId4" Type="http://schemas.openxmlformats.org/officeDocument/2006/relationships/tags" Target="../tags/tag193.xml"/><Relationship Id="rId9" Type="http://schemas.openxmlformats.org/officeDocument/2006/relationships/tags" Target="../tags/tag198.xml"/><Relationship Id="rId14" Type="http://schemas.openxmlformats.org/officeDocument/2006/relationships/tags" Target="../tags/tag203.xml"/><Relationship Id="rId22" Type="http://schemas.openxmlformats.org/officeDocument/2006/relationships/tags" Target="../tags/tag211.xml"/><Relationship Id="rId27" Type="http://schemas.openxmlformats.org/officeDocument/2006/relationships/tags" Target="../tags/tag216.xml"/><Relationship Id="rId30" Type="http://schemas.openxmlformats.org/officeDocument/2006/relationships/tags" Target="../tags/tag219.xml"/><Relationship Id="rId35" Type="http://schemas.openxmlformats.org/officeDocument/2006/relationships/tags" Target="../tags/tag224.xml"/><Relationship Id="rId43" Type="http://schemas.openxmlformats.org/officeDocument/2006/relationships/tags" Target="../tags/tag232.xml"/><Relationship Id="rId48" Type="http://schemas.openxmlformats.org/officeDocument/2006/relationships/tags" Target="../tags/tag237.xml"/><Relationship Id="rId56" Type="http://schemas.openxmlformats.org/officeDocument/2006/relationships/tags" Target="../tags/tag245.xml"/><Relationship Id="rId64" Type="http://schemas.openxmlformats.org/officeDocument/2006/relationships/slideLayout" Target="../slideLayouts/slideLayout7.xml"/><Relationship Id="rId8" Type="http://schemas.openxmlformats.org/officeDocument/2006/relationships/tags" Target="../tags/tag197.xml"/><Relationship Id="rId51" Type="http://schemas.openxmlformats.org/officeDocument/2006/relationships/tags" Target="../tags/tag240.xml"/><Relationship Id="rId3" Type="http://schemas.openxmlformats.org/officeDocument/2006/relationships/tags" Target="../tags/tag192.xml"/><Relationship Id="rId12" Type="http://schemas.openxmlformats.org/officeDocument/2006/relationships/tags" Target="../tags/tag201.xml"/><Relationship Id="rId17" Type="http://schemas.openxmlformats.org/officeDocument/2006/relationships/tags" Target="../tags/tag206.xml"/><Relationship Id="rId25" Type="http://schemas.openxmlformats.org/officeDocument/2006/relationships/tags" Target="../tags/tag214.xml"/><Relationship Id="rId33" Type="http://schemas.openxmlformats.org/officeDocument/2006/relationships/tags" Target="../tags/tag222.xml"/><Relationship Id="rId38" Type="http://schemas.openxmlformats.org/officeDocument/2006/relationships/tags" Target="../tags/tag227.xml"/><Relationship Id="rId46" Type="http://schemas.openxmlformats.org/officeDocument/2006/relationships/tags" Target="../tags/tag235.xml"/><Relationship Id="rId59" Type="http://schemas.openxmlformats.org/officeDocument/2006/relationships/tags" Target="../tags/tag248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54.xml"/><Relationship Id="rId1" Type="http://schemas.openxmlformats.org/officeDocument/2006/relationships/tags" Target="../tags/tag253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tags" Target="../tags/tag262.xml"/><Relationship Id="rId3" Type="http://schemas.openxmlformats.org/officeDocument/2006/relationships/tags" Target="../tags/tag257.xml"/><Relationship Id="rId7" Type="http://schemas.openxmlformats.org/officeDocument/2006/relationships/tags" Target="../tags/tag261.xml"/><Relationship Id="rId2" Type="http://schemas.openxmlformats.org/officeDocument/2006/relationships/tags" Target="../tags/tag256.xml"/><Relationship Id="rId1" Type="http://schemas.openxmlformats.org/officeDocument/2006/relationships/tags" Target="../tags/tag255.xml"/><Relationship Id="rId6" Type="http://schemas.openxmlformats.org/officeDocument/2006/relationships/tags" Target="../tags/tag260.xml"/><Relationship Id="rId5" Type="http://schemas.openxmlformats.org/officeDocument/2006/relationships/tags" Target="../tags/tag259.xml"/><Relationship Id="rId4" Type="http://schemas.openxmlformats.org/officeDocument/2006/relationships/tags" Target="../tags/tag258.xml"/><Relationship Id="rId9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notesSlide" Target="../notesSlides/notesSlide24.xml"/><Relationship Id="rId7" Type="http://schemas.openxmlformats.org/officeDocument/2006/relationships/image" Target="../media/image1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11" Type="http://schemas.openxmlformats.org/officeDocument/2006/relationships/image" Target="../media/image15.wmf"/><Relationship Id="rId5" Type="http://schemas.openxmlformats.org/officeDocument/2006/relationships/image" Target="../media/image12.wmf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5.bin"/><Relationship Id="rId9" Type="http://schemas.openxmlformats.org/officeDocument/2006/relationships/image" Target="../media/image14.wmf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13" Type="http://schemas.openxmlformats.org/officeDocument/2006/relationships/image" Target="../media/image20.wmf"/><Relationship Id="rId3" Type="http://schemas.openxmlformats.org/officeDocument/2006/relationships/notesSlide" Target="../notesSlides/notesSlide25.xml"/><Relationship Id="rId7" Type="http://schemas.openxmlformats.org/officeDocument/2006/relationships/image" Target="../media/image17.wmf"/><Relationship Id="rId12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0.bin"/><Relationship Id="rId11" Type="http://schemas.openxmlformats.org/officeDocument/2006/relationships/image" Target="../media/image19.wmf"/><Relationship Id="rId5" Type="http://schemas.openxmlformats.org/officeDocument/2006/relationships/image" Target="../media/image16.wmf"/><Relationship Id="rId10" Type="http://schemas.openxmlformats.org/officeDocument/2006/relationships/oleObject" Target="../embeddings/oleObject12.bin"/><Relationship Id="rId4" Type="http://schemas.openxmlformats.org/officeDocument/2006/relationships/oleObject" Target="../embeddings/oleObject9.bin"/><Relationship Id="rId9" Type="http://schemas.openxmlformats.org/officeDocument/2006/relationships/image" Target="../media/image18.wmf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13" Type="http://schemas.openxmlformats.org/officeDocument/2006/relationships/image" Target="../media/image25.wmf"/><Relationship Id="rId18" Type="http://schemas.openxmlformats.org/officeDocument/2006/relationships/oleObject" Target="../embeddings/oleObject22.bin"/><Relationship Id="rId3" Type="http://schemas.openxmlformats.org/officeDocument/2006/relationships/notesSlide" Target="../notesSlides/notesSlide26.xml"/><Relationship Id="rId21" Type="http://schemas.openxmlformats.org/officeDocument/2006/relationships/image" Target="../media/image28.png"/><Relationship Id="rId7" Type="http://schemas.openxmlformats.org/officeDocument/2006/relationships/image" Target="../media/image22.wmf"/><Relationship Id="rId12" Type="http://schemas.openxmlformats.org/officeDocument/2006/relationships/oleObject" Target="../embeddings/oleObject18.bin"/><Relationship Id="rId17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6.wmf"/><Relationship Id="rId20" Type="http://schemas.openxmlformats.org/officeDocument/2006/relationships/oleObject" Target="../embeddings/oleObject23.bin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5.bin"/><Relationship Id="rId11" Type="http://schemas.openxmlformats.org/officeDocument/2006/relationships/image" Target="../media/image24.wmf"/><Relationship Id="rId5" Type="http://schemas.openxmlformats.org/officeDocument/2006/relationships/image" Target="../media/image21.wmf"/><Relationship Id="rId15" Type="http://schemas.openxmlformats.org/officeDocument/2006/relationships/oleObject" Target="../embeddings/oleObject20.bin"/><Relationship Id="rId10" Type="http://schemas.openxmlformats.org/officeDocument/2006/relationships/oleObject" Target="../embeddings/oleObject17.bin"/><Relationship Id="rId19" Type="http://schemas.openxmlformats.org/officeDocument/2006/relationships/image" Target="../media/image27.wmf"/><Relationship Id="rId4" Type="http://schemas.openxmlformats.org/officeDocument/2006/relationships/oleObject" Target="../embeddings/oleObject14.bin"/><Relationship Id="rId9" Type="http://schemas.openxmlformats.org/officeDocument/2006/relationships/image" Target="../media/image23.wmf"/><Relationship Id="rId14" Type="http://schemas.openxmlformats.org/officeDocument/2006/relationships/oleObject" Target="../embeddings/oleObject19.bin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.bin"/><Relationship Id="rId13" Type="http://schemas.openxmlformats.org/officeDocument/2006/relationships/oleObject" Target="../embeddings/oleObject29.bin"/><Relationship Id="rId18" Type="http://schemas.openxmlformats.org/officeDocument/2006/relationships/oleObject" Target="../embeddings/oleObject32.bin"/><Relationship Id="rId3" Type="http://schemas.openxmlformats.org/officeDocument/2006/relationships/notesSlide" Target="../notesSlides/notesSlide27.xml"/><Relationship Id="rId21" Type="http://schemas.openxmlformats.org/officeDocument/2006/relationships/image" Target="../media/image28.png"/><Relationship Id="rId7" Type="http://schemas.openxmlformats.org/officeDocument/2006/relationships/image" Target="../media/image23.wmf"/><Relationship Id="rId12" Type="http://schemas.openxmlformats.org/officeDocument/2006/relationships/oleObject" Target="../embeddings/oleObject28.bin"/><Relationship Id="rId17" Type="http://schemas.openxmlformats.org/officeDocument/2006/relationships/image" Target="../media/image27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31.bin"/><Relationship Id="rId20" Type="http://schemas.openxmlformats.org/officeDocument/2006/relationships/image" Target="../media/image22.wmf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5.bin"/><Relationship Id="rId11" Type="http://schemas.openxmlformats.org/officeDocument/2006/relationships/image" Target="../media/image25.wmf"/><Relationship Id="rId5" Type="http://schemas.openxmlformats.org/officeDocument/2006/relationships/image" Target="../media/image21.wmf"/><Relationship Id="rId15" Type="http://schemas.openxmlformats.org/officeDocument/2006/relationships/oleObject" Target="../embeddings/oleObject30.bin"/><Relationship Id="rId10" Type="http://schemas.openxmlformats.org/officeDocument/2006/relationships/oleObject" Target="../embeddings/oleObject27.bin"/><Relationship Id="rId19" Type="http://schemas.openxmlformats.org/officeDocument/2006/relationships/oleObject" Target="../embeddings/oleObject33.bin"/><Relationship Id="rId4" Type="http://schemas.openxmlformats.org/officeDocument/2006/relationships/oleObject" Target="../embeddings/oleObject24.bin"/><Relationship Id="rId9" Type="http://schemas.openxmlformats.org/officeDocument/2006/relationships/image" Target="../media/image24.wmf"/><Relationship Id="rId14" Type="http://schemas.openxmlformats.org/officeDocument/2006/relationships/image" Target="../media/image26.wmf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64.xml"/><Relationship Id="rId1" Type="http://schemas.openxmlformats.org/officeDocument/2006/relationships/tags" Target="../tags/tag263.xml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tags" Target="../tags/tag272.xml"/><Relationship Id="rId13" Type="http://schemas.openxmlformats.org/officeDocument/2006/relationships/tags" Target="../tags/tag277.xml"/><Relationship Id="rId18" Type="http://schemas.openxmlformats.org/officeDocument/2006/relationships/tags" Target="../tags/tag282.xml"/><Relationship Id="rId26" Type="http://schemas.openxmlformats.org/officeDocument/2006/relationships/tags" Target="../tags/tag290.xml"/><Relationship Id="rId39" Type="http://schemas.openxmlformats.org/officeDocument/2006/relationships/slideLayout" Target="../slideLayouts/slideLayout2.xml"/><Relationship Id="rId3" Type="http://schemas.openxmlformats.org/officeDocument/2006/relationships/tags" Target="../tags/tag267.xml"/><Relationship Id="rId21" Type="http://schemas.openxmlformats.org/officeDocument/2006/relationships/tags" Target="../tags/tag285.xml"/><Relationship Id="rId34" Type="http://schemas.openxmlformats.org/officeDocument/2006/relationships/tags" Target="../tags/tag298.xml"/><Relationship Id="rId7" Type="http://schemas.openxmlformats.org/officeDocument/2006/relationships/tags" Target="../tags/tag271.xml"/><Relationship Id="rId12" Type="http://schemas.openxmlformats.org/officeDocument/2006/relationships/tags" Target="../tags/tag276.xml"/><Relationship Id="rId17" Type="http://schemas.openxmlformats.org/officeDocument/2006/relationships/tags" Target="../tags/tag281.xml"/><Relationship Id="rId25" Type="http://schemas.openxmlformats.org/officeDocument/2006/relationships/tags" Target="../tags/tag289.xml"/><Relationship Id="rId33" Type="http://schemas.openxmlformats.org/officeDocument/2006/relationships/tags" Target="../tags/tag297.xml"/><Relationship Id="rId38" Type="http://schemas.openxmlformats.org/officeDocument/2006/relationships/tags" Target="../tags/tag302.xml"/><Relationship Id="rId2" Type="http://schemas.openxmlformats.org/officeDocument/2006/relationships/tags" Target="../tags/tag266.xml"/><Relationship Id="rId16" Type="http://schemas.openxmlformats.org/officeDocument/2006/relationships/tags" Target="../tags/tag280.xml"/><Relationship Id="rId20" Type="http://schemas.openxmlformats.org/officeDocument/2006/relationships/tags" Target="../tags/tag284.xml"/><Relationship Id="rId29" Type="http://schemas.openxmlformats.org/officeDocument/2006/relationships/tags" Target="../tags/tag293.xml"/><Relationship Id="rId1" Type="http://schemas.openxmlformats.org/officeDocument/2006/relationships/tags" Target="../tags/tag265.xml"/><Relationship Id="rId6" Type="http://schemas.openxmlformats.org/officeDocument/2006/relationships/tags" Target="../tags/tag270.xml"/><Relationship Id="rId11" Type="http://schemas.openxmlformats.org/officeDocument/2006/relationships/tags" Target="../tags/tag275.xml"/><Relationship Id="rId24" Type="http://schemas.openxmlformats.org/officeDocument/2006/relationships/tags" Target="../tags/tag288.xml"/><Relationship Id="rId32" Type="http://schemas.openxmlformats.org/officeDocument/2006/relationships/tags" Target="../tags/tag296.xml"/><Relationship Id="rId37" Type="http://schemas.openxmlformats.org/officeDocument/2006/relationships/tags" Target="../tags/tag301.xml"/><Relationship Id="rId5" Type="http://schemas.openxmlformats.org/officeDocument/2006/relationships/tags" Target="../tags/tag269.xml"/><Relationship Id="rId15" Type="http://schemas.openxmlformats.org/officeDocument/2006/relationships/tags" Target="../tags/tag279.xml"/><Relationship Id="rId23" Type="http://schemas.openxmlformats.org/officeDocument/2006/relationships/tags" Target="../tags/tag287.xml"/><Relationship Id="rId28" Type="http://schemas.openxmlformats.org/officeDocument/2006/relationships/tags" Target="../tags/tag292.xml"/><Relationship Id="rId36" Type="http://schemas.openxmlformats.org/officeDocument/2006/relationships/tags" Target="../tags/tag300.xml"/><Relationship Id="rId10" Type="http://schemas.openxmlformats.org/officeDocument/2006/relationships/tags" Target="../tags/tag274.xml"/><Relationship Id="rId19" Type="http://schemas.openxmlformats.org/officeDocument/2006/relationships/tags" Target="../tags/tag283.xml"/><Relationship Id="rId31" Type="http://schemas.openxmlformats.org/officeDocument/2006/relationships/tags" Target="../tags/tag295.xml"/><Relationship Id="rId4" Type="http://schemas.openxmlformats.org/officeDocument/2006/relationships/tags" Target="../tags/tag268.xml"/><Relationship Id="rId9" Type="http://schemas.openxmlformats.org/officeDocument/2006/relationships/tags" Target="../tags/tag273.xml"/><Relationship Id="rId14" Type="http://schemas.openxmlformats.org/officeDocument/2006/relationships/tags" Target="../tags/tag278.xml"/><Relationship Id="rId22" Type="http://schemas.openxmlformats.org/officeDocument/2006/relationships/tags" Target="../tags/tag286.xml"/><Relationship Id="rId27" Type="http://schemas.openxmlformats.org/officeDocument/2006/relationships/tags" Target="../tags/tag291.xml"/><Relationship Id="rId30" Type="http://schemas.openxmlformats.org/officeDocument/2006/relationships/tags" Target="../tags/tag294.xml"/><Relationship Id="rId35" Type="http://schemas.openxmlformats.org/officeDocument/2006/relationships/tags" Target="../tags/tag299.xml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tags" Target="../tags/tag310.xml"/><Relationship Id="rId13" Type="http://schemas.openxmlformats.org/officeDocument/2006/relationships/tags" Target="../tags/tag315.xml"/><Relationship Id="rId18" Type="http://schemas.openxmlformats.org/officeDocument/2006/relationships/tags" Target="../tags/tag320.xml"/><Relationship Id="rId3" Type="http://schemas.openxmlformats.org/officeDocument/2006/relationships/tags" Target="../tags/tag305.xml"/><Relationship Id="rId21" Type="http://schemas.openxmlformats.org/officeDocument/2006/relationships/tags" Target="../tags/tag323.xml"/><Relationship Id="rId7" Type="http://schemas.openxmlformats.org/officeDocument/2006/relationships/tags" Target="../tags/tag309.xml"/><Relationship Id="rId12" Type="http://schemas.openxmlformats.org/officeDocument/2006/relationships/tags" Target="../tags/tag314.xml"/><Relationship Id="rId17" Type="http://schemas.openxmlformats.org/officeDocument/2006/relationships/tags" Target="../tags/tag319.xml"/><Relationship Id="rId2" Type="http://schemas.openxmlformats.org/officeDocument/2006/relationships/tags" Target="../tags/tag304.xml"/><Relationship Id="rId16" Type="http://schemas.openxmlformats.org/officeDocument/2006/relationships/tags" Target="../tags/tag318.xml"/><Relationship Id="rId20" Type="http://schemas.openxmlformats.org/officeDocument/2006/relationships/tags" Target="../tags/tag322.xml"/><Relationship Id="rId1" Type="http://schemas.openxmlformats.org/officeDocument/2006/relationships/tags" Target="../tags/tag303.xml"/><Relationship Id="rId6" Type="http://schemas.openxmlformats.org/officeDocument/2006/relationships/tags" Target="../tags/tag308.xml"/><Relationship Id="rId11" Type="http://schemas.openxmlformats.org/officeDocument/2006/relationships/tags" Target="../tags/tag313.xml"/><Relationship Id="rId5" Type="http://schemas.openxmlformats.org/officeDocument/2006/relationships/tags" Target="../tags/tag307.xml"/><Relationship Id="rId15" Type="http://schemas.openxmlformats.org/officeDocument/2006/relationships/tags" Target="../tags/tag317.xml"/><Relationship Id="rId10" Type="http://schemas.openxmlformats.org/officeDocument/2006/relationships/tags" Target="../tags/tag312.xml"/><Relationship Id="rId19" Type="http://schemas.openxmlformats.org/officeDocument/2006/relationships/tags" Target="../tags/tag321.xml"/><Relationship Id="rId4" Type="http://schemas.openxmlformats.org/officeDocument/2006/relationships/tags" Target="../tags/tag306.xml"/><Relationship Id="rId9" Type="http://schemas.openxmlformats.org/officeDocument/2006/relationships/tags" Target="../tags/tag311.xml"/><Relationship Id="rId14" Type="http://schemas.openxmlformats.org/officeDocument/2006/relationships/tags" Target="../tags/tag316.xml"/><Relationship Id="rId22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tags" Target="../tags/tag331.xml"/><Relationship Id="rId13" Type="http://schemas.openxmlformats.org/officeDocument/2006/relationships/tags" Target="../tags/tag336.xml"/><Relationship Id="rId18" Type="http://schemas.openxmlformats.org/officeDocument/2006/relationships/tags" Target="../tags/tag341.xml"/><Relationship Id="rId26" Type="http://schemas.openxmlformats.org/officeDocument/2006/relationships/tags" Target="../tags/tag349.xml"/><Relationship Id="rId3" Type="http://schemas.openxmlformats.org/officeDocument/2006/relationships/tags" Target="../tags/tag326.xml"/><Relationship Id="rId21" Type="http://schemas.openxmlformats.org/officeDocument/2006/relationships/tags" Target="../tags/tag344.xml"/><Relationship Id="rId7" Type="http://schemas.openxmlformats.org/officeDocument/2006/relationships/tags" Target="../tags/tag330.xml"/><Relationship Id="rId12" Type="http://schemas.openxmlformats.org/officeDocument/2006/relationships/tags" Target="../tags/tag335.xml"/><Relationship Id="rId17" Type="http://schemas.openxmlformats.org/officeDocument/2006/relationships/tags" Target="../tags/tag340.xml"/><Relationship Id="rId25" Type="http://schemas.openxmlformats.org/officeDocument/2006/relationships/tags" Target="../tags/tag348.xml"/><Relationship Id="rId2" Type="http://schemas.openxmlformats.org/officeDocument/2006/relationships/tags" Target="../tags/tag325.xml"/><Relationship Id="rId16" Type="http://schemas.openxmlformats.org/officeDocument/2006/relationships/tags" Target="../tags/tag339.xml"/><Relationship Id="rId20" Type="http://schemas.openxmlformats.org/officeDocument/2006/relationships/tags" Target="../tags/tag343.xml"/><Relationship Id="rId1" Type="http://schemas.openxmlformats.org/officeDocument/2006/relationships/tags" Target="../tags/tag324.xml"/><Relationship Id="rId6" Type="http://schemas.openxmlformats.org/officeDocument/2006/relationships/tags" Target="../tags/tag329.xml"/><Relationship Id="rId11" Type="http://schemas.openxmlformats.org/officeDocument/2006/relationships/tags" Target="../tags/tag334.xml"/><Relationship Id="rId24" Type="http://schemas.openxmlformats.org/officeDocument/2006/relationships/tags" Target="../tags/tag347.xml"/><Relationship Id="rId5" Type="http://schemas.openxmlformats.org/officeDocument/2006/relationships/tags" Target="../tags/tag328.xml"/><Relationship Id="rId15" Type="http://schemas.openxmlformats.org/officeDocument/2006/relationships/tags" Target="../tags/tag338.xml"/><Relationship Id="rId23" Type="http://schemas.openxmlformats.org/officeDocument/2006/relationships/tags" Target="../tags/tag346.xml"/><Relationship Id="rId10" Type="http://schemas.openxmlformats.org/officeDocument/2006/relationships/tags" Target="../tags/tag333.xml"/><Relationship Id="rId19" Type="http://schemas.openxmlformats.org/officeDocument/2006/relationships/tags" Target="../tags/tag342.xml"/><Relationship Id="rId4" Type="http://schemas.openxmlformats.org/officeDocument/2006/relationships/tags" Target="../tags/tag327.xml"/><Relationship Id="rId9" Type="http://schemas.openxmlformats.org/officeDocument/2006/relationships/tags" Target="../tags/tag332.xml"/><Relationship Id="rId14" Type="http://schemas.openxmlformats.org/officeDocument/2006/relationships/tags" Target="../tags/tag337.xml"/><Relationship Id="rId22" Type="http://schemas.openxmlformats.org/officeDocument/2006/relationships/tags" Target="../tags/tag345.xml"/><Relationship Id="rId27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51.xml"/><Relationship Id="rId1" Type="http://schemas.openxmlformats.org/officeDocument/2006/relationships/tags" Target="../tags/tag350.xml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tags" Target="../tags/tag359.xml"/><Relationship Id="rId13" Type="http://schemas.openxmlformats.org/officeDocument/2006/relationships/tags" Target="../tags/tag364.xml"/><Relationship Id="rId18" Type="http://schemas.openxmlformats.org/officeDocument/2006/relationships/tags" Target="../tags/tag369.xml"/><Relationship Id="rId3" Type="http://schemas.openxmlformats.org/officeDocument/2006/relationships/tags" Target="../tags/tag354.xml"/><Relationship Id="rId21" Type="http://schemas.openxmlformats.org/officeDocument/2006/relationships/tags" Target="../tags/tag372.xml"/><Relationship Id="rId7" Type="http://schemas.openxmlformats.org/officeDocument/2006/relationships/tags" Target="../tags/tag358.xml"/><Relationship Id="rId12" Type="http://schemas.openxmlformats.org/officeDocument/2006/relationships/tags" Target="../tags/tag363.xml"/><Relationship Id="rId17" Type="http://schemas.openxmlformats.org/officeDocument/2006/relationships/tags" Target="../tags/tag368.xml"/><Relationship Id="rId2" Type="http://schemas.openxmlformats.org/officeDocument/2006/relationships/tags" Target="../tags/tag353.xml"/><Relationship Id="rId16" Type="http://schemas.openxmlformats.org/officeDocument/2006/relationships/tags" Target="../tags/tag367.xml"/><Relationship Id="rId20" Type="http://schemas.openxmlformats.org/officeDocument/2006/relationships/tags" Target="../tags/tag371.xml"/><Relationship Id="rId1" Type="http://schemas.openxmlformats.org/officeDocument/2006/relationships/tags" Target="../tags/tag352.xml"/><Relationship Id="rId6" Type="http://schemas.openxmlformats.org/officeDocument/2006/relationships/tags" Target="../tags/tag357.xml"/><Relationship Id="rId11" Type="http://schemas.openxmlformats.org/officeDocument/2006/relationships/tags" Target="../tags/tag362.xml"/><Relationship Id="rId24" Type="http://schemas.openxmlformats.org/officeDocument/2006/relationships/slideLayout" Target="../slideLayouts/slideLayout2.xml"/><Relationship Id="rId5" Type="http://schemas.openxmlformats.org/officeDocument/2006/relationships/tags" Target="../tags/tag356.xml"/><Relationship Id="rId15" Type="http://schemas.openxmlformats.org/officeDocument/2006/relationships/tags" Target="../tags/tag366.xml"/><Relationship Id="rId23" Type="http://schemas.openxmlformats.org/officeDocument/2006/relationships/tags" Target="../tags/tag374.xml"/><Relationship Id="rId10" Type="http://schemas.openxmlformats.org/officeDocument/2006/relationships/tags" Target="../tags/tag361.xml"/><Relationship Id="rId19" Type="http://schemas.openxmlformats.org/officeDocument/2006/relationships/tags" Target="../tags/tag370.xml"/><Relationship Id="rId4" Type="http://schemas.openxmlformats.org/officeDocument/2006/relationships/tags" Target="../tags/tag355.xml"/><Relationship Id="rId9" Type="http://schemas.openxmlformats.org/officeDocument/2006/relationships/tags" Target="../tags/tag360.xml"/><Relationship Id="rId14" Type="http://schemas.openxmlformats.org/officeDocument/2006/relationships/tags" Target="../tags/tag365.xml"/><Relationship Id="rId22" Type="http://schemas.openxmlformats.org/officeDocument/2006/relationships/tags" Target="../tags/tag373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76.xml"/><Relationship Id="rId1" Type="http://schemas.openxmlformats.org/officeDocument/2006/relationships/tags" Target="../tags/tag375.xml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tags" Target="../tags/tag384.xml"/><Relationship Id="rId13" Type="http://schemas.openxmlformats.org/officeDocument/2006/relationships/tags" Target="../tags/tag389.xml"/><Relationship Id="rId18" Type="http://schemas.openxmlformats.org/officeDocument/2006/relationships/tags" Target="../tags/tag394.xml"/><Relationship Id="rId26" Type="http://schemas.openxmlformats.org/officeDocument/2006/relationships/tags" Target="../tags/tag402.xml"/><Relationship Id="rId3" Type="http://schemas.openxmlformats.org/officeDocument/2006/relationships/tags" Target="../tags/tag379.xml"/><Relationship Id="rId21" Type="http://schemas.openxmlformats.org/officeDocument/2006/relationships/tags" Target="../tags/tag397.xml"/><Relationship Id="rId34" Type="http://schemas.openxmlformats.org/officeDocument/2006/relationships/tags" Target="../tags/tag410.xml"/><Relationship Id="rId7" Type="http://schemas.openxmlformats.org/officeDocument/2006/relationships/tags" Target="../tags/tag383.xml"/><Relationship Id="rId12" Type="http://schemas.openxmlformats.org/officeDocument/2006/relationships/tags" Target="../tags/tag388.xml"/><Relationship Id="rId17" Type="http://schemas.openxmlformats.org/officeDocument/2006/relationships/tags" Target="../tags/tag393.xml"/><Relationship Id="rId25" Type="http://schemas.openxmlformats.org/officeDocument/2006/relationships/tags" Target="../tags/tag401.xml"/><Relationship Id="rId33" Type="http://schemas.openxmlformats.org/officeDocument/2006/relationships/tags" Target="../tags/tag409.xml"/><Relationship Id="rId2" Type="http://schemas.openxmlformats.org/officeDocument/2006/relationships/tags" Target="../tags/tag378.xml"/><Relationship Id="rId16" Type="http://schemas.openxmlformats.org/officeDocument/2006/relationships/tags" Target="../tags/tag392.xml"/><Relationship Id="rId20" Type="http://schemas.openxmlformats.org/officeDocument/2006/relationships/tags" Target="../tags/tag396.xml"/><Relationship Id="rId29" Type="http://schemas.openxmlformats.org/officeDocument/2006/relationships/tags" Target="../tags/tag405.xml"/><Relationship Id="rId1" Type="http://schemas.openxmlformats.org/officeDocument/2006/relationships/tags" Target="../tags/tag377.xml"/><Relationship Id="rId6" Type="http://schemas.openxmlformats.org/officeDocument/2006/relationships/tags" Target="../tags/tag382.xml"/><Relationship Id="rId11" Type="http://schemas.openxmlformats.org/officeDocument/2006/relationships/tags" Target="../tags/tag387.xml"/><Relationship Id="rId24" Type="http://schemas.openxmlformats.org/officeDocument/2006/relationships/tags" Target="../tags/tag400.xml"/><Relationship Id="rId32" Type="http://schemas.openxmlformats.org/officeDocument/2006/relationships/tags" Target="../tags/tag408.xml"/><Relationship Id="rId5" Type="http://schemas.openxmlformats.org/officeDocument/2006/relationships/tags" Target="../tags/tag381.xml"/><Relationship Id="rId15" Type="http://schemas.openxmlformats.org/officeDocument/2006/relationships/tags" Target="../tags/tag391.xml"/><Relationship Id="rId23" Type="http://schemas.openxmlformats.org/officeDocument/2006/relationships/tags" Target="../tags/tag399.xml"/><Relationship Id="rId28" Type="http://schemas.openxmlformats.org/officeDocument/2006/relationships/tags" Target="../tags/tag404.xml"/><Relationship Id="rId10" Type="http://schemas.openxmlformats.org/officeDocument/2006/relationships/tags" Target="../tags/tag386.xml"/><Relationship Id="rId19" Type="http://schemas.openxmlformats.org/officeDocument/2006/relationships/tags" Target="../tags/tag395.xml"/><Relationship Id="rId31" Type="http://schemas.openxmlformats.org/officeDocument/2006/relationships/tags" Target="../tags/tag407.xml"/><Relationship Id="rId4" Type="http://schemas.openxmlformats.org/officeDocument/2006/relationships/tags" Target="../tags/tag380.xml"/><Relationship Id="rId9" Type="http://schemas.openxmlformats.org/officeDocument/2006/relationships/tags" Target="../tags/tag385.xml"/><Relationship Id="rId14" Type="http://schemas.openxmlformats.org/officeDocument/2006/relationships/tags" Target="../tags/tag390.xml"/><Relationship Id="rId22" Type="http://schemas.openxmlformats.org/officeDocument/2006/relationships/tags" Target="../tags/tag398.xml"/><Relationship Id="rId27" Type="http://schemas.openxmlformats.org/officeDocument/2006/relationships/tags" Target="../tags/tag403.xml"/><Relationship Id="rId30" Type="http://schemas.openxmlformats.org/officeDocument/2006/relationships/tags" Target="../tags/tag406.xml"/><Relationship Id="rId35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8" Type="http://schemas.openxmlformats.org/officeDocument/2006/relationships/tags" Target="../tags/tag418.xml"/><Relationship Id="rId13" Type="http://schemas.openxmlformats.org/officeDocument/2006/relationships/tags" Target="../tags/tag423.xml"/><Relationship Id="rId18" Type="http://schemas.openxmlformats.org/officeDocument/2006/relationships/tags" Target="../tags/tag428.xml"/><Relationship Id="rId3" Type="http://schemas.openxmlformats.org/officeDocument/2006/relationships/tags" Target="../tags/tag413.xml"/><Relationship Id="rId21" Type="http://schemas.openxmlformats.org/officeDocument/2006/relationships/tags" Target="../tags/tag431.xml"/><Relationship Id="rId7" Type="http://schemas.openxmlformats.org/officeDocument/2006/relationships/tags" Target="../tags/tag417.xml"/><Relationship Id="rId12" Type="http://schemas.openxmlformats.org/officeDocument/2006/relationships/tags" Target="../tags/tag422.xml"/><Relationship Id="rId17" Type="http://schemas.openxmlformats.org/officeDocument/2006/relationships/tags" Target="../tags/tag427.xml"/><Relationship Id="rId2" Type="http://schemas.openxmlformats.org/officeDocument/2006/relationships/tags" Target="../tags/tag412.xml"/><Relationship Id="rId16" Type="http://schemas.openxmlformats.org/officeDocument/2006/relationships/tags" Target="../tags/tag426.xml"/><Relationship Id="rId20" Type="http://schemas.openxmlformats.org/officeDocument/2006/relationships/tags" Target="../tags/tag430.xml"/><Relationship Id="rId1" Type="http://schemas.openxmlformats.org/officeDocument/2006/relationships/tags" Target="../tags/tag411.xml"/><Relationship Id="rId6" Type="http://schemas.openxmlformats.org/officeDocument/2006/relationships/tags" Target="../tags/tag416.xml"/><Relationship Id="rId11" Type="http://schemas.openxmlformats.org/officeDocument/2006/relationships/tags" Target="../tags/tag421.xml"/><Relationship Id="rId24" Type="http://schemas.openxmlformats.org/officeDocument/2006/relationships/slideLayout" Target="../slideLayouts/slideLayout2.xml"/><Relationship Id="rId5" Type="http://schemas.openxmlformats.org/officeDocument/2006/relationships/tags" Target="../tags/tag415.xml"/><Relationship Id="rId15" Type="http://schemas.openxmlformats.org/officeDocument/2006/relationships/tags" Target="../tags/tag425.xml"/><Relationship Id="rId23" Type="http://schemas.openxmlformats.org/officeDocument/2006/relationships/tags" Target="../tags/tag433.xml"/><Relationship Id="rId10" Type="http://schemas.openxmlformats.org/officeDocument/2006/relationships/tags" Target="../tags/tag420.xml"/><Relationship Id="rId19" Type="http://schemas.openxmlformats.org/officeDocument/2006/relationships/tags" Target="../tags/tag429.xml"/><Relationship Id="rId4" Type="http://schemas.openxmlformats.org/officeDocument/2006/relationships/tags" Target="../tags/tag414.xml"/><Relationship Id="rId9" Type="http://schemas.openxmlformats.org/officeDocument/2006/relationships/tags" Target="../tags/tag419.xml"/><Relationship Id="rId14" Type="http://schemas.openxmlformats.org/officeDocument/2006/relationships/tags" Target="../tags/tag424.xml"/><Relationship Id="rId22" Type="http://schemas.openxmlformats.org/officeDocument/2006/relationships/tags" Target="../tags/tag432.xml"/></Relationships>
</file>

<file path=ppt/slides/_rels/slide46.xml.rels><?xml version="1.0" encoding="UTF-8" standalone="yes"?>
<Relationships xmlns="http://schemas.openxmlformats.org/package/2006/relationships"><Relationship Id="rId8" Type="http://schemas.openxmlformats.org/officeDocument/2006/relationships/tags" Target="../tags/tag441.xml"/><Relationship Id="rId13" Type="http://schemas.openxmlformats.org/officeDocument/2006/relationships/tags" Target="../tags/tag446.xml"/><Relationship Id="rId18" Type="http://schemas.openxmlformats.org/officeDocument/2006/relationships/tags" Target="../tags/tag451.xml"/><Relationship Id="rId3" Type="http://schemas.openxmlformats.org/officeDocument/2006/relationships/tags" Target="../tags/tag436.xml"/><Relationship Id="rId21" Type="http://schemas.openxmlformats.org/officeDocument/2006/relationships/tags" Target="../tags/tag454.xml"/><Relationship Id="rId7" Type="http://schemas.openxmlformats.org/officeDocument/2006/relationships/tags" Target="../tags/tag440.xml"/><Relationship Id="rId12" Type="http://schemas.openxmlformats.org/officeDocument/2006/relationships/tags" Target="../tags/tag445.xml"/><Relationship Id="rId17" Type="http://schemas.openxmlformats.org/officeDocument/2006/relationships/tags" Target="../tags/tag450.xml"/><Relationship Id="rId25" Type="http://schemas.openxmlformats.org/officeDocument/2006/relationships/slideLayout" Target="../slideLayouts/slideLayout4.xml"/><Relationship Id="rId2" Type="http://schemas.openxmlformats.org/officeDocument/2006/relationships/tags" Target="../tags/tag435.xml"/><Relationship Id="rId16" Type="http://schemas.openxmlformats.org/officeDocument/2006/relationships/tags" Target="../tags/tag449.xml"/><Relationship Id="rId20" Type="http://schemas.openxmlformats.org/officeDocument/2006/relationships/tags" Target="../tags/tag453.xml"/><Relationship Id="rId1" Type="http://schemas.openxmlformats.org/officeDocument/2006/relationships/tags" Target="../tags/tag434.xml"/><Relationship Id="rId6" Type="http://schemas.openxmlformats.org/officeDocument/2006/relationships/tags" Target="../tags/tag439.xml"/><Relationship Id="rId11" Type="http://schemas.openxmlformats.org/officeDocument/2006/relationships/tags" Target="../tags/tag444.xml"/><Relationship Id="rId24" Type="http://schemas.openxmlformats.org/officeDocument/2006/relationships/tags" Target="../tags/tag457.xml"/><Relationship Id="rId5" Type="http://schemas.openxmlformats.org/officeDocument/2006/relationships/tags" Target="../tags/tag438.xml"/><Relationship Id="rId15" Type="http://schemas.openxmlformats.org/officeDocument/2006/relationships/tags" Target="../tags/tag448.xml"/><Relationship Id="rId23" Type="http://schemas.openxmlformats.org/officeDocument/2006/relationships/tags" Target="../tags/tag456.xml"/><Relationship Id="rId10" Type="http://schemas.openxmlformats.org/officeDocument/2006/relationships/tags" Target="../tags/tag443.xml"/><Relationship Id="rId19" Type="http://schemas.openxmlformats.org/officeDocument/2006/relationships/tags" Target="../tags/tag452.xml"/><Relationship Id="rId4" Type="http://schemas.openxmlformats.org/officeDocument/2006/relationships/tags" Target="../tags/tag437.xml"/><Relationship Id="rId9" Type="http://schemas.openxmlformats.org/officeDocument/2006/relationships/tags" Target="../tags/tag442.xml"/><Relationship Id="rId14" Type="http://schemas.openxmlformats.org/officeDocument/2006/relationships/tags" Target="../tags/tag447.xml"/><Relationship Id="rId22" Type="http://schemas.openxmlformats.org/officeDocument/2006/relationships/tags" Target="../tags/tag455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59.xml"/><Relationship Id="rId1" Type="http://schemas.openxmlformats.org/officeDocument/2006/relationships/tags" Target="../tags/tag458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61.xml"/><Relationship Id="rId1" Type="http://schemas.openxmlformats.org/officeDocument/2006/relationships/tags" Target="../tags/tag460.xml"/></Relationships>
</file>

<file path=ppt/slides/_rels/slide49.xml.rels><?xml version="1.0" encoding="UTF-8" standalone="yes"?>
<Relationships xmlns="http://schemas.openxmlformats.org/package/2006/relationships"><Relationship Id="rId8" Type="http://schemas.openxmlformats.org/officeDocument/2006/relationships/tags" Target="../tags/tag469.xml"/><Relationship Id="rId3" Type="http://schemas.openxmlformats.org/officeDocument/2006/relationships/tags" Target="../tags/tag464.xml"/><Relationship Id="rId7" Type="http://schemas.openxmlformats.org/officeDocument/2006/relationships/tags" Target="../tags/tag468.xml"/><Relationship Id="rId2" Type="http://schemas.openxmlformats.org/officeDocument/2006/relationships/tags" Target="../tags/tag463.xml"/><Relationship Id="rId1" Type="http://schemas.openxmlformats.org/officeDocument/2006/relationships/tags" Target="../tags/tag462.xml"/><Relationship Id="rId6" Type="http://schemas.openxmlformats.org/officeDocument/2006/relationships/tags" Target="../tags/tag467.xml"/><Relationship Id="rId5" Type="http://schemas.openxmlformats.org/officeDocument/2006/relationships/tags" Target="../tags/tag466.xml"/><Relationship Id="rId4" Type="http://schemas.openxmlformats.org/officeDocument/2006/relationships/tags" Target="../tags/tag465.xml"/><Relationship Id="rId9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12.xml"/><Relationship Id="rId13" Type="http://schemas.openxmlformats.org/officeDocument/2006/relationships/tags" Target="../tags/tag17.xml"/><Relationship Id="rId18" Type="http://schemas.openxmlformats.org/officeDocument/2006/relationships/tags" Target="../tags/tag22.xml"/><Relationship Id="rId26" Type="http://schemas.openxmlformats.org/officeDocument/2006/relationships/tags" Target="../tags/tag30.xml"/><Relationship Id="rId39" Type="http://schemas.openxmlformats.org/officeDocument/2006/relationships/tags" Target="../tags/tag43.xml"/><Relationship Id="rId3" Type="http://schemas.openxmlformats.org/officeDocument/2006/relationships/tags" Target="../tags/tag7.xml"/><Relationship Id="rId21" Type="http://schemas.openxmlformats.org/officeDocument/2006/relationships/tags" Target="../tags/tag25.xml"/><Relationship Id="rId34" Type="http://schemas.openxmlformats.org/officeDocument/2006/relationships/tags" Target="../tags/tag38.xml"/><Relationship Id="rId42" Type="http://schemas.openxmlformats.org/officeDocument/2006/relationships/tags" Target="../tags/tag46.xml"/><Relationship Id="rId7" Type="http://schemas.openxmlformats.org/officeDocument/2006/relationships/tags" Target="../tags/tag11.xml"/><Relationship Id="rId12" Type="http://schemas.openxmlformats.org/officeDocument/2006/relationships/tags" Target="../tags/tag16.xml"/><Relationship Id="rId17" Type="http://schemas.openxmlformats.org/officeDocument/2006/relationships/tags" Target="../tags/tag21.xml"/><Relationship Id="rId25" Type="http://schemas.openxmlformats.org/officeDocument/2006/relationships/tags" Target="../tags/tag29.xml"/><Relationship Id="rId33" Type="http://schemas.openxmlformats.org/officeDocument/2006/relationships/tags" Target="../tags/tag37.xml"/><Relationship Id="rId38" Type="http://schemas.openxmlformats.org/officeDocument/2006/relationships/tags" Target="../tags/tag42.xml"/><Relationship Id="rId2" Type="http://schemas.openxmlformats.org/officeDocument/2006/relationships/tags" Target="../tags/tag6.xml"/><Relationship Id="rId16" Type="http://schemas.openxmlformats.org/officeDocument/2006/relationships/tags" Target="../tags/tag20.xml"/><Relationship Id="rId20" Type="http://schemas.openxmlformats.org/officeDocument/2006/relationships/tags" Target="../tags/tag24.xml"/><Relationship Id="rId29" Type="http://schemas.openxmlformats.org/officeDocument/2006/relationships/tags" Target="../tags/tag33.xml"/><Relationship Id="rId41" Type="http://schemas.openxmlformats.org/officeDocument/2006/relationships/tags" Target="../tags/tag45.xml"/><Relationship Id="rId1" Type="http://schemas.openxmlformats.org/officeDocument/2006/relationships/tags" Target="../tags/tag5.xml"/><Relationship Id="rId6" Type="http://schemas.openxmlformats.org/officeDocument/2006/relationships/tags" Target="../tags/tag10.xml"/><Relationship Id="rId11" Type="http://schemas.openxmlformats.org/officeDocument/2006/relationships/tags" Target="../tags/tag15.xml"/><Relationship Id="rId24" Type="http://schemas.openxmlformats.org/officeDocument/2006/relationships/tags" Target="../tags/tag28.xml"/><Relationship Id="rId32" Type="http://schemas.openxmlformats.org/officeDocument/2006/relationships/tags" Target="../tags/tag36.xml"/><Relationship Id="rId37" Type="http://schemas.openxmlformats.org/officeDocument/2006/relationships/tags" Target="../tags/tag41.xml"/><Relationship Id="rId40" Type="http://schemas.openxmlformats.org/officeDocument/2006/relationships/tags" Target="../tags/tag44.xml"/><Relationship Id="rId45" Type="http://schemas.openxmlformats.org/officeDocument/2006/relationships/slideLayout" Target="../slideLayouts/slideLayout2.xml"/><Relationship Id="rId5" Type="http://schemas.openxmlformats.org/officeDocument/2006/relationships/tags" Target="../tags/tag9.xml"/><Relationship Id="rId15" Type="http://schemas.openxmlformats.org/officeDocument/2006/relationships/tags" Target="../tags/tag19.xml"/><Relationship Id="rId23" Type="http://schemas.openxmlformats.org/officeDocument/2006/relationships/tags" Target="../tags/tag27.xml"/><Relationship Id="rId28" Type="http://schemas.openxmlformats.org/officeDocument/2006/relationships/tags" Target="../tags/tag32.xml"/><Relationship Id="rId36" Type="http://schemas.openxmlformats.org/officeDocument/2006/relationships/tags" Target="../tags/tag40.xml"/><Relationship Id="rId10" Type="http://schemas.openxmlformats.org/officeDocument/2006/relationships/tags" Target="../tags/tag14.xml"/><Relationship Id="rId19" Type="http://schemas.openxmlformats.org/officeDocument/2006/relationships/tags" Target="../tags/tag23.xml"/><Relationship Id="rId31" Type="http://schemas.openxmlformats.org/officeDocument/2006/relationships/tags" Target="../tags/tag35.xml"/><Relationship Id="rId44" Type="http://schemas.openxmlformats.org/officeDocument/2006/relationships/tags" Target="../tags/tag48.xml"/><Relationship Id="rId4" Type="http://schemas.openxmlformats.org/officeDocument/2006/relationships/tags" Target="../tags/tag8.xml"/><Relationship Id="rId9" Type="http://schemas.openxmlformats.org/officeDocument/2006/relationships/tags" Target="../tags/tag13.xml"/><Relationship Id="rId14" Type="http://schemas.openxmlformats.org/officeDocument/2006/relationships/tags" Target="../tags/tag18.xml"/><Relationship Id="rId22" Type="http://schemas.openxmlformats.org/officeDocument/2006/relationships/tags" Target="../tags/tag26.xml"/><Relationship Id="rId27" Type="http://schemas.openxmlformats.org/officeDocument/2006/relationships/tags" Target="../tags/tag31.xml"/><Relationship Id="rId30" Type="http://schemas.openxmlformats.org/officeDocument/2006/relationships/tags" Target="../tags/tag34.xml"/><Relationship Id="rId35" Type="http://schemas.openxmlformats.org/officeDocument/2006/relationships/tags" Target="../tags/tag39.xml"/><Relationship Id="rId43" Type="http://schemas.openxmlformats.org/officeDocument/2006/relationships/tags" Target="../tags/tag4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hyperlink" Target="http://www.google.com/url?sa=i&amp;rct=j&amp;q=&amp;esrc=s&amp;frm=1&amp;source=images&amp;cd=&amp;cad=rja&amp;docid=XU9flIOrWmTaFM&amp;tbnid=W8hogqFNBI2XiM:&amp;ved=0CAUQjRw&amp;url=http://quashieart.blogspot.com/2010/05/on-beyond-zebra.html&amp;ei=EoE6UaLMHInIyAGKwoCQDw&amp;bvm=bv.43287494,d.aWc&amp;psig=AFQjCNGmkUZqRw9FnONlRkfysCIwmuKeTw&amp;ust=1362874997471973" TargetMode="Externa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56.xml"/><Relationship Id="rId13" Type="http://schemas.openxmlformats.org/officeDocument/2006/relationships/tags" Target="../tags/tag61.xml"/><Relationship Id="rId18" Type="http://schemas.openxmlformats.org/officeDocument/2006/relationships/tags" Target="../tags/tag66.xml"/><Relationship Id="rId26" Type="http://schemas.openxmlformats.org/officeDocument/2006/relationships/slideLayout" Target="../slideLayouts/slideLayout2.xml"/><Relationship Id="rId3" Type="http://schemas.openxmlformats.org/officeDocument/2006/relationships/tags" Target="../tags/tag51.xml"/><Relationship Id="rId21" Type="http://schemas.openxmlformats.org/officeDocument/2006/relationships/tags" Target="../tags/tag69.xml"/><Relationship Id="rId7" Type="http://schemas.openxmlformats.org/officeDocument/2006/relationships/tags" Target="../tags/tag55.xml"/><Relationship Id="rId12" Type="http://schemas.openxmlformats.org/officeDocument/2006/relationships/tags" Target="../tags/tag60.xml"/><Relationship Id="rId17" Type="http://schemas.openxmlformats.org/officeDocument/2006/relationships/tags" Target="../tags/tag65.xml"/><Relationship Id="rId25" Type="http://schemas.openxmlformats.org/officeDocument/2006/relationships/tags" Target="../tags/tag73.xml"/><Relationship Id="rId2" Type="http://schemas.openxmlformats.org/officeDocument/2006/relationships/tags" Target="../tags/tag50.xml"/><Relationship Id="rId16" Type="http://schemas.openxmlformats.org/officeDocument/2006/relationships/tags" Target="../tags/tag64.xml"/><Relationship Id="rId20" Type="http://schemas.openxmlformats.org/officeDocument/2006/relationships/tags" Target="../tags/tag68.xml"/><Relationship Id="rId1" Type="http://schemas.openxmlformats.org/officeDocument/2006/relationships/tags" Target="../tags/tag49.xml"/><Relationship Id="rId6" Type="http://schemas.openxmlformats.org/officeDocument/2006/relationships/tags" Target="../tags/tag54.xml"/><Relationship Id="rId11" Type="http://schemas.openxmlformats.org/officeDocument/2006/relationships/tags" Target="../tags/tag59.xml"/><Relationship Id="rId24" Type="http://schemas.openxmlformats.org/officeDocument/2006/relationships/tags" Target="../tags/tag72.xml"/><Relationship Id="rId5" Type="http://schemas.openxmlformats.org/officeDocument/2006/relationships/tags" Target="../tags/tag53.xml"/><Relationship Id="rId15" Type="http://schemas.openxmlformats.org/officeDocument/2006/relationships/tags" Target="../tags/tag63.xml"/><Relationship Id="rId23" Type="http://schemas.openxmlformats.org/officeDocument/2006/relationships/tags" Target="../tags/tag71.xml"/><Relationship Id="rId10" Type="http://schemas.openxmlformats.org/officeDocument/2006/relationships/tags" Target="../tags/tag58.xml"/><Relationship Id="rId19" Type="http://schemas.openxmlformats.org/officeDocument/2006/relationships/tags" Target="../tags/tag67.xml"/><Relationship Id="rId4" Type="http://schemas.openxmlformats.org/officeDocument/2006/relationships/tags" Target="../tags/tag52.xml"/><Relationship Id="rId9" Type="http://schemas.openxmlformats.org/officeDocument/2006/relationships/tags" Target="../tags/tag57.xml"/><Relationship Id="rId14" Type="http://schemas.openxmlformats.org/officeDocument/2006/relationships/tags" Target="../tags/tag62.xml"/><Relationship Id="rId22" Type="http://schemas.openxmlformats.org/officeDocument/2006/relationships/tags" Target="../tags/tag70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81.xml"/><Relationship Id="rId13" Type="http://schemas.openxmlformats.org/officeDocument/2006/relationships/tags" Target="../tags/tag86.xml"/><Relationship Id="rId18" Type="http://schemas.openxmlformats.org/officeDocument/2006/relationships/tags" Target="../tags/tag91.xml"/><Relationship Id="rId26" Type="http://schemas.openxmlformats.org/officeDocument/2006/relationships/tags" Target="../tags/tag99.xml"/><Relationship Id="rId3" Type="http://schemas.openxmlformats.org/officeDocument/2006/relationships/tags" Target="../tags/tag76.xml"/><Relationship Id="rId21" Type="http://schemas.openxmlformats.org/officeDocument/2006/relationships/tags" Target="../tags/tag94.xml"/><Relationship Id="rId7" Type="http://schemas.openxmlformats.org/officeDocument/2006/relationships/tags" Target="../tags/tag80.xml"/><Relationship Id="rId12" Type="http://schemas.openxmlformats.org/officeDocument/2006/relationships/tags" Target="../tags/tag85.xml"/><Relationship Id="rId17" Type="http://schemas.openxmlformats.org/officeDocument/2006/relationships/tags" Target="../tags/tag90.xml"/><Relationship Id="rId25" Type="http://schemas.openxmlformats.org/officeDocument/2006/relationships/tags" Target="../tags/tag98.xml"/><Relationship Id="rId2" Type="http://schemas.openxmlformats.org/officeDocument/2006/relationships/tags" Target="../tags/tag75.xml"/><Relationship Id="rId16" Type="http://schemas.openxmlformats.org/officeDocument/2006/relationships/tags" Target="../tags/tag89.xml"/><Relationship Id="rId20" Type="http://schemas.openxmlformats.org/officeDocument/2006/relationships/tags" Target="../tags/tag93.xml"/><Relationship Id="rId29" Type="http://schemas.openxmlformats.org/officeDocument/2006/relationships/tags" Target="../tags/tag102.xml"/><Relationship Id="rId1" Type="http://schemas.openxmlformats.org/officeDocument/2006/relationships/tags" Target="../tags/tag74.xml"/><Relationship Id="rId6" Type="http://schemas.openxmlformats.org/officeDocument/2006/relationships/tags" Target="../tags/tag79.xml"/><Relationship Id="rId11" Type="http://schemas.openxmlformats.org/officeDocument/2006/relationships/tags" Target="../tags/tag84.xml"/><Relationship Id="rId24" Type="http://schemas.openxmlformats.org/officeDocument/2006/relationships/tags" Target="../tags/tag97.xml"/><Relationship Id="rId32" Type="http://schemas.openxmlformats.org/officeDocument/2006/relationships/slideLayout" Target="../slideLayouts/slideLayout2.xml"/><Relationship Id="rId5" Type="http://schemas.openxmlformats.org/officeDocument/2006/relationships/tags" Target="../tags/tag78.xml"/><Relationship Id="rId15" Type="http://schemas.openxmlformats.org/officeDocument/2006/relationships/tags" Target="../tags/tag88.xml"/><Relationship Id="rId23" Type="http://schemas.openxmlformats.org/officeDocument/2006/relationships/tags" Target="../tags/tag96.xml"/><Relationship Id="rId28" Type="http://schemas.openxmlformats.org/officeDocument/2006/relationships/tags" Target="../tags/tag101.xml"/><Relationship Id="rId10" Type="http://schemas.openxmlformats.org/officeDocument/2006/relationships/tags" Target="../tags/tag83.xml"/><Relationship Id="rId19" Type="http://schemas.openxmlformats.org/officeDocument/2006/relationships/tags" Target="../tags/tag92.xml"/><Relationship Id="rId31" Type="http://schemas.openxmlformats.org/officeDocument/2006/relationships/tags" Target="../tags/tag104.xml"/><Relationship Id="rId4" Type="http://schemas.openxmlformats.org/officeDocument/2006/relationships/tags" Target="../tags/tag77.xml"/><Relationship Id="rId9" Type="http://schemas.openxmlformats.org/officeDocument/2006/relationships/tags" Target="../tags/tag82.xml"/><Relationship Id="rId14" Type="http://schemas.openxmlformats.org/officeDocument/2006/relationships/tags" Target="../tags/tag87.xml"/><Relationship Id="rId22" Type="http://schemas.openxmlformats.org/officeDocument/2006/relationships/tags" Target="../tags/tag95.xml"/><Relationship Id="rId27" Type="http://schemas.openxmlformats.org/officeDocument/2006/relationships/tags" Target="../tags/tag100.xml"/><Relationship Id="rId30" Type="http://schemas.openxmlformats.org/officeDocument/2006/relationships/tags" Target="../tags/tag10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6.gif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05.xml"/><Relationship Id="rId6" Type="http://schemas.openxmlformats.org/officeDocument/2006/relationships/hyperlink" Target="http://www.google.com/url?sa=i&amp;rct=j&amp;q=&amp;esrc=s&amp;frm=1&amp;source=images&amp;cd=&amp;cad=rja&amp;docid=wAlWsu-D4FGYaM&amp;tbnid=VGbphMWdKd1QoM:&amp;ved=0CAUQjRw&amp;url=http://inf421.wordpress.com/2011/10/20/usefulness-of-p-and-np/&amp;ei=eNs4UaqLKYXOrQHzoICYBA&amp;bvm=bv.43287494,d.aWM&amp;psig=AFQjCNEoWp8txWo2oF-xJqcpCNapYshSpg&amp;ust=1362767052234834" TargetMode="External"/><Relationship Id="rId5" Type="http://schemas.openxmlformats.org/officeDocument/2006/relationships/image" Target="../media/image5.gif"/><Relationship Id="rId4" Type="http://schemas.openxmlformats.org/officeDocument/2006/relationships/hyperlink" Target="http://www.google.com/url?sa=i&amp;rct=j&amp;q=&amp;esrc=s&amp;frm=1&amp;source=images&amp;cd=&amp;cad=rja&amp;docid=wAlWsu-D4FGYaM&amp;tbnid=p8Kaz9lLaW2MKM:&amp;ved=0CAUQjRw&amp;url=http://inf421.wordpress.com/2011/10/20/usefulness-of-p-and-np/&amp;ei=XNs4UfTMLNHlqAGM2ICwDw&amp;bvm=bv.43287494,d.aWM&amp;psig=AFQjCNEoWp8txWo2oF-xJqcpCNapYshSpg&amp;ust=1362767052234834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7.xml"/><Relationship Id="rId1" Type="http://schemas.openxmlformats.org/officeDocument/2006/relationships/tags" Target="../tags/tag106.xml"/><Relationship Id="rId4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CSEP 521</a:t>
            </a:r>
            <a:br>
              <a:rPr lang="en-US" dirty="0" smtClean="0"/>
            </a:br>
            <a:r>
              <a:rPr lang="en-US" dirty="0" smtClean="0"/>
              <a:t>Applied Algorithms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Richard Anderson</a:t>
            </a:r>
          </a:p>
          <a:p>
            <a:pPr eaLnBrk="1" hangingPunct="1"/>
            <a:r>
              <a:rPr lang="en-US" dirty="0" smtClean="0"/>
              <a:t>Lecture 10</a:t>
            </a:r>
          </a:p>
          <a:p>
            <a:pPr eaLnBrk="1" hangingPunct="1"/>
            <a:r>
              <a:rPr lang="en-US" dirty="0" smtClean="0"/>
              <a:t>NP Completeness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Theory of NP Completeness</a:t>
            </a:r>
          </a:p>
        </p:txBody>
      </p:sp>
      <p:sp>
        <p:nvSpPr>
          <p:cNvPr id="53251" name="Text Box 4" hidden="1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242050" y="1379538"/>
            <a:ext cx="2655888" cy="835025"/>
          </a:xfrm>
          <a:prstGeom prst="rect">
            <a:avLst/>
          </a:prstGeom>
          <a:solidFill>
            <a:srgbClr val="FFFF99"/>
          </a:solidFill>
          <a:ln w="9525">
            <a:solidFill>
              <a:srgbClr val="FF0066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Most significant mathematical theory associated with computing</a:t>
            </a:r>
          </a:p>
        </p:txBody>
      </p:sp>
    </p:spTree>
    <p:extLst>
      <p:ext uri="{BB962C8B-B14F-4D97-AF65-F5344CB8AC3E}">
        <p14:creationId xmlns:p14="http://schemas.microsoft.com/office/powerpoint/2010/main" val="3867639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Universe</a:t>
            </a:r>
          </a:p>
        </p:txBody>
      </p:sp>
      <p:sp>
        <p:nvSpPr>
          <p:cNvPr id="9" name="Oval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205163" y="2428875"/>
            <a:ext cx="2808287" cy="3035300"/>
          </a:xfrm>
          <a:prstGeom prst="ellipse">
            <a:avLst/>
          </a:prstGeom>
          <a:solidFill>
            <a:schemeClr val="accent5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54276" name="Oval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040188" y="4249738"/>
            <a:ext cx="1214437" cy="1063625"/>
          </a:xfrm>
          <a:prstGeom prst="ellipse">
            <a:avLst/>
          </a:prstGeom>
          <a:solidFill>
            <a:srgbClr val="FFFF99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Oval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509963" y="2962275"/>
            <a:ext cx="2200275" cy="835025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54278" name="Text Box 7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889375" y="3111500"/>
            <a:ext cx="17446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/>
              <a:t>NP-Complete</a:t>
            </a:r>
          </a:p>
        </p:txBody>
      </p:sp>
      <p:sp>
        <p:nvSpPr>
          <p:cNvPr id="54279" name="Text Box 9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268788" y="4933950"/>
            <a:ext cx="7588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/>
              <a:t>P</a:t>
            </a:r>
          </a:p>
        </p:txBody>
      </p:sp>
      <p:sp>
        <p:nvSpPr>
          <p:cNvPr id="54280" name="Text Box 8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276850" y="3808413"/>
            <a:ext cx="12906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/>
              <a:t>NP</a:t>
            </a:r>
          </a:p>
        </p:txBody>
      </p:sp>
    </p:spTree>
    <p:extLst>
      <p:ext uri="{BB962C8B-B14F-4D97-AF65-F5344CB8AC3E}">
        <p14:creationId xmlns:p14="http://schemas.microsoft.com/office/powerpoint/2010/main" val="494646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Polynomial Time 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P: Class of problems that can be solved in polynomial time</a:t>
            </a:r>
          </a:p>
          <a:p>
            <a:pPr lvl="1" eaLnBrk="1" hangingPunct="1"/>
            <a:r>
              <a:rPr lang="en-US" smtClean="0"/>
              <a:t>Corresponds with problems that can be solved efficiently in practice</a:t>
            </a:r>
          </a:p>
          <a:p>
            <a:pPr lvl="1" eaLnBrk="1" hangingPunct="1"/>
            <a:r>
              <a:rPr lang="en-US" smtClean="0"/>
              <a:t>Right class to work with “theoretically”</a:t>
            </a:r>
          </a:p>
        </p:txBody>
      </p:sp>
    </p:spTree>
    <p:extLst>
      <p:ext uri="{BB962C8B-B14F-4D97-AF65-F5344CB8AC3E}">
        <p14:creationId xmlns:p14="http://schemas.microsoft.com/office/powerpoint/2010/main" val="1256112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Decision Problems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Theory developed in terms of yes/no problems</a:t>
            </a:r>
          </a:p>
          <a:p>
            <a:pPr lvl="1" eaLnBrk="1" hangingPunct="1"/>
            <a:r>
              <a:rPr lang="en-US" smtClean="0"/>
              <a:t>Independent set</a:t>
            </a:r>
          </a:p>
          <a:p>
            <a:pPr lvl="2" eaLnBrk="1" hangingPunct="1"/>
            <a:r>
              <a:rPr lang="en-US" smtClean="0"/>
              <a:t>Given a graph G and an integer K, does G have an independent set of size at least K</a:t>
            </a:r>
          </a:p>
          <a:p>
            <a:pPr lvl="1" eaLnBrk="1" hangingPunct="1"/>
            <a:r>
              <a:rPr lang="en-US" smtClean="0"/>
              <a:t>Vertex cover</a:t>
            </a:r>
          </a:p>
          <a:p>
            <a:pPr lvl="2" eaLnBrk="1" hangingPunct="1"/>
            <a:r>
              <a:rPr lang="en-US" smtClean="0"/>
              <a:t>Given a graph G and an integer K, does the graph have a vertex cover of size at most K.</a:t>
            </a:r>
          </a:p>
        </p:txBody>
      </p:sp>
    </p:spTree>
    <p:extLst>
      <p:ext uri="{BB962C8B-B14F-4D97-AF65-F5344CB8AC3E}">
        <p14:creationId xmlns:p14="http://schemas.microsoft.com/office/powerpoint/2010/main" val="3804475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Definition of P</a:t>
            </a:r>
          </a:p>
        </p:txBody>
      </p:sp>
      <p:graphicFrame>
        <p:nvGraphicFramePr>
          <p:cNvPr id="271449" name="Group 8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4662105"/>
              </p:ext>
            </p:extLst>
          </p:nvPr>
        </p:nvGraphicFramePr>
        <p:xfrm>
          <a:off x="762000" y="2819400"/>
          <a:ext cx="8142287" cy="3582036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376362"/>
                <a:gridCol w="2693988"/>
                <a:gridCol w="1779587"/>
                <a:gridCol w="1176338"/>
                <a:gridCol w="1116012"/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Problem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92" charset="0"/>
                        <a:ea typeface="ＭＳ Ｐゴシック" pitchFamily="92" charset="-128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Description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92" charset="0"/>
                        <a:ea typeface="ＭＳ Ｐゴシック" pitchFamily="92" charset="-128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Algorithm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92" charset="0"/>
                        <a:ea typeface="ＭＳ Ｐゴシック" pitchFamily="92" charset="-128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Yes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92" charset="0"/>
                        <a:ea typeface="ＭＳ Ｐゴシック" pitchFamily="92" charset="-128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No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92" charset="0"/>
                        <a:ea typeface="ＭＳ Ｐゴシック" pitchFamily="92" charset="-128"/>
                      </a:endParaRPr>
                    </a:p>
                  </a:txBody>
                  <a:tcPr anchor="ctr" horzOverflow="overflow"/>
                </a:tc>
              </a:tr>
              <a:tr h="6191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MULTIPLE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92" charset="0"/>
                        <a:ea typeface="ＭＳ Ｐゴシック" pitchFamily="92" charset="-128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Is x a multiple of y?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92" charset="0"/>
                        <a:ea typeface="ＭＳ Ｐゴシック" pitchFamily="92" charset="-128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Grade school division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92" charset="0"/>
                        <a:ea typeface="ＭＳ Ｐゴシック" pitchFamily="92" charset="-128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51, 17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92" charset="0"/>
                        <a:ea typeface="ＭＳ Ｐゴシック" pitchFamily="92" charset="-128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51, 16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92" charset="0"/>
                        <a:ea typeface="ＭＳ Ｐゴシック" pitchFamily="92" charset="-128"/>
                      </a:endParaRPr>
                    </a:p>
                  </a:txBody>
                  <a:tcPr anchor="ctr" horzOverflow="overflow"/>
                </a:tc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RELPRIME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92" charset="0"/>
                        <a:ea typeface="ＭＳ Ｐゴシック" pitchFamily="92" charset="-128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Are x and y relatively prime?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92" charset="0"/>
                        <a:ea typeface="ＭＳ Ｐゴシック" pitchFamily="92" charset="-128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Euclid’s algorithm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92" charset="0"/>
                        <a:ea typeface="ＭＳ Ｐゴシック" pitchFamily="92" charset="-128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34, 39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92" charset="0"/>
                        <a:ea typeface="ＭＳ Ｐゴシック" pitchFamily="92" charset="-128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34, 51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92" charset="0"/>
                        <a:ea typeface="ＭＳ Ｐゴシック" pitchFamily="92" charset="-128"/>
                      </a:endParaRPr>
                    </a:p>
                  </a:txBody>
                  <a:tcPr anchor="ctr" horzOverflow="overflow"/>
                </a:tc>
              </a:tr>
              <a:tr h="461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PRIMES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92" charset="0"/>
                        <a:ea typeface="ＭＳ Ｐゴシック" pitchFamily="92" charset="-128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Is x prime?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92" charset="0"/>
                        <a:ea typeface="ＭＳ Ｐゴシック" pitchFamily="92" charset="-128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Agrawal</a:t>
                      </a: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, </a:t>
                      </a:r>
                      <a:r>
                        <a:rPr kumimoji="0" lang="en-US" sz="14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Kayal</a:t>
                      </a: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, </a:t>
                      </a:r>
                      <a:r>
                        <a:rPr kumimoji="0" lang="en-US" sz="14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Saxena</a:t>
                      </a: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(2002)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92" charset="0"/>
                        <a:ea typeface="ＭＳ Ｐゴシック" pitchFamily="92" charset="-128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53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92" charset="0"/>
                        <a:ea typeface="ＭＳ Ｐゴシック" pitchFamily="92" charset="-128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51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92" charset="0"/>
                        <a:ea typeface="ＭＳ Ｐゴシック" pitchFamily="92" charset="-128"/>
                      </a:endParaRPr>
                    </a:p>
                  </a:txBody>
                  <a:tcPr anchor="ctr" horzOverflow="overflow"/>
                </a:tc>
              </a:tr>
              <a:tr h="787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EDIT-DISTANCE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92" charset="0"/>
                        <a:ea typeface="ＭＳ Ｐゴシック" pitchFamily="92" charset="-128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Is the edit distance between x and y less than 5?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92" charset="0"/>
                        <a:ea typeface="ＭＳ Ｐゴシック" pitchFamily="92" charset="-128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Dynamic programming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92" charset="0"/>
                        <a:ea typeface="ＭＳ Ｐゴシック" pitchFamily="92" charset="-128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niether neither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92" charset="0"/>
                        <a:ea typeface="ＭＳ Ｐゴシック" pitchFamily="92" charset="-128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acgggt ttttta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92" charset="0"/>
                        <a:ea typeface="ＭＳ Ｐゴシック" pitchFamily="92" charset="-128"/>
                      </a:endParaRPr>
                    </a:p>
                  </a:txBody>
                  <a:tcPr anchor="ctr" horzOverflow="overflow"/>
                </a:tc>
              </a:tr>
              <a:tr h="7127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LSOLVE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92" charset="0"/>
                        <a:ea typeface="ＭＳ Ｐゴシック" pitchFamily="92" charset="-128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Is there a vector x that satisfies Ax = b?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92" charset="0"/>
                        <a:ea typeface="ＭＳ Ｐゴシック" pitchFamily="92" charset="-128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Gaussian  elimination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92" charset="0"/>
                        <a:ea typeface="ＭＳ Ｐゴシック" pitchFamily="92" charset="-128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92" charset="0"/>
                        <a:ea typeface="ＭＳ Ｐゴシック" pitchFamily="92" charset="-128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92" charset="0"/>
                        <a:ea typeface="ＭＳ Ｐゴシック" pitchFamily="92" charset="-128"/>
                      </a:endParaRPr>
                    </a:p>
                  </a:txBody>
                  <a:tcPr anchor="ctr" horzOverflow="overflow"/>
                </a:tc>
              </a:tr>
            </a:tbl>
          </a:graphicData>
        </a:graphic>
      </p:graphicFrame>
      <p:graphicFrame>
        <p:nvGraphicFramePr>
          <p:cNvPr id="57393" name="Object 8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7224879"/>
              </p:ext>
            </p:extLst>
          </p:nvPr>
        </p:nvGraphicFramePr>
        <p:xfrm>
          <a:off x="6781800" y="5715000"/>
          <a:ext cx="890588" cy="490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597" name="Equation" r:id="rId4" imgW="1790700" imgH="990600" progId="Equation.3">
                  <p:embed/>
                </p:oleObj>
              </mc:Choice>
              <mc:Fallback>
                <p:oleObj name="Equation" r:id="rId4" imgW="1790700" imgH="990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1800" y="5715000"/>
                        <a:ext cx="890588" cy="490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394" name="Object 8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6049807"/>
              </p:ext>
            </p:extLst>
          </p:nvPr>
        </p:nvGraphicFramePr>
        <p:xfrm>
          <a:off x="7924800" y="5715000"/>
          <a:ext cx="738188" cy="490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598" name="Equation" r:id="rId6" imgW="1485900" imgH="990600" progId="Equation.3">
                  <p:embed/>
                </p:oleObj>
              </mc:Choice>
              <mc:Fallback>
                <p:oleObj name="Equation" r:id="rId6" imgW="1485900" imgH="990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24800" y="5715000"/>
                        <a:ext cx="738188" cy="490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914400" y="1371600"/>
            <a:ext cx="762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Decision problems for which there is a polynomial time algorithm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95965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is NP?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Problems solvable in non-deterministic polynomial time . . . 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Problems where “yes” instances have polynomial time checkable certificates</a:t>
            </a:r>
          </a:p>
        </p:txBody>
      </p:sp>
    </p:spTree>
    <p:extLst>
      <p:ext uri="{BB962C8B-B14F-4D97-AF65-F5344CB8AC3E}">
        <p14:creationId xmlns:p14="http://schemas.microsoft.com/office/powerpoint/2010/main" val="806959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Certificate examples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Independent set of size K</a:t>
            </a:r>
          </a:p>
          <a:p>
            <a:pPr lvl="1" eaLnBrk="1" hangingPunct="1"/>
            <a:r>
              <a:rPr lang="en-US" smtClean="0"/>
              <a:t>The Independent Set</a:t>
            </a:r>
          </a:p>
          <a:p>
            <a:pPr eaLnBrk="1" hangingPunct="1"/>
            <a:r>
              <a:rPr lang="en-US" smtClean="0"/>
              <a:t>Satifisfiable formula</a:t>
            </a:r>
          </a:p>
          <a:p>
            <a:pPr lvl="1" eaLnBrk="1" hangingPunct="1"/>
            <a:r>
              <a:rPr lang="en-US" smtClean="0"/>
              <a:t>Truth assignment to the variables</a:t>
            </a:r>
          </a:p>
          <a:p>
            <a:pPr eaLnBrk="1" hangingPunct="1"/>
            <a:r>
              <a:rPr lang="en-US" smtClean="0"/>
              <a:t>Hamiltonian Circuit Problem</a:t>
            </a:r>
          </a:p>
          <a:p>
            <a:pPr lvl="1" eaLnBrk="1" hangingPunct="1"/>
            <a:r>
              <a:rPr lang="en-US" smtClean="0"/>
              <a:t>A cycle including all of the vertices</a:t>
            </a:r>
          </a:p>
          <a:p>
            <a:pPr eaLnBrk="1" hangingPunct="1"/>
            <a:r>
              <a:rPr lang="en-US" smtClean="0"/>
              <a:t>K-coloring a graph</a:t>
            </a:r>
          </a:p>
          <a:p>
            <a:pPr lvl="1" eaLnBrk="1" hangingPunct="1"/>
            <a:r>
              <a:rPr lang="en-US" smtClean="0"/>
              <a:t>Assignment of colors to the vertices</a:t>
            </a:r>
          </a:p>
        </p:txBody>
      </p:sp>
    </p:spTree>
    <p:extLst>
      <p:ext uri="{BB962C8B-B14F-4D97-AF65-F5344CB8AC3E}">
        <p14:creationId xmlns:p14="http://schemas.microsoft.com/office/powerpoint/2010/main" val="427165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Certifiers and Certificates:  </a:t>
            </a:r>
            <a:br>
              <a:rPr lang="en-US" sz="3600" dirty="0" smtClean="0"/>
            </a:br>
            <a:r>
              <a:rPr lang="en-US" sz="3600" dirty="0" smtClean="0"/>
              <a:t>3-Satisfiability</a:t>
            </a:r>
          </a:p>
        </p:txBody>
      </p:sp>
      <p:graphicFrame>
        <p:nvGraphicFramePr>
          <p:cNvPr id="60421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6069537"/>
              </p:ext>
            </p:extLst>
          </p:nvPr>
        </p:nvGraphicFramePr>
        <p:xfrm>
          <a:off x="1295400" y="4343400"/>
          <a:ext cx="7178675" cy="52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57" name="Equation" r:id="rId4" imgW="7010400" imgH="355600" progId="Equation.3">
                  <p:embed/>
                </p:oleObj>
              </mc:Choice>
              <mc:Fallback>
                <p:oleObj name="Equation" r:id="rId4" imgW="7010400" imgH="355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-3137" t="-25714" r="-3137" b="-25714"/>
                      <a:stretch>
                        <a:fillRect/>
                      </a:stretch>
                    </p:blipFill>
                    <p:spPr bwMode="auto">
                      <a:xfrm>
                        <a:off x="1295400" y="4343400"/>
                        <a:ext cx="7178675" cy="52228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42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1624263"/>
              </p:ext>
            </p:extLst>
          </p:nvPr>
        </p:nvGraphicFramePr>
        <p:xfrm>
          <a:off x="3352800" y="5715000"/>
          <a:ext cx="2798763" cy="436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58" name="Equation" r:id="rId6" imgW="2540000" imgH="266700" progId="Equation.3">
                  <p:embed/>
                </p:oleObj>
              </mc:Choice>
              <mc:Fallback>
                <p:oleObj name="Equation" r:id="rId6" imgW="2540000" imgH="266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-7201" t="-34285" r="-7201" b="-34285"/>
                      <a:stretch>
                        <a:fillRect/>
                      </a:stretch>
                    </p:blipFill>
                    <p:spPr bwMode="auto">
                      <a:xfrm>
                        <a:off x="3352800" y="5715000"/>
                        <a:ext cx="2798763" cy="43656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423" name="Rectangle 7"/>
          <p:cNvSpPr>
            <a:spLocks noChangeArrowheads="1"/>
          </p:cNvSpPr>
          <p:nvPr/>
        </p:nvSpPr>
        <p:spPr bwMode="auto">
          <a:xfrm>
            <a:off x="304800" y="3851275"/>
            <a:ext cx="122341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dirty="0">
                <a:solidFill>
                  <a:srgbClr val="000000"/>
                </a:solidFill>
                <a:latin typeface="+mn-lt"/>
                <a:ea typeface="ＭＳ Ｐゴシック" pitchFamily="34" charset="-128"/>
              </a:rPr>
              <a:t>instance s</a:t>
            </a:r>
          </a:p>
        </p:txBody>
      </p:sp>
      <p:sp>
        <p:nvSpPr>
          <p:cNvPr id="60424" name="Rectangle 8"/>
          <p:cNvSpPr>
            <a:spLocks noChangeArrowheads="1"/>
          </p:cNvSpPr>
          <p:nvPr/>
        </p:nvSpPr>
        <p:spPr bwMode="auto">
          <a:xfrm>
            <a:off x="381000" y="5169932"/>
            <a:ext cx="130035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dirty="0">
                <a:solidFill>
                  <a:srgbClr val="000000"/>
                </a:solidFill>
                <a:latin typeface="+mn-lt"/>
                <a:ea typeface="ＭＳ Ｐゴシック" pitchFamily="34" charset="-128"/>
              </a:rPr>
              <a:t>certificate 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990600" y="1676400"/>
            <a:ext cx="7148175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SAT:  Does a given CNF formula have a satisfying formula</a:t>
            </a:r>
          </a:p>
          <a:p>
            <a:endParaRPr lang="en-US" dirty="0"/>
          </a:p>
          <a:p>
            <a:r>
              <a:rPr lang="en-US" dirty="0" smtClean="0"/>
              <a:t>Certificate:  An assignment of truth values to the n </a:t>
            </a:r>
            <a:r>
              <a:rPr lang="en-US" dirty="0" err="1" smtClean="0"/>
              <a:t>boolean</a:t>
            </a:r>
            <a:r>
              <a:rPr lang="en-US" dirty="0" smtClean="0"/>
              <a:t> variables</a:t>
            </a:r>
          </a:p>
          <a:p>
            <a:endParaRPr lang="en-US" dirty="0"/>
          </a:p>
          <a:p>
            <a:r>
              <a:rPr lang="en-US" dirty="0" smtClean="0"/>
              <a:t>Certifier: Check that each clause has at least one true literal,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0876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Certifiers and Certificates:  Hamiltonian Cycle</a:t>
            </a:r>
          </a:p>
        </p:txBody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7848600" cy="5334000"/>
          </a:xfrm>
        </p:spPr>
        <p:txBody>
          <a:bodyPr/>
          <a:lstStyle/>
          <a:p>
            <a:pPr marL="0" indent="0">
              <a:lnSpc>
                <a:spcPct val="100000"/>
              </a:lnSpc>
              <a:buClrTx/>
              <a:buSzTx/>
              <a:buFontTx/>
              <a:buNone/>
            </a:pPr>
            <a:r>
              <a:rPr lang="en-US" sz="1800" dirty="0" smtClean="0"/>
              <a:t>HAM-CYCLE.  </a:t>
            </a:r>
            <a:r>
              <a:rPr lang="en-US" sz="1800" dirty="0" smtClean="0">
                <a:solidFill>
                  <a:schemeClr val="tx1"/>
                </a:solidFill>
              </a:rPr>
              <a:t>Given an undirected graph G = (V, E), does there exist a simple cycle C that visits every node?</a:t>
            </a:r>
          </a:p>
          <a:p>
            <a:pPr marL="0" indent="0">
              <a:lnSpc>
                <a:spcPct val="100000"/>
              </a:lnSpc>
              <a:buClrTx/>
              <a:buSzTx/>
              <a:buFontTx/>
              <a:buNone/>
            </a:pPr>
            <a:endParaRPr lang="en-US" sz="1800" dirty="0" smtClean="0">
              <a:solidFill>
                <a:schemeClr val="tx1"/>
              </a:solidFill>
            </a:endParaRPr>
          </a:p>
          <a:p>
            <a:pPr marL="0" indent="0">
              <a:lnSpc>
                <a:spcPct val="100000"/>
              </a:lnSpc>
              <a:buClrTx/>
              <a:buSzTx/>
              <a:buFontTx/>
              <a:buNone/>
            </a:pPr>
            <a:r>
              <a:rPr lang="en-US" sz="1800" dirty="0" smtClean="0"/>
              <a:t>Certificate.  </a:t>
            </a:r>
            <a:r>
              <a:rPr lang="en-US" sz="1800" dirty="0" smtClean="0">
                <a:solidFill>
                  <a:schemeClr val="tx1"/>
                </a:solidFill>
              </a:rPr>
              <a:t>A permutation of the n nodes.</a:t>
            </a:r>
          </a:p>
          <a:p>
            <a:pPr marL="0" indent="0"/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Certifier.  </a:t>
            </a:r>
            <a:r>
              <a:rPr lang="en-US" sz="1800" dirty="0" smtClean="0">
                <a:solidFill>
                  <a:schemeClr val="tx1"/>
                </a:solidFill>
              </a:rPr>
              <a:t>Check that the permutation contains each node in V exactly once, and that there is an edge between each pair of adjacent nodes in the permutation.</a:t>
            </a:r>
          </a:p>
          <a:p>
            <a:pPr marL="0" indent="0"/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cxnSp>
        <p:nvCxnSpPr>
          <p:cNvPr id="61445" name="AutoShape 54"/>
          <p:cNvCxnSpPr>
            <a:cxnSpLocks noChangeShapeType="1"/>
            <a:stCxn id="61448" idx="7"/>
            <a:endCxn id="61447" idx="3"/>
          </p:cNvCxnSpPr>
          <p:nvPr/>
        </p:nvCxnSpPr>
        <p:spPr bwMode="auto">
          <a:xfrm flipV="1">
            <a:off x="3422650" y="5456238"/>
            <a:ext cx="85725" cy="2047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61446" name="Oval 55"/>
          <p:cNvSpPr>
            <a:spLocks noChangeAspect="1" noChangeArrowheads="1"/>
          </p:cNvSpPr>
          <p:nvPr/>
        </p:nvSpPr>
        <p:spPr bwMode="auto">
          <a:xfrm>
            <a:off x="3178175" y="5170488"/>
            <a:ext cx="100013" cy="101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447" name="Oval 56"/>
          <p:cNvSpPr>
            <a:spLocks noChangeAspect="1" noChangeArrowheads="1"/>
          </p:cNvSpPr>
          <p:nvPr/>
        </p:nvSpPr>
        <p:spPr bwMode="auto">
          <a:xfrm>
            <a:off x="3494088" y="5368925"/>
            <a:ext cx="101600" cy="101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448" name="Oval 57"/>
          <p:cNvSpPr>
            <a:spLocks noChangeAspect="1" noChangeArrowheads="1"/>
          </p:cNvSpPr>
          <p:nvPr/>
        </p:nvSpPr>
        <p:spPr bwMode="auto">
          <a:xfrm>
            <a:off x="3336925" y="5646738"/>
            <a:ext cx="100013" cy="101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449" name="Oval 58"/>
          <p:cNvSpPr>
            <a:spLocks noChangeAspect="1" noChangeArrowheads="1"/>
          </p:cNvSpPr>
          <p:nvPr/>
        </p:nvSpPr>
        <p:spPr bwMode="auto">
          <a:xfrm>
            <a:off x="2997200" y="5646738"/>
            <a:ext cx="101600" cy="101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450" name="Oval 59"/>
          <p:cNvSpPr>
            <a:spLocks noChangeAspect="1" noChangeArrowheads="1"/>
          </p:cNvSpPr>
          <p:nvPr/>
        </p:nvSpPr>
        <p:spPr bwMode="auto">
          <a:xfrm>
            <a:off x="2838450" y="5368925"/>
            <a:ext cx="101600" cy="101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cxnSp>
        <p:nvCxnSpPr>
          <p:cNvPr id="61451" name="AutoShape 60"/>
          <p:cNvCxnSpPr>
            <a:cxnSpLocks noChangeShapeType="1"/>
            <a:stCxn id="61446" idx="6"/>
            <a:endCxn id="61447" idx="1"/>
          </p:cNvCxnSpPr>
          <p:nvPr/>
        </p:nvCxnSpPr>
        <p:spPr bwMode="auto">
          <a:xfrm>
            <a:off x="3278188" y="5221288"/>
            <a:ext cx="230187" cy="1619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452" name="AutoShape 61"/>
          <p:cNvCxnSpPr>
            <a:cxnSpLocks noChangeShapeType="1"/>
            <a:stCxn id="61449" idx="6"/>
            <a:endCxn id="61448" idx="2"/>
          </p:cNvCxnSpPr>
          <p:nvPr/>
        </p:nvCxnSpPr>
        <p:spPr bwMode="auto">
          <a:xfrm>
            <a:off x="3098800" y="5697538"/>
            <a:ext cx="2381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453" name="AutoShape 62"/>
          <p:cNvCxnSpPr>
            <a:cxnSpLocks noChangeShapeType="1"/>
            <a:stCxn id="61449" idx="1"/>
            <a:endCxn id="61450" idx="4"/>
          </p:cNvCxnSpPr>
          <p:nvPr/>
        </p:nvCxnSpPr>
        <p:spPr bwMode="auto">
          <a:xfrm flipH="1" flipV="1">
            <a:off x="2889250" y="5470525"/>
            <a:ext cx="122238" cy="1905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454" name="AutoShape 63"/>
          <p:cNvCxnSpPr>
            <a:cxnSpLocks noChangeShapeType="1"/>
            <a:stCxn id="61450" idx="7"/>
            <a:endCxn id="61446" idx="2"/>
          </p:cNvCxnSpPr>
          <p:nvPr/>
        </p:nvCxnSpPr>
        <p:spPr bwMode="auto">
          <a:xfrm flipV="1">
            <a:off x="2925763" y="5221288"/>
            <a:ext cx="252412" cy="1619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455" name="AutoShape 64"/>
          <p:cNvCxnSpPr>
            <a:cxnSpLocks noChangeShapeType="1"/>
            <a:stCxn id="61458" idx="7"/>
            <a:endCxn id="61457" idx="3"/>
          </p:cNvCxnSpPr>
          <p:nvPr/>
        </p:nvCxnSpPr>
        <p:spPr bwMode="auto">
          <a:xfrm flipV="1">
            <a:off x="3916363" y="5376863"/>
            <a:ext cx="603250" cy="9366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61456" name="Oval 65"/>
          <p:cNvSpPr>
            <a:spLocks noChangeAspect="1" noChangeArrowheads="1"/>
          </p:cNvSpPr>
          <p:nvPr/>
        </p:nvSpPr>
        <p:spPr bwMode="auto">
          <a:xfrm>
            <a:off x="3178175" y="4495800"/>
            <a:ext cx="100013" cy="101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457" name="Oval 66"/>
          <p:cNvSpPr>
            <a:spLocks noChangeAspect="1" noChangeArrowheads="1"/>
          </p:cNvSpPr>
          <p:nvPr/>
        </p:nvSpPr>
        <p:spPr bwMode="auto">
          <a:xfrm>
            <a:off x="4505325" y="5289550"/>
            <a:ext cx="100013" cy="101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458" name="Oval 67"/>
          <p:cNvSpPr>
            <a:spLocks noChangeAspect="1" noChangeArrowheads="1"/>
          </p:cNvSpPr>
          <p:nvPr/>
        </p:nvSpPr>
        <p:spPr bwMode="auto">
          <a:xfrm>
            <a:off x="3830638" y="6299200"/>
            <a:ext cx="100012" cy="101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459" name="Oval 68"/>
          <p:cNvSpPr>
            <a:spLocks noChangeAspect="1" noChangeArrowheads="1"/>
          </p:cNvSpPr>
          <p:nvPr/>
        </p:nvSpPr>
        <p:spPr bwMode="auto">
          <a:xfrm>
            <a:off x="2463800" y="6299200"/>
            <a:ext cx="100013" cy="101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460" name="Oval 69"/>
          <p:cNvSpPr>
            <a:spLocks noChangeAspect="1" noChangeArrowheads="1"/>
          </p:cNvSpPr>
          <p:nvPr/>
        </p:nvSpPr>
        <p:spPr bwMode="auto">
          <a:xfrm>
            <a:off x="1828800" y="5289550"/>
            <a:ext cx="101600" cy="101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cxnSp>
        <p:nvCxnSpPr>
          <p:cNvPr id="61461" name="AutoShape 70"/>
          <p:cNvCxnSpPr>
            <a:cxnSpLocks noChangeShapeType="1"/>
            <a:stCxn id="61456" idx="6"/>
            <a:endCxn id="61457" idx="1"/>
          </p:cNvCxnSpPr>
          <p:nvPr/>
        </p:nvCxnSpPr>
        <p:spPr bwMode="auto">
          <a:xfrm>
            <a:off x="3278188" y="4546600"/>
            <a:ext cx="1241425" cy="7572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462" name="AutoShape 71"/>
          <p:cNvCxnSpPr>
            <a:cxnSpLocks noChangeShapeType="1"/>
            <a:stCxn id="61459" idx="6"/>
            <a:endCxn id="61458" idx="2"/>
          </p:cNvCxnSpPr>
          <p:nvPr/>
        </p:nvCxnSpPr>
        <p:spPr bwMode="auto">
          <a:xfrm>
            <a:off x="2563813" y="6350000"/>
            <a:ext cx="12668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463" name="AutoShape 72"/>
          <p:cNvCxnSpPr>
            <a:cxnSpLocks noChangeShapeType="1"/>
            <a:stCxn id="61459" idx="1"/>
            <a:endCxn id="61460" idx="4"/>
          </p:cNvCxnSpPr>
          <p:nvPr/>
        </p:nvCxnSpPr>
        <p:spPr bwMode="auto">
          <a:xfrm flipH="1" flipV="1">
            <a:off x="1879600" y="5391150"/>
            <a:ext cx="598488" cy="9223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464" name="AutoShape 73"/>
          <p:cNvCxnSpPr>
            <a:cxnSpLocks noChangeShapeType="1"/>
            <a:stCxn id="61460" idx="7"/>
            <a:endCxn id="61456" idx="2"/>
          </p:cNvCxnSpPr>
          <p:nvPr/>
        </p:nvCxnSpPr>
        <p:spPr bwMode="auto">
          <a:xfrm flipV="1">
            <a:off x="1916113" y="4546600"/>
            <a:ext cx="1262062" cy="7572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465" name="AutoShape 74"/>
          <p:cNvCxnSpPr>
            <a:cxnSpLocks noChangeShapeType="1"/>
            <a:stCxn id="61468" idx="0"/>
            <a:endCxn id="61467" idx="5"/>
          </p:cNvCxnSpPr>
          <p:nvPr/>
        </p:nvCxnSpPr>
        <p:spPr bwMode="auto">
          <a:xfrm flipH="1" flipV="1">
            <a:off x="3700463" y="5099050"/>
            <a:ext cx="180975" cy="1905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61466" name="Oval 75"/>
          <p:cNvSpPr>
            <a:spLocks noChangeAspect="1" noChangeArrowheads="1"/>
          </p:cNvSpPr>
          <p:nvPr/>
        </p:nvSpPr>
        <p:spPr bwMode="auto">
          <a:xfrm>
            <a:off x="3178175" y="4892675"/>
            <a:ext cx="100013" cy="101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467" name="Oval 76"/>
          <p:cNvSpPr>
            <a:spLocks noChangeAspect="1" noChangeArrowheads="1"/>
          </p:cNvSpPr>
          <p:nvPr/>
        </p:nvSpPr>
        <p:spPr bwMode="auto">
          <a:xfrm>
            <a:off x="3613150" y="5011738"/>
            <a:ext cx="101600" cy="101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468" name="Oval 77"/>
          <p:cNvSpPr>
            <a:spLocks noChangeAspect="1" noChangeArrowheads="1"/>
          </p:cNvSpPr>
          <p:nvPr/>
        </p:nvSpPr>
        <p:spPr bwMode="auto">
          <a:xfrm>
            <a:off x="3830638" y="5289550"/>
            <a:ext cx="100012" cy="101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469" name="Oval 78"/>
          <p:cNvSpPr>
            <a:spLocks noChangeAspect="1" noChangeArrowheads="1"/>
          </p:cNvSpPr>
          <p:nvPr/>
        </p:nvSpPr>
        <p:spPr bwMode="auto">
          <a:xfrm>
            <a:off x="3851275" y="5646738"/>
            <a:ext cx="101600" cy="101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470" name="Oval 79"/>
          <p:cNvSpPr>
            <a:spLocks noChangeAspect="1" noChangeArrowheads="1"/>
          </p:cNvSpPr>
          <p:nvPr/>
        </p:nvSpPr>
        <p:spPr bwMode="auto">
          <a:xfrm>
            <a:off x="3552825" y="5924550"/>
            <a:ext cx="100013" cy="101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cxnSp>
        <p:nvCxnSpPr>
          <p:cNvPr id="61471" name="AutoShape 80"/>
          <p:cNvCxnSpPr>
            <a:cxnSpLocks noChangeShapeType="1"/>
            <a:stCxn id="61466" idx="6"/>
            <a:endCxn id="61467" idx="1"/>
          </p:cNvCxnSpPr>
          <p:nvPr/>
        </p:nvCxnSpPr>
        <p:spPr bwMode="auto">
          <a:xfrm>
            <a:off x="3278188" y="4943475"/>
            <a:ext cx="349250" cy="825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472" name="AutoShape 81"/>
          <p:cNvCxnSpPr>
            <a:cxnSpLocks noChangeShapeType="1"/>
            <a:stCxn id="61469" idx="0"/>
            <a:endCxn id="61468" idx="4"/>
          </p:cNvCxnSpPr>
          <p:nvPr/>
        </p:nvCxnSpPr>
        <p:spPr bwMode="auto">
          <a:xfrm flipH="1" flipV="1">
            <a:off x="3881438" y="5391150"/>
            <a:ext cx="20637" cy="255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473" name="AutoShape 82"/>
          <p:cNvCxnSpPr>
            <a:cxnSpLocks noChangeShapeType="1"/>
            <a:stCxn id="61469" idx="3"/>
            <a:endCxn id="61470" idx="6"/>
          </p:cNvCxnSpPr>
          <p:nvPr/>
        </p:nvCxnSpPr>
        <p:spPr bwMode="auto">
          <a:xfrm flipH="1">
            <a:off x="3652838" y="5734050"/>
            <a:ext cx="212725" cy="2413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61474" name="Oval 83"/>
          <p:cNvSpPr>
            <a:spLocks noChangeAspect="1" noChangeArrowheads="1"/>
          </p:cNvSpPr>
          <p:nvPr/>
        </p:nvSpPr>
        <p:spPr bwMode="auto">
          <a:xfrm>
            <a:off x="2781300" y="5030788"/>
            <a:ext cx="100013" cy="10001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475" name="Oval 84"/>
          <p:cNvSpPr>
            <a:spLocks noChangeAspect="1" noChangeArrowheads="1"/>
          </p:cNvSpPr>
          <p:nvPr/>
        </p:nvSpPr>
        <p:spPr bwMode="auto">
          <a:xfrm>
            <a:off x="2503488" y="5289550"/>
            <a:ext cx="100012" cy="101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476" name="Oval 85"/>
          <p:cNvSpPr>
            <a:spLocks noChangeAspect="1" noChangeArrowheads="1"/>
          </p:cNvSpPr>
          <p:nvPr/>
        </p:nvSpPr>
        <p:spPr bwMode="auto">
          <a:xfrm>
            <a:off x="2582863" y="5646738"/>
            <a:ext cx="100012" cy="101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477" name="Oval 86"/>
          <p:cNvSpPr>
            <a:spLocks noChangeAspect="1" noChangeArrowheads="1"/>
          </p:cNvSpPr>
          <p:nvPr/>
        </p:nvSpPr>
        <p:spPr bwMode="auto">
          <a:xfrm>
            <a:off x="2820988" y="5943600"/>
            <a:ext cx="100012" cy="10001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478" name="Oval 87"/>
          <p:cNvSpPr>
            <a:spLocks noChangeAspect="1" noChangeArrowheads="1"/>
          </p:cNvSpPr>
          <p:nvPr/>
        </p:nvSpPr>
        <p:spPr bwMode="auto">
          <a:xfrm>
            <a:off x="3155950" y="6062663"/>
            <a:ext cx="101600" cy="10001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cxnSp>
        <p:nvCxnSpPr>
          <p:cNvPr id="61479" name="AutoShape 88"/>
          <p:cNvCxnSpPr>
            <a:cxnSpLocks noChangeShapeType="1"/>
            <a:stCxn id="61466" idx="2"/>
            <a:endCxn id="61474" idx="7"/>
          </p:cNvCxnSpPr>
          <p:nvPr/>
        </p:nvCxnSpPr>
        <p:spPr bwMode="auto">
          <a:xfrm flipH="1">
            <a:off x="2867025" y="4943475"/>
            <a:ext cx="311150" cy="101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480" name="AutoShape 89"/>
          <p:cNvCxnSpPr>
            <a:cxnSpLocks noChangeShapeType="1"/>
            <a:stCxn id="61474" idx="3"/>
            <a:endCxn id="61475" idx="7"/>
          </p:cNvCxnSpPr>
          <p:nvPr/>
        </p:nvCxnSpPr>
        <p:spPr bwMode="auto">
          <a:xfrm flipH="1">
            <a:off x="2589213" y="5116513"/>
            <a:ext cx="206375" cy="187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481" name="AutoShape 90"/>
          <p:cNvCxnSpPr>
            <a:cxnSpLocks noChangeShapeType="1"/>
            <a:stCxn id="61475" idx="4"/>
            <a:endCxn id="61476" idx="0"/>
          </p:cNvCxnSpPr>
          <p:nvPr/>
        </p:nvCxnSpPr>
        <p:spPr bwMode="auto">
          <a:xfrm>
            <a:off x="2554288" y="5391150"/>
            <a:ext cx="79375" cy="255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482" name="AutoShape 91"/>
          <p:cNvCxnSpPr>
            <a:cxnSpLocks noChangeShapeType="1"/>
            <a:stCxn id="61476" idx="5"/>
            <a:endCxn id="61477" idx="1"/>
          </p:cNvCxnSpPr>
          <p:nvPr/>
        </p:nvCxnSpPr>
        <p:spPr bwMode="auto">
          <a:xfrm>
            <a:off x="2668588" y="5734050"/>
            <a:ext cx="166687" cy="2238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483" name="AutoShape 92"/>
          <p:cNvCxnSpPr>
            <a:cxnSpLocks noChangeShapeType="1"/>
            <a:stCxn id="61477" idx="5"/>
            <a:endCxn id="61478" idx="2"/>
          </p:cNvCxnSpPr>
          <p:nvPr/>
        </p:nvCxnSpPr>
        <p:spPr bwMode="auto">
          <a:xfrm>
            <a:off x="2906713" y="6029325"/>
            <a:ext cx="249237" cy="841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484" name="AutoShape 93"/>
          <p:cNvCxnSpPr>
            <a:cxnSpLocks noChangeShapeType="1"/>
            <a:stCxn id="61478" idx="6"/>
            <a:endCxn id="61470" idx="3"/>
          </p:cNvCxnSpPr>
          <p:nvPr/>
        </p:nvCxnSpPr>
        <p:spPr bwMode="auto">
          <a:xfrm flipV="1">
            <a:off x="3257550" y="6011863"/>
            <a:ext cx="309563" cy="101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485" name="AutoShape 94"/>
          <p:cNvCxnSpPr>
            <a:cxnSpLocks noChangeShapeType="1"/>
            <a:stCxn id="61458" idx="1"/>
            <a:endCxn id="61470" idx="5"/>
          </p:cNvCxnSpPr>
          <p:nvPr/>
        </p:nvCxnSpPr>
        <p:spPr bwMode="auto">
          <a:xfrm flipH="1" flipV="1">
            <a:off x="3638550" y="6011863"/>
            <a:ext cx="206375" cy="3016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486" name="AutoShape 95"/>
          <p:cNvCxnSpPr>
            <a:cxnSpLocks noChangeShapeType="1"/>
            <a:stCxn id="61477" idx="3"/>
            <a:endCxn id="61459" idx="7"/>
          </p:cNvCxnSpPr>
          <p:nvPr/>
        </p:nvCxnSpPr>
        <p:spPr bwMode="auto">
          <a:xfrm flipH="1">
            <a:off x="2549525" y="6029325"/>
            <a:ext cx="285750" cy="2841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487" name="AutoShape 96"/>
          <p:cNvCxnSpPr>
            <a:cxnSpLocks noChangeShapeType="1"/>
            <a:stCxn id="61475" idx="2"/>
            <a:endCxn id="61460" idx="6"/>
          </p:cNvCxnSpPr>
          <p:nvPr/>
        </p:nvCxnSpPr>
        <p:spPr bwMode="auto">
          <a:xfrm flipH="1">
            <a:off x="1930400" y="5340350"/>
            <a:ext cx="573088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488" name="AutoShape 97"/>
          <p:cNvCxnSpPr>
            <a:cxnSpLocks noChangeShapeType="1"/>
            <a:stCxn id="61466" idx="0"/>
            <a:endCxn id="61456" idx="4"/>
          </p:cNvCxnSpPr>
          <p:nvPr/>
        </p:nvCxnSpPr>
        <p:spPr bwMode="auto">
          <a:xfrm flipV="1">
            <a:off x="3228975" y="4597400"/>
            <a:ext cx="0" cy="2952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489" name="AutoShape 98"/>
          <p:cNvCxnSpPr>
            <a:cxnSpLocks noChangeShapeType="1"/>
            <a:stCxn id="61468" idx="6"/>
            <a:endCxn id="61457" idx="2"/>
          </p:cNvCxnSpPr>
          <p:nvPr/>
        </p:nvCxnSpPr>
        <p:spPr bwMode="auto">
          <a:xfrm>
            <a:off x="3930650" y="5340350"/>
            <a:ext cx="57467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490" name="AutoShape 99"/>
          <p:cNvCxnSpPr>
            <a:cxnSpLocks noChangeShapeType="1"/>
            <a:stCxn id="61448" idx="4"/>
            <a:endCxn id="61478" idx="7"/>
          </p:cNvCxnSpPr>
          <p:nvPr/>
        </p:nvCxnSpPr>
        <p:spPr bwMode="auto">
          <a:xfrm flipH="1">
            <a:off x="3243263" y="5748338"/>
            <a:ext cx="144462" cy="3286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491" name="AutoShape 100"/>
          <p:cNvCxnSpPr>
            <a:cxnSpLocks noChangeShapeType="1"/>
            <a:stCxn id="61469" idx="2"/>
            <a:endCxn id="61447" idx="5"/>
          </p:cNvCxnSpPr>
          <p:nvPr/>
        </p:nvCxnSpPr>
        <p:spPr bwMode="auto">
          <a:xfrm flipH="1" flipV="1">
            <a:off x="3581400" y="5456238"/>
            <a:ext cx="269875" cy="2413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492" name="AutoShape 101"/>
          <p:cNvCxnSpPr>
            <a:cxnSpLocks noChangeShapeType="1"/>
            <a:stCxn id="61449" idx="2"/>
            <a:endCxn id="61476" idx="6"/>
          </p:cNvCxnSpPr>
          <p:nvPr/>
        </p:nvCxnSpPr>
        <p:spPr bwMode="auto">
          <a:xfrm flipH="1">
            <a:off x="2682875" y="5697538"/>
            <a:ext cx="3143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493" name="AutoShape 102"/>
          <p:cNvCxnSpPr>
            <a:cxnSpLocks noChangeShapeType="1"/>
            <a:stCxn id="61450" idx="0"/>
            <a:endCxn id="61474" idx="4"/>
          </p:cNvCxnSpPr>
          <p:nvPr/>
        </p:nvCxnSpPr>
        <p:spPr bwMode="auto">
          <a:xfrm flipH="1" flipV="1">
            <a:off x="2832100" y="5130800"/>
            <a:ext cx="57150" cy="2381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494" name="AutoShape 103"/>
          <p:cNvCxnSpPr>
            <a:cxnSpLocks noChangeShapeType="1"/>
            <a:stCxn id="61467" idx="3"/>
            <a:endCxn id="61446" idx="7"/>
          </p:cNvCxnSpPr>
          <p:nvPr/>
        </p:nvCxnSpPr>
        <p:spPr bwMode="auto">
          <a:xfrm flipH="1">
            <a:off x="3263900" y="5099050"/>
            <a:ext cx="363538" cy="85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495" name="AutoShape 127"/>
          <p:cNvCxnSpPr>
            <a:cxnSpLocks noChangeShapeType="1"/>
            <a:stCxn id="61498" idx="7"/>
            <a:endCxn id="61497" idx="3"/>
          </p:cNvCxnSpPr>
          <p:nvPr/>
        </p:nvCxnSpPr>
        <p:spPr bwMode="auto">
          <a:xfrm flipV="1">
            <a:off x="6742113" y="5440363"/>
            <a:ext cx="85725" cy="2063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61496" name="Oval 128"/>
          <p:cNvSpPr>
            <a:spLocks noChangeAspect="1" noChangeArrowheads="1"/>
          </p:cNvSpPr>
          <p:nvPr/>
        </p:nvSpPr>
        <p:spPr bwMode="auto">
          <a:xfrm>
            <a:off x="6496050" y="5156200"/>
            <a:ext cx="101600" cy="10001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497" name="Oval 129"/>
          <p:cNvSpPr>
            <a:spLocks noChangeAspect="1" noChangeArrowheads="1"/>
          </p:cNvSpPr>
          <p:nvPr/>
        </p:nvSpPr>
        <p:spPr bwMode="auto">
          <a:xfrm>
            <a:off x="6813550" y="5354638"/>
            <a:ext cx="101600" cy="10001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498" name="Oval 130"/>
          <p:cNvSpPr>
            <a:spLocks noChangeAspect="1" noChangeArrowheads="1"/>
          </p:cNvSpPr>
          <p:nvPr/>
        </p:nvSpPr>
        <p:spPr bwMode="auto">
          <a:xfrm>
            <a:off x="6654800" y="5632450"/>
            <a:ext cx="101600" cy="10001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499" name="Oval 131"/>
          <p:cNvSpPr>
            <a:spLocks noChangeAspect="1" noChangeArrowheads="1"/>
          </p:cNvSpPr>
          <p:nvPr/>
        </p:nvSpPr>
        <p:spPr bwMode="auto">
          <a:xfrm>
            <a:off x="6316663" y="5632450"/>
            <a:ext cx="100012" cy="10001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500" name="Oval 132"/>
          <p:cNvSpPr>
            <a:spLocks noChangeAspect="1" noChangeArrowheads="1"/>
          </p:cNvSpPr>
          <p:nvPr/>
        </p:nvSpPr>
        <p:spPr bwMode="auto">
          <a:xfrm>
            <a:off x="6157913" y="5354638"/>
            <a:ext cx="101600" cy="10001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cxnSp>
        <p:nvCxnSpPr>
          <p:cNvPr id="61501" name="AutoShape 133"/>
          <p:cNvCxnSpPr>
            <a:cxnSpLocks noChangeShapeType="1"/>
            <a:stCxn id="61496" idx="6"/>
            <a:endCxn id="61497" idx="1"/>
          </p:cNvCxnSpPr>
          <p:nvPr/>
        </p:nvCxnSpPr>
        <p:spPr bwMode="auto">
          <a:xfrm>
            <a:off x="6597650" y="5207000"/>
            <a:ext cx="230188" cy="1619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502" name="AutoShape 134"/>
          <p:cNvCxnSpPr>
            <a:cxnSpLocks noChangeShapeType="1"/>
            <a:stCxn id="61499" idx="6"/>
            <a:endCxn id="61498" idx="2"/>
          </p:cNvCxnSpPr>
          <p:nvPr/>
        </p:nvCxnSpPr>
        <p:spPr bwMode="auto">
          <a:xfrm>
            <a:off x="6416675" y="5683250"/>
            <a:ext cx="2381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503" name="AutoShape 135"/>
          <p:cNvCxnSpPr>
            <a:cxnSpLocks noChangeShapeType="1"/>
            <a:stCxn id="61499" idx="1"/>
            <a:endCxn id="61500" idx="4"/>
          </p:cNvCxnSpPr>
          <p:nvPr/>
        </p:nvCxnSpPr>
        <p:spPr bwMode="auto">
          <a:xfrm flipH="1" flipV="1">
            <a:off x="6208713" y="5454650"/>
            <a:ext cx="122237" cy="1920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504" name="AutoShape 136"/>
          <p:cNvCxnSpPr>
            <a:cxnSpLocks noChangeShapeType="1"/>
            <a:stCxn id="61500" idx="7"/>
            <a:endCxn id="61496" idx="2"/>
          </p:cNvCxnSpPr>
          <p:nvPr/>
        </p:nvCxnSpPr>
        <p:spPr bwMode="auto">
          <a:xfrm flipV="1">
            <a:off x="6245225" y="5207000"/>
            <a:ext cx="250825" cy="1619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505" name="AutoShape 137"/>
          <p:cNvCxnSpPr>
            <a:cxnSpLocks noChangeShapeType="1"/>
            <a:stCxn id="61508" idx="7"/>
            <a:endCxn id="61507" idx="3"/>
          </p:cNvCxnSpPr>
          <p:nvPr/>
        </p:nvCxnSpPr>
        <p:spPr bwMode="auto">
          <a:xfrm flipV="1">
            <a:off x="7235825" y="5360988"/>
            <a:ext cx="601663" cy="9382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61506" name="Oval 138"/>
          <p:cNvSpPr>
            <a:spLocks noChangeAspect="1" noChangeArrowheads="1"/>
          </p:cNvSpPr>
          <p:nvPr/>
        </p:nvSpPr>
        <p:spPr bwMode="auto">
          <a:xfrm>
            <a:off x="6496050" y="4481513"/>
            <a:ext cx="101600" cy="101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507" name="Oval 139"/>
          <p:cNvSpPr>
            <a:spLocks noChangeAspect="1" noChangeArrowheads="1"/>
          </p:cNvSpPr>
          <p:nvPr/>
        </p:nvSpPr>
        <p:spPr bwMode="auto">
          <a:xfrm>
            <a:off x="7823200" y="5275263"/>
            <a:ext cx="101600" cy="10001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508" name="Oval 140"/>
          <p:cNvSpPr>
            <a:spLocks noChangeAspect="1" noChangeArrowheads="1"/>
          </p:cNvSpPr>
          <p:nvPr/>
        </p:nvSpPr>
        <p:spPr bwMode="auto">
          <a:xfrm>
            <a:off x="7150100" y="6284913"/>
            <a:ext cx="100013" cy="101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509" name="Oval 141"/>
          <p:cNvSpPr>
            <a:spLocks noChangeAspect="1" noChangeArrowheads="1"/>
          </p:cNvSpPr>
          <p:nvPr/>
        </p:nvSpPr>
        <p:spPr bwMode="auto">
          <a:xfrm>
            <a:off x="5783263" y="6284913"/>
            <a:ext cx="100012" cy="101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510" name="Oval 142"/>
          <p:cNvSpPr>
            <a:spLocks noChangeAspect="1" noChangeArrowheads="1"/>
          </p:cNvSpPr>
          <p:nvPr/>
        </p:nvSpPr>
        <p:spPr bwMode="auto">
          <a:xfrm>
            <a:off x="5148263" y="5275263"/>
            <a:ext cx="100012" cy="10001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cxnSp>
        <p:nvCxnSpPr>
          <p:cNvPr id="61511" name="AutoShape 143"/>
          <p:cNvCxnSpPr>
            <a:cxnSpLocks noChangeShapeType="1"/>
            <a:stCxn id="61506" idx="6"/>
            <a:endCxn id="61507" idx="1"/>
          </p:cNvCxnSpPr>
          <p:nvPr/>
        </p:nvCxnSpPr>
        <p:spPr bwMode="auto">
          <a:xfrm>
            <a:off x="6597650" y="4532313"/>
            <a:ext cx="1239838" cy="7572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512" name="AutoShape 144"/>
          <p:cNvCxnSpPr>
            <a:cxnSpLocks noChangeShapeType="1"/>
            <a:stCxn id="61509" idx="6"/>
            <a:endCxn id="61508" idx="2"/>
          </p:cNvCxnSpPr>
          <p:nvPr/>
        </p:nvCxnSpPr>
        <p:spPr bwMode="auto">
          <a:xfrm>
            <a:off x="5883275" y="6335713"/>
            <a:ext cx="12668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513" name="AutoShape 145"/>
          <p:cNvCxnSpPr>
            <a:cxnSpLocks noChangeShapeType="1"/>
            <a:stCxn id="61509" idx="1"/>
            <a:endCxn id="61510" idx="4"/>
          </p:cNvCxnSpPr>
          <p:nvPr/>
        </p:nvCxnSpPr>
        <p:spPr bwMode="auto">
          <a:xfrm flipH="1" flipV="1">
            <a:off x="5199063" y="5375275"/>
            <a:ext cx="598487" cy="9239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514" name="AutoShape 146"/>
          <p:cNvCxnSpPr>
            <a:cxnSpLocks noChangeShapeType="1"/>
            <a:stCxn id="61510" idx="7"/>
            <a:endCxn id="61506" idx="2"/>
          </p:cNvCxnSpPr>
          <p:nvPr/>
        </p:nvCxnSpPr>
        <p:spPr bwMode="auto">
          <a:xfrm flipV="1">
            <a:off x="5233988" y="4532313"/>
            <a:ext cx="1262062" cy="7572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515" name="AutoShape 147"/>
          <p:cNvCxnSpPr>
            <a:cxnSpLocks noChangeShapeType="1"/>
            <a:stCxn id="61518" idx="0"/>
            <a:endCxn id="61517" idx="5"/>
          </p:cNvCxnSpPr>
          <p:nvPr/>
        </p:nvCxnSpPr>
        <p:spPr bwMode="auto">
          <a:xfrm flipH="1" flipV="1">
            <a:off x="7019925" y="5083175"/>
            <a:ext cx="180975" cy="1920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61516" name="Oval 148"/>
          <p:cNvSpPr>
            <a:spLocks noChangeAspect="1" noChangeArrowheads="1"/>
          </p:cNvSpPr>
          <p:nvPr/>
        </p:nvSpPr>
        <p:spPr bwMode="auto">
          <a:xfrm>
            <a:off x="6496050" y="4878388"/>
            <a:ext cx="101600" cy="10001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517" name="Oval 149"/>
          <p:cNvSpPr>
            <a:spLocks noChangeAspect="1" noChangeArrowheads="1"/>
          </p:cNvSpPr>
          <p:nvPr/>
        </p:nvSpPr>
        <p:spPr bwMode="auto">
          <a:xfrm>
            <a:off x="6932613" y="4997450"/>
            <a:ext cx="101600" cy="10001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518" name="Oval 150"/>
          <p:cNvSpPr>
            <a:spLocks noChangeAspect="1" noChangeArrowheads="1"/>
          </p:cNvSpPr>
          <p:nvPr/>
        </p:nvSpPr>
        <p:spPr bwMode="auto">
          <a:xfrm>
            <a:off x="7150100" y="5275263"/>
            <a:ext cx="100013" cy="10001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519" name="Oval 151"/>
          <p:cNvSpPr>
            <a:spLocks noChangeAspect="1" noChangeArrowheads="1"/>
          </p:cNvSpPr>
          <p:nvPr/>
        </p:nvSpPr>
        <p:spPr bwMode="auto">
          <a:xfrm>
            <a:off x="7170738" y="5632450"/>
            <a:ext cx="101600" cy="10001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520" name="Oval 152"/>
          <p:cNvSpPr>
            <a:spLocks noChangeAspect="1" noChangeArrowheads="1"/>
          </p:cNvSpPr>
          <p:nvPr/>
        </p:nvSpPr>
        <p:spPr bwMode="auto">
          <a:xfrm>
            <a:off x="6872288" y="5910263"/>
            <a:ext cx="100012" cy="10001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cxnSp>
        <p:nvCxnSpPr>
          <p:cNvPr id="61521" name="AutoShape 153"/>
          <p:cNvCxnSpPr>
            <a:cxnSpLocks noChangeShapeType="1"/>
            <a:stCxn id="61516" idx="6"/>
            <a:endCxn id="61517" idx="1"/>
          </p:cNvCxnSpPr>
          <p:nvPr/>
        </p:nvCxnSpPr>
        <p:spPr bwMode="auto">
          <a:xfrm>
            <a:off x="6597650" y="4929188"/>
            <a:ext cx="349250" cy="825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522" name="AutoShape 154"/>
          <p:cNvCxnSpPr>
            <a:cxnSpLocks noChangeShapeType="1"/>
            <a:stCxn id="61519" idx="0"/>
            <a:endCxn id="61518" idx="4"/>
          </p:cNvCxnSpPr>
          <p:nvPr/>
        </p:nvCxnSpPr>
        <p:spPr bwMode="auto">
          <a:xfrm flipH="1" flipV="1">
            <a:off x="7200900" y="5375275"/>
            <a:ext cx="20638" cy="257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523" name="AutoShape 155"/>
          <p:cNvCxnSpPr>
            <a:cxnSpLocks noChangeShapeType="1"/>
            <a:stCxn id="61519" idx="3"/>
            <a:endCxn id="61520" idx="6"/>
          </p:cNvCxnSpPr>
          <p:nvPr/>
        </p:nvCxnSpPr>
        <p:spPr bwMode="auto">
          <a:xfrm flipH="1">
            <a:off x="6972300" y="5718175"/>
            <a:ext cx="212725" cy="2428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61524" name="Oval 156"/>
          <p:cNvSpPr>
            <a:spLocks noChangeAspect="1" noChangeArrowheads="1"/>
          </p:cNvSpPr>
          <p:nvPr/>
        </p:nvSpPr>
        <p:spPr bwMode="auto">
          <a:xfrm>
            <a:off x="6100763" y="5014913"/>
            <a:ext cx="100012" cy="101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525" name="Oval 157"/>
          <p:cNvSpPr>
            <a:spLocks noChangeAspect="1" noChangeArrowheads="1"/>
          </p:cNvSpPr>
          <p:nvPr/>
        </p:nvSpPr>
        <p:spPr bwMode="auto">
          <a:xfrm>
            <a:off x="5822950" y="5275263"/>
            <a:ext cx="100013" cy="10001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526" name="Oval 158"/>
          <p:cNvSpPr>
            <a:spLocks noChangeAspect="1" noChangeArrowheads="1"/>
          </p:cNvSpPr>
          <p:nvPr/>
        </p:nvSpPr>
        <p:spPr bwMode="auto">
          <a:xfrm>
            <a:off x="5902325" y="5632450"/>
            <a:ext cx="100013" cy="10001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527" name="Oval 159"/>
          <p:cNvSpPr>
            <a:spLocks noChangeAspect="1" noChangeArrowheads="1"/>
          </p:cNvSpPr>
          <p:nvPr/>
        </p:nvSpPr>
        <p:spPr bwMode="auto">
          <a:xfrm>
            <a:off x="6140450" y="5927725"/>
            <a:ext cx="100013" cy="101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528" name="Oval 160"/>
          <p:cNvSpPr>
            <a:spLocks noChangeAspect="1" noChangeArrowheads="1"/>
          </p:cNvSpPr>
          <p:nvPr/>
        </p:nvSpPr>
        <p:spPr bwMode="auto">
          <a:xfrm>
            <a:off x="6475413" y="6046788"/>
            <a:ext cx="100012" cy="101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cxnSp>
        <p:nvCxnSpPr>
          <p:cNvPr id="61529" name="AutoShape 161"/>
          <p:cNvCxnSpPr>
            <a:cxnSpLocks noChangeShapeType="1"/>
            <a:stCxn id="61516" idx="2"/>
            <a:endCxn id="61524" idx="7"/>
          </p:cNvCxnSpPr>
          <p:nvPr/>
        </p:nvCxnSpPr>
        <p:spPr bwMode="auto">
          <a:xfrm flipH="1">
            <a:off x="6186488" y="4929188"/>
            <a:ext cx="309562" cy="1000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530" name="AutoShape 162"/>
          <p:cNvCxnSpPr>
            <a:cxnSpLocks noChangeShapeType="1"/>
            <a:stCxn id="61524" idx="3"/>
            <a:endCxn id="61525" idx="7"/>
          </p:cNvCxnSpPr>
          <p:nvPr/>
        </p:nvCxnSpPr>
        <p:spPr bwMode="auto">
          <a:xfrm flipH="1">
            <a:off x="5908675" y="5102225"/>
            <a:ext cx="206375" cy="187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531" name="AutoShape 163"/>
          <p:cNvCxnSpPr>
            <a:cxnSpLocks noChangeShapeType="1"/>
            <a:stCxn id="61525" idx="4"/>
            <a:endCxn id="61526" idx="0"/>
          </p:cNvCxnSpPr>
          <p:nvPr/>
        </p:nvCxnSpPr>
        <p:spPr bwMode="auto">
          <a:xfrm>
            <a:off x="5873750" y="5375275"/>
            <a:ext cx="79375" cy="257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532" name="AutoShape 164"/>
          <p:cNvCxnSpPr>
            <a:cxnSpLocks noChangeShapeType="1"/>
            <a:stCxn id="61526" idx="5"/>
            <a:endCxn id="61527" idx="1"/>
          </p:cNvCxnSpPr>
          <p:nvPr/>
        </p:nvCxnSpPr>
        <p:spPr bwMode="auto">
          <a:xfrm>
            <a:off x="5988050" y="5718175"/>
            <a:ext cx="166688" cy="2238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533" name="AutoShape 165"/>
          <p:cNvCxnSpPr>
            <a:cxnSpLocks noChangeShapeType="1"/>
            <a:stCxn id="61527" idx="5"/>
            <a:endCxn id="61528" idx="2"/>
          </p:cNvCxnSpPr>
          <p:nvPr/>
        </p:nvCxnSpPr>
        <p:spPr bwMode="auto">
          <a:xfrm>
            <a:off x="6226175" y="6015038"/>
            <a:ext cx="249238" cy="825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534" name="AutoShape 166"/>
          <p:cNvCxnSpPr>
            <a:cxnSpLocks noChangeShapeType="1"/>
            <a:stCxn id="61528" idx="6"/>
            <a:endCxn id="61520" idx="3"/>
          </p:cNvCxnSpPr>
          <p:nvPr/>
        </p:nvCxnSpPr>
        <p:spPr bwMode="auto">
          <a:xfrm flipV="1">
            <a:off x="6575425" y="5995988"/>
            <a:ext cx="311150" cy="101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535" name="AutoShape 167"/>
          <p:cNvCxnSpPr>
            <a:cxnSpLocks noChangeShapeType="1"/>
            <a:stCxn id="61508" idx="1"/>
            <a:endCxn id="61520" idx="5"/>
          </p:cNvCxnSpPr>
          <p:nvPr/>
        </p:nvCxnSpPr>
        <p:spPr bwMode="auto">
          <a:xfrm flipH="1" flipV="1">
            <a:off x="6958013" y="5995988"/>
            <a:ext cx="206375" cy="3032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536" name="AutoShape 168"/>
          <p:cNvCxnSpPr>
            <a:cxnSpLocks noChangeShapeType="1"/>
            <a:stCxn id="61527" idx="3"/>
            <a:endCxn id="61509" idx="7"/>
          </p:cNvCxnSpPr>
          <p:nvPr/>
        </p:nvCxnSpPr>
        <p:spPr bwMode="auto">
          <a:xfrm flipH="1">
            <a:off x="5868988" y="6015038"/>
            <a:ext cx="285750" cy="2841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537" name="AutoShape 169"/>
          <p:cNvCxnSpPr>
            <a:cxnSpLocks noChangeShapeType="1"/>
            <a:stCxn id="61525" idx="2"/>
            <a:endCxn id="61510" idx="6"/>
          </p:cNvCxnSpPr>
          <p:nvPr/>
        </p:nvCxnSpPr>
        <p:spPr bwMode="auto">
          <a:xfrm flipH="1">
            <a:off x="5248275" y="5326063"/>
            <a:ext cx="57467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538" name="AutoShape 170"/>
          <p:cNvCxnSpPr>
            <a:cxnSpLocks noChangeShapeType="1"/>
            <a:stCxn id="61516" idx="0"/>
            <a:endCxn id="61506" idx="4"/>
          </p:cNvCxnSpPr>
          <p:nvPr/>
        </p:nvCxnSpPr>
        <p:spPr bwMode="auto">
          <a:xfrm flipV="1">
            <a:off x="6546850" y="4583113"/>
            <a:ext cx="0" cy="2952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539" name="AutoShape 171"/>
          <p:cNvCxnSpPr>
            <a:cxnSpLocks noChangeShapeType="1"/>
            <a:stCxn id="61518" idx="6"/>
            <a:endCxn id="61507" idx="2"/>
          </p:cNvCxnSpPr>
          <p:nvPr/>
        </p:nvCxnSpPr>
        <p:spPr bwMode="auto">
          <a:xfrm>
            <a:off x="7250113" y="5326063"/>
            <a:ext cx="573087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540" name="AutoShape 172"/>
          <p:cNvCxnSpPr>
            <a:cxnSpLocks noChangeShapeType="1"/>
            <a:stCxn id="61498" idx="4"/>
            <a:endCxn id="61528" idx="7"/>
          </p:cNvCxnSpPr>
          <p:nvPr/>
        </p:nvCxnSpPr>
        <p:spPr bwMode="auto">
          <a:xfrm flipH="1">
            <a:off x="6561138" y="5732463"/>
            <a:ext cx="144462" cy="3286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541" name="AutoShape 173"/>
          <p:cNvCxnSpPr>
            <a:cxnSpLocks noChangeShapeType="1"/>
            <a:stCxn id="61519" idx="2"/>
            <a:endCxn id="61497" idx="5"/>
          </p:cNvCxnSpPr>
          <p:nvPr/>
        </p:nvCxnSpPr>
        <p:spPr bwMode="auto">
          <a:xfrm flipH="1" flipV="1">
            <a:off x="6900863" y="5440363"/>
            <a:ext cx="269875" cy="2428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542" name="AutoShape 174"/>
          <p:cNvCxnSpPr>
            <a:cxnSpLocks noChangeShapeType="1"/>
            <a:stCxn id="61499" idx="2"/>
            <a:endCxn id="61526" idx="6"/>
          </p:cNvCxnSpPr>
          <p:nvPr/>
        </p:nvCxnSpPr>
        <p:spPr bwMode="auto">
          <a:xfrm flipH="1">
            <a:off x="6002338" y="5683250"/>
            <a:ext cx="3143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543" name="AutoShape 175"/>
          <p:cNvCxnSpPr>
            <a:cxnSpLocks noChangeShapeType="1"/>
            <a:stCxn id="61500" idx="0"/>
            <a:endCxn id="61524" idx="4"/>
          </p:cNvCxnSpPr>
          <p:nvPr/>
        </p:nvCxnSpPr>
        <p:spPr bwMode="auto">
          <a:xfrm flipH="1" flipV="1">
            <a:off x="6151563" y="5116513"/>
            <a:ext cx="57150" cy="2381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544" name="AutoShape 176"/>
          <p:cNvCxnSpPr>
            <a:cxnSpLocks noChangeShapeType="1"/>
            <a:stCxn id="61517" idx="3"/>
            <a:endCxn id="61496" idx="7"/>
          </p:cNvCxnSpPr>
          <p:nvPr/>
        </p:nvCxnSpPr>
        <p:spPr bwMode="auto">
          <a:xfrm flipH="1">
            <a:off x="6583363" y="5083175"/>
            <a:ext cx="363537" cy="873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grpSp>
        <p:nvGrpSpPr>
          <p:cNvPr id="61545" name="Group 179"/>
          <p:cNvGrpSpPr>
            <a:grpSpLocks/>
          </p:cNvGrpSpPr>
          <p:nvPr/>
        </p:nvGrpSpPr>
        <p:grpSpPr bwMode="auto">
          <a:xfrm>
            <a:off x="5194300" y="4535488"/>
            <a:ext cx="2640013" cy="1763712"/>
            <a:chOff x="1008" y="1274"/>
            <a:chExt cx="3195" cy="2134"/>
          </a:xfrm>
        </p:grpSpPr>
        <p:cxnSp>
          <p:nvCxnSpPr>
            <p:cNvPr id="61548" name="AutoShape 180"/>
            <p:cNvCxnSpPr>
              <a:cxnSpLocks noChangeShapeType="1"/>
            </p:cNvCxnSpPr>
            <p:nvPr/>
          </p:nvCxnSpPr>
          <p:spPr bwMode="auto">
            <a:xfrm>
              <a:off x="2706" y="2090"/>
              <a:ext cx="275" cy="192"/>
            </a:xfrm>
            <a:prstGeom prst="straightConnector1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61549" name="AutoShape 181"/>
            <p:cNvCxnSpPr>
              <a:cxnSpLocks noChangeShapeType="1"/>
            </p:cNvCxnSpPr>
            <p:nvPr/>
          </p:nvCxnSpPr>
          <p:spPr bwMode="auto">
            <a:xfrm>
              <a:off x="2488" y="2666"/>
              <a:ext cx="278" cy="0"/>
            </a:xfrm>
            <a:prstGeom prst="straightConnector1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61550" name="AutoShape 182"/>
            <p:cNvCxnSpPr>
              <a:cxnSpLocks noChangeShapeType="1"/>
            </p:cNvCxnSpPr>
            <p:nvPr/>
          </p:nvCxnSpPr>
          <p:spPr bwMode="auto">
            <a:xfrm flipH="1" flipV="1">
              <a:off x="2230" y="2396"/>
              <a:ext cx="149" cy="222"/>
            </a:xfrm>
            <a:prstGeom prst="straightConnector1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61551" name="AutoShape 183"/>
            <p:cNvCxnSpPr>
              <a:cxnSpLocks noChangeShapeType="1"/>
            </p:cNvCxnSpPr>
            <p:nvPr/>
          </p:nvCxnSpPr>
          <p:spPr bwMode="auto">
            <a:xfrm flipV="1">
              <a:off x="2273" y="2090"/>
              <a:ext cx="301" cy="192"/>
            </a:xfrm>
            <a:prstGeom prst="straightConnector1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61552" name="AutoShape 184"/>
            <p:cNvCxnSpPr>
              <a:cxnSpLocks noChangeShapeType="1"/>
            </p:cNvCxnSpPr>
            <p:nvPr/>
          </p:nvCxnSpPr>
          <p:spPr bwMode="auto">
            <a:xfrm flipV="1">
              <a:off x="3473" y="2282"/>
              <a:ext cx="730" cy="1126"/>
            </a:xfrm>
            <a:prstGeom prst="straightConnector1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61553" name="AutoShape 185"/>
            <p:cNvCxnSpPr>
              <a:cxnSpLocks noChangeShapeType="1"/>
            </p:cNvCxnSpPr>
            <p:nvPr/>
          </p:nvCxnSpPr>
          <p:spPr bwMode="auto">
            <a:xfrm>
              <a:off x="2706" y="1274"/>
              <a:ext cx="1497" cy="912"/>
            </a:xfrm>
            <a:prstGeom prst="straightConnector1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61554" name="AutoShape 186"/>
            <p:cNvCxnSpPr>
              <a:cxnSpLocks noChangeShapeType="1"/>
            </p:cNvCxnSpPr>
            <p:nvPr/>
          </p:nvCxnSpPr>
          <p:spPr bwMode="auto">
            <a:xfrm flipH="1" flipV="1">
              <a:off x="1008" y="2300"/>
              <a:ext cx="725" cy="1108"/>
            </a:xfrm>
            <a:prstGeom prst="straightConnector1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61555" name="AutoShape 187"/>
            <p:cNvCxnSpPr>
              <a:cxnSpLocks noChangeShapeType="1"/>
            </p:cNvCxnSpPr>
            <p:nvPr/>
          </p:nvCxnSpPr>
          <p:spPr bwMode="auto">
            <a:xfrm flipV="1">
              <a:off x="1051" y="1274"/>
              <a:ext cx="1523" cy="912"/>
            </a:xfrm>
            <a:prstGeom prst="straightConnector1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61556" name="AutoShape 188"/>
            <p:cNvCxnSpPr>
              <a:cxnSpLocks noChangeShapeType="1"/>
            </p:cNvCxnSpPr>
            <p:nvPr/>
          </p:nvCxnSpPr>
          <p:spPr bwMode="auto">
            <a:xfrm flipH="1" flipV="1">
              <a:off x="3211" y="1946"/>
              <a:ext cx="219" cy="222"/>
            </a:xfrm>
            <a:prstGeom prst="straightConnector1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61557" name="AutoShape 189"/>
            <p:cNvCxnSpPr>
              <a:cxnSpLocks noChangeShapeType="1"/>
            </p:cNvCxnSpPr>
            <p:nvPr/>
          </p:nvCxnSpPr>
          <p:spPr bwMode="auto">
            <a:xfrm>
              <a:off x="2706" y="1754"/>
              <a:ext cx="419" cy="96"/>
            </a:xfrm>
            <a:prstGeom prst="straightConnector1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61558" name="AutoShape 190"/>
            <p:cNvCxnSpPr>
              <a:cxnSpLocks noChangeShapeType="1"/>
            </p:cNvCxnSpPr>
            <p:nvPr/>
          </p:nvCxnSpPr>
          <p:spPr bwMode="auto">
            <a:xfrm flipH="1" flipV="1">
              <a:off x="3430" y="2300"/>
              <a:ext cx="26" cy="300"/>
            </a:xfrm>
            <a:prstGeom prst="straightConnector1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61559" name="AutoShape 191"/>
            <p:cNvCxnSpPr>
              <a:cxnSpLocks noChangeShapeType="1"/>
            </p:cNvCxnSpPr>
            <p:nvPr/>
          </p:nvCxnSpPr>
          <p:spPr bwMode="auto">
            <a:xfrm flipH="1">
              <a:off x="2203" y="1754"/>
              <a:ext cx="371" cy="118"/>
            </a:xfrm>
            <a:prstGeom prst="straightConnector1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61560" name="AutoShape 192"/>
            <p:cNvCxnSpPr>
              <a:cxnSpLocks noChangeShapeType="1"/>
            </p:cNvCxnSpPr>
            <p:nvPr/>
          </p:nvCxnSpPr>
          <p:spPr bwMode="auto">
            <a:xfrm flipH="1">
              <a:off x="1867" y="1968"/>
              <a:ext cx="250" cy="218"/>
            </a:xfrm>
            <a:prstGeom prst="straightConnector1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61561" name="AutoShape 193"/>
            <p:cNvCxnSpPr>
              <a:cxnSpLocks noChangeShapeType="1"/>
            </p:cNvCxnSpPr>
            <p:nvPr/>
          </p:nvCxnSpPr>
          <p:spPr bwMode="auto">
            <a:xfrm>
              <a:off x="1824" y="2300"/>
              <a:ext cx="96" cy="300"/>
            </a:xfrm>
            <a:prstGeom prst="straightConnector1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61562" name="AutoShape 194"/>
            <p:cNvCxnSpPr>
              <a:cxnSpLocks noChangeShapeType="1"/>
            </p:cNvCxnSpPr>
            <p:nvPr/>
          </p:nvCxnSpPr>
          <p:spPr bwMode="auto">
            <a:xfrm>
              <a:off x="1963" y="2714"/>
              <a:ext cx="202" cy="262"/>
            </a:xfrm>
            <a:prstGeom prst="straightConnector1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61563" name="AutoShape 195"/>
            <p:cNvCxnSpPr>
              <a:cxnSpLocks noChangeShapeType="1"/>
            </p:cNvCxnSpPr>
            <p:nvPr/>
          </p:nvCxnSpPr>
          <p:spPr bwMode="auto">
            <a:xfrm flipV="1">
              <a:off x="2680" y="3050"/>
              <a:ext cx="371" cy="118"/>
            </a:xfrm>
            <a:prstGeom prst="straightConnector1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61564" name="AutoShape 196"/>
            <p:cNvCxnSpPr>
              <a:cxnSpLocks noChangeShapeType="1"/>
            </p:cNvCxnSpPr>
            <p:nvPr/>
          </p:nvCxnSpPr>
          <p:spPr bwMode="auto">
            <a:xfrm flipH="1" flipV="1">
              <a:off x="3137" y="3050"/>
              <a:ext cx="250" cy="358"/>
            </a:xfrm>
            <a:prstGeom prst="straightConnector1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61565" name="AutoShape 197"/>
            <p:cNvCxnSpPr>
              <a:cxnSpLocks noChangeShapeType="1"/>
            </p:cNvCxnSpPr>
            <p:nvPr/>
          </p:nvCxnSpPr>
          <p:spPr bwMode="auto">
            <a:xfrm flipH="1">
              <a:off x="1819" y="3072"/>
              <a:ext cx="346" cy="336"/>
            </a:xfrm>
            <a:prstGeom prst="straightConnector1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61566" name="AutoShape 198"/>
            <p:cNvCxnSpPr>
              <a:cxnSpLocks noChangeShapeType="1"/>
            </p:cNvCxnSpPr>
            <p:nvPr/>
          </p:nvCxnSpPr>
          <p:spPr bwMode="auto">
            <a:xfrm flipH="1">
              <a:off x="2657" y="2732"/>
              <a:ext cx="175" cy="388"/>
            </a:xfrm>
            <a:prstGeom prst="straightConnector1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61567" name="AutoShape 199"/>
            <p:cNvCxnSpPr>
              <a:cxnSpLocks noChangeShapeType="1"/>
            </p:cNvCxnSpPr>
            <p:nvPr/>
          </p:nvCxnSpPr>
          <p:spPr bwMode="auto">
            <a:xfrm flipH="1" flipV="1">
              <a:off x="3067" y="2378"/>
              <a:ext cx="323" cy="288"/>
            </a:xfrm>
            <a:prstGeom prst="straightConnector1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</p:grpSp>
      <p:sp>
        <p:nvSpPr>
          <p:cNvPr id="61546" name="Rectangle 201"/>
          <p:cNvSpPr>
            <a:spLocks noChangeArrowheads="1"/>
          </p:cNvSpPr>
          <p:nvPr/>
        </p:nvSpPr>
        <p:spPr bwMode="auto">
          <a:xfrm>
            <a:off x="990600" y="6096000"/>
            <a:ext cx="110799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1600" dirty="0">
                <a:solidFill>
                  <a:srgbClr val="000000"/>
                </a:solidFill>
                <a:latin typeface="+mn-lt"/>
                <a:ea typeface="ＭＳ Ｐゴシック" pitchFamily="34" charset="-128"/>
              </a:rPr>
              <a:t>instance s</a:t>
            </a:r>
          </a:p>
        </p:txBody>
      </p:sp>
      <p:sp>
        <p:nvSpPr>
          <p:cNvPr id="61547" name="Rectangle 202"/>
          <p:cNvSpPr>
            <a:spLocks noChangeArrowheads="1"/>
          </p:cNvSpPr>
          <p:nvPr/>
        </p:nvSpPr>
        <p:spPr bwMode="auto">
          <a:xfrm>
            <a:off x="7486650" y="6096000"/>
            <a:ext cx="117852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1600" dirty="0">
                <a:solidFill>
                  <a:srgbClr val="000000"/>
                </a:solidFill>
                <a:latin typeface="+mn-lt"/>
                <a:ea typeface="ＭＳ Ｐゴシック" pitchFamily="34" charset="-128"/>
              </a:rPr>
              <a:t>certificate t</a:t>
            </a:r>
          </a:p>
        </p:txBody>
      </p:sp>
    </p:spTree>
    <p:extLst>
      <p:ext uri="{BB962C8B-B14F-4D97-AF65-F5344CB8AC3E}">
        <p14:creationId xmlns:p14="http://schemas.microsoft.com/office/powerpoint/2010/main" val="2296208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Polynomial time reductions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Y is Polynomial Time Reducible to X</a:t>
            </a:r>
          </a:p>
          <a:p>
            <a:pPr lvl="1" eaLnBrk="1" hangingPunct="1"/>
            <a:r>
              <a:rPr lang="en-US" smtClean="0"/>
              <a:t>Solve problem Y with a polynomial number of computation steps and a polynomial number of calls to a black box that solves X</a:t>
            </a:r>
          </a:p>
          <a:p>
            <a:pPr lvl="1" eaLnBrk="1" hangingPunct="1"/>
            <a:r>
              <a:rPr lang="en-US" smtClean="0"/>
              <a:t>Notations:  Y &lt;</a:t>
            </a:r>
            <a:r>
              <a:rPr lang="en-US" baseline="-25000" smtClean="0"/>
              <a:t>P</a:t>
            </a:r>
            <a:r>
              <a:rPr lang="en-US" smtClean="0"/>
              <a:t> X</a:t>
            </a:r>
          </a:p>
        </p:txBody>
      </p:sp>
    </p:spTree>
    <p:extLst>
      <p:ext uri="{BB962C8B-B14F-4D97-AF65-F5344CB8AC3E}">
        <p14:creationId xmlns:p14="http://schemas.microsoft.com/office/powerpoint/2010/main" val="3110438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Reading for this week</a:t>
            </a:r>
          </a:p>
          <a:p>
            <a:pPr lvl="1"/>
            <a:r>
              <a:rPr lang="en-US" dirty="0" smtClean="0"/>
              <a:t>Chapter 8.  NP-Completeness</a:t>
            </a:r>
          </a:p>
          <a:p>
            <a:r>
              <a:rPr lang="en-US" dirty="0" smtClean="0"/>
              <a:t>Final exam,  March 18, 6:30 pm.  At UW.</a:t>
            </a:r>
          </a:p>
          <a:p>
            <a:pPr lvl="1"/>
            <a:r>
              <a:rPr lang="en-US" dirty="0" smtClean="0"/>
              <a:t>2 hours</a:t>
            </a:r>
          </a:p>
          <a:p>
            <a:pPr lvl="1"/>
            <a:r>
              <a:rPr lang="en-US" dirty="0" smtClean="0"/>
              <a:t>In class  (CSE 303 / CSE 305)</a:t>
            </a:r>
          </a:p>
          <a:p>
            <a:pPr lvl="1"/>
            <a:r>
              <a:rPr lang="en-US" dirty="0" smtClean="0"/>
              <a:t>Comprehensive</a:t>
            </a:r>
          </a:p>
          <a:p>
            <a:pPr lvl="2"/>
            <a:r>
              <a:rPr lang="en-US" dirty="0" smtClean="0"/>
              <a:t>67% post midterm,  33% pre midterm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76790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Lemma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Suppose Y &lt;</a:t>
            </a:r>
            <a:r>
              <a:rPr lang="en-US" baseline="-25000" smtClean="0"/>
              <a:t>P</a:t>
            </a:r>
            <a:r>
              <a:rPr lang="en-US" smtClean="0"/>
              <a:t> X.  If X can be solved in polynomial time, then Y can be solved in polynomial time.</a:t>
            </a:r>
          </a:p>
        </p:txBody>
      </p:sp>
    </p:spTree>
    <p:extLst>
      <p:ext uri="{BB962C8B-B14F-4D97-AF65-F5344CB8AC3E}">
        <p14:creationId xmlns:p14="http://schemas.microsoft.com/office/powerpoint/2010/main" val="2366507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Lemma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Suppose Y &lt;</a:t>
            </a:r>
            <a:r>
              <a:rPr lang="en-US" baseline="-25000" smtClean="0"/>
              <a:t>P</a:t>
            </a:r>
            <a:r>
              <a:rPr lang="en-US" smtClean="0"/>
              <a:t> X.  If Y cannot be solved in polynomial time, then X cannot be solved in polynomial time.</a:t>
            </a:r>
          </a:p>
        </p:txBody>
      </p:sp>
    </p:spTree>
    <p:extLst>
      <p:ext uri="{BB962C8B-B14F-4D97-AF65-F5344CB8AC3E}">
        <p14:creationId xmlns:p14="http://schemas.microsoft.com/office/powerpoint/2010/main" val="1517694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NP-Completeness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A problem X is NP-complete if </a:t>
            </a:r>
          </a:p>
          <a:p>
            <a:pPr lvl="1" eaLnBrk="1" hangingPunct="1"/>
            <a:r>
              <a:rPr lang="en-US" smtClean="0"/>
              <a:t>X is in NP</a:t>
            </a:r>
          </a:p>
          <a:p>
            <a:pPr lvl="1" eaLnBrk="1" hangingPunct="1"/>
            <a:r>
              <a:rPr lang="en-US" smtClean="0"/>
              <a:t>For every Y in NP,  Y &lt;</a:t>
            </a:r>
            <a:r>
              <a:rPr lang="en-US" baseline="-25000" smtClean="0"/>
              <a:t>P</a:t>
            </a:r>
            <a:r>
              <a:rPr lang="en-US" smtClean="0"/>
              <a:t> X</a:t>
            </a:r>
          </a:p>
          <a:p>
            <a:pPr lvl="1" eaLnBrk="1" hangingPunct="1"/>
            <a:endParaRPr lang="en-US" smtClean="0"/>
          </a:p>
          <a:p>
            <a:pPr eaLnBrk="1" hangingPunct="1"/>
            <a:r>
              <a:rPr lang="en-US" smtClean="0"/>
              <a:t>X is a “hardest” problem in NP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If X is NP-Complete, Z is in NP and X &lt;</a:t>
            </a:r>
            <a:r>
              <a:rPr lang="en-US" baseline="-25000" smtClean="0"/>
              <a:t>P</a:t>
            </a:r>
            <a:r>
              <a:rPr lang="en-US" smtClean="0"/>
              <a:t> Z</a:t>
            </a:r>
          </a:p>
          <a:p>
            <a:pPr lvl="1" eaLnBrk="1" hangingPunct="1"/>
            <a:r>
              <a:rPr lang="en-US" smtClean="0"/>
              <a:t>Then Z is NP-Complete</a:t>
            </a:r>
          </a:p>
        </p:txBody>
      </p:sp>
    </p:spTree>
    <p:extLst>
      <p:ext uri="{BB962C8B-B14F-4D97-AF65-F5344CB8AC3E}">
        <p14:creationId xmlns:p14="http://schemas.microsoft.com/office/powerpoint/2010/main" val="4252854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Cook’s Theorem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Circuit Satisfiability Problem is NP-Complete</a:t>
            </a:r>
          </a:p>
        </p:txBody>
      </p:sp>
    </p:spTree>
    <p:extLst>
      <p:ext uri="{BB962C8B-B14F-4D97-AF65-F5344CB8AC3E}">
        <p14:creationId xmlns:p14="http://schemas.microsoft.com/office/powerpoint/2010/main" val="1364699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Garey and Johnson</a:t>
            </a:r>
          </a:p>
        </p:txBody>
      </p:sp>
      <p:pic>
        <p:nvPicPr>
          <p:cNvPr id="67587" name="Picture 3" descr="gj"/>
          <p:cNvPicPr>
            <a:picLocks noGrp="1" noChangeAspect="1" noChangeArrowheads="1"/>
          </p:cNvPicPr>
          <p:nvPr>
            <p:ph idx="1"/>
            <p:custDataLst>
              <p:tags r:id="rId2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52488" y="1531938"/>
            <a:ext cx="3190875" cy="4524375"/>
          </a:xfrm>
          <a:noFill/>
        </p:spPr>
      </p:pic>
    </p:spTree>
    <p:extLst>
      <p:ext uri="{BB962C8B-B14F-4D97-AF65-F5344CB8AC3E}">
        <p14:creationId xmlns:p14="http://schemas.microsoft.com/office/powerpoint/2010/main" val="3883807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History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Jack Edmonds</a:t>
            </a:r>
          </a:p>
          <a:p>
            <a:pPr lvl="1" eaLnBrk="1" hangingPunct="1"/>
            <a:r>
              <a:rPr lang="en-US" sz="2400" smtClean="0"/>
              <a:t>Identified NP</a:t>
            </a:r>
          </a:p>
          <a:p>
            <a:pPr eaLnBrk="1" hangingPunct="1"/>
            <a:r>
              <a:rPr lang="en-US" sz="2800" smtClean="0"/>
              <a:t>Steve Cook</a:t>
            </a:r>
          </a:p>
          <a:p>
            <a:pPr lvl="1" eaLnBrk="1" hangingPunct="1"/>
            <a:r>
              <a:rPr lang="en-US" sz="2400" smtClean="0"/>
              <a:t>Cook’s Theorem – NP-Completeness</a:t>
            </a:r>
          </a:p>
          <a:p>
            <a:pPr eaLnBrk="1" hangingPunct="1"/>
            <a:r>
              <a:rPr lang="en-US" sz="2800" smtClean="0"/>
              <a:t>Dick Karp</a:t>
            </a:r>
          </a:p>
          <a:p>
            <a:pPr lvl="1" eaLnBrk="1" hangingPunct="1"/>
            <a:r>
              <a:rPr lang="en-US" sz="2400" smtClean="0"/>
              <a:t>Identified “standard” collection of NP-Complete Problems</a:t>
            </a:r>
          </a:p>
          <a:p>
            <a:pPr eaLnBrk="1" hangingPunct="1"/>
            <a:r>
              <a:rPr lang="en-US" sz="2800" smtClean="0"/>
              <a:t>Leonid Levin</a:t>
            </a:r>
          </a:p>
          <a:p>
            <a:pPr lvl="1" eaLnBrk="1" hangingPunct="1"/>
            <a:r>
              <a:rPr lang="en-US" sz="2400" smtClean="0"/>
              <a:t>Independent discovery of NP-Completeness in USSR</a:t>
            </a:r>
          </a:p>
        </p:txBody>
      </p:sp>
    </p:spTree>
    <p:extLst>
      <p:ext uri="{BB962C8B-B14F-4D97-AF65-F5344CB8AC3E}">
        <p14:creationId xmlns:p14="http://schemas.microsoft.com/office/powerpoint/2010/main" val="1421487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Populating the NP-Completeness Universe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Circuit Sat &lt;</a:t>
            </a:r>
            <a:r>
              <a:rPr lang="en-US" sz="2400" baseline="-25000" smtClean="0"/>
              <a:t>P</a:t>
            </a:r>
            <a:r>
              <a:rPr lang="en-US" sz="2400" smtClean="0"/>
              <a:t> 3-SAT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3-SAT &lt;</a:t>
            </a:r>
            <a:r>
              <a:rPr lang="en-US" sz="2400" baseline="-25000" smtClean="0"/>
              <a:t>P</a:t>
            </a:r>
            <a:r>
              <a:rPr lang="en-US" sz="2400" smtClean="0"/>
              <a:t> Independent Set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3-SAT &lt;</a:t>
            </a:r>
            <a:r>
              <a:rPr lang="en-US" sz="2400" baseline="-25000" smtClean="0"/>
              <a:t>P</a:t>
            </a:r>
            <a:r>
              <a:rPr lang="en-US" sz="2400" smtClean="0"/>
              <a:t> Vertex Cover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Independent Set &lt;</a:t>
            </a:r>
            <a:r>
              <a:rPr lang="en-US" sz="2400" baseline="-25000" smtClean="0"/>
              <a:t>P</a:t>
            </a:r>
            <a:r>
              <a:rPr lang="en-US" sz="2400" smtClean="0"/>
              <a:t> Clique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3-SAT &lt;</a:t>
            </a:r>
            <a:r>
              <a:rPr lang="en-US" sz="2400" baseline="-25000" smtClean="0"/>
              <a:t>P</a:t>
            </a:r>
            <a:r>
              <a:rPr lang="en-US" sz="2400" smtClean="0"/>
              <a:t> Hamiltonian Circuit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Hamiltonian Circuit &lt;</a:t>
            </a:r>
            <a:r>
              <a:rPr lang="en-US" sz="2400" baseline="-25000" smtClean="0"/>
              <a:t>P</a:t>
            </a:r>
            <a:r>
              <a:rPr lang="en-US" sz="2400" smtClean="0"/>
              <a:t> Traveling Salesman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3-SAT &lt;</a:t>
            </a:r>
            <a:r>
              <a:rPr lang="en-US" sz="2400" baseline="-25000" smtClean="0"/>
              <a:t>P</a:t>
            </a:r>
            <a:r>
              <a:rPr lang="en-US" sz="2400" smtClean="0"/>
              <a:t> Integer Linear Programming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3-SAT &lt;</a:t>
            </a:r>
            <a:r>
              <a:rPr lang="en-US" sz="2400" baseline="-25000" smtClean="0"/>
              <a:t>P</a:t>
            </a:r>
            <a:r>
              <a:rPr lang="en-US" sz="2400" smtClean="0"/>
              <a:t> Graph Coloring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3-SAT &lt;</a:t>
            </a:r>
            <a:r>
              <a:rPr lang="en-US" sz="2400" baseline="-25000" smtClean="0"/>
              <a:t>P</a:t>
            </a:r>
            <a:r>
              <a:rPr lang="en-US" sz="2400" smtClean="0"/>
              <a:t> Subset Sum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Subset Sum &lt;</a:t>
            </a:r>
            <a:r>
              <a:rPr lang="en-US" sz="2400" baseline="-25000" smtClean="0"/>
              <a:t>P</a:t>
            </a:r>
            <a:r>
              <a:rPr lang="en-US" sz="2400" smtClean="0"/>
              <a:t> Scheduling with Release times and deadlines</a:t>
            </a:r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</p:txBody>
      </p:sp>
      <p:sp>
        <p:nvSpPr>
          <p:cNvPr id="4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172200" y="914400"/>
            <a:ext cx="2808288" cy="3035300"/>
          </a:xfrm>
          <a:prstGeom prst="ellipse">
            <a:avLst/>
          </a:prstGeom>
          <a:solidFill>
            <a:schemeClr val="accent5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69637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467600" y="3048000"/>
            <a:ext cx="754063" cy="750888"/>
          </a:xfrm>
          <a:prstGeom prst="ellipse">
            <a:avLst/>
          </a:prstGeom>
          <a:solidFill>
            <a:srgbClr val="FFFF99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9638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465888" y="990600"/>
            <a:ext cx="2200275" cy="1905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9639" name="Text Box 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934200" y="1143000"/>
            <a:ext cx="17446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/>
              <a:t>NP-Complete</a:t>
            </a:r>
          </a:p>
        </p:txBody>
      </p:sp>
      <p:sp>
        <p:nvSpPr>
          <p:cNvPr id="69640" name="Text Box 8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477000" y="2971800"/>
            <a:ext cx="5334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/>
              <a:t>NP</a:t>
            </a:r>
          </a:p>
        </p:txBody>
      </p:sp>
      <p:sp>
        <p:nvSpPr>
          <p:cNvPr id="69641" name="Text Box 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543800" y="3429000"/>
            <a:ext cx="3079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/>
              <a:t>P</a:t>
            </a:r>
          </a:p>
        </p:txBody>
      </p:sp>
      <p:sp>
        <p:nvSpPr>
          <p:cNvPr id="10" name="Oval 9"/>
          <p:cNvSpPr/>
          <p:nvPr>
            <p:custDataLst>
              <p:tags r:id="rId9"/>
            </p:custDataLst>
          </p:nvPr>
        </p:nvSpPr>
        <p:spPr>
          <a:xfrm>
            <a:off x="6629400" y="1981200"/>
            <a:ext cx="228600" cy="2286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Oval 13"/>
          <p:cNvSpPr/>
          <p:nvPr>
            <p:custDataLst>
              <p:tags r:id="rId10"/>
            </p:custDataLst>
          </p:nvPr>
        </p:nvSpPr>
        <p:spPr>
          <a:xfrm>
            <a:off x="7010400" y="1828800"/>
            <a:ext cx="152400" cy="1524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Oval 14"/>
          <p:cNvSpPr/>
          <p:nvPr>
            <p:custDataLst>
              <p:tags r:id="rId11"/>
            </p:custDataLst>
          </p:nvPr>
        </p:nvSpPr>
        <p:spPr>
          <a:xfrm>
            <a:off x="7391400" y="1752600"/>
            <a:ext cx="152400" cy="1524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21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Sample Problems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2055813"/>
          </a:xfrm>
        </p:spPr>
        <p:txBody>
          <a:bodyPr/>
          <a:lstStyle/>
          <a:p>
            <a:pPr eaLnBrk="1" hangingPunct="1"/>
            <a:r>
              <a:rPr lang="en-US" smtClean="0"/>
              <a:t>Independent Set</a:t>
            </a:r>
          </a:p>
          <a:p>
            <a:pPr lvl="1" eaLnBrk="1" hangingPunct="1"/>
            <a:r>
              <a:rPr lang="en-US" smtClean="0"/>
              <a:t>Graph G = (V, E), a subset S of the vertices is independent if there are no edges between vertices in S</a:t>
            </a:r>
          </a:p>
        </p:txBody>
      </p:sp>
      <p:sp>
        <p:nvSpPr>
          <p:cNvPr id="70660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674938" y="3884613"/>
            <a:ext cx="379412" cy="3794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1</a:t>
            </a:r>
          </a:p>
        </p:txBody>
      </p:sp>
      <p:sp>
        <p:nvSpPr>
          <p:cNvPr id="70661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687513" y="4870450"/>
            <a:ext cx="379412" cy="3794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3</a:t>
            </a:r>
          </a:p>
        </p:txBody>
      </p:sp>
      <p:sp>
        <p:nvSpPr>
          <p:cNvPr id="70662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192588" y="3884613"/>
            <a:ext cx="379412" cy="3794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2</a:t>
            </a:r>
          </a:p>
        </p:txBody>
      </p:sp>
      <p:sp>
        <p:nvSpPr>
          <p:cNvPr id="70663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446338" y="5934075"/>
            <a:ext cx="379412" cy="3794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6</a:t>
            </a:r>
          </a:p>
        </p:txBody>
      </p:sp>
      <p:sp>
        <p:nvSpPr>
          <p:cNvPr id="70664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268788" y="6008688"/>
            <a:ext cx="379412" cy="3794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7</a:t>
            </a:r>
          </a:p>
        </p:txBody>
      </p:sp>
      <p:sp>
        <p:nvSpPr>
          <p:cNvPr id="70665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813175" y="4946650"/>
            <a:ext cx="379413" cy="3794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4</a:t>
            </a:r>
          </a:p>
        </p:txBody>
      </p:sp>
      <p:sp>
        <p:nvSpPr>
          <p:cNvPr id="70666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799013" y="4870450"/>
            <a:ext cx="379412" cy="3794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5</a:t>
            </a:r>
          </a:p>
        </p:txBody>
      </p:sp>
      <p:sp>
        <p:nvSpPr>
          <p:cNvPr id="70667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1992313" y="4187825"/>
            <a:ext cx="758825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68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3054350" y="4035425"/>
            <a:ext cx="11382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69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4495800" y="4187825"/>
            <a:ext cx="455613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70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H="1">
            <a:off x="4040188" y="4264025"/>
            <a:ext cx="304800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71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2066925" y="4187825"/>
            <a:ext cx="2201863" cy="835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72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1992313" y="5249863"/>
            <a:ext cx="530225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73" name="Line 1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2066925" y="5099050"/>
            <a:ext cx="2201863" cy="1062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74" name="Line 1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2825750" y="6084888"/>
            <a:ext cx="1443038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75" name="Line 1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4116388" y="5326063"/>
            <a:ext cx="228600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76" name="Line 20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H="1">
            <a:off x="4572000" y="5249863"/>
            <a:ext cx="379413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623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Vertex Cover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2055813"/>
          </a:xfrm>
        </p:spPr>
        <p:txBody>
          <a:bodyPr/>
          <a:lstStyle/>
          <a:p>
            <a:pPr eaLnBrk="1" hangingPunct="1"/>
            <a:r>
              <a:rPr lang="en-US" smtClean="0"/>
              <a:t>Vertex Cover</a:t>
            </a:r>
          </a:p>
          <a:p>
            <a:pPr lvl="1" eaLnBrk="1" hangingPunct="1"/>
            <a:r>
              <a:rPr lang="en-US" smtClean="0"/>
              <a:t>Graph G = (V, E), a subset S of the vertices is a vertex cover if every edge in E has at least one endpoint in S</a:t>
            </a:r>
          </a:p>
        </p:txBody>
      </p:sp>
      <p:sp>
        <p:nvSpPr>
          <p:cNvPr id="71684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674938" y="3884613"/>
            <a:ext cx="379412" cy="3794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1</a:t>
            </a:r>
          </a:p>
        </p:txBody>
      </p:sp>
      <p:sp>
        <p:nvSpPr>
          <p:cNvPr id="71685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687513" y="4870450"/>
            <a:ext cx="379412" cy="3794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3</a:t>
            </a:r>
          </a:p>
        </p:txBody>
      </p:sp>
      <p:sp>
        <p:nvSpPr>
          <p:cNvPr id="71686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192588" y="3884613"/>
            <a:ext cx="379412" cy="3794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2</a:t>
            </a:r>
          </a:p>
        </p:txBody>
      </p:sp>
      <p:sp>
        <p:nvSpPr>
          <p:cNvPr id="71687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446338" y="5934075"/>
            <a:ext cx="379412" cy="3794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6</a:t>
            </a:r>
          </a:p>
        </p:txBody>
      </p:sp>
      <p:sp>
        <p:nvSpPr>
          <p:cNvPr id="71688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268788" y="6008688"/>
            <a:ext cx="379412" cy="3794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7</a:t>
            </a:r>
          </a:p>
        </p:txBody>
      </p:sp>
      <p:sp>
        <p:nvSpPr>
          <p:cNvPr id="71689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813175" y="4946650"/>
            <a:ext cx="379413" cy="3794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4</a:t>
            </a:r>
          </a:p>
        </p:txBody>
      </p:sp>
      <p:sp>
        <p:nvSpPr>
          <p:cNvPr id="71690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799013" y="4870450"/>
            <a:ext cx="379412" cy="3794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5</a:t>
            </a:r>
          </a:p>
        </p:txBody>
      </p:sp>
      <p:sp>
        <p:nvSpPr>
          <p:cNvPr id="71691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1992313" y="4187825"/>
            <a:ext cx="758825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692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3054350" y="4035425"/>
            <a:ext cx="11382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693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4495800" y="4187825"/>
            <a:ext cx="455613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694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H="1">
            <a:off x="4040188" y="4264025"/>
            <a:ext cx="304800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695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2066925" y="4187825"/>
            <a:ext cx="2201863" cy="835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696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1992313" y="5249863"/>
            <a:ext cx="530225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697" name="Line 1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2066925" y="5099050"/>
            <a:ext cx="2201863" cy="1062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698" name="Line 1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2825750" y="6084888"/>
            <a:ext cx="1443038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699" name="Line 1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4116388" y="5326063"/>
            <a:ext cx="228600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00" name="Line 20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H="1">
            <a:off x="4572000" y="5249863"/>
            <a:ext cx="379413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397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Cook’s Theorem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Circuit Satisfiability Problem is NP-Complete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Circuit Satisfiability</a:t>
            </a:r>
          </a:p>
          <a:p>
            <a:pPr lvl="1" eaLnBrk="1" hangingPunct="1"/>
            <a:r>
              <a:rPr lang="en-US" smtClean="0"/>
              <a:t>Given a boolean circuit, determine if there is an assignment of boolean values to the input to make the output true</a:t>
            </a:r>
          </a:p>
        </p:txBody>
      </p:sp>
    </p:spTree>
    <p:extLst>
      <p:ext uri="{BB962C8B-B14F-4D97-AF65-F5344CB8AC3E}">
        <p14:creationId xmlns:p14="http://schemas.microsoft.com/office/powerpoint/2010/main" val="3753728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Network Flow Summary</a:t>
            </a:r>
          </a:p>
        </p:txBody>
      </p:sp>
      <p:pic>
        <p:nvPicPr>
          <p:cNvPr id="1026" name="Picture 2" descr="http://www.photo-dictionary.com/photofiles/list/5292/6946leaking_pipe.jp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447800"/>
            <a:ext cx="3124200" cy="2365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lighthousehomeinspectionllc.com/images/leaky-plumbing-problem.jp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390650"/>
            <a:ext cx="3728884" cy="2796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westerncoloradoplumbers.com/images/pages/leaking-pipes.jp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191000"/>
            <a:ext cx="3162300" cy="2371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media.treehugger.com/assets/images/2011/10/alaska-oil-spill-01.jpg">
            <a:hlinkClick r:id="rId10"/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7083" y="4495800"/>
            <a:ext cx="3839979" cy="2081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2970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 idx="4294967295"/>
            <p:custDataLst>
              <p:tags r:id="rId1"/>
            </p:custDataLst>
          </p:nvPr>
        </p:nvSpPr>
        <p:spPr>
          <a:xfrm>
            <a:off x="246063" y="165100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smtClean="0"/>
              <a:t>Circuit SAT</a:t>
            </a:r>
          </a:p>
        </p:txBody>
      </p:sp>
      <p:sp>
        <p:nvSpPr>
          <p:cNvPr id="73731" name="Oval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192588" y="1608138"/>
            <a:ext cx="531812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AND</a:t>
            </a:r>
          </a:p>
        </p:txBody>
      </p:sp>
      <p:sp>
        <p:nvSpPr>
          <p:cNvPr id="73732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027613" y="2443163"/>
            <a:ext cx="531812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OR</a:t>
            </a:r>
          </a:p>
        </p:txBody>
      </p:sp>
      <p:sp>
        <p:nvSpPr>
          <p:cNvPr id="73733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054350" y="3732213"/>
            <a:ext cx="531813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AND</a:t>
            </a:r>
          </a:p>
        </p:txBody>
      </p:sp>
      <p:sp>
        <p:nvSpPr>
          <p:cNvPr id="73734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205163" y="2290763"/>
            <a:ext cx="531812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AND</a:t>
            </a:r>
          </a:p>
        </p:txBody>
      </p:sp>
      <p:sp>
        <p:nvSpPr>
          <p:cNvPr id="73735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687513" y="3732213"/>
            <a:ext cx="531812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OR</a:t>
            </a:r>
          </a:p>
        </p:txBody>
      </p:sp>
      <p:sp>
        <p:nvSpPr>
          <p:cNvPr id="73736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862638" y="3656013"/>
            <a:ext cx="531812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OR</a:t>
            </a:r>
          </a:p>
        </p:txBody>
      </p:sp>
      <p:sp>
        <p:nvSpPr>
          <p:cNvPr id="73737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852488" y="4946650"/>
            <a:ext cx="531812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AND</a:t>
            </a:r>
          </a:p>
        </p:txBody>
      </p:sp>
      <p:sp>
        <p:nvSpPr>
          <p:cNvPr id="73738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295525" y="4946650"/>
            <a:ext cx="531813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NOT</a:t>
            </a:r>
          </a:p>
        </p:txBody>
      </p:sp>
      <p:sp>
        <p:nvSpPr>
          <p:cNvPr id="73739" name="Oval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116388" y="4946650"/>
            <a:ext cx="531812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OR</a:t>
            </a:r>
          </a:p>
        </p:txBody>
      </p:sp>
      <p:sp>
        <p:nvSpPr>
          <p:cNvPr id="73740" name="Oval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013450" y="5022850"/>
            <a:ext cx="531813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NOT</a:t>
            </a:r>
          </a:p>
        </p:txBody>
      </p:sp>
      <p:sp>
        <p:nvSpPr>
          <p:cNvPr id="73741" name="Text Box 13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852488" y="6313488"/>
            <a:ext cx="3794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x</a:t>
            </a:r>
            <a:r>
              <a:rPr lang="en-US" baseline="-25000"/>
              <a:t>1</a:t>
            </a:r>
          </a:p>
        </p:txBody>
      </p:sp>
      <p:sp>
        <p:nvSpPr>
          <p:cNvPr id="73742" name="Text Box 14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371725" y="6313488"/>
            <a:ext cx="3794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x</a:t>
            </a:r>
            <a:r>
              <a:rPr lang="en-US" baseline="-25000"/>
              <a:t>2</a:t>
            </a:r>
          </a:p>
        </p:txBody>
      </p:sp>
      <p:sp>
        <p:nvSpPr>
          <p:cNvPr id="73743" name="Text Box 15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4344988" y="6237288"/>
            <a:ext cx="3794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x</a:t>
            </a:r>
            <a:r>
              <a:rPr lang="en-US" baseline="-25000"/>
              <a:t>3</a:t>
            </a:r>
          </a:p>
        </p:txBody>
      </p:sp>
      <p:sp>
        <p:nvSpPr>
          <p:cNvPr id="73744" name="Text Box 16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469063" y="6237288"/>
            <a:ext cx="3794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x</a:t>
            </a:r>
            <a:r>
              <a:rPr lang="en-US" baseline="-25000"/>
              <a:t>4</a:t>
            </a:r>
          </a:p>
        </p:txBody>
      </p:sp>
      <p:sp>
        <p:nvSpPr>
          <p:cNvPr id="73745" name="Text Box 17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8215313" y="6237288"/>
            <a:ext cx="3794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x</a:t>
            </a:r>
            <a:r>
              <a:rPr lang="en-US" baseline="-25000"/>
              <a:t>5</a:t>
            </a:r>
          </a:p>
        </p:txBody>
      </p:sp>
      <p:sp>
        <p:nvSpPr>
          <p:cNvPr id="73746" name="Oval 18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7759700" y="5022850"/>
            <a:ext cx="531813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AND</a:t>
            </a:r>
          </a:p>
        </p:txBody>
      </p:sp>
      <p:sp>
        <p:nvSpPr>
          <p:cNvPr id="73747" name="Oval 19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7380288" y="3656013"/>
            <a:ext cx="531812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AND</a:t>
            </a:r>
          </a:p>
        </p:txBody>
      </p:sp>
      <p:sp>
        <p:nvSpPr>
          <p:cNvPr id="73748" name="Oval 20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4344988" y="3732213"/>
            <a:ext cx="531812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NOT</a:t>
            </a:r>
          </a:p>
        </p:txBody>
      </p:sp>
      <p:sp>
        <p:nvSpPr>
          <p:cNvPr id="73749" name="Line 21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1004888" y="5478463"/>
            <a:ext cx="152400" cy="835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50" name="Line 22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H="1" flipV="1">
            <a:off x="1231900" y="5478463"/>
            <a:ext cx="1290638" cy="9096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51" name="Line 23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V="1">
            <a:off x="2522538" y="5554663"/>
            <a:ext cx="76200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52" name="Line 24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V="1">
            <a:off x="2598738" y="5478463"/>
            <a:ext cx="1670050" cy="835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53" name="Line 25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 flipH="1" flipV="1">
            <a:off x="4419600" y="5478463"/>
            <a:ext cx="76200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54" name="Line 26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V="1">
            <a:off x="4572000" y="4187825"/>
            <a:ext cx="1441450" cy="20494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55" name="Line 27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H="1" flipV="1">
            <a:off x="6318250" y="5554663"/>
            <a:ext cx="227013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56" name="Line 28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V="1">
            <a:off x="6621463" y="5554663"/>
            <a:ext cx="1290637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57" name="Line 29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H="1" flipV="1">
            <a:off x="8139113" y="5554663"/>
            <a:ext cx="152400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58" name="Line 30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2066925" y="4264025"/>
            <a:ext cx="4098925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59" name="Line 31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V="1">
            <a:off x="1231900" y="4264025"/>
            <a:ext cx="531813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60" name="Oval 32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6545263" y="2366963"/>
            <a:ext cx="531812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NOT</a:t>
            </a:r>
          </a:p>
        </p:txBody>
      </p:sp>
      <p:sp>
        <p:nvSpPr>
          <p:cNvPr id="73761" name="Oval 33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5710238" y="1379538"/>
            <a:ext cx="531812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AND</a:t>
            </a:r>
          </a:p>
        </p:txBody>
      </p:sp>
      <p:sp>
        <p:nvSpPr>
          <p:cNvPr id="73762" name="Oval 34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3586163" y="773113"/>
            <a:ext cx="531812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OR</a:t>
            </a:r>
          </a:p>
        </p:txBody>
      </p:sp>
      <p:sp>
        <p:nvSpPr>
          <p:cNvPr id="73763" name="Oval 35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2143125" y="2746375"/>
            <a:ext cx="531813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NOT</a:t>
            </a:r>
          </a:p>
        </p:txBody>
      </p:sp>
      <p:sp>
        <p:nvSpPr>
          <p:cNvPr id="73764" name="Line 36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 flipV="1">
            <a:off x="2674938" y="4264025"/>
            <a:ext cx="606425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65" name="Line 37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 flipV="1">
            <a:off x="4419600" y="4264025"/>
            <a:ext cx="152400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66" name="Line 38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 flipV="1">
            <a:off x="6392863" y="4111625"/>
            <a:ext cx="1063625" cy="9112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67" name="Line 39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>
            <a:off x="6392863" y="4111625"/>
            <a:ext cx="1443037" cy="987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68" name="Line 40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 flipV="1">
            <a:off x="4572000" y="4035425"/>
            <a:ext cx="2808288" cy="987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69" name="Line 41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 flipV="1">
            <a:off x="2219325" y="2822575"/>
            <a:ext cx="2808288" cy="987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70" name="Line 42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 flipV="1">
            <a:off x="2066925" y="3276600"/>
            <a:ext cx="228600" cy="4556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71" name="Line 43"/>
          <p:cNvSpPr>
            <a:spLocks noChangeShapeType="1"/>
          </p:cNvSpPr>
          <p:nvPr>
            <p:custDataLst>
              <p:tags r:id="rId42"/>
            </p:custDataLst>
          </p:nvPr>
        </p:nvSpPr>
        <p:spPr bwMode="auto">
          <a:xfrm flipV="1">
            <a:off x="4724400" y="2973388"/>
            <a:ext cx="454025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72" name="Line 44"/>
          <p:cNvSpPr>
            <a:spLocks noChangeShapeType="1"/>
          </p:cNvSpPr>
          <p:nvPr>
            <p:custDataLst>
              <p:tags r:id="rId43"/>
            </p:custDataLst>
          </p:nvPr>
        </p:nvSpPr>
        <p:spPr bwMode="auto">
          <a:xfrm flipH="1" flipV="1">
            <a:off x="3433763" y="4264025"/>
            <a:ext cx="758825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73" name="Line 45"/>
          <p:cNvSpPr>
            <a:spLocks noChangeShapeType="1"/>
          </p:cNvSpPr>
          <p:nvPr>
            <p:custDataLst>
              <p:tags r:id="rId44"/>
            </p:custDataLst>
          </p:nvPr>
        </p:nvSpPr>
        <p:spPr bwMode="auto">
          <a:xfrm flipH="1" flipV="1">
            <a:off x="3586163" y="2822575"/>
            <a:ext cx="908050" cy="9858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74" name="Line 46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 flipV="1">
            <a:off x="2598738" y="2670175"/>
            <a:ext cx="606425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75" name="Line 47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 flipV="1">
            <a:off x="3509963" y="1303338"/>
            <a:ext cx="303212" cy="987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76" name="Oval 48"/>
          <p:cNvSpPr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2674938" y="1531938"/>
            <a:ext cx="531812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AND</a:t>
            </a:r>
          </a:p>
        </p:txBody>
      </p:sp>
      <p:sp>
        <p:nvSpPr>
          <p:cNvPr id="73777" name="Oval 49"/>
          <p:cNvSpPr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4951413" y="923925"/>
            <a:ext cx="531812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OR</a:t>
            </a:r>
          </a:p>
        </p:txBody>
      </p:sp>
      <p:sp>
        <p:nvSpPr>
          <p:cNvPr id="73778" name="Oval 50"/>
          <p:cNvSpPr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4419600" y="88900"/>
            <a:ext cx="531813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AND</a:t>
            </a:r>
          </a:p>
        </p:txBody>
      </p:sp>
      <p:sp>
        <p:nvSpPr>
          <p:cNvPr id="73779" name="Line 51"/>
          <p:cNvSpPr>
            <a:spLocks noChangeShapeType="1"/>
          </p:cNvSpPr>
          <p:nvPr>
            <p:custDataLst>
              <p:tags r:id="rId50"/>
            </p:custDataLst>
          </p:nvPr>
        </p:nvSpPr>
        <p:spPr bwMode="auto">
          <a:xfrm flipH="1" flipV="1">
            <a:off x="4648200" y="2062163"/>
            <a:ext cx="530225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80" name="Line 52"/>
          <p:cNvSpPr>
            <a:spLocks noChangeShapeType="1"/>
          </p:cNvSpPr>
          <p:nvPr>
            <p:custDataLst>
              <p:tags r:id="rId51"/>
            </p:custDataLst>
          </p:nvPr>
        </p:nvSpPr>
        <p:spPr bwMode="auto">
          <a:xfrm>
            <a:off x="6013450" y="1911350"/>
            <a:ext cx="76200" cy="16684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81" name="Line 53"/>
          <p:cNvSpPr>
            <a:spLocks noChangeShapeType="1"/>
          </p:cNvSpPr>
          <p:nvPr>
            <p:custDataLst>
              <p:tags r:id="rId52"/>
            </p:custDataLst>
          </p:nvPr>
        </p:nvSpPr>
        <p:spPr bwMode="auto">
          <a:xfrm>
            <a:off x="6924675" y="2897188"/>
            <a:ext cx="682625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82" name="Line 54"/>
          <p:cNvSpPr>
            <a:spLocks noChangeShapeType="1"/>
          </p:cNvSpPr>
          <p:nvPr>
            <p:custDataLst>
              <p:tags r:id="rId53"/>
            </p:custDataLst>
          </p:nvPr>
        </p:nvSpPr>
        <p:spPr bwMode="auto">
          <a:xfrm>
            <a:off x="6089650" y="1911350"/>
            <a:ext cx="531813" cy="5318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83" name="Line 55"/>
          <p:cNvSpPr>
            <a:spLocks noChangeShapeType="1"/>
          </p:cNvSpPr>
          <p:nvPr>
            <p:custDataLst>
              <p:tags r:id="rId54"/>
            </p:custDataLst>
          </p:nvPr>
        </p:nvSpPr>
        <p:spPr bwMode="auto">
          <a:xfrm flipV="1">
            <a:off x="2446338" y="2062163"/>
            <a:ext cx="379412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84" name="Line 56"/>
          <p:cNvSpPr>
            <a:spLocks noChangeShapeType="1"/>
          </p:cNvSpPr>
          <p:nvPr>
            <p:custDataLst>
              <p:tags r:id="rId55"/>
            </p:custDataLst>
          </p:nvPr>
        </p:nvSpPr>
        <p:spPr bwMode="auto">
          <a:xfrm flipV="1">
            <a:off x="4648200" y="1379538"/>
            <a:ext cx="379413" cy="3032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85" name="Line 57"/>
          <p:cNvSpPr>
            <a:spLocks noChangeShapeType="1"/>
          </p:cNvSpPr>
          <p:nvPr>
            <p:custDataLst>
              <p:tags r:id="rId56"/>
            </p:custDataLst>
          </p:nvPr>
        </p:nvSpPr>
        <p:spPr bwMode="auto">
          <a:xfrm flipV="1">
            <a:off x="3130550" y="1228725"/>
            <a:ext cx="530225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86" name="Line 58"/>
          <p:cNvSpPr>
            <a:spLocks noChangeShapeType="1"/>
          </p:cNvSpPr>
          <p:nvPr>
            <p:custDataLst>
              <p:tags r:id="rId57"/>
            </p:custDataLst>
          </p:nvPr>
        </p:nvSpPr>
        <p:spPr bwMode="auto">
          <a:xfrm>
            <a:off x="3130550" y="1987550"/>
            <a:ext cx="1897063" cy="5302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87" name="Line 59"/>
          <p:cNvSpPr>
            <a:spLocks noChangeShapeType="1"/>
          </p:cNvSpPr>
          <p:nvPr>
            <p:custDataLst>
              <p:tags r:id="rId58"/>
            </p:custDataLst>
          </p:nvPr>
        </p:nvSpPr>
        <p:spPr bwMode="auto">
          <a:xfrm>
            <a:off x="5483225" y="1303338"/>
            <a:ext cx="303213" cy="1508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88" name="Line 60"/>
          <p:cNvSpPr>
            <a:spLocks noChangeShapeType="1"/>
          </p:cNvSpPr>
          <p:nvPr>
            <p:custDataLst>
              <p:tags r:id="rId59"/>
            </p:custDataLst>
          </p:nvPr>
        </p:nvSpPr>
        <p:spPr bwMode="auto">
          <a:xfrm flipV="1">
            <a:off x="4040188" y="544513"/>
            <a:ext cx="455612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89" name="Line 61"/>
          <p:cNvSpPr>
            <a:spLocks noChangeShapeType="1"/>
          </p:cNvSpPr>
          <p:nvPr>
            <p:custDataLst>
              <p:tags r:id="rId60"/>
            </p:custDataLst>
          </p:nvPr>
        </p:nvSpPr>
        <p:spPr bwMode="auto">
          <a:xfrm flipH="1" flipV="1">
            <a:off x="4875213" y="620713"/>
            <a:ext cx="228600" cy="3032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90" name="Line 62"/>
          <p:cNvSpPr>
            <a:spLocks noChangeShapeType="1"/>
          </p:cNvSpPr>
          <p:nvPr>
            <p:custDataLst>
              <p:tags r:id="rId61"/>
            </p:custDataLst>
          </p:nvPr>
        </p:nvSpPr>
        <p:spPr bwMode="auto">
          <a:xfrm flipH="1">
            <a:off x="3433763" y="2138363"/>
            <a:ext cx="911225" cy="15938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91" name="Text Box 63" hidden="1"/>
          <p:cNvSpPr txBox="1">
            <a:spLocks noChangeArrowheads="1"/>
          </p:cNvSpPr>
          <p:nvPr>
            <p:custDataLst>
              <p:tags r:id="rId62"/>
            </p:custDataLst>
          </p:nvPr>
        </p:nvSpPr>
        <p:spPr bwMode="auto">
          <a:xfrm>
            <a:off x="6545263" y="0"/>
            <a:ext cx="2598737" cy="1079500"/>
          </a:xfrm>
          <a:prstGeom prst="rect">
            <a:avLst/>
          </a:prstGeom>
          <a:solidFill>
            <a:srgbClr val="FFFF99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Satisfying assignment</a:t>
            </a:r>
          </a:p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x</a:t>
            </a:r>
            <a:r>
              <a:rPr lang="en-US" baseline="-25000">
                <a:solidFill>
                  <a:srgbClr val="FF0000"/>
                </a:solidFill>
              </a:rPr>
              <a:t>1</a:t>
            </a:r>
            <a:r>
              <a:rPr lang="en-US">
                <a:solidFill>
                  <a:srgbClr val="FF0000"/>
                </a:solidFill>
              </a:rPr>
              <a:t> = T, x</a:t>
            </a:r>
            <a:r>
              <a:rPr lang="en-US" baseline="-25000">
                <a:solidFill>
                  <a:srgbClr val="FF0000"/>
                </a:solidFill>
              </a:rPr>
              <a:t>2</a:t>
            </a:r>
            <a:r>
              <a:rPr lang="en-US">
                <a:solidFill>
                  <a:srgbClr val="FF0000"/>
                </a:solidFill>
              </a:rPr>
              <a:t> = F, x</a:t>
            </a:r>
            <a:r>
              <a:rPr lang="en-US" baseline="-25000">
                <a:solidFill>
                  <a:srgbClr val="FF0000"/>
                </a:solidFill>
              </a:rPr>
              <a:t>3</a:t>
            </a:r>
            <a:r>
              <a:rPr lang="en-US">
                <a:solidFill>
                  <a:srgbClr val="FF0000"/>
                </a:solidFill>
              </a:rPr>
              <a:t> = F</a:t>
            </a:r>
          </a:p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x</a:t>
            </a:r>
            <a:r>
              <a:rPr lang="en-US" baseline="-25000">
                <a:solidFill>
                  <a:srgbClr val="FF0000"/>
                </a:solidFill>
              </a:rPr>
              <a:t>4</a:t>
            </a:r>
            <a:r>
              <a:rPr lang="en-US">
                <a:solidFill>
                  <a:srgbClr val="FF0000"/>
                </a:solidFill>
              </a:rPr>
              <a:t> = T, x</a:t>
            </a:r>
            <a:r>
              <a:rPr lang="en-US" baseline="-25000">
                <a:solidFill>
                  <a:srgbClr val="FF0000"/>
                </a:solidFill>
              </a:rPr>
              <a:t>5</a:t>
            </a:r>
            <a:r>
              <a:rPr lang="en-US">
                <a:solidFill>
                  <a:srgbClr val="FF0000"/>
                </a:solidFill>
              </a:rPr>
              <a:t> = T</a:t>
            </a:r>
          </a:p>
        </p:txBody>
      </p:sp>
      <p:sp>
        <p:nvSpPr>
          <p:cNvPr id="73792" name="Text Box 65"/>
          <p:cNvSpPr txBox="1">
            <a:spLocks noChangeArrowheads="1"/>
          </p:cNvSpPr>
          <p:nvPr>
            <p:custDataLst>
              <p:tags r:id="rId63"/>
            </p:custDataLst>
          </p:nvPr>
        </p:nvSpPr>
        <p:spPr bwMode="auto">
          <a:xfrm>
            <a:off x="230188" y="1211263"/>
            <a:ext cx="27463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/>
              <a:t>Find a satisfying assignment</a:t>
            </a:r>
          </a:p>
        </p:txBody>
      </p:sp>
    </p:spTree>
    <p:extLst>
      <p:ext uri="{BB962C8B-B14F-4D97-AF65-F5344CB8AC3E}">
        <p14:creationId xmlns:p14="http://schemas.microsoft.com/office/powerpoint/2010/main" val="472423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Proof of Cook’s Theorem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Reduce an arbitrary problem Y in NP to X</a:t>
            </a:r>
          </a:p>
          <a:p>
            <a:pPr eaLnBrk="1" hangingPunct="1"/>
            <a:r>
              <a:rPr lang="en-US" smtClean="0"/>
              <a:t>Let A be a non-deterministic polynomial time algorithm for Y</a:t>
            </a:r>
          </a:p>
          <a:p>
            <a:pPr eaLnBrk="1" hangingPunct="1"/>
            <a:r>
              <a:rPr lang="en-US" smtClean="0"/>
              <a:t>Convert A to a circuit, so that Y is a Yes instance iff and only if the circuit is satisfiable</a:t>
            </a:r>
          </a:p>
        </p:txBody>
      </p:sp>
    </p:spTree>
    <p:extLst>
      <p:ext uri="{BB962C8B-B14F-4D97-AF65-F5344CB8AC3E}">
        <p14:creationId xmlns:p14="http://schemas.microsoft.com/office/powerpoint/2010/main" val="1067997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Populating the NP-Completeness Universe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Circuit Sat &lt;</a:t>
            </a:r>
            <a:r>
              <a:rPr lang="en-US" sz="2400" baseline="-25000" smtClean="0"/>
              <a:t>P</a:t>
            </a:r>
            <a:r>
              <a:rPr lang="en-US" sz="2400" smtClean="0"/>
              <a:t> 3-SAT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3-SAT &lt;</a:t>
            </a:r>
            <a:r>
              <a:rPr lang="en-US" sz="2400" baseline="-25000" smtClean="0"/>
              <a:t>P</a:t>
            </a:r>
            <a:r>
              <a:rPr lang="en-US" sz="2400" smtClean="0"/>
              <a:t> Independent Set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3-SAT &lt;</a:t>
            </a:r>
            <a:r>
              <a:rPr lang="en-US" sz="2400" baseline="-25000" smtClean="0"/>
              <a:t>P</a:t>
            </a:r>
            <a:r>
              <a:rPr lang="en-US" sz="2400" smtClean="0"/>
              <a:t> Vertex Cover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Independent Set &lt;</a:t>
            </a:r>
            <a:r>
              <a:rPr lang="en-US" sz="2400" baseline="-25000" smtClean="0"/>
              <a:t>P</a:t>
            </a:r>
            <a:r>
              <a:rPr lang="en-US" sz="2400" smtClean="0"/>
              <a:t> Clique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3-SAT &lt;</a:t>
            </a:r>
            <a:r>
              <a:rPr lang="en-US" sz="2400" baseline="-25000" smtClean="0"/>
              <a:t>P</a:t>
            </a:r>
            <a:r>
              <a:rPr lang="en-US" sz="2400" smtClean="0"/>
              <a:t> Hamiltonian Circuit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Hamiltonian Circuit &lt;</a:t>
            </a:r>
            <a:r>
              <a:rPr lang="en-US" sz="2400" baseline="-25000" smtClean="0"/>
              <a:t>P</a:t>
            </a:r>
            <a:r>
              <a:rPr lang="en-US" sz="2400" smtClean="0"/>
              <a:t> Traveling Salesman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3-SAT &lt;</a:t>
            </a:r>
            <a:r>
              <a:rPr lang="en-US" sz="2400" baseline="-25000" smtClean="0"/>
              <a:t>P</a:t>
            </a:r>
            <a:r>
              <a:rPr lang="en-US" sz="2400" smtClean="0"/>
              <a:t> Integer Linear Programming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3-SAT &lt;</a:t>
            </a:r>
            <a:r>
              <a:rPr lang="en-US" sz="2400" baseline="-25000" smtClean="0"/>
              <a:t>P</a:t>
            </a:r>
            <a:r>
              <a:rPr lang="en-US" sz="2400" smtClean="0"/>
              <a:t> Graph Coloring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3-SAT &lt;</a:t>
            </a:r>
            <a:r>
              <a:rPr lang="en-US" sz="2400" baseline="-25000" smtClean="0"/>
              <a:t>P</a:t>
            </a:r>
            <a:r>
              <a:rPr lang="en-US" sz="2400" smtClean="0"/>
              <a:t> Subset Sum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Subset Sum &lt;</a:t>
            </a:r>
            <a:r>
              <a:rPr lang="en-US" sz="2400" baseline="-25000" smtClean="0"/>
              <a:t>P</a:t>
            </a:r>
            <a:r>
              <a:rPr lang="en-US" sz="2400" smtClean="0"/>
              <a:t> Scheduling with Release times and deadlines</a:t>
            </a:r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</p:txBody>
      </p:sp>
      <p:sp>
        <p:nvSpPr>
          <p:cNvPr id="4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172200" y="914400"/>
            <a:ext cx="2808288" cy="3035300"/>
          </a:xfrm>
          <a:prstGeom prst="ellipse">
            <a:avLst/>
          </a:prstGeom>
          <a:solidFill>
            <a:schemeClr val="accent5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75781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467600" y="3048000"/>
            <a:ext cx="754063" cy="750888"/>
          </a:xfrm>
          <a:prstGeom prst="ellipse">
            <a:avLst/>
          </a:prstGeom>
          <a:solidFill>
            <a:srgbClr val="FFFF99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5782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477000" y="1066800"/>
            <a:ext cx="2200275" cy="1905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5783" name="Text Box 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934200" y="1143000"/>
            <a:ext cx="17446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/>
              <a:t>NP-Complete</a:t>
            </a:r>
          </a:p>
        </p:txBody>
      </p:sp>
      <p:sp>
        <p:nvSpPr>
          <p:cNvPr id="75784" name="Text Box 8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477000" y="2971800"/>
            <a:ext cx="5334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/>
              <a:t>NP</a:t>
            </a:r>
          </a:p>
        </p:txBody>
      </p:sp>
      <p:sp>
        <p:nvSpPr>
          <p:cNvPr id="75785" name="Text Box 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543800" y="3429000"/>
            <a:ext cx="3079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/>
              <a:t>P</a:t>
            </a:r>
          </a:p>
        </p:txBody>
      </p:sp>
    </p:spTree>
    <p:extLst>
      <p:ext uri="{BB962C8B-B14F-4D97-AF65-F5344CB8AC3E}">
        <p14:creationId xmlns:p14="http://schemas.microsoft.com/office/powerpoint/2010/main" val="7130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5" name="Rectangle 2"/>
          <p:cNvSpPr>
            <a:spLocks noChangeArrowheads="1"/>
          </p:cNvSpPr>
          <p:nvPr/>
        </p:nvSpPr>
        <p:spPr bwMode="auto">
          <a:xfrm>
            <a:off x="985838" y="5364163"/>
            <a:ext cx="6950075" cy="90011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wrap="none" lIns="92075" tIns="46038" rIns="92075" bIns="46038" anchor="ctr"/>
          <a:lstStyle/>
          <a:p>
            <a:pPr eaLnBrk="0" hangingPunct="0">
              <a:lnSpc>
                <a:spcPts val="3000"/>
              </a:lnSpc>
            </a:pPr>
            <a:r>
              <a:rPr kumimoji="1" lang="en-US">
                <a:solidFill>
                  <a:srgbClr val="003399"/>
                </a:solidFill>
                <a:latin typeface="+mj-lt"/>
                <a:ea typeface="ＭＳ Ｐゴシック" pitchFamily="34" charset="-128"/>
              </a:rPr>
              <a:t>Ex: </a:t>
            </a:r>
          </a:p>
          <a:p>
            <a:pPr eaLnBrk="0" hangingPunct="0">
              <a:lnSpc>
                <a:spcPts val="3000"/>
              </a:lnSpc>
            </a:pPr>
            <a:r>
              <a:rPr kumimoji="1" lang="en-US">
                <a:solidFill>
                  <a:srgbClr val="003399"/>
                </a:solidFill>
                <a:latin typeface="+mj-lt"/>
                <a:ea typeface="ＭＳ Ｐゴシック" pitchFamily="34" charset="-128"/>
              </a:rPr>
              <a:t>Yes:  </a:t>
            </a:r>
            <a:r>
              <a:rPr kumimoji="1" lang="en-US">
                <a:solidFill>
                  <a:srgbClr val="000000"/>
                </a:solidFill>
                <a:latin typeface="+mj-lt"/>
                <a:ea typeface="ＭＳ Ｐゴシック" pitchFamily="34" charset="-128"/>
              </a:rPr>
              <a:t>x</a:t>
            </a:r>
            <a:r>
              <a:rPr kumimoji="1" lang="en-US" baseline="-25000">
                <a:solidFill>
                  <a:srgbClr val="000000"/>
                </a:solidFill>
                <a:latin typeface="+mj-lt"/>
                <a:ea typeface="ＭＳ Ｐゴシック" pitchFamily="34" charset="-128"/>
              </a:rPr>
              <a:t>1</a:t>
            </a:r>
            <a:r>
              <a:rPr kumimoji="1" lang="en-US">
                <a:solidFill>
                  <a:srgbClr val="000000"/>
                </a:solidFill>
                <a:latin typeface="+mj-lt"/>
                <a:ea typeface="ＭＳ Ｐゴシック" pitchFamily="34" charset="-128"/>
              </a:rPr>
              <a:t> = true, x</a:t>
            </a:r>
            <a:r>
              <a:rPr kumimoji="1" lang="en-US" baseline="-25000">
                <a:solidFill>
                  <a:srgbClr val="000000"/>
                </a:solidFill>
                <a:latin typeface="+mj-lt"/>
                <a:ea typeface="ＭＳ Ｐゴシック" pitchFamily="34" charset="-128"/>
              </a:rPr>
              <a:t>2</a:t>
            </a:r>
            <a:r>
              <a:rPr kumimoji="1" lang="en-US">
                <a:solidFill>
                  <a:srgbClr val="000000"/>
                </a:solidFill>
                <a:latin typeface="+mj-lt"/>
                <a:ea typeface="ＭＳ Ｐゴシック" pitchFamily="34" charset="-128"/>
              </a:rPr>
              <a:t> = true x</a:t>
            </a:r>
            <a:r>
              <a:rPr kumimoji="1" lang="en-US" baseline="-25000">
                <a:solidFill>
                  <a:srgbClr val="000000"/>
                </a:solidFill>
                <a:latin typeface="+mj-lt"/>
                <a:ea typeface="ＭＳ Ｐゴシック" pitchFamily="34" charset="-128"/>
              </a:rPr>
              <a:t>3</a:t>
            </a:r>
            <a:r>
              <a:rPr kumimoji="1" lang="en-US">
                <a:solidFill>
                  <a:srgbClr val="000000"/>
                </a:solidFill>
                <a:latin typeface="+mj-lt"/>
                <a:ea typeface="ＭＳ Ｐゴシック" pitchFamily="34" charset="-128"/>
              </a:rPr>
              <a:t> = false.</a:t>
            </a:r>
          </a:p>
        </p:txBody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600" dirty="0" smtClean="0"/>
              <a:t>Literal:	</a:t>
            </a:r>
            <a:r>
              <a:rPr lang="en-US" sz="1600" dirty="0" smtClean="0">
                <a:solidFill>
                  <a:schemeClr val="tx1"/>
                </a:solidFill>
              </a:rPr>
              <a:t>A Boolean variable or its negation.</a:t>
            </a:r>
          </a:p>
          <a:p>
            <a:pPr marL="0" indent="0"/>
            <a:endParaRPr lang="en-US" sz="16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600" dirty="0" smtClean="0"/>
              <a:t>Clause:	</a:t>
            </a:r>
            <a:r>
              <a:rPr lang="en-US" sz="1600" dirty="0" smtClean="0">
                <a:solidFill>
                  <a:schemeClr val="tx1"/>
                </a:solidFill>
              </a:rPr>
              <a:t>A disjunction of literals.</a:t>
            </a:r>
          </a:p>
          <a:p>
            <a:pPr marL="0" indent="0"/>
            <a:endParaRPr lang="en-US" sz="16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600" dirty="0" smtClean="0"/>
              <a:t>Conjunctive normal form:  </a:t>
            </a:r>
            <a:r>
              <a:rPr lang="en-US" sz="1600" dirty="0" smtClean="0">
                <a:solidFill>
                  <a:schemeClr val="tx1"/>
                </a:solidFill>
              </a:rPr>
              <a:t>A propositional</a:t>
            </a:r>
            <a:br>
              <a:rPr lang="en-US" sz="1600" dirty="0" smtClean="0">
                <a:solidFill>
                  <a:schemeClr val="tx1"/>
                </a:solidFill>
              </a:rPr>
            </a:br>
            <a:r>
              <a:rPr lang="en-US" sz="1600" dirty="0" smtClean="0">
                <a:solidFill>
                  <a:schemeClr val="tx1"/>
                </a:solidFill>
              </a:rPr>
              <a:t>formula </a:t>
            </a:r>
            <a:r>
              <a:rPr lang="en-US" sz="1600" dirty="0" smtClean="0">
                <a:solidFill>
                  <a:schemeClr val="tx1"/>
                </a:solidFill>
                <a:sym typeface="Symbol" pitchFamily="18" charset="2"/>
              </a:rPr>
              <a:t> </a:t>
            </a:r>
            <a:r>
              <a:rPr lang="en-US" sz="1600" dirty="0" smtClean="0">
                <a:solidFill>
                  <a:schemeClr val="tx1"/>
                </a:solidFill>
              </a:rPr>
              <a:t>that is the conjunction of clauses.</a:t>
            </a:r>
          </a:p>
          <a:p>
            <a:pPr marL="0" indent="0"/>
            <a:endParaRPr lang="en-US" sz="1600" dirty="0" smtClean="0">
              <a:solidFill>
                <a:schemeClr val="tx1"/>
              </a:solidFill>
            </a:endParaRPr>
          </a:p>
          <a:p>
            <a:pPr marL="0" indent="0"/>
            <a:endParaRPr lang="en-US" sz="16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600" dirty="0" smtClean="0"/>
              <a:t>SAT:  </a:t>
            </a:r>
            <a:r>
              <a:rPr lang="en-US" sz="1600" dirty="0" smtClean="0">
                <a:solidFill>
                  <a:schemeClr val="tx1"/>
                </a:solidFill>
              </a:rPr>
              <a:t>Given CNF formula </a:t>
            </a:r>
            <a:r>
              <a:rPr lang="en-US" sz="1600" dirty="0" smtClean="0">
                <a:solidFill>
                  <a:schemeClr val="tx1"/>
                </a:solidFill>
                <a:sym typeface="Symbol" pitchFamily="18" charset="2"/>
              </a:rPr>
              <a:t></a:t>
            </a:r>
            <a:r>
              <a:rPr lang="en-US" sz="1600" dirty="0" smtClean="0">
                <a:solidFill>
                  <a:schemeClr val="tx1"/>
                </a:solidFill>
              </a:rPr>
              <a:t>, does it have a satisfying truth assignment?</a:t>
            </a:r>
          </a:p>
          <a:p>
            <a:pPr marL="0" indent="0"/>
            <a:endParaRPr lang="en-US" sz="16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600" dirty="0" smtClean="0"/>
              <a:t>3-SAT:  </a:t>
            </a:r>
            <a:r>
              <a:rPr lang="en-US" sz="1600" dirty="0" smtClean="0">
                <a:solidFill>
                  <a:schemeClr val="tx1"/>
                </a:solidFill>
              </a:rPr>
              <a:t>SAT where each clause contains exactly 3 literals.</a:t>
            </a:r>
          </a:p>
        </p:txBody>
      </p:sp>
      <p:sp>
        <p:nvSpPr>
          <p:cNvPr id="10035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Satisfiability</a:t>
            </a:r>
          </a:p>
        </p:txBody>
      </p:sp>
      <p:graphicFrame>
        <p:nvGraphicFramePr>
          <p:cNvPr id="100358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6378580"/>
              </p:ext>
            </p:extLst>
          </p:nvPr>
        </p:nvGraphicFramePr>
        <p:xfrm>
          <a:off x="5883275" y="2273300"/>
          <a:ext cx="1812925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18" name="Equation" r:id="rId4" imgW="1816100" imgH="317500" progId="Equation.3">
                  <p:embed/>
                </p:oleObj>
              </mc:Choice>
              <mc:Fallback>
                <p:oleObj name="Equation" r:id="rId4" imgW="1816100" imgH="3175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83275" y="2273300"/>
                        <a:ext cx="1812925" cy="317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0359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9642431"/>
              </p:ext>
            </p:extLst>
          </p:nvPr>
        </p:nvGraphicFramePr>
        <p:xfrm>
          <a:off x="6183313" y="1687512"/>
          <a:ext cx="827087" cy="293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19" name="Equation" r:id="rId6" imgW="825500" imgH="292100" progId="Equation.3">
                  <p:embed/>
                </p:oleObj>
              </mc:Choice>
              <mc:Fallback>
                <p:oleObj name="Equation" r:id="rId6" imgW="825500" imgH="292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83313" y="1687512"/>
                        <a:ext cx="827087" cy="293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0360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1769133"/>
              </p:ext>
            </p:extLst>
          </p:nvPr>
        </p:nvGraphicFramePr>
        <p:xfrm>
          <a:off x="5715000" y="3009900"/>
          <a:ext cx="2255837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20" name="Equation" r:id="rId8" imgW="2260600" imgH="266700" progId="Equation.3">
                  <p:embed/>
                </p:oleObj>
              </mc:Choice>
              <mc:Fallback>
                <p:oleObj name="Equation" r:id="rId8" imgW="2260600" imgH="266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3009900"/>
                        <a:ext cx="2255837" cy="266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0361" name="Object 8"/>
          <p:cNvGraphicFramePr>
            <a:graphicFrameLocks noChangeAspect="1"/>
          </p:cNvGraphicFramePr>
          <p:nvPr/>
        </p:nvGraphicFramePr>
        <p:xfrm>
          <a:off x="1568450" y="5526088"/>
          <a:ext cx="6173788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21" name="Equation" r:id="rId10" imgW="6540500" imgH="355600" progId="Equation.3">
                  <p:embed/>
                </p:oleObj>
              </mc:Choice>
              <mc:Fallback>
                <p:oleObj name="Equation" r:id="rId10" imgW="6540500" imgH="355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8450" y="5526088"/>
                        <a:ext cx="6173788" cy="33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86727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3-SAT is NP-Complete</a:t>
            </a:r>
          </a:p>
        </p:txBody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600" dirty="0" smtClean="0"/>
              <a:t>Theorem.  </a:t>
            </a:r>
            <a:r>
              <a:rPr lang="en-US" sz="1600" dirty="0" smtClean="0">
                <a:solidFill>
                  <a:schemeClr val="tx1"/>
                </a:solidFill>
              </a:rPr>
              <a:t>3-SAT is NP-complete.</a:t>
            </a:r>
          </a:p>
          <a:p>
            <a:pPr marL="0" indent="0">
              <a:buNone/>
            </a:pPr>
            <a:r>
              <a:rPr lang="en-US" sz="1600" dirty="0" smtClean="0"/>
              <a:t>Pf.  </a:t>
            </a:r>
            <a:r>
              <a:rPr lang="en-US" sz="1600" dirty="0" smtClean="0">
                <a:solidFill>
                  <a:schemeClr val="tx1"/>
                </a:solidFill>
              </a:rPr>
              <a:t>Suffices to show that CIRCUIT-SAT </a:t>
            </a:r>
            <a:r>
              <a:rPr lang="en-US" sz="1600" dirty="0" smtClean="0">
                <a:solidFill>
                  <a:schemeClr val="tx1"/>
                </a:solidFill>
                <a:sym typeface="Symbol" pitchFamily="18" charset="2"/>
              </a:rPr>
              <a:t></a:t>
            </a:r>
            <a:r>
              <a:rPr lang="en-US" sz="1600" baseline="-25000" dirty="0" smtClean="0">
                <a:solidFill>
                  <a:schemeClr val="tx1"/>
                </a:solidFill>
                <a:sym typeface="Symbol" pitchFamily="18" charset="2"/>
              </a:rPr>
              <a:t> P</a:t>
            </a:r>
            <a:r>
              <a:rPr lang="en-US" sz="1600" dirty="0" smtClean="0">
                <a:solidFill>
                  <a:schemeClr val="tx1"/>
                </a:solidFill>
              </a:rPr>
              <a:t> 3-SAT since 3-SAT is in NP.</a:t>
            </a:r>
          </a:p>
          <a:p>
            <a:pPr lvl="1"/>
            <a:r>
              <a:rPr lang="en-US" sz="1600" dirty="0" smtClean="0"/>
              <a:t>Let K be any circuit.</a:t>
            </a:r>
          </a:p>
          <a:p>
            <a:pPr lvl="1"/>
            <a:r>
              <a:rPr lang="en-US" sz="1600" dirty="0" smtClean="0"/>
              <a:t>Create a 3-SAT variable x</a:t>
            </a:r>
            <a:r>
              <a:rPr lang="en-US" sz="1600" baseline="-25000" dirty="0" smtClean="0"/>
              <a:t>i</a:t>
            </a:r>
            <a:r>
              <a:rPr lang="en-US" sz="1600" dirty="0" smtClean="0"/>
              <a:t> for each circuit element </a:t>
            </a:r>
            <a:r>
              <a:rPr lang="en-US" sz="1600" dirty="0" err="1" smtClean="0"/>
              <a:t>i</a:t>
            </a:r>
            <a:r>
              <a:rPr lang="en-US" sz="1600" dirty="0" smtClean="0"/>
              <a:t>.</a:t>
            </a:r>
          </a:p>
          <a:p>
            <a:pPr lvl="1"/>
            <a:r>
              <a:rPr lang="en-US" sz="1600" dirty="0" smtClean="0"/>
              <a:t>Make circuit compute correct values at each node:</a:t>
            </a:r>
          </a:p>
          <a:p>
            <a:pPr lvl="2"/>
            <a:r>
              <a:rPr lang="en-US" sz="1600" dirty="0" smtClean="0">
                <a:sym typeface="Symbol" pitchFamily="18" charset="2"/>
              </a:rPr>
              <a:t>x</a:t>
            </a:r>
            <a:r>
              <a:rPr lang="en-US" sz="1600" baseline="-25000" dirty="0" smtClean="0">
                <a:sym typeface="Symbol" pitchFamily="18" charset="2"/>
              </a:rPr>
              <a:t>2</a:t>
            </a:r>
            <a:r>
              <a:rPr lang="en-US" sz="1600" dirty="0" smtClean="0">
                <a:sym typeface="Symbol" pitchFamily="18" charset="2"/>
              </a:rPr>
              <a:t> =  x</a:t>
            </a:r>
            <a:r>
              <a:rPr lang="en-US" sz="1600" baseline="-25000" dirty="0" smtClean="0">
                <a:sym typeface="Symbol" pitchFamily="18" charset="2"/>
              </a:rPr>
              <a:t>3</a:t>
            </a:r>
            <a:r>
              <a:rPr lang="en-US" sz="1600" dirty="0" smtClean="0">
                <a:sym typeface="Symbol" pitchFamily="18" charset="2"/>
              </a:rPr>
              <a:t>        add 2 clauses:</a:t>
            </a:r>
          </a:p>
          <a:p>
            <a:pPr lvl="2"/>
            <a:r>
              <a:rPr lang="en-US" sz="1600" dirty="0" smtClean="0">
                <a:sym typeface="Symbol" pitchFamily="18" charset="2"/>
              </a:rPr>
              <a:t>x</a:t>
            </a:r>
            <a:r>
              <a:rPr lang="en-US" sz="1600" baseline="-25000" dirty="0" smtClean="0">
                <a:sym typeface="Symbol" pitchFamily="18" charset="2"/>
              </a:rPr>
              <a:t>1</a:t>
            </a:r>
            <a:r>
              <a:rPr lang="en-US" sz="1600" dirty="0" smtClean="0">
                <a:sym typeface="Symbol" pitchFamily="18" charset="2"/>
              </a:rPr>
              <a:t> = x</a:t>
            </a:r>
            <a:r>
              <a:rPr lang="en-US" sz="1600" baseline="-25000" dirty="0" smtClean="0">
                <a:sym typeface="Symbol" pitchFamily="18" charset="2"/>
              </a:rPr>
              <a:t>4</a:t>
            </a:r>
            <a:r>
              <a:rPr lang="en-US" sz="1600" dirty="0" smtClean="0">
                <a:sym typeface="Symbol" pitchFamily="18" charset="2"/>
              </a:rPr>
              <a:t>  x</a:t>
            </a:r>
            <a:r>
              <a:rPr lang="en-US" sz="1600" baseline="-25000" dirty="0" smtClean="0">
                <a:sym typeface="Symbol" pitchFamily="18" charset="2"/>
              </a:rPr>
              <a:t>5   </a:t>
            </a:r>
            <a:r>
              <a:rPr lang="en-US" sz="1600" dirty="0" smtClean="0">
                <a:sym typeface="Symbol" pitchFamily="18" charset="2"/>
              </a:rPr>
              <a:t>  add 3 clauses:</a:t>
            </a:r>
          </a:p>
          <a:p>
            <a:pPr lvl="2"/>
            <a:r>
              <a:rPr lang="en-US" sz="1600" dirty="0" smtClean="0">
                <a:sym typeface="Symbol" pitchFamily="18" charset="2"/>
              </a:rPr>
              <a:t>x</a:t>
            </a:r>
            <a:r>
              <a:rPr lang="en-US" sz="1600" baseline="-25000" dirty="0" smtClean="0">
                <a:sym typeface="Symbol" pitchFamily="18" charset="2"/>
              </a:rPr>
              <a:t>0</a:t>
            </a:r>
            <a:r>
              <a:rPr lang="en-US" sz="1600" dirty="0" smtClean="0">
                <a:sym typeface="Symbol" pitchFamily="18" charset="2"/>
              </a:rPr>
              <a:t> = x</a:t>
            </a:r>
            <a:r>
              <a:rPr lang="en-US" sz="1600" baseline="-25000" dirty="0" smtClean="0">
                <a:sym typeface="Symbol" pitchFamily="18" charset="2"/>
              </a:rPr>
              <a:t>1</a:t>
            </a:r>
            <a:r>
              <a:rPr lang="en-US" sz="1600" dirty="0" smtClean="0">
                <a:sym typeface="Symbol" pitchFamily="18" charset="2"/>
              </a:rPr>
              <a:t>  x</a:t>
            </a:r>
            <a:r>
              <a:rPr lang="en-US" sz="1600" baseline="-25000" dirty="0" smtClean="0">
                <a:sym typeface="Symbol" pitchFamily="18" charset="2"/>
              </a:rPr>
              <a:t>2   </a:t>
            </a:r>
            <a:r>
              <a:rPr lang="en-US" sz="1600" dirty="0" smtClean="0">
                <a:sym typeface="Symbol" pitchFamily="18" charset="2"/>
              </a:rPr>
              <a:t>  add 3 clauses:</a:t>
            </a:r>
          </a:p>
          <a:p>
            <a:pPr lvl="1">
              <a:buFont typeface="Monotype Sorts" pitchFamily="92" charset="2"/>
              <a:buNone/>
            </a:pPr>
            <a:endParaRPr lang="en-US" sz="1600" dirty="0" smtClean="0"/>
          </a:p>
          <a:p>
            <a:pPr lvl="1"/>
            <a:r>
              <a:rPr lang="en-US" sz="1600" dirty="0" smtClean="0"/>
              <a:t>Hard-coded input values and output value.</a:t>
            </a:r>
          </a:p>
          <a:p>
            <a:pPr lvl="2"/>
            <a:r>
              <a:rPr lang="en-US" sz="1600" dirty="0" smtClean="0">
                <a:sym typeface="Symbol" pitchFamily="18" charset="2"/>
              </a:rPr>
              <a:t>x</a:t>
            </a:r>
            <a:r>
              <a:rPr lang="en-US" sz="1600" baseline="-25000" dirty="0" smtClean="0">
                <a:sym typeface="Symbol" pitchFamily="18" charset="2"/>
              </a:rPr>
              <a:t>5</a:t>
            </a:r>
            <a:r>
              <a:rPr lang="en-US" sz="1600" dirty="0" smtClean="0">
                <a:sym typeface="Symbol" pitchFamily="18" charset="2"/>
              </a:rPr>
              <a:t> = 0    add 1 clause:</a:t>
            </a:r>
            <a:endParaRPr lang="en-US" sz="1600" dirty="0" smtClean="0"/>
          </a:p>
          <a:p>
            <a:pPr lvl="2"/>
            <a:r>
              <a:rPr lang="en-US" sz="1600" dirty="0" smtClean="0">
                <a:sym typeface="Symbol" pitchFamily="18" charset="2"/>
              </a:rPr>
              <a:t>x</a:t>
            </a:r>
            <a:r>
              <a:rPr lang="en-US" sz="1600" baseline="-25000" dirty="0" smtClean="0">
                <a:sym typeface="Symbol" pitchFamily="18" charset="2"/>
              </a:rPr>
              <a:t>0</a:t>
            </a:r>
            <a:r>
              <a:rPr lang="en-US" sz="1600" dirty="0" smtClean="0">
                <a:sym typeface="Symbol" pitchFamily="18" charset="2"/>
              </a:rPr>
              <a:t> = 1    add 1 clause:</a:t>
            </a:r>
            <a:endParaRPr lang="en-US" sz="1600" dirty="0" smtClean="0"/>
          </a:p>
          <a:p>
            <a:pPr marL="0" indent="0"/>
            <a:endParaRPr lang="en-US" sz="1600" dirty="0" smtClean="0">
              <a:solidFill>
                <a:schemeClr val="tx1"/>
              </a:solidFill>
            </a:endParaRPr>
          </a:p>
          <a:p>
            <a:pPr lvl="1"/>
            <a:r>
              <a:rPr lang="en-US" sz="1600" dirty="0" smtClean="0"/>
              <a:t>Final step:  turn clauses of length &lt; 3 into</a:t>
            </a:r>
            <a:br>
              <a:rPr lang="en-US" sz="1600" dirty="0" smtClean="0"/>
            </a:br>
            <a:r>
              <a:rPr lang="en-US" sz="1600" dirty="0" smtClean="0"/>
              <a:t>clauses of length exactly 3.  </a:t>
            </a:r>
            <a:r>
              <a:rPr lang="en-US" sz="1600" dirty="0" smtClean="0">
                <a:ea typeface="Lucida Grande"/>
                <a:cs typeface="Lucida Grande"/>
              </a:rPr>
              <a:t>▪</a:t>
            </a:r>
          </a:p>
        </p:txBody>
      </p:sp>
      <p:sp>
        <p:nvSpPr>
          <p:cNvPr id="81925" name="Oval 4"/>
          <p:cNvSpPr>
            <a:spLocks noChangeArrowheads="1"/>
          </p:cNvSpPr>
          <p:nvPr/>
        </p:nvSpPr>
        <p:spPr bwMode="auto">
          <a:xfrm>
            <a:off x="7088188" y="5551488"/>
            <a:ext cx="247650" cy="2444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  <p:txBody>
          <a:bodyPr wrap="none" lIns="92075" tIns="46038" rIns="92075" bIns="46038" anchor="ctr" anchorCtr="1"/>
          <a:lstStyle/>
          <a:p>
            <a:pPr algn="ctr" eaLnBrk="0" hangingPunct="0"/>
            <a:r>
              <a:rPr lang="en-US" sz="1800" dirty="0">
                <a:solidFill>
                  <a:srgbClr val="000000"/>
                </a:solidFill>
                <a:latin typeface="+mn-lt"/>
                <a:ea typeface="ＭＳ Ｐゴシック" pitchFamily="34" charset="-128"/>
                <a:sym typeface="Symbol" pitchFamily="18" charset="2"/>
              </a:rPr>
              <a:t></a:t>
            </a:r>
          </a:p>
        </p:txBody>
      </p:sp>
      <p:sp>
        <p:nvSpPr>
          <p:cNvPr id="81926" name="Oval 5"/>
          <p:cNvSpPr>
            <a:spLocks noChangeArrowheads="1"/>
          </p:cNvSpPr>
          <p:nvPr/>
        </p:nvSpPr>
        <p:spPr bwMode="auto">
          <a:xfrm>
            <a:off x="6859588" y="6235700"/>
            <a:ext cx="63500" cy="635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800" b="1">
              <a:solidFill>
                <a:srgbClr val="000000"/>
              </a:solidFill>
              <a:latin typeface="+mn-lt"/>
              <a:ea typeface="ＭＳ Ｐゴシック" pitchFamily="34" charset="-128"/>
            </a:endParaRPr>
          </a:p>
        </p:txBody>
      </p:sp>
      <p:sp>
        <p:nvSpPr>
          <p:cNvPr id="81927" name="Oval 6"/>
          <p:cNvSpPr>
            <a:spLocks noChangeArrowheads="1"/>
          </p:cNvSpPr>
          <p:nvPr/>
        </p:nvSpPr>
        <p:spPr bwMode="auto">
          <a:xfrm>
            <a:off x="7458075" y="6235700"/>
            <a:ext cx="63500" cy="635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800" b="1">
              <a:solidFill>
                <a:srgbClr val="000000"/>
              </a:solidFill>
              <a:latin typeface="+mn-lt"/>
              <a:ea typeface="ＭＳ Ｐゴシック" pitchFamily="34" charset="-128"/>
            </a:endParaRPr>
          </a:p>
        </p:txBody>
      </p:sp>
      <p:cxnSp>
        <p:nvCxnSpPr>
          <p:cNvPr id="81928" name="AutoShape 7"/>
          <p:cNvCxnSpPr>
            <a:cxnSpLocks noChangeShapeType="1"/>
            <a:stCxn id="81925" idx="3"/>
            <a:endCxn id="81926" idx="7"/>
          </p:cNvCxnSpPr>
          <p:nvPr/>
        </p:nvCxnSpPr>
        <p:spPr bwMode="auto">
          <a:xfrm flipH="1">
            <a:off x="6913563" y="5759450"/>
            <a:ext cx="211137" cy="4857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81929" name="AutoShape 8"/>
          <p:cNvCxnSpPr>
            <a:cxnSpLocks noChangeShapeType="1"/>
            <a:stCxn id="81925" idx="5"/>
            <a:endCxn id="81927" idx="0"/>
          </p:cNvCxnSpPr>
          <p:nvPr/>
        </p:nvCxnSpPr>
        <p:spPr bwMode="auto">
          <a:xfrm>
            <a:off x="7299325" y="5759450"/>
            <a:ext cx="190500" cy="476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81930" name="Oval 9"/>
          <p:cNvSpPr>
            <a:spLocks noChangeArrowheads="1"/>
          </p:cNvSpPr>
          <p:nvPr/>
        </p:nvSpPr>
        <p:spPr bwMode="auto">
          <a:xfrm>
            <a:off x="7699375" y="4846638"/>
            <a:ext cx="247650" cy="2460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  <p:txBody>
          <a:bodyPr wrap="none" lIns="92075" tIns="46038" rIns="92075" bIns="46038" anchor="ctr" anchorCtr="1"/>
          <a:lstStyle/>
          <a:p>
            <a:pPr algn="ctr" eaLnBrk="0" hangingPunct="0"/>
            <a:r>
              <a:rPr lang="en-US" sz="1800" dirty="0">
                <a:solidFill>
                  <a:srgbClr val="000000"/>
                </a:solidFill>
                <a:latin typeface="+mn-lt"/>
                <a:ea typeface="ＭＳ Ｐゴシック" pitchFamily="34" charset="-128"/>
                <a:sym typeface="Symbol" pitchFamily="18" charset="2"/>
              </a:rPr>
              <a:t></a:t>
            </a:r>
          </a:p>
        </p:txBody>
      </p:sp>
      <p:sp>
        <p:nvSpPr>
          <p:cNvPr id="81931" name="Oval 10"/>
          <p:cNvSpPr>
            <a:spLocks noChangeArrowheads="1"/>
          </p:cNvSpPr>
          <p:nvPr/>
        </p:nvSpPr>
        <p:spPr bwMode="auto">
          <a:xfrm>
            <a:off x="8197850" y="5551488"/>
            <a:ext cx="247650" cy="2444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  <p:txBody>
          <a:bodyPr wrap="none" lIns="92075" tIns="46038" rIns="92075" bIns="46038" anchor="ctr" anchorCtr="1"/>
          <a:lstStyle/>
          <a:p>
            <a:pPr algn="ctr" eaLnBrk="0" hangingPunct="0"/>
            <a:r>
              <a:rPr lang="en-US" sz="1800" dirty="0">
                <a:solidFill>
                  <a:srgbClr val="000000"/>
                </a:solidFill>
                <a:latin typeface="+mn-lt"/>
                <a:ea typeface="ＭＳ Ｐゴシック" pitchFamily="34" charset="-128"/>
                <a:sym typeface="Symbol" pitchFamily="18" charset="2"/>
              </a:rPr>
              <a:t></a:t>
            </a:r>
          </a:p>
        </p:txBody>
      </p:sp>
      <p:cxnSp>
        <p:nvCxnSpPr>
          <p:cNvPr id="81932" name="AutoShape 11"/>
          <p:cNvCxnSpPr>
            <a:cxnSpLocks noChangeShapeType="1"/>
            <a:stCxn id="81930" idx="3"/>
            <a:endCxn id="81925" idx="7"/>
          </p:cNvCxnSpPr>
          <p:nvPr/>
        </p:nvCxnSpPr>
        <p:spPr bwMode="auto">
          <a:xfrm flipH="1">
            <a:off x="7299325" y="5056188"/>
            <a:ext cx="436563" cy="5318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81933" name="AutoShape 12"/>
          <p:cNvCxnSpPr>
            <a:cxnSpLocks noChangeShapeType="1"/>
            <a:stCxn id="81930" idx="5"/>
            <a:endCxn id="81931" idx="1"/>
          </p:cNvCxnSpPr>
          <p:nvPr/>
        </p:nvCxnSpPr>
        <p:spPr bwMode="auto">
          <a:xfrm>
            <a:off x="7910513" y="5056188"/>
            <a:ext cx="323850" cy="5318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81934" name="Oval 13"/>
          <p:cNvSpPr>
            <a:spLocks noChangeArrowheads="1"/>
          </p:cNvSpPr>
          <p:nvPr/>
        </p:nvSpPr>
        <p:spPr bwMode="auto">
          <a:xfrm>
            <a:off x="8281988" y="6235700"/>
            <a:ext cx="68262" cy="6826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800" b="1">
              <a:solidFill>
                <a:srgbClr val="000000"/>
              </a:solidFill>
              <a:latin typeface="+mn-lt"/>
              <a:ea typeface="ＭＳ Ｐゴシック" pitchFamily="34" charset="-128"/>
            </a:endParaRPr>
          </a:p>
        </p:txBody>
      </p:sp>
      <p:cxnSp>
        <p:nvCxnSpPr>
          <p:cNvPr id="81935" name="AutoShape 14"/>
          <p:cNvCxnSpPr>
            <a:cxnSpLocks noChangeShapeType="1"/>
            <a:stCxn id="81931" idx="4"/>
            <a:endCxn id="81934" idx="0"/>
          </p:cNvCxnSpPr>
          <p:nvPr/>
        </p:nvCxnSpPr>
        <p:spPr bwMode="auto">
          <a:xfrm flipH="1">
            <a:off x="8316913" y="5795963"/>
            <a:ext cx="4762" cy="4397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81936" name="Rectangle 15"/>
          <p:cNvSpPr>
            <a:spLocks noChangeArrowheads="1"/>
          </p:cNvSpPr>
          <p:nvPr/>
        </p:nvSpPr>
        <p:spPr bwMode="auto">
          <a:xfrm>
            <a:off x="6738938" y="6323013"/>
            <a:ext cx="270908" cy="277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200">
                <a:solidFill>
                  <a:srgbClr val="000000"/>
                </a:solidFill>
                <a:latin typeface="+mn-lt"/>
                <a:ea typeface="ＭＳ Ｐゴシック" pitchFamily="34" charset="-128"/>
                <a:sym typeface="Symbol" pitchFamily="18" charset="2"/>
              </a:rPr>
              <a:t>0</a:t>
            </a:r>
            <a:endParaRPr lang="en-US" sz="1200">
              <a:solidFill>
                <a:srgbClr val="000000"/>
              </a:solidFill>
              <a:latin typeface="+mn-lt"/>
              <a:ea typeface="ＭＳ Ｐゴシック" pitchFamily="34" charset="-128"/>
            </a:endParaRPr>
          </a:p>
        </p:txBody>
      </p:sp>
      <p:sp>
        <p:nvSpPr>
          <p:cNvPr id="81937" name="Rectangle 16"/>
          <p:cNvSpPr>
            <a:spLocks noChangeArrowheads="1"/>
          </p:cNvSpPr>
          <p:nvPr/>
        </p:nvSpPr>
        <p:spPr bwMode="auto">
          <a:xfrm>
            <a:off x="7392988" y="6323013"/>
            <a:ext cx="270908" cy="277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200">
                <a:solidFill>
                  <a:srgbClr val="000000"/>
                </a:solidFill>
                <a:latin typeface="+mn-lt"/>
                <a:ea typeface="ＭＳ Ｐゴシック" pitchFamily="34" charset="-128"/>
                <a:sym typeface="Symbol" pitchFamily="18" charset="2"/>
              </a:rPr>
              <a:t>?</a:t>
            </a:r>
            <a:endParaRPr lang="en-US" sz="1200">
              <a:solidFill>
                <a:srgbClr val="000000"/>
              </a:solidFill>
              <a:latin typeface="+mn-lt"/>
              <a:ea typeface="ＭＳ Ｐゴシック" pitchFamily="34" charset="-128"/>
            </a:endParaRPr>
          </a:p>
        </p:txBody>
      </p:sp>
      <p:sp>
        <p:nvSpPr>
          <p:cNvPr id="81938" name="Rectangle 17"/>
          <p:cNvSpPr>
            <a:spLocks noChangeArrowheads="1"/>
          </p:cNvSpPr>
          <p:nvPr/>
        </p:nvSpPr>
        <p:spPr bwMode="auto">
          <a:xfrm>
            <a:off x="8191500" y="6323013"/>
            <a:ext cx="270908" cy="277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200">
                <a:solidFill>
                  <a:srgbClr val="000000"/>
                </a:solidFill>
                <a:latin typeface="+mn-lt"/>
                <a:ea typeface="ＭＳ Ｐゴシック" pitchFamily="34" charset="-128"/>
                <a:sym typeface="Symbol" pitchFamily="18" charset="2"/>
              </a:rPr>
              <a:t>?</a:t>
            </a:r>
            <a:endParaRPr lang="en-US" sz="1200">
              <a:solidFill>
                <a:srgbClr val="000000"/>
              </a:solidFill>
              <a:latin typeface="+mn-lt"/>
              <a:ea typeface="ＭＳ Ｐゴシック" pitchFamily="34" charset="-128"/>
            </a:endParaRPr>
          </a:p>
        </p:txBody>
      </p:sp>
      <p:sp>
        <p:nvSpPr>
          <p:cNvPr id="81939" name="Rectangle 18"/>
          <p:cNvSpPr>
            <a:spLocks noChangeArrowheads="1"/>
          </p:cNvSpPr>
          <p:nvPr/>
        </p:nvSpPr>
        <p:spPr bwMode="auto">
          <a:xfrm>
            <a:off x="7542213" y="4235450"/>
            <a:ext cx="612347" cy="277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200">
                <a:solidFill>
                  <a:srgbClr val="000000"/>
                </a:solidFill>
                <a:latin typeface="+mn-lt"/>
                <a:ea typeface="ＭＳ Ｐゴシック" pitchFamily="34" charset="-128"/>
              </a:rPr>
              <a:t>output</a:t>
            </a:r>
          </a:p>
        </p:txBody>
      </p:sp>
      <p:sp>
        <p:nvSpPr>
          <p:cNvPr id="81940" name="Rectangle 19"/>
          <p:cNvSpPr>
            <a:spLocks noChangeArrowheads="1"/>
          </p:cNvSpPr>
          <p:nvPr/>
        </p:nvSpPr>
        <p:spPr bwMode="auto">
          <a:xfrm>
            <a:off x="7659688" y="4483100"/>
            <a:ext cx="343043" cy="308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kumimoji="1" lang="en-US" sz="1400">
                <a:solidFill>
                  <a:srgbClr val="003399"/>
                </a:solidFill>
                <a:latin typeface="+mn-lt"/>
                <a:ea typeface="ＭＳ Ｐゴシック" pitchFamily="34" charset="-128"/>
              </a:rPr>
              <a:t>x</a:t>
            </a:r>
            <a:r>
              <a:rPr kumimoji="1" lang="en-US" sz="1400" baseline="-25000">
                <a:solidFill>
                  <a:srgbClr val="003399"/>
                </a:solidFill>
                <a:latin typeface="+mn-lt"/>
                <a:ea typeface="ＭＳ Ｐゴシック" pitchFamily="34" charset="-128"/>
              </a:rPr>
              <a:t>0</a:t>
            </a:r>
            <a:endParaRPr kumimoji="1" lang="en-US" sz="1400">
              <a:solidFill>
                <a:srgbClr val="003399"/>
              </a:solidFill>
              <a:latin typeface="+mn-lt"/>
              <a:ea typeface="ＭＳ Ｐゴシック" pitchFamily="34" charset="-128"/>
            </a:endParaRPr>
          </a:p>
        </p:txBody>
      </p:sp>
      <p:sp>
        <p:nvSpPr>
          <p:cNvPr id="81941" name="Rectangle 20"/>
          <p:cNvSpPr>
            <a:spLocks noChangeArrowheads="1"/>
          </p:cNvSpPr>
          <p:nvPr/>
        </p:nvSpPr>
        <p:spPr bwMode="auto">
          <a:xfrm>
            <a:off x="8177213" y="5189538"/>
            <a:ext cx="343043" cy="308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kumimoji="1" lang="en-US" sz="1400">
                <a:solidFill>
                  <a:srgbClr val="003399"/>
                </a:solidFill>
                <a:latin typeface="+mn-lt"/>
                <a:ea typeface="ＭＳ Ｐゴシック" pitchFamily="34" charset="-128"/>
              </a:rPr>
              <a:t>x</a:t>
            </a:r>
            <a:r>
              <a:rPr kumimoji="1" lang="en-US" sz="1400" baseline="-25000">
                <a:solidFill>
                  <a:srgbClr val="003399"/>
                </a:solidFill>
                <a:latin typeface="+mn-lt"/>
                <a:ea typeface="ＭＳ Ｐゴシック" pitchFamily="34" charset="-128"/>
              </a:rPr>
              <a:t>2</a:t>
            </a:r>
            <a:endParaRPr kumimoji="1" lang="en-US" sz="1400">
              <a:solidFill>
                <a:srgbClr val="003399"/>
              </a:solidFill>
              <a:latin typeface="+mn-lt"/>
              <a:ea typeface="ＭＳ Ｐゴシック" pitchFamily="34" charset="-128"/>
            </a:endParaRPr>
          </a:p>
        </p:txBody>
      </p:sp>
      <p:sp>
        <p:nvSpPr>
          <p:cNvPr id="81942" name="Rectangle 21"/>
          <p:cNvSpPr>
            <a:spLocks noChangeArrowheads="1"/>
          </p:cNvSpPr>
          <p:nvPr/>
        </p:nvSpPr>
        <p:spPr bwMode="auto">
          <a:xfrm>
            <a:off x="7053263" y="5199063"/>
            <a:ext cx="343043" cy="308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kumimoji="1" lang="en-US" sz="1400">
                <a:solidFill>
                  <a:srgbClr val="003399"/>
                </a:solidFill>
                <a:latin typeface="+mn-lt"/>
                <a:ea typeface="ＭＳ Ｐゴシック" pitchFamily="34" charset="-128"/>
              </a:rPr>
              <a:t>x</a:t>
            </a:r>
            <a:r>
              <a:rPr kumimoji="1" lang="en-US" sz="1400" baseline="-25000">
                <a:solidFill>
                  <a:srgbClr val="003399"/>
                </a:solidFill>
                <a:latin typeface="+mn-lt"/>
                <a:ea typeface="ＭＳ Ｐゴシック" pitchFamily="34" charset="-128"/>
              </a:rPr>
              <a:t>1</a:t>
            </a:r>
            <a:endParaRPr kumimoji="1" lang="en-US" sz="1400">
              <a:solidFill>
                <a:srgbClr val="003399"/>
              </a:solidFill>
              <a:latin typeface="+mn-lt"/>
              <a:ea typeface="ＭＳ Ｐゴシック" pitchFamily="34" charset="-128"/>
            </a:endParaRPr>
          </a:p>
        </p:txBody>
      </p:sp>
      <p:graphicFrame>
        <p:nvGraphicFramePr>
          <p:cNvPr id="8194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800104"/>
              </p:ext>
            </p:extLst>
          </p:nvPr>
        </p:nvGraphicFramePr>
        <p:xfrm>
          <a:off x="4730443" y="3147706"/>
          <a:ext cx="1611312" cy="271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55" name="Equation" r:id="rId4" imgW="1752600" imgH="292100" progId="Equation.3">
                  <p:embed/>
                </p:oleObj>
              </mc:Choice>
              <mc:Fallback>
                <p:oleObj name="Equation" r:id="rId4" imgW="1752600" imgH="292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30443" y="3147706"/>
                        <a:ext cx="1611312" cy="271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4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4218512"/>
              </p:ext>
            </p:extLst>
          </p:nvPr>
        </p:nvGraphicFramePr>
        <p:xfrm>
          <a:off x="4705351" y="3429000"/>
          <a:ext cx="2722562" cy="271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56" name="Equation" r:id="rId6" imgW="2959100" imgH="292100" progId="Equation.3">
                  <p:embed/>
                </p:oleObj>
              </mc:Choice>
              <mc:Fallback>
                <p:oleObj name="Equation" r:id="rId6" imgW="2959100" imgH="292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05351" y="3429000"/>
                        <a:ext cx="2722562" cy="271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4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0106933"/>
              </p:ext>
            </p:extLst>
          </p:nvPr>
        </p:nvGraphicFramePr>
        <p:xfrm>
          <a:off x="4686121" y="3794919"/>
          <a:ext cx="2625725" cy="271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57" name="Equation" r:id="rId8" imgW="2857500" imgH="292100" progId="Equation.3">
                  <p:embed/>
                </p:oleObj>
              </mc:Choice>
              <mc:Fallback>
                <p:oleObj name="Equation" r:id="rId8" imgW="2857500" imgH="292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6121" y="3794919"/>
                        <a:ext cx="2625725" cy="271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46" name="Rectangle 25"/>
          <p:cNvSpPr>
            <a:spLocks noChangeArrowheads="1"/>
          </p:cNvSpPr>
          <p:nvPr/>
        </p:nvSpPr>
        <p:spPr bwMode="auto">
          <a:xfrm>
            <a:off x="8404225" y="6065838"/>
            <a:ext cx="343043" cy="308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kumimoji="1" lang="en-US" sz="1400">
                <a:solidFill>
                  <a:srgbClr val="003399"/>
                </a:solidFill>
                <a:latin typeface="+mn-lt"/>
                <a:ea typeface="ＭＳ Ｐゴシック" pitchFamily="34" charset="-128"/>
              </a:rPr>
              <a:t>x</a:t>
            </a:r>
            <a:r>
              <a:rPr kumimoji="1" lang="en-US" sz="1400" baseline="-25000">
                <a:solidFill>
                  <a:srgbClr val="003399"/>
                </a:solidFill>
                <a:latin typeface="+mn-lt"/>
                <a:ea typeface="ＭＳ Ｐゴシック" pitchFamily="34" charset="-128"/>
              </a:rPr>
              <a:t>3</a:t>
            </a:r>
            <a:endParaRPr kumimoji="1" lang="en-US" sz="1400">
              <a:solidFill>
                <a:srgbClr val="003399"/>
              </a:solidFill>
              <a:latin typeface="+mn-lt"/>
              <a:ea typeface="ＭＳ Ｐゴシック" pitchFamily="34" charset="-128"/>
            </a:endParaRPr>
          </a:p>
        </p:txBody>
      </p:sp>
      <p:sp>
        <p:nvSpPr>
          <p:cNvPr id="81947" name="Rectangle 26"/>
          <p:cNvSpPr>
            <a:spLocks noChangeArrowheads="1"/>
          </p:cNvSpPr>
          <p:nvPr/>
        </p:nvSpPr>
        <p:spPr bwMode="auto">
          <a:xfrm>
            <a:off x="7545388" y="6056313"/>
            <a:ext cx="343043" cy="308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kumimoji="1" lang="en-US" sz="1400">
                <a:solidFill>
                  <a:srgbClr val="003399"/>
                </a:solidFill>
                <a:latin typeface="+mn-lt"/>
                <a:ea typeface="ＭＳ Ｐゴシック" pitchFamily="34" charset="-128"/>
              </a:rPr>
              <a:t>x</a:t>
            </a:r>
            <a:r>
              <a:rPr kumimoji="1" lang="en-US" sz="1400" baseline="-25000">
                <a:solidFill>
                  <a:srgbClr val="003399"/>
                </a:solidFill>
                <a:latin typeface="+mn-lt"/>
                <a:ea typeface="ＭＳ Ｐゴシック" pitchFamily="34" charset="-128"/>
              </a:rPr>
              <a:t>4</a:t>
            </a:r>
            <a:endParaRPr kumimoji="1" lang="en-US" sz="1400">
              <a:solidFill>
                <a:srgbClr val="003399"/>
              </a:solidFill>
              <a:latin typeface="+mn-lt"/>
              <a:ea typeface="ＭＳ Ｐゴシック" pitchFamily="34" charset="-128"/>
            </a:endParaRPr>
          </a:p>
        </p:txBody>
      </p:sp>
      <p:sp>
        <p:nvSpPr>
          <p:cNvPr id="81948" name="Rectangle 27"/>
          <p:cNvSpPr>
            <a:spLocks noChangeArrowheads="1"/>
          </p:cNvSpPr>
          <p:nvPr/>
        </p:nvSpPr>
        <p:spPr bwMode="auto">
          <a:xfrm>
            <a:off x="6397625" y="6048375"/>
            <a:ext cx="343043" cy="308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kumimoji="1" lang="en-US" sz="1400">
                <a:solidFill>
                  <a:srgbClr val="003399"/>
                </a:solidFill>
                <a:latin typeface="+mn-lt"/>
                <a:ea typeface="ＭＳ Ｐゴシック" pitchFamily="34" charset="-128"/>
              </a:rPr>
              <a:t>x</a:t>
            </a:r>
            <a:r>
              <a:rPr kumimoji="1" lang="en-US" sz="1400" baseline="-25000">
                <a:solidFill>
                  <a:srgbClr val="003399"/>
                </a:solidFill>
                <a:latin typeface="+mn-lt"/>
                <a:ea typeface="ＭＳ Ｐゴシック" pitchFamily="34" charset="-128"/>
              </a:rPr>
              <a:t>5</a:t>
            </a:r>
            <a:endParaRPr kumimoji="1" lang="en-US" sz="1400">
              <a:solidFill>
                <a:srgbClr val="003399"/>
              </a:solidFill>
              <a:latin typeface="+mn-lt"/>
              <a:ea typeface="ＭＳ Ｐゴシック" pitchFamily="34" charset="-128"/>
            </a:endParaRPr>
          </a:p>
        </p:txBody>
      </p:sp>
      <p:graphicFrame>
        <p:nvGraphicFramePr>
          <p:cNvPr id="8194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02789"/>
              </p:ext>
            </p:extLst>
          </p:nvPr>
        </p:nvGraphicFramePr>
        <p:xfrm>
          <a:off x="3962400" y="4589771"/>
          <a:ext cx="231775" cy="284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58" name="Equation" r:id="rId10" imgW="241300" imgH="292100" progId="Equation.3">
                  <p:embed/>
                </p:oleObj>
              </mc:Choice>
              <mc:Fallback>
                <p:oleObj name="Equation" r:id="rId10" imgW="241300" imgH="292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4589771"/>
                        <a:ext cx="231775" cy="284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5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330001"/>
              </p:ext>
            </p:extLst>
          </p:nvPr>
        </p:nvGraphicFramePr>
        <p:xfrm>
          <a:off x="3962400" y="4925218"/>
          <a:ext cx="207963" cy="258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59" name="Equation" r:id="rId12" imgW="215900" imgH="266700" progId="Equation.3">
                  <p:embed/>
                </p:oleObj>
              </mc:Choice>
              <mc:Fallback>
                <p:oleObj name="Equation" r:id="rId12" imgW="215900" imgH="266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4925218"/>
                        <a:ext cx="207963" cy="258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02981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3 Satisfiability Reduces to Independent Set</a:t>
            </a:r>
          </a:p>
        </p:txBody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lnSpc>
                <a:spcPct val="110000"/>
              </a:lnSpc>
              <a:buNone/>
            </a:pPr>
            <a:r>
              <a:rPr lang="en-US" sz="1600" dirty="0" smtClean="0"/>
              <a:t>Claim.  </a:t>
            </a:r>
            <a:r>
              <a:rPr lang="en-US" sz="1600" dirty="0" smtClean="0">
                <a:solidFill>
                  <a:schemeClr val="tx1"/>
                </a:solidFill>
              </a:rPr>
              <a:t>3-SAT </a:t>
            </a:r>
            <a:r>
              <a:rPr lang="en-US" sz="1600" dirty="0" smtClean="0">
                <a:solidFill>
                  <a:schemeClr val="tx1"/>
                </a:solidFill>
                <a:sym typeface="Symbol" pitchFamily="18" charset="2"/>
              </a:rPr>
              <a:t> </a:t>
            </a:r>
            <a:r>
              <a:rPr lang="en-US" sz="1600" baseline="-25000" dirty="0" smtClean="0">
                <a:solidFill>
                  <a:schemeClr val="tx1"/>
                </a:solidFill>
                <a:sym typeface="Symbol" pitchFamily="18" charset="2"/>
              </a:rPr>
              <a:t>P</a:t>
            </a:r>
            <a:r>
              <a:rPr lang="en-US" sz="1600" dirty="0" smtClean="0">
                <a:solidFill>
                  <a:schemeClr val="tx1"/>
                </a:solidFill>
                <a:sym typeface="Symbol" pitchFamily="18" charset="2"/>
              </a:rPr>
              <a:t> INDEPENDENT-SET.</a:t>
            </a:r>
          </a:p>
          <a:p>
            <a:pPr marL="0" indent="0">
              <a:buNone/>
            </a:pPr>
            <a:r>
              <a:rPr lang="en-US" sz="1600" dirty="0" smtClean="0"/>
              <a:t>Pf.  </a:t>
            </a:r>
            <a:r>
              <a:rPr lang="en-US" sz="1600" dirty="0" smtClean="0">
                <a:solidFill>
                  <a:schemeClr val="tx1"/>
                </a:solidFill>
                <a:sym typeface="Symbol" pitchFamily="18" charset="2"/>
              </a:rPr>
              <a:t>Given an instance  of 3-SAT, we construct an instance (G, k) of INDEPENDENT-SET that has an independent set of size k </a:t>
            </a:r>
            <a:r>
              <a:rPr lang="en-US" sz="1600" dirty="0" err="1" smtClean="0">
                <a:solidFill>
                  <a:schemeClr val="tx1"/>
                </a:solidFill>
                <a:sym typeface="Symbol" pitchFamily="18" charset="2"/>
              </a:rPr>
              <a:t>iff</a:t>
            </a:r>
            <a:r>
              <a:rPr lang="en-US" sz="1600" dirty="0" smtClean="0">
                <a:solidFill>
                  <a:schemeClr val="tx1"/>
                </a:solidFill>
                <a:sym typeface="Symbol" pitchFamily="18" charset="2"/>
              </a:rPr>
              <a:t>  is </a:t>
            </a:r>
            <a:r>
              <a:rPr lang="en-US" sz="1600" dirty="0" err="1" smtClean="0">
                <a:solidFill>
                  <a:schemeClr val="tx1"/>
                </a:solidFill>
                <a:sym typeface="Symbol" pitchFamily="18" charset="2"/>
              </a:rPr>
              <a:t>satisfiable</a:t>
            </a:r>
            <a:r>
              <a:rPr lang="en-US" sz="1600" dirty="0" smtClean="0">
                <a:solidFill>
                  <a:schemeClr val="tx1"/>
                </a:solidFill>
                <a:sym typeface="Symbol" pitchFamily="18" charset="2"/>
              </a:rPr>
              <a:t>.</a:t>
            </a:r>
          </a:p>
          <a:p>
            <a:pPr marL="0" indent="0"/>
            <a:endParaRPr lang="en-US" sz="1600" dirty="0" smtClean="0">
              <a:solidFill>
                <a:schemeClr val="tx1"/>
              </a:solidFill>
              <a:sym typeface="Symbol" pitchFamily="18" charset="2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en-US" sz="1600" dirty="0" smtClean="0"/>
              <a:t>Construction.</a:t>
            </a:r>
          </a:p>
          <a:p>
            <a:pPr lvl="1">
              <a:lnSpc>
                <a:spcPct val="110000"/>
              </a:lnSpc>
            </a:pPr>
            <a:r>
              <a:rPr lang="en-US" sz="1600" dirty="0" smtClean="0">
                <a:sym typeface="Symbol" pitchFamily="18" charset="2"/>
              </a:rPr>
              <a:t>G contains 3 vertices for each clause, one for each literal.</a:t>
            </a:r>
          </a:p>
          <a:p>
            <a:pPr lvl="1"/>
            <a:r>
              <a:rPr lang="en-US" sz="1600" dirty="0" smtClean="0">
                <a:sym typeface="Symbol" pitchFamily="18" charset="2"/>
              </a:rPr>
              <a:t>Connect 3 literals in a clause in a triangle.</a:t>
            </a:r>
          </a:p>
          <a:p>
            <a:pPr lvl="1"/>
            <a:r>
              <a:rPr lang="en-US" sz="1600" dirty="0" smtClean="0">
                <a:sym typeface="Symbol" pitchFamily="18" charset="2"/>
              </a:rPr>
              <a:t>Connect literal to each of its negations.</a:t>
            </a:r>
          </a:p>
          <a:p>
            <a:pPr marL="0" indent="0">
              <a:lnSpc>
                <a:spcPct val="110000"/>
              </a:lnSpc>
            </a:pPr>
            <a:endParaRPr lang="en-US" sz="1600" dirty="0" smtClean="0">
              <a:solidFill>
                <a:schemeClr val="tx1"/>
              </a:solidFill>
              <a:sym typeface="Symbol" pitchFamily="18" charset="2"/>
            </a:endParaRPr>
          </a:p>
          <a:p>
            <a:pPr marL="0" indent="0">
              <a:lnSpc>
                <a:spcPct val="110000"/>
              </a:lnSpc>
            </a:pPr>
            <a:endParaRPr lang="en-US" sz="1600" dirty="0" smtClean="0">
              <a:sym typeface="Symbol" pitchFamily="18" charset="2"/>
            </a:endParaRPr>
          </a:p>
        </p:txBody>
      </p:sp>
      <p:sp>
        <p:nvSpPr>
          <p:cNvPr id="101381" name="Oval 4"/>
          <p:cNvSpPr>
            <a:spLocks noChangeArrowheads="1"/>
          </p:cNvSpPr>
          <p:nvPr/>
        </p:nvSpPr>
        <p:spPr bwMode="auto">
          <a:xfrm>
            <a:off x="1612900" y="5551488"/>
            <a:ext cx="177800" cy="17621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kumimoji="1" lang="en-US" sz="1400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101382" name="Oval 5"/>
          <p:cNvSpPr>
            <a:spLocks noChangeArrowheads="1"/>
          </p:cNvSpPr>
          <p:nvPr/>
        </p:nvSpPr>
        <p:spPr bwMode="auto">
          <a:xfrm>
            <a:off x="2703513" y="5551488"/>
            <a:ext cx="176212" cy="17621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kumimoji="1" lang="en-US" sz="1400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101383" name="Oval 6"/>
          <p:cNvSpPr>
            <a:spLocks noChangeArrowheads="1"/>
          </p:cNvSpPr>
          <p:nvPr/>
        </p:nvSpPr>
        <p:spPr bwMode="auto">
          <a:xfrm>
            <a:off x="2201863" y="4699000"/>
            <a:ext cx="176212" cy="17621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kumimoji="1" lang="en-US" sz="1400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graphicFrame>
        <p:nvGraphicFramePr>
          <p:cNvPr id="101384" name="Object 7"/>
          <p:cNvGraphicFramePr>
            <a:graphicFrameLocks noChangeAspect="1"/>
          </p:cNvGraphicFramePr>
          <p:nvPr/>
        </p:nvGraphicFramePr>
        <p:xfrm>
          <a:off x="1587500" y="5729288"/>
          <a:ext cx="207963" cy="25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72" name="Equation" r:id="rId4" imgW="215900" imgH="266700" progId="Equation.3">
                  <p:embed/>
                </p:oleObj>
              </mc:Choice>
              <mc:Fallback>
                <p:oleObj name="Equation" r:id="rId4" imgW="215900" imgH="266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500" y="5729288"/>
                        <a:ext cx="207963" cy="257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1385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8175870"/>
              </p:ext>
            </p:extLst>
          </p:nvPr>
        </p:nvGraphicFramePr>
        <p:xfrm>
          <a:off x="1936750" y="6096000"/>
          <a:ext cx="5969000" cy="52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73" name="Equation" r:id="rId6" imgW="5829300" imgH="355600" progId="Equation.3">
                  <p:embed/>
                </p:oleObj>
              </mc:Choice>
              <mc:Fallback>
                <p:oleObj name="Equation" r:id="rId6" imgW="5829300" imgH="355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-3137" t="-25714" r="-3137" b="-25714"/>
                      <a:stretch>
                        <a:fillRect/>
                      </a:stretch>
                    </p:blipFill>
                    <p:spPr bwMode="auto">
                      <a:xfrm>
                        <a:off x="1936750" y="6096000"/>
                        <a:ext cx="5969000" cy="522288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1386" name="Object 9"/>
          <p:cNvGraphicFramePr>
            <a:graphicFrameLocks noChangeAspect="1"/>
          </p:cNvGraphicFramePr>
          <p:nvPr/>
        </p:nvGraphicFramePr>
        <p:xfrm>
          <a:off x="2689225" y="5729288"/>
          <a:ext cx="207963" cy="25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74" name="Equation" r:id="rId8" imgW="215900" imgH="266700" progId="Equation.3">
                  <p:embed/>
                </p:oleObj>
              </mc:Choice>
              <mc:Fallback>
                <p:oleObj name="Equation" r:id="rId8" imgW="215900" imgH="266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9225" y="5729288"/>
                        <a:ext cx="207963" cy="257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1387" name="Object 10"/>
          <p:cNvGraphicFramePr>
            <a:graphicFrameLocks noChangeAspect="1"/>
          </p:cNvGraphicFramePr>
          <p:nvPr/>
        </p:nvGraphicFramePr>
        <p:xfrm>
          <a:off x="2206625" y="4356100"/>
          <a:ext cx="209550" cy="280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75" name="Equation" r:id="rId10" imgW="215900" imgH="292100" progId="Equation.3">
                  <p:embed/>
                </p:oleObj>
              </mc:Choice>
              <mc:Fallback>
                <p:oleObj name="Equation" r:id="rId10" imgW="215900" imgH="292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6625" y="4356100"/>
                        <a:ext cx="209550" cy="280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1388" name="Oval 11"/>
          <p:cNvSpPr>
            <a:spLocks noChangeArrowheads="1"/>
          </p:cNvSpPr>
          <p:nvPr/>
        </p:nvSpPr>
        <p:spPr bwMode="auto">
          <a:xfrm>
            <a:off x="4017963" y="5551488"/>
            <a:ext cx="176212" cy="17621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kumimoji="1" lang="en-US" sz="1400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101389" name="Oval 12"/>
          <p:cNvSpPr>
            <a:spLocks noChangeArrowheads="1"/>
          </p:cNvSpPr>
          <p:nvPr/>
        </p:nvSpPr>
        <p:spPr bwMode="auto">
          <a:xfrm>
            <a:off x="5108575" y="5551488"/>
            <a:ext cx="176213" cy="17621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kumimoji="1" lang="en-US" sz="1400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101390" name="Oval 13"/>
          <p:cNvSpPr>
            <a:spLocks noChangeArrowheads="1"/>
          </p:cNvSpPr>
          <p:nvPr/>
        </p:nvSpPr>
        <p:spPr bwMode="auto">
          <a:xfrm>
            <a:off x="4606925" y="4699000"/>
            <a:ext cx="176213" cy="17621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kumimoji="1" lang="en-US" sz="1400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graphicFrame>
        <p:nvGraphicFramePr>
          <p:cNvPr id="101391" name="Object 14"/>
          <p:cNvGraphicFramePr>
            <a:graphicFrameLocks noChangeAspect="1"/>
          </p:cNvGraphicFramePr>
          <p:nvPr/>
        </p:nvGraphicFramePr>
        <p:xfrm>
          <a:off x="4003675" y="5729288"/>
          <a:ext cx="184150" cy="25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76" name="Equation" r:id="rId12" imgW="190500" imgH="266700" progId="Equation.3">
                  <p:embed/>
                </p:oleObj>
              </mc:Choice>
              <mc:Fallback>
                <p:oleObj name="Equation" r:id="rId12" imgW="190500" imgH="266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3675" y="5729288"/>
                        <a:ext cx="184150" cy="257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1392" name="Oval 15"/>
          <p:cNvSpPr>
            <a:spLocks noChangeArrowheads="1"/>
          </p:cNvSpPr>
          <p:nvPr/>
        </p:nvSpPr>
        <p:spPr bwMode="auto">
          <a:xfrm>
            <a:off x="6407150" y="5551488"/>
            <a:ext cx="176213" cy="17621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kumimoji="1" lang="en-US" sz="1400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101393" name="Oval 16"/>
          <p:cNvSpPr>
            <a:spLocks noChangeArrowheads="1"/>
          </p:cNvSpPr>
          <p:nvPr/>
        </p:nvSpPr>
        <p:spPr bwMode="auto">
          <a:xfrm>
            <a:off x="7497763" y="5551488"/>
            <a:ext cx="176212" cy="17621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kumimoji="1" lang="en-US" sz="1400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101394" name="Oval 17"/>
          <p:cNvSpPr>
            <a:spLocks noChangeArrowheads="1"/>
          </p:cNvSpPr>
          <p:nvPr/>
        </p:nvSpPr>
        <p:spPr bwMode="auto">
          <a:xfrm>
            <a:off x="6996113" y="4699000"/>
            <a:ext cx="176212" cy="17621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kumimoji="1" lang="en-US" sz="1400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grpSp>
        <p:nvGrpSpPr>
          <p:cNvPr id="43026" name="Group 18"/>
          <p:cNvGrpSpPr>
            <a:grpSpLocks/>
          </p:cNvGrpSpPr>
          <p:nvPr/>
        </p:nvGrpSpPr>
        <p:grpSpPr bwMode="auto">
          <a:xfrm>
            <a:off x="1763713" y="4849813"/>
            <a:ext cx="5759450" cy="790575"/>
            <a:chOff x="1111" y="3055"/>
            <a:chExt cx="3628" cy="498"/>
          </a:xfrm>
        </p:grpSpPr>
        <p:cxnSp>
          <p:nvCxnSpPr>
            <p:cNvPr id="101409" name="AutoShape 19"/>
            <p:cNvCxnSpPr>
              <a:cxnSpLocks noChangeShapeType="1"/>
              <a:stCxn id="101383" idx="5"/>
              <a:endCxn id="101382" idx="1"/>
            </p:cNvCxnSpPr>
            <p:nvPr/>
          </p:nvCxnSpPr>
          <p:spPr bwMode="auto">
            <a:xfrm>
              <a:off x="1482" y="3055"/>
              <a:ext cx="238" cy="4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101410" name="AutoShape 20"/>
            <p:cNvCxnSpPr>
              <a:cxnSpLocks noChangeShapeType="1"/>
              <a:stCxn id="101381" idx="6"/>
              <a:endCxn id="101382" idx="2"/>
            </p:cNvCxnSpPr>
            <p:nvPr/>
          </p:nvCxnSpPr>
          <p:spPr bwMode="auto">
            <a:xfrm>
              <a:off x="1128" y="3553"/>
              <a:ext cx="575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101411" name="AutoShape 21"/>
            <p:cNvCxnSpPr>
              <a:cxnSpLocks noChangeShapeType="1"/>
              <a:stCxn id="101381" idx="7"/>
              <a:endCxn id="101383" idx="3"/>
            </p:cNvCxnSpPr>
            <p:nvPr/>
          </p:nvCxnSpPr>
          <p:spPr bwMode="auto">
            <a:xfrm flipV="1">
              <a:off x="1111" y="3055"/>
              <a:ext cx="293" cy="4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101412" name="AutoShape 22"/>
            <p:cNvCxnSpPr>
              <a:cxnSpLocks noChangeShapeType="1"/>
              <a:stCxn id="101390" idx="5"/>
              <a:endCxn id="101389" idx="1"/>
            </p:cNvCxnSpPr>
            <p:nvPr/>
          </p:nvCxnSpPr>
          <p:spPr bwMode="auto">
            <a:xfrm>
              <a:off x="2997" y="3055"/>
              <a:ext cx="237" cy="4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101413" name="AutoShape 23"/>
            <p:cNvCxnSpPr>
              <a:cxnSpLocks noChangeShapeType="1"/>
              <a:stCxn id="101388" idx="6"/>
              <a:endCxn id="101389" idx="2"/>
            </p:cNvCxnSpPr>
            <p:nvPr/>
          </p:nvCxnSpPr>
          <p:spPr bwMode="auto">
            <a:xfrm>
              <a:off x="2642" y="3553"/>
              <a:ext cx="576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101414" name="AutoShape 24"/>
            <p:cNvCxnSpPr>
              <a:cxnSpLocks noChangeShapeType="1"/>
              <a:stCxn id="101388" idx="7"/>
              <a:endCxn id="101390" idx="3"/>
            </p:cNvCxnSpPr>
            <p:nvPr/>
          </p:nvCxnSpPr>
          <p:spPr bwMode="auto">
            <a:xfrm flipV="1">
              <a:off x="2626" y="3055"/>
              <a:ext cx="292" cy="4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101415" name="AutoShape 25"/>
            <p:cNvCxnSpPr>
              <a:cxnSpLocks noChangeShapeType="1"/>
              <a:stCxn id="101394" idx="5"/>
              <a:endCxn id="101393" idx="1"/>
            </p:cNvCxnSpPr>
            <p:nvPr/>
          </p:nvCxnSpPr>
          <p:spPr bwMode="auto">
            <a:xfrm>
              <a:off x="4502" y="3055"/>
              <a:ext cx="237" cy="4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101416" name="AutoShape 26"/>
            <p:cNvCxnSpPr>
              <a:cxnSpLocks noChangeShapeType="1"/>
              <a:stCxn id="101392" idx="6"/>
              <a:endCxn id="101393" idx="2"/>
            </p:cNvCxnSpPr>
            <p:nvPr/>
          </p:nvCxnSpPr>
          <p:spPr bwMode="auto">
            <a:xfrm>
              <a:off x="4147" y="3553"/>
              <a:ext cx="576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101417" name="AutoShape 27"/>
            <p:cNvCxnSpPr>
              <a:cxnSpLocks noChangeShapeType="1"/>
              <a:stCxn id="101392" idx="7"/>
              <a:endCxn id="101394" idx="3"/>
            </p:cNvCxnSpPr>
            <p:nvPr/>
          </p:nvCxnSpPr>
          <p:spPr bwMode="auto">
            <a:xfrm flipV="1">
              <a:off x="4131" y="3055"/>
              <a:ext cx="292" cy="4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</p:grpSp>
      <p:graphicFrame>
        <p:nvGraphicFramePr>
          <p:cNvPr id="101396" name="Object 28"/>
          <p:cNvGraphicFramePr>
            <a:graphicFrameLocks noChangeAspect="1"/>
          </p:cNvGraphicFramePr>
          <p:nvPr/>
        </p:nvGraphicFramePr>
        <p:xfrm>
          <a:off x="6381750" y="5729288"/>
          <a:ext cx="207963" cy="25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77" name="Equation" r:id="rId14" imgW="215900" imgH="266700" progId="Equation.3">
                  <p:embed/>
                </p:oleObj>
              </mc:Choice>
              <mc:Fallback>
                <p:oleObj name="Equation" r:id="rId14" imgW="215900" imgH="266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81750" y="5729288"/>
                        <a:ext cx="207963" cy="257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1397" name="Object 29"/>
          <p:cNvGraphicFramePr>
            <a:graphicFrameLocks noChangeAspect="1"/>
          </p:cNvGraphicFramePr>
          <p:nvPr/>
        </p:nvGraphicFramePr>
        <p:xfrm>
          <a:off x="7475538" y="5729288"/>
          <a:ext cx="220662" cy="25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78" name="Equation" r:id="rId15" imgW="228600" imgH="266700" progId="Equation.3">
                  <p:embed/>
                </p:oleObj>
              </mc:Choice>
              <mc:Fallback>
                <p:oleObj name="Equation" r:id="rId15" imgW="228600" imgH="266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75538" y="5729288"/>
                        <a:ext cx="220662" cy="257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1398" name="Object 30"/>
          <p:cNvGraphicFramePr>
            <a:graphicFrameLocks noChangeAspect="1"/>
          </p:cNvGraphicFramePr>
          <p:nvPr/>
        </p:nvGraphicFramePr>
        <p:xfrm>
          <a:off x="7000875" y="4356100"/>
          <a:ext cx="207963" cy="280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79" name="Equation" r:id="rId17" imgW="215900" imgH="292100" progId="Equation.3">
                  <p:embed/>
                </p:oleObj>
              </mc:Choice>
              <mc:Fallback>
                <p:oleObj name="Equation" r:id="rId17" imgW="215900" imgH="292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00875" y="4356100"/>
                        <a:ext cx="207963" cy="280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1399" name="Object 31"/>
          <p:cNvGraphicFramePr>
            <a:graphicFrameLocks noChangeAspect="1"/>
          </p:cNvGraphicFramePr>
          <p:nvPr/>
        </p:nvGraphicFramePr>
        <p:xfrm>
          <a:off x="4592638" y="4343400"/>
          <a:ext cx="233362" cy="282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80" name="Equation" r:id="rId18" imgW="241300" imgH="292100" progId="Equation.3">
                  <p:embed/>
                </p:oleObj>
              </mc:Choice>
              <mc:Fallback>
                <p:oleObj name="Equation" r:id="rId18" imgW="241300" imgH="292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92638" y="4343400"/>
                        <a:ext cx="233362" cy="282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1400" name="Object 32"/>
          <p:cNvGraphicFramePr>
            <a:graphicFrameLocks noChangeAspect="1"/>
          </p:cNvGraphicFramePr>
          <p:nvPr/>
        </p:nvGraphicFramePr>
        <p:xfrm>
          <a:off x="5105400" y="5729288"/>
          <a:ext cx="207963" cy="25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81" name="Equation" r:id="rId20" imgW="215900" imgH="266700" progId="Equation.3">
                  <p:embed/>
                </p:oleObj>
              </mc:Choice>
              <mc:Fallback>
                <p:oleObj name="Equation" r:id="rId20" imgW="215900" imgH="266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5729288"/>
                        <a:ext cx="207963" cy="257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3041" name="Group 33"/>
          <p:cNvGrpSpPr>
            <a:grpSpLocks/>
          </p:cNvGrpSpPr>
          <p:nvPr/>
        </p:nvGrpSpPr>
        <p:grpSpPr bwMode="auto">
          <a:xfrm>
            <a:off x="1765300" y="4787900"/>
            <a:ext cx="5230813" cy="788988"/>
            <a:chOff x="1112" y="3016"/>
            <a:chExt cx="3295" cy="497"/>
          </a:xfrm>
        </p:grpSpPr>
        <p:cxnSp>
          <p:nvCxnSpPr>
            <p:cNvPr id="101405" name="AutoShape 34"/>
            <p:cNvCxnSpPr>
              <a:cxnSpLocks noChangeShapeType="1"/>
              <a:stCxn id="101383" idx="6"/>
              <a:endCxn id="101388" idx="1"/>
            </p:cNvCxnSpPr>
            <p:nvPr/>
          </p:nvCxnSpPr>
          <p:spPr bwMode="auto">
            <a:xfrm>
              <a:off x="1498" y="3016"/>
              <a:ext cx="1049" cy="49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101406" name="AutoShape 35"/>
            <p:cNvCxnSpPr>
              <a:cxnSpLocks noChangeShapeType="1"/>
              <a:stCxn id="101394" idx="2"/>
              <a:endCxn id="101388" idx="7"/>
            </p:cNvCxnSpPr>
            <p:nvPr/>
          </p:nvCxnSpPr>
          <p:spPr bwMode="auto">
            <a:xfrm flipH="1">
              <a:off x="2626" y="3016"/>
              <a:ext cx="1781" cy="49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101407" name="AutoShape 36"/>
            <p:cNvCxnSpPr>
              <a:cxnSpLocks noChangeShapeType="1"/>
              <a:stCxn id="101381" idx="7"/>
              <a:endCxn id="101390" idx="2"/>
            </p:cNvCxnSpPr>
            <p:nvPr/>
          </p:nvCxnSpPr>
          <p:spPr bwMode="auto">
            <a:xfrm flipV="1">
              <a:off x="1112" y="3016"/>
              <a:ext cx="1790" cy="49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101408" name="AutoShape 37"/>
            <p:cNvCxnSpPr>
              <a:cxnSpLocks noChangeShapeType="1"/>
              <a:stCxn id="101392" idx="1"/>
              <a:endCxn id="101390" idx="6"/>
            </p:cNvCxnSpPr>
            <p:nvPr/>
          </p:nvCxnSpPr>
          <p:spPr bwMode="auto">
            <a:xfrm flipH="1" flipV="1">
              <a:off x="3013" y="3016"/>
              <a:ext cx="1039" cy="49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</p:grpSp>
      <p:sp>
        <p:nvSpPr>
          <p:cNvPr id="101402" name="Rectangle 38"/>
          <p:cNvSpPr>
            <a:spLocks noChangeArrowheads="1"/>
          </p:cNvSpPr>
          <p:nvPr/>
        </p:nvSpPr>
        <p:spPr bwMode="auto">
          <a:xfrm>
            <a:off x="322263" y="6172200"/>
            <a:ext cx="578685" cy="308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kumimoji="1" lang="en-US" sz="1400">
                <a:solidFill>
                  <a:srgbClr val="000000"/>
                </a:solidFill>
                <a:latin typeface="+mn-lt"/>
                <a:ea typeface="ＭＳ Ｐゴシック" pitchFamily="34" charset="-128"/>
              </a:rPr>
              <a:t>k = 3</a:t>
            </a:r>
          </a:p>
        </p:txBody>
      </p:sp>
      <p:sp>
        <p:nvSpPr>
          <p:cNvPr id="101403" name="Rectangle 39"/>
          <p:cNvSpPr>
            <a:spLocks noChangeArrowheads="1"/>
          </p:cNvSpPr>
          <p:nvPr/>
        </p:nvSpPr>
        <p:spPr bwMode="auto">
          <a:xfrm>
            <a:off x="328613" y="4876800"/>
            <a:ext cx="325410" cy="308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kumimoji="1" lang="en-US" sz="1400" dirty="0">
                <a:solidFill>
                  <a:srgbClr val="000000"/>
                </a:solidFill>
                <a:latin typeface="+mn-lt"/>
                <a:ea typeface="ＭＳ Ｐゴシック" pitchFamily="34" charset="-128"/>
              </a:rPr>
              <a:t>G</a:t>
            </a:r>
          </a:p>
        </p:txBody>
      </p:sp>
      <p:pic>
        <p:nvPicPr>
          <p:cNvPr id="101404" name="Picture 12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00" y="0"/>
            <a:ext cx="571500" cy="79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53210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3 Satisfiability Reduces to Independent Set</a:t>
            </a:r>
          </a:p>
        </p:txBody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600" dirty="0" smtClean="0"/>
              <a:t>Claim.  </a:t>
            </a:r>
            <a:r>
              <a:rPr lang="en-US" sz="1600" dirty="0" smtClean="0">
                <a:solidFill>
                  <a:schemeClr val="tx1"/>
                </a:solidFill>
                <a:sym typeface="Symbol" pitchFamily="18" charset="2"/>
              </a:rPr>
              <a:t>G contains independent set of size k = || </a:t>
            </a:r>
            <a:r>
              <a:rPr lang="en-US" sz="1600" dirty="0" err="1" smtClean="0">
                <a:solidFill>
                  <a:schemeClr val="tx1"/>
                </a:solidFill>
                <a:sym typeface="Symbol" pitchFamily="18" charset="2"/>
              </a:rPr>
              <a:t>iff</a:t>
            </a:r>
            <a:r>
              <a:rPr lang="en-US" sz="1600" dirty="0" smtClean="0">
                <a:solidFill>
                  <a:schemeClr val="tx1"/>
                </a:solidFill>
                <a:sym typeface="Symbol" pitchFamily="18" charset="2"/>
              </a:rPr>
              <a:t>  is </a:t>
            </a:r>
            <a:r>
              <a:rPr lang="en-US" sz="1600" dirty="0" err="1" smtClean="0">
                <a:solidFill>
                  <a:schemeClr val="tx1"/>
                </a:solidFill>
                <a:sym typeface="Symbol" pitchFamily="18" charset="2"/>
              </a:rPr>
              <a:t>satisfiable</a:t>
            </a:r>
            <a:r>
              <a:rPr lang="en-US" sz="1600" dirty="0" smtClean="0">
                <a:solidFill>
                  <a:schemeClr val="tx1"/>
                </a:solidFill>
                <a:sym typeface="Symbol" pitchFamily="18" charset="2"/>
              </a:rPr>
              <a:t>.</a:t>
            </a:r>
          </a:p>
          <a:p>
            <a:pPr marL="0" indent="0"/>
            <a:endParaRPr lang="en-US" sz="1600" dirty="0" smtClean="0">
              <a:sym typeface="Symbol" pitchFamily="18" charset="2"/>
            </a:endParaRPr>
          </a:p>
          <a:p>
            <a:pPr marL="0" indent="0">
              <a:buNone/>
            </a:pPr>
            <a:r>
              <a:rPr lang="en-US" sz="1600" dirty="0" smtClean="0">
                <a:sym typeface="Symbol" pitchFamily="18" charset="2"/>
              </a:rPr>
              <a:t>Pf.    </a:t>
            </a:r>
            <a:r>
              <a:rPr lang="en-US" sz="1600" dirty="0" smtClean="0">
                <a:solidFill>
                  <a:schemeClr val="tx1"/>
                </a:solidFill>
                <a:sym typeface="Symbol" pitchFamily="18" charset="2"/>
              </a:rPr>
              <a:t>Let S be independent set of size k.</a:t>
            </a:r>
          </a:p>
          <a:p>
            <a:pPr lvl="1"/>
            <a:r>
              <a:rPr lang="en-US" sz="1600" dirty="0" smtClean="0">
                <a:sym typeface="Symbol" pitchFamily="18" charset="2"/>
              </a:rPr>
              <a:t>S must contain exactly one vertex in each triangle.</a:t>
            </a:r>
          </a:p>
          <a:p>
            <a:pPr lvl="1"/>
            <a:r>
              <a:rPr lang="en-US" sz="1600" dirty="0" smtClean="0">
                <a:sym typeface="Symbol" pitchFamily="18" charset="2"/>
              </a:rPr>
              <a:t>Set these literals to true.</a:t>
            </a:r>
          </a:p>
          <a:p>
            <a:pPr lvl="1"/>
            <a:r>
              <a:rPr lang="en-US" sz="1600" dirty="0" smtClean="0">
                <a:sym typeface="Symbol" pitchFamily="18" charset="2"/>
              </a:rPr>
              <a:t>Truth assignment is consistent and all clauses are satisfied.</a:t>
            </a:r>
          </a:p>
          <a:p>
            <a:pPr lvl="1"/>
            <a:endParaRPr lang="en-US" sz="1600" dirty="0" smtClean="0">
              <a:sym typeface="Symbol" pitchFamily="18" charset="2"/>
            </a:endParaRPr>
          </a:p>
          <a:p>
            <a:pPr marL="0" indent="0">
              <a:buNone/>
            </a:pPr>
            <a:r>
              <a:rPr lang="en-US" sz="1600" dirty="0" smtClean="0"/>
              <a:t>Pf  </a:t>
            </a:r>
            <a:r>
              <a:rPr lang="en-US" sz="1600" dirty="0" smtClean="0">
                <a:sym typeface="Symbol" pitchFamily="18" charset="2"/>
              </a:rPr>
              <a:t>   </a:t>
            </a:r>
            <a:r>
              <a:rPr lang="en-US" sz="1600" dirty="0" smtClean="0">
                <a:solidFill>
                  <a:schemeClr val="tx1"/>
                </a:solidFill>
                <a:sym typeface="Symbol" pitchFamily="18" charset="2"/>
              </a:rPr>
              <a:t>Given satisfying assignment, select one true literal from each triangle. This is an independent set of size k.  </a:t>
            </a:r>
            <a:r>
              <a:rPr lang="en-US" sz="1600" dirty="0" smtClean="0">
                <a:solidFill>
                  <a:schemeClr val="tx1"/>
                </a:solidFill>
                <a:ea typeface="Lucida Grande"/>
                <a:cs typeface="Lucida Grande"/>
              </a:rPr>
              <a:t>▪</a:t>
            </a:r>
            <a:endParaRPr lang="en-US" sz="1600" dirty="0" smtClean="0">
              <a:solidFill>
                <a:schemeClr val="tx1"/>
              </a:solidFill>
            </a:endParaRPr>
          </a:p>
          <a:p>
            <a:pPr marL="0" indent="0"/>
            <a:endParaRPr lang="en-US" dirty="0" smtClean="0">
              <a:sym typeface="Symbol" pitchFamily="18" charset="2"/>
            </a:endParaRPr>
          </a:p>
          <a:p>
            <a:pPr marL="0" indent="0"/>
            <a:endParaRPr lang="en-US" dirty="0" smtClean="0"/>
          </a:p>
        </p:txBody>
      </p:sp>
      <p:sp>
        <p:nvSpPr>
          <p:cNvPr id="102405" name="Oval 4"/>
          <p:cNvSpPr>
            <a:spLocks noChangeArrowheads="1"/>
          </p:cNvSpPr>
          <p:nvPr/>
        </p:nvSpPr>
        <p:spPr bwMode="auto">
          <a:xfrm>
            <a:off x="1612900" y="5551488"/>
            <a:ext cx="177800" cy="17621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kumimoji="1" lang="en-US" sz="1400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102406" name="Oval 5"/>
          <p:cNvSpPr>
            <a:spLocks noChangeArrowheads="1"/>
          </p:cNvSpPr>
          <p:nvPr/>
        </p:nvSpPr>
        <p:spPr bwMode="auto">
          <a:xfrm>
            <a:off x="2703513" y="5551488"/>
            <a:ext cx="176212" cy="17621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kumimoji="1" lang="en-US" sz="1400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cxnSp>
        <p:nvCxnSpPr>
          <p:cNvPr id="102407" name="AutoShape 6"/>
          <p:cNvCxnSpPr>
            <a:cxnSpLocks noChangeShapeType="1"/>
            <a:stCxn id="102408" idx="5"/>
            <a:endCxn id="102406" idx="1"/>
          </p:cNvCxnSpPr>
          <p:nvPr/>
        </p:nvCxnSpPr>
        <p:spPr bwMode="auto">
          <a:xfrm>
            <a:off x="2352675" y="4849813"/>
            <a:ext cx="377825" cy="727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02408" name="Oval 7"/>
          <p:cNvSpPr>
            <a:spLocks noChangeArrowheads="1"/>
          </p:cNvSpPr>
          <p:nvPr/>
        </p:nvSpPr>
        <p:spPr bwMode="auto">
          <a:xfrm>
            <a:off x="2201863" y="4699000"/>
            <a:ext cx="176212" cy="17621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kumimoji="1" lang="en-US" sz="1400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cxnSp>
        <p:nvCxnSpPr>
          <p:cNvPr id="102409" name="AutoShape 8"/>
          <p:cNvCxnSpPr>
            <a:cxnSpLocks noChangeShapeType="1"/>
            <a:stCxn id="102405" idx="6"/>
            <a:endCxn id="102406" idx="2"/>
          </p:cNvCxnSpPr>
          <p:nvPr/>
        </p:nvCxnSpPr>
        <p:spPr bwMode="auto">
          <a:xfrm>
            <a:off x="1790700" y="5640388"/>
            <a:ext cx="912813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02410" name="AutoShape 9"/>
          <p:cNvCxnSpPr>
            <a:cxnSpLocks noChangeShapeType="1"/>
            <a:stCxn id="102405" idx="7"/>
            <a:endCxn id="102408" idx="3"/>
          </p:cNvCxnSpPr>
          <p:nvPr/>
        </p:nvCxnSpPr>
        <p:spPr bwMode="auto">
          <a:xfrm flipV="1">
            <a:off x="1763713" y="4849813"/>
            <a:ext cx="465137" cy="727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graphicFrame>
        <p:nvGraphicFramePr>
          <p:cNvPr id="102411" name="Object 10"/>
          <p:cNvGraphicFramePr>
            <a:graphicFrameLocks noChangeAspect="1"/>
          </p:cNvGraphicFramePr>
          <p:nvPr/>
        </p:nvGraphicFramePr>
        <p:xfrm>
          <a:off x="1587500" y="5729288"/>
          <a:ext cx="207963" cy="25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96" name="Equation" r:id="rId4" imgW="215900" imgH="266700" progId="Equation.3">
                  <p:embed/>
                </p:oleObj>
              </mc:Choice>
              <mc:Fallback>
                <p:oleObj name="Equation" r:id="rId4" imgW="215900" imgH="266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500" y="5729288"/>
                        <a:ext cx="207963" cy="257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12" name="Object 11"/>
          <p:cNvGraphicFramePr>
            <a:graphicFrameLocks noChangeAspect="1"/>
          </p:cNvGraphicFramePr>
          <p:nvPr/>
        </p:nvGraphicFramePr>
        <p:xfrm>
          <a:off x="2689225" y="5729288"/>
          <a:ext cx="207963" cy="25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97" name="Equation" r:id="rId6" imgW="215900" imgH="266700" progId="Equation.3">
                  <p:embed/>
                </p:oleObj>
              </mc:Choice>
              <mc:Fallback>
                <p:oleObj name="Equation" r:id="rId6" imgW="215900" imgH="266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9225" y="5729288"/>
                        <a:ext cx="207963" cy="257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13" name="Object 12"/>
          <p:cNvGraphicFramePr>
            <a:graphicFrameLocks noChangeAspect="1"/>
          </p:cNvGraphicFramePr>
          <p:nvPr/>
        </p:nvGraphicFramePr>
        <p:xfrm>
          <a:off x="2206625" y="4356100"/>
          <a:ext cx="209550" cy="280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98" name="Equation" r:id="rId8" imgW="215900" imgH="292100" progId="Equation.3">
                  <p:embed/>
                </p:oleObj>
              </mc:Choice>
              <mc:Fallback>
                <p:oleObj name="Equation" r:id="rId8" imgW="215900" imgH="292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6625" y="4356100"/>
                        <a:ext cx="209550" cy="280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14" name="Oval 13"/>
          <p:cNvSpPr>
            <a:spLocks noChangeArrowheads="1"/>
          </p:cNvSpPr>
          <p:nvPr/>
        </p:nvSpPr>
        <p:spPr bwMode="auto">
          <a:xfrm>
            <a:off x="4017963" y="5551488"/>
            <a:ext cx="176212" cy="17621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kumimoji="1" lang="en-US" sz="1400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102415" name="Oval 14"/>
          <p:cNvSpPr>
            <a:spLocks noChangeArrowheads="1"/>
          </p:cNvSpPr>
          <p:nvPr/>
        </p:nvSpPr>
        <p:spPr bwMode="auto">
          <a:xfrm>
            <a:off x="5108575" y="5551488"/>
            <a:ext cx="176213" cy="17621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kumimoji="1" lang="en-US" sz="1400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cxnSp>
        <p:nvCxnSpPr>
          <p:cNvPr id="102416" name="AutoShape 15"/>
          <p:cNvCxnSpPr>
            <a:cxnSpLocks noChangeShapeType="1"/>
            <a:stCxn id="102417" idx="5"/>
            <a:endCxn id="102415" idx="1"/>
          </p:cNvCxnSpPr>
          <p:nvPr/>
        </p:nvCxnSpPr>
        <p:spPr bwMode="auto">
          <a:xfrm>
            <a:off x="4757738" y="4849813"/>
            <a:ext cx="376237" cy="727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02417" name="Oval 16"/>
          <p:cNvSpPr>
            <a:spLocks noChangeArrowheads="1"/>
          </p:cNvSpPr>
          <p:nvPr/>
        </p:nvSpPr>
        <p:spPr bwMode="auto">
          <a:xfrm>
            <a:off x="4606925" y="4699000"/>
            <a:ext cx="176213" cy="17621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kumimoji="1" lang="en-US" sz="1400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cxnSp>
        <p:nvCxnSpPr>
          <p:cNvPr id="102418" name="AutoShape 17"/>
          <p:cNvCxnSpPr>
            <a:cxnSpLocks noChangeShapeType="1"/>
            <a:stCxn id="102414" idx="6"/>
            <a:endCxn id="102415" idx="2"/>
          </p:cNvCxnSpPr>
          <p:nvPr/>
        </p:nvCxnSpPr>
        <p:spPr bwMode="auto">
          <a:xfrm>
            <a:off x="4194175" y="5640388"/>
            <a:ext cx="914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02419" name="AutoShape 18"/>
          <p:cNvCxnSpPr>
            <a:cxnSpLocks noChangeShapeType="1"/>
            <a:stCxn id="102414" idx="7"/>
            <a:endCxn id="102417" idx="3"/>
          </p:cNvCxnSpPr>
          <p:nvPr/>
        </p:nvCxnSpPr>
        <p:spPr bwMode="auto">
          <a:xfrm flipV="1">
            <a:off x="4168775" y="4849813"/>
            <a:ext cx="463550" cy="727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graphicFrame>
        <p:nvGraphicFramePr>
          <p:cNvPr id="102420" name="Object 19"/>
          <p:cNvGraphicFramePr>
            <a:graphicFrameLocks noChangeAspect="1"/>
          </p:cNvGraphicFramePr>
          <p:nvPr/>
        </p:nvGraphicFramePr>
        <p:xfrm>
          <a:off x="4003675" y="5729288"/>
          <a:ext cx="184150" cy="25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99" name="Equation" r:id="rId10" imgW="190500" imgH="266700" progId="Equation.3">
                  <p:embed/>
                </p:oleObj>
              </mc:Choice>
              <mc:Fallback>
                <p:oleObj name="Equation" r:id="rId10" imgW="190500" imgH="266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3675" y="5729288"/>
                        <a:ext cx="184150" cy="257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21" name="Oval 20"/>
          <p:cNvSpPr>
            <a:spLocks noChangeArrowheads="1"/>
          </p:cNvSpPr>
          <p:nvPr/>
        </p:nvSpPr>
        <p:spPr bwMode="auto">
          <a:xfrm>
            <a:off x="6407150" y="5551488"/>
            <a:ext cx="176213" cy="17621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kumimoji="1" lang="en-US" sz="1400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102422" name="Oval 21"/>
          <p:cNvSpPr>
            <a:spLocks noChangeArrowheads="1"/>
          </p:cNvSpPr>
          <p:nvPr/>
        </p:nvSpPr>
        <p:spPr bwMode="auto">
          <a:xfrm>
            <a:off x="7497763" y="5551488"/>
            <a:ext cx="176212" cy="17621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kumimoji="1" lang="en-US" sz="1400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cxnSp>
        <p:nvCxnSpPr>
          <p:cNvPr id="102423" name="AutoShape 22"/>
          <p:cNvCxnSpPr>
            <a:cxnSpLocks noChangeShapeType="1"/>
            <a:stCxn id="102424" idx="5"/>
            <a:endCxn id="102422" idx="1"/>
          </p:cNvCxnSpPr>
          <p:nvPr/>
        </p:nvCxnSpPr>
        <p:spPr bwMode="auto">
          <a:xfrm>
            <a:off x="7146925" y="4849813"/>
            <a:ext cx="376238" cy="727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02424" name="Oval 23"/>
          <p:cNvSpPr>
            <a:spLocks noChangeArrowheads="1"/>
          </p:cNvSpPr>
          <p:nvPr/>
        </p:nvSpPr>
        <p:spPr bwMode="auto">
          <a:xfrm>
            <a:off x="6996113" y="4699000"/>
            <a:ext cx="176212" cy="17621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kumimoji="1" lang="en-US" sz="1400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cxnSp>
        <p:nvCxnSpPr>
          <p:cNvPr id="102425" name="AutoShape 24"/>
          <p:cNvCxnSpPr>
            <a:cxnSpLocks noChangeShapeType="1"/>
            <a:stCxn id="102421" idx="6"/>
            <a:endCxn id="102422" idx="2"/>
          </p:cNvCxnSpPr>
          <p:nvPr/>
        </p:nvCxnSpPr>
        <p:spPr bwMode="auto">
          <a:xfrm>
            <a:off x="6583363" y="5640388"/>
            <a:ext cx="914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02426" name="AutoShape 25"/>
          <p:cNvCxnSpPr>
            <a:cxnSpLocks noChangeShapeType="1"/>
            <a:stCxn id="102421" idx="7"/>
            <a:endCxn id="102424" idx="3"/>
          </p:cNvCxnSpPr>
          <p:nvPr/>
        </p:nvCxnSpPr>
        <p:spPr bwMode="auto">
          <a:xfrm flipV="1">
            <a:off x="6557963" y="4849813"/>
            <a:ext cx="463550" cy="727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graphicFrame>
        <p:nvGraphicFramePr>
          <p:cNvPr id="102427" name="Object 26"/>
          <p:cNvGraphicFramePr>
            <a:graphicFrameLocks noChangeAspect="1"/>
          </p:cNvGraphicFramePr>
          <p:nvPr/>
        </p:nvGraphicFramePr>
        <p:xfrm>
          <a:off x="6381750" y="5729288"/>
          <a:ext cx="207963" cy="25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00" name="Equation" r:id="rId12" imgW="215900" imgH="266700" progId="Equation.3">
                  <p:embed/>
                </p:oleObj>
              </mc:Choice>
              <mc:Fallback>
                <p:oleObj name="Equation" r:id="rId12" imgW="215900" imgH="266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81750" y="5729288"/>
                        <a:ext cx="207963" cy="257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28" name="Object 27"/>
          <p:cNvGraphicFramePr>
            <a:graphicFrameLocks noChangeAspect="1"/>
          </p:cNvGraphicFramePr>
          <p:nvPr/>
        </p:nvGraphicFramePr>
        <p:xfrm>
          <a:off x="7475538" y="5729288"/>
          <a:ext cx="220662" cy="25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01" name="Equation" r:id="rId13" imgW="228600" imgH="266700" progId="Equation.3">
                  <p:embed/>
                </p:oleObj>
              </mc:Choice>
              <mc:Fallback>
                <p:oleObj name="Equation" r:id="rId13" imgW="228600" imgH="266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75538" y="5729288"/>
                        <a:ext cx="220662" cy="257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29" name="Object 28"/>
          <p:cNvGraphicFramePr>
            <a:graphicFrameLocks noChangeAspect="1"/>
          </p:cNvGraphicFramePr>
          <p:nvPr/>
        </p:nvGraphicFramePr>
        <p:xfrm>
          <a:off x="7000875" y="4356100"/>
          <a:ext cx="207963" cy="280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02" name="Equation" r:id="rId15" imgW="215900" imgH="292100" progId="Equation.3">
                  <p:embed/>
                </p:oleObj>
              </mc:Choice>
              <mc:Fallback>
                <p:oleObj name="Equation" r:id="rId15" imgW="215900" imgH="292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00875" y="4356100"/>
                        <a:ext cx="207963" cy="280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30" name="Object 29"/>
          <p:cNvGraphicFramePr>
            <a:graphicFrameLocks noChangeAspect="1"/>
          </p:cNvGraphicFramePr>
          <p:nvPr/>
        </p:nvGraphicFramePr>
        <p:xfrm>
          <a:off x="4592638" y="4343400"/>
          <a:ext cx="233362" cy="282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03" name="Equation" r:id="rId16" imgW="241300" imgH="292100" progId="Equation.3">
                  <p:embed/>
                </p:oleObj>
              </mc:Choice>
              <mc:Fallback>
                <p:oleObj name="Equation" r:id="rId16" imgW="241300" imgH="292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92638" y="4343400"/>
                        <a:ext cx="233362" cy="282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31" name="Object 30"/>
          <p:cNvGraphicFramePr>
            <a:graphicFrameLocks noChangeAspect="1"/>
          </p:cNvGraphicFramePr>
          <p:nvPr/>
        </p:nvGraphicFramePr>
        <p:xfrm>
          <a:off x="5105400" y="5729288"/>
          <a:ext cx="207963" cy="25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04" name="Equation" r:id="rId18" imgW="215900" imgH="266700" progId="Equation.3">
                  <p:embed/>
                </p:oleObj>
              </mc:Choice>
              <mc:Fallback>
                <p:oleObj name="Equation" r:id="rId18" imgW="215900" imgH="266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5729288"/>
                        <a:ext cx="207963" cy="257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2432" name="AutoShape 31"/>
          <p:cNvCxnSpPr>
            <a:cxnSpLocks noChangeShapeType="1"/>
            <a:stCxn id="102408" idx="6"/>
            <a:endCxn id="102414" idx="1"/>
          </p:cNvCxnSpPr>
          <p:nvPr/>
        </p:nvCxnSpPr>
        <p:spPr bwMode="auto">
          <a:xfrm>
            <a:off x="2378075" y="4787900"/>
            <a:ext cx="1665288" cy="7889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02433" name="AutoShape 32"/>
          <p:cNvCxnSpPr>
            <a:cxnSpLocks noChangeShapeType="1"/>
            <a:stCxn id="102424" idx="2"/>
            <a:endCxn id="102414" idx="7"/>
          </p:cNvCxnSpPr>
          <p:nvPr/>
        </p:nvCxnSpPr>
        <p:spPr bwMode="auto">
          <a:xfrm flipH="1">
            <a:off x="4168775" y="4787900"/>
            <a:ext cx="2827338" cy="7889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02434" name="AutoShape 33"/>
          <p:cNvCxnSpPr>
            <a:cxnSpLocks noChangeShapeType="1"/>
            <a:stCxn id="102405" idx="7"/>
            <a:endCxn id="102417" idx="2"/>
          </p:cNvCxnSpPr>
          <p:nvPr/>
        </p:nvCxnSpPr>
        <p:spPr bwMode="auto">
          <a:xfrm flipV="1">
            <a:off x="1765300" y="4787900"/>
            <a:ext cx="2841625" cy="7889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02435" name="AutoShape 34"/>
          <p:cNvCxnSpPr>
            <a:cxnSpLocks noChangeShapeType="1"/>
            <a:stCxn id="102421" idx="1"/>
            <a:endCxn id="102417" idx="6"/>
          </p:cNvCxnSpPr>
          <p:nvPr/>
        </p:nvCxnSpPr>
        <p:spPr bwMode="auto">
          <a:xfrm flipH="1" flipV="1">
            <a:off x="4783138" y="4787900"/>
            <a:ext cx="1649412" cy="7889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02436" name="Rectangle 35"/>
          <p:cNvSpPr>
            <a:spLocks noChangeArrowheads="1"/>
          </p:cNvSpPr>
          <p:nvPr/>
        </p:nvSpPr>
        <p:spPr bwMode="auto">
          <a:xfrm>
            <a:off x="322263" y="6172200"/>
            <a:ext cx="578685" cy="308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kumimoji="1" lang="en-US" sz="1400">
                <a:solidFill>
                  <a:srgbClr val="000000"/>
                </a:solidFill>
                <a:latin typeface="+mj-lt"/>
                <a:ea typeface="ＭＳ Ｐゴシック" pitchFamily="34" charset="-128"/>
              </a:rPr>
              <a:t>k = 3</a:t>
            </a:r>
          </a:p>
        </p:txBody>
      </p:sp>
      <p:sp>
        <p:nvSpPr>
          <p:cNvPr id="102437" name="Rectangle 36"/>
          <p:cNvSpPr>
            <a:spLocks noChangeArrowheads="1"/>
          </p:cNvSpPr>
          <p:nvPr/>
        </p:nvSpPr>
        <p:spPr bwMode="auto">
          <a:xfrm>
            <a:off x="328613" y="4876800"/>
            <a:ext cx="325410" cy="308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kumimoji="1" lang="en-US" sz="1400">
                <a:solidFill>
                  <a:srgbClr val="000000"/>
                </a:solidFill>
                <a:latin typeface="+mj-lt"/>
                <a:ea typeface="ＭＳ Ｐゴシック" pitchFamily="34" charset="-128"/>
              </a:rPr>
              <a:t>G</a:t>
            </a:r>
          </a:p>
        </p:txBody>
      </p:sp>
      <p:sp>
        <p:nvSpPr>
          <p:cNvPr id="102438" name="Line 37"/>
          <p:cNvSpPr>
            <a:spLocks noChangeShapeType="1"/>
          </p:cNvSpPr>
          <p:nvPr/>
        </p:nvSpPr>
        <p:spPr bwMode="auto">
          <a:xfrm flipH="1">
            <a:off x="4267200" y="29718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102439" name="Rectangle 38"/>
          <p:cNvSpPr>
            <a:spLocks noChangeArrowheads="1"/>
          </p:cNvSpPr>
          <p:nvPr/>
        </p:nvSpPr>
        <p:spPr bwMode="auto">
          <a:xfrm>
            <a:off x="4473191" y="2819400"/>
            <a:ext cx="3119444" cy="277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kumimoji="1" lang="en-US" sz="1200" dirty="0">
                <a:solidFill>
                  <a:srgbClr val="000000"/>
                </a:solidFill>
                <a:latin typeface="+mj-lt"/>
                <a:ea typeface="ＭＳ Ｐゴシック" pitchFamily="34" charset="-128"/>
              </a:rPr>
              <a:t>and any other variables in a consistent way</a:t>
            </a:r>
          </a:p>
        </p:txBody>
      </p:sp>
      <p:graphicFrame>
        <p:nvGraphicFramePr>
          <p:cNvPr id="102440" name="Object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8660701"/>
              </p:ext>
            </p:extLst>
          </p:nvPr>
        </p:nvGraphicFramePr>
        <p:xfrm>
          <a:off x="1936750" y="6096000"/>
          <a:ext cx="5969000" cy="52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05" name="Equation" r:id="rId19" imgW="5829300" imgH="355600" progId="Equation.3">
                  <p:embed/>
                </p:oleObj>
              </mc:Choice>
              <mc:Fallback>
                <p:oleObj name="Equation" r:id="rId19" imgW="5829300" imgH="355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-3137" t="-25714" r="-3137" b="-25714"/>
                      <a:stretch>
                        <a:fillRect/>
                      </a:stretch>
                    </p:blipFill>
                    <p:spPr bwMode="auto">
                      <a:xfrm>
                        <a:off x="1936750" y="6096000"/>
                        <a:ext cx="5969000" cy="522288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2441" name="Picture 12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0913" y="0"/>
            <a:ext cx="571500" cy="79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75848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IS &lt;</a:t>
            </a:r>
            <a:r>
              <a:rPr lang="en-US" baseline="-25000" smtClean="0"/>
              <a:t>P</a:t>
            </a:r>
            <a:r>
              <a:rPr lang="en-US" smtClean="0"/>
              <a:t> VC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Lemma: A set S is independent iff V-S is a vertex cover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To reduce IS to VC, we show that we can determine if a graph has an independent set of size K by testing for a Vertex cover of size n - K</a:t>
            </a:r>
          </a:p>
        </p:txBody>
      </p:sp>
    </p:spTree>
    <p:extLst>
      <p:ext uri="{BB962C8B-B14F-4D97-AF65-F5344CB8AC3E}">
        <p14:creationId xmlns:p14="http://schemas.microsoft.com/office/powerpoint/2010/main" val="16344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IS &lt;</a:t>
            </a:r>
            <a:r>
              <a:rPr lang="en-US" baseline="-25000" smtClean="0"/>
              <a:t>P</a:t>
            </a:r>
            <a:r>
              <a:rPr lang="en-US" smtClean="0"/>
              <a:t> VC</a:t>
            </a:r>
          </a:p>
        </p:txBody>
      </p:sp>
      <p:sp>
        <p:nvSpPr>
          <p:cNvPr id="84995" name="Oval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308100" y="3352800"/>
            <a:ext cx="379413" cy="3794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1</a:t>
            </a:r>
          </a:p>
        </p:txBody>
      </p:sp>
      <p:sp>
        <p:nvSpPr>
          <p:cNvPr id="84996" name="Oval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20675" y="4338638"/>
            <a:ext cx="379413" cy="3794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3</a:t>
            </a:r>
          </a:p>
        </p:txBody>
      </p:sp>
      <p:sp>
        <p:nvSpPr>
          <p:cNvPr id="84997" name="Oval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825750" y="3352800"/>
            <a:ext cx="379413" cy="3794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2</a:t>
            </a:r>
          </a:p>
        </p:txBody>
      </p:sp>
      <p:sp>
        <p:nvSpPr>
          <p:cNvPr id="84998" name="Oval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079500" y="5402263"/>
            <a:ext cx="379413" cy="3794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6</a:t>
            </a:r>
          </a:p>
        </p:txBody>
      </p:sp>
      <p:sp>
        <p:nvSpPr>
          <p:cNvPr id="84999" name="Oval 8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901950" y="5476875"/>
            <a:ext cx="379413" cy="3794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7</a:t>
            </a:r>
          </a:p>
        </p:txBody>
      </p:sp>
      <p:sp>
        <p:nvSpPr>
          <p:cNvPr id="85000" name="Oval 9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446338" y="4414838"/>
            <a:ext cx="379412" cy="3794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4</a:t>
            </a:r>
          </a:p>
        </p:txBody>
      </p:sp>
      <p:sp>
        <p:nvSpPr>
          <p:cNvPr id="85001" name="Oval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432175" y="4338638"/>
            <a:ext cx="379413" cy="3794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5</a:t>
            </a:r>
          </a:p>
        </p:txBody>
      </p:sp>
      <p:sp>
        <p:nvSpPr>
          <p:cNvPr id="85002" name="Line 11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625475" y="3656013"/>
            <a:ext cx="758825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03" name="Line 12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1687513" y="3503613"/>
            <a:ext cx="11382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04" name="Line 13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3128963" y="3656013"/>
            <a:ext cx="455612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05" name="Line 14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>
            <a:off x="2673350" y="3732213"/>
            <a:ext cx="304800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06" name="Line 15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V="1">
            <a:off x="700088" y="3656013"/>
            <a:ext cx="2201862" cy="835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07" name="Line 16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625475" y="4718050"/>
            <a:ext cx="530225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08" name="Line 17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700088" y="4567238"/>
            <a:ext cx="2201862" cy="10620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09" name="Line 18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1458913" y="5553075"/>
            <a:ext cx="1443037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10" name="Line 19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2749550" y="4794250"/>
            <a:ext cx="228600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11" name="Line 20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H="1">
            <a:off x="3205163" y="4718050"/>
            <a:ext cx="379412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12" name="Oval 21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6392863" y="3352800"/>
            <a:ext cx="379412" cy="3794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1</a:t>
            </a:r>
          </a:p>
        </p:txBody>
      </p:sp>
      <p:sp>
        <p:nvSpPr>
          <p:cNvPr id="85013" name="Oval 22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5405438" y="4338638"/>
            <a:ext cx="379412" cy="3794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3</a:t>
            </a:r>
          </a:p>
        </p:txBody>
      </p:sp>
      <p:sp>
        <p:nvSpPr>
          <p:cNvPr id="85014" name="Oval 23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7910513" y="3352800"/>
            <a:ext cx="379412" cy="3794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2</a:t>
            </a:r>
          </a:p>
        </p:txBody>
      </p:sp>
      <p:sp>
        <p:nvSpPr>
          <p:cNvPr id="85015" name="Oval 24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6164263" y="5402263"/>
            <a:ext cx="379412" cy="3794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6</a:t>
            </a:r>
          </a:p>
        </p:txBody>
      </p:sp>
      <p:sp>
        <p:nvSpPr>
          <p:cNvPr id="85016" name="Oval 25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7986713" y="5476875"/>
            <a:ext cx="379412" cy="3794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7</a:t>
            </a:r>
          </a:p>
        </p:txBody>
      </p:sp>
      <p:sp>
        <p:nvSpPr>
          <p:cNvPr id="85017" name="Oval 26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7531100" y="4414838"/>
            <a:ext cx="379413" cy="3794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4</a:t>
            </a:r>
          </a:p>
        </p:txBody>
      </p:sp>
      <p:sp>
        <p:nvSpPr>
          <p:cNvPr id="85018" name="Oval 27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8516938" y="4338638"/>
            <a:ext cx="379412" cy="3794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5</a:t>
            </a:r>
          </a:p>
        </p:txBody>
      </p:sp>
      <p:sp>
        <p:nvSpPr>
          <p:cNvPr id="85019" name="Line 28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V="1">
            <a:off x="5710238" y="3656013"/>
            <a:ext cx="758825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20" name="Line 29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6772275" y="3503613"/>
            <a:ext cx="11382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21" name="Line 30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8213725" y="3656013"/>
            <a:ext cx="455613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22" name="Line 31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H="1">
            <a:off x="7758113" y="3732213"/>
            <a:ext cx="304800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23" name="Line 32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V="1">
            <a:off x="5784850" y="3656013"/>
            <a:ext cx="2201863" cy="835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24" name="Line 33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5710238" y="4718050"/>
            <a:ext cx="530225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25" name="Line 34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>
            <a:off x="5784850" y="4567238"/>
            <a:ext cx="2201863" cy="10620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26" name="Line 35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>
            <a:off x="6543675" y="5553075"/>
            <a:ext cx="1443038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27" name="Line 36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>
            <a:off x="7834313" y="4794250"/>
            <a:ext cx="228600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28" name="Line 37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 flipH="1">
            <a:off x="8289925" y="4718050"/>
            <a:ext cx="379413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29" name="Text Box 40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322263" y="2214563"/>
            <a:ext cx="379571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/>
              <a:t>Find a maximum independent set S</a:t>
            </a:r>
          </a:p>
        </p:txBody>
      </p:sp>
      <p:sp>
        <p:nvSpPr>
          <p:cNvPr id="85030" name="Text Box 41"/>
          <p:cNvSpPr txBox="1"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5557838" y="2214563"/>
            <a:ext cx="341471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2000"/>
              <a:t>Show that V-S is a vertex cover</a:t>
            </a:r>
          </a:p>
        </p:txBody>
      </p:sp>
      <p:sp>
        <p:nvSpPr>
          <p:cNvPr id="85031" name="Content Placeholder 41"/>
          <p:cNvSpPr>
            <a:spLocks noGrp="1"/>
          </p:cNvSpPr>
          <p:nvPr>
            <p:ph idx="1"/>
            <p:custDataLst>
              <p:tags r:id="rId38"/>
            </p:custDataLst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159039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Line 23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>
            <a:off x="5103813" y="5099050"/>
            <a:ext cx="6064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19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Clique</a:t>
            </a:r>
          </a:p>
        </p:txBody>
      </p:sp>
      <p:sp>
        <p:nvSpPr>
          <p:cNvPr id="86020" name="Rectangle 3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8229600" cy="2055813"/>
          </a:xfrm>
        </p:spPr>
        <p:txBody>
          <a:bodyPr/>
          <a:lstStyle/>
          <a:p>
            <a:pPr eaLnBrk="1" hangingPunct="1"/>
            <a:r>
              <a:rPr lang="en-US" smtClean="0"/>
              <a:t>Clique</a:t>
            </a:r>
          </a:p>
          <a:p>
            <a:pPr lvl="1" eaLnBrk="1" hangingPunct="1"/>
            <a:r>
              <a:rPr lang="en-US" smtClean="0"/>
              <a:t>Graph G = (V, E), a subset S of the vertices is a clique if there is an edge between every pair of vertices in S</a:t>
            </a:r>
          </a:p>
        </p:txBody>
      </p:sp>
      <p:sp>
        <p:nvSpPr>
          <p:cNvPr id="86021" name="Oval 4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674938" y="3884613"/>
            <a:ext cx="379412" cy="3794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1</a:t>
            </a:r>
          </a:p>
        </p:txBody>
      </p:sp>
      <p:sp>
        <p:nvSpPr>
          <p:cNvPr id="86022" name="Oval 5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687513" y="4870450"/>
            <a:ext cx="379412" cy="3794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3</a:t>
            </a:r>
          </a:p>
        </p:txBody>
      </p:sp>
      <p:sp>
        <p:nvSpPr>
          <p:cNvPr id="86023" name="Oval 6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192588" y="3884613"/>
            <a:ext cx="379412" cy="3794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2</a:t>
            </a:r>
          </a:p>
        </p:txBody>
      </p:sp>
      <p:sp>
        <p:nvSpPr>
          <p:cNvPr id="86024" name="Oval 7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446338" y="5934075"/>
            <a:ext cx="379412" cy="3794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6</a:t>
            </a:r>
          </a:p>
        </p:txBody>
      </p:sp>
      <p:sp>
        <p:nvSpPr>
          <p:cNvPr id="86025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799013" y="4870450"/>
            <a:ext cx="379412" cy="3794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4</a:t>
            </a:r>
          </a:p>
        </p:txBody>
      </p:sp>
      <p:sp>
        <p:nvSpPr>
          <p:cNvPr id="86026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5483225" y="4870450"/>
            <a:ext cx="379413" cy="3794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5</a:t>
            </a:r>
          </a:p>
        </p:txBody>
      </p:sp>
      <p:sp>
        <p:nvSpPr>
          <p:cNvPr id="86027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1992313" y="4187825"/>
            <a:ext cx="758825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28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3054350" y="4035425"/>
            <a:ext cx="11382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29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4495800" y="4187825"/>
            <a:ext cx="455613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30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4572000" y="4111625"/>
            <a:ext cx="985838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31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2066925" y="4187825"/>
            <a:ext cx="2201863" cy="835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32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1992313" y="5249863"/>
            <a:ext cx="530225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33" name="Line 1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2066925" y="5099050"/>
            <a:ext cx="2201863" cy="1062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34" name="Line 1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2825750" y="6084888"/>
            <a:ext cx="1443038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35" name="Line 1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H="1">
            <a:off x="4572000" y="5249863"/>
            <a:ext cx="1138238" cy="9112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36" name="Line 20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H="1">
            <a:off x="4572000" y="5249863"/>
            <a:ext cx="379413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37" name="Line 24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4419600" y="4264025"/>
            <a:ext cx="0" cy="18208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38" name="Oval 8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4268788" y="6008688"/>
            <a:ext cx="379412" cy="3794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2943416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Basic model</a:t>
            </a:r>
          </a:p>
          <a:p>
            <a:pPr lvl="1"/>
            <a:r>
              <a:rPr lang="en-US" dirty="0" smtClean="0"/>
              <a:t>Graph with edge capacities, flow function, and conservation requirement</a:t>
            </a:r>
          </a:p>
          <a:p>
            <a:r>
              <a:rPr lang="en-US" dirty="0" smtClean="0"/>
              <a:t>Algorithmic approach</a:t>
            </a:r>
          </a:p>
          <a:p>
            <a:pPr lvl="1"/>
            <a:r>
              <a:rPr lang="en-US" dirty="0" smtClean="0"/>
              <a:t>Residual Graph, Augmenting Paths, Ford-Fulkerson Algorithm</a:t>
            </a:r>
          </a:p>
          <a:p>
            <a:r>
              <a:rPr lang="en-US" dirty="0" err="1" smtClean="0"/>
              <a:t>Maxflow-MinCut</a:t>
            </a:r>
            <a:r>
              <a:rPr lang="en-US" dirty="0" smtClean="0"/>
              <a:t> Theorem</a:t>
            </a:r>
          </a:p>
          <a:p>
            <a:r>
              <a:rPr lang="en-US" dirty="0" smtClean="0"/>
              <a:t>Practical Algorithms:  O(n</a:t>
            </a:r>
            <a:r>
              <a:rPr lang="en-US" baseline="30000" dirty="0" smtClean="0"/>
              <a:t>3</a:t>
            </a:r>
            <a:r>
              <a:rPr lang="en-US" dirty="0" smtClean="0"/>
              <a:t>) or O(</a:t>
            </a:r>
            <a:r>
              <a:rPr lang="en-US" dirty="0" err="1" smtClean="0"/>
              <a:t>nmlog</a:t>
            </a:r>
            <a:r>
              <a:rPr lang="en-US" dirty="0" smtClean="0"/>
              <a:t> n)</a:t>
            </a:r>
          </a:p>
          <a:p>
            <a:pPr lvl="1"/>
            <a:r>
              <a:rPr lang="en-US" dirty="0" smtClean="0"/>
              <a:t>Blocking-Flow Algorithm</a:t>
            </a:r>
          </a:p>
          <a:p>
            <a:pPr lvl="1"/>
            <a:r>
              <a:rPr lang="en-US" dirty="0" err="1" smtClean="0"/>
              <a:t>Preflow</a:t>
            </a:r>
            <a:r>
              <a:rPr lang="en-US" dirty="0" smtClean="0"/>
              <a:t>-Push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1130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Complement of a Graph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Defn: G’=(V,E’) is the complement of G=(V,E) if (u,v) is in E’ iff (u,v) is not in E</a:t>
            </a:r>
          </a:p>
        </p:txBody>
      </p:sp>
      <p:sp>
        <p:nvSpPr>
          <p:cNvPr id="87044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308100" y="3352800"/>
            <a:ext cx="379413" cy="3794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1</a:t>
            </a:r>
          </a:p>
        </p:txBody>
      </p:sp>
      <p:sp>
        <p:nvSpPr>
          <p:cNvPr id="87045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20675" y="4338638"/>
            <a:ext cx="379413" cy="3794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3</a:t>
            </a:r>
          </a:p>
        </p:txBody>
      </p:sp>
      <p:sp>
        <p:nvSpPr>
          <p:cNvPr id="87046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825750" y="3352800"/>
            <a:ext cx="379413" cy="3794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2</a:t>
            </a:r>
          </a:p>
        </p:txBody>
      </p:sp>
      <p:sp>
        <p:nvSpPr>
          <p:cNvPr id="87047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079500" y="5402263"/>
            <a:ext cx="379413" cy="3794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6</a:t>
            </a:r>
          </a:p>
        </p:txBody>
      </p:sp>
      <p:sp>
        <p:nvSpPr>
          <p:cNvPr id="87048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901950" y="5476875"/>
            <a:ext cx="379413" cy="3794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7</a:t>
            </a:r>
          </a:p>
        </p:txBody>
      </p:sp>
      <p:sp>
        <p:nvSpPr>
          <p:cNvPr id="87049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446338" y="4414838"/>
            <a:ext cx="379412" cy="3794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4</a:t>
            </a:r>
          </a:p>
        </p:txBody>
      </p:sp>
      <p:sp>
        <p:nvSpPr>
          <p:cNvPr id="87050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432175" y="4338638"/>
            <a:ext cx="379413" cy="3794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5</a:t>
            </a:r>
          </a:p>
        </p:txBody>
      </p:sp>
      <p:sp>
        <p:nvSpPr>
          <p:cNvPr id="87051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625475" y="3656013"/>
            <a:ext cx="758825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52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1687513" y="3503613"/>
            <a:ext cx="11382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53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3128963" y="3656013"/>
            <a:ext cx="455612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54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H="1">
            <a:off x="2673350" y="3732213"/>
            <a:ext cx="304800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55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700088" y="3656013"/>
            <a:ext cx="2201862" cy="835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56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625475" y="4718050"/>
            <a:ext cx="530225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57" name="Line 1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700088" y="4567238"/>
            <a:ext cx="2201862" cy="10620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58" name="Line 1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1458913" y="5553075"/>
            <a:ext cx="1443037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59" name="Line 1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2749550" y="4794250"/>
            <a:ext cx="228600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60" name="Line 20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H="1">
            <a:off x="3205163" y="4718050"/>
            <a:ext cx="379412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61" name="Oval 21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6392863" y="3352800"/>
            <a:ext cx="379412" cy="3794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1</a:t>
            </a:r>
          </a:p>
        </p:txBody>
      </p:sp>
      <p:sp>
        <p:nvSpPr>
          <p:cNvPr id="87062" name="Oval 22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5405438" y="4338638"/>
            <a:ext cx="379412" cy="3794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3</a:t>
            </a:r>
          </a:p>
        </p:txBody>
      </p:sp>
      <p:sp>
        <p:nvSpPr>
          <p:cNvPr id="87063" name="Oval 23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7910513" y="3352800"/>
            <a:ext cx="379412" cy="3794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2</a:t>
            </a:r>
          </a:p>
        </p:txBody>
      </p:sp>
      <p:sp>
        <p:nvSpPr>
          <p:cNvPr id="87064" name="Oval 24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6164263" y="5402263"/>
            <a:ext cx="379412" cy="3794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6</a:t>
            </a:r>
          </a:p>
        </p:txBody>
      </p:sp>
      <p:sp>
        <p:nvSpPr>
          <p:cNvPr id="87065" name="Oval 25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7986713" y="5476875"/>
            <a:ext cx="379412" cy="3794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7</a:t>
            </a:r>
          </a:p>
        </p:txBody>
      </p:sp>
      <p:sp>
        <p:nvSpPr>
          <p:cNvPr id="87066" name="Oval 26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7531100" y="4414838"/>
            <a:ext cx="379413" cy="3794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4</a:t>
            </a:r>
          </a:p>
        </p:txBody>
      </p:sp>
      <p:sp>
        <p:nvSpPr>
          <p:cNvPr id="87067" name="Oval 27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8516938" y="4338638"/>
            <a:ext cx="379412" cy="3794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601094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IS &lt;</a:t>
            </a:r>
            <a:r>
              <a:rPr lang="en-US" baseline="-25000" smtClean="0"/>
              <a:t>P</a:t>
            </a:r>
            <a:r>
              <a:rPr lang="en-US" smtClean="0"/>
              <a:t> Clique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Lemma: S is Independent in G iff S is a Clique in the complement of G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To reduce IS to Clique, we compute the complement of the graph.  The complement has a clique of size K iff the original graph has an independent set of size K</a:t>
            </a:r>
          </a:p>
        </p:txBody>
      </p:sp>
    </p:spTree>
    <p:extLst>
      <p:ext uri="{BB962C8B-B14F-4D97-AF65-F5344CB8AC3E}">
        <p14:creationId xmlns:p14="http://schemas.microsoft.com/office/powerpoint/2010/main" val="4248194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Hamiltonian Circuit Problem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1373188"/>
          </a:xfrm>
        </p:spPr>
        <p:txBody>
          <a:bodyPr/>
          <a:lstStyle/>
          <a:p>
            <a:pPr eaLnBrk="1" hangingPunct="1"/>
            <a:r>
              <a:rPr lang="en-US" smtClean="0"/>
              <a:t>Hamiltonian Circuit – a simple cycle including all the vertices of the graph</a:t>
            </a:r>
          </a:p>
        </p:txBody>
      </p:sp>
      <p:sp>
        <p:nvSpPr>
          <p:cNvPr id="89092" name="Oval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157288" y="5249863"/>
            <a:ext cx="227012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093" name="Oval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433763" y="5478463"/>
            <a:ext cx="227012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094" name="Oval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799013" y="3656013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095" name="Oval 9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848475" y="4111625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096" name="Line 11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H="1">
            <a:off x="1308100" y="4035425"/>
            <a:ext cx="911225" cy="1214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097" name="Line 12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1384300" y="5402263"/>
            <a:ext cx="2049463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098" name="Line 13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3813175" y="3049588"/>
            <a:ext cx="985838" cy="682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099" name="Oval 15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951413" y="4643438"/>
            <a:ext cx="228600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100" name="Oval 16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357563" y="4187825"/>
            <a:ext cx="228600" cy="2270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101" name="Line 18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5027613" y="3808413"/>
            <a:ext cx="1820862" cy="3794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102" name="Line 19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3660775" y="5629275"/>
            <a:ext cx="2049463" cy="4556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103" name="Line 20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H="1">
            <a:off x="5862638" y="4340225"/>
            <a:ext cx="1138237" cy="1593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104" name="Line 21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H="1">
            <a:off x="5178425" y="4264025"/>
            <a:ext cx="1744663" cy="4556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105" name="Line 22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3586163" y="4340225"/>
            <a:ext cx="1363662" cy="3794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106" name="Line 23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2371725" y="3960813"/>
            <a:ext cx="985838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107" name="Line 24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5103813" y="4870450"/>
            <a:ext cx="682625" cy="1138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108" name="Line 25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3509963" y="4414838"/>
            <a:ext cx="76200" cy="1063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109" name="Oval 8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5710238" y="5934075"/>
            <a:ext cx="228600" cy="2270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110" name="Line 17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V="1">
            <a:off x="2295525" y="3049588"/>
            <a:ext cx="1365250" cy="835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111" name="Oval 4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2143125" y="3808413"/>
            <a:ext cx="228600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112" name="Oval 10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3586163" y="2897188"/>
            <a:ext cx="227012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769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Thm: Hamiltonian Circuit is NP Complete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Reduction from 3-SAT</a:t>
            </a:r>
          </a:p>
        </p:txBody>
      </p:sp>
    </p:spTree>
    <p:extLst>
      <p:ext uri="{BB962C8B-B14F-4D97-AF65-F5344CB8AC3E}">
        <p14:creationId xmlns:p14="http://schemas.microsoft.com/office/powerpoint/2010/main" val="1825142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Line 33" hidden="1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 flipH="1">
            <a:off x="2825750" y="3884613"/>
            <a:ext cx="1214438" cy="2124075"/>
          </a:xfrm>
          <a:prstGeom prst="line">
            <a:avLst/>
          </a:prstGeom>
          <a:noFill/>
          <a:ln w="38100">
            <a:solidFill>
              <a:srgbClr val="66FF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39" name="Line 34" hidden="1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 flipV="1">
            <a:off x="2901950" y="4870450"/>
            <a:ext cx="2276475" cy="1138238"/>
          </a:xfrm>
          <a:prstGeom prst="line">
            <a:avLst/>
          </a:prstGeom>
          <a:noFill/>
          <a:ln w="38100">
            <a:solidFill>
              <a:srgbClr val="66FF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40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Traveling Salesman Problem</a:t>
            </a:r>
          </a:p>
        </p:txBody>
      </p:sp>
      <p:sp>
        <p:nvSpPr>
          <p:cNvPr id="91141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Given a complete graph with edge weights, determine the shortest tour that includes all of the vertices (visit each vertex exactly once, and get back to the starting point)</a:t>
            </a:r>
          </a:p>
        </p:txBody>
      </p:sp>
      <p:sp>
        <p:nvSpPr>
          <p:cNvPr id="91142" name="Oval 4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674938" y="6008688"/>
            <a:ext cx="227012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1143" name="Oval 5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040188" y="3656013"/>
            <a:ext cx="227012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1144" name="Oval 6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254625" y="4795838"/>
            <a:ext cx="227013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1145" name="Oval 7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344988" y="6237288"/>
            <a:ext cx="227012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1146" name="Oval 8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371725" y="4264025"/>
            <a:ext cx="227013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1147" name="Line 9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2598738" y="3808413"/>
            <a:ext cx="1441450" cy="5318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48" name="Line 10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2522538" y="4491038"/>
            <a:ext cx="228600" cy="1517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49" name="Line 11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2901950" y="6161088"/>
            <a:ext cx="1443038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50" name="Line 12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4192588" y="3884613"/>
            <a:ext cx="1062037" cy="911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51" name="Line 13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H="1">
            <a:off x="4572000" y="5022850"/>
            <a:ext cx="758825" cy="1214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52" name="Line 14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2598738" y="4414838"/>
            <a:ext cx="2655887" cy="4556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53" name="Line 15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2598738" y="4491038"/>
            <a:ext cx="1746250" cy="1746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54" name="Line 16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4116388" y="3884613"/>
            <a:ext cx="303212" cy="2352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55" name="Line 17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2901950" y="3884613"/>
            <a:ext cx="1214438" cy="2124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56" name="Line 18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2901950" y="4946650"/>
            <a:ext cx="2352675" cy="1138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57" name="Text Box 19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3357563" y="5326063"/>
            <a:ext cx="3794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/>
              <a:t>1</a:t>
            </a:r>
          </a:p>
        </p:txBody>
      </p:sp>
      <p:sp>
        <p:nvSpPr>
          <p:cNvPr id="91158" name="Text Box 20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4192588" y="4870450"/>
            <a:ext cx="3794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/>
              <a:t>2</a:t>
            </a:r>
          </a:p>
        </p:txBody>
      </p:sp>
      <p:sp>
        <p:nvSpPr>
          <p:cNvPr id="91159" name="Text Box 21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3889375" y="5249863"/>
            <a:ext cx="3794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/>
              <a:t>4</a:t>
            </a:r>
          </a:p>
        </p:txBody>
      </p:sp>
      <p:sp>
        <p:nvSpPr>
          <p:cNvPr id="91160" name="Text Box 22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3281363" y="4719638"/>
            <a:ext cx="3794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/>
              <a:t>2</a:t>
            </a:r>
          </a:p>
        </p:txBody>
      </p:sp>
      <p:sp>
        <p:nvSpPr>
          <p:cNvPr id="91161" name="Text Box 23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2978150" y="3808413"/>
            <a:ext cx="3794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/>
              <a:t>3</a:t>
            </a:r>
          </a:p>
        </p:txBody>
      </p:sp>
      <p:sp>
        <p:nvSpPr>
          <p:cNvPr id="91162" name="Text Box 24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2371725" y="5099050"/>
            <a:ext cx="3794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/>
              <a:t>5</a:t>
            </a:r>
          </a:p>
        </p:txBody>
      </p:sp>
      <p:sp>
        <p:nvSpPr>
          <p:cNvPr id="91163" name="Text Box 25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3357563" y="6161088"/>
            <a:ext cx="3794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/>
              <a:t>4</a:t>
            </a:r>
          </a:p>
        </p:txBody>
      </p:sp>
      <p:sp>
        <p:nvSpPr>
          <p:cNvPr id="91164" name="Text Box 26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3813175" y="4340225"/>
            <a:ext cx="3794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/>
              <a:t>7</a:t>
            </a:r>
          </a:p>
        </p:txBody>
      </p:sp>
      <p:sp>
        <p:nvSpPr>
          <p:cNvPr id="91165" name="Text Box 27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4799013" y="4187825"/>
            <a:ext cx="3794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/>
              <a:t>7</a:t>
            </a:r>
          </a:p>
        </p:txBody>
      </p:sp>
      <p:sp>
        <p:nvSpPr>
          <p:cNvPr id="91166" name="Text Box 28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4875213" y="5554663"/>
            <a:ext cx="3794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/>
              <a:t>1</a:t>
            </a:r>
          </a:p>
        </p:txBody>
      </p:sp>
      <p:sp>
        <p:nvSpPr>
          <p:cNvPr id="91167" name="Text Box 29" hidden="1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6165850" y="0"/>
            <a:ext cx="2978150" cy="346075"/>
          </a:xfrm>
          <a:prstGeom prst="rect">
            <a:avLst/>
          </a:prstGeom>
          <a:solidFill>
            <a:srgbClr val="FFFF99"/>
          </a:solidFill>
          <a:ln w="9525">
            <a:solidFill>
              <a:srgbClr val="FF0066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Minimum cost tour highlighted</a:t>
            </a:r>
          </a:p>
        </p:txBody>
      </p:sp>
      <p:sp>
        <p:nvSpPr>
          <p:cNvPr id="91168" name="Line 30" hidden="1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 flipV="1">
            <a:off x="4495800" y="5022850"/>
            <a:ext cx="758825" cy="1214438"/>
          </a:xfrm>
          <a:prstGeom prst="line">
            <a:avLst/>
          </a:prstGeom>
          <a:noFill/>
          <a:ln w="38100">
            <a:solidFill>
              <a:srgbClr val="66FF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69" name="Line 31" hidden="1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 flipH="1" flipV="1">
            <a:off x="2598738" y="4414838"/>
            <a:ext cx="1820862" cy="1822450"/>
          </a:xfrm>
          <a:prstGeom prst="line">
            <a:avLst/>
          </a:prstGeom>
          <a:noFill/>
          <a:ln w="38100">
            <a:solidFill>
              <a:srgbClr val="66FF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70" name="Line 32" hidden="1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 flipV="1">
            <a:off x="2598738" y="3884613"/>
            <a:ext cx="1441450" cy="530225"/>
          </a:xfrm>
          <a:prstGeom prst="line">
            <a:avLst/>
          </a:prstGeom>
          <a:noFill/>
          <a:ln w="38100">
            <a:solidFill>
              <a:srgbClr val="66FF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71" name="Text Box 37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5103813" y="6461125"/>
            <a:ext cx="32432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2000"/>
              <a:t>Find the minimum cost tour</a:t>
            </a:r>
          </a:p>
        </p:txBody>
      </p:sp>
    </p:spTree>
    <p:extLst>
      <p:ext uri="{BB962C8B-B14F-4D97-AF65-F5344CB8AC3E}">
        <p14:creationId xmlns:p14="http://schemas.microsoft.com/office/powerpoint/2010/main" val="4221034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Thm:  HC &lt;</a:t>
            </a:r>
            <a:r>
              <a:rPr lang="en-US" baseline="-25000" smtClean="0"/>
              <a:t>P</a:t>
            </a:r>
            <a:r>
              <a:rPr lang="en-US" smtClean="0"/>
              <a:t> TSP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92164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143125" y="3808413"/>
            <a:ext cx="228600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165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157288" y="5249863"/>
            <a:ext cx="227012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166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433763" y="5478463"/>
            <a:ext cx="227012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167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799013" y="3656013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168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710238" y="5934075"/>
            <a:ext cx="228600" cy="2270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169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848475" y="4111625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170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586163" y="2897188"/>
            <a:ext cx="227012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171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H="1">
            <a:off x="1308100" y="4035425"/>
            <a:ext cx="911225" cy="1214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72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1384300" y="5402263"/>
            <a:ext cx="2049463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73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3813175" y="3049588"/>
            <a:ext cx="985838" cy="682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74" name="Oval 1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951413" y="4643438"/>
            <a:ext cx="228600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175" name="Oval 1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357563" y="4187825"/>
            <a:ext cx="228600" cy="2270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176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V="1">
            <a:off x="2371725" y="3049588"/>
            <a:ext cx="1214438" cy="758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77" name="Line 1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5027613" y="3808413"/>
            <a:ext cx="1820862" cy="3794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78" name="Line 1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3660775" y="5629275"/>
            <a:ext cx="2049463" cy="4556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79" name="Line 1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H="1">
            <a:off x="5862638" y="4340225"/>
            <a:ext cx="1138237" cy="1593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80" name="Line 20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H="1">
            <a:off x="5178425" y="4264025"/>
            <a:ext cx="1744663" cy="4556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81" name="Line 21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3586163" y="4340225"/>
            <a:ext cx="1363662" cy="3794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82" name="Line 22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2371725" y="3960813"/>
            <a:ext cx="985838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83" name="Line 23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5103813" y="4870450"/>
            <a:ext cx="682625" cy="1138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84" name="Line 24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3509963" y="4414838"/>
            <a:ext cx="76200" cy="1063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284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Graph Coloring</a:t>
            </a:r>
          </a:p>
        </p:txBody>
      </p:sp>
      <p:sp>
        <p:nvSpPr>
          <p:cNvPr id="93187" name="Rectangle 25"/>
          <p:cNvSpPr>
            <a:spLocks noGrp="1" noChangeArrowheads="1"/>
          </p:cNvSpPr>
          <p:nvPr>
            <p:ph type="body" sz="half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smtClean="0"/>
              <a:t>NP-Complete</a:t>
            </a:r>
          </a:p>
          <a:p>
            <a:pPr lvl="1"/>
            <a:r>
              <a:rPr lang="en-US" smtClean="0"/>
              <a:t>Graph K-coloring</a:t>
            </a:r>
          </a:p>
          <a:p>
            <a:pPr lvl="1"/>
            <a:r>
              <a:rPr lang="en-US" smtClean="0"/>
              <a:t>Graph 3-coloring</a:t>
            </a:r>
          </a:p>
        </p:txBody>
      </p:sp>
      <p:sp>
        <p:nvSpPr>
          <p:cNvPr id="93188" name="Rectangle 26"/>
          <p:cNvSpPr>
            <a:spLocks noGrp="1" noChangeArrowheads="1"/>
          </p:cNvSpPr>
          <p:nvPr>
            <p:ph type="body" sz="half" idx="2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smtClean="0"/>
              <a:t>Polynomial</a:t>
            </a:r>
          </a:p>
          <a:p>
            <a:pPr lvl="1"/>
            <a:r>
              <a:rPr lang="en-US" smtClean="0"/>
              <a:t>Graph 2-Coloring</a:t>
            </a:r>
          </a:p>
        </p:txBody>
      </p:sp>
      <p:sp>
        <p:nvSpPr>
          <p:cNvPr id="93189" name="Oval 4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612900" y="5705475"/>
            <a:ext cx="227013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3190" name="Oval 5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889375" y="5934075"/>
            <a:ext cx="227013" cy="2270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3191" name="Oval 6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254625" y="4111625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3192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H="1">
            <a:off x="1763713" y="4491038"/>
            <a:ext cx="911225" cy="1214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193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1839913" y="5857875"/>
            <a:ext cx="2049462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194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4268788" y="3505200"/>
            <a:ext cx="985837" cy="682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195" name="Oval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407025" y="5099050"/>
            <a:ext cx="228600" cy="2270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3196" name="Oval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813175" y="4643438"/>
            <a:ext cx="228600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3197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5483225" y="4264025"/>
            <a:ext cx="1820863" cy="3794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198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4116388" y="6084888"/>
            <a:ext cx="2049462" cy="4556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199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H="1">
            <a:off x="6318250" y="4795838"/>
            <a:ext cx="1138238" cy="1593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200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H="1">
            <a:off x="5634038" y="4719638"/>
            <a:ext cx="1744662" cy="4556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201" name="Line 1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4041775" y="4795838"/>
            <a:ext cx="1363663" cy="3794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202" name="Line 1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2827338" y="4416425"/>
            <a:ext cx="985837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203" name="Line 1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5559425" y="5326063"/>
            <a:ext cx="682625" cy="1138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204" name="Line 20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3965575" y="4870450"/>
            <a:ext cx="76200" cy="1063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205" name="Oval 21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6165850" y="6389688"/>
            <a:ext cx="228600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3206" name="Line 22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V="1">
            <a:off x="2751138" y="3505200"/>
            <a:ext cx="1365250" cy="835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207" name="Oval 23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2598738" y="4264025"/>
            <a:ext cx="228600" cy="2270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3208" name="Oval 24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4041775" y="3352800"/>
            <a:ext cx="227013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3209" name="Oval 7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7304088" y="4567238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502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Number Problems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smtClean="0"/>
              <a:t>Subset sum problem</a:t>
            </a:r>
          </a:p>
          <a:p>
            <a:pPr lvl="1"/>
            <a:r>
              <a:rPr lang="en-US" smtClean="0"/>
              <a:t>Given natural numbers w</a:t>
            </a:r>
            <a:r>
              <a:rPr lang="en-US" baseline="-25000" smtClean="0"/>
              <a:t>1</a:t>
            </a:r>
            <a:r>
              <a:rPr lang="en-US" smtClean="0"/>
              <a:t>,. . ., w</a:t>
            </a:r>
            <a:r>
              <a:rPr lang="en-US" baseline="-25000" smtClean="0"/>
              <a:t>n</a:t>
            </a:r>
            <a:r>
              <a:rPr lang="en-US" smtClean="0"/>
              <a:t> and a target number W, is there a subset that adds up to exactly W?</a:t>
            </a:r>
          </a:p>
          <a:p>
            <a:pPr lvl="1"/>
            <a:endParaRPr lang="en-US" smtClean="0"/>
          </a:p>
          <a:p>
            <a:r>
              <a:rPr lang="en-US" smtClean="0"/>
              <a:t>Subset sum problem is NP-Complete</a:t>
            </a:r>
          </a:p>
          <a:p>
            <a:r>
              <a:rPr lang="en-US" smtClean="0"/>
              <a:t>Subset Sum problem can be solved in O(nW) time</a:t>
            </a:r>
          </a:p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84605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Subset sum problem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smtClean="0"/>
              <a:t>The reduction to show Subset Sum is NP-complete involves numbers with n digits</a:t>
            </a:r>
          </a:p>
          <a:p>
            <a:r>
              <a:rPr lang="en-US" smtClean="0"/>
              <a:t>In that case, the O(nW) algorithm is an exponential time and space algorithm</a:t>
            </a:r>
          </a:p>
        </p:txBody>
      </p:sp>
    </p:spTree>
    <p:extLst>
      <p:ext uri="{BB962C8B-B14F-4D97-AF65-F5344CB8AC3E}">
        <p14:creationId xmlns:p14="http://schemas.microsoft.com/office/powerpoint/2010/main" val="967628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What we don’t know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1222375"/>
          </a:xfrm>
        </p:spPr>
        <p:txBody>
          <a:bodyPr/>
          <a:lstStyle/>
          <a:p>
            <a:r>
              <a:rPr lang="en-US" smtClean="0"/>
              <a:t>P vs. NP</a:t>
            </a:r>
          </a:p>
        </p:txBody>
      </p:sp>
      <p:sp>
        <p:nvSpPr>
          <p:cNvPr id="98308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96875" y="3732213"/>
            <a:ext cx="3719513" cy="296068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8309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928688" y="4187825"/>
            <a:ext cx="2655887" cy="9874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2000"/>
              <a:t>NP-Complete</a:t>
            </a:r>
          </a:p>
        </p:txBody>
      </p:sp>
      <p:sp>
        <p:nvSpPr>
          <p:cNvPr id="98310" name="Text Box 6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73075" y="5099050"/>
            <a:ext cx="5381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2000"/>
              <a:t>NP</a:t>
            </a:r>
          </a:p>
        </p:txBody>
      </p:sp>
      <p:sp>
        <p:nvSpPr>
          <p:cNvPr id="98311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460500" y="5478463"/>
            <a:ext cx="1441450" cy="98583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2000"/>
              <a:t>P</a:t>
            </a:r>
          </a:p>
        </p:txBody>
      </p:sp>
      <p:sp>
        <p:nvSpPr>
          <p:cNvPr id="98312" name="Oval 9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103813" y="3656013"/>
            <a:ext cx="3719512" cy="296068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8313" name="Text Box 11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254625" y="4946650"/>
            <a:ext cx="9953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2000"/>
              <a:t>NP = P</a:t>
            </a:r>
          </a:p>
        </p:txBody>
      </p:sp>
    </p:spTree>
    <p:extLst>
      <p:ext uri="{BB962C8B-B14F-4D97-AF65-F5344CB8AC3E}">
        <p14:creationId xmlns:p14="http://schemas.microsoft.com/office/powerpoint/2010/main" val="2473757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 flow 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Variations on network flow</a:t>
            </a:r>
            <a:endParaRPr lang="en-US" dirty="0"/>
          </a:p>
        </p:txBody>
      </p:sp>
      <p:sp>
        <p:nvSpPr>
          <p:cNvPr id="4" name="Oval 3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57980" y="3847306"/>
            <a:ext cx="303212" cy="3032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s</a:t>
            </a:r>
          </a:p>
        </p:txBody>
      </p:sp>
      <p:sp>
        <p:nvSpPr>
          <p:cNvPr id="5" name="Oval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399430" y="3088481"/>
            <a:ext cx="303212" cy="3032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Oval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399430" y="3847306"/>
            <a:ext cx="303212" cy="3032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Oval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323230" y="4606131"/>
            <a:ext cx="303212" cy="3032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Oval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766267" y="3163094"/>
            <a:ext cx="303213" cy="3032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Oval 8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917080" y="4150519"/>
            <a:ext cx="303212" cy="3032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Oval 9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917080" y="5288756"/>
            <a:ext cx="303212" cy="3032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Oval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055317" y="3163094"/>
            <a:ext cx="303213" cy="3032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Oval 1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5510930" y="4074319"/>
            <a:ext cx="303212" cy="3032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Oval 12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6345955" y="4909344"/>
            <a:ext cx="303212" cy="3032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Oval 1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172417" y="5820569"/>
            <a:ext cx="303213" cy="3032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Oval 14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966542" y="2709069"/>
            <a:ext cx="303213" cy="3032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Oval 15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6649167" y="6276181"/>
            <a:ext cx="303213" cy="3032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Oval 16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283917" y="5364956"/>
            <a:ext cx="303213" cy="3032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Oval 17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7333380" y="3618706"/>
            <a:ext cx="303212" cy="3032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t</a:t>
            </a:r>
          </a:p>
        </p:txBody>
      </p:sp>
      <p:sp>
        <p:nvSpPr>
          <p:cNvPr id="19" name="Oval 18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2248617" y="5212556"/>
            <a:ext cx="303213" cy="3032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Line 19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V="1">
            <a:off x="1261192" y="3315494"/>
            <a:ext cx="1138238" cy="6080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Line 20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1261192" y="3998119"/>
            <a:ext cx="10620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Line 21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1184992" y="4074319"/>
            <a:ext cx="1138238" cy="6080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Line 22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1184992" y="4150519"/>
            <a:ext cx="1063625" cy="1138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Line 23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1184992" y="4150519"/>
            <a:ext cx="987425" cy="17446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Line 24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V="1">
            <a:off x="2475630" y="5441156"/>
            <a:ext cx="1366837" cy="530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Line 25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V="1">
            <a:off x="2551830" y="4377531"/>
            <a:ext cx="1365250" cy="9858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26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2628030" y="4833144"/>
            <a:ext cx="1214437" cy="5318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27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V="1">
            <a:off x="2628030" y="4302919"/>
            <a:ext cx="1289050" cy="454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28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V="1">
            <a:off x="2702642" y="3315494"/>
            <a:ext cx="1063625" cy="682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29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V="1">
            <a:off x="2702642" y="3239294"/>
            <a:ext cx="1063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30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2702642" y="3998119"/>
            <a:ext cx="1214438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Line 31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V="1">
            <a:off x="4145680" y="3315494"/>
            <a:ext cx="8350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Line 32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>
            <a:off x="4145680" y="3315494"/>
            <a:ext cx="1365250" cy="835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Line 33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 flipV="1">
            <a:off x="4221880" y="4226719"/>
            <a:ext cx="128905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Line 34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>
            <a:off x="4221880" y="5441156"/>
            <a:ext cx="985837" cy="746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Line 35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 flipV="1">
            <a:off x="5663330" y="5136356"/>
            <a:ext cx="682625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Line 36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>
            <a:off x="5587130" y="5591969"/>
            <a:ext cx="1062037" cy="758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Line 37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 flipV="1">
            <a:off x="6649167" y="3923506"/>
            <a:ext cx="758825" cy="1138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Line 38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 flipV="1">
            <a:off x="6877767" y="3998119"/>
            <a:ext cx="606425" cy="2352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Line 39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 flipV="1">
            <a:off x="5815730" y="3771106"/>
            <a:ext cx="1441450" cy="3794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Line 40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>
            <a:off x="5360117" y="3315494"/>
            <a:ext cx="1897063" cy="3794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Line 41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 flipV="1">
            <a:off x="5360117" y="2936081"/>
            <a:ext cx="606425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Line 42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>
            <a:off x="6269755" y="2936081"/>
            <a:ext cx="1063625" cy="682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Line 43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>
            <a:off x="5815730" y="4377531"/>
            <a:ext cx="606425" cy="6080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Oval 44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6498355" y="4150519"/>
            <a:ext cx="303212" cy="3032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Line 45"/>
          <p:cNvSpPr>
            <a:spLocks noChangeShapeType="1"/>
          </p:cNvSpPr>
          <p:nvPr>
            <p:custDataLst>
              <p:tags r:id="rId43"/>
            </p:custDataLst>
          </p:nvPr>
        </p:nvSpPr>
        <p:spPr bwMode="auto">
          <a:xfrm>
            <a:off x="5815730" y="4226719"/>
            <a:ext cx="682625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" name="Line 46"/>
          <p:cNvSpPr>
            <a:spLocks noChangeShapeType="1"/>
          </p:cNvSpPr>
          <p:nvPr>
            <p:custDataLst>
              <p:tags r:id="rId44"/>
            </p:custDataLst>
          </p:nvPr>
        </p:nvSpPr>
        <p:spPr bwMode="auto">
          <a:xfrm flipV="1">
            <a:off x="6801567" y="3847306"/>
            <a:ext cx="531813" cy="3794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290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Complexity Theory</a:t>
            </a:r>
          </a:p>
        </p:txBody>
      </p:sp>
      <p:sp>
        <p:nvSpPr>
          <p:cNvPr id="993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Computational requirements to recognize  languages</a:t>
            </a:r>
          </a:p>
          <a:p>
            <a:r>
              <a:rPr lang="en-US" dirty="0" smtClean="0"/>
              <a:t>Models of Computation</a:t>
            </a:r>
          </a:p>
          <a:p>
            <a:r>
              <a:rPr lang="en-US" dirty="0" smtClean="0"/>
              <a:t>Resources</a:t>
            </a:r>
          </a:p>
          <a:p>
            <a:r>
              <a:rPr lang="en-US" dirty="0" smtClean="0"/>
              <a:t>Hierarchies</a:t>
            </a:r>
          </a:p>
        </p:txBody>
      </p:sp>
      <p:sp>
        <p:nvSpPr>
          <p:cNvPr id="2" name="Oval 1"/>
          <p:cNvSpPr/>
          <p:nvPr/>
        </p:nvSpPr>
        <p:spPr>
          <a:xfrm>
            <a:off x="6019800" y="4343400"/>
            <a:ext cx="1600200" cy="1447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5638800" y="3581400"/>
            <a:ext cx="2362200" cy="2667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5358581" y="2895600"/>
            <a:ext cx="2947219" cy="3581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129981" y="2286000"/>
            <a:ext cx="3810000" cy="4572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400800" y="4813238"/>
            <a:ext cx="10840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Regular Languages</a:t>
            </a:r>
            <a:endParaRPr lang="en-US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6210300" y="3820180"/>
            <a:ext cx="121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Context Free Languages</a:t>
            </a:r>
            <a:endParaRPr lang="en-US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6247171" y="3058180"/>
            <a:ext cx="121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Decidable Languages</a:t>
            </a:r>
            <a:endParaRPr lang="en-US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6400800" y="2372380"/>
            <a:ext cx="121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All Languages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40684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complexity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P:  (Deterministic) Polynomial Time</a:t>
            </a:r>
          </a:p>
          <a:p>
            <a:r>
              <a:rPr lang="en-US" dirty="0" smtClean="0"/>
              <a:t>NP: Non-deterministic Polynomial Time</a:t>
            </a:r>
          </a:p>
          <a:p>
            <a:r>
              <a:rPr lang="en-US" dirty="0" smtClean="0"/>
              <a:t>EXP:  Exponential 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2166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Space Complexity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Amount of Space (Exclusive of Input) </a:t>
            </a:r>
          </a:p>
          <a:p>
            <a:r>
              <a:rPr lang="en-US" dirty="0" smtClean="0"/>
              <a:t>L: </a:t>
            </a:r>
            <a:r>
              <a:rPr lang="en-US" dirty="0" err="1" smtClean="0"/>
              <a:t>Logspace</a:t>
            </a:r>
            <a:r>
              <a:rPr lang="en-US" dirty="0" smtClean="0"/>
              <a:t>,  problems that can be solved in O(log n) space for input of size n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PSPACE,  problems that can be required in a polynomial amount of space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3372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what is beyond NP?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3970" name="Picture 2" descr="http://1.bp.blogspot.com/_0Y-AYb-z8Bw/S--chJjH0JI/AAAAAAAAATU/QngzjH9rMa0/s1600/dr-seuss-on-beyond-zebra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4111" y="1600200"/>
            <a:ext cx="3414289" cy="464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6205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NP vs. Co-NP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a Boolean formula, is it true for some choice of inputs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Given a Boolean formula, is it true for all choices of inputs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8519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 beyond NP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Exact TSP,  Given a graph with edge lengths and an integer K, does the minimum tour have length K</a:t>
            </a:r>
          </a:p>
          <a:p>
            <a:endParaRPr lang="en-US" dirty="0"/>
          </a:p>
          <a:p>
            <a:r>
              <a:rPr lang="en-US" dirty="0" smtClean="0"/>
              <a:t>Minimum circuit,  Given a circuit C, is it true that there is no smaller circuit that computes the same function a 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774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Polynomial Hierarchy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/>
          <a:lstStyle/>
          <a:p>
            <a:r>
              <a:rPr lang="en-US" dirty="0" smtClean="0"/>
              <a:t>Level 1</a:t>
            </a:r>
          </a:p>
          <a:p>
            <a:pPr lvl="1"/>
            <a:r>
              <a:rPr lang="en-US" dirty="0" smtClean="0">
                <a:sym typeface="Symbol"/>
              </a:rPr>
              <a:t>X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 (X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),  X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 (X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)</a:t>
            </a:r>
          </a:p>
          <a:p>
            <a:r>
              <a:rPr lang="en-US" dirty="0" smtClean="0">
                <a:sym typeface="Symbol"/>
              </a:rPr>
              <a:t>Level 2</a:t>
            </a:r>
          </a:p>
          <a:p>
            <a:pPr lvl="1"/>
            <a:r>
              <a:rPr lang="en-US" dirty="0" smtClean="0">
                <a:sym typeface="Symbol"/>
              </a:rPr>
              <a:t>X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X</a:t>
            </a:r>
            <a:r>
              <a:rPr lang="en-US" baseline="-25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 </a:t>
            </a:r>
            <a:r>
              <a:rPr lang="en-US" dirty="0">
                <a:sym typeface="Symbol"/>
              </a:rPr>
              <a:t>(</a:t>
            </a:r>
            <a:r>
              <a:rPr lang="en-US" dirty="0" smtClean="0">
                <a:sym typeface="Symbol"/>
              </a:rPr>
              <a:t>X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,X</a:t>
            </a:r>
            <a:r>
              <a:rPr lang="en-US" baseline="-25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), X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X</a:t>
            </a:r>
            <a:r>
              <a:rPr lang="en-US" baseline="-25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 </a:t>
            </a:r>
            <a:r>
              <a:rPr lang="en-US" dirty="0">
                <a:sym typeface="Symbol"/>
              </a:rPr>
              <a:t></a:t>
            </a:r>
            <a:r>
              <a:rPr lang="en-US" dirty="0" smtClean="0">
                <a:sym typeface="Symbol"/>
              </a:rPr>
              <a:t>(X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,X</a:t>
            </a:r>
            <a:r>
              <a:rPr lang="en-US" baseline="-25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)</a:t>
            </a:r>
          </a:p>
          <a:p>
            <a:r>
              <a:rPr lang="en-US" dirty="0" smtClean="0">
                <a:sym typeface="Symbol"/>
              </a:rPr>
              <a:t>Level 3</a:t>
            </a:r>
          </a:p>
          <a:p>
            <a:pPr lvl="1"/>
            <a:r>
              <a:rPr lang="en-US" dirty="0">
                <a:sym typeface="Symbol"/>
              </a:rPr>
              <a:t>X</a:t>
            </a:r>
            <a:r>
              <a:rPr lang="en-US" baseline="-25000" dirty="0">
                <a:sym typeface="Symbol"/>
              </a:rPr>
              <a:t>1</a:t>
            </a:r>
            <a:r>
              <a:rPr lang="en-US" dirty="0">
                <a:sym typeface="Symbol"/>
              </a:rPr>
              <a:t></a:t>
            </a:r>
            <a:r>
              <a:rPr lang="en-US" dirty="0" smtClean="0">
                <a:sym typeface="Symbol"/>
              </a:rPr>
              <a:t>X</a:t>
            </a:r>
            <a:r>
              <a:rPr lang="en-US" baseline="-25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X</a:t>
            </a:r>
            <a:r>
              <a:rPr lang="en-US" baseline="-25000" dirty="0" smtClean="0">
                <a:sym typeface="Symbol"/>
              </a:rPr>
              <a:t>3 </a:t>
            </a:r>
            <a:r>
              <a:rPr lang="en-US" dirty="0" smtClean="0">
                <a:sym typeface="Symbol"/>
              </a:rPr>
              <a:t></a:t>
            </a:r>
            <a:r>
              <a:rPr lang="en-US" dirty="0">
                <a:sym typeface="Symbol"/>
              </a:rPr>
              <a:t>(</a:t>
            </a:r>
            <a:r>
              <a:rPr lang="en-US" dirty="0" smtClean="0">
                <a:sym typeface="Symbol"/>
              </a:rPr>
              <a:t>X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,X</a:t>
            </a:r>
            <a:r>
              <a:rPr lang="en-US" baseline="-25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,X</a:t>
            </a:r>
            <a:r>
              <a:rPr lang="en-US" baseline="-25000" dirty="0" smtClean="0">
                <a:sym typeface="Symbol"/>
              </a:rPr>
              <a:t>3</a:t>
            </a:r>
            <a:r>
              <a:rPr lang="en-US" dirty="0" smtClean="0">
                <a:sym typeface="Symbol"/>
              </a:rPr>
              <a:t>), </a:t>
            </a:r>
            <a:r>
              <a:rPr lang="en-US" dirty="0">
                <a:sym typeface="Symbol"/>
              </a:rPr>
              <a:t>X</a:t>
            </a:r>
            <a:r>
              <a:rPr lang="en-US" baseline="-25000" dirty="0">
                <a:sym typeface="Symbol"/>
              </a:rPr>
              <a:t>1</a:t>
            </a:r>
            <a:r>
              <a:rPr lang="en-US" dirty="0">
                <a:sym typeface="Symbol"/>
              </a:rPr>
              <a:t></a:t>
            </a:r>
            <a:r>
              <a:rPr lang="en-US" dirty="0" smtClean="0">
                <a:sym typeface="Symbol"/>
              </a:rPr>
              <a:t>X</a:t>
            </a:r>
            <a:r>
              <a:rPr lang="en-US" baseline="-25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X</a:t>
            </a:r>
            <a:r>
              <a:rPr lang="en-US" baseline="-25000" dirty="0" smtClean="0">
                <a:sym typeface="Symbol"/>
              </a:rPr>
              <a:t>3 </a:t>
            </a:r>
            <a:r>
              <a:rPr lang="en-US" dirty="0" smtClean="0">
                <a:sym typeface="Symbol"/>
              </a:rPr>
              <a:t></a:t>
            </a:r>
            <a:r>
              <a:rPr lang="en-US" dirty="0">
                <a:sym typeface="Symbol"/>
              </a:rPr>
              <a:t>(</a:t>
            </a:r>
            <a:r>
              <a:rPr lang="en-US" dirty="0" smtClean="0">
                <a:sym typeface="Symbol"/>
              </a:rPr>
              <a:t>X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,X</a:t>
            </a:r>
            <a:r>
              <a:rPr lang="en-US" baseline="-25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,X</a:t>
            </a:r>
            <a:r>
              <a:rPr lang="en-US" baseline="-25000" dirty="0" smtClean="0">
                <a:sym typeface="Symbol"/>
              </a:rPr>
              <a:t>3</a:t>
            </a:r>
            <a:r>
              <a:rPr lang="en-US" dirty="0" smtClean="0">
                <a:sym typeface="Symbol"/>
              </a:rPr>
              <a:t>)</a:t>
            </a:r>
            <a:endParaRPr lang="en-US" dirty="0">
              <a:sym typeface="Symbol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440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Polynomial Space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Quantified Boolean Expressions</a:t>
            </a:r>
          </a:p>
          <a:p>
            <a:pPr lvl="1"/>
            <a:r>
              <a:rPr lang="en-US" dirty="0">
                <a:sym typeface="Symbol"/>
              </a:rPr>
              <a:t>X</a:t>
            </a:r>
            <a:r>
              <a:rPr lang="en-US" baseline="-25000" dirty="0">
                <a:sym typeface="Symbol"/>
              </a:rPr>
              <a:t>1</a:t>
            </a:r>
            <a:r>
              <a:rPr lang="en-US" dirty="0">
                <a:sym typeface="Symbol"/>
              </a:rPr>
              <a:t>X</a:t>
            </a:r>
            <a:r>
              <a:rPr lang="en-US" baseline="-25000" dirty="0">
                <a:sym typeface="Symbol"/>
              </a:rPr>
              <a:t>2</a:t>
            </a:r>
            <a:r>
              <a:rPr lang="en-US" dirty="0">
                <a:sym typeface="Symbol"/>
              </a:rPr>
              <a:t></a:t>
            </a:r>
            <a:r>
              <a:rPr lang="en-US" dirty="0" smtClean="0">
                <a:sym typeface="Symbol"/>
              </a:rPr>
              <a:t>X</a:t>
            </a:r>
            <a:r>
              <a:rPr lang="en-US" baseline="-25000" dirty="0" smtClean="0">
                <a:sym typeface="Symbol"/>
              </a:rPr>
              <a:t>3</a:t>
            </a:r>
            <a:r>
              <a:rPr lang="en-US" dirty="0" smtClean="0">
                <a:sym typeface="Symbol"/>
              </a:rPr>
              <a:t>...X</a:t>
            </a:r>
            <a:r>
              <a:rPr lang="en-US" baseline="-25000" dirty="0" smtClean="0">
                <a:sym typeface="Symbol"/>
              </a:rPr>
              <a:t>n-1</a:t>
            </a:r>
            <a:r>
              <a:rPr lang="en-US" dirty="0" smtClean="0">
                <a:sym typeface="Symbol"/>
              </a:rPr>
              <a:t>X</a:t>
            </a:r>
            <a:r>
              <a:rPr lang="en-US" baseline="-25000" dirty="0" smtClean="0">
                <a:sym typeface="Symbol"/>
              </a:rPr>
              <a:t>n</a:t>
            </a:r>
            <a:r>
              <a:rPr lang="en-US" dirty="0" smtClean="0">
                <a:sym typeface="Symbol"/>
              </a:rPr>
              <a:t> </a:t>
            </a:r>
            <a:r>
              <a:rPr lang="en-US" dirty="0">
                <a:sym typeface="Symbol"/>
              </a:rPr>
              <a:t>(</a:t>
            </a:r>
            <a:r>
              <a:rPr lang="en-US" dirty="0" smtClean="0">
                <a:sym typeface="Symbol"/>
              </a:rPr>
              <a:t>X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,X</a:t>
            </a:r>
            <a:r>
              <a:rPr lang="en-US" baseline="-25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,X</a:t>
            </a:r>
            <a:r>
              <a:rPr lang="en-US" baseline="-25000" dirty="0" smtClean="0">
                <a:sym typeface="Symbol"/>
              </a:rPr>
              <a:t>3</a:t>
            </a:r>
            <a:r>
              <a:rPr lang="en-US" dirty="0" smtClean="0">
                <a:sym typeface="Symbol"/>
              </a:rPr>
              <a:t>…X</a:t>
            </a:r>
            <a:r>
              <a:rPr lang="en-US" baseline="-25000" dirty="0" smtClean="0">
                <a:sym typeface="Symbol"/>
              </a:rPr>
              <a:t>n-1</a:t>
            </a:r>
            <a:r>
              <a:rPr lang="en-US" dirty="0" smtClean="0">
                <a:sym typeface="Symbol"/>
              </a:rPr>
              <a:t>X</a:t>
            </a:r>
            <a:r>
              <a:rPr lang="en-US" baseline="-25000" dirty="0" smtClean="0">
                <a:sym typeface="Symbol"/>
              </a:rPr>
              <a:t>n</a:t>
            </a:r>
            <a:r>
              <a:rPr lang="en-US" dirty="0" smtClean="0">
                <a:sym typeface="Symbol"/>
              </a:rPr>
              <a:t>)</a:t>
            </a:r>
          </a:p>
          <a:p>
            <a:r>
              <a:rPr lang="en-US" dirty="0" smtClean="0">
                <a:sym typeface="Symbol"/>
              </a:rPr>
              <a:t>Space bounded games</a:t>
            </a:r>
          </a:p>
          <a:p>
            <a:pPr lvl="1"/>
            <a:r>
              <a:rPr lang="en-US" dirty="0" smtClean="0">
                <a:sym typeface="Symbol"/>
              </a:rPr>
              <a:t>Competitive Facility Location Problem</a:t>
            </a:r>
          </a:p>
          <a:p>
            <a:pPr lvl="1"/>
            <a:endParaRPr lang="en-US" dirty="0">
              <a:sym typeface="Symbol"/>
            </a:endParaRPr>
          </a:p>
          <a:p>
            <a:r>
              <a:rPr lang="en-US" dirty="0" smtClean="0">
                <a:sym typeface="Symbol"/>
              </a:rPr>
              <a:t>Counting problems</a:t>
            </a:r>
          </a:p>
          <a:p>
            <a:pPr lvl="1"/>
            <a:r>
              <a:rPr lang="en-US" dirty="0" smtClean="0">
                <a:sym typeface="Symbol"/>
              </a:rPr>
              <a:t>The number of Hamiltonian Circuits in a graph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5552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 Allocation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Oval 17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743325" y="2286000"/>
            <a:ext cx="304800" cy="3032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Oval 18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743325" y="4562475"/>
            <a:ext cx="304800" cy="3032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Oval 19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743325" y="3121025"/>
            <a:ext cx="304800" cy="3032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Oval 20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743325" y="3879850"/>
            <a:ext cx="304800" cy="3032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Oval 21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033962" y="2286000"/>
            <a:ext cx="304800" cy="3032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Oval 22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033962" y="4562475"/>
            <a:ext cx="304800" cy="3032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Oval 23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033962" y="3121025"/>
            <a:ext cx="304800" cy="3032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Oval 24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033962" y="3879850"/>
            <a:ext cx="304800" cy="3032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Line 25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4048125" y="4714875"/>
            <a:ext cx="9858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Line 26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4048125" y="4106862"/>
            <a:ext cx="985837" cy="5318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27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4048125" y="3348037"/>
            <a:ext cx="985837" cy="6080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Line 28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4048125" y="3273425"/>
            <a:ext cx="9112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Line 29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4048125" y="2438400"/>
            <a:ext cx="9858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Line 30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4048125" y="2514600"/>
            <a:ext cx="985837" cy="1441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Line 31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4048125" y="2514600"/>
            <a:ext cx="985837" cy="682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Oval 34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400800" y="3424237"/>
            <a:ext cx="304800" cy="3032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t</a:t>
            </a:r>
          </a:p>
        </p:txBody>
      </p:sp>
      <p:sp>
        <p:nvSpPr>
          <p:cNvPr id="20" name="Line 35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V="1">
            <a:off x="2757487" y="2514600"/>
            <a:ext cx="987425" cy="10620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Line 36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2909887" y="3273425"/>
            <a:ext cx="835025" cy="2270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Line 37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2757487" y="3576637"/>
            <a:ext cx="987425" cy="3794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Line 38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2757487" y="3576637"/>
            <a:ext cx="987425" cy="10620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Line 39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5338762" y="2514600"/>
            <a:ext cx="1062038" cy="9096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Line 40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5338762" y="3273425"/>
            <a:ext cx="1062038" cy="2270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Line 41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V="1">
            <a:off x="5338762" y="3652837"/>
            <a:ext cx="1062038" cy="377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42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 flipV="1">
            <a:off x="5338762" y="3727450"/>
            <a:ext cx="1138238" cy="9858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Oval 33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2606675" y="3424237"/>
            <a:ext cx="304800" cy="3032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1356238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Min-cut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Oval 17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260850" y="1682750"/>
            <a:ext cx="455613" cy="4556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b="1"/>
              <a:t>s</a:t>
            </a:r>
          </a:p>
        </p:txBody>
      </p:sp>
      <p:sp>
        <p:nvSpPr>
          <p:cNvPr id="5" name="Oval 18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335463" y="6084888"/>
            <a:ext cx="455612" cy="4556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b="1"/>
              <a:t>t </a:t>
            </a:r>
          </a:p>
        </p:txBody>
      </p:sp>
      <p:sp>
        <p:nvSpPr>
          <p:cNvPr id="6" name="Oval 19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791075" y="4491038"/>
            <a:ext cx="455613" cy="4556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b="1"/>
              <a:t> </a:t>
            </a:r>
          </a:p>
        </p:txBody>
      </p:sp>
      <p:sp>
        <p:nvSpPr>
          <p:cNvPr id="7" name="Oval 20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019675" y="2897188"/>
            <a:ext cx="455613" cy="4556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b="1"/>
              <a:t> </a:t>
            </a:r>
          </a:p>
        </p:txBody>
      </p:sp>
      <p:sp>
        <p:nvSpPr>
          <p:cNvPr id="8" name="Oval 21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349625" y="4567238"/>
            <a:ext cx="455613" cy="4556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DDDDD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b="1"/>
              <a:t>  </a:t>
            </a:r>
          </a:p>
        </p:txBody>
      </p:sp>
      <p:sp>
        <p:nvSpPr>
          <p:cNvPr id="9" name="Oval 22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502025" y="2820988"/>
            <a:ext cx="455613" cy="4556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b="1"/>
              <a:t> </a:t>
            </a:r>
          </a:p>
        </p:txBody>
      </p:sp>
      <p:sp>
        <p:nvSpPr>
          <p:cNvPr id="10" name="Oval 23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005513" y="3884613"/>
            <a:ext cx="455612" cy="4556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DC417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b="1"/>
              <a:t> </a:t>
            </a:r>
          </a:p>
        </p:txBody>
      </p:sp>
      <p:sp>
        <p:nvSpPr>
          <p:cNvPr id="11" name="Line 24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5399088" y="3276600"/>
            <a:ext cx="606425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Line 25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5246688" y="4187825"/>
            <a:ext cx="758825" cy="4556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Line 26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3805238" y="4718050"/>
            <a:ext cx="985837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27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4337050" y="4111625"/>
            <a:ext cx="454025" cy="4556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Line 28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4032250" y="3049588"/>
            <a:ext cx="911225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Oval 29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3957638" y="3656013"/>
            <a:ext cx="455612" cy="4556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b="1"/>
              <a:t> </a:t>
            </a:r>
          </a:p>
        </p:txBody>
      </p:sp>
      <p:sp>
        <p:nvSpPr>
          <p:cNvPr id="17" name="Line 30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3805238" y="3276600"/>
            <a:ext cx="227012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Oval 31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2438400" y="3732213"/>
            <a:ext cx="455613" cy="4556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DDDDD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b="1"/>
              <a:t>  </a:t>
            </a:r>
          </a:p>
        </p:txBody>
      </p:sp>
      <p:sp>
        <p:nvSpPr>
          <p:cNvPr id="19" name="Line 32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V="1">
            <a:off x="2817813" y="3200400"/>
            <a:ext cx="758825" cy="6080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Line 33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2894013" y="4111625"/>
            <a:ext cx="455612" cy="5318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Line 34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H="1">
            <a:off x="3805238" y="2138363"/>
            <a:ext cx="530225" cy="684212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Line 35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4564063" y="2138363"/>
            <a:ext cx="530225" cy="75882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Line 36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4487863" y="2138363"/>
            <a:ext cx="531812" cy="235267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Line 37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H="1">
            <a:off x="4260850" y="2138363"/>
            <a:ext cx="150813" cy="1443037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Line 38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H="1">
            <a:off x="2741613" y="2138363"/>
            <a:ext cx="1519237" cy="151765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Line 39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H="1">
            <a:off x="3652838" y="2138363"/>
            <a:ext cx="682625" cy="235267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40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4714875" y="2062163"/>
            <a:ext cx="1366838" cy="182245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41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3729038" y="3276600"/>
            <a:ext cx="758825" cy="2808288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42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H="1">
            <a:off x="4640263" y="3352800"/>
            <a:ext cx="530225" cy="2732088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43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H="1">
            <a:off x="4714875" y="4340225"/>
            <a:ext cx="1443038" cy="1744663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44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H="1">
            <a:off x="4640263" y="4927600"/>
            <a:ext cx="342900" cy="1157288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Line 45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4108450" y="4111625"/>
            <a:ext cx="455613" cy="1897063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Line 46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>
            <a:off x="2741613" y="4187825"/>
            <a:ext cx="1593850" cy="1973263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Line 47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3729038" y="5022850"/>
            <a:ext cx="606425" cy="1062038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547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NP Completeness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9874" name="Picture 2" descr="http://inf421.files.wordpress.com/2011/10/gj1.gif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664513"/>
            <a:ext cx="4042888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9876" name="Picture 4" descr="http://inf421.files.wordpress.com/2011/10/gj3.gif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3557587"/>
            <a:ext cx="3657600" cy="255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8176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Algorithms vs. Lower bounds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Algorithmic Theory</a:t>
            </a:r>
          </a:p>
          <a:p>
            <a:pPr lvl="1" eaLnBrk="1" hangingPunct="1"/>
            <a:r>
              <a:rPr lang="en-US" smtClean="0"/>
              <a:t>What we can compute</a:t>
            </a:r>
          </a:p>
          <a:p>
            <a:pPr lvl="2" eaLnBrk="1" hangingPunct="1"/>
            <a:r>
              <a:rPr lang="en-US" smtClean="0"/>
              <a:t>I can solve problem X with resources R</a:t>
            </a:r>
          </a:p>
          <a:p>
            <a:pPr lvl="1" eaLnBrk="1" hangingPunct="1"/>
            <a:r>
              <a:rPr lang="en-US" smtClean="0"/>
              <a:t>Proofs are almost always to give an algorithm that meets the resource bounds</a:t>
            </a:r>
          </a:p>
          <a:p>
            <a:pPr eaLnBrk="1" hangingPunct="1"/>
            <a:r>
              <a:rPr lang="en-US" smtClean="0"/>
              <a:t>Lower bounds</a:t>
            </a:r>
          </a:p>
          <a:p>
            <a:pPr lvl="1" eaLnBrk="1" hangingPunct="1"/>
            <a:r>
              <a:rPr lang="en-US" smtClean="0"/>
              <a:t>How do we show that something can’t be done?</a:t>
            </a:r>
          </a:p>
        </p:txBody>
      </p:sp>
    </p:spTree>
    <p:extLst>
      <p:ext uri="{BB962C8B-B14F-4D97-AF65-F5344CB8AC3E}">
        <p14:creationId xmlns:p14="http://schemas.microsoft.com/office/powerpoint/2010/main" val="2470803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21845</TotalTime>
  <Words>2079</Words>
  <Application>Microsoft Office PowerPoint</Application>
  <PresentationFormat>On-screen Show (4:3)</PresentationFormat>
  <Paragraphs>464</Paragraphs>
  <Slides>57</Slides>
  <Notes>27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57</vt:i4>
      </vt:variant>
    </vt:vector>
  </HeadingPairs>
  <TitlesOfParts>
    <vt:vector size="59" baseType="lpstr">
      <vt:lpstr>1_Default Design</vt:lpstr>
      <vt:lpstr>Equation</vt:lpstr>
      <vt:lpstr>CSEP 521 Applied Algorithms</vt:lpstr>
      <vt:lpstr>Announcements</vt:lpstr>
      <vt:lpstr>Network Flow Summary</vt:lpstr>
      <vt:lpstr>Network Flow</vt:lpstr>
      <vt:lpstr>Net flow applications</vt:lpstr>
      <vt:lpstr>Resource Allocation Problems</vt:lpstr>
      <vt:lpstr>Min-cut problems</vt:lpstr>
      <vt:lpstr>NP Completeness</vt:lpstr>
      <vt:lpstr>Algorithms vs. Lower bounds</vt:lpstr>
      <vt:lpstr>Theory of NP Completeness</vt:lpstr>
      <vt:lpstr>The Universe</vt:lpstr>
      <vt:lpstr>Polynomial Time </vt:lpstr>
      <vt:lpstr>Decision Problems</vt:lpstr>
      <vt:lpstr>Definition of P</vt:lpstr>
      <vt:lpstr>What is NP?</vt:lpstr>
      <vt:lpstr>Certificate examples</vt:lpstr>
      <vt:lpstr>Certifiers and Certificates:   3-Satisfiability</vt:lpstr>
      <vt:lpstr>Certifiers and Certificates:  Hamiltonian Cycle</vt:lpstr>
      <vt:lpstr>Polynomial time reductions</vt:lpstr>
      <vt:lpstr>Lemma</vt:lpstr>
      <vt:lpstr>Lemma</vt:lpstr>
      <vt:lpstr>NP-Completeness</vt:lpstr>
      <vt:lpstr>Cook’s Theorem</vt:lpstr>
      <vt:lpstr>Garey and Johnson</vt:lpstr>
      <vt:lpstr>History</vt:lpstr>
      <vt:lpstr>Populating the NP-Completeness Universe</vt:lpstr>
      <vt:lpstr>Sample Problems</vt:lpstr>
      <vt:lpstr>Vertex Cover</vt:lpstr>
      <vt:lpstr>Cook’s Theorem</vt:lpstr>
      <vt:lpstr>Circuit SAT</vt:lpstr>
      <vt:lpstr>Proof of Cook’s Theorem</vt:lpstr>
      <vt:lpstr>Populating the NP-Completeness Universe</vt:lpstr>
      <vt:lpstr>Satisfiability</vt:lpstr>
      <vt:lpstr>3-SAT is NP-Complete</vt:lpstr>
      <vt:lpstr>3 Satisfiability Reduces to Independent Set</vt:lpstr>
      <vt:lpstr>3 Satisfiability Reduces to Independent Set</vt:lpstr>
      <vt:lpstr>IS &lt;P VC</vt:lpstr>
      <vt:lpstr>IS &lt;P VC</vt:lpstr>
      <vt:lpstr>Clique</vt:lpstr>
      <vt:lpstr>Complement of a Graph</vt:lpstr>
      <vt:lpstr>IS &lt;P Clique</vt:lpstr>
      <vt:lpstr>Hamiltonian Circuit Problem</vt:lpstr>
      <vt:lpstr>Thm: Hamiltonian Circuit is NP Complete</vt:lpstr>
      <vt:lpstr>Traveling Salesman Problem</vt:lpstr>
      <vt:lpstr>Thm:  HC &lt;P TSP</vt:lpstr>
      <vt:lpstr>Graph Coloring</vt:lpstr>
      <vt:lpstr>Number Problems</vt:lpstr>
      <vt:lpstr>Subset sum problem</vt:lpstr>
      <vt:lpstr>What we don’t know</vt:lpstr>
      <vt:lpstr>Complexity Theory</vt:lpstr>
      <vt:lpstr>Time complexity</vt:lpstr>
      <vt:lpstr>Space Complexity</vt:lpstr>
      <vt:lpstr>So what is beyond NP?</vt:lpstr>
      <vt:lpstr>NP vs. Co-NP</vt:lpstr>
      <vt:lpstr>Problems beyond NP</vt:lpstr>
      <vt:lpstr>Polynomial Hierarchy</vt:lpstr>
      <vt:lpstr>Polynomial Space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</dc:creator>
  <cp:lastModifiedBy>Richard Anderson</cp:lastModifiedBy>
  <cp:revision>116</cp:revision>
  <dcterms:created xsi:type="dcterms:W3CDTF">1601-01-01T00:00:00Z</dcterms:created>
  <dcterms:modified xsi:type="dcterms:W3CDTF">2013-03-11T20:31:43Z</dcterms:modified>
</cp:coreProperties>
</file>