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7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8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9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1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2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3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14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5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6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17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18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19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20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21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22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notesSlides/notesSlide23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24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25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26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56" r:id="rId2"/>
    <p:sldId id="401" r:id="rId3"/>
    <p:sldId id="402" r:id="rId4"/>
    <p:sldId id="440" r:id="rId5"/>
    <p:sldId id="441" r:id="rId6"/>
    <p:sldId id="442" r:id="rId7"/>
    <p:sldId id="438" r:id="rId8"/>
    <p:sldId id="439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70" r:id="rId27"/>
    <p:sldId id="471" r:id="rId28"/>
    <p:sldId id="472" r:id="rId29"/>
    <p:sldId id="473" r:id="rId30"/>
    <p:sldId id="488" r:id="rId31"/>
    <p:sldId id="474" r:id="rId32"/>
    <p:sldId id="475" r:id="rId33"/>
    <p:sldId id="476" r:id="rId34"/>
    <p:sldId id="477" r:id="rId35"/>
    <p:sldId id="478" r:id="rId36"/>
    <p:sldId id="487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52" autoAdjust="0"/>
    <p:restoredTop sz="86475" autoAdjust="0"/>
  </p:normalViewPr>
  <p:slideViewPr>
    <p:cSldViewPr>
      <p:cViewPr>
        <p:scale>
          <a:sx n="97" d="100"/>
          <a:sy n="9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8CC8F1-EAB9-462E-AE74-5A5A3388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C1434-0ECC-4B09-BEA8-4B25BDDD6339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7534-7362-4517-8C5E-175B212C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0995EB-A763-4645-A116-E2C65C455249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84249A-C2C0-4F2A-89F6-0AF0B0BDA583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28C9E1-5D40-4591-AAA4-43BEE5209E63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CC712-64D2-486D-9BE0-A7239C75419F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18858-1CA0-4DED-A2F4-BCDB02461041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A0EB90-FD04-4024-B456-A1F8A23B151E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8AF27-06F3-413A-BA55-F1EABC39FF23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DAD835-9527-4758-B970-1626CD88071F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AFD7BA-6CA4-490E-84E5-6D4F36F0FB68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E1A22-890E-49B6-A5F7-10C87107F289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1CA2AC-18C2-4A6A-AE48-04D606C98C1A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627E32-8126-45E0-8EF3-0603BDE650EC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CA871-90AA-4245-A22F-9AC718ABD58F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9ECCED-47AB-49B4-AB57-B1AD8FAC127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DE8C9-E1C4-4437-9DE0-D7937BC96A99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43618-878C-4DF7-A99C-AA35075B6B9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A7CA4C-81F2-482D-AB25-1F40339AFCE8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870BF-B7C2-44C6-B044-695421D9E903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09248-B15D-45A0-987E-DEEAE3CF7F34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861F6-1774-401F-923C-B795F1F1A3AE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43D64-D6F3-4916-8E52-D53570E899C3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4DC9FA-6FCF-441C-8267-1BDFCE62EDC6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D6816-1803-4CBD-83DA-A57EC0B1F4CC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14499-B6FD-459B-8051-A1A22FD0B01F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25444B-8172-4203-98FE-A7DCE0DEEDA8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8E90C-B011-46F0-9024-1DFA275162F0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20C0-3258-42E5-A641-6C5D6AB5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3786-5D72-4833-B9D3-0041F11EA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0A76-746A-450D-82A5-0C0EB82BE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4B0A-7C36-4D87-B811-1687EE40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B3953-1619-4B10-A5BC-A17C22BA2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EEC0-93B4-435A-B1A3-FDF24B86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8698-B93A-49AB-AC5E-8861FFA1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16A5-19D9-4000-9145-1357238D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F360-F97D-4253-A3A1-A8F3FA1A8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4FC3-2808-477A-A0BB-1004BCD68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5AB3-8334-4A55-9F90-763DB71D7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FF2C-6630-4601-882C-BE7B0C709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9481D1-CB66-4507-91A9-8900CD507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63.xml"/><Relationship Id="rId47" Type="http://schemas.openxmlformats.org/officeDocument/2006/relationships/tags" Target="../tags/tag168.xml"/><Relationship Id="rId50" Type="http://schemas.openxmlformats.org/officeDocument/2006/relationships/tags" Target="../tags/tag171.xml"/><Relationship Id="rId55" Type="http://schemas.openxmlformats.org/officeDocument/2006/relationships/tags" Target="../tags/tag176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41" Type="http://schemas.openxmlformats.org/officeDocument/2006/relationships/tags" Target="../tags/tag162.xml"/><Relationship Id="rId54" Type="http://schemas.openxmlformats.org/officeDocument/2006/relationships/tags" Target="../tags/tag175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53" Type="http://schemas.openxmlformats.org/officeDocument/2006/relationships/tags" Target="../tags/tag174.xml"/><Relationship Id="rId58" Type="http://schemas.openxmlformats.org/officeDocument/2006/relationships/tags" Target="../tags/tag179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49" Type="http://schemas.openxmlformats.org/officeDocument/2006/relationships/tags" Target="../tags/tag170.xml"/><Relationship Id="rId57" Type="http://schemas.openxmlformats.org/officeDocument/2006/relationships/tags" Target="../tags/tag178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52" Type="http://schemas.openxmlformats.org/officeDocument/2006/relationships/tags" Target="../tags/tag173.xml"/><Relationship Id="rId60" Type="http://schemas.openxmlformats.org/officeDocument/2006/relationships/tags" Target="../tags/tag18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56" Type="http://schemas.openxmlformats.org/officeDocument/2006/relationships/tags" Target="../tags/tag177.xml"/><Relationship Id="rId8" Type="http://schemas.openxmlformats.org/officeDocument/2006/relationships/tags" Target="../tags/tag129.xml"/><Relationship Id="rId51" Type="http://schemas.openxmlformats.org/officeDocument/2006/relationships/tags" Target="../tags/tag172.xml"/><Relationship Id="rId3" Type="http://schemas.openxmlformats.org/officeDocument/2006/relationships/tags" Target="../tags/tag124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tags" Target="../tags/tag167.xml"/><Relationship Id="rId59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tags" Target="../tags/tag228.xml"/><Relationship Id="rId50" Type="http://schemas.openxmlformats.org/officeDocument/2006/relationships/tags" Target="../tags/tag231.xml"/><Relationship Id="rId55" Type="http://schemas.openxmlformats.org/officeDocument/2006/relationships/tags" Target="../tags/tag236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tags" Target="../tags/tag222.xml"/><Relationship Id="rId54" Type="http://schemas.openxmlformats.org/officeDocument/2006/relationships/tags" Target="../tags/tag235.xml"/><Relationship Id="rId62" Type="http://schemas.openxmlformats.org/officeDocument/2006/relationships/tags" Target="../tags/tag24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tags" Target="../tags/tag234.xml"/><Relationship Id="rId58" Type="http://schemas.openxmlformats.org/officeDocument/2006/relationships/tags" Target="../tags/tag239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tags" Target="../tags/tag230.xml"/><Relationship Id="rId57" Type="http://schemas.openxmlformats.org/officeDocument/2006/relationships/tags" Target="../tags/tag238.xml"/><Relationship Id="rId61" Type="http://schemas.openxmlformats.org/officeDocument/2006/relationships/tags" Target="../tags/tag242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tags" Target="../tags/tag233.xml"/><Relationship Id="rId60" Type="http://schemas.openxmlformats.org/officeDocument/2006/relationships/tags" Target="../tags/tag241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tags" Target="../tags/tag229.xml"/><Relationship Id="rId56" Type="http://schemas.openxmlformats.org/officeDocument/2006/relationships/tags" Target="../tags/tag237.xml"/><Relationship Id="rId64" Type="http://schemas.openxmlformats.org/officeDocument/2006/relationships/notesSlide" Target="../notesSlides/notesSlide8.xml"/><Relationship Id="rId8" Type="http://schemas.openxmlformats.org/officeDocument/2006/relationships/tags" Target="../tags/tag189.xml"/><Relationship Id="rId51" Type="http://schemas.openxmlformats.org/officeDocument/2006/relationships/tags" Target="../tags/tag232.xml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tags" Target="../tags/tag227.xml"/><Relationship Id="rId59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76" Type="http://schemas.openxmlformats.org/officeDocument/2006/relationships/tags" Target="../tags/tag319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66" Type="http://schemas.openxmlformats.org/officeDocument/2006/relationships/tags" Target="../tags/tag309.xml"/><Relationship Id="rId74" Type="http://schemas.openxmlformats.org/officeDocument/2006/relationships/tags" Target="../tags/tag317.xml"/><Relationship Id="rId79" Type="http://schemas.openxmlformats.org/officeDocument/2006/relationships/slideLayout" Target="../slideLayouts/slideLayout6.xml"/><Relationship Id="rId5" Type="http://schemas.openxmlformats.org/officeDocument/2006/relationships/tags" Target="../tags/tag248.xml"/><Relationship Id="rId61" Type="http://schemas.openxmlformats.org/officeDocument/2006/relationships/tags" Target="../tags/tag304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tags" Target="../tags/tag295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73" Type="http://schemas.openxmlformats.org/officeDocument/2006/relationships/tags" Target="../tags/tag316.xml"/><Relationship Id="rId78" Type="http://schemas.openxmlformats.org/officeDocument/2006/relationships/tags" Target="../tags/tag321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tags" Target="../tags/tag299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77" Type="http://schemas.openxmlformats.org/officeDocument/2006/relationships/tags" Target="../tags/tag320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80" Type="http://schemas.openxmlformats.org/officeDocument/2006/relationships/notesSlide" Target="../notesSlides/notesSlide9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tags" Target="../tags/tag302.xml"/><Relationship Id="rId67" Type="http://schemas.openxmlformats.org/officeDocument/2006/relationships/tags" Target="../tags/tag310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tags" Target="../tags/tag297.xml"/><Relationship Id="rId62" Type="http://schemas.openxmlformats.org/officeDocument/2006/relationships/tags" Target="../tags/tag305.xml"/><Relationship Id="rId70" Type="http://schemas.openxmlformats.org/officeDocument/2006/relationships/tags" Target="../tags/tag313.xml"/><Relationship Id="rId75" Type="http://schemas.openxmlformats.org/officeDocument/2006/relationships/tags" Target="../tags/tag318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57" Type="http://schemas.openxmlformats.org/officeDocument/2006/relationships/tags" Target="../tags/tag3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tags" Target="../tags/tag376.xml"/><Relationship Id="rId3" Type="http://schemas.openxmlformats.org/officeDocument/2006/relationships/tags" Target="../tags/tag340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tags" Target="../tags/tag379.xml"/><Relationship Id="rId47" Type="http://schemas.openxmlformats.org/officeDocument/2006/relationships/tags" Target="../tags/tag384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tags" Target="../tags/tag383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tags" Target="../tags/tag357.xml"/><Relationship Id="rId29" Type="http://schemas.openxmlformats.org/officeDocument/2006/relationships/tags" Target="../tags/tag366.xml"/><Relationship Id="rId41" Type="http://schemas.openxmlformats.org/officeDocument/2006/relationships/tags" Target="../tags/tag378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tags" Target="../tags/tag386.xml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tags" Target="../tags/tag380.xml"/><Relationship Id="rId48" Type="http://schemas.openxmlformats.org/officeDocument/2006/relationships/tags" Target="../tags/tag385.xml"/><Relationship Id="rId8" Type="http://schemas.openxmlformats.org/officeDocument/2006/relationships/tags" Target="../tags/tag345.xml"/><Relationship Id="rId51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" Type="http://schemas.openxmlformats.org/officeDocument/2006/relationships/tags" Target="../tags/tag391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tags" Target="../tags/tag417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notesSlide" Target="../notesSlides/notesSlide13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9" Type="http://schemas.openxmlformats.org/officeDocument/2006/relationships/tags" Target="../tags/tag462.xml"/><Relationship Id="rId3" Type="http://schemas.openxmlformats.org/officeDocument/2006/relationships/tags" Target="../tags/tag426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tags" Target="../tags/tag443.xml"/><Relationship Id="rId29" Type="http://schemas.openxmlformats.org/officeDocument/2006/relationships/tags" Target="../tags/tag452.xml"/><Relationship Id="rId41" Type="http://schemas.openxmlformats.org/officeDocument/2006/relationships/tags" Target="../tags/tag464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tags" Target="../tags/tag454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tags" Target="../tags/tag490.xml"/><Relationship Id="rId3" Type="http://schemas.openxmlformats.org/officeDocument/2006/relationships/tags" Target="../tags/tag467.xml"/><Relationship Id="rId21" Type="http://schemas.openxmlformats.org/officeDocument/2006/relationships/tags" Target="../tags/tag485.xml"/><Relationship Id="rId34" Type="http://schemas.openxmlformats.org/officeDocument/2006/relationships/tags" Target="../tags/tag498.xml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tags" Target="../tags/tag489.xml"/><Relationship Id="rId33" Type="http://schemas.openxmlformats.org/officeDocument/2006/relationships/tags" Target="../tags/tag497.xml"/><Relationship Id="rId38" Type="http://schemas.openxmlformats.org/officeDocument/2006/relationships/notesSlide" Target="../notesSlides/notesSlide15.xml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tags" Target="../tags/tag493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tags" Target="../tags/tag488.xml"/><Relationship Id="rId32" Type="http://schemas.openxmlformats.org/officeDocument/2006/relationships/tags" Target="../tags/tag49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tags" Target="../tags/tag492.xml"/><Relationship Id="rId36" Type="http://schemas.openxmlformats.org/officeDocument/2006/relationships/tags" Target="../tags/tag500.xml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tags" Target="../tags/tag495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tags" Target="../tags/tag491.xml"/><Relationship Id="rId30" Type="http://schemas.openxmlformats.org/officeDocument/2006/relationships/tags" Target="../tags/tag494.xml"/><Relationship Id="rId35" Type="http://schemas.openxmlformats.org/officeDocument/2006/relationships/tags" Target="../tags/tag4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tags" Target="../tags/tag550.xml"/><Relationship Id="rId47" Type="http://schemas.openxmlformats.org/officeDocument/2006/relationships/tags" Target="../tags/tag555.xml"/><Relationship Id="rId50" Type="http://schemas.openxmlformats.org/officeDocument/2006/relationships/tags" Target="../tags/tag558.xml"/><Relationship Id="rId55" Type="http://schemas.openxmlformats.org/officeDocument/2006/relationships/tags" Target="../tags/tag563.xml"/><Relationship Id="rId63" Type="http://schemas.openxmlformats.org/officeDocument/2006/relationships/notesSlide" Target="../notesSlides/notesSlide19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tags" Target="../tags/tag537.xml"/><Relationship Id="rId41" Type="http://schemas.openxmlformats.org/officeDocument/2006/relationships/tags" Target="../tags/tag549.xml"/><Relationship Id="rId54" Type="http://schemas.openxmlformats.org/officeDocument/2006/relationships/tags" Target="../tags/tag562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53" Type="http://schemas.openxmlformats.org/officeDocument/2006/relationships/tags" Target="../tags/tag561.xml"/><Relationship Id="rId58" Type="http://schemas.openxmlformats.org/officeDocument/2006/relationships/tags" Target="../tags/tag566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49" Type="http://schemas.openxmlformats.org/officeDocument/2006/relationships/tags" Target="../tags/tag557.xml"/><Relationship Id="rId57" Type="http://schemas.openxmlformats.org/officeDocument/2006/relationships/tags" Target="../tags/tag565.xml"/><Relationship Id="rId61" Type="http://schemas.openxmlformats.org/officeDocument/2006/relationships/tags" Target="../tags/tag569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52" Type="http://schemas.openxmlformats.org/officeDocument/2006/relationships/tags" Target="../tags/tag560.xml"/><Relationship Id="rId60" Type="http://schemas.openxmlformats.org/officeDocument/2006/relationships/tags" Target="../tags/tag568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tags" Target="../tags/tag551.xml"/><Relationship Id="rId48" Type="http://schemas.openxmlformats.org/officeDocument/2006/relationships/tags" Target="../tags/tag556.xml"/><Relationship Id="rId56" Type="http://schemas.openxmlformats.org/officeDocument/2006/relationships/tags" Target="../tags/tag564.xml"/><Relationship Id="rId8" Type="http://schemas.openxmlformats.org/officeDocument/2006/relationships/tags" Target="../tags/tag516.xml"/><Relationship Id="rId51" Type="http://schemas.openxmlformats.org/officeDocument/2006/relationships/tags" Target="../tags/tag559.xml"/><Relationship Id="rId3" Type="http://schemas.openxmlformats.org/officeDocument/2006/relationships/tags" Target="../tags/tag511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46" Type="http://schemas.openxmlformats.org/officeDocument/2006/relationships/tags" Target="../tags/tag554.xml"/><Relationship Id="rId59" Type="http://schemas.openxmlformats.org/officeDocument/2006/relationships/tags" Target="../tags/tag56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57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10" Type="http://schemas.openxmlformats.org/officeDocument/2006/relationships/tags" Target="../tags/tag579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9" Type="http://schemas.openxmlformats.org/officeDocument/2006/relationships/tags" Target="../tags/tag623.xml"/><Relationship Id="rId3" Type="http://schemas.openxmlformats.org/officeDocument/2006/relationships/tags" Target="../tags/tag587.xml"/><Relationship Id="rId21" Type="http://schemas.openxmlformats.org/officeDocument/2006/relationships/tags" Target="../tags/tag605.xml"/><Relationship Id="rId34" Type="http://schemas.openxmlformats.org/officeDocument/2006/relationships/tags" Target="../tags/tag618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33" Type="http://schemas.openxmlformats.org/officeDocument/2006/relationships/tags" Target="../tags/tag617.xml"/><Relationship Id="rId38" Type="http://schemas.openxmlformats.org/officeDocument/2006/relationships/tags" Target="../tags/tag622.xml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tags" Target="../tags/tag604.xml"/><Relationship Id="rId29" Type="http://schemas.openxmlformats.org/officeDocument/2006/relationships/tags" Target="../tags/tag613.xml"/><Relationship Id="rId41" Type="http://schemas.openxmlformats.org/officeDocument/2006/relationships/tags" Target="../tags/tag625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32" Type="http://schemas.openxmlformats.org/officeDocument/2006/relationships/tags" Target="../tags/tag616.xml"/><Relationship Id="rId37" Type="http://schemas.openxmlformats.org/officeDocument/2006/relationships/tags" Target="../tags/tag621.xml"/><Relationship Id="rId40" Type="http://schemas.openxmlformats.org/officeDocument/2006/relationships/tags" Target="../tags/tag624.xml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tags" Target="../tags/tag612.xml"/><Relationship Id="rId36" Type="http://schemas.openxmlformats.org/officeDocument/2006/relationships/tags" Target="../tags/tag620.xml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tags" Target="../tags/tag615.xml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tags" Target="../tags/tag614.xml"/><Relationship Id="rId35" Type="http://schemas.openxmlformats.org/officeDocument/2006/relationships/tags" Target="../tags/tag619.xml"/><Relationship Id="rId4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6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12" Type="http://schemas.openxmlformats.org/officeDocument/2006/relationships/tags" Target="../tags/tag643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tags" Target="../tags/tag642.xml"/><Relationship Id="rId5" Type="http://schemas.openxmlformats.org/officeDocument/2006/relationships/tags" Target="../tags/tag636.xml"/><Relationship Id="rId10" Type="http://schemas.openxmlformats.org/officeDocument/2006/relationships/tags" Target="../tags/tag641.xml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10" Type="http://schemas.openxmlformats.org/officeDocument/2006/relationships/tags" Target="../tags/tag655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72.xml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10" Type="http://schemas.openxmlformats.org/officeDocument/2006/relationships/tags" Target="../tags/tag679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8.xml"/><Relationship Id="rId1" Type="http://schemas.openxmlformats.org/officeDocument/2006/relationships/tags" Target="../tags/tag68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3" Type="http://schemas.openxmlformats.org/officeDocument/2006/relationships/tags" Target="../tags/tag691.xml"/><Relationship Id="rId21" Type="http://schemas.openxmlformats.org/officeDocument/2006/relationships/tags" Target="../tags/tag709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tags" Target="../tags/tag711.xml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tags" Target="../tags/tag7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26" Type="http://schemas.openxmlformats.org/officeDocument/2006/relationships/tags" Target="../tags/tag737.xml"/><Relationship Id="rId39" Type="http://schemas.openxmlformats.org/officeDocument/2006/relationships/tags" Target="../tags/tag750.xml"/><Relationship Id="rId3" Type="http://schemas.openxmlformats.org/officeDocument/2006/relationships/tags" Target="../tags/tag714.xml"/><Relationship Id="rId21" Type="http://schemas.openxmlformats.org/officeDocument/2006/relationships/tags" Target="../tags/tag732.xml"/><Relationship Id="rId34" Type="http://schemas.openxmlformats.org/officeDocument/2006/relationships/tags" Target="../tags/tag745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tags" Target="../tags/tag736.xml"/><Relationship Id="rId33" Type="http://schemas.openxmlformats.org/officeDocument/2006/relationships/tags" Target="../tags/tag744.xml"/><Relationship Id="rId38" Type="http://schemas.openxmlformats.org/officeDocument/2006/relationships/tags" Target="../tags/tag749.xml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tags" Target="../tags/tag731.xml"/><Relationship Id="rId29" Type="http://schemas.openxmlformats.org/officeDocument/2006/relationships/tags" Target="../tags/tag740.xml"/><Relationship Id="rId41" Type="http://schemas.openxmlformats.org/officeDocument/2006/relationships/tags" Target="../tags/tag752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tags" Target="../tags/tag735.xml"/><Relationship Id="rId32" Type="http://schemas.openxmlformats.org/officeDocument/2006/relationships/tags" Target="../tags/tag743.xml"/><Relationship Id="rId37" Type="http://schemas.openxmlformats.org/officeDocument/2006/relationships/tags" Target="../tags/tag748.xml"/><Relationship Id="rId40" Type="http://schemas.openxmlformats.org/officeDocument/2006/relationships/tags" Target="../tags/tag751.xml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tags" Target="../tags/tag734.xml"/><Relationship Id="rId28" Type="http://schemas.openxmlformats.org/officeDocument/2006/relationships/tags" Target="../tags/tag739.xml"/><Relationship Id="rId36" Type="http://schemas.openxmlformats.org/officeDocument/2006/relationships/tags" Target="../tags/tag747.xml"/><Relationship Id="rId10" Type="http://schemas.openxmlformats.org/officeDocument/2006/relationships/tags" Target="../tags/tag721.xml"/><Relationship Id="rId19" Type="http://schemas.openxmlformats.org/officeDocument/2006/relationships/tags" Target="../tags/tag730.xml"/><Relationship Id="rId31" Type="http://schemas.openxmlformats.org/officeDocument/2006/relationships/tags" Target="../tags/tag742.xml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tags" Target="../tags/tag733.xml"/><Relationship Id="rId27" Type="http://schemas.openxmlformats.org/officeDocument/2006/relationships/tags" Target="../tags/tag738.xml"/><Relationship Id="rId30" Type="http://schemas.openxmlformats.org/officeDocument/2006/relationships/tags" Target="../tags/tag741.xml"/><Relationship Id="rId35" Type="http://schemas.openxmlformats.org/officeDocument/2006/relationships/tags" Target="../tags/tag7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26" Type="http://schemas.openxmlformats.org/officeDocument/2006/relationships/tags" Target="../tags/tag778.xml"/><Relationship Id="rId39" Type="http://schemas.openxmlformats.org/officeDocument/2006/relationships/tags" Target="../tags/tag791.xml"/><Relationship Id="rId3" Type="http://schemas.openxmlformats.org/officeDocument/2006/relationships/tags" Target="../tags/tag755.xml"/><Relationship Id="rId21" Type="http://schemas.openxmlformats.org/officeDocument/2006/relationships/tags" Target="../tags/tag773.xml"/><Relationship Id="rId34" Type="http://schemas.openxmlformats.org/officeDocument/2006/relationships/tags" Target="../tags/tag786.xml"/><Relationship Id="rId42" Type="http://schemas.openxmlformats.org/officeDocument/2006/relationships/tags" Target="../tags/tag794.xml"/><Relationship Id="rId47" Type="http://schemas.openxmlformats.org/officeDocument/2006/relationships/tags" Target="../tags/tag799.xml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46" Type="http://schemas.openxmlformats.org/officeDocument/2006/relationships/tags" Target="../tags/tag798.xml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20" Type="http://schemas.openxmlformats.org/officeDocument/2006/relationships/tags" Target="../tags/tag772.xml"/><Relationship Id="rId29" Type="http://schemas.openxmlformats.org/officeDocument/2006/relationships/tags" Target="../tags/tag781.xml"/><Relationship Id="rId41" Type="http://schemas.openxmlformats.org/officeDocument/2006/relationships/tags" Target="../tags/tag793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tags" Target="../tags/tag776.xml"/><Relationship Id="rId32" Type="http://schemas.openxmlformats.org/officeDocument/2006/relationships/tags" Target="../tags/tag784.xml"/><Relationship Id="rId37" Type="http://schemas.openxmlformats.org/officeDocument/2006/relationships/tags" Target="../tags/tag789.xml"/><Relationship Id="rId40" Type="http://schemas.openxmlformats.org/officeDocument/2006/relationships/tags" Target="../tags/tag792.xml"/><Relationship Id="rId45" Type="http://schemas.openxmlformats.org/officeDocument/2006/relationships/tags" Target="../tags/tag797.xml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tags" Target="../tags/tag788.xml"/><Relationship Id="rId10" Type="http://schemas.openxmlformats.org/officeDocument/2006/relationships/tags" Target="../tags/tag762.xml"/><Relationship Id="rId19" Type="http://schemas.openxmlformats.org/officeDocument/2006/relationships/tags" Target="../tags/tag771.xml"/><Relationship Id="rId31" Type="http://schemas.openxmlformats.org/officeDocument/2006/relationships/tags" Target="../tags/tag783.xml"/><Relationship Id="rId44" Type="http://schemas.openxmlformats.org/officeDocument/2006/relationships/tags" Target="../tags/tag796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43" Type="http://schemas.openxmlformats.org/officeDocument/2006/relationships/tags" Target="../tags/tag795.xml"/><Relationship Id="rId48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1.xml"/><Relationship Id="rId1" Type="http://schemas.openxmlformats.org/officeDocument/2006/relationships/tags" Target="../tags/tag8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3.png"/><Relationship Id="rId2" Type="http://schemas.openxmlformats.org/officeDocument/2006/relationships/tags" Target="../tags/tag60.xml"/><Relationship Id="rId16" Type="http://schemas.openxmlformats.org/officeDocument/2006/relationships/image" Target="../media/image6.jpe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2.jpeg"/><Relationship Id="rId5" Type="http://schemas.openxmlformats.org/officeDocument/2006/relationships/tags" Target="../tags/tag63.xml"/><Relationship Id="rId15" Type="http://schemas.openxmlformats.org/officeDocument/2006/relationships/image" Target="../media/image5.jpeg"/><Relationship Id="rId10" Type="http://schemas.openxmlformats.org/officeDocument/2006/relationships/image" Target="../media/image1.jpeg"/><Relationship Id="rId4" Type="http://schemas.openxmlformats.org/officeDocument/2006/relationships/tags" Target="../tags/tag62.xml"/><Relationship Id="rId9" Type="http://schemas.openxmlformats.org/officeDocument/2006/relationships/notesSlide" Target="../notesSlides/notesSlide1.xml"/><Relationship Id="rId14" Type="http://schemas.openxmlformats.org/officeDocument/2006/relationships/hyperlink" Target="http://en.wikipedia.org/wiki/Image:Waterpipes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CSEP 521</a:t>
            </a:r>
            <a:br>
              <a:rPr lang="en-US" dirty="0" smtClean="0"/>
            </a:br>
            <a:r>
              <a:rPr lang="en-US" dirty="0" smtClean="0"/>
              <a:t>Applied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Richard Anderson</a:t>
            </a:r>
          </a:p>
          <a:p>
            <a:pPr eaLnBrk="1" hangingPunct="1"/>
            <a:r>
              <a:rPr lang="en-US" dirty="0" smtClean="0"/>
              <a:t>Lecture 8</a:t>
            </a:r>
          </a:p>
          <a:p>
            <a:pPr eaLnBrk="1" hangingPunct="1"/>
            <a:r>
              <a:rPr lang="en-US" dirty="0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smtClean="0"/>
              <a:t>Network flow definitions</a:t>
            </a:r>
          </a:p>
          <a:p>
            <a:pPr eaLnBrk="1" hangingPunct="1"/>
            <a:r>
              <a:rPr lang="en-US" smtClean="0"/>
              <a:t>Flow examples</a:t>
            </a:r>
          </a:p>
          <a:p>
            <a:pPr eaLnBrk="1" hangingPunct="1"/>
            <a:r>
              <a:rPr lang="en-US" smtClean="0"/>
              <a:t>Augmenting Paths</a:t>
            </a:r>
          </a:p>
          <a:p>
            <a:pPr eaLnBrk="1" hangingPunct="1"/>
            <a:r>
              <a:rPr lang="en-US" smtClean="0"/>
              <a:t>Residual Graph</a:t>
            </a:r>
          </a:p>
          <a:p>
            <a:pPr eaLnBrk="1" hangingPunct="1"/>
            <a:r>
              <a:rPr lang="en-US" smtClean="0"/>
              <a:t>Ford Fulkerson Algorithm</a:t>
            </a:r>
          </a:p>
          <a:p>
            <a:pPr eaLnBrk="1" hangingPunct="1"/>
            <a:r>
              <a:rPr lang="en-US" smtClean="0"/>
              <a:t>Cuts</a:t>
            </a:r>
          </a:p>
          <a:p>
            <a:pPr eaLnBrk="1" hangingPunct="1"/>
            <a:r>
              <a:rPr lang="en-US" smtClean="0"/>
              <a:t>Maxflow-MinCut Theorem</a:t>
            </a:r>
          </a:p>
        </p:txBody>
      </p:sp>
    </p:spTree>
    <p:extLst>
      <p:ext uri="{BB962C8B-B14F-4D97-AF65-F5344CB8AC3E}">
        <p14:creationId xmlns:p14="http://schemas.microsoft.com/office/powerpoint/2010/main" val="20954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Flow 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Capacity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Source, Sink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Capacity Condition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Conservation Condition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Value of a flow</a:t>
            </a:r>
          </a:p>
        </p:txBody>
      </p:sp>
    </p:spTree>
    <p:extLst>
      <p:ext uri="{BB962C8B-B14F-4D97-AF65-F5344CB8AC3E}">
        <p14:creationId xmlns:p14="http://schemas.microsoft.com/office/powerpoint/2010/main" val="9486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Example</a:t>
            </a:r>
          </a:p>
        </p:txBody>
      </p:sp>
      <p:sp>
        <p:nvSpPr>
          <p:cNvPr id="6147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614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4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614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615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615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28688" y="2517774"/>
            <a:ext cx="1063626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92884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81088" y="259397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615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30</a:t>
            </a:r>
          </a:p>
        </p:txBody>
      </p:sp>
      <p:sp>
        <p:nvSpPr>
          <p:cNvPr id="615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616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04888" y="4111625"/>
            <a:ext cx="60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28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Flow assignment and the residual graph</a:t>
            </a:r>
          </a:p>
        </p:txBody>
      </p:sp>
      <p:sp>
        <p:nvSpPr>
          <p:cNvPr id="717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71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71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717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717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1675" y="25939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15</a:t>
            </a:r>
            <a:r>
              <a:rPr lang="en-US" sz="1800" b="1"/>
              <a:t>/20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20</a:t>
            </a:r>
            <a:r>
              <a:rPr lang="en-US" sz="1800" b="1"/>
              <a:t>/20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15</a:t>
            </a:r>
            <a:r>
              <a:rPr lang="en-US" sz="1800" b="1"/>
              <a:t>/30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0</a:t>
            </a:r>
            <a:r>
              <a:rPr lang="en-US" sz="1800" b="1"/>
              <a:t>/10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875" y="41116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5</a:t>
            </a:r>
            <a:r>
              <a:rPr lang="en-US" sz="1800" b="1"/>
              <a:t>/10</a:t>
            </a:r>
          </a:p>
        </p:txBody>
      </p:sp>
      <p:sp>
        <p:nvSpPr>
          <p:cNvPr id="718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97663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718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4625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718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91513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718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976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483225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57838" y="38846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000875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77075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34038" y="2670175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719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24675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 </a:t>
            </a:r>
          </a:p>
        </p:txBody>
      </p:sp>
      <p:sp>
        <p:nvSpPr>
          <p:cNvPr id="719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31100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10</a:t>
            </a:r>
          </a:p>
        </p:txBody>
      </p:sp>
      <p:sp>
        <p:nvSpPr>
          <p:cNvPr id="719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7838" y="41878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 </a:t>
            </a:r>
          </a:p>
        </p:txBody>
      </p:sp>
      <p:sp>
        <p:nvSpPr>
          <p:cNvPr id="719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10238" y="373221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635625" y="267017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48475" y="267017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151688" y="3732213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7300" y="418782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20</a:t>
            </a:r>
            <a:r>
              <a:rPr lang="en-US" sz="1800" b="1"/>
              <a:t> </a:t>
            </a:r>
          </a:p>
        </p:txBody>
      </p:sp>
      <p:sp>
        <p:nvSpPr>
          <p:cNvPr id="720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92863" y="33528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  <a:r>
              <a:rPr lang="en-US" sz="1800" b="1"/>
              <a:t> </a:t>
            </a:r>
          </a:p>
        </p:txBody>
      </p:sp>
      <p:sp>
        <p:nvSpPr>
          <p:cNvPr id="720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89650" y="29733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720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38084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0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Flowgraph:  Directed graph with distinguished vertices s (source) and t (sink)</a:t>
            </a:r>
          </a:p>
          <a:p>
            <a:pPr eaLnBrk="1" hangingPunct="1"/>
            <a:r>
              <a:rPr lang="en-US" sz="2800" smtClean="0"/>
              <a:t>Capacities on the edges,  c(e) &gt;= 0</a:t>
            </a:r>
          </a:p>
          <a:p>
            <a:pPr eaLnBrk="1" hangingPunct="1"/>
            <a:r>
              <a:rPr lang="en-US" sz="2800" smtClean="0"/>
              <a:t>Problem,  assign flows f(e) to the edges such that:</a:t>
            </a:r>
          </a:p>
          <a:p>
            <a:pPr lvl="1" eaLnBrk="1" hangingPunct="1"/>
            <a:r>
              <a:rPr lang="en-US" sz="2400" smtClean="0"/>
              <a:t>0 &lt;= f(e) &lt;= c(e)</a:t>
            </a:r>
          </a:p>
          <a:p>
            <a:pPr lvl="1" eaLnBrk="1" hangingPunct="1"/>
            <a:r>
              <a:rPr lang="en-US" sz="2400" smtClean="0"/>
              <a:t>Flow is conserved at vertices other than s and t</a:t>
            </a:r>
          </a:p>
          <a:p>
            <a:pPr lvl="2" eaLnBrk="1" hangingPunct="1"/>
            <a:r>
              <a:rPr lang="en-US" sz="2000" smtClean="0"/>
              <a:t>Flow conservation: flow going into a vertex equals the flow going out</a:t>
            </a:r>
          </a:p>
          <a:p>
            <a:pPr lvl="1" eaLnBrk="1" hangingPunct="1"/>
            <a:r>
              <a:rPr lang="en-US" sz="2400" smtClean="0"/>
              <a:t>The flow leaving the source is a large as possible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8989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Example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692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 maximum flow</a:t>
            </a:r>
          </a:p>
        </p:txBody>
      </p:sp>
      <p:sp>
        <p:nvSpPr>
          <p:cNvPr id="1024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1024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024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1024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1024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1025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025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1025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1025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1025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i</a:t>
            </a:r>
          </a:p>
        </p:txBody>
      </p:sp>
      <p:sp>
        <p:nvSpPr>
          <p:cNvPr id="1025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025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25</a:t>
            </a:r>
          </a:p>
        </p:txBody>
      </p:sp>
      <p:sp>
        <p:nvSpPr>
          <p:cNvPr id="1027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8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8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8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8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30</a:t>
            </a:r>
          </a:p>
        </p:txBody>
      </p:sp>
      <p:sp>
        <p:nvSpPr>
          <p:cNvPr id="1028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85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86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87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88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89" name="Text Box 5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90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10291" name="Text Box 53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92" name="Text Box 5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93" name="Text Box 5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94" name="Text Box 5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10295" name="Text Box 57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96" name="Text Box 58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97" name="Text Box 59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298" name="Text Box 60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299" name="Text Box 6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0300" name="Text Box 62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0301" name="Text Box 63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30</a:t>
            </a:r>
          </a:p>
        </p:txBody>
      </p:sp>
      <p:sp>
        <p:nvSpPr>
          <p:cNvPr id="10302" name="Text Box 6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089650" y="1455738"/>
            <a:ext cx="2959100" cy="476250"/>
          </a:xfrm>
          <a:prstGeom prst="rect">
            <a:avLst/>
          </a:prstGeom>
          <a:solidFill>
            <a:srgbClr val="D9EDE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</a:rPr>
              <a:t>Value of flow:</a:t>
            </a:r>
            <a:r>
              <a:rPr lang="en-US" sz="2400"/>
              <a:t>           </a:t>
            </a:r>
          </a:p>
        </p:txBody>
      </p:sp>
      <p:sp>
        <p:nvSpPr>
          <p:cNvPr id="10303" name="Text Box 6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0" y="6388100"/>
            <a:ext cx="502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Construct a maximum flow and indicate the flow value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 maximum flow</a:t>
            </a:r>
          </a:p>
        </p:txBody>
      </p:sp>
      <p:sp>
        <p:nvSpPr>
          <p:cNvPr id="1126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</a:t>
            </a:r>
          </a:p>
        </p:txBody>
      </p:sp>
      <p:sp>
        <p:nvSpPr>
          <p:cNvPr id="1126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126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1127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1127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11277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11278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11279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11280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11281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i</a:t>
            </a:r>
          </a:p>
        </p:txBody>
      </p:sp>
      <p:sp>
        <p:nvSpPr>
          <p:cNvPr id="1128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1283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25</a:t>
            </a:r>
          </a:p>
        </p:txBody>
      </p:sp>
      <p:sp>
        <p:nvSpPr>
          <p:cNvPr id="11303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04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05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06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07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30</a:t>
            </a:r>
          </a:p>
        </p:txBody>
      </p:sp>
      <p:sp>
        <p:nvSpPr>
          <p:cNvPr id="11308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09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10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11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12" name="Text Box 49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13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14" name="Text 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11315" name="Text Box 5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16" name="Text Box 5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17" name="Text Box 5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18" name="Text Box 55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</a:t>
            </a:r>
          </a:p>
        </p:txBody>
      </p:sp>
      <p:sp>
        <p:nvSpPr>
          <p:cNvPr id="11319" name="Text Box 5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20" name="Text Box 5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21" name="Text Box 5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22" name="Text Box 5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23" name="Text Box 6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11324" name="Text Box 6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20</a:t>
            </a:r>
          </a:p>
        </p:txBody>
      </p:sp>
      <p:sp>
        <p:nvSpPr>
          <p:cNvPr id="11325" name="Text Box 6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30</a:t>
            </a:r>
          </a:p>
        </p:txBody>
      </p:sp>
      <p:sp>
        <p:nvSpPr>
          <p:cNvPr id="11326" name="Text Box 64" hidden="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531100" y="6276975"/>
            <a:ext cx="1612900" cy="5905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Discussion slide</a:t>
            </a:r>
          </a:p>
        </p:txBody>
      </p:sp>
      <p:sp>
        <p:nvSpPr>
          <p:cNvPr id="11327" name="Text Box 65" hidden="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143125" y="2746375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28" name="Text Box 66" hidden="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965575" y="221456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29" name="Text Box 67" hidden="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557838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30" name="Text Box 68" hidden="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304088" y="3276600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31" name="Text Box 69" hidden="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63713" y="373221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332" name="Text Box 70" hidden="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674938" y="3352800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333" name="Text Box 71" hidden="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040188" y="4340225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334" name="Text Box 72" hidden="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893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35" name="Text Box 73" hidden="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992313" y="441483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36" name="Text Box 74" hidden="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889375" y="547846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37" name="Text Box 75" hidden="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634038" y="54784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38" name="Text Box 76" hidden="1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178425" y="4567238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339" name="Text Box 77" hidden="1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78425" y="39608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340" name="Text Box 78" hidden="1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7000875" y="39608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1341" name="Text Box 79" hidden="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242050" y="4719638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342" name="Text Box 80" hidden="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304088" y="449103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343" name="TextBox 80" hidden="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28600" y="1447800"/>
            <a:ext cx="1752600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MAX FLOW 65</a:t>
            </a:r>
          </a:p>
        </p:txBody>
      </p:sp>
    </p:spTree>
    <p:extLst>
      <p:ext uri="{BB962C8B-B14F-4D97-AF65-F5344CB8AC3E}">
        <p14:creationId xmlns:p14="http://schemas.microsoft.com/office/powerpoint/2010/main" val="4174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Augmenting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Vertices v</a:t>
            </a:r>
            <a:r>
              <a:rPr lang="en-US" baseline="-25000" smtClean="0"/>
              <a:t>1</a:t>
            </a:r>
            <a:r>
              <a:rPr lang="en-US" smtClean="0"/>
              <a:t>,v</a:t>
            </a:r>
            <a:r>
              <a:rPr lang="en-US" baseline="-25000" smtClean="0"/>
              <a:t>2</a:t>
            </a:r>
            <a:r>
              <a:rPr lang="en-US" smtClean="0"/>
              <a:t>,…,v</a:t>
            </a:r>
            <a:r>
              <a:rPr lang="en-US" baseline="-25000" smtClean="0"/>
              <a:t>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</a:t>
            </a:r>
            <a:r>
              <a:rPr lang="en-US" baseline="-25000" smtClean="0"/>
              <a:t>1</a:t>
            </a:r>
            <a:r>
              <a:rPr lang="en-US" smtClean="0"/>
              <a:t> = s,  v</a:t>
            </a:r>
            <a:r>
              <a:rPr lang="en-US" baseline="-25000" smtClean="0"/>
              <a:t>k</a:t>
            </a:r>
            <a:r>
              <a:rPr lang="en-US" smtClean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Possible to add b units of flow between v</a:t>
            </a:r>
            <a:r>
              <a:rPr lang="en-US" baseline="-25000" smtClean="0"/>
              <a:t>j</a:t>
            </a:r>
            <a:r>
              <a:rPr lang="en-US" smtClean="0"/>
              <a:t> and v</a:t>
            </a:r>
            <a:r>
              <a:rPr lang="en-US" baseline="-25000" smtClean="0"/>
              <a:t>j+1</a:t>
            </a:r>
            <a:r>
              <a:rPr lang="en-US" smtClean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3175" y="39608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0138" y="50990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7025" y="50990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3175" y="63134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673350" y="42640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673350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3402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92588" y="4264025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192588" y="5402263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22538" y="43402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10/20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6613" y="59340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15/20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40188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10/30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6613" y="43402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0/10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8738" y="585787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19264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two augmenting paths</a:t>
            </a:r>
          </a:p>
        </p:txBody>
      </p:sp>
      <p:sp>
        <p:nvSpPr>
          <p:cNvPr id="1331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21383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1383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60500" y="3808413"/>
            <a:ext cx="227013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3326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72275" y="3808413"/>
            <a:ext cx="227013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332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687513" y="2290763"/>
            <a:ext cx="1670050" cy="151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763713" y="3125788"/>
            <a:ext cx="15176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763713" y="3960813"/>
            <a:ext cx="151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763713" y="4035425"/>
            <a:ext cx="1517650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87513" y="4111625"/>
            <a:ext cx="1593850" cy="136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254625" y="3884613"/>
            <a:ext cx="151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178425" y="3960813"/>
            <a:ext cx="1517650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103813" y="4035425"/>
            <a:ext cx="1668462" cy="144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78425" y="3125788"/>
            <a:ext cx="159385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78425" y="2290763"/>
            <a:ext cx="159385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660775" y="22145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660775" y="4035425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736975" y="229076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40188" y="19113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2/5</a:t>
            </a:r>
          </a:p>
        </p:txBody>
      </p:sp>
      <p:sp>
        <p:nvSpPr>
          <p:cNvPr id="13346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3175" y="24431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0/1</a:t>
            </a:r>
          </a:p>
        </p:txBody>
      </p:sp>
      <p:sp>
        <p:nvSpPr>
          <p:cNvPr id="13347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3/4</a:t>
            </a:r>
          </a:p>
        </p:txBody>
      </p:sp>
      <p:sp>
        <p:nvSpPr>
          <p:cNvPr id="13348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19325" y="26701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2/4</a:t>
            </a:r>
          </a:p>
        </p:txBody>
      </p:sp>
      <p:sp>
        <p:nvSpPr>
          <p:cNvPr id="13350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51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2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46338" y="45672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3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54625" y="22145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54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54625" y="28971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3/4</a:t>
            </a:r>
          </a:p>
        </p:txBody>
      </p:sp>
      <p:sp>
        <p:nvSpPr>
          <p:cNvPr id="13355" name="Text Box 4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56" name="Text Box 4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178425" y="35814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7" name="Text Box 4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60775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58" name="Text Box 4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7842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3/3</a:t>
            </a:r>
          </a:p>
        </p:txBody>
      </p:sp>
      <p:sp>
        <p:nvSpPr>
          <p:cNvPr id="13359" name="Text Box 5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78425" y="4795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13361" name="Text Box 5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2/2</a:t>
            </a:r>
          </a:p>
        </p:txBody>
      </p:sp>
      <p:sp>
        <p:nvSpPr>
          <p:cNvPr id="13362" name="Text Box 5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1/3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for this week</a:t>
            </a:r>
          </a:p>
          <a:p>
            <a:pPr lvl="1"/>
            <a:r>
              <a:rPr lang="en-US" dirty="0" smtClean="0"/>
              <a:t>6.8, 7.1, 7.2  [7.3-7.4 will not be covered]</a:t>
            </a:r>
          </a:p>
          <a:p>
            <a:pPr lvl="1"/>
            <a:r>
              <a:rPr lang="en-US" dirty="0" smtClean="0"/>
              <a:t>Next week: 7.5-7.12</a:t>
            </a:r>
          </a:p>
          <a:p>
            <a:r>
              <a:rPr lang="en-US" dirty="0" smtClean="0"/>
              <a:t>Final exam,  March 18, 6:30 pm.  At UW.</a:t>
            </a:r>
          </a:p>
          <a:p>
            <a:pPr lvl="1"/>
            <a:r>
              <a:rPr lang="en-US" dirty="0" smtClean="0"/>
              <a:t>2 hours</a:t>
            </a:r>
          </a:p>
          <a:p>
            <a:pPr lvl="1"/>
            <a:r>
              <a:rPr lang="en-US" dirty="0" smtClean="0"/>
              <a:t>In class  (CSE 303 / CSE 305)</a:t>
            </a:r>
          </a:p>
          <a:p>
            <a:pPr lvl="1"/>
            <a:r>
              <a:rPr lang="en-US" dirty="0" smtClean="0"/>
              <a:t>Comprehensive</a:t>
            </a:r>
          </a:p>
          <a:p>
            <a:pPr lvl="2"/>
            <a:r>
              <a:rPr lang="en-US" dirty="0" smtClean="0"/>
              <a:t>67% post midterm,  33% pre midterm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4525963"/>
          </a:xfrm>
        </p:spPr>
        <p:txBody>
          <a:bodyPr/>
          <a:lstStyle/>
          <a:p>
            <a:pPr eaLnBrk="1" hangingPunct="1"/>
            <a:r>
              <a:rPr lang="en-US" smtClean="0"/>
              <a:t>Flow graph showing the remaining capacity</a:t>
            </a:r>
          </a:p>
          <a:p>
            <a:pPr eaLnBrk="1" hangingPunct="1"/>
            <a:r>
              <a:rPr lang="en-US" smtClean="0"/>
              <a:t>Flow graph G,  Residual Graph G</a:t>
            </a:r>
            <a:r>
              <a:rPr lang="en-US" baseline="-25000" smtClean="0"/>
              <a:t>R</a:t>
            </a:r>
          </a:p>
          <a:p>
            <a:pPr lvl="1" eaLnBrk="1" hangingPunct="1"/>
            <a:r>
              <a:rPr lang="en-US" smtClean="0"/>
              <a:t>G: edge e from u to v with capacity c and flow f</a:t>
            </a:r>
          </a:p>
          <a:p>
            <a:pPr lvl="1" eaLnBrk="1" hangingPunct="1"/>
            <a:r>
              <a:rPr lang="en-US" smtClean="0"/>
              <a:t>G</a:t>
            </a:r>
            <a:r>
              <a:rPr lang="en-US" baseline="-25000" smtClean="0"/>
              <a:t>R</a:t>
            </a:r>
            <a:r>
              <a:rPr lang="en-US" smtClean="0"/>
              <a:t>: edge e’ from u to v with capacity c – f</a:t>
            </a:r>
          </a:p>
          <a:p>
            <a:pPr lvl="1" eaLnBrk="1" hangingPunct="1"/>
            <a:r>
              <a:rPr lang="en-US" smtClean="0"/>
              <a:t>G</a:t>
            </a:r>
            <a:r>
              <a:rPr lang="en-US" baseline="-25000" smtClean="0"/>
              <a:t>R</a:t>
            </a:r>
            <a:r>
              <a:rPr lang="en-US" smtClean="0"/>
              <a:t>: edge e’’ from v to u with capacity f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27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 Graph</a:t>
            </a:r>
          </a:p>
        </p:txBody>
      </p:sp>
      <p:sp>
        <p:nvSpPr>
          <p:cNvPr id="1536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22145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536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275" y="33528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5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6163" y="33528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536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2313" y="45672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53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52488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2488" y="36560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19325" y="25939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1725" y="25177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371725" y="36560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1675" y="25939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15/20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25750" y="41878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20/20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32766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15/30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25750" y="25939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0/10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7875" y="41116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5/10</a:t>
            </a:r>
          </a:p>
        </p:txBody>
      </p:sp>
      <p:sp>
        <p:nvSpPr>
          <p:cNvPr id="15377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97663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5378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4625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5379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91513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5380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976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538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483225" y="25177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57838" y="38846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000875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77075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34038" y="2670175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24675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 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31100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10</a:t>
            </a:r>
          </a:p>
        </p:txBody>
      </p:sp>
      <p:sp>
        <p:nvSpPr>
          <p:cNvPr id="15388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57838" y="41878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 </a:t>
            </a:r>
          </a:p>
        </p:txBody>
      </p:sp>
      <p:sp>
        <p:nvSpPr>
          <p:cNvPr id="1538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710238" y="373221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635625" y="267017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48475" y="267017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151688" y="3732213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7300" y="418782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20</a:t>
            </a:r>
            <a:r>
              <a:rPr lang="en-US" sz="1800" b="1"/>
              <a:t> </a:t>
            </a:r>
          </a:p>
        </p:txBody>
      </p:sp>
      <p:sp>
        <p:nvSpPr>
          <p:cNvPr id="15394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92863" y="3352800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  <a:r>
              <a:rPr lang="en-US" sz="1800" b="1"/>
              <a:t> </a:t>
            </a:r>
          </a:p>
        </p:txBody>
      </p:sp>
      <p:sp>
        <p:nvSpPr>
          <p:cNvPr id="15395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89650" y="29733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5396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38084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61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the residual graph</a:t>
            </a:r>
          </a:p>
        </p:txBody>
      </p:sp>
      <p:sp>
        <p:nvSpPr>
          <p:cNvPr id="16387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263" y="236537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7513" y="16827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1638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625475" y="1909763"/>
            <a:ext cx="1062038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60775" y="1985963"/>
            <a:ext cx="1138238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Oval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1242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16392" name="Oval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1363" y="16827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16393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81363" y="31242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16394" name="Oval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2813" y="244157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6395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6925" y="1835150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66925" y="33512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5475" y="2668588"/>
            <a:ext cx="10620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660775" y="2668588"/>
            <a:ext cx="1062038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839913" y="20621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509963" y="2062163"/>
            <a:ext cx="0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990725" y="1985963"/>
            <a:ext cx="1290638" cy="1138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1530350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3/5</a:t>
            </a:r>
          </a:p>
        </p:txBody>
      </p:sp>
      <p:sp>
        <p:nvSpPr>
          <p:cNvPr id="16403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2488" y="19097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2/4</a:t>
            </a:r>
          </a:p>
        </p:txBody>
      </p:sp>
      <p:sp>
        <p:nvSpPr>
          <p:cNvPr id="16404" name="Text Box 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7875" y="28971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3/3</a:t>
            </a:r>
          </a:p>
        </p:txBody>
      </p:sp>
      <p:sp>
        <p:nvSpPr>
          <p:cNvPr id="16405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60500" y="2289175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1/5</a:t>
            </a:r>
          </a:p>
        </p:txBody>
      </p:sp>
      <p:sp>
        <p:nvSpPr>
          <p:cNvPr id="16406" name="Text Box 5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19325" y="2289175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1/5</a:t>
            </a:r>
          </a:p>
        </p:txBody>
      </p:sp>
      <p:sp>
        <p:nvSpPr>
          <p:cNvPr id="16407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95525" y="335121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1/1</a:t>
            </a:r>
          </a:p>
        </p:txBody>
      </p:sp>
      <p:sp>
        <p:nvSpPr>
          <p:cNvPr id="16408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84575" y="2441575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1/1</a:t>
            </a:r>
          </a:p>
        </p:txBody>
      </p:sp>
      <p:sp>
        <p:nvSpPr>
          <p:cNvPr id="16409" name="Text Box 6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92588" y="190976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3/3</a:t>
            </a:r>
          </a:p>
        </p:txBody>
      </p:sp>
      <p:sp>
        <p:nvSpPr>
          <p:cNvPr id="16410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40188" y="3048000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2/5</a:t>
            </a:r>
          </a:p>
        </p:txBody>
      </p:sp>
      <p:sp>
        <p:nvSpPr>
          <p:cNvPr id="16411" name="Oval 6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7650" y="52498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6412" name="Oval 6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2900" y="45672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</a:t>
            </a:r>
          </a:p>
        </p:txBody>
      </p:sp>
      <p:sp>
        <p:nvSpPr>
          <p:cNvPr id="16413" name="Line 6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550863" y="4794250"/>
            <a:ext cx="1062037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6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86163" y="4870450"/>
            <a:ext cx="1138237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Oval 6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2900" y="60086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e</a:t>
            </a:r>
          </a:p>
        </p:txBody>
      </p:sp>
      <p:sp>
        <p:nvSpPr>
          <p:cNvPr id="16416" name="Oval 6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6750" y="45672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g</a:t>
            </a:r>
          </a:p>
        </p:txBody>
      </p:sp>
      <p:sp>
        <p:nvSpPr>
          <p:cNvPr id="16417" name="Oval 7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6750" y="60086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16418" name="Oval 7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482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6419" name="Line 7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992313" y="4719638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7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92313" y="6235700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Line 7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50863" y="5553075"/>
            <a:ext cx="1062037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7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586163" y="5553075"/>
            <a:ext cx="1062037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7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1765300" y="494665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7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435350" y="494665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Line 7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916113" y="4870450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Text Box 8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89013" y="4019550"/>
            <a:ext cx="1604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Residual graph: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Augmenting Path Lemma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360613"/>
          </a:xfrm>
        </p:spPr>
        <p:txBody>
          <a:bodyPr/>
          <a:lstStyle/>
          <a:p>
            <a:pPr eaLnBrk="1" hangingPunct="1"/>
            <a:r>
              <a:rPr lang="en-US" sz="2800" smtClean="0"/>
              <a:t>Let P = v</a:t>
            </a:r>
            <a:r>
              <a:rPr lang="en-US" sz="2800" baseline="-25000" smtClean="0"/>
              <a:t>1</a:t>
            </a:r>
            <a:r>
              <a:rPr lang="en-US" sz="2800" smtClean="0"/>
              <a:t>, v</a:t>
            </a:r>
            <a:r>
              <a:rPr lang="en-US" sz="2800" baseline="-25000" smtClean="0"/>
              <a:t>2</a:t>
            </a:r>
            <a:r>
              <a:rPr lang="en-US" sz="2800" smtClean="0"/>
              <a:t>, …, v</a:t>
            </a:r>
            <a:r>
              <a:rPr lang="en-US" sz="2800" baseline="-25000" smtClean="0"/>
              <a:t>k</a:t>
            </a:r>
            <a:r>
              <a:rPr lang="en-US" sz="2800" smtClean="0"/>
              <a:t> be a path from s to t with minimum capacity b in the residual graph.  </a:t>
            </a:r>
          </a:p>
          <a:p>
            <a:pPr eaLnBrk="1" hangingPunct="1"/>
            <a:r>
              <a:rPr lang="en-US" sz="2800" smtClean="0"/>
              <a:t>b units of flow can be added along the path P in the flow graph.</a:t>
            </a:r>
          </a:p>
        </p:txBody>
      </p:sp>
      <p:sp>
        <p:nvSpPr>
          <p:cNvPr id="1741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9913" y="39608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741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50990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741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3763" y="50990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741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9913" y="631348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741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00088" y="42640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0088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66925" y="43402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19325" y="426402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219325" y="540226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9275" y="43402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15/20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73350" y="59340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20/20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66925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15/30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3402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0/10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475" y="585787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5/10</a:t>
            </a:r>
          </a:p>
        </p:txBody>
      </p:sp>
      <p:sp>
        <p:nvSpPr>
          <p:cNvPr id="1742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30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742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0013" y="494665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742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16900" y="494665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7429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23050" y="616108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743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08613" y="403542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483225" y="540226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926263" y="418782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02463" y="4111625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59425" y="4187825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50063" y="48704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15 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56488" y="418782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10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83225" y="570547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 </a:t>
            </a:r>
          </a:p>
        </p:txBody>
      </p:sp>
      <p:sp>
        <p:nvSpPr>
          <p:cNvPr id="1743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635625" y="5249863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561013" y="4187825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73863" y="4187825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077075" y="5249863"/>
            <a:ext cx="1214438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32688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20</a:t>
            </a:r>
            <a:r>
              <a:rPr lang="en-US" sz="1800" b="1"/>
              <a:t> 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18250" y="4870450"/>
            <a:ext cx="53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  <a:r>
              <a:rPr lang="en-US" sz="1800" b="1"/>
              <a:t> 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5038" y="44910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15038" y="532606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0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b units of flow along the path P</a:t>
            </a:r>
          </a:p>
          <a:p>
            <a:pPr eaLnBrk="1" hangingPunct="1"/>
            <a:r>
              <a:rPr lang="en-US" smtClean="0"/>
              <a:t>What do we need to verify to show we have a valid flow after we do this?</a:t>
            </a:r>
          </a:p>
          <a:p>
            <a:pPr lvl="1" eaLnBrk="1" hangingPunct="1"/>
            <a:r>
              <a:rPr lang="en-US" smtClean="0"/>
              <a:t> 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 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53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Construct residual graph G</a:t>
            </a:r>
            <a:r>
              <a:rPr lang="en-US" sz="2400" baseline="-2500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Find an s-t path P in G</a:t>
            </a:r>
            <a:r>
              <a:rPr lang="en-US" sz="2400" baseline="-25000"/>
              <a:t>R</a:t>
            </a:r>
            <a:r>
              <a:rPr lang="en-US" sz="240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Add b units along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2252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19767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25</a:t>
            </a:r>
            <a:r>
              <a:rPr 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10</a:t>
            </a:r>
            <a:r>
              <a:rPr 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30</a:t>
            </a:r>
            <a:r>
              <a:rPr 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0</a:t>
            </a:r>
            <a:r>
              <a:rPr lang="en-US" b="1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9373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578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Shortest Paths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Computes shortest paths from a starting vertex</a:t>
            </a:r>
          </a:p>
          <a:p>
            <a:r>
              <a:rPr lang="en-US" dirty="0" smtClean="0"/>
              <a:t>Allows negative cost edges</a:t>
            </a:r>
          </a:p>
          <a:p>
            <a:pPr lvl="1"/>
            <a:r>
              <a:rPr lang="en-US" dirty="0" smtClean="0"/>
              <a:t>Negative cost cycles identified</a:t>
            </a:r>
          </a:p>
          <a:p>
            <a:r>
              <a:rPr lang="en-US" dirty="0" smtClean="0"/>
              <a:t>Runtime O(nm)</a:t>
            </a:r>
          </a:p>
          <a:p>
            <a:r>
              <a:rPr lang="en-US" dirty="0" smtClean="0"/>
              <a:t>Easy to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MaxFlow</a:t>
            </a:r>
            <a:r>
              <a:rPr lang="en-US" dirty="0" smtClean="0"/>
              <a:t> – </a:t>
            </a:r>
            <a:r>
              <a:rPr lang="en-US" dirty="0" err="1" smtClean="0"/>
              <a:t>MinCut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S, T be a cut, and F a flow</a:t>
            </a:r>
          </a:p>
          <a:p>
            <a:pPr lvl="1"/>
            <a:r>
              <a:rPr lang="en-US" dirty="0" smtClean="0"/>
              <a:t>Cap(S,T) &gt;= Flow(S,T)</a:t>
            </a:r>
          </a:p>
          <a:p>
            <a:r>
              <a:rPr lang="en-US" dirty="0" smtClean="0"/>
              <a:t>If Cap(S,T) = Flow(S,T)</a:t>
            </a:r>
          </a:p>
          <a:p>
            <a:pPr lvl="1"/>
            <a:r>
              <a:rPr lang="en-US" dirty="0" smtClean="0"/>
              <a:t>S, T must be a minimum cut</a:t>
            </a:r>
          </a:p>
          <a:p>
            <a:pPr lvl="1"/>
            <a:r>
              <a:rPr lang="en-US" dirty="0" smtClean="0"/>
              <a:t>F must be a maximum flow</a:t>
            </a:r>
          </a:p>
          <a:p>
            <a:r>
              <a:rPr lang="en-US" dirty="0" smtClean="0"/>
              <a:t>The amazing Ford-Fulkerson theorem shows that there is always a cut that matches a flow, and also shows how their algorithm finds the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2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sz="2800" smtClean="0"/>
              <a:t>There exists a flow which has the same value of the minimum cut</a:t>
            </a:r>
          </a:p>
          <a:p>
            <a:pPr eaLnBrk="1" hangingPunct="1"/>
            <a:r>
              <a:rPr lang="en-US" sz="2800" smtClean="0"/>
              <a:t>Proof: Consider a flow where the residual graph has no s-t path with positive capacity</a:t>
            </a:r>
          </a:p>
          <a:p>
            <a:pPr eaLnBrk="1" hangingPunct="1"/>
            <a:r>
              <a:rPr lang="en-US" sz="2800" smtClean="0"/>
              <a:t>Let S be the set of vertices in G</a:t>
            </a:r>
            <a:r>
              <a:rPr lang="en-US" sz="2800" baseline="-25000" smtClean="0"/>
              <a:t>R</a:t>
            </a:r>
            <a:r>
              <a:rPr lang="en-US" sz="2800" smtClean="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26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 S be the set of vertices in G</a:t>
            </a:r>
            <a:r>
              <a:rPr lang="en-US" sz="3200" baseline="-25000" smtClean="0"/>
              <a:t>R</a:t>
            </a:r>
            <a:r>
              <a:rPr lang="en-US" sz="3200" smtClean="0"/>
              <a:t> reachable from s with paths of positive capacity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Cap(u,v) = 0 in G</a:t>
            </a:r>
            <a:r>
              <a:rPr lang="en-US" sz="2000" baseline="-25000">
                <a:solidFill>
                  <a:srgbClr val="FF0000"/>
                </a:solidFill>
              </a:rPr>
              <a:t>R</a:t>
            </a:r>
            <a:endParaRPr 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can we say about the flows and capacity </a:t>
            </a:r>
          </a:p>
          <a:p>
            <a:pPr eaLnBrk="1" hangingPunct="1"/>
            <a:r>
              <a:rPr lang="en-US" sz="2400"/>
              <a:t>between u and v?</a:t>
            </a:r>
          </a:p>
        </p:txBody>
      </p:sp>
    </p:spTree>
    <p:extLst>
      <p:ext uri="{BB962C8B-B14F-4D97-AF65-F5344CB8AC3E}">
        <p14:creationId xmlns:p14="http://schemas.microsoft.com/office/powerpoint/2010/main" val="16167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we want to find a minimum cut, we begin by looking for a maximum flow.</a:t>
            </a:r>
          </a:p>
        </p:txBody>
      </p:sp>
    </p:spTree>
    <p:extLst>
      <p:ext uri="{BB962C8B-B14F-4D97-AF65-F5344CB8AC3E}">
        <p14:creationId xmlns:p14="http://schemas.microsoft.com/office/powerpoint/2010/main" val="21395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smtClean="0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4658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maximum capacity augmenting path</a:t>
            </a:r>
          </a:p>
          <a:p>
            <a:pPr lvl="1" eaLnBrk="1" hangingPunct="1"/>
            <a:r>
              <a:rPr lang="en-US" smtClean="0"/>
              <a:t>O(m</a:t>
            </a:r>
            <a:r>
              <a:rPr lang="en-US" baseline="30000" smtClean="0"/>
              <a:t>2</a:t>
            </a:r>
            <a:r>
              <a:rPr lang="en-US" smtClean="0"/>
              <a:t>log(C)) time algorithm for network flow</a:t>
            </a:r>
          </a:p>
          <a:p>
            <a:pPr eaLnBrk="1" hangingPunct="1"/>
            <a:r>
              <a:rPr lang="en-US" smtClean="0"/>
              <a:t>Find the shortest augmenting path</a:t>
            </a:r>
          </a:p>
          <a:p>
            <a:pPr lvl="1" eaLnBrk="1" hangingPunct="1"/>
            <a:r>
              <a:rPr lang="en-US" smtClean="0"/>
              <a:t>O(m</a:t>
            </a:r>
            <a:r>
              <a:rPr lang="en-US" baseline="30000" smtClean="0"/>
              <a:t>2</a:t>
            </a:r>
            <a:r>
              <a:rPr lang="en-US" smtClean="0"/>
              <a:t>n) time algorithm for network flow</a:t>
            </a:r>
          </a:p>
          <a:p>
            <a:pPr eaLnBrk="1" hangingPunct="1"/>
            <a:r>
              <a:rPr lang="en-US" smtClean="0"/>
              <a:t>Find a blocking flow in the residual graph</a:t>
            </a:r>
          </a:p>
          <a:p>
            <a:pPr lvl="1" eaLnBrk="1" hangingPunct="1"/>
            <a:r>
              <a:rPr lang="en-US" smtClean="0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20331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03363" y="1150938"/>
          <a:ext cx="6338887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13590476" imgH="9952381" progId="MSPhotoEd.3">
                  <p:embed/>
                </p:oleObj>
              </mc:Choice>
              <mc:Fallback>
                <p:oleObj name="Photo Editor Photo" r:id="rId3" imgW="13590476" imgH="995238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1150938"/>
                        <a:ext cx="6338887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38325" y="5921375"/>
            <a:ext cx="60864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20" tIns="46011" rIns="92020" bIns="460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Reference:  </a:t>
            </a:r>
            <a:r>
              <a:rPr lang="en-US" sz="1200" i="1" dirty="0"/>
              <a:t>On the history of the transportation and maximum flow problems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>Alexander </a:t>
            </a:r>
            <a:r>
              <a:rPr lang="en-US" sz="1200" dirty="0" err="1"/>
              <a:t>Schrijver</a:t>
            </a:r>
            <a:r>
              <a:rPr lang="en-US" sz="1200" dirty="0"/>
              <a:t> in Math Programming, 91: 3, 2002.</a:t>
            </a:r>
          </a:p>
        </p:txBody>
      </p:sp>
    </p:spTree>
    <p:extLst>
      <p:ext uri="{BB962C8B-B14F-4D97-AF65-F5344CB8AC3E}">
        <p14:creationId xmlns:p14="http://schemas.microsoft.com/office/powerpoint/2010/main" val="314045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Reduce Problem A to Problem B</a:t>
            </a:r>
          </a:p>
          <a:p>
            <a:pPr lvl="1" eaLnBrk="1" hangingPunct="1"/>
            <a:r>
              <a:rPr 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sz="2400" smtClean="0"/>
              <a:t>Use a solution of Problem B to get a solution to Problem A</a:t>
            </a:r>
          </a:p>
          <a:p>
            <a:pPr eaLnBrk="1" hangingPunct="1"/>
            <a:r>
              <a:rPr lang="en-US" sz="2800" smtClean="0"/>
              <a:t>Practical</a:t>
            </a:r>
          </a:p>
          <a:p>
            <a:pPr lvl="1" eaLnBrk="1" hangingPunct="1"/>
            <a:r>
              <a:rPr lang="en-US" sz="2400" smtClean="0"/>
              <a:t>Use a program for Problem B to solve Problem A</a:t>
            </a:r>
          </a:p>
          <a:p>
            <a:pPr eaLnBrk="1" hangingPunct="1"/>
            <a:r>
              <a:rPr lang="en-US" sz="2800" smtClean="0"/>
              <a:t>Theoretical</a:t>
            </a:r>
          </a:p>
          <a:p>
            <a:pPr lvl="1" eaLnBrk="1" hangingPunct="1"/>
            <a:r>
              <a:rPr 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16956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4065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Undirected graph with edge capacities</a:t>
            </a:r>
          </a:p>
          <a:p>
            <a:pPr eaLnBrk="1" hangingPunct="1"/>
            <a:r>
              <a:rPr lang="en-US" smtClean="0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3041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Bellman Ford Algorithm, Version 2</a:t>
            </a:r>
          </a:p>
        </p:txBody>
      </p:sp>
      <p:sp>
        <p:nvSpPr>
          <p:cNvPr id="2048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751013"/>
            <a:ext cx="75898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foreach w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M[0, w] = infinity;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M[0, v] = 0;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for i = 1 to n-1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foreach w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	M[i, w] = min(M[i-1, w], min</a:t>
            </a:r>
            <a:r>
              <a:rPr lang="en-US" baseline="-25000"/>
              <a:t>x</a:t>
            </a:r>
            <a:r>
              <a:rPr lang="en-US"/>
              <a:t>(M[i-1,x] + cost[x,w]))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graph G=(V,E) is bipartite if the vertices can be partitioned into disjoints sets X,Y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matching M is a subset of the edges that does not share any vertices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34370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CC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75213" y="373221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303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4400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321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326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401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421</a:t>
            </a:r>
          </a:p>
        </p:txBody>
      </p:sp>
    </p:spTree>
    <p:extLst>
      <p:ext uri="{BB962C8B-B14F-4D97-AF65-F5344CB8AC3E}">
        <p14:creationId xmlns:p14="http://schemas.microsoft.com/office/powerpoint/2010/main" val="40589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958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edge disjoint paths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08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2538" y="19875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35052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7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40188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418782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842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4038" y="29733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063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5525" y="47196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9650" y="16081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72275" y="5175250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7025" y="42640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6488" y="25177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41116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84300" y="2214563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84300" y="28971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08100" y="2973388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08100" y="3049588"/>
            <a:ext cx="1063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08100" y="3049588"/>
            <a:ext cx="987425" cy="174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4340225"/>
            <a:ext cx="13668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674938" y="3276600"/>
            <a:ext cx="13652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51138" y="3732213"/>
            <a:ext cx="1214437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51138" y="3201988"/>
            <a:ext cx="1289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825750" y="2214563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25750" y="21383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825750" y="2897188"/>
            <a:ext cx="1214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8788" y="2214563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68788" y="2214563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344988" y="3125788"/>
            <a:ext cx="12890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4988" y="4340225"/>
            <a:ext cx="9858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86438" y="4035425"/>
            <a:ext cx="6826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10238" y="4491038"/>
            <a:ext cx="106203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772275" y="2822575"/>
            <a:ext cx="7588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00875" y="2897188"/>
            <a:ext cx="606425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938838" y="2670175"/>
            <a:ext cx="144145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83225" y="2214563"/>
            <a:ext cx="18970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83225" y="1835150"/>
            <a:ext cx="6064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392863" y="1835150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938838" y="3276600"/>
            <a:ext cx="606425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1463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38838" y="3125788"/>
            <a:ext cx="6826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924675" y="2746375"/>
            <a:ext cx="5318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95800" y="627697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Construct a maximum cardinality set of </a:t>
            </a:r>
          </a:p>
          <a:p>
            <a:pPr eaLnBrk="1" hangingPunct="1"/>
            <a:r>
              <a:rPr lang="en-US"/>
              <a:t>edge disjoint paths</a:t>
            </a:r>
          </a:p>
        </p:txBody>
      </p:sp>
      <p:sp>
        <p:nvSpPr>
          <p:cNvPr id="13360" name="Content Placeholder 50"/>
          <p:cNvSpPr>
            <a:spLocks noGrp="1"/>
          </p:cNvSpPr>
          <p:nvPr>
            <p:ph idx="1"/>
            <p:custDataLst>
              <p:tags r:id="rId47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52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maximum number of edge disjoint paths equals the minimum number of edges whose removal separates s from t</a:t>
            </a:r>
          </a:p>
        </p:txBody>
      </p:sp>
    </p:spTree>
    <p:extLst>
      <p:ext uri="{BB962C8B-B14F-4D97-AF65-F5344CB8AC3E}">
        <p14:creationId xmlns:p14="http://schemas.microsoft.com/office/powerpoint/2010/main" val="19891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Bellman Ford Algorithm, Version 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8688" y="1751013"/>
            <a:ext cx="75898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foreach w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M[w] = infinity;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M[v] = 0;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for i = 1 to n-1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foreach w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	M[w] = min(M[w], min</a:t>
            </a:r>
            <a:r>
              <a:rPr lang="en-US" baseline="-25000"/>
              <a:t>x</a:t>
            </a:r>
            <a:r>
              <a:rPr lang="en-US"/>
              <a:t>(M[x] + cost[x,w]))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 Ford Example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9584969"/>
              </p:ext>
            </p:extLst>
          </p:nvPr>
        </p:nvGraphicFramePr>
        <p:xfrm>
          <a:off x="5410200" y="1600200"/>
          <a:ext cx="23622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6830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874528"/>
              </p:ext>
            </p:extLst>
          </p:nvPr>
        </p:nvGraphicFramePr>
        <p:xfrm>
          <a:off x="5410200" y="4191000"/>
          <a:ext cx="23622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6830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 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09600" y="2286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50292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3352800" y="50292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352800" y="2286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5" name="Straight Arrow Connector 14"/>
          <p:cNvCxnSpPr>
            <a:stCxn id="10" idx="4"/>
          </p:cNvCxnSpPr>
          <p:nvPr/>
        </p:nvCxnSpPr>
        <p:spPr>
          <a:xfrm>
            <a:off x="876300" y="2819400"/>
            <a:ext cx="0" cy="2209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2"/>
          </p:cNvCxnSpPr>
          <p:nvPr/>
        </p:nvCxnSpPr>
        <p:spPr>
          <a:xfrm>
            <a:off x="1143000" y="2552700"/>
            <a:ext cx="2209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5295900"/>
            <a:ext cx="2209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4"/>
            <a:endCxn id="12" idx="0"/>
          </p:cNvCxnSpPr>
          <p:nvPr/>
        </p:nvCxnSpPr>
        <p:spPr>
          <a:xfrm>
            <a:off x="3619500" y="2819400"/>
            <a:ext cx="0" cy="2209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7"/>
            <a:endCxn id="13" idx="3"/>
          </p:cNvCxnSpPr>
          <p:nvPr/>
        </p:nvCxnSpPr>
        <p:spPr>
          <a:xfrm flipV="1">
            <a:off x="1064885" y="2741285"/>
            <a:ext cx="2366030" cy="236603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1775" y="3637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91447" y="2178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05000" y="363793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19500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Finding the longest path in a graph</a:t>
            </a:r>
          </a:p>
        </p:txBody>
      </p:sp>
      <p:sp>
        <p:nvSpPr>
          <p:cNvPr id="25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0237" y="2520950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037" y="2370137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037" y="335597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1462" y="2370137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1462" y="335597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76437" y="3432175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87662" y="2520950"/>
            <a:ext cx="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976436" y="2444749"/>
            <a:ext cx="8350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3500" y="2141537"/>
            <a:ext cx="150812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70287" y="3432175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0237" y="4114800"/>
            <a:ext cx="15081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2673350"/>
            <a:ext cx="150812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900237" y="3508375"/>
            <a:ext cx="76200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2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62275" y="3469481"/>
            <a:ext cx="608012" cy="388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962275" y="2293937"/>
            <a:ext cx="911225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962275" y="2217735"/>
            <a:ext cx="911225" cy="2270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052637" y="3582987"/>
            <a:ext cx="1517650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646487" y="2293937"/>
            <a:ext cx="303213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1065211" y="2824161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1976437" y="2520950"/>
            <a:ext cx="8350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065212" y="2520950"/>
            <a:ext cx="758825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89806" y="2825750"/>
            <a:ext cx="909637" cy="128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508" y="253256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48945" y="3461897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302597" y="23786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55" y="32020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199119" y="20709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69435" y="38267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3285" y="348020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-3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22267" y="318115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-8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00463" y="27479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66125" y="274796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-3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669436" y="28208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6411" y="36340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631486" y="27091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199119" y="2667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185715" y="22030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414967" y="289430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87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Foreign Exchange Arbitrage</a:t>
            </a:r>
          </a:p>
        </p:txBody>
      </p:sp>
      <p:graphicFrame>
        <p:nvGraphicFramePr>
          <p:cNvPr id="245763" name="Group 3"/>
          <p:cNvGraphicFramePr>
            <a:graphicFrameLocks noGrp="1"/>
          </p:cNvGraphicFramePr>
          <p:nvPr>
            <p:ph sz="half" idx="2"/>
            <p:custDataLst>
              <p:tags r:id="rId2"/>
            </p:custDataLst>
          </p:nvPr>
        </p:nvGraphicFramePr>
        <p:xfrm>
          <a:off x="4724400" y="2362200"/>
          <a:ext cx="4038600" cy="243840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4" name="Oval 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Oval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Oval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1143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USD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CAD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3124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EUR</a:t>
            </a:r>
          </a:p>
        </p:txBody>
      </p:sp>
      <p:sp>
        <p:nvSpPr>
          <p:cNvPr id="26660" name="Line 3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438400" y="18288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371600" y="3276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95400" y="19050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Text Box 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2286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1.2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71800" y="2209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65" name="Text 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209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1.2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3352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0.6</a:t>
            </a:r>
          </a:p>
        </p:txBody>
      </p:sp>
      <p:sp>
        <p:nvSpPr>
          <p:cNvPr id="26667" name="Oval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60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1400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Oval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9200" y="609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4114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USD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200" y="6096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CAD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3400" y="6096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EUR</a:t>
            </a:r>
          </a:p>
        </p:txBody>
      </p:sp>
      <p:sp>
        <p:nvSpPr>
          <p:cNvPr id="26673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90800" y="48006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524000" y="6248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47800" y="48768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5257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0.8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24200" y="5181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78" name="Text Box 5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181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0.8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362200" y="6324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7132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Flow</a:t>
            </a:r>
          </a:p>
        </p:txBody>
      </p:sp>
      <p:pic>
        <p:nvPicPr>
          <p:cNvPr id="3075" name="Picture 5" descr="story_pipes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271" y="1219200"/>
            <a:ext cx="2594429" cy="1981200"/>
          </a:xfrm>
          <a:noFill/>
        </p:spPr>
      </p:pic>
      <p:pic>
        <p:nvPicPr>
          <p:cNvPr id="3076" name="Picture 4" descr="plumbing1"/>
          <p:cNvPicPr>
            <a:picLocks noGrp="1" noChangeAspect="1" noChangeArrowheads="1"/>
          </p:cNvPicPr>
          <p:nvPr>
            <p:ph sz="quarter" idx="2"/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219200"/>
            <a:ext cx="3153030" cy="2362200"/>
          </a:xfrm>
          <a:noFill/>
        </p:spPr>
      </p:pic>
      <p:pic>
        <p:nvPicPr>
          <p:cNvPr id="3077" name="Picture 6" descr="esholt"/>
          <p:cNvPicPr>
            <a:picLocks noGrp="1" noChangeAspect="1" noChangeArrowheads="1"/>
          </p:cNvPicPr>
          <p:nvPr>
            <p:ph sz="quarter" idx="3"/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81400"/>
            <a:ext cx="2895600" cy="2895600"/>
          </a:xfrm>
          <a:noFill/>
        </p:spPr>
      </p:pic>
      <p:pic>
        <p:nvPicPr>
          <p:cNvPr id="3078" name="Picture 8" descr="pipes"/>
          <p:cNvPicPr>
            <a:picLocks noGrp="1" noChangeAspect="1" noChangeArrowheads="1"/>
          </p:cNvPicPr>
          <p:nvPr>
            <p:ph sz="quarter" idx="4"/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886200"/>
            <a:ext cx="1828800" cy="2769326"/>
          </a:xfrm>
          <a:noFill/>
        </p:spPr>
      </p:pic>
      <p:pic>
        <p:nvPicPr>
          <p:cNvPr id="7" name="Picture 5" descr="http://wpcontent.answers.com/wikipedia/en/thumb/f/f9/Waterpipes.jpeg/200px-Waterpipes.jpeg">
            <a:hlinkClick r:id="rId14" tooltip="A system of copper water tubes used in a radiator heating system.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airbornelabs.com/assets/images/gaspipeline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1934206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12230</TotalTime>
  <Words>1539</Words>
  <Application>Microsoft Office PowerPoint</Application>
  <PresentationFormat>On-screen Show (4:3)</PresentationFormat>
  <Paragraphs>622</Paragraphs>
  <Slides>44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1_Default Design</vt:lpstr>
      <vt:lpstr>Photo Editor Photo</vt:lpstr>
      <vt:lpstr>CSEP 521 Applied Algorithms</vt:lpstr>
      <vt:lpstr>Announcements</vt:lpstr>
      <vt:lpstr>Bellman-Ford Shortest Paths Algorithm</vt:lpstr>
      <vt:lpstr>Bellman Ford Algorithm, Version 2</vt:lpstr>
      <vt:lpstr>Bellman Ford Algorithm, Version 3</vt:lpstr>
      <vt:lpstr>Bellman Ford Example</vt:lpstr>
      <vt:lpstr>Finding the longest path in a graph</vt:lpstr>
      <vt:lpstr>Foreign Exchange Arbitrage</vt:lpstr>
      <vt:lpstr>Network Flow</vt:lpstr>
      <vt:lpstr>Outline</vt:lpstr>
      <vt:lpstr>Network Flow Definitions</vt:lpstr>
      <vt:lpstr>Flow Example</vt:lpstr>
      <vt:lpstr>Flow assignment and the residual graph</vt:lpstr>
      <vt:lpstr>Network Flow Definitions</vt:lpstr>
      <vt:lpstr>Flow Example</vt:lpstr>
      <vt:lpstr>Find a maximum flow</vt:lpstr>
      <vt:lpstr>Find a maximum flow</vt:lpstr>
      <vt:lpstr>Augmenting Path Algorithm</vt:lpstr>
      <vt:lpstr>Find two augmenting paths</vt:lpstr>
      <vt:lpstr>Residual Graph</vt:lpstr>
      <vt:lpstr>Residual Graph</vt:lpstr>
      <vt:lpstr>Build the residual graph</vt:lpstr>
      <vt:lpstr>Augmenting Path Lemma</vt:lpstr>
      <vt:lpstr>Proof</vt:lpstr>
      <vt:lpstr>Ford-Fulkerson Algorithm (1956)</vt:lpstr>
      <vt:lpstr>Cuts in a graph</vt:lpstr>
      <vt:lpstr>What is Cap(S,T) and Flow(S,T)</vt:lpstr>
      <vt:lpstr>Minimum value cut</vt:lpstr>
      <vt:lpstr>Find a minimum value cut</vt:lpstr>
      <vt:lpstr>MaxFlow – MinCut Theorem</vt:lpstr>
      <vt:lpstr>MaxFlow – MinCut Theorem</vt:lpstr>
      <vt:lpstr>Let S be the set of vertices in GR reachable from s with paths of positive capacity </vt:lpstr>
      <vt:lpstr>Max Flow - Min Cut Theorem</vt:lpstr>
      <vt:lpstr>Performance</vt:lpstr>
      <vt:lpstr>Better methods of finding augmenting paths</vt:lpstr>
      <vt:lpstr>History</vt:lpstr>
      <vt:lpstr>Problem Reduction</vt:lpstr>
      <vt:lpstr>Problem Reduction Examples</vt:lpstr>
      <vt:lpstr>Undirected Network Flow</vt:lpstr>
      <vt:lpstr>Bipartite Matching</vt:lpstr>
      <vt:lpstr>Application</vt:lpstr>
      <vt:lpstr>Converting Matching to Network Flow</vt:lpstr>
      <vt:lpstr>Finding edge disjoint paths</vt:lpstr>
      <vt:lpstr>Theorem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92</cp:revision>
  <dcterms:created xsi:type="dcterms:W3CDTF">1601-01-01T00:00:00Z</dcterms:created>
  <dcterms:modified xsi:type="dcterms:W3CDTF">2013-02-26T01:10:07Z</dcterms:modified>
</cp:coreProperties>
</file>