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45"/>
  </p:handoutMasterIdLst>
  <p:sldIdLst>
    <p:sldId id="256" r:id="rId2"/>
    <p:sldId id="401" r:id="rId3"/>
    <p:sldId id="357" r:id="rId4"/>
    <p:sldId id="359" r:id="rId5"/>
    <p:sldId id="360" r:id="rId6"/>
    <p:sldId id="362" r:id="rId7"/>
    <p:sldId id="363" r:id="rId8"/>
    <p:sldId id="380" r:id="rId9"/>
    <p:sldId id="364" r:id="rId10"/>
    <p:sldId id="365" r:id="rId11"/>
    <p:sldId id="367" r:id="rId12"/>
    <p:sldId id="368" r:id="rId13"/>
    <p:sldId id="369" r:id="rId14"/>
    <p:sldId id="371" r:id="rId15"/>
    <p:sldId id="370" r:id="rId16"/>
    <p:sldId id="372" r:id="rId17"/>
    <p:sldId id="375" r:id="rId18"/>
    <p:sldId id="373" r:id="rId19"/>
    <p:sldId id="374" r:id="rId20"/>
    <p:sldId id="376" r:id="rId21"/>
    <p:sldId id="378" r:id="rId22"/>
    <p:sldId id="377" r:id="rId23"/>
    <p:sldId id="379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1" r:id="rId35"/>
    <p:sldId id="392" r:id="rId36"/>
    <p:sldId id="393" r:id="rId37"/>
    <p:sldId id="394" r:id="rId38"/>
    <p:sldId id="395" r:id="rId39"/>
    <p:sldId id="396" r:id="rId40"/>
    <p:sldId id="397" r:id="rId41"/>
    <p:sldId id="398" r:id="rId42"/>
    <p:sldId id="399" r:id="rId43"/>
    <p:sldId id="400" r:id="rId44"/>
  </p:sldIdLst>
  <p:sldSz cx="9144000" cy="6858000" type="screen4x3"/>
  <p:notesSz cx="7315200" cy="96012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6475" autoAdjust="0"/>
  </p:normalViewPr>
  <p:slideViewPr>
    <p:cSldViewPr>
      <p:cViewPr>
        <p:scale>
          <a:sx n="97" d="100"/>
          <a:sy n="97" d="100"/>
        </p:scale>
        <p:origin x="-108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98CC8F1-EAB9-462E-AE74-5A5A33880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20C0-3258-42E5-A641-6C5D6AB5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3786-5D72-4833-B9D3-0041F11EA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3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50A76-746A-450D-82A5-0C0EB82B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3953-1619-4B10-A5BC-A17C22BA2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5EEC0-93B4-435A-B1A3-FDF24B866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58698-B93A-49AB-AC5E-8861FFA18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2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16A5-19D9-4000-9145-1357238D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2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9F360-F97D-4253-A3A1-A8F3FA1A8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2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54FC3-2808-477A-A0BB-1004BCD68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4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65AB3-8334-4A55-9F90-763DB71D7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FF2C-6630-4601-882C-BE7B0C709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49481D1-CB66-4507-91A9-8900CD507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10" Type="http://schemas.openxmlformats.org/officeDocument/2006/relationships/tags" Target="../tags/tag11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10" Type="http://schemas.openxmlformats.org/officeDocument/2006/relationships/tags" Target="../tags/tag12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10" Type="http://schemas.openxmlformats.org/officeDocument/2006/relationships/tags" Target="../tags/tag16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10" Type="http://schemas.openxmlformats.org/officeDocument/2006/relationships/tags" Target="../tags/tag18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" Type="http://schemas.openxmlformats.org/officeDocument/2006/relationships/tags" Target="../tags/tag19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1.xml"/><Relationship Id="rId1" Type="http://schemas.openxmlformats.org/officeDocument/2006/relationships/tags" Target="../tags/tag20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5.xml"/><Relationship Id="rId1" Type="http://schemas.openxmlformats.org/officeDocument/2006/relationships/tags" Target="../tags/tag2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" Type="http://schemas.openxmlformats.org/officeDocument/2006/relationships/tags" Target="../tags/tag2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5.xml"/><Relationship Id="rId1" Type="http://schemas.openxmlformats.org/officeDocument/2006/relationships/tags" Target="../tags/tag2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7.xml"/><Relationship Id="rId1" Type="http://schemas.openxmlformats.org/officeDocument/2006/relationships/tags" Target="../tags/tag2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4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51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4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3.xml"/><Relationship Id="rId1" Type="http://schemas.openxmlformats.org/officeDocument/2006/relationships/tags" Target="../tags/tag25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CSEP 521</a:t>
            </a:r>
            <a:br>
              <a:rPr lang="en-US" dirty="0" smtClean="0"/>
            </a:br>
            <a:r>
              <a:rPr lang="en-US" dirty="0" smtClean="0"/>
              <a:t>Applied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dirty="0" smtClean="0"/>
              <a:t>Lecture 6</a:t>
            </a:r>
          </a:p>
          <a:p>
            <a:pPr eaLnBrk="1" hangingPunct="1"/>
            <a:r>
              <a:rPr 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most important algorithmic technique covered in CSEP 521</a:t>
            </a:r>
          </a:p>
          <a:p>
            <a:pPr eaLnBrk="1" hangingPunct="1"/>
            <a:r>
              <a:rPr lang="en-US" dirty="0" smtClean="0"/>
              <a:t>Key ideas</a:t>
            </a:r>
          </a:p>
          <a:p>
            <a:pPr lvl="1" eaLnBrk="1" hangingPunct="1"/>
            <a:r>
              <a:rPr lang="en-US" dirty="0" smtClean="0"/>
              <a:t>Express solution in terms of a polynomial number of sub problems</a:t>
            </a:r>
          </a:p>
          <a:p>
            <a:pPr lvl="1" eaLnBrk="1" hangingPunct="1"/>
            <a:r>
              <a:rPr lang="en-US" dirty="0" smtClean="0"/>
              <a:t>Order sub problems to avoid </a:t>
            </a:r>
            <a:r>
              <a:rPr lang="en-US" dirty="0" err="1" smtClean="0"/>
              <a:t>recomputation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/>
              <a:t>Error = </a:t>
            </a:r>
            <a:r>
              <a:rPr lang="en-US" sz="5400">
                <a:latin typeface="Symbol" pitchFamily="18" charset="2"/>
              </a:rPr>
              <a:t>S</a:t>
            </a:r>
            <a:r>
              <a:rPr lang="en-US" sz="3600"/>
              <a:t>(y</a:t>
            </a:r>
            <a:r>
              <a:rPr lang="en-US" sz="3600" baseline="-25000"/>
              <a:t>i</a:t>
            </a:r>
            <a:r>
              <a:rPr lang="en-US" sz="3600"/>
              <a:t> –ax</a:t>
            </a:r>
            <a:r>
              <a:rPr lang="en-US" sz="3600" baseline="-25000"/>
              <a:t>i</a:t>
            </a:r>
            <a:r>
              <a:rPr lang="en-US" sz="3600"/>
              <a:t> – b)</a:t>
            </a:r>
            <a:r>
              <a:rPr 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What is the optimal linear interpolation with three line segments</a:t>
            </a:r>
          </a:p>
        </p:txBody>
      </p:sp>
      <p:sp>
        <p:nvSpPr>
          <p:cNvPr id="12291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3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is the optimal linear interpolation with two line segments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is the optimal linear interpolation with n line segments</a:t>
            </a:r>
          </a:p>
        </p:txBody>
      </p:sp>
      <p:sp>
        <p:nvSpPr>
          <p:cNvPr id="1433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Points p</a:t>
            </a:r>
            <a:r>
              <a:rPr lang="en-US" baseline="-25000" smtClean="0"/>
              <a:t>1</a:t>
            </a:r>
            <a:r>
              <a:rPr lang="en-US" smtClean="0"/>
              <a:t>, p</a:t>
            </a:r>
            <a:r>
              <a:rPr lang="en-US" baseline="-25000" smtClean="0"/>
              <a:t>2</a:t>
            </a:r>
            <a:r>
              <a:rPr lang="en-US" smtClean="0"/>
              <a:t>, . . ., p</a:t>
            </a:r>
            <a:r>
              <a:rPr lang="en-US" baseline="-25000" smtClean="0"/>
              <a:t>n</a:t>
            </a:r>
            <a:r>
              <a:rPr lang="en-US" smtClean="0"/>
              <a:t> ordered by                x-coordinate (p</a:t>
            </a:r>
            <a:r>
              <a:rPr lang="en-US" baseline="-25000" smtClean="0"/>
              <a:t>i</a:t>
            </a:r>
            <a:r>
              <a:rPr lang="en-US" smtClean="0"/>
              <a:t> = (x</a:t>
            </a:r>
            <a:r>
              <a:rPr lang="en-US" baseline="-25000" smtClean="0"/>
              <a:t>i</a:t>
            </a:r>
            <a:r>
              <a:rPr lang="en-US" smtClean="0"/>
              <a:t>, y</a:t>
            </a:r>
            <a:r>
              <a:rPr lang="en-US" baseline="-25000" smtClean="0"/>
              <a:t>i</a:t>
            </a:r>
            <a:r>
              <a:rPr lang="en-US" smtClean="0"/>
              <a:t>))</a:t>
            </a:r>
          </a:p>
          <a:p>
            <a:pPr eaLnBrk="1" hangingPunct="1"/>
            <a:r>
              <a:rPr lang="en-US" smtClean="0"/>
              <a:t>E</a:t>
            </a:r>
            <a:r>
              <a:rPr lang="en-US" baseline="-25000" smtClean="0"/>
              <a:t>i,j</a:t>
            </a:r>
            <a:r>
              <a:rPr lang="en-US" smtClean="0"/>
              <a:t> is the least squares error for the optimal line interpolating p</a:t>
            </a:r>
            <a:r>
              <a:rPr lang="en-US" baseline="-25000" smtClean="0"/>
              <a:t>i</a:t>
            </a:r>
            <a:r>
              <a:rPr lang="en-US" smtClean="0"/>
              <a:t>, . . . p</a:t>
            </a:r>
            <a:r>
              <a:rPr lang="en-US" baseline="-25000" smtClean="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Comment:  E</a:t>
            </a:r>
            <a:r>
              <a:rPr lang="en-US" sz="2400" baseline="-25000">
                <a:solidFill>
                  <a:srgbClr val="FF0000"/>
                </a:solidFill>
              </a:rPr>
              <a:t>i,j</a:t>
            </a:r>
            <a:r>
              <a:rPr lang="en-US" sz="2400">
                <a:solidFill>
                  <a:srgbClr val="FF0000"/>
                </a:solidFill>
              </a:rPr>
              <a:t> can be computed in O(n</a:t>
            </a:r>
            <a:r>
              <a:rPr lang="en-US" sz="2400" baseline="30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Optimal interpolation with two segments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Give an equation for the optimal interpolation of p</a:t>
            </a:r>
            <a:r>
              <a:rPr lang="en-US" sz="2800" baseline="-25000" smtClean="0"/>
              <a:t>1</a:t>
            </a:r>
            <a:r>
              <a:rPr lang="en-US" sz="2800" smtClean="0"/>
              <a:t>,…,p</a:t>
            </a:r>
            <a:r>
              <a:rPr lang="en-US" sz="2800" baseline="-25000" smtClean="0"/>
              <a:t>n</a:t>
            </a:r>
            <a:r>
              <a:rPr lang="en-US" sz="2800" smtClean="0"/>
              <a:t> with two line segments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E</a:t>
            </a:r>
            <a:r>
              <a:rPr lang="en-US" sz="2800" baseline="-25000" smtClean="0"/>
              <a:t>i,j</a:t>
            </a:r>
            <a:r>
              <a:rPr lang="en-US" sz="2800" smtClean="0"/>
              <a:t> is the least squares error for the optimal line interpolating p</a:t>
            </a:r>
            <a:r>
              <a:rPr lang="en-US" sz="2800" baseline="-25000" smtClean="0"/>
              <a:t>i</a:t>
            </a:r>
            <a:r>
              <a:rPr lang="en-US" sz="2800" smtClean="0"/>
              <a:t>, . . . p</a:t>
            </a:r>
            <a:r>
              <a:rPr lang="en-US" sz="2800" baseline="-25000" smtClean="0"/>
              <a:t>j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segmentation with three segments</a:t>
            </a:r>
          </a:p>
          <a:p>
            <a:pPr lvl="1" eaLnBrk="1" hangingPunct="1"/>
            <a:r>
              <a:rPr lang="en-US" smtClean="0"/>
              <a:t>Min</a:t>
            </a:r>
            <a:r>
              <a:rPr lang="en-US" baseline="-25000" smtClean="0"/>
              <a:t>i,j</a:t>
            </a:r>
            <a:r>
              <a:rPr lang="en-US" smtClean="0"/>
              <a:t>{E</a:t>
            </a:r>
            <a:r>
              <a:rPr lang="en-US" baseline="-25000" smtClean="0"/>
              <a:t>1,i</a:t>
            </a:r>
            <a:r>
              <a:rPr lang="en-US" smtClean="0"/>
              <a:t> + E</a:t>
            </a:r>
            <a:r>
              <a:rPr lang="en-US" baseline="-25000" smtClean="0"/>
              <a:t>i,j</a:t>
            </a:r>
            <a:r>
              <a:rPr lang="en-US" smtClean="0"/>
              <a:t> + E</a:t>
            </a:r>
            <a:r>
              <a:rPr lang="en-US" baseline="-25000" smtClean="0"/>
              <a:t>j,n</a:t>
            </a:r>
            <a:r>
              <a:rPr lang="en-US" smtClean="0"/>
              <a:t>}</a:t>
            </a:r>
          </a:p>
          <a:p>
            <a:pPr lvl="1" eaLnBrk="1" hangingPunct="1"/>
            <a:r>
              <a:rPr lang="en-US" smtClean="0"/>
              <a:t>O(n</a:t>
            </a:r>
            <a:r>
              <a:rPr lang="en-US" baseline="30000" smtClean="0"/>
              <a:t>2</a:t>
            </a:r>
            <a:r>
              <a:rPr lang="en-US" smtClean="0"/>
              <a:t>) combinations considered</a:t>
            </a:r>
          </a:p>
          <a:p>
            <a:pPr eaLnBrk="1" hangingPunct="1"/>
            <a:r>
              <a:rPr lang="en-US" smtClean="0"/>
              <a:t>Generalization to k segments leads to considering O(n</a:t>
            </a:r>
            <a:r>
              <a:rPr lang="en-US" baseline="30000" smtClean="0"/>
              <a:t>k-1</a:t>
            </a:r>
            <a:r>
              <a:rPr lang="en-US" smtClean="0"/>
              <a:t>)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30480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Opt</a:t>
            </a:r>
            <a:r>
              <a:rPr lang="en-US" sz="4000" baseline="-25000" smtClean="0"/>
              <a:t>k</a:t>
            </a:r>
            <a:r>
              <a:rPr lang="en-US" sz="4000" smtClean="0"/>
              <a:t>[ j ] : Minimum error approximating p</a:t>
            </a:r>
            <a:r>
              <a:rPr lang="en-US" sz="4000" baseline="-25000" smtClean="0"/>
              <a:t>1</a:t>
            </a:r>
            <a:r>
              <a:rPr lang="en-US" sz="4000" smtClean="0"/>
              <a:t>…p</a:t>
            </a:r>
            <a:r>
              <a:rPr lang="en-US" sz="4000" baseline="-25000" smtClean="0"/>
              <a:t>j</a:t>
            </a:r>
            <a:r>
              <a:rPr lang="en-US" sz="4000" smtClean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How do you express Opt</a:t>
            </a:r>
            <a:r>
              <a:rPr lang="en-US" sz="3200" baseline="-25000"/>
              <a:t>k</a:t>
            </a:r>
            <a:r>
              <a:rPr lang="en-US" sz="3200"/>
              <a:t>[ j ] in terms of </a:t>
            </a:r>
          </a:p>
          <a:p>
            <a:pPr eaLnBrk="1" hangingPunct="1"/>
            <a:r>
              <a:rPr lang="en-US" sz="3200"/>
              <a:t>Opt</a:t>
            </a:r>
            <a:r>
              <a:rPr lang="en-US" sz="3200" baseline="-25000"/>
              <a:t>k-1</a:t>
            </a:r>
            <a:r>
              <a:rPr lang="en-US" sz="3200"/>
              <a:t>[1],…,Opt</a:t>
            </a:r>
            <a:r>
              <a:rPr lang="en-US" sz="3200" baseline="-25000"/>
              <a:t>k-1</a:t>
            </a:r>
            <a:r>
              <a:rPr lang="en-US" sz="3200"/>
              <a:t>[ j ]?</a:t>
            </a:r>
          </a:p>
        </p:txBody>
      </p:sp>
      <p:sp>
        <p:nvSpPr>
          <p:cNvPr id="18436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Optimal solution with k segments extends an optimal solution of k-1 segments on a smaller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today!</a:t>
            </a:r>
          </a:p>
          <a:p>
            <a:pPr lvl="1"/>
            <a:r>
              <a:rPr lang="en-US" dirty="0" smtClean="0"/>
              <a:t>60 minutes, start of class, closed book</a:t>
            </a:r>
          </a:p>
          <a:p>
            <a:r>
              <a:rPr lang="en-US" dirty="0" smtClean="0"/>
              <a:t>Reading for this week</a:t>
            </a:r>
          </a:p>
          <a:p>
            <a:pPr lvl="1"/>
            <a:r>
              <a:rPr lang="en-US" dirty="0" smtClean="0"/>
              <a:t>6.1, 6.2, 6.3., 6.4</a:t>
            </a:r>
          </a:p>
          <a:p>
            <a:r>
              <a:rPr lang="en-US" dirty="0" smtClean="0"/>
              <a:t>Makeup lecture</a:t>
            </a:r>
          </a:p>
          <a:p>
            <a:pPr lvl="1"/>
            <a:r>
              <a:rPr lang="en-US" dirty="0" smtClean="0"/>
              <a:t>February 19, 6:30 pm.</a:t>
            </a:r>
          </a:p>
          <a:p>
            <a:pPr lvl="2"/>
            <a:r>
              <a:rPr lang="en-US" dirty="0" smtClean="0"/>
              <a:t>Still waiting on confirmation on </a:t>
            </a:r>
            <a:r>
              <a:rPr lang="en-US" smtClean="0"/>
              <a:t>MS room.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90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5657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Compute Opt[ k, j ] for 0 &lt; k &lt; j &lt; n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 j := 1 to n</a:t>
            </a:r>
          </a:p>
          <a:p>
            <a:pPr eaLnBrk="1" hangingPunct="1"/>
            <a:r>
              <a:rPr lang="en-US" sz="2800"/>
              <a:t>    Opt[ 1, j] = E</a:t>
            </a:r>
            <a:r>
              <a:rPr lang="en-US" sz="2800" baseline="-25000"/>
              <a:t>1,j</a:t>
            </a:r>
            <a:r>
              <a:rPr lang="en-US" sz="2800"/>
              <a:t>;</a:t>
            </a:r>
          </a:p>
          <a:p>
            <a:pPr eaLnBrk="1" hangingPunct="1"/>
            <a:r>
              <a:rPr lang="en-US" sz="2800"/>
              <a:t>for k := 2 to n-1</a:t>
            </a:r>
          </a:p>
          <a:p>
            <a:pPr eaLnBrk="1" hangingPunct="1"/>
            <a:r>
              <a:rPr lang="en-US" sz="2800"/>
              <a:t>    for j := 2 to n</a:t>
            </a:r>
          </a:p>
          <a:p>
            <a:pPr eaLnBrk="1" hangingPunct="1"/>
            <a:r>
              <a:rPr lang="en-US" sz="2800"/>
              <a:t>	t := E</a:t>
            </a:r>
            <a:r>
              <a:rPr lang="en-US" sz="2800" baseline="-25000"/>
              <a:t>1,j</a:t>
            </a:r>
          </a:p>
          <a:p>
            <a:pPr eaLnBrk="1" hangingPunct="1"/>
            <a:r>
              <a:rPr lang="en-US" sz="2800"/>
              <a:t>	for i := 1 to j -1</a:t>
            </a:r>
          </a:p>
          <a:p>
            <a:pPr eaLnBrk="1" hangingPunct="1"/>
            <a:r>
              <a:rPr lang="en-US" sz="2800"/>
              <a:t>	    t = min (t, Opt[k-1, i ] + E</a:t>
            </a:r>
            <a:r>
              <a:rPr lang="en-US" sz="2800" baseline="-25000"/>
              <a:t>i,j</a:t>
            </a:r>
            <a:r>
              <a:rPr lang="en-US" sz="2800"/>
              <a:t>)</a:t>
            </a:r>
          </a:p>
          <a:p>
            <a:pPr eaLnBrk="1" hangingPunct="1"/>
            <a:r>
              <a:rPr lang="en-US" sz="2800"/>
              <a:t>	Opt[k, j] =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Opt[k,j] is computed, record the value of i that minimized the sum</a:t>
            </a:r>
          </a:p>
          <a:p>
            <a:pPr eaLnBrk="1" hangingPunct="1"/>
            <a:r>
              <a:rPr lang="en-US" smtClean="0"/>
              <a:t>Store this value in a auxiliary array</a:t>
            </a:r>
          </a:p>
          <a:p>
            <a:pPr eaLnBrk="1" hangingPunct="1"/>
            <a:r>
              <a:rPr lang="en-US" smtClean="0"/>
              <a:t>Use to reconstruct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smtClean="0"/>
              <a:t>Segments not specified in advance</a:t>
            </a:r>
          </a:p>
          <a:p>
            <a:pPr eaLnBrk="1" hangingPunct="1"/>
            <a:r>
              <a:rPr lang="en-US" smtClean="0"/>
              <a:t>Penalty function associated with segments</a:t>
            </a:r>
          </a:p>
          <a:p>
            <a:pPr eaLnBrk="1" hangingPunct="1"/>
            <a:r>
              <a:rPr lang="en-US" smtClean="0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Opt[ j ] = min(E</a:t>
            </a:r>
            <a:r>
              <a:rPr lang="en-US" baseline="-25000" smtClean="0"/>
              <a:t>1,j</a:t>
            </a:r>
            <a:r>
              <a:rPr lang="en-US" smtClean="0"/>
              <a:t>, min</a:t>
            </a:r>
            <a:r>
              <a:rPr lang="en-US" baseline="-25000" smtClean="0"/>
              <a:t>i</a:t>
            </a:r>
            <a:r>
              <a:rPr lang="en-US" smtClean="0"/>
              <a:t>(Opt[ i ] + E</a:t>
            </a:r>
            <a:r>
              <a:rPr lang="en-US" baseline="-25000" smtClean="0"/>
              <a:t>i,j</a:t>
            </a:r>
            <a:r>
              <a:rPr lang="en-US" smtClean="0"/>
              <a:t> + P))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Subset Sum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w</a:t>
            </a:r>
            <a:r>
              <a:rPr lang="en-US" baseline="-25000" smtClean="0"/>
              <a:t>1</a:t>
            </a:r>
            <a:r>
              <a:rPr lang="en-US" smtClean="0"/>
              <a:t>,…,w</a:t>
            </a:r>
            <a:r>
              <a:rPr lang="en-US" baseline="-25000" smtClean="0"/>
              <a:t>n</a:t>
            </a:r>
            <a:r>
              <a:rPr lang="en-US" smtClean="0"/>
              <a:t> = {6, 8, 9, 11, 13, 16, 18, 24}</a:t>
            </a:r>
          </a:p>
          <a:p>
            <a:pPr eaLnBrk="1" hangingPunct="1"/>
            <a:r>
              <a:rPr lang="en-US" smtClean="0"/>
              <a:t>Find a subset that has as large a sum as possible, without exceeding 50</a:t>
            </a:r>
          </a:p>
        </p:txBody>
      </p:sp>
    </p:spTree>
    <p:extLst>
      <p:ext uri="{BB962C8B-B14F-4D97-AF65-F5344CB8AC3E}">
        <p14:creationId xmlns:p14="http://schemas.microsoft.com/office/powerpoint/2010/main" val="11994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variable for Weight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Opt[ j, K ] the largest subset of {w</a:t>
            </a:r>
            <a:r>
              <a:rPr lang="en-US" baseline="-25000" smtClean="0"/>
              <a:t>1</a:t>
            </a:r>
            <a:r>
              <a:rPr lang="en-US" smtClean="0"/>
              <a:t>, …, w</a:t>
            </a:r>
            <a:r>
              <a:rPr lang="en-US" baseline="-25000" smtClean="0"/>
              <a:t>j</a:t>
            </a:r>
            <a:r>
              <a:rPr lang="en-US" smtClean="0"/>
              <a:t>} that sums to at most K</a:t>
            </a:r>
          </a:p>
          <a:p>
            <a:pPr eaLnBrk="1" hangingPunct="1"/>
            <a:r>
              <a:rPr lang="en-US" smtClean="0"/>
              <a:t>{2, 4, 7, 10}</a:t>
            </a:r>
          </a:p>
          <a:p>
            <a:pPr lvl="1" eaLnBrk="1" hangingPunct="1"/>
            <a:r>
              <a:rPr lang="en-US" smtClean="0"/>
              <a:t>Opt[2, 7] =</a:t>
            </a:r>
          </a:p>
          <a:p>
            <a:pPr lvl="1" eaLnBrk="1" hangingPunct="1"/>
            <a:r>
              <a:rPr lang="en-US" smtClean="0"/>
              <a:t>Opt[3, 7] =</a:t>
            </a:r>
          </a:p>
          <a:p>
            <a:pPr lvl="1" eaLnBrk="1" hangingPunct="1"/>
            <a:r>
              <a:rPr lang="en-US" smtClean="0"/>
              <a:t>Opt[3,12] =</a:t>
            </a:r>
          </a:p>
          <a:p>
            <a:pPr lvl="1" eaLnBrk="1" hangingPunct="1"/>
            <a:r>
              <a:rPr lang="en-US" smtClean="0"/>
              <a:t>Opt[4,12] =</a:t>
            </a:r>
          </a:p>
        </p:txBody>
      </p:sp>
    </p:spTree>
    <p:extLst>
      <p:ext uri="{BB962C8B-B14F-4D97-AF65-F5344CB8AC3E}">
        <p14:creationId xmlns:p14="http://schemas.microsoft.com/office/powerpoint/2010/main" val="39957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Subset Sum Recurrence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Opt[ j, K ] the largest subset of {w</a:t>
            </a:r>
            <a:r>
              <a:rPr lang="en-US" baseline="-25000" smtClean="0"/>
              <a:t>1</a:t>
            </a:r>
            <a:r>
              <a:rPr lang="en-US" smtClean="0"/>
              <a:t>, …, w</a:t>
            </a:r>
            <a:r>
              <a:rPr lang="en-US" baseline="-25000" smtClean="0"/>
              <a:t>j</a:t>
            </a:r>
            <a:r>
              <a:rPr lang="en-US" smtClean="0"/>
              <a:t>} that sums to at most K</a:t>
            </a:r>
          </a:p>
          <a:p>
            <a:pPr eaLnBrk="1" hangingPunct="1"/>
            <a:endParaRPr lang="en-US" smtClean="0"/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0960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sz="2400" baseline="-25000">
                <a:solidFill>
                  <a:srgbClr val="FF0000"/>
                </a:solidFill>
              </a:rPr>
              <a:t>j</a:t>
            </a:r>
            <a:r>
              <a:rPr lang="en-US" sz="2400">
                <a:solidFill>
                  <a:srgbClr val="FF0000"/>
                </a:solidFill>
              </a:rPr>
              <a:t>] + w</a:t>
            </a:r>
            <a:r>
              <a:rPr lang="en-US" sz="2400" baseline="-25000">
                <a:solidFill>
                  <a:srgbClr val="FF0000"/>
                </a:solidFill>
              </a:rPr>
              <a:t>j</a:t>
            </a:r>
            <a:r>
              <a:rPr lang="en-US" sz="240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86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2514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/>
                <a:gridCol w="469900"/>
                <a:gridCol w="469900"/>
                <a:gridCol w="469900"/>
                <a:gridCol w="482600"/>
                <a:gridCol w="4572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63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{2, 4, 7, 10}</a:t>
            </a:r>
          </a:p>
        </p:txBody>
      </p:sp>
      <p:sp>
        <p:nvSpPr>
          <p:cNvPr id="6264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Opt[ j, K] = max(Opt[ j – 1, K], Opt[ j – 1, K – w</a:t>
            </a:r>
            <a:r>
              <a:rPr lang="en-US" sz="2400" baseline="-25000"/>
              <a:t>j</a:t>
            </a:r>
            <a:r>
              <a:rPr lang="en-US" sz="2400"/>
              <a:t>] + w</a:t>
            </a:r>
            <a:r>
              <a:rPr lang="en-US" sz="2400" baseline="-25000"/>
              <a:t>j</a:t>
            </a:r>
            <a:r>
              <a:rPr lang="en-US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93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Subset Sum Code</a:t>
            </a:r>
          </a:p>
        </p:txBody>
      </p:sp>
      <p:sp>
        <p:nvSpPr>
          <p:cNvPr id="717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sz="2400" baseline="-25000">
                <a:solidFill>
                  <a:srgbClr val="FF0000"/>
                </a:solidFill>
              </a:rPr>
              <a:t>j</a:t>
            </a:r>
            <a:r>
              <a:rPr lang="en-US" sz="2400">
                <a:solidFill>
                  <a:srgbClr val="FF0000"/>
                </a:solidFill>
              </a:rPr>
              <a:t>] + w</a:t>
            </a:r>
            <a:r>
              <a:rPr lang="en-US" sz="2400" baseline="-25000">
                <a:solidFill>
                  <a:srgbClr val="FF0000"/>
                </a:solidFill>
              </a:rPr>
              <a:t>j</a:t>
            </a:r>
            <a:r>
              <a:rPr 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7172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61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Knapsack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problem is to maximize total value subject to a bound on weght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Items {I</a:t>
            </a:r>
            <a:r>
              <a:rPr lang="en-US" sz="2800" baseline="-25000" smtClean="0"/>
              <a:t>1</a:t>
            </a:r>
            <a:r>
              <a:rPr lang="en-US" sz="2800" smtClean="0"/>
              <a:t>, I</a:t>
            </a:r>
            <a:r>
              <a:rPr lang="en-US" sz="2800" baseline="-25000" smtClean="0"/>
              <a:t>2</a:t>
            </a:r>
            <a:r>
              <a:rPr lang="en-US" sz="2800" smtClean="0"/>
              <a:t>, … I</a:t>
            </a:r>
            <a:r>
              <a:rPr lang="en-US" sz="2800" baseline="-25000" smtClean="0"/>
              <a:t>n</a:t>
            </a:r>
            <a:r>
              <a:rPr lang="en-US" sz="28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Weights {w</a:t>
            </a:r>
            <a:r>
              <a:rPr lang="en-US" sz="2400" baseline="-25000" smtClean="0"/>
              <a:t>1</a:t>
            </a:r>
            <a:r>
              <a:rPr lang="en-US" sz="2400" smtClean="0"/>
              <a:t>, w</a:t>
            </a:r>
            <a:r>
              <a:rPr lang="en-US" sz="2400" baseline="-25000" smtClean="0"/>
              <a:t>2</a:t>
            </a:r>
            <a:r>
              <a:rPr lang="en-US" sz="2400" smtClean="0"/>
              <a:t>, …,w</a:t>
            </a:r>
            <a:r>
              <a:rPr lang="en-US" sz="2400" baseline="-25000" smtClean="0"/>
              <a:t>n</a:t>
            </a:r>
            <a:r>
              <a:rPr 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Values {v</a:t>
            </a:r>
            <a:r>
              <a:rPr lang="en-US" sz="2400" baseline="-25000" smtClean="0"/>
              <a:t>1</a:t>
            </a:r>
            <a:r>
              <a:rPr lang="en-US" sz="2400" smtClean="0"/>
              <a:t>, v</a:t>
            </a:r>
            <a:r>
              <a:rPr lang="en-US" sz="2400" baseline="-25000" smtClean="0"/>
              <a:t>2</a:t>
            </a:r>
            <a:r>
              <a:rPr lang="en-US" sz="2400" smtClean="0"/>
              <a:t>, …, v</a:t>
            </a:r>
            <a:r>
              <a:rPr lang="en-US" sz="2400" baseline="-25000" smtClean="0"/>
              <a:t>n</a:t>
            </a:r>
            <a:r>
              <a:rPr 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Maximize </a:t>
            </a:r>
            <a:r>
              <a:rPr lang="en-US" sz="4000" smtClean="0">
                <a:latin typeface="Symbol" pitchFamily="18" charset="2"/>
              </a:rPr>
              <a:t>S</a:t>
            </a:r>
            <a:r>
              <a:rPr lang="en-US" sz="2400" baseline="-25000" smtClean="0"/>
              <a:t>i</a:t>
            </a:r>
            <a:r>
              <a:rPr lang="en-US" sz="2400" baseline="-25000" smtClean="0">
                <a:latin typeface="Symbol" pitchFamily="18" charset="2"/>
              </a:rPr>
              <a:t>e</a:t>
            </a:r>
            <a:r>
              <a:rPr lang="en-US" sz="2400" baseline="-25000" smtClean="0"/>
              <a:t>S</a:t>
            </a:r>
            <a:r>
              <a:rPr lang="en-US" sz="2400" smtClean="0"/>
              <a:t>v</a:t>
            </a:r>
            <a:r>
              <a:rPr lang="en-US" sz="2400" baseline="-25000" smtClean="0"/>
              <a:t>i</a:t>
            </a:r>
            <a:r>
              <a:rPr lang="en-US" sz="2400" smtClean="0"/>
              <a:t> such that </a:t>
            </a:r>
            <a:r>
              <a:rPr lang="en-US" sz="4000" smtClean="0">
                <a:latin typeface="Symbol" pitchFamily="18" charset="2"/>
              </a:rPr>
              <a:t>S</a:t>
            </a:r>
            <a:r>
              <a:rPr lang="en-US" sz="2400" baseline="-25000" smtClean="0"/>
              <a:t>i</a:t>
            </a:r>
            <a:r>
              <a:rPr lang="en-US" sz="2400" baseline="-25000" smtClean="0">
                <a:latin typeface="Symbol" pitchFamily="18" charset="2"/>
              </a:rPr>
              <a:t>e</a:t>
            </a:r>
            <a:r>
              <a:rPr lang="en-US" sz="2400" baseline="-25000" smtClean="0"/>
              <a:t>S</a:t>
            </a:r>
            <a:r>
              <a:rPr lang="en-US" sz="2400" smtClean="0"/>
              <a:t>w</a:t>
            </a:r>
            <a:r>
              <a:rPr lang="en-US" sz="2400" baseline="-25000" smtClean="0"/>
              <a:t>i</a:t>
            </a:r>
            <a:r>
              <a:rPr lang="en-US" sz="2400" smtClean="0"/>
              <a:t> &lt;= K</a:t>
            </a:r>
          </a:p>
        </p:txBody>
      </p:sp>
    </p:spTree>
    <p:extLst>
      <p:ext uri="{BB962C8B-B14F-4D97-AF65-F5344CB8AC3E}">
        <p14:creationId xmlns:p14="http://schemas.microsoft.com/office/powerpoint/2010/main" val="35906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Weighted Interval Scheduling</a:t>
            </a:r>
          </a:p>
          <a:p>
            <a:pPr eaLnBrk="1" hangingPunct="1"/>
            <a:r>
              <a:rPr lang="en-US" smtClean="0"/>
              <a:t>Given a collection of intervals I</a:t>
            </a:r>
            <a:r>
              <a:rPr lang="en-US" baseline="-25000" smtClean="0"/>
              <a:t>1</a:t>
            </a:r>
            <a:r>
              <a:rPr lang="en-US" smtClean="0"/>
              <a:t>,…,I</a:t>
            </a:r>
            <a:r>
              <a:rPr lang="en-US" baseline="-25000" smtClean="0"/>
              <a:t>n</a:t>
            </a:r>
            <a:r>
              <a:rPr lang="en-US" smtClean="0"/>
              <a:t> with weights w</a:t>
            </a:r>
            <a:r>
              <a:rPr lang="en-US" baseline="-25000" smtClean="0"/>
              <a:t>1</a:t>
            </a:r>
            <a:r>
              <a:rPr lang="en-US" smtClean="0"/>
              <a:t>,…,w</a:t>
            </a:r>
            <a:r>
              <a:rPr lang="en-US" baseline="-25000" smtClean="0"/>
              <a:t>n</a:t>
            </a:r>
            <a:r>
              <a:rPr lang="en-US" smtClean="0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Knapsack Recurrence</a:t>
            </a:r>
          </a:p>
        </p:txBody>
      </p:sp>
      <p:sp>
        <p:nvSpPr>
          <p:cNvPr id="921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Opt[ j, K] = max(Opt[ j – 1, K], Opt[ j – 1, K – w</a:t>
            </a:r>
            <a:r>
              <a:rPr lang="en-US" sz="2800" baseline="-25000"/>
              <a:t>j</a:t>
            </a:r>
            <a:r>
              <a:rPr lang="en-US" sz="2800"/>
              <a:t>] + w</a:t>
            </a:r>
            <a:r>
              <a:rPr lang="en-US" sz="2800" baseline="-25000"/>
              <a:t>j</a:t>
            </a:r>
            <a:r>
              <a:rPr lang="en-US" sz="2800"/>
              <a:t>)</a:t>
            </a:r>
          </a:p>
        </p:txBody>
      </p:sp>
      <p:sp>
        <p:nvSpPr>
          <p:cNvPr id="922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Subset Sum Recurrence:</a:t>
            </a:r>
          </a:p>
        </p:txBody>
      </p:sp>
      <p:sp>
        <p:nvSpPr>
          <p:cNvPr id="922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Knapsack Recurrence:</a:t>
            </a:r>
          </a:p>
        </p:txBody>
      </p:sp>
    </p:spTree>
    <p:extLst>
      <p:ext uri="{BB962C8B-B14F-4D97-AF65-F5344CB8AC3E}">
        <p14:creationId xmlns:p14="http://schemas.microsoft.com/office/powerpoint/2010/main" val="174238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59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Weights {2, 4, 7, 10}  Values: {3, 5, 9, 16}</a:t>
            </a:r>
          </a:p>
        </p:txBody>
      </p:sp>
      <p:sp>
        <p:nvSpPr>
          <p:cNvPr id="10360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Opt[ j, K] = max(Opt[ j – 1, K], Opt[ j – 1, K – w</a:t>
            </a:r>
            <a:r>
              <a:rPr lang="en-US" sz="2400" baseline="-25000"/>
              <a:t>j</a:t>
            </a:r>
            <a:r>
              <a:rPr lang="en-US" sz="2400"/>
              <a:t>] + v</a:t>
            </a:r>
            <a:r>
              <a:rPr lang="en-US" sz="2400" baseline="-25000"/>
              <a:t>j</a:t>
            </a:r>
            <a:r>
              <a:rPr lang="en-US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29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Programming Examples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  <a:p>
            <a:pPr lvl="1" eaLnBrk="1" hangingPunct="1"/>
            <a:r>
              <a:rPr lang="en-US" smtClean="0"/>
              <a:t>Optimal Billboard Placement</a:t>
            </a:r>
          </a:p>
          <a:p>
            <a:pPr lvl="2" eaLnBrk="1" hangingPunct="1"/>
            <a:r>
              <a:rPr lang="en-US" smtClean="0"/>
              <a:t>Text, Solved Exercise, Pg 307</a:t>
            </a:r>
          </a:p>
          <a:p>
            <a:pPr lvl="1" eaLnBrk="1" hangingPunct="1"/>
            <a:r>
              <a:rPr lang="en-US" smtClean="0"/>
              <a:t>Linebreaking with hyphenation</a:t>
            </a:r>
          </a:p>
          <a:p>
            <a:pPr lvl="2" eaLnBrk="1" hangingPunct="1"/>
            <a:r>
              <a:rPr lang="en-US" smtClean="0"/>
              <a:t>Compare with HW problem 6, Pg 317</a:t>
            </a:r>
          </a:p>
          <a:p>
            <a:pPr lvl="1" eaLnBrk="1" hangingPunct="1"/>
            <a:r>
              <a:rPr lang="en-US" smtClean="0"/>
              <a:t>String approximation</a:t>
            </a:r>
          </a:p>
          <a:p>
            <a:pPr lvl="2" eaLnBrk="1" hangingPunct="1"/>
            <a:r>
              <a:rPr lang="en-US" smtClean="0"/>
              <a:t>Text, Solved Exercise, Page 309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92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Billboard Placement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Maximize income in placing billboards</a:t>
            </a:r>
          </a:p>
          <a:p>
            <a:pPr lvl="1" eaLnBrk="1" hangingPunct="1"/>
            <a:r>
              <a:rPr lang="en-US" smtClean="0"/>
              <a:t>b</a:t>
            </a:r>
            <a:r>
              <a:rPr lang="en-US" baseline="-25000" smtClean="0"/>
              <a:t>i</a:t>
            </a:r>
            <a:r>
              <a:rPr lang="en-US" smtClean="0"/>
              <a:t> = (p</a:t>
            </a:r>
            <a:r>
              <a:rPr lang="en-US" baseline="-25000" smtClean="0"/>
              <a:t>i</a:t>
            </a:r>
            <a:r>
              <a:rPr lang="en-US" smtClean="0"/>
              <a:t>, v</a:t>
            </a:r>
            <a:r>
              <a:rPr lang="en-US" baseline="-25000" smtClean="0"/>
              <a:t>i</a:t>
            </a:r>
            <a:r>
              <a:rPr lang="en-US" smtClean="0"/>
              <a:t>),  v</a:t>
            </a:r>
            <a:r>
              <a:rPr lang="en-US" baseline="-25000" smtClean="0"/>
              <a:t>i</a:t>
            </a:r>
            <a:r>
              <a:rPr lang="en-US" smtClean="0"/>
              <a:t>: value of placing billboard at  position p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Constraint:</a:t>
            </a:r>
          </a:p>
          <a:p>
            <a:pPr lvl="1" eaLnBrk="1" hangingPunct="1"/>
            <a:r>
              <a:rPr lang="en-US" smtClean="0"/>
              <a:t>At most one billboard every five miles</a:t>
            </a:r>
          </a:p>
          <a:p>
            <a:pPr eaLnBrk="1" hangingPunct="1"/>
            <a:r>
              <a:rPr lang="en-US" smtClean="0"/>
              <a:t>Example</a:t>
            </a:r>
          </a:p>
          <a:p>
            <a:pPr lvl="1" eaLnBrk="1" hangingPunct="1"/>
            <a:r>
              <a:rPr lang="en-US" smtClean="0"/>
              <a:t>{(6,5), (8,6), (12, 5), (14, 1)}</a:t>
            </a:r>
          </a:p>
        </p:txBody>
      </p:sp>
    </p:spTree>
    <p:extLst>
      <p:ext uri="{BB962C8B-B14F-4D97-AF65-F5344CB8AC3E}">
        <p14:creationId xmlns:p14="http://schemas.microsoft.com/office/powerpoint/2010/main" val="18394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Design a Dynamic Programming  Algorithm for Billboard Placement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 Opt[1], Opt[2], . . ., Opt[n]</a:t>
            </a:r>
          </a:p>
          <a:p>
            <a:pPr eaLnBrk="1" hangingPunct="1"/>
            <a:r>
              <a:rPr lang="en-US" smtClean="0"/>
              <a:t>What is Opt[k]?</a:t>
            </a:r>
          </a:p>
        </p:txBody>
      </p:sp>
      <p:sp>
        <p:nvSpPr>
          <p:cNvPr id="1331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Input b</a:t>
            </a:r>
            <a:r>
              <a:rPr lang="en-US" baseline="-25000"/>
              <a:t>1</a:t>
            </a:r>
            <a:r>
              <a:rPr lang="en-US"/>
              <a:t>, …, b</a:t>
            </a:r>
            <a:r>
              <a:rPr lang="en-US" baseline="-25000"/>
              <a:t>n</a:t>
            </a:r>
            <a:r>
              <a:rPr lang="en-US"/>
              <a:t>, where b</a:t>
            </a:r>
            <a:r>
              <a:rPr lang="en-US" baseline="-25000"/>
              <a:t>i</a:t>
            </a:r>
            <a:r>
              <a:rPr lang="en-US"/>
              <a:t> = (p</a:t>
            </a:r>
            <a:r>
              <a:rPr lang="en-US" baseline="-25000"/>
              <a:t>i</a:t>
            </a:r>
            <a:r>
              <a:rPr lang="en-US"/>
              <a:t>, v</a:t>
            </a:r>
            <a:r>
              <a:rPr lang="en-US" baseline="-25000"/>
              <a:t>i</a:t>
            </a:r>
            <a:r>
              <a:rPr lang="en-US"/>
              <a:t>), position and value of billboard i</a:t>
            </a:r>
          </a:p>
        </p:txBody>
      </p:sp>
    </p:spTree>
    <p:extLst>
      <p:ext uri="{BB962C8B-B14F-4D97-AF65-F5344CB8AC3E}">
        <p14:creationId xmlns:p14="http://schemas.microsoft.com/office/powerpoint/2010/main" val="17526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Opt[k] = fun(Opt[0],…,Opt[k-1])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solution determined from sub problems?</a:t>
            </a:r>
          </a:p>
        </p:txBody>
      </p:sp>
      <p:sp>
        <p:nvSpPr>
          <p:cNvPr id="1434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Input b</a:t>
            </a:r>
            <a:r>
              <a:rPr lang="en-US" baseline="-25000"/>
              <a:t>1</a:t>
            </a:r>
            <a:r>
              <a:rPr lang="en-US"/>
              <a:t>, …, b</a:t>
            </a:r>
            <a:r>
              <a:rPr lang="en-US" baseline="-25000"/>
              <a:t>n</a:t>
            </a:r>
            <a:r>
              <a:rPr lang="en-US"/>
              <a:t>, where bi = (p</a:t>
            </a:r>
            <a:r>
              <a:rPr lang="en-US" baseline="-25000"/>
              <a:t>i</a:t>
            </a:r>
            <a:r>
              <a:rPr lang="en-US"/>
              <a:t>, v</a:t>
            </a:r>
            <a:r>
              <a:rPr lang="en-US" baseline="-25000"/>
              <a:t>i</a:t>
            </a:r>
            <a:r>
              <a:rPr lang="en-US"/>
              <a:t>), position and value of billboard i</a:t>
            </a:r>
          </a:p>
        </p:txBody>
      </p:sp>
    </p:spTree>
    <p:extLst>
      <p:ext uri="{BB962C8B-B14F-4D97-AF65-F5344CB8AC3E}">
        <p14:creationId xmlns:p14="http://schemas.microsoft.com/office/powerpoint/2010/main" val="36576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78486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j = 0;                // 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                  // 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Opt[ k]  = Max(Opt[ k-1] , V[ k ] + Opt[ j ]);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Optimal line breaking and hyphen-ation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 break lines and insert hyphens to make lines as balanced as possible</a:t>
            </a:r>
          </a:p>
          <a:p>
            <a:pPr eaLnBrk="1" hangingPunct="1"/>
            <a:r>
              <a:rPr lang="en-US" smtClean="0"/>
              <a:t>Typographical considerations:</a:t>
            </a:r>
          </a:p>
          <a:p>
            <a:pPr lvl="1" eaLnBrk="1" hangingPunct="1"/>
            <a:r>
              <a:rPr lang="en-US" smtClean="0"/>
              <a:t>Avoid excessive white space</a:t>
            </a:r>
          </a:p>
          <a:p>
            <a:pPr lvl="1" eaLnBrk="1" hangingPunct="1"/>
            <a:r>
              <a:rPr lang="en-US" smtClean="0"/>
              <a:t>Limit number of hyphens</a:t>
            </a:r>
          </a:p>
          <a:p>
            <a:pPr lvl="1" eaLnBrk="1" hangingPunct="1"/>
            <a:r>
              <a:rPr lang="en-US" smtClean="0"/>
              <a:t>Avoid widows and orphans</a:t>
            </a:r>
          </a:p>
          <a:p>
            <a:pPr lvl="1" eaLnBrk="1" hangingPunct="1"/>
            <a:r>
              <a:rPr lang="en-US" smtClean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32468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Penalty Function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Pen(i, j) – penalty of starting a line a position i, and ending at position j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Key technical idea</a:t>
            </a:r>
          </a:p>
          <a:p>
            <a:pPr lvl="1" eaLnBrk="1" hangingPunct="1"/>
            <a:r>
              <a:rPr lang="en-US" smtClean="0"/>
              <a:t>Number the breaks between words/syllables</a:t>
            </a:r>
          </a:p>
        </p:txBody>
      </p:sp>
      <p:sp>
        <p:nvSpPr>
          <p:cNvPr id="17412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3124200"/>
            <a:ext cx="891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Opt-i-mal line break-ing and hyph-en-a-tion is com-put-ed with dy-nam-ic pro-gram-ming</a:t>
            </a:r>
          </a:p>
        </p:txBody>
      </p:sp>
    </p:spTree>
    <p:extLst>
      <p:ext uri="{BB962C8B-B14F-4D97-AF65-F5344CB8AC3E}">
        <p14:creationId xmlns:p14="http://schemas.microsoft.com/office/powerpoint/2010/main" val="2318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approximation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smtClean="0"/>
              <a:t>Given a string S, and a library of strings B = {b</a:t>
            </a:r>
            <a:r>
              <a:rPr lang="en-US" baseline="-25000" smtClean="0"/>
              <a:t>1</a:t>
            </a:r>
            <a:r>
              <a:rPr lang="en-US" smtClean="0"/>
              <a:t>, …b</a:t>
            </a:r>
            <a:r>
              <a:rPr lang="en-US" baseline="-25000" smtClean="0"/>
              <a:t>m</a:t>
            </a:r>
            <a:r>
              <a:rPr lang="en-US" smtClean="0"/>
              <a:t>}, construct an approximation of the string S by using copies of strings in B.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4191000"/>
            <a:ext cx="762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B = {abab, bbbaaa, ccbb, ccaacc}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/>
              <a:t>S = abaccbbbaabbccbbccaabab</a:t>
            </a:r>
          </a:p>
        </p:txBody>
      </p:sp>
    </p:spTree>
    <p:extLst>
      <p:ext uri="{BB962C8B-B14F-4D97-AF65-F5344CB8AC3E}">
        <p14:creationId xmlns:p14="http://schemas.microsoft.com/office/powerpoint/2010/main" val="17980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Opt[ j ] is the maximum weight independent set of intervals I</a:t>
            </a:r>
            <a:r>
              <a:rPr lang="en-US" baseline="-25000" smtClean="0"/>
              <a:t>1</a:t>
            </a:r>
            <a:r>
              <a:rPr lang="en-US" smtClean="0"/>
              <a:t>, I</a:t>
            </a:r>
            <a:r>
              <a:rPr lang="en-US" baseline="-25000" smtClean="0"/>
              <a:t>2</a:t>
            </a:r>
            <a:r>
              <a:rPr lang="en-US" smtClean="0"/>
              <a:t>, . . ., I</a:t>
            </a:r>
            <a:r>
              <a:rPr lang="en-US" baseline="-25000" smtClean="0"/>
              <a:t>j</a:t>
            </a:r>
          </a:p>
          <a:p>
            <a:pPr eaLnBrk="1" hangingPunct="1"/>
            <a:r>
              <a:rPr lang="en-US" smtClean="0"/>
              <a:t>Opt[ j ] = max( Opt[ j – 1], w</a:t>
            </a:r>
            <a:r>
              <a:rPr lang="en-US" baseline="-25000" smtClean="0"/>
              <a:t>j</a:t>
            </a:r>
            <a:r>
              <a:rPr lang="en-US" smtClean="0"/>
              <a:t> + Opt[ p[ j ] ])</a:t>
            </a:r>
          </a:p>
          <a:p>
            <a:pPr lvl="1" eaLnBrk="1" hangingPunct="1"/>
            <a:r>
              <a:rPr lang="en-US" smtClean="0"/>
              <a:t>Where p[ j ] is the index of the last interval which finishes before I</a:t>
            </a:r>
            <a:r>
              <a:rPr lang="en-US" baseline="-25000" smtClean="0"/>
              <a:t>j</a:t>
            </a:r>
            <a:r>
              <a:rPr lang="en-US" smtClean="0"/>
              <a:t> starts</a:t>
            </a:r>
          </a:p>
          <a:p>
            <a:pPr eaLnBrk="1" hangingPunct="1"/>
            <a:endParaRPr lang="en-US" baseline="-25000" smtClean="0"/>
          </a:p>
          <a:p>
            <a:pPr eaLnBrk="1" hangingPunct="1"/>
            <a:endParaRPr lang="en-US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Model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 from B assigned to non-overlapping positions of S</a:t>
            </a:r>
          </a:p>
          <a:p>
            <a:pPr eaLnBrk="1" hangingPunct="1"/>
            <a:r>
              <a:rPr lang="en-US" smtClean="0"/>
              <a:t>Strings from B may be used multiple times</a:t>
            </a:r>
          </a:p>
          <a:p>
            <a:pPr eaLnBrk="1" hangingPunct="1"/>
            <a:r>
              <a:rPr lang="en-US" smtClean="0"/>
              <a:t>Cost of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 for unmatched character in S</a:t>
            </a:r>
          </a:p>
          <a:p>
            <a:pPr eaLnBrk="1" hangingPunct="1"/>
            <a:r>
              <a:rPr lang="en-US" smtClean="0"/>
              <a:t>Cost of 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smtClean="0"/>
              <a:t> for mismatched character in S</a:t>
            </a:r>
          </a:p>
          <a:p>
            <a:pPr lvl="1" eaLnBrk="1" hangingPunct="1"/>
            <a:r>
              <a:rPr lang="en-US" smtClean="0"/>
              <a:t>MisMatch(i, j) – number of mismatched characters of b</a:t>
            </a:r>
            <a:r>
              <a:rPr lang="en-US" baseline="-25000" smtClean="0"/>
              <a:t>j</a:t>
            </a:r>
            <a:r>
              <a:rPr lang="en-US" smtClean="0"/>
              <a:t>, when aligned starting with position i in s.</a:t>
            </a:r>
          </a:p>
        </p:txBody>
      </p:sp>
    </p:spTree>
    <p:extLst>
      <p:ext uri="{BB962C8B-B14F-4D97-AF65-F5344CB8AC3E}">
        <p14:creationId xmlns:p14="http://schemas.microsoft.com/office/powerpoint/2010/main" val="12168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Design a Dynamic Programming Algorithm for String Approximation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 Opt[1], Opt[2], . . ., Opt[n]</a:t>
            </a:r>
          </a:p>
          <a:p>
            <a:pPr eaLnBrk="1" hangingPunct="1"/>
            <a:r>
              <a:rPr lang="en-US" smtClean="0"/>
              <a:t>What is Opt[k]?</a:t>
            </a:r>
          </a:p>
        </p:txBody>
      </p:sp>
      <p:sp>
        <p:nvSpPr>
          <p:cNvPr id="2048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Target string S = s</a:t>
            </a:r>
            <a:r>
              <a:rPr lang="en-US" baseline="-25000"/>
              <a:t>1</a:t>
            </a: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…s</a:t>
            </a:r>
            <a:r>
              <a:rPr lang="en-US" baseline="-25000"/>
              <a:t>n</a:t>
            </a:r>
          </a:p>
          <a:p>
            <a:pPr eaLnBrk="1" hangingPunct="1"/>
            <a:r>
              <a:rPr lang="en-US"/>
              <a:t>Library of strings B = {b</a:t>
            </a:r>
            <a:r>
              <a:rPr lang="en-US" baseline="-25000"/>
              <a:t>1,</a:t>
            </a:r>
            <a:r>
              <a:rPr lang="en-US"/>
              <a:t>…,b</a:t>
            </a:r>
            <a:r>
              <a:rPr lang="en-US" baseline="-25000"/>
              <a:t>m</a:t>
            </a:r>
            <a:r>
              <a:rPr lang="en-US"/>
              <a:t>}</a:t>
            </a:r>
          </a:p>
          <a:p>
            <a:pPr eaLnBrk="1" hangingPunct="1"/>
            <a:r>
              <a:rPr lang="en-US"/>
              <a:t>MisMatch(i,j) = number of mismatched characters with b</a:t>
            </a:r>
            <a:r>
              <a:rPr lang="en-US" baseline="-25000"/>
              <a:t>j</a:t>
            </a:r>
            <a:r>
              <a:rPr lang="en-US"/>
              <a:t> when aligned</a:t>
            </a:r>
          </a:p>
          <a:p>
            <a:pPr eaLnBrk="1" hangingPunct="1"/>
            <a:r>
              <a:rPr lang="en-US"/>
              <a:t>starting at position i of S.</a:t>
            </a:r>
          </a:p>
        </p:txBody>
      </p:sp>
    </p:spTree>
    <p:extLst>
      <p:ext uri="{BB962C8B-B14F-4D97-AF65-F5344CB8AC3E}">
        <p14:creationId xmlns:p14="http://schemas.microsoft.com/office/powerpoint/2010/main" val="28124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Opt[k] = fun(Opt[0],…,Opt[k-1])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solution determined from sub problems?</a:t>
            </a:r>
          </a:p>
        </p:txBody>
      </p:sp>
      <p:sp>
        <p:nvSpPr>
          <p:cNvPr id="2150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Target string S = s</a:t>
            </a:r>
            <a:r>
              <a:rPr lang="en-US" baseline="-25000"/>
              <a:t>1</a:t>
            </a: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…s</a:t>
            </a:r>
            <a:r>
              <a:rPr lang="en-US" baseline="-25000"/>
              <a:t>n</a:t>
            </a:r>
          </a:p>
          <a:p>
            <a:pPr eaLnBrk="1" hangingPunct="1"/>
            <a:r>
              <a:rPr lang="en-US"/>
              <a:t>Library of strings B = {b</a:t>
            </a:r>
            <a:r>
              <a:rPr lang="en-US" baseline="-25000"/>
              <a:t>1,</a:t>
            </a:r>
            <a:r>
              <a:rPr lang="en-US"/>
              <a:t>…,b</a:t>
            </a:r>
            <a:r>
              <a:rPr lang="en-US" baseline="-25000"/>
              <a:t>m</a:t>
            </a:r>
            <a:r>
              <a:rPr lang="en-US"/>
              <a:t>}</a:t>
            </a:r>
          </a:p>
          <a:p>
            <a:pPr eaLnBrk="1" hangingPunct="1"/>
            <a:r>
              <a:rPr lang="en-US"/>
              <a:t>MisMatch(i,j) = number of mismatched characters with b</a:t>
            </a:r>
            <a:r>
              <a:rPr lang="en-US" baseline="-25000"/>
              <a:t>j</a:t>
            </a:r>
            <a:r>
              <a:rPr lang="en-US"/>
              <a:t> when aligned</a:t>
            </a:r>
          </a:p>
          <a:p>
            <a:pPr eaLnBrk="1" hangingPunct="1"/>
            <a:r>
              <a:rPr lang="en-US"/>
              <a:t>starting at position i of S.</a:t>
            </a:r>
          </a:p>
        </p:txBody>
      </p:sp>
    </p:spTree>
    <p:extLst>
      <p:ext uri="{BB962C8B-B14F-4D97-AF65-F5344CB8AC3E}">
        <p14:creationId xmlns:p14="http://schemas.microsoft.com/office/powerpoint/2010/main" val="7000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981200"/>
            <a:ext cx="79248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for i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	Opt[k] = Opt[k-1] + </a:t>
            </a:r>
            <a:r>
              <a:rPr lang="en-US" sz="2000">
                <a:latin typeface="Symbol" pitchFamily="18" charset="2"/>
              </a:rPr>
              <a:t>d</a:t>
            </a:r>
            <a:r>
              <a:rPr lang="en-US" sz="200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	for j := 1 to |B|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		p = i – len(b</a:t>
            </a:r>
            <a:r>
              <a:rPr lang="en-US" sz="2000" baseline="-25000"/>
              <a:t>j</a:t>
            </a:r>
            <a:r>
              <a:rPr lang="en-US" sz="2000"/>
              <a:t>);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		Opt[k] = min(Opt[k],  Opt[p-1] + 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/>
              <a:t> MisMatch(p, j));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98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MaxValue(j) =</a:t>
            </a:r>
          </a:p>
          <a:p>
            <a:pPr eaLnBrk="1" hangingPunct="1">
              <a:buFontTx/>
              <a:buNone/>
            </a:pPr>
            <a:r>
              <a:rPr lang="en-US" smtClean="0"/>
              <a:t>	if j = 0 return 0</a:t>
            </a:r>
          </a:p>
          <a:p>
            <a:pPr eaLnBrk="1" hangingPunct="1">
              <a:buFontTx/>
              <a:buNone/>
            </a:pPr>
            <a:r>
              <a:rPr lang="en-US" smtClean="0"/>
              <a:t>   else</a:t>
            </a:r>
          </a:p>
          <a:p>
            <a:pPr eaLnBrk="1" hangingPunct="1">
              <a:buFontTx/>
              <a:buNone/>
            </a:pPr>
            <a:r>
              <a:rPr lang="en-US" smtClean="0"/>
              <a:t>		return max( MaxValue(j-1),                                                               		           w</a:t>
            </a:r>
            <a:r>
              <a:rPr lang="en-US" baseline="-25000" smtClean="0"/>
              <a:t>j</a:t>
            </a:r>
            <a:r>
              <a:rPr lang="en-US" smtClean="0"/>
              <a:t> + MaxValue(p[ j ]))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Worst case run time: 2</a:t>
            </a:r>
            <a:r>
              <a:rPr lang="en-US" sz="3200" baseline="30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MaxValue(j) =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if j = 0 return 0;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	else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M[ j ] = max(MaxValue(j-1), w</a:t>
            </a:r>
            <a:r>
              <a:rPr lang="en-US" sz="2400" baseline="-25000" smtClean="0"/>
              <a:t>j</a:t>
            </a:r>
            <a:r>
              <a:rPr lang="en-US" sz="2400" smtClean="0"/>
              <a:t> + MaxValue(p[ j ]));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return M[ j ];</a:t>
            </a:r>
            <a:r>
              <a:rPr lang="en-US" sz="2800" smtClean="0"/>
              <a:t>                                                      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Iterative version</a:t>
            </a:r>
          </a:p>
        </p:txBody>
      </p:sp>
      <p:sp>
        <p:nvSpPr>
          <p:cNvPr id="717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2325" y="1436688"/>
            <a:ext cx="809307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 smtClean="0"/>
              <a:t>MaxValue</a:t>
            </a:r>
            <a:r>
              <a:rPr lang="en-US" sz="2800" dirty="0" smtClean="0"/>
              <a:t> (j)  </a:t>
            </a:r>
            <a:r>
              <a:rPr lang="en-US" sz="2800" dirty="0"/>
              <a:t>{</a:t>
            </a:r>
          </a:p>
          <a:p>
            <a:pPr eaLnBrk="1" hangingPunct="1"/>
            <a:r>
              <a:rPr lang="en-US" sz="2800" dirty="0" smtClean="0"/>
              <a:t>	M[ 0 ] = 0;</a:t>
            </a:r>
          </a:p>
          <a:p>
            <a:pPr eaLnBrk="1" hangingPunct="1"/>
            <a:r>
              <a:rPr lang="en-US" sz="2800" dirty="0"/>
              <a:t> </a:t>
            </a:r>
            <a:r>
              <a:rPr lang="en-US" sz="2800" dirty="0" smtClean="0"/>
              <a:t>         for (k = 1; k &lt;= j; k++){</a:t>
            </a:r>
          </a:p>
          <a:p>
            <a:pPr eaLnBrk="1" hangingPunct="1"/>
            <a:r>
              <a:rPr lang="en-US" sz="2800" dirty="0"/>
              <a:t>	</a:t>
            </a:r>
            <a:r>
              <a:rPr lang="en-US" sz="2800" dirty="0" smtClean="0"/>
              <a:t>	M[ k ] = max(M[ k-1 ],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 + M[ P[ k ] ]);</a:t>
            </a:r>
            <a:endParaRPr lang="en-US" sz="2800" dirty="0"/>
          </a:p>
          <a:p>
            <a:pPr eaLnBrk="1" hangingPunct="1"/>
            <a:r>
              <a:rPr lang="en-US" sz="2800" dirty="0" smtClean="0"/>
              <a:t>	return M[ j ];</a:t>
            </a:r>
            <a:endParaRPr lang="en-US" sz="2800" dirty="0"/>
          </a:p>
          <a:p>
            <a:pPr eaLnBrk="1" hangingPunct="1"/>
            <a:r>
              <a:rPr lang="en-US" sz="2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Opt[ j ] = max (Opt[ j – 1], w</a:t>
            </a:r>
            <a:r>
              <a:rPr lang="en-US" baseline="-25000" smtClean="0"/>
              <a:t>j</a:t>
            </a:r>
            <a:r>
              <a:rPr lang="en-US" smtClean="0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Opt[ j ] = max (Opt[ j – 1], w</a:t>
            </a:r>
            <a:r>
              <a:rPr lang="en-US" sz="2800" baseline="-25000" smtClean="0"/>
              <a:t>j</a:t>
            </a:r>
            <a:r>
              <a:rPr lang="en-US" sz="2800" smtClean="0"/>
              <a:t> + Opt[ p[ j ] ])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8108</TotalTime>
  <Words>1510</Words>
  <Application>Microsoft Office PowerPoint</Application>
  <PresentationFormat>On-screen Show (4:3)</PresentationFormat>
  <Paragraphs>273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1_Default Design</vt:lpstr>
      <vt:lpstr>CSEP 521 Applied Algorithms</vt:lpstr>
      <vt:lpstr>Announcements</vt:lpstr>
      <vt:lpstr>Dynamic Programming</vt:lpstr>
      <vt:lpstr>Optimality Condition</vt:lpstr>
      <vt:lpstr>Algorithm</vt:lpstr>
      <vt:lpstr>A better algorithm</vt:lpstr>
      <vt:lpstr>Iterative version</vt:lpstr>
      <vt:lpstr>Fill in the array with the Opt values</vt:lpstr>
      <vt:lpstr>Computing the solution</vt:lpstr>
      <vt:lpstr>Dynamic Programming</vt:lpstr>
      <vt:lpstr>Optimal linear interpolation   </vt:lpstr>
      <vt:lpstr>What is the optimal linear interpolation with three line segments</vt:lpstr>
      <vt:lpstr>What is the optimal linear interpolation with two line segments</vt:lpstr>
      <vt:lpstr>What is the optimal linear interpolation with n line segments</vt:lpstr>
      <vt:lpstr>Notation</vt:lpstr>
      <vt:lpstr>Optimal interpolation with two segments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  <vt:lpstr>Subset Sum Problem</vt:lpstr>
      <vt:lpstr>Adding a variable for Weight</vt:lpstr>
      <vt:lpstr>Subset Sum Recurrence</vt:lpstr>
      <vt:lpstr>Subset Sum Grid</vt:lpstr>
      <vt:lpstr>Subset Sum Code</vt:lpstr>
      <vt:lpstr>Knapsack Problem</vt:lpstr>
      <vt:lpstr>Knapsack Recurrence</vt:lpstr>
      <vt:lpstr>Knapsack Grid</vt:lpstr>
      <vt:lpstr>Dynamic Programming Examples</vt:lpstr>
      <vt:lpstr>Billboard Placement</vt:lpstr>
      <vt:lpstr>Design a Dynamic Programming  Algorithm for Billboard Placement</vt:lpstr>
      <vt:lpstr>Opt[k] = fun(Opt[0],…,Opt[k-1])</vt:lpstr>
      <vt:lpstr>Solution</vt:lpstr>
      <vt:lpstr>Optimal line breaking and hyphen-ation</vt:lpstr>
      <vt:lpstr>Penalty Function</vt:lpstr>
      <vt:lpstr>String approximation</vt:lpstr>
      <vt:lpstr>Formal Model</vt:lpstr>
      <vt:lpstr>Design a Dynamic Programming Algorithm for String Approximation</vt:lpstr>
      <vt:lpstr>Opt[k] = fun(Opt[0],…,Opt[k-1])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73</cp:revision>
  <dcterms:created xsi:type="dcterms:W3CDTF">1601-01-01T00:00:00Z</dcterms:created>
  <dcterms:modified xsi:type="dcterms:W3CDTF">2013-02-11T17:33:42Z</dcterms:modified>
</cp:coreProperties>
</file>