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5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6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7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8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9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10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11.xml" ContentType="application/vnd.openxmlformats-officedocument.presentationml.notesSlid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notesSlides/notesSlide12.xml" ContentType="application/vnd.openxmlformats-officedocument.presentationml.notesSlide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notesSlides/notesSlide13.xml" ContentType="application/vnd.openxmlformats-officedocument.presentationml.notesSlide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notesSlides/notesSlide14.xml" ContentType="application/vnd.openxmlformats-officedocument.presentationml.notesSlide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15.xml" ContentType="application/vnd.openxmlformats-officedocument.presentationml.notesSlide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16.xml" ContentType="application/vnd.openxmlformats-officedocument.presentationml.notesSlide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notesSlides/notesSlide17.xml" ContentType="application/vnd.openxmlformats-officedocument.presentationml.notesSlide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sldIdLst>
    <p:sldId id="256" r:id="rId2"/>
    <p:sldId id="302" r:id="rId3"/>
    <p:sldId id="359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60" r:id="rId35"/>
    <p:sldId id="361" r:id="rId36"/>
    <p:sldId id="376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8" autoAdjust="0"/>
    <p:restoredTop sz="94660"/>
  </p:normalViewPr>
  <p:slideViewPr>
    <p:cSldViewPr>
      <p:cViewPr>
        <p:scale>
          <a:sx n="107" d="100"/>
          <a:sy n="107" d="100"/>
        </p:scale>
        <p:origin x="-65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A658D9-53A7-45BC-94FE-4F95E9663278}" type="datetimeFigureOut">
              <a:rPr lang="en-US"/>
              <a:pPr>
                <a:defRPr/>
              </a:pPr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1AA810-5F5F-459F-8F0A-ACB44CCD7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3DB2B4-A337-456A-A49C-4F41A8A08A42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85636A-DE7E-4088-A284-51178179EF61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53F78C-C1A8-4897-BFB9-55DB3F77B0EB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1A9993-BFDF-4CB0-BC48-78FEF43DECA5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411867-C58B-4655-893B-3EF946F7E078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401238-6EDE-4C39-A3F0-B1E0FC27CD46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06083D-7C71-4B92-A7E7-463FFCA70130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521C43-2EDC-4D2E-B5CF-76A3EF0F4B21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CDC84B-2456-48EE-8D84-B580CD0F4ACC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855866-0772-4C0A-AC4B-F3B1F1F4B82D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2258E2-9763-445F-956F-C98CA9631B0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F108F1-F1A7-4C98-AB87-F4EA4A59DA5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B51E75-EBCF-435D-8311-D2AEF9DA421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9B4B91-37C5-4DAD-9698-34563E779EF1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838A67-9855-47DA-8B75-1DEADA1119EE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147887-7291-4A3B-9AED-32BFE99DC97B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C255AB-59D2-427E-8435-782A16C898C3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B3A4B1-BDBE-485F-A044-9F0B6388E891}" type="slidenum">
              <a:rPr lang="en-US" smtClean="0"/>
              <a:pPr eaLnBrk="1" hangingPunct="1"/>
              <a:t>41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240D-9A1C-40A1-BCA5-AB140532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2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3E1B-B966-4DC3-8F88-6A61245F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B8E37-F2B7-414E-9DF0-89D37B02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0DC8-4D0B-40FB-9B35-2F51C46AF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2C39-FDDE-4704-BAB0-85E48AA70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00E8-3D5B-4AC2-97C8-74E88B656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8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9F7B-FCF2-4D3F-9334-2070553C1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9C1A-927D-401A-BEC0-583194064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B6218-C6B5-4FDA-9CD5-0B13E9564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6D2E-A470-4467-BD29-44068C50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3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36653-AC52-4A33-9617-3B1B862D0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7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39BDA2-F724-4D90-9CF0-AA9D8C823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tags" Target="../tags/tag78.xml"/><Relationship Id="rId39" Type="http://schemas.openxmlformats.org/officeDocument/2006/relationships/tags" Target="../tags/tag91.xml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34" Type="http://schemas.openxmlformats.org/officeDocument/2006/relationships/tags" Target="../tags/tag86.xml"/><Relationship Id="rId42" Type="http://schemas.openxmlformats.org/officeDocument/2006/relationships/tags" Target="../tags/tag94.xml"/><Relationship Id="rId47" Type="http://schemas.openxmlformats.org/officeDocument/2006/relationships/tags" Target="../tags/tag99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33" Type="http://schemas.openxmlformats.org/officeDocument/2006/relationships/tags" Target="../tags/tag85.xml"/><Relationship Id="rId38" Type="http://schemas.openxmlformats.org/officeDocument/2006/relationships/tags" Target="../tags/tag90.xml"/><Relationship Id="rId46" Type="http://schemas.openxmlformats.org/officeDocument/2006/relationships/tags" Target="../tags/tag98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tags" Target="../tags/tag81.xml"/><Relationship Id="rId41" Type="http://schemas.openxmlformats.org/officeDocument/2006/relationships/tags" Target="../tags/tag93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32" Type="http://schemas.openxmlformats.org/officeDocument/2006/relationships/tags" Target="../tags/tag84.xml"/><Relationship Id="rId37" Type="http://schemas.openxmlformats.org/officeDocument/2006/relationships/tags" Target="../tags/tag89.xml"/><Relationship Id="rId40" Type="http://schemas.openxmlformats.org/officeDocument/2006/relationships/tags" Target="../tags/tag92.xml"/><Relationship Id="rId45" Type="http://schemas.openxmlformats.org/officeDocument/2006/relationships/tags" Target="../tags/tag97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tags" Target="../tags/tag80.xml"/><Relationship Id="rId36" Type="http://schemas.openxmlformats.org/officeDocument/2006/relationships/tags" Target="../tags/tag88.xml"/><Relationship Id="rId49" Type="http://schemas.openxmlformats.org/officeDocument/2006/relationships/notesSlide" Target="../notesSlides/notesSlide3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tags" Target="../tags/tag83.xml"/><Relationship Id="rId44" Type="http://schemas.openxmlformats.org/officeDocument/2006/relationships/tags" Target="../tags/tag96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tags" Target="../tags/tag79.xml"/><Relationship Id="rId30" Type="http://schemas.openxmlformats.org/officeDocument/2006/relationships/tags" Target="../tags/tag82.xml"/><Relationship Id="rId35" Type="http://schemas.openxmlformats.org/officeDocument/2006/relationships/tags" Target="../tags/tag87.xml"/><Relationship Id="rId43" Type="http://schemas.openxmlformats.org/officeDocument/2006/relationships/tags" Target="../tags/tag95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notesSlide" Target="../notesSlides/notesSlide4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3" Type="http://schemas.openxmlformats.org/officeDocument/2006/relationships/tags" Target="../tags/tag168.xml"/><Relationship Id="rId21" Type="http://schemas.openxmlformats.org/officeDocument/2006/relationships/tags" Target="../tags/tag186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0" Type="http://schemas.openxmlformats.org/officeDocument/2006/relationships/tags" Target="../tags/tag198.xml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tags" Target="../tags/tag238.xml"/><Relationship Id="rId21" Type="http://schemas.openxmlformats.org/officeDocument/2006/relationships/tags" Target="../tags/tag256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tags" Target="../tags/tag287.xml"/><Relationship Id="rId3" Type="http://schemas.openxmlformats.org/officeDocument/2006/relationships/tags" Target="../tags/tag264.xml"/><Relationship Id="rId21" Type="http://schemas.openxmlformats.org/officeDocument/2006/relationships/tags" Target="../tags/tag282.xml"/><Relationship Id="rId34" Type="http://schemas.openxmlformats.org/officeDocument/2006/relationships/tags" Target="../tags/tag295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33" Type="http://schemas.openxmlformats.org/officeDocument/2006/relationships/tags" Target="../tags/tag294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29" Type="http://schemas.openxmlformats.org/officeDocument/2006/relationships/tags" Target="../tags/tag290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32" Type="http://schemas.openxmlformats.org/officeDocument/2006/relationships/tags" Target="../tags/tag293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28" Type="http://schemas.openxmlformats.org/officeDocument/2006/relationships/tags" Target="../tags/tag289.xml"/><Relationship Id="rId36" Type="http://schemas.openxmlformats.org/officeDocument/2006/relationships/tags" Target="../tags/tag297.xml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tags" Target="../tags/tag292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tags" Target="../tags/tag288.xml"/><Relationship Id="rId30" Type="http://schemas.openxmlformats.org/officeDocument/2006/relationships/tags" Target="../tags/tag291.xml"/><Relationship Id="rId35" Type="http://schemas.openxmlformats.org/officeDocument/2006/relationships/tags" Target="../tags/tag29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5" Type="http://schemas.openxmlformats.org/officeDocument/2006/relationships/tags" Target="../tags/tag344.xml"/><Relationship Id="rId10" Type="http://schemas.openxmlformats.org/officeDocument/2006/relationships/tags" Target="../tags/tag349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378.xml"/><Relationship Id="rId21" Type="http://schemas.openxmlformats.org/officeDocument/2006/relationships/tags" Target="../tags/tag373.xml"/><Relationship Id="rId42" Type="http://schemas.openxmlformats.org/officeDocument/2006/relationships/tags" Target="../tags/tag394.xml"/><Relationship Id="rId47" Type="http://schemas.openxmlformats.org/officeDocument/2006/relationships/tags" Target="../tags/tag399.xml"/><Relationship Id="rId63" Type="http://schemas.openxmlformats.org/officeDocument/2006/relationships/tags" Target="../tags/tag415.xml"/><Relationship Id="rId68" Type="http://schemas.openxmlformats.org/officeDocument/2006/relationships/tags" Target="../tags/tag420.xml"/><Relationship Id="rId84" Type="http://schemas.openxmlformats.org/officeDocument/2006/relationships/tags" Target="../tags/tag436.xml"/><Relationship Id="rId89" Type="http://schemas.openxmlformats.org/officeDocument/2006/relationships/tags" Target="../tags/tag441.xml"/><Relationship Id="rId112" Type="http://schemas.openxmlformats.org/officeDocument/2006/relationships/tags" Target="../tags/tag464.xml"/><Relationship Id="rId16" Type="http://schemas.openxmlformats.org/officeDocument/2006/relationships/tags" Target="../tags/tag368.xml"/><Relationship Id="rId107" Type="http://schemas.openxmlformats.org/officeDocument/2006/relationships/tags" Target="../tags/tag459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tags" Target="../tags/tag384.xml"/><Relationship Id="rId37" Type="http://schemas.openxmlformats.org/officeDocument/2006/relationships/tags" Target="../tags/tag389.xml"/><Relationship Id="rId40" Type="http://schemas.openxmlformats.org/officeDocument/2006/relationships/tags" Target="../tags/tag392.xml"/><Relationship Id="rId45" Type="http://schemas.openxmlformats.org/officeDocument/2006/relationships/tags" Target="../tags/tag397.xml"/><Relationship Id="rId53" Type="http://schemas.openxmlformats.org/officeDocument/2006/relationships/tags" Target="../tags/tag405.xml"/><Relationship Id="rId58" Type="http://schemas.openxmlformats.org/officeDocument/2006/relationships/tags" Target="../tags/tag410.xml"/><Relationship Id="rId66" Type="http://schemas.openxmlformats.org/officeDocument/2006/relationships/tags" Target="../tags/tag418.xml"/><Relationship Id="rId74" Type="http://schemas.openxmlformats.org/officeDocument/2006/relationships/tags" Target="../tags/tag426.xml"/><Relationship Id="rId79" Type="http://schemas.openxmlformats.org/officeDocument/2006/relationships/tags" Target="../tags/tag431.xml"/><Relationship Id="rId87" Type="http://schemas.openxmlformats.org/officeDocument/2006/relationships/tags" Target="../tags/tag439.xml"/><Relationship Id="rId102" Type="http://schemas.openxmlformats.org/officeDocument/2006/relationships/tags" Target="../tags/tag454.xml"/><Relationship Id="rId110" Type="http://schemas.openxmlformats.org/officeDocument/2006/relationships/tags" Target="../tags/tag462.xml"/><Relationship Id="rId115" Type="http://schemas.openxmlformats.org/officeDocument/2006/relationships/tags" Target="../tags/tag467.xml"/><Relationship Id="rId5" Type="http://schemas.openxmlformats.org/officeDocument/2006/relationships/tags" Target="../tags/tag357.xml"/><Relationship Id="rId61" Type="http://schemas.openxmlformats.org/officeDocument/2006/relationships/tags" Target="../tags/tag413.xml"/><Relationship Id="rId82" Type="http://schemas.openxmlformats.org/officeDocument/2006/relationships/tags" Target="../tags/tag434.xml"/><Relationship Id="rId90" Type="http://schemas.openxmlformats.org/officeDocument/2006/relationships/tags" Target="../tags/tag442.xml"/><Relationship Id="rId95" Type="http://schemas.openxmlformats.org/officeDocument/2006/relationships/tags" Target="../tags/tag447.xml"/><Relationship Id="rId19" Type="http://schemas.openxmlformats.org/officeDocument/2006/relationships/tags" Target="../tags/tag37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tags" Target="../tags/tag387.xml"/><Relationship Id="rId43" Type="http://schemas.openxmlformats.org/officeDocument/2006/relationships/tags" Target="../tags/tag395.xml"/><Relationship Id="rId48" Type="http://schemas.openxmlformats.org/officeDocument/2006/relationships/tags" Target="../tags/tag400.xml"/><Relationship Id="rId56" Type="http://schemas.openxmlformats.org/officeDocument/2006/relationships/tags" Target="../tags/tag408.xml"/><Relationship Id="rId64" Type="http://schemas.openxmlformats.org/officeDocument/2006/relationships/tags" Target="../tags/tag416.xml"/><Relationship Id="rId69" Type="http://schemas.openxmlformats.org/officeDocument/2006/relationships/tags" Target="../tags/tag421.xml"/><Relationship Id="rId77" Type="http://schemas.openxmlformats.org/officeDocument/2006/relationships/tags" Target="../tags/tag429.xml"/><Relationship Id="rId100" Type="http://schemas.openxmlformats.org/officeDocument/2006/relationships/tags" Target="../tags/tag452.xml"/><Relationship Id="rId105" Type="http://schemas.openxmlformats.org/officeDocument/2006/relationships/tags" Target="../tags/tag457.xml"/><Relationship Id="rId113" Type="http://schemas.openxmlformats.org/officeDocument/2006/relationships/tags" Target="../tags/tag465.xml"/><Relationship Id="rId8" Type="http://schemas.openxmlformats.org/officeDocument/2006/relationships/tags" Target="../tags/tag360.xml"/><Relationship Id="rId51" Type="http://schemas.openxmlformats.org/officeDocument/2006/relationships/tags" Target="../tags/tag403.xml"/><Relationship Id="rId72" Type="http://schemas.openxmlformats.org/officeDocument/2006/relationships/tags" Target="../tags/tag424.xml"/><Relationship Id="rId80" Type="http://schemas.openxmlformats.org/officeDocument/2006/relationships/tags" Target="../tags/tag432.xml"/><Relationship Id="rId85" Type="http://schemas.openxmlformats.org/officeDocument/2006/relationships/tags" Target="../tags/tag437.xml"/><Relationship Id="rId93" Type="http://schemas.openxmlformats.org/officeDocument/2006/relationships/tags" Target="../tags/tag445.xml"/><Relationship Id="rId98" Type="http://schemas.openxmlformats.org/officeDocument/2006/relationships/tags" Target="../tags/tag450.xml"/><Relationship Id="rId3" Type="http://schemas.openxmlformats.org/officeDocument/2006/relationships/tags" Target="../tags/tag355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tags" Target="../tags/tag385.xml"/><Relationship Id="rId38" Type="http://schemas.openxmlformats.org/officeDocument/2006/relationships/tags" Target="../tags/tag390.xml"/><Relationship Id="rId46" Type="http://schemas.openxmlformats.org/officeDocument/2006/relationships/tags" Target="../tags/tag398.xml"/><Relationship Id="rId59" Type="http://schemas.openxmlformats.org/officeDocument/2006/relationships/tags" Target="../tags/tag411.xml"/><Relationship Id="rId67" Type="http://schemas.openxmlformats.org/officeDocument/2006/relationships/tags" Target="../tags/tag419.xml"/><Relationship Id="rId103" Type="http://schemas.openxmlformats.org/officeDocument/2006/relationships/tags" Target="../tags/tag455.xml"/><Relationship Id="rId108" Type="http://schemas.openxmlformats.org/officeDocument/2006/relationships/tags" Target="../tags/tag460.xml"/><Relationship Id="rId116" Type="http://schemas.openxmlformats.org/officeDocument/2006/relationships/slideLayout" Target="../slideLayouts/slideLayout6.xml"/><Relationship Id="rId20" Type="http://schemas.openxmlformats.org/officeDocument/2006/relationships/tags" Target="../tags/tag372.xml"/><Relationship Id="rId41" Type="http://schemas.openxmlformats.org/officeDocument/2006/relationships/tags" Target="../tags/tag393.xml"/><Relationship Id="rId54" Type="http://schemas.openxmlformats.org/officeDocument/2006/relationships/tags" Target="../tags/tag406.xml"/><Relationship Id="rId62" Type="http://schemas.openxmlformats.org/officeDocument/2006/relationships/tags" Target="../tags/tag414.xml"/><Relationship Id="rId70" Type="http://schemas.openxmlformats.org/officeDocument/2006/relationships/tags" Target="../tags/tag422.xml"/><Relationship Id="rId75" Type="http://schemas.openxmlformats.org/officeDocument/2006/relationships/tags" Target="../tags/tag427.xml"/><Relationship Id="rId83" Type="http://schemas.openxmlformats.org/officeDocument/2006/relationships/tags" Target="../tags/tag435.xml"/><Relationship Id="rId88" Type="http://schemas.openxmlformats.org/officeDocument/2006/relationships/tags" Target="../tags/tag440.xml"/><Relationship Id="rId91" Type="http://schemas.openxmlformats.org/officeDocument/2006/relationships/tags" Target="../tags/tag443.xml"/><Relationship Id="rId96" Type="http://schemas.openxmlformats.org/officeDocument/2006/relationships/tags" Target="../tags/tag448.xml"/><Relationship Id="rId111" Type="http://schemas.openxmlformats.org/officeDocument/2006/relationships/tags" Target="../tags/tag463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tags" Target="../tags/tag388.xml"/><Relationship Id="rId49" Type="http://schemas.openxmlformats.org/officeDocument/2006/relationships/tags" Target="../tags/tag401.xml"/><Relationship Id="rId57" Type="http://schemas.openxmlformats.org/officeDocument/2006/relationships/tags" Target="../tags/tag409.xml"/><Relationship Id="rId106" Type="http://schemas.openxmlformats.org/officeDocument/2006/relationships/tags" Target="../tags/tag458.xml"/><Relationship Id="rId114" Type="http://schemas.openxmlformats.org/officeDocument/2006/relationships/tags" Target="../tags/tag466.xml"/><Relationship Id="rId10" Type="http://schemas.openxmlformats.org/officeDocument/2006/relationships/tags" Target="../tags/tag362.xml"/><Relationship Id="rId31" Type="http://schemas.openxmlformats.org/officeDocument/2006/relationships/tags" Target="../tags/tag383.xml"/><Relationship Id="rId44" Type="http://schemas.openxmlformats.org/officeDocument/2006/relationships/tags" Target="../tags/tag396.xml"/><Relationship Id="rId52" Type="http://schemas.openxmlformats.org/officeDocument/2006/relationships/tags" Target="../tags/tag404.xml"/><Relationship Id="rId60" Type="http://schemas.openxmlformats.org/officeDocument/2006/relationships/tags" Target="../tags/tag412.xml"/><Relationship Id="rId65" Type="http://schemas.openxmlformats.org/officeDocument/2006/relationships/tags" Target="../tags/tag417.xml"/><Relationship Id="rId73" Type="http://schemas.openxmlformats.org/officeDocument/2006/relationships/tags" Target="../tags/tag425.xml"/><Relationship Id="rId78" Type="http://schemas.openxmlformats.org/officeDocument/2006/relationships/tags" Target="../tags/tag430.xml"/><Relationship Id="rId81" Type="http://schemas.openxmlformats.org/officeDocument/2006/relationships/tags" Target="../tags/tag433.xml"/><Relationship Id="rId86" Type="http://schemas.openxmlformats.org/officeDocument/2006/relationships/tags" Target="../tags/tag438.xml"/><Relationship Id="rId94" Type="http://schemas.openxmlformats.org/officeDocument/2006/relationships/tags" Target="../tags/tag446.xml"/><Relationship Id="rId99" Type="http://schemas.openxmlformats.org/officeDocument/2006/relationships/tags" Target="../tags/tag451.xml"/><Relationship Id="rId101" Type="http://schemas.openxmlformats.org/officeDocument/2006/relationships/tags" Target="../tags/tag453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39" Type="http://schemas.openxmlformats.org/officeDocument/2006/relationships/tags" Target="../tags/tag391.xml"/><Relationship Id="rId109" Type="http://schemas.openxmlformats.org/officeDocument/2006/relationships/tags" Target="../tags/tag461.xml"/><Relationship Id="rId34" Type="http://schemas.openxmlformats.org/officeDocument/2006/relationships/tags" Target="../tags/tag386.xml"/><Relationship Id="rId50" Type="http://schemas.openxmlformats.org/officeDocument/2006/relationships/tags" Target="../tags/tag402.xml"/><Relationship Id="rId55" Type="http://schemas.openxmlformats.org/officeDocument/2006/relationships/tags" Target="../tags/tag407.xml"/><Relationship Id="rId76" Type="http://schemas.openxmlformats.org/officeDocument/2006/relationships/tags" Target="../tags/tag428.xml"/><Relationship Id="rId97" Type="http://schemas.openxmlformats.org/officeDocument/2006/relationships/tags" Target="../tags/tag449.xml"/><Relationship Id="rId104" Type="http://schemas.openxmlformats.org/officeDocument/2006/relationships/tags" Target="../tags/tag456.xml"/><Relationship Id="rId7" Type="http://schemas.openxmlformats.org/officeDocument/2006/relationships/tags" Target="../tags/tag359.xml"/><Relationship Id="rId71" Type="http://schemas.openxmlformats.org/officeDocument/2006/relationships/tags" Target="../tags/tag423.xml"/><Relationship Id="rId92" Type="http://schemas.openxmlformats.org/officeDocument/2006/relationships/tags" Target="../tags/tag444.xml"/><Relationship Id="rId2" Type="http://schemas.openxmlformats.org/officeDocument/2006/relationships/tags" Target="../tags/tag354.xml"/><Relationship Id="rId29" Type="http://schemas.openxmlformats.org/officeDocument/2006/relationships/tags" Target="../tags/tag3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9.xml"/><Relationship Id="rId1" Type="http://schemas.openxmlformats.org/officeDocument/2006/relationships/tags" Target="../tags/tag4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1.xml"/><Relationship Id="rId1" Type="http://schemas.openxmlformats.org/officeDocument/2006/relationships/tags" Target="../tags/tag4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3.xml"/><Relationship Id="rId1" Type="http://schemas.openxmlformats.org/officeDocument/2006/relationships/tags" Target="../tags/tag4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5.xml"/><Relationship Id="rId1" Type="http://schemas.openxmlformats.org/officeDocument/2006/relationships/tags" Target="../tags/tag4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7.xml"/><Relationship Id="rId1" Type="http://schemas.openxmlformats.org/officeDocument/2006/relationships/tags" Target="../tags/tag47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26" Type="http://schemas.openxmlformats.org/officeDocument/2006/relationships/tags" Target="../tags/tag503.xml"/><Relationship Id="rId3" Type="http://schemas.openxmlformats.org/officeDocument/2006/relationships/tags" Target="../tags/tag480.xml"/><Relationship Id="rId21" Type="http://schemas.openxmlformats.org/officeDocument/2006/relationships/tags" Target="../tags/tag498.xml"/><Relationship Id="rId34" Type="http://schemas.openxmlformats.org/officeDocument/2006/relationships/tags" Target="../tags/tag511.xml"/><Relationship Id="rId7" Type="http://schemas.openxmlformats.org/officeDocument/2006/relationships/tags" Target="../tags/tag484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tags" Target="../tags/tag502.xml"/><Relationship Id="rId33" Type="http://schemas.openxmlformats.org/officeDocument/2006/relationships/tags" Target="../tags/tag510.xml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0" Type="http://schemas.openxmlformats.org/officeDocument/2006/relationships/tags" Target="../tags/tag497.xml"/><Relationship Id="rId29" Type="http://schemas.openxmlformats.org/officeDocument/2006/relationships/tags" Target="../tags/tag506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24" Type="http://schemas.openxmlformats.org/officeDocument/2006/relationships/tags" Target="../tags/tag501.xml"/><Relationship Id="rId32" Type="http://schemas.openxmlformats.org/officeDocument/2006/relationships/tags" Target="../tags/tag509.xml"/><Relationship Id="rId5" Type="http://schemas.openxmlformats.org/officeDocument/2006/relationships/tags" Target="../tags/tag482.xml"/><Relationship Id="rId15" Type="http://schemas.openxmlformats.org/officeDocument/2006/relationships/tags" Target="../tags/tag492.xml"/><Relationship Id="rId23" Type="http://schemas.openxmlformats.org/officeDocument/2006/relationships/tags" Target="../tags/tag500.xml"/><Relationship Id="rId28" Type="http://schemas.openxmlformats.org/officeDocument/2006/relationships/tags" Target="../tags/tag505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31" Type="http://schemas.openxmlformats.org/officeDocument/2006/relationships/tags" Target="../tags/tag508.xml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tags" Target="../tags/tag499.xml"/><Relationship Id="rId27" Type="http://schemas.openxmlformats.org/officeDocument/2006/relationships/tags" Target="../tags/tag504.xml"/><Relationship Id="rId30" Type="http://schemas.openxmlformats.org/officeDocument/2006/relationships/tags" Target="../tags/tag507.xml"/><Relationship Id="rId35" Type="http://schemas.openxmlformats.org/officeDocument/2006/relationships/tags" Target="../tags/tag5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tags" Target="../tags/tag530.xml"/><Relationship Id="rId26" Type="http://schemas.openxmlformats.org/officeDocument/2006/relationships/tags" Target="../tags/tag538.xml"/><Relationship Id="rId3" Type="http://schemas.openxmlformats.org/officeDocument/2006/relationships/tags" Target="../tags/tag515.xml"/><Relationship Id="rId21" Type="http://schemas.openxmlformats.org/officeDocument/2006/relationships/tags" Target="../tags/tag533.xml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5" Type="http://schemas.openxmlformats.org/officeDocument/2006/relationships/tags" Target="../tags/tag537.xml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tags" Target="../tags/tag532.xml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tags" Target="../tags/tag536.xml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tags" Target="../tags/tag535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522.xml"/><Relationship Id="rId19" Type="http://schemas.openxmlformats.org/officeDocument/2006/relationships/tags" Target="../tags/tag531.xml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tags" Target="../tags/tag534.xml"/><Relationship Id="rId27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tags" Target="../tags/tag564.xml"/><Relationship Id="rId39" Type="http://schemas.openxmlformats.org/officeDocument/2006/relationships/tags" Target="../tags/tag577.xml"/><Relationship Id="rId3" Type="http://schemas.openxmlformats.org/officeDocument/2006/relationships/tags" Target="../tags/tag541.xml"/><Relationship Id="rId21" Type="http://schemas.openxmlformats.org/officeDocument/2006/relationships/tags" Target="../tags/tag559.xml"/><Relationship Id="rId34" Type="http://schemas.openxmlformats.org/officeDocument/2006/relationships/tags" Target="../tags/tag572.xml"/><Relationship Id="rId42" Type="http://schemas.openxmlformats.org/officeDocument/2006/relationships/tags" Target="../tags/tag580.xml"/><Relationship Id="rId47" Type="http://schemas.openxmlformats.org/officeDocument/2006/relationships/notesSlide" Target="../notesSlides/notesSlide6.xml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tags" Target="../tags/tag563.xml"/><Relationship Id="rId33" Type="http://schemas.openxmlformats.org/officeDocument/2006/relationships/tags" Target="../tags/tag571.xml"/><Relationship Id="rId38" Type="http://schemas.openxmlformats.org/officeDocument/2006/relationships/tags" Target="../tags/tag576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tags" Target="../tags/tag558.xml"/><Relationship Id="rId29" Type="http://schemas.openxmlformats.org/officeDocument/2006/relationships/tags" Target="../tags/tag567.xml"/><Relationship Id="rId41" Type="http://schemas.openxmlformats.org/officeDocument/2006/relationships/tags" Target="../tags/tag579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tags" Target="../tags/tag562.xml"/><Relationship Id="rId32" Type="http://schemas.openxmlformats.org/officeDocument/2006/relationships/tags" Target="../tags/tag570.xml"/><Relationship Id="rId37" Type="http://schemas.openxmlformats.org/officeDocument/2006/relationships/tags" Target="../tags/tag575.xml"/><Relationship Id="rId40" Type="http://schemas.openxmlformats.org/officeDocument/2006/relationships/tags" Target="../tags/tag578.xml"/><Relationship Id="rId45" Type="http://schemas.openxmlformats.org/officeDocument/2006/relationships/tags" Target="../tags/tag583.xml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tags" Target="../tags/tag561.xml"/><Relationship Id="rId28" Type="http://schemas.openxmlformats.org/officeDocument/2006/relationships/tags" Target="../tags/tag566.xml"/><Relationship Id="rId36" Type="http://schemas.openxmlformats.org/officeDocument/2006/relationships/tags" Target="../tags/tag574.xml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31" Type="http://schemas.openxmlformats.org/officeDocument/2006/relationships/tags" Target="../tags/tag569.xml"/><Relationship Id="rId44" Type="http://schemas.openxmlformats.org/officeDocument/2006/relationships/tags" Target="../tags/tag582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tags" Target="../tags/tag560.xml"/><Relationship Id="rId27" Type="http://schemas.openxmlformats.org/officeDocument/2006/relationships/tags" Target="../tags/tag565.xml"/><Relationship Id="rId30" Type="http://schemas.openxmlformats.org/officeDocument/2006/relationships/tags" Target="../tags/tag568.xml"/><Relationship Id="rId35" Type="http://schemas.openxmlformats.org/officeDocument/2006/relationships/tags" Target="../tags/tag573.xml"/><Relationship Id="rId43" Type="http://schemas.openxmlformats.org/officeDocument/2006/relationships/tags" Target="../tags/tag58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5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5" Type="http://schemas.openxmlformats.org/officeDocument/2006/relationships/tags" Target="../tags/tag588.xml"/><Relationship Id="rId4" Type="http://schemas.openxmlformats.org/officeDocument/2006/relationships/tags" Target="../tags/tag5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tags" Target="../tags/tag615.xml"/><Relationship Id="rId3" Type="http://schemas.openxmlformats.org/officeDocument/2006/relationships/tags" Target="../tags/tag592.xml"/><Relationship Id="rId21" Type="http://schemas.openxmlformats.org/officeDocument/2006/relationships/tags" Target="../tags/tag610.xml"/><Relationship Id="rId34" Type="http://schemas.openxmlformats.org/officeDocument/2006/relationships/tags" Target="../tags/tag623.xml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tags" Target="../tags/tag614.xml"/><Relationship Id="rId33" Type="http://schemas.openxmlformats.org/officeDocument/2006/relationships/tags" Target="../tags/tag622.xml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0" Type="http://schemas.openxmlformats.org/officeDocument/2006/relationships/tags" Target="../tags/tag609.xml"/><Relationship Id="rId29" Type="http://schemas.openxmlformats.org/officeDocument/2006/relationships/tags" Target="../tags/tag618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24" Type="http://schemas.openxmlformats.org/officeDocument/2006/relationships/tags" Target="../tags/tag613.xml"/><Relationship Id="rId32" Type="http://schemas.openxmlformats.org/officeDocument/2006/relationships/tags" Target="../tags/tag621.xml"/><Relationship Id="rId5" Type="http://schemas.openxmlformats.org/officeDocument/2006/relationships/tags" Target="../tags/tag594.xml"/><Relationship Id="rId15" Type="http://schemas.openxmlformats.org/officeDocument/2006/relationships/tags" Target="../tags/tag604.xml"/><Relationship Id="rId23" Type="http://schemas.openxmlformats.org/officeDocument/2006/relationships/tags" Target="../tags/tag612.xml"/><Relationship Id="rId28" Type="http://schemas.openxmlformats.org/officeDocument/2006/relationships/tags" Target="../tags/tag617.xml"/><Relationship Id="rId36" Type="http://schemas.openxmlformats.org/officeDocument/2006/relationships/notesSlide" Target="../notesSlides/notesSlide8.xml"/><Relationship Id="rId10" Type="http://schemas.openxmlformats.org/officeDocument/2006/relationships/tags" Target="../tags/tag599.xml"/><Relationship Id="rId19" Type="http://schemas.openxmlformats.org/officeDocument/2006/relationships/tags" Target="../tags/tag608.xml"/><Relationship Id="rId31" Type="http://schemas.openxmlformats.org/officeDocument/2006/relationships/tags" Target="../tags/tag620.xml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tags" Target="../tags/tag611.xml"/><Relationship Id="rId27" Type="http://schemas.openxmlformats.org/officeDocument/2006/relationships/tags" Target="../tags/tag616.xml"/><Relationship Id="rId30" Type="http://schemas.openxmlformats.org/officeDocument/2006/relationships/tags" Target="../tags/tag619.xml"/><Relationship Id="rId35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tags" Target="../tags/tag649.xml"/><Relationship Id="rId3" Type="http://schemas.openxmlformats.org/officeDocument/2006/relationships/tags" Target="../tags/tag626.xml"/><Relationship Id="rId21" Type="http://schemas.openxmlformats.org/officeDocument/2006/relationships/tags" Target="../tags/tag644.xml"/><Relationship Id="rId34" Type="http://schemas.openxmlformats.org/officeDocument/2006/relationships/tags" Target="../tags/tag657.xml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tags" Target="../tags/tag656.xml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43.xml"/><Relationship Id="rId29" Type="http://schemas.openxmlformats.org/officeDocument/2006/relationships/tags" Target="../tags/tag652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tags" Target="../tags/tag647.xml"/><Relationship Id="rId32" Type="http://schemas.openxmlformats.org/officeDocument/2006/relationships/tags" Target="../tags/tag655.xml"/><Relationship Id="rId37" Type="http://schemas.openxmlformats.org/officeDocument/2006/relationships/notesSlide" Target="../notesSlides/notesSlide9.xml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tags" Target="../tags/tag651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tags" Target="../tags/tag654.xml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tags" Target="../tags/tag650.xml"/><Relationship Id="rId30" Type="http://schemas.openxmlformats.org/officeDocument/2006/relationships/tags" Target="../tags/tag653.xml"/><Relationship Id="rId35" Type="http://schemas.openxmlformats.org/officeDocument/2006/relationships/tags" Target="../tags/tag6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664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4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74.xml"/><Relationship Id="rId3" Type="http://schemas.openxmlformats.org/officeDocument/2006/relationships/tags" Target="../tags/tag669.xml"/><Relationship Id="rId7" Type="http://schemas.openxmlformats.org/officeDocument/2006/relationships/tags" Target="../tags/tag673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tags" Target="../tags/tag67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71.xml"/><Relationship Id="rId10" Type="http://schemas.openxmlformats.org/officeDocument/2006/relationships/tags" Target="../tags/tag676.xml"/><Relationship Id="rId4" Type="http://schemas.openxmlformats.org/officeDocument/2006/relationships/tags" Target="../tags/tag670.xml"/><Relationship Id="rId9" Type="http://schemas.openxmlformats.org/officeDocument/2006/relationships/tags" Target="../tags/tag67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84.xml"/><Relationship Id="rId3" Type="http://schemas.openxmlformats.org/officeDocument/2006/relationships/tags" Target="../tags/tag679.xml"/><Relationship Id="rId7" Type="http://schemas.openxmlformats.org/officeDocument/2006/relationships/tags" Target="../tags/tag683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6" Type="http://schemas.openxmlformats.org/officeDocument/2006/relationships/tags" Target="../tags/tag68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81.xml"/><Relationship Id="rId10" Type="http://schemas.openxmlformats.org/officeDocument/2006/relationships/tags" Target="../tags/tag686.xml"/><Relationship Id="rId4" Type="http://schemas.openxmlformats.org/officeDocument/2006/relationships/tags" Target="../tags/tag680.xml"/><Relationship Id="rId9" Type="http://schemas.openxmlformats.org/officeDocument/2006/relationships/tags" Target="../tags/tag68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4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13" Type="http://schemas.openxmlformats.org/officeDocument/2006/relationships/tags" Target="../tags/tag701.xml"/><Relationship Id="rId18" Type="http://schemas.openxmlformats.org/officeDocument/2006/relationships/tags" Target="../tags/tag706.xml"/><Relationship Id="rId3" Type="http://schemas.openxmlformats.org/officeDocument/2006/relationships/tags" Target="../tags/tag691.xml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tags" Target="../tags/tag705.xml"/><Relationship Id="rId2" Type="http://schemas.openxmlformats.org/officeDocument/2006/relationships/tags" Target="../tags/tag690.xml"/><Relationship Id="rId16" Type="http://schemas.openxmlformats.org/officeDocument/2006/relationships/tags" Target="../tags/tag704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5" Type="http://schemas.openxmlformats.org/officeDocument/2006/relationships/tags" Target="../tags/tag693.xml"/><Relationship Id="rId15" Type="http://schemas.openxmlformats.org/officeDocument/2006/relationships/tags" Target="../tags/tag703.xml"/><Relationship Id="rId10" Type="http://schemas.openxmlformats.org/officeDocument/2006/relationships/tags" Target="../tags/tag69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tags" Target="../tags/tag70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14.xml"/><Relationship Id="rId13" Type="http://schemas.openxmlformats.org/officeDocument/2006/relationships/tags" Target="../tags/tag719.xml"/><Relationship Id="rId18" Type="http://schemas.openxmlformats.org/officeDocument/2006/relationships/tags" Target="../tags/tag724.xml"/><Relationship Id="rId26" Type="http://schemas.openxmlformats.org/officeDocument/2006/relationships/tags" Target="../tags/tag732.xml"/><Relationship Id="rId39" Type="http://schemas.openxmlformats.org/officeDocument/2006/relationships/tags" Target="../tags/tag745.xml"/><Relationship Id="rId3" Type="http://schemas.openxmlformats.org/officeDocument/2006/relationships/tags" Target="../tags/tag709.xml"/><Relationship Id="rId21" Type="http://schemas.openxmlformats.org/officeDocument/2006/relationships/tags" Target="../tags/tag727.xml"/><Relationship Id="rId34" Type="http://schemas.openxmlformats.org/officeDocument/2006/relationships/tags" Target="../tags/tag740.xml"/><Relationship Id="rId42" Type="http://schemas.openxmlformats.org/officeDocument/2006/relationships/tags" Target="../tags/tag748.xml"/><Relationship Id="rId47" Type="http://schemas.openxmlformats.org/officeDocument/2006/relationships/notesSlide" Target="../notesSlides/notesSlide17.xml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tags" Target="../tags/tag731.xml"/><Relationship Id="rId33" Type="http://schemas.openxmlformats.org/officeDocument/2006/relationships/tags" Target="../tags/tag739.xml"/><Relationship Id="rId38" Type="http://schemas.openxmlformats.org/officeDocument/2006/relationships/tags" Target="../tags/tag744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0" Type="http://schemas.openxmlformats.org/officeDocument/2006/relationships/tags" Target="../tags/tag726.xml"/><Relationship Id="rId29" Type="http://schemas.openxmlformats.org/officeDocument/2006/relationships/tags" Target="../tags/tag735.xml"/><Relationship Id="rId41" Type="http://schemas.openxmlformats.org/officeDocument/2006/relationships/tags" Target="../tags/tag747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24" Type="http://schemas.openxmlformats.org/officeDocument/2006/relationships/tags" Target="../tags/tag730.xml"/><Relationship Id="rId32" Type="http://schemas.openxmlformats.org/officeDocument/2006/relationships/tags" Target="../tags/tag738.xml"/><Relationship Id="rId37" Type="http://schemas.openxmlformats.org/officeDocument/2006/relationships/tags" Target="../tags/tag743.xml"/><Relationship Id="rId40" Type="http://schemas.openxmlformats.org/officeDocument/2006/relationships/tags" Target="../tags/tag746.xml"/><Relationship Id="rId45" Type="http://schemas.openxmlformats.org/officeDocument/2006/relationships/tags" Target="../tags/tag751.xml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23" Type="http://schemas.openxmlformats.org/officeDocument/2006/relationships/tags" Target="../tags/tag729.xml"/><Relationship Id="rId28" Type="http://schemas.openxmlformats.org/officeDocument/2006/relationships/tags" Target="../tags/tag734.xml"/><Relationship Id="rId36" Type="http://schemas.openxmlformats.org/officeDocument/2006/relationships/tags" Target="../tags/tag742.xml"/><Relationship Id="rId10" Type="http://schemas.openxmlformats.org/officeDocument/2006/relationships/tags" Target="../tags/tag716.xml"/><Relationship Id="rId19" Type="http://schemas.openxmlformats.org/officeDocument/2006/relationships/tags" Target="../tags/tag725.xml"/><Relationship Id="rId31" Type="http://schemas.openxmlformats.org/officeDocument/2006/relationships/tags" Target="../tags/tag737.xml"/><Relationship Id="rId44" Type="http://schemas.openxmlformats.org/officeDocument/2006/relationships/tags" Target="../tags/tag750.xml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tags" Target="../tags/tag728.xml"/><Relationship Id="rId27" Type="http://schemas.openxmlformats.org/officeDocument/2006/relationships/tags" Target="../tags/tag733.xml"/><Relationship Id="rId30" Type="http://schemas.openxmlformats.org/officeDocument/2006/relationships/tags" Target="../tags/tag736.xml"/><Relationship Id="rId35" Type="http://schemas.openxmlformats.org/officeDocument/2006/relationships/tags" Target="../tags/tag741.xml"/><Relationship Id="rId43" Type="http://schemas.openxmlformats.org/officeDocument/2006/relationships/tags" Target="../tags/tag7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3.xml"/><Relationship Id="rId1" Type="http://schemas.openxmlformats.org/officeDocument/2006/relationships/tags" Target="../tags/tag752.xml"/><Relationship Id="rId4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CSEP 521</a:t>
            </a:r>
            <a:br>
              <a:rPr lang="en-US" dirty="0" smtClean="0"/>
            </a:br>
            <a:r>
              <a:rPr lang="en-US" dirty="0" smtClean="0"/>
              <a:t>Applied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Richard Anderson</a:t>
            </a:r>
          </a:p>
          <a:p>
            <a:pPr eaLnBrk="1" hangingPunct="1"/>
            <a:r>
              <a:rPr lang="en-US" dirty="0" smtClean="0"/>
              <a:t>Winter 2013</a:t>
            </a:r>
          </a:p>
          <a:p>
            <a:pPr eaLnBrk="1" hangingPunct="1"/>
            <a:r>
              <a:rPr lang="en-US" dirty="0" smtClean="0"/>
              <a:t>Lecture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Simulate the greedy algorithm for each of these heuristics</a:t>
            </a:r>
          </a:p>
        </p:txBody>
      </p:sp>
      <p:sp>
        <p:nvSpPr>
          <p:cNvPr id="819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6002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Schedule earliest starting task</a:t>
            </a:r>
          </a:p>
        </p:txBody>
      </p:sp>
      <p:sp>
        <p:nvSpPr>
          <p:cNvPr id="819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32004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Schedule shortest available task</a:t>
            </a:r>
          </a:p>
        </p:txBody>
      </p:sp>
      <p:sp>
        <p:nvSpPr>
          <p:cNvPr id="819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9530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Schedule task with fewest conflicting tasks</a:t>
            </a:r>
          </a:p>
        </p:txBody>
      </p:sp>
      <p:sp>
        <p:nvSpPr>
          <p:cNvPr id="8198" name="Line 9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172200" y="2286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5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4958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23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029200" y="579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76400" y="2286000"/>
            <a:ext cx="62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667000" y="2286000"/>
            <a:ext cx="76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19200" y="26670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3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752600" y="3048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276600" y="3048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2286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3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05200" y="2667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962400" y="2286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3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239000" y="2667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3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3048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4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257800" y="2667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24600" y="2667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600200" y="4267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343400" y="3886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429000" y="3886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971800" y="4572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4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338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4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143000" y="3886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81200" y="3886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5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371600" y="4572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5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8400" y="4267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5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5626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5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876800" y="4267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5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096000" y="3886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5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172200" y="4267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5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678238" y="5943600"/>
            <a:ext cx="1046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5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995613" y="5562600"/>
            <a:ext cx="93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5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2225675" y="58674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5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498975" y="5562600"/>
            <a:ext cx="93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Line 6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5815013" y="5562600"/>
            <a:ext cx="1195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Line 6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959350" y="57912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6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959350" y="61722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Line 6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5815013" y="6019800"/>
            <a:ext cx="1109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6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5729288" y="6324600"/>
            <a:ext cx="1109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6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5729288" y="6629400"/>
            <a:ext cx="1109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Line 66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457325" y="5562600"/>
            <a:ext cx="110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7" name="Line 6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457325" y="6019800"/>
            <a:ext cx="110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8" name="Line 6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371600" y="63246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9" name="Line 6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1371600" y="66294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0" name="Line 70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2225675" y="62484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Greedy solution based on earliest finishing time</a:t>
            </a:r>
          </a:p>
        </p:txBody>
      </p:sp>
      <p:sp>
        <p:nvSpPr>
          <p:cNvPr id="92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6002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Example 1</a:t>
            </a: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32004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Example 2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9530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Example 3</a:t>
            </a:r>
          </a:p>
        </p:txBody>
      </p:sp>
      <p:sp>
        <p:nvSpPr>
          <p:cNvPr id="9222" name="Line 6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172200" y="2286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4958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029200" y="579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76400" y="2286000"/>
            <a:ext cx="62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667000" y="2286000"/>
            <a:ext cx="76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19200" y="26670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752600" y="3048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276600" y="3048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2286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05200" y="2667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962400" y="2286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239000" y="2667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48400" y="3048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257800" y="2667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24600" y="2667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600200" y="4267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343400" y="3886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429000" y="3886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971800" y="4572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338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143000" y="3886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81200" y="3886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371600" y="4572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438400" y="4267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562600" y="4572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876800" y="4267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096000" y="3886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172200" y="4267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678238" y="5943600"/>
            <a:ext cx="1046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995613" y="5562600"/>
            <a:ext cx="93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2225675" y="58674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3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498975" y="5562600"/>
            <a:ext cx="93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5815013" y="5562600"/>
            <a:ext cx="1195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Line 4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959350" y="57912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Line 4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959350" y="61722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Line 42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5815013" y="6019800"/>
            <a:ext cx="1109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5729288" y="6324600"/>
            <a:ext cx="1109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9" name="Line 4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5729288" y="6629400"/>
            <a:ext cx="1109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457325" y="5562600"/>
            <a:ext cx="110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Line 46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1457325" y="6019800"/>
            <a:ext cx="110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Line 47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371600" y="63246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1371600" y="66294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4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2225675" y="6248400"/>
            <a:ext cx="111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Theorem: Earliest Finish Algorithm is Optimal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idea: Earliest Finish Algorithm stays ahead</a:t>
            </a:r>
          </a:p>
          <a:p>
            <a:pPr eaLnBrk="1" hangingPunct="1"/>
            <a:r>
              <a:rPr lang="en-US" smtClean="0"/>
              <a:t>Let A = {i</a:t>
            </a:r>
            <a:r>
              <a:rPr lang="en-US" baseline="-25000" smtClean="0"/>
              <a:t>1</a:t>
            </a:r>
            <a:r>
              <a:rPr lang="en-US" smtClean="0"/>
              <a:t>, . . ., i</a:t>
            </a:r>
            <a:r>
              <a:rPr lang="en-US" baseline="-25000" smtClean="0"/>
              <a:t>k</a:t>
            </a:r>
            <a:r>
              <a:rPr lang="en-US" smtClean="0"/>
              <a:t>} be the set of tasks found by EFA in increasing order of finish times</a:t>
            </a:r>
          </a:p>
          <a:p>
            <a:pPr eaLnBrk="1" hangingPunct="1"/>
            <a:r>
              <a:rPr lang="en-US" smtClean="0"/>
              <a:t>Let B = {j</a:t>
            </a:r>
            <a:r>
              <a:rPr lang="en-US" baseline="-25000" smtClean="0"/>
              <a:t>1</a:t>
            </a:r>
            <a:r>
              <a:rPr lang="en-US" smtClean="0"/>
              <a:t>, . . ., j</a:t>
            </a:r>
            <a:r>
              <a:rPr lang="en-US" baseline="-25000" smtClean="0"/>
              <a:t>m</a:t>
            </a:r>
            <a:r>
              <a:rPr lang="en-US" smtClean="0"/>
              <a:t>} be the set of tasks found by a different algorithm in increasing order of finish times</a:t>
            </a:r>
          </a:p>
          <a:p>
            <a:pPr eaLnBrk="1" hangingPunct="1"/>
            <a:r>
              <a:rPr lang="en-US" smtClean="0"/>
              <a:t>Show that for r&lt;= min(k, m), f(i</a:t>
            </a:r>
            <a:r>
              <a:rPr lang="en-US" baseline="-25000" smtClean="0"/>
              <a:t>r</a:t>
            </a:r>
            <a:r>
              <a:rPr lang="en-US" smtClean="0"/>
              <a:t>) &lt;= f(j</a:t>
            </a:r>
            <a:r>
              <a:rPr lang="en-US" baseline="-25000" smtClean="0"/>
              <a:t>r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26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Stay ahead lemma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 always stays ahead of B, f(i</a:t>
            </a:r>
            <a:r>
              <a:rPr lang="en-US" baseline="-25000" smtClean="0"/>
              <a:t>r</a:t>
            </a:r>
            <a:r>
              <a:rPr lang="en-US" smtClean="0"/>
              <a:t>) &lt;= f(j</a:t>
            </a:r>
            <a:r>
              <a:rPr lang="en-US" baseline="-25000" smtClean="0"/>
              <a:t>r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Induction argument</a:t>
            </a:r>
          </a:p>
          <a:p>
            <a:pPr lvl="1" eaLnBrk="1" hangingPunct="1"/>
            <a:r>
              <a:rPr lang="en-US" smtClean="0"/>
              <a:t>f(i</a:t>
            </a:r>
            <a:r>
              <a:rPr lang="en-US" baseline="-25000" smtClean="0"/>
              <a:t>1</a:t>
            </a:r>
            <a:r>
              <a:rPr lang="en-US" smtClean="0"/>
              <a:t>) &lt;= f(j</a:t>
            </a:r>
            <a:r>
              <a:rPr lang="en-US" baseline="-25000" smtClean="0"/>
              <a:t>1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If f(i</a:t>
            </a:r>
            <a:r>
              <a:rPr lang="en-US" baseline="-25000" smtClean="0"/>
              <a:t>r-1</a:t>
            </a:r>
            <a:r>
              <a:rPr lang="en-US" smtClean="0"/>
              <a:t>) &lt;= f(j</a:t>
            </a:r>
            <a:r>
              <a:rPr lang="en-US" baseline="-25000" smtClean="0"/>
              <a:t>r-1</a:t>
            </a:r>
            <a:r>
              <a:rPr lang="en-US" smtClean="0"/>
              <a:t>) then f(i</a:t>
            </a:r>
            <a:r>
              <a:rPr lang="en-US" baseline="-25000" smtClean="0"/>
              <a:t>r</a:t>
            </a:r>
            <a:r>
              <a:rPr lang="en-US" smtClean="0"/>
              <a:t>) &lt;= f(j</a:t>
            </a:r>
            <a:r>
              <a:rPr lang="en-US" baseline="-25000" smtClean="0"/>
              <a:t>r</a:t>
            </a:r>
            <a:r>
              <a:rPr lang="en-US" smtClean="0"/>
              <a:t>)</a:t>
            </a:r>
          </a:p>
        </p:txBody>
      </p:sp>
      <p:sp>
        <p:nvSpPr>
          <p:cNvPr id="11268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943600"/>
            <a:ext cx="6781800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Since f(i</a:t>
            </a:r>
            <a:r>
              <a:rPr lang="en-US" baseline="-25000">
                <a:solidFill>
                  <a:srgbClr val="FF0000"/>
                </a:solidFill>
              </a:rPr>
              <a:t>r-1</a:t>
            </a:r>
            <a:r>
              <a:rPr lang="en-US">
                <a:solidFill>
                  <a:srgbClr val="FF0000"/>
                </a:solidFill>
              </a:rPr>
              <a:t>) &lt;= f(j</a:t>
            </a:r>
            <a:r>
              <a:rPr lang="en-US" baseline="-25000">
                <a:solidFill>
                  <a:srgbClr val="FF0000"/>
                </a:solidFill>
              </a:rPr>
              <a:t>r-1</a:t>
            </a:r>
            <a:r>
              <a:rPr lang="en-US">
                <a:solidFill>
                  <a:srgbClr val="FF0000"/>
                </a:solidFill>
              </a:rPr>
              <a:t>), both i</a:t>
            </a:r>
            <a:r>
              <a:rPr lang="en-US" baseline="-25000">
                <a:solidFill>
                  <a:srgbClr val="FF0000"/>
                </a:solidFill>
              </a:rPr>
              <a:t>r</a:t>
            </a:r>
            <a:r>
              <a:rPr lang="en-US">
                <a:solidFill>
                  <a:srgbClr val="FF0000"/>
                </a:solidFill>
              </a:rPr>
              <a:t> and j</a:t>
            </a:r>
            <a:r>
              <a:rPr lang="en-US" baseline="-25000">
                <a:solidFill>
                  <a:srgbClr val="FF0000"/>
                </a:solidFill>
              </a:rPr>
              <a:t>r</a:t>
            </a:r>
            <a:r>
              <a:rPr lang="en-US">
                <a:solidFill>
                  <a:srgbClr val="FF0000"/>
                </a:solidFill>
              </a:rPr>
              <a:t> are available for the Earliest Finish Algorithm</a:t>
            </a:r>
          </a:p>
        </p:txBody>
      </p:sp>
    </p:spTree>
    <p:extLst>
      <p:ext uri="{BB962C8B-B14F-4D97-AF65-F5344CB8AC3E}">
        <p14:creationId xmlns:p14="http://schemas.microsoft.com/office/powerpoint/2010/main" val="18534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Completing the proof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Let A = {i</a:t>
            </a:r>
            <a:r>
              <a:rPr lang="en-US" sz="2800" baseline="-25000" smtClean="0"/>
              <a:t>1</a:t>
            </a:r>
            <a:r>
              <a:rPr lang="en-US" sz="2800" smtClean="0"/>
              <a:t>, . . ., i</a:t>
            </a:r>
            <a:r>
              <a:rPr lang="en-US" sz="2800" baseline="-25000" smtClean="0"/>
              <a:t>k</a:t>
            </a:r>
            <a:r>
              <a:rPr lang="en-US" sz="2800" smtClean="0"/>
              <a:t>} be the set of tasks found by EFA in increasing order of finish times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Let O = {j</a:t>
            </a:r>
            <a:r>
              <a:rPr lang="en-US" sz="2800" baseline="-25000" smtClean="0"/>
              <a:t>1</a:t>
            </a:r>
            <a:r>
              <a:rPr lang="en-US" sz="2800" smtClean="0"/>
              <a:t>, . . ., j</a:t>
            </a:r>
            <a:r>
              <a:rPr lang="en-US" sz="2800" baseline="-25000" smtClean="0"/>
              <a:t>m</a:t>
            </a:r>
            <a:r>
              <a:rPr lang="en-US" sz="2800" smtClean="0"/>
              <a:t>} be the set of tasks found by an optimal algorithm in increasing order of finish times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k &lt; m, then the Earliest Finish Algorithm stopped before it ran out of tasks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261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 all intervals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eaLnBrk="1" hangingPunct="1"/>
            <a:r>
              <a:rPr lang="en-US" smtClean="0"/>
              <a:t>Minimize number of processors to schedule all intervals</a:t>
            </a:r>
          </a:p>
        </p:txBody>
      </p:sp>
      <p:sp>
        <p:nvSpPr>
          <p:cNvPr id="1331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38200" y="41148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048000" y="41148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4114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086600" y="4114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38200" y="3657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438400" y="45720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19600" y="36576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62600" y="5181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9400" y="4572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143000" y="5181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many processors are needed for this example?</a:t>
            </a:r>
          </a:p>
        </p:txBody>
      </p:sp>
      <p:sp>
        <p:nvSpPr>
          <p:cNvPr id="14339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048000" y="41148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05400" y="4114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086600" y="4114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38200" y="3657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438400" y="45720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00200" y="51816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19600" y="36576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62600" y="5181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9400" y="4572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76400" y="3048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029200" y="30480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38200" y="2362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971800" y="23622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9800" y="2362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5638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6172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981200" y="5638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05200" y="6172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343400" y="5715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400800" y="61722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848600" y="5715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Prove that you cannot schedule this set of intervals with two processors</a:t>
            </a:r>
          </a:p>
        </p:txBody>
      </p:sp>
      <p:sp>
        <p:nvSpPr>
          <p:cNvPr id="15363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38200" y="23622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048000" y="2362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05400" y="23622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086600" y="2362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38200" y="19050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438400" y="28194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71600" y="33528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19600" y="19050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62600" y="33528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9400" y="2819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Depth: maximum number of intervals active </a:t>
            </a:r>
          </a:p>
        </p:txBody>
      </p:sp>
      <p:sp>
        <p:nvSpPr>
          <p:cNvPr id="16387" name="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1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048000" y="41148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05400" y="4114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086600" y="4114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38200" y="3657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2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438400" y="45720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2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00200" y="51816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2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19600" y="3657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62600" y="5181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9400" y="4572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76400" y="3048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029200" y="30480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38200" y="2362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2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971800" y="23622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2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9800" y="2362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 by start times</a:t>
            </a:r>
          </a:p>
          <a:p>
            <a:pPr eaLnBrk="1" hangingPunct="1"/>
            <a:r>
              <a:rPr lang="en-US" smtClean="0"/>
              <a:t>Suppose maximum depth is d, create d slots</a:t>
            </a:r>
          </a:p>
          <a:p>
            <a:pPr eaLnBrk="1" hangingPunct="1"/>
            <a:r>
              <a:rPr lang="en-US" smtClean="0"/>
              <a:t>Schedule items in increasing order, assign each item to an open slot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Correctness proof: When we reach an item, we always have an open slot</a:t>
            </a:r>
          </a:p>
        </p:txBody>
      </p:sp>
    </p:spTree>
    <p:extLst>
      <p:ext uri="{BB962C8B-B14F-4D97-AF65-F5344CB8AC3E}">
        <p14:creationId xmlns:p14="http://schemas.microsoft.com/office/powerpoint/2010/main" val="16663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Reading</a:t>
            </a:r>
          </a:p>
          <a:p>
            <a:pPr lvl="1">
              <a:defRPr/>
            </a:pPr>
            <a:r>
              <a:rPr lang="en-US" dirty="0" smtClean="0"/>
              <a:t>For today,  sections 4.1, 4.2, 4.4</a:t>
            </a:r>
          </a:p>
          <a:p>
            <a:pPr lvl="1">
              <a:defRPr/>
            </a:pPr>
            <a:r>
              <a:rPr lang="en-US" dirty="0" smtClean="0"/>
              <a:t>For January 28, sections 4.5, 4.7, 4.8 (Plus additional material from chapter 5)</a:t>
            </a:r>
          </a:p>
          <a:p>
            <a:pPr>
              <a:defRPr/>
            </a:pPr>
            <a:r>
              <a:rPr lang="en-US" dirty="0" smtClean="0"/>
              <a:t>No class January 21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Homework 2 is due January 21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 tasks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task has a length t</a:t>
            </a:r>
            <a:r>
              <a:rPr lang="en-US" baseline="-25000" smtClean="0"/>
              <a:t>i</a:t>
            </a:r>
            <a:r>
              <a:rPr lang="en-US" smtClean="0"/>
              <a:t> and a deadline d</a:t>
            </a:r>
            <a:r>
              <a:rPr lang="en-US" baseline="-25000" smtClean="0"/>
              <a:t>i</a:t>
            </a:r>
          </a:p>
          <a:p>
            <a:pPr eaLnBrk="1" hangingPunct="1"/>
            <a:r>
              <a:rPr lang="en-US" smtClean="0"/>
              <a:t>All tasks are available at the start</a:t>
            </a:r>
          </a:p>
          <a:p>
            <a:pPr eaLnBrk="1" hangingPunct="1"/>
            <a:r>
              <a:rPr lang="en-US" smtClean="0"/>
              <a:t>One task may be worked on at a time</a:t>
            </a:r>
          </a:p>
          <a:p>
            <a:pPr eaLnBrk="1" hangingPunct="1"/>
            <a:r>
              <a:rPr lang="en-US" smtClean="0"/>
              <a:t>All tasks must be completed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Goal minimize maximum lateness</a:t>
            </a:r>
          </a:p>
          <a:p>
            <a:pPr lvl="1" eaLnBrk="1" hangingPunct="1"/>
            <a:r>
              <a:rPr lang="en-US" smtClean="0"/>
              <a:t>Lateness = f</a:t>
            </a:r>
            <a:r>
              <a:rPr lang="en-US" baseline="-25000" smtClean="0"/>
              <a:t>i</a:t>
            </a:r>
            <a:r>
              <a:rPr lang="en-US" smtClean="0"/>
              <a:t> – d</a:t>
            </a:r>
            <a:r>
              <a:rPr lang="en-US" baseline="-25000" smtClean="0"/>
              <a:t>i</a:t>
            </a:r>
            <a:r>
              <a:rPr lang="en-US" smtClean="0"/>
              <a:t> if f</a:t>
            </a:r>
            <a:r>
              <a:rPr lang="en-US" baseline="-25000" smtClean="0"/>
              <a:t>i</a:t>
            </a:r>
            <a:r>
              <a:rPr lang="en-US" smtClean="0"/>
              <a:t> &gt;= d</a:t>
            </a:r>
            <a:r>
              <a:rPr lang="en-US" baseline="-25000" smtClean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93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945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9050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46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146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9461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1905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9600" y="182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9464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62400" y="1295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Deadline</a:t>
            </a:r>
          </a:p>
        </p:txBody>
      </p:sp>
      <p:sp>
        <p:nvSpPr>
          <p:cNvPr id="19465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1295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19466" name="Rectangl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38100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467" name="Rectangle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38100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9468" name="Text Box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3810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9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14600" y="52578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470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52578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9471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3810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72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3400" y="38100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Lateness 1</a:t>
            </a:r>
          </a:p>
        </p:txBody>
      </p:sp>
      <p:sp>
        <p:nvSpPr>
          <p:cNvPr id="19473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43400" y="52578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Lateness 3</a:t>
            </a:r>
          </a:p>
        </p:txBody>
      </p:sp>
    </p:spTree>
    <p:extLst>
      <p:ext uri="{BB962C8B-B14F-4D97-AF65-F5344CB8AC3E}">
        <p14:creationId xmlns:p14="http://schemas.microsoft.com/office/powerpoint/2010/main" val="2677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Determine the minimum lateness</a:t>
            </a:r>
          </a:p>
        </p:txBody>
      </p:sp>
      <p:sp>
        <p:nvSpPr>
          <p:cNvPr id="204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8288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04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4384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04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1242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04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38862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0487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95800" y="1752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20488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438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800" y="3200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58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20491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3600" y="296863"/>
            <a:ext cx="2895600" cy="944562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Show the schedule 2, 3, 4, 5 first and compute lateness</a:t>
            </a:r>
          </a:p>
        </p:txBody>
      </p:sp>
      <p:sp>
        <p:nvSpPr>
          <p:cNvPr id="2049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62400" y="1295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Deadline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295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25" name="Rectangle 24"/>
          <p:cNvSpPr/>
          <p:nvPr>
            <p:custDataLst>
              <p:tags r:id="rId13"/>
            </p:custDataLst>
          </p:nvPr>
        </p:nvSpPr>
        <p:spPr>
          <a:xfrm>
            <a:off x="914400" y="5257800"/>
            <a:ext cx="7315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>
            <p:custDataLst>
              <p:tags r:id="rId14"/>
            </p:custDataLst>
          </p:nvPr>
        </p:nvSpPr>
        <p:spPr>
          <a:xfrm>
            <a:off x="7772400" y="525780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>
            <p:custDataLst>
              <p:tags r:id="rId15"/>
            </p:custDataLst>
          </p:nvPr>
        </p:nvSpPr>
        <p:spPr>
          <a:xfrm>
            <a:off x="2286000" y="525780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>
            <p:custDataLst>
              <p:tags r:id="rId16"/>
            </p:custDataLst>
          </p:nvPr>
        </p:nvSpPr>
        <p:spPr>
          <a:xfrm>
            <a:off x="1371600" y="525780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>
            <p:custDataLst>
              <p:tags r:id="rId17"/>
            </p:custDataLst>
          </p:nvPr>
        </p:nvSpPr>
        <p:spPr>
          <a:xfrm>
            <a:off x="5029200" y="525780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>
            <p:custDataLst>
              <p:tags r:id="rId18"/>
            </p:custDataLst>
          </p:nvPr>
        </p:nvSpPr>
        <p:spPr>
          <a:xfrm>
            <a:off x="4114800" y="525780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>
            <p:custDataLst>
              <p:tags r:id="rId19"/>
            </p:custDataLst>
          </p:nvPr>
        </p:nvSpPr>
        <p:spPr>
          <a:xfrm>
            <a:off x="3200400" y="525780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>
            <p:custDataLst>
              <p:tags r:id="rId20"/>
            </p:custDataLst>
          </p:nvPr>
        </p:nvSpPr>
        <p:spPr>
          <a:xfrm>
            <a:off x="6858000" y="525780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>
            <p:custDataLst>
              <p:tags r:id="rId21"/>
            </p:custDataLst>
          </p:nvPr>
        </p:nvSpPr>
        <p:spPr>
          <a:xfrm>
            <a:off x="5943600" y="5257800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Greedy Algorithm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Earliest deadline first</a:t>
            </a:r>
          </a:p>
          <a:p>
            <a:pPr eaLnBrk="1" hangingPunct="1"/>
            <a:r>
              <a:rPr lang="en-US" smtClean="0"/>
              <a:t>Order jobs by deadline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algorithm is optimal</a:t>
            </a:r>
          </a:p>
        </p:txBody>
      </p:sp>
      <p:sp>
        <p:nvSpPr>
          <p:cNvPr id="8196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0200" y="4343400"/>
            <a:ext cx="5943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result may be surprising, since it ignores the job lengths</a:t>
            </a:r>
          </a:p>
        </p:txBody>
      </p:sp>
    </p:spTree>
    <p:extLst>
      <p:ext uri="{BB962C8B-B14F-4D97-AF65-F5344CB8AC3E}">
        <p14:creationId xmlns:p14="http://schemas.microsoft.com/office/powerpoint/2010/main" val="3478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Suppose the jobs are ordered by deadlines,     d</a:t>
            </a:r>
            <a:r>
              <a:rPr lang="en-US" sz="2800" baseline="-25000" smtClean="0"/>
              <a:t>1</a:t>
            </a:r>
            <a:r>
              <a:rPr lang="en-US" sz="2800" smtClean="0"/>
              <a:t> &lt;= d</a:t>
            </a:r>
            <a:r>
              <a:rPr lang="en-US" sz="2800" baseline="-25000" smtClean="0"/>
              <a:t>2</a:t>
            </a:r>
            <a:r>
              <a:rPr lang="en-US" sz="2800" smtClean="0"/>
              <a:t> &lt;= . . . &lt;= d</a:t>
            </a:r>
            <a:r>
              <a:rPr lang="en-US" sz="2800" baseline="-25000" smtClean="0"/>
              <a:t>n</a:t>
            </a:r>
          </a:p>
          <a:p>
            <a:pPr eaLnBrk="1" hangingPunct="1"/>
            <a:r>
              <a:rPr lang="en-US" sz="2800" smtClean="0"/>
              <a:t>A schedule has an </a:t>
            </a:r>
            <a:r>
              <a:rPr lang="en-US" sz="2800" i="1" smtClean="0">
                <a:solidFill>
                  <a:srgbClr val="FF0000"/>
                </a:solidFill>
              </a:rPr>
              <a:t>inversion</a:t>
            </a:r>
            <a:r>
              <a:rPr lang="en-US" sz="2800" smtClean="0"/>
              <a:t> if job j is scheduled before i where j &gt; i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 schedule A computed by the greedy algorithm has no inversions.</a:t>
            </a:r>
          </a:p>
          <a:p>
            <a:pPr eaLnBrk="1" hangingPunct="1"/>
            <a:r>
              <a:rPr lang="en-US" sz="2800" smtClean="0"/>
              <a:t>Let O be the optimal schedule, we want to show that A has the same maximum lateness as O</a:t>
            </a:r>
          </a:p>
        </p:txBody>
      </p:sp>
    </p:spTree>
    <p:extLst>
      <p:ext uri="{BB962C8B-B14F-4D97-AF65-F5344CB8AC3E}">
        <p14:creationId xmlns:p14="http://schemas.microsoft.com/office/powerpoint/2010/main" val="14918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 the inversions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8688" y="3049588"/>
            <a:ext cx="911225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23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1682750"/>
            <a:ext cx="1366837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1423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8688" y="2366963"/>
            <a:ext cx="18224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4</a:t>
            </a:r>
          </a:p>
        </p:txBody>
      </p:sp>
      <p:sp>
        <p:nvSpPr>
          <p:cNvPr id="14234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8688" y="3884613"/>
            <a:ext cx="2276475" cy="381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5</a:t>
            </a:r>
          </a:p>
        </p:txBody>
      </p:sp>
      <p:sp>
        <p:nvSpPr>
          <p:cNvPr id="1024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95800" y="1752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024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438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024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800" y="3200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58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62400" y="1295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Deadline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295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1025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28688" y="4870450"/>
            <a:ext cx="7300912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84300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839913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95525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51138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205163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60775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116388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572000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027613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83225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8838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394450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848475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304088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759700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215313" y="48704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Text Box 4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6063" y="1682750"/>
            <a:ext cx="606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10271" name="Text Box 5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6063" y="2366963"/>
            <a:ext cx="606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10272" name="Text Box 5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46063" y="3049588"/>
            <a:ext cx="606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sp>
        <p:nvSpPr>
          <p:cNvPr id="10273" name="Text Box 5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46063" y="3884613"/>
            <a:ext cx="606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  <a:r>
              <a:rPr lang="en-US" baseline="-25000"/>
              <a:t>4</a:t>
            </a:r>
          </a:p>
        </p:txBody>
      </p:sp>
      <p:sp>
        <p:nvSpPr>
          <p:cNvPr id="142391" name="Rectangle 5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28688" y="4870450"/>
            <a:ext cx="2276475" cy="381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4</a:t>
            </a:r>
          </a:p>
        </p:txBody>
      </p:sp>
      <p:sp>
        <p:nvSpPr>
          <p:cNvPr id="142392" name="Rectangle 5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05163" y="4870450"/>
            <a:ext cx="18224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10276" name="Rectangle 5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392863" y="4870450"/>
            <a:ext cx="911225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sp>
        <p:nvSpPr>
          <p:cNvPr id="142395" name="Rectangle 5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027613" y="4870450"/>
            <a:ext cx="1366837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29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Lemma: There is an optimal schedule with no idle time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581400"/>
            <a:ext cx="8229600" cy="2959100"/>
          </a:xfrm>
        </p:spPr>
        <p:txBody>
          <a:bodyPr/>
          <a:lstStyle/>
          <a:p>
            <a:pPr eaLnBrk="1" hangingPunct="1"/>
            <a:r>
              <a:rPr lang="en-US" sz="2800" smtClean="0"/>
              <a:t>It doesn’t hurt to start your homework early!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Note on proof techniques</a:t>
            </a:r>
          </a:p>
          <a:p>
            <a:pPr lvl="1" eaLnBrk="1" hangingPunct="1"/>
            <a:r>
              <a:rPr lang="en-US" sz="2400" smtClean="0"/>
              <a:t>This type of can be important for keeping proofs clean</a:t>
            </a:r>
          </a:p>
          <a:p>
            <a:pPr lvl="1" eaLnBrk="1" hangingPunct="1"/>
            <a:r>
              <a:rPr lang="en-US" sz="2400" smtClean="0"/>
              <a:t>It allows us to make a simplifying assumption for the remainder of the proof</a:t>
            </a:r>
          </a:p>
        </p:txBody>
      </p:sp>
      <p:sp>
        <p:nvSpPr>
          <p:cNvPr id="112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1835150"/>
            <a:ext cx="7300912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84300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9913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95525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51138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205163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116388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027613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483225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938838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394450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848475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304088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759700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215313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28688" y="1835150"/>
            <a:ext cx="2276475" cy="381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4</a:t>
            </a:r>
          </a:p>
        </p:txBody>
      </p:sp>
      <p:sp>
        <p:nvSpPr>
          <p:cNvPr id="14338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0775" y="1835150"/>
            <a:ext cx="18224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11287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83225" y="1835150"/>
            <a:ext cx="911225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sp>
        <p:nvSpPr>
          <p:cNvPr id="143384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48475" y="1835150"/>
            <a:ext cx="1366838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88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Lemma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there is an inversion i, j, there is a pair of adjacent jobs i’, j’ which form an inversion</a:t>
            </a:r>
          </a:p>
        </p:txBody>
      </p:sp>
      <p:sp>
        <p:nvSpPr>
          <p:cNvPr id="12292" name="Rectangle 2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429000"/>
            <a:ext cx="7300913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2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70013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2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5625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2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1238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2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36850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2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90875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3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46488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3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102100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3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57713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3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013325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3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468938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3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924550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3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380163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834188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3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289800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3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745413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4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201025" y="34290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Interchange argument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eaLnBrk="1" hangingPunct="1"/>
            <a:r>
              <a:rPr lang="en-US" smtClean="0"/>
              <a:t>Suppose there is a pair of jobs i and j, with  d</a:t>
            </a:r>
            <a:r>
              <a:rPr lang="en-US" baseline="-25000" smtClean="0"/>
              <a:t>i</a:t>
            </a:r>
            <a:r>
              <a:rPr lang="en-US" smtClean="0"/>
              <a:t> &lt;= d</a:t>
            </a:r>
            <a:r>
              <a:rPr lang="en-US" baseline="-25000" smtClean="0"/>
              <a:t>j</a:t>
            </a:r>
            <a:r>
              <a:rPr lang="en-US" smtClean="0"/>
              <a:t>,  and j scheduled immediately before i.  Interchanging i and j does not increase the maximum lateness.  </a:t>
            </a:r>
            <a:endParaRPr lang="en-US" baseline="-25000" smtClean="0"/>
          </a:p>
        </p:txBody>
      </p:sp>
      <p:sp>
        <p:nvSpPr>
          <p:cNvPr id="13316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9600" y="5105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17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5334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-25000"/>
              <a:t>i</a:t>
            </a:r>
            <a:r>
              <a:rPr lang="en-US" sz="2400"/>
              <a:t>  d</a:t>
            </a:r>
            <a:r>
              <a:rPr lang="en-US" sz="2400" baseline="-25000"/>
              <a:t>j</a:t>
            </a:r>
          </a:p>
        </p:txBody>
      </p:sp>
      <p:sp>
        <p:nvSpPr>
          <p:cNvPr id="13318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953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334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5334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d</a:t>
            </a:r>
            <a:r>
              <a:rPr lang="en-US" sz="2400" baseline="-25000"/>
              <a:t>i</a:t>
            </a:r>
            <a:r>
              <a:rPr lang="en-US" sz="2400"/>
              <a:t>  d</a:t>
            </a:r>
            <a:r>
              <a:rPr lang="en-US" sz="2400" baseline="-25000"/>
              <a:t>j</a:t>
            </a:r>
          </a:p>
        </p:txBody>
      </p:sp>
      <p:sp>
        <p:nvSpPr>
          <p:cNvPr id="13321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5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838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28688" y="4414838"/>
            <a:ext cx="1517650" cy="45561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j</a:t>
            </a:r>
          </a:p>
        </p:txBody>
      </p:sp>
      <p:sp>
        <p:nvSpPr>
          <p:cNvPr id="124946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46338" y="4414838"/>
            <a:ext cx="1139825" cy="45561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i</a:t>
            </a:r>
          </a:p>
        </p:txBody>
      </p:sp>
      <p:sp>
        <p:nvSpPr>
          <p:cNvPr id="13325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21463" y="4414838"/>
            <a:ext cx="1517650" cy="45561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j</a:t>
            </a:r>
          </a:p>
        </p:txBody>
      </p:sp>
      <p:sp>
        <p:nvSpPr>
          <p:cNvPr id="124948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3225" y="4414838"/>
            <a:ext cx="1139825" cy="45561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1807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by Bubble Sort</a:t>
            </a:r>
          </a:p>
        </p:txBody>
      </p:sp>
      <p:sp>
        <p:nvSpPr>
          <p:cNvPr id="1433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8688" y="1835150"/>
            <a:ext cx="7300912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84300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39913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295525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51138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5163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60775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116388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027613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938838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394450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848475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304088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759700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215313" y="183515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6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1828800"/>
            <a:ext cx="2276475" cy="381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4</a:t>
            </a:r>
          </a:p>
        </p:txBody>
      </p:sp>
      <p:sp>
        <p:nvSpPr>
          <p:cNvPr id="144407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28688" y="1835150"/>
            <a:ext cx="18224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14358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27613" y="1835150"/>
            <a:ext cx="911225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sp>
        <p:nvSpPr>
          <p:cNvPr id="144409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38838" y="1835150"/>
            <a:ext cx="1366837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14360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28688" y="2517775"/>
            <a:ext cx="7300912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384300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839913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295525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751138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205163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660775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116388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572000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027613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483225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38838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394450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848475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304088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59700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215313" y="251777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7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751138" y="2517775"/>
            <a:ext cx="2276475" cy="381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4</a:t>
            </a:r>
          </a:p>
        </p:txBody>
      </p:sp>
      <p:sp>
        <p:nvSpPr>
          <p:cNvPr id="144428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28688" y="2517775"/>
            <a:ext cx="18224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14379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392863" y="2517775"/>
            <a:ext cx="911225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sp>
        <p:nvSpPr>
          <p:cNvPr id="14380" name="Rectangle 4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28688" y="3960813"/>
            <a:ext cx="7300912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384300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839913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295525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4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751138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5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3205163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6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660775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7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116388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572000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9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027613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483225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5938838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394450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3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848475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4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7304088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5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7759700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6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215313" y="3960813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8" name="Rectangle 6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027613" y="3960813"/>
            <a:ext cx="2276475" cy="381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4</a:t>
            </a:r>
          </a:p>
        </p:txBody>
      </p:sp>
      <p:sp>
        <p:nvSpPr>
          <p:cNvPr id="144449" name="Rectangle 65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928688" y="3960813"/>
            <a:ext cx="18224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14399" name="Rectangle 66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116388" y="3960813"/>
            <a:ext cx="911225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sp>
        <p:nvSpPr>
          <p:cNvPr id="144451" name="Rectangle 67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751138" y="3960813"/>
            <a:ext cx="1366837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14401" name="Rectangle 68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928688" y="4719638"/>
            <a:ext cx="7300912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1384300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3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1839913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4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295525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5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751138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6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3205163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7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660775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8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4116388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9" name="Line 7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4572000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0" name="Line 77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5027613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1" name="Line 7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5483225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2" name="Line 7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938838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3" name="Line 80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6394450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4" name="Line 81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6848475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5" name="Line 82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7304088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6" name="Line 8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759700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7" name="Line 8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15313" y="471963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69" name="Rectangle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027613" y="4719638"/>
            <a:ext cx="2276475" cy="381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4</a:t>
            </a:r>
          </a:p>
        </p:txBody>
      </p:sp>
      <p:sp>
        <p:nvSpPr>
          <p:cNvPr id="144470" name="Rectangle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2295525" y="4719638"/>
            <a:ext cx="18224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14420" name="Rectangle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4116388" y="4719638"/>
            <a:ext cx="911225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sp>
        <p:nvSpPr>
          <p:cNvPr id="144472" name="Rectangle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928688" y="4719638"/>
            <a:ext cx="1366837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144430" name="Rectangle 46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5027613" y="2517775"/>
            <a:ext cx="1366837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14423" name="Rectangle 93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928688" y="3201988"/>
            <a:ext cx="7300912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24" name="Line 9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1384300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5" name="Line 9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1839913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6" name="Line 9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2295525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7" name="Line 97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2751138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8" name="Line 98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3205163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9" name="Line 9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3660775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0" name="Line 100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116388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1" name="Line 101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572000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2" name="Line 102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5027613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3" name="Line 103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5483225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4" name="Line 104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5938838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5" name="Line 10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6394450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6" name="Line 106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6848475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7" name="Line 107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7304088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" name="Line 10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7759700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" name="Line 10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8215313" y="3201988"/>
            <a:ext cx="0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94" name="Rectangle 110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4116388" y="3201988"/>
            <a:ext cx="2276475" cy="381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4</a:t>
            </a:r>
          </a:p>
        </p:txBody>
      </p:sp>
      <p:sp>
        <p:nvSpPr>
          <p:cNvPr id="144495" name="Rectangle 111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928688" y="3201988"/>
            <a:ext cx="182245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14442" name="Rectangle 112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392863" y="3201988"/>
            <a:ext cx="911225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sp>
        <p:nvSpPr>
          <p:cNvPr id="144497" name="Rectangle 113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2751138" y="3201988"/>
            <a:ext cx="1366837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14444" name="Line 92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6392863" y="1379538"/>
            <a:ext cx="0" cy="3870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5" name="Line 91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3660775" y="1379538"/>
            <a:ext cx="0" cy="3870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6" name="Line 90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3205163" y="1379538"/>
            <a:ext cx="0" cy="3870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7" name="Line 89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2751138" y="1379538"/>
            <a:ext cx="0" cy="3870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8" name="Text Box 114"/>
          <p:cNvSpPr txBox="1"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169863" y="6237288"/>
            <a:ext cx="3263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Determine maximum lateness</a:t>
            </a:r>
          </a:p>
        </p:txBody>
      </p:sp>
      <p:sp>
        <p:nvSpPr>
          <p:cNvPr id="14449" name="Text Box 117"/>
          <p:cNvSpPr txBox="1"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2371725" y="1303338"/>
            <a:ext cx="395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  <a:r>
              <a:rPr lang="en-US" baseline="-25000"/>
              <a:t>1</a:t>
            </a:r>
          </a:p>
        </p:txBody>
      </p:sp>
      <p:sp>
        <p:nvSpPr>
          <p:cNvPr id="14450" name="Text Box 118"/>
          <p:cNvSpPr txBox="1"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2825750" y="1303338"/>
            <a:ext cx="395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  <a:r>
              <a:rPr lang="en-US" baseline="-25000"/>
              <a:t>2</a:t>
            </a:r>
          </a:p>
        </p:txBody>
      </p:sp>
      <p:sp>
        <p:nvSpPr>
          <p:cNvPr id="14451" name="Text Box 119"/>
          <p:cNvSpPr txBox="1"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3281363" y="1303338"/>
            <a:ext cx="395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  <a:r>
              <a:rPr lang="en-US" baseline="-25000"/>
              <a:t>3</a:t>
            </a:r>
          </a:p>
        </p:txBody>
      </p:sp>
      <p:sp>
        <p:nvSpPr>
          <p:cNvPr id="14452" name="Text Box 120"/>
          <p:cNvSpPr txBox="1"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13450" y="1303338"/>
            <a:ext cx="395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  <a:r>
              <a:rPr lang="en-US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7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from 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runtime</a:t>
            </a:r>
          </a:p>
          <a:p>
            <a:pPr lvl="1"/>
            <a:r>
              <a:rPr lang="en-US" dirty="0" smtClean="0"/>
              <a:t>Runtime as a function of problem size</a:t>
            </a:r>
          </a:p>
          <a:p>
            <a:pPr lvl="1"/>
            <a:r>
              <a:rPr lang="en-US" dirty="0" smtClean="0"/>
              <a:t>Asymptotic analysis, (Big </a:t>
            </a:r>
            <a:r>
              <a:rPr lang="en-US" smtClean="0"/>
              <a:t>Oh notation)</a:t>
            </a:r>
          </a:p>
          <a:p>
            <a:r>
              <a:rPr lang="en-US" dirty="0" smtClean="0"/>
              <a:t>Graph </a:t>
            </a:r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Basic terminology</a:t>
            </a:r>
          </a:p>
          <a:p>
            <a:pPr lvl="1"/>
            <a:r>
              <a:rPr lang="en-US" dirty="0" smtClean="0"/>
              <a:t>Graph search and breadth first search</a:t>
            </a:r>
          </a:p>
          <a:p>
            <a:pPr lvl="1"/>
            <a:r>
              <a:rPr lang="en-US" dirty="0" smtClean="0"/>
              <a:t>Two coloring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Topological search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Proof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There is an optimal schedule with no inversions and no idle time.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Let O be an optimal schedule k inversions, we construct a new optimal schedule with k-1 inversions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Repeat until we have an optimal schedule with 0 inversions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is the solution found by the earliest deadline first algorithm</a:t>
            </a:r>
          </a:p>
        </p:txBody>
      </p:sp>
    </p:spTree>
    <p:extLst>
      <p:ext uri="{BB962C8B-B14F-4D97-AF65-F5344CB8AC3E}">
        <p14:creationId xmlns:p14="http://schemas.microsoft.com/office/powerpoint/2010/main" val="35287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Earliest Deadline First algorithm constructs a schedule that minimizes the maximum lateness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09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Homework Scheduling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is the model unrealistic?</a:t>
            </a:r>
          </a:p>
        </p:txBody>
      </p:sp>
    </p:spTree>
    <p:extLst>
      <p:ext uri="{BB962C8B-B14F-4D97-AF65-F5344CB8AC3E}">
        <p14:creationId xmlns:p14="http://schemas.microsoft.com/office/powerpoint/2010/main" val="12526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if the objective is to minimize the sum of the lateness?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EDF does not seem to 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 tasks have release times and deadlines, and are non-preemptable, the problem is NP-complete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about the case with release times and deadlines where tasks are preemptable?</a:t>
            </a:r>
          </a:p>
        </p:txBody>
      </p:sp>
    </p:spTree>
    <p:extLst>
      <p:ext uri="{BB962C8B-B14F-4D97-AF65-F5344CB8AC3E}">
        <p14:creationId xmlns:p14="http://schemas.microsoft.com/office/powerpoint/2010/main" val="31327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Subsequence Testing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Is 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…a</a:t>
            </a:r>
            <a:r>
              <a:rPr lang="en-US" baseline="-25000" dirty="0" smtClean="0"/>
              <a:t>m</a:t>
            </a:r>
            <a:r>
              <a:rPr lang="en-US" dirty="0" smtClean="0"/>
              <a:t> a subsequence of b</a:t>
            </a:r>
            <a:r>
              <a:rPr lang="en-US" baseline="-25000" dirty="0" smtClean="0"/>
              <a:t>1</a:t>
            </a: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?</a:t>
            </a:r>
          </a:p>
          <a:p>
            <a:pPr marL="457200" lvl="1" indent="0" eaLnBrk="1" hangingPunct="1">
              <a:buNone/>
            </a:pPr>
            <a:r>
              <a:rPr lang="en-US" sz="2000" dirty="0" smtClean="0"/>
              <a:t>e.g. A,B,C,D,A is a subsequence of B,A,B,A,B,D,B,C,A,D,A,C,D,A	</a:t>
            </a:r>
          </a:p>
        </p:txBody>
      </p:sp>
    </p:spTree>
    <p:extLst>
      <p:ext uri="{BB962C8B-B14F-4D97-AF65-F5344CB8AC3E}">
        <p14:creationId xmlns:p14="http://schemas.microsoft.com/office/powerpoint/2010/main" val="2541248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Greedy Algorithm for Subsequence Testing</a:t>
            </a:r>
          </a:p>
        </p:txBody>
      </p:sp>
      <p:sp>
        <p:nvSpPr>
          <p:cNvPr id="11267" name="Rectangle 2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828800"/>
            <a:ext cx="7300913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0013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25625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281238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2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36850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2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190875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3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46488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3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102100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57713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3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013325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68938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924550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3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380163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834188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3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289800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3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745413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4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201025" y="1828800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Rectangle 4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2740025"/>
            <a:ext cx="7300913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4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370013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825625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281238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4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36850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4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190875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4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46488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Line 4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102100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4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557713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5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013325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5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468938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5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924550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5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380163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5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834188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5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7289800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5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745413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Line 5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201025" y="2740025"/>
            <a:ext cx="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1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Shortest Paths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13" y="2376256"/>
            <a:ext cx="6135974" cy="427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713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Single Source Shortest Path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Given a graph and a start vertex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Determine distance of every vertex from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Identify shortest paths to each vertex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Express concisely as a “shortest paths tree”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Each vertex has a pointer to a predecessor on shortest path</a:t>
            </a:r>
          </a:p>
        </p:txBody>
      </p:sp>
      <p:sp>
        <p:nvSpPr>
          <p:cNvPr id="614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5410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614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172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615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5410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5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4724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615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676400" y="4953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76400" y="55626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76400" y="56388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43200" y="4953000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743200" y="5638800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12925" y="491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15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615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384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616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28800" y="594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616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6162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4000" y="5410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6163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6172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6164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0" y="5410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6165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00800" y="4724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6166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638800" y="4953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638800" y="56388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705600" y="4953000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8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170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620000" y="5029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6171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00800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29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Construct Shortest Path Tree </a:t>
            </a:r>
            <a:br>
              <a:rPr lang="en-US" sz="4000" smtClean="0"/>
            </a:br>
            <a:r>
              <a:rPr lang="en-US" sz="4000" smtClean="0"/>
              <a:t>from s</a:t>
            </a:r>
          </a:p>
        </p:txBody>
      </p:sp>
      <p:sp>
        <p:nvSpPr>
          <p:cNvPr id="717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2590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7172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4495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173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3505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17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657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7175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1400" y="3200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7176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4343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7177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43200" y="5105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7178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2209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717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38200" y="2895600"/>
            <a:ext cx="990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33600" y="23622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133600" y="2819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752600" y="38100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38200" y="3962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524000" y="2895600"/>
            <a:ext cx="457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752600" y="47244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67000" y="38100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667000" y="25146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743200" y="3352800"/>
            <a:ext cx="838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429000" y="2514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0000" y="3505200"/>
            <a:ext cx="228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743200" y="3733800"/>
            <a:ext cx="1143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048000" y="46482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74725" y="2855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7194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382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7195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447800" y="34290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-3</a:t>
            </a:r>
          </a:p>
        </p:txBody>
      </p:sp>
      <p:sp>
        <p:nvSpPr>
          <p:cNvPr id="7196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38400" y="2209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7197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7198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743200" y="2743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7199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7200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886200" y="36576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-2</a:t>
            </a:r>
          </a:p>
        </p:txBody>
      </p:sp>
      <p:sp>
        <p:nvSpPr>
          <p:cNvPr id="7201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76600" y="3886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7202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42900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7203" name="Text Box 3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6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7204" name="Text Box 3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9812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7205" name="Text Box 4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981200" y="4953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</a:t>
            </a:r>
          </a:p>
        </p:txBody>
      </p:sp>
      <p:sp>
        <p:nvSpPr>
          <p:cNvPr id="7206" name="Text Box 4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20980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7207" name="Oval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00800" y="2667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7208" name="Oval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019800" y="4572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209" name="Oval 4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010400" y="3581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210" name="Oval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81600" y="3733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7211" name="Oval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153400" y="3276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7212" name="Oval 4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458200" y="4419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7213" name="Oval 4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315200" y="5181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7214" name="Oval 4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696200" y="2286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900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Warmup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P is a shortest path from s to v, and if t is on the path P, the segment from s to t is a shortest path between s and t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WHY?  </a:t>
            </a:r>
          </a:p>
        </p:txBody>
      </p:sp>
      <p:sp>
        <p:nvSpPr>
          <p:cNvPr id="819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0" y="3124200"/>
            <a:ext cx="4800600" cy="1104900"/>
          </a:xfrm>
          <a:custGeom>
            <a:avLst/>
            <a:gdLst>
              <a:gd name="T0" fmla="*/ 0 w 2496"/>
              <a:gd name="T1" fmla="*/ 1104900 h 936"/>
              <a:gd name="T2" fmla="*/ 830873 w 2496"/>
              <a:gd name="T3" fmla="*/ 254977 h 936"/>
              <a:gd name="T4" fmla="*/ 2031023 w 2496"/>
              <a:gd name="T5" fmla="*/ 708269 h 936"/>
              <a:gd name="T6" fmla="*/ 2677258 w 2496"/>
              <a:gd name="T7" fmla="*/ 708269 h 936"/>
              <a:gd name="T8" fmla="*/ 3692769 w 2496"/>
              <a:gd name="T9" fmla="*/ 28331 h 936"/>
              <a:gd name="T10" fmla="*/ 4800600 w 2496"/>
              <a:gd name="T11" fmla="*/ 538285 h 9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96"/>
              <a:gd name="T19" fmla="*/ 0 h 936"/>
              <a:gd name="T20" fmla="*/ 2496 w 2496"/>
              <a:gd name="T21" fmla="*/ 936 h 9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96" h="936">
                <a:moveTo>
                  <a:pt x="0" y="936"/>
                </a:moveTo>
                <a:cubicBezTo>
                  <a:pt x="128" y="604"/>
                  <a:pt x="256" y="272"/>
                  <a:pt x="432" y="216"/>
                </a:cubicBezTo>
                <a:cubicBezTo>
                  <a:pt x="608" y="160"/>
                  <a:pt x="896" y="536"/>
                  <a:pt x="1056" y="600"/>
                </a:cubicBezTo>
                <a:cubicBezTo>
                  <a:pt x="1216" y="664"/>
                  <a:pt x="1248" y="696"/>
                  <a:pt x="1392" y="600"/>
                </a:cubicBezTo>
                <a:cubicBezTo>
                  <a:pt x="1536" y="504"/>
                  <a:pt x="1736" y="48"/>
                  <a:pt x="1920" y="24"/>
                </a:cubicBezTo>
                <a:cubicBezTo>
                  <a:pt x="2104" y="0"/>
                  <a:pt x="2300" y="228"/>
                  <a:pt x="2496" y="4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4114800"/>
            <a:ext cx="369888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819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5800" y="3733800"/>
            <a:ext cx="369888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819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0" y="3505200"/>
            <a:ext cx="369888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2350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Greedy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" name="Picture 4" descr="Burn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0"/>
            <a:ext cx="2133600" cy="25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4648200"/>
            <a:ext cx="2819400" cy="1981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Dijkstra’s Algorithm</a:t>
            </a: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28800"/>
            <a:ext cx="8077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 = {};    d[s] = 0;     d[v] = infinity for v != 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While S != V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Choose v in V-S with minimum d[v]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Add v to 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For each  w in the neighborhood of v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	d[w] = min(d[w], d[v] + c(v, w))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586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922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640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922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9226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447800" y="51816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47800" y="5638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47800" y="55626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743200" y="48006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743200" y="51816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819400" y="5715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19400" y="6096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9624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886200" y="5791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36725" y="4989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9237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86000" y="533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9238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24200" y="4572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9239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1200" y="5562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9240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76600" y="6019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9241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956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9242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76600" y="510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9243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86200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9244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2400" y="5029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924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43000" y="510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246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3622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4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38400" y="5562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48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1480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49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38600" y="632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250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386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251" name="Text Box 3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0" y="0"/>
            <a:ext cx="533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Assume all edges have non-negative cost</a:t>
            </a:r>
          </a:p>
        </p:txBody>
      </p:sp>
    </p:spTree>
    <p:extLst>
      <p:ext uri="{BB962C8B-B14F-4D97-AF65-F5344CB8AC3E}">
        <p14:creationId xmlns:p14="http://schemas.microsoft.com/office/powerpoint/2010/main" val="5274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Simulate Dijkstra’s algorithm (strarting from s) on the graph</a:t>
            </a:r>
          </a:p>
        </p:txBody>
      </p:sp>
      <p:graphicFrame>
        <p:nvGraphicFramePr>
          <p:cNvPr id="142458" name="Group 122"/>
          <p:cNvGraphicFramePr>
            <a:graphicFrameLocks noGrp="1"/>
          </p:cNvGraphicFramePr>
          <p:nvPr>
            <p:ph sz="half" idx="2"/>
            <p:custDataLst>
              <p:tags r:id="rId2"/>
            </p:custDataLst>
          </p:nvPr>
        </p:nvGraphicFramePr>
        <p:xfrm>
          <a:off x="4648200" y="2743200"/>
          <a:ext cx="4038600" cy="2925764"/>
        </p:xfrm>
        <a:graphic>
          <a:graphicData uri="http://schemas.openxmlformats.org/drawingml/2006/table">
            <a:tbl>
              <a:tblPr/>
              <a:tblGrid>
                <a:gridCol w="576263"/>
                <a:gridCol w="577850"/>
                <a:gridCol w="576262"/>
                <a:gridCol w="577850"/>
                <a:gridCol w="576263"/>
                <a:gridCol w="577850"/>
                <a:gridCol w="576262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3" name="Text Box 1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5800" y="2286000"/>
            <a:ext cx="76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Round</a:t>
            </a:r>
          </a:p>
        </p:txBody>
      </p:sp>
      <p:sp>
        <p:nvSpPr>
          <p:cNvPr id="10294" name="Text Box 1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5400" y="220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Vertex Added</a:t>
            </a:r>
          </a:p>
        </p:txBody>
      </p:sp>
      <p:sp>
        <p:nvSpPr>
          <p:cNvPr id="10295" name="Text Box 1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2260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s</a:t>
            </a:r>
          </a:p>
        </p:txBody>
      </p:sp>
      <p:sp>
        <p:nvSpPr>
          <p:cNvPr id="10296" name="Text Box 1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200" y="2260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a</a:t>
            </a:r>
          </a:p>
        </p:txBody>
      </p:sp>
      <p:sp>
        <p:nvSpPr>
          <p:cNvPr id="10297" name="Text Box 1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22606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b</a:t>
            </a:r>
          </a:p>
        </p:txBody>
      </p:sp>
      <p:sp>
        <p:nvSpPr>
          <p:cNvPr id="10298" name="Text Box 1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96200" y="2260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c</a:t>
            </a:r>
          </a:p>
        </p:txBody>
      </p:sp>
      <p:sp>
        <p:nvSpPr>
          <p:cNvPr id="10299" name="Text Box 1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05800" y="22606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d</a:t>
            </a:r>
          </a:p>
        </p:txBody>
      </p:sp>
      <p:sp>
        <p:nvSpPr>
          <p:cNvPr id="10300" name="Oval 13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52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0301" name="Oval 1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76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10302" name="Oval 13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766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0303" name="Oval 1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526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0304" name="Line 13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62000" y="31242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Line 13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38200" y="3962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Line 1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0574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7" name="Line 13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133600" y="29718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8" name="Line 13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05200" y="3124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9" name="Line 14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828800" y="3200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0" name="Line 14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981200" y="31242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" name="Line 14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32004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" name="Line 1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38200" y="30480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3" name="Line 14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057400" y="480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4" name="Text Box 14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3200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1</a:t>
            </a:r>
          </a:p>
        </p:txBody>
      </p:sp>
      <p:sp>
        <p:nvSpPr>
          <p:cNvPr id="10315" name="Text Box 14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38400" y="274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1</a:t>
            </a:r>
          </a:p>
        </p:txBody>
      </p:sp>
      <p:sp>
        <p:nvSpPr>
          <p:cNvPr id="10316" name="Text Box 14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5200" y="3657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1</a:t>
            </a:r>
          </a:p>
        </p:txBody>
      </p:sp>
      <p:sp>
        <p:nvSpPr>
          <p:cNvPr id="10317" name="Text Box 14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67000" y="3352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2</a:t>
            </a:r>
          </a:p>
        </p:txBody>
      </p:sp>
      <p:sp>
        <p:nvSpPr>
          <p:cNvPr id="10318" name="Text Box 15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71600" y="3352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</a:t>
            </a:r>
          </a:p>
        </p:txBody>
      </p:sp>
      <p:sp>
        <p:nvSpPr>
          <p:cNvPr id="10319" name="Text Box 15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00200" y="3733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4</a:t>
            </a:r>
          </a:p>
        </p:txBody>
      </p:sp>
      <p:sp>
        <p:nvSpPr>
          <p:cNvPr id="10320" name="Text Box 15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90600" y="4191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6</a:t>
            </a:r>
          </a:p>
        </p:txBody>
      </p:sp>
      <p:sp>
        <p:nvSpPr>
          <p:cNvPr id="10321" name="Text Box 15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90800" y="4419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1</a:t>
            </a:r>
          </a:p>
        </p:txBody>
      </p:sp>
      <p:sp>
        <p:nvSpPr>
          <p:cNvPr id="10322" name="Text Box 15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90800" y="4876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</a:t>
            </a:r>
          </a:p>
        </p:txBody>
      </p:sp>
      <p:sp>
        <p:nvSpPr>
          <p:cNvPr id="10323" name="Text Box 15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19400" y="3962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4</a:t>
            </a:r>
          </a:p>
        </p:txBody>
      </p:sp>
      <p:sp>
        <p:nvSpPr>
          <p:cNvPr id="10324" name="Oval 1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3400" y="3733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0325" name="Content Placeholder 87"/>
          <p:cNvSpPr>
            <a:spLocks noGrp="1"/>
          </p:cNvSpPr>
          <p:nvPr>
            <p:ph sz="half" idx="1"/>
            <p:custDataLst>
              <p:tags r:id="rId35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24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was Dijkstra?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were his major contributions?</a:t>
            </a:r>
          </a:p>
        </p:txBody>
      </p:sp>
      <p:pic>
        <p:nvPicPr>
          <p:cNvPr id="11268" name="Picture 2" descr="http://www.citidel.org/bitstream/10117/333/2/edsger_dijkstr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0"/>
            <a:ext cx="1993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166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http://www.cs.utexas.edu/users/EWD/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0000FF"/>
                </a:solidFill>
              </a:rPr>
              <a:t>Edsger Wybe Dijkstra</a:t>
            </a:r>
            <a:r>
              <a:rPr lang="en-US" sz="2800" smtClean="0"/>
              <a:t> was one of the most influential members of computing science's founding generation. Among the domains in which his scientific contributions are fundamental are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algorithm design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programming languages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program design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operating systems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distributed processing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formal specification and verification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design of mathematical arguments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12292" name="Picture 4" descr="EWDwww"/>
          <p:cNvPicPr>
            <a:picLocks noChangeAspect="1" noChangeArrowheads="1"/>
          </p:cNvPicPr>
          <p:nvPr>
            <p:ph sz="half" idx="4294967295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2300" y="3962400"/>
            <a:ext cx="2171700" cy="2895600"/>
          </a:xfrm>
          <a:noFill/>
        </p:spPr>
      </p:pic>
    </p:spTree>
    <p:extLst>
      <p:ext uri="{BB962C8B-B14F-4D97-AF65-F5344CB8AC3E}">
        <p14:creationId xmlns:p14="http://schemas.microsoft.com/office/powerpoint/2010/main" val="3221192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Dijkstra’s Algorithm as a greedy algorithm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 committed to the solution by order of minimum distance</a:t>
            </a:r>
          </a:p>
        </p:txBody>
      </p:sp>
    </p:spTree>
    <p:extLst>
      <p:ext uri="{BB962C8B-B14F-4D97-AF65-F5344CB8AC3E}">
        <p14:creationId xmlns:p14="http://schemas.microsoft.com/office/powerpoint/2010/main" val="7426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Correctness Proof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Elements in S have the correct label</a:t>
            </a:r>
          </a:p>
          <a:p>
            <a:pPr eaLnBrk="1" hangingPunct="1"/>
            <a:r>
              <a:rPr lang="en-US" smtClean="0"/>
              <a:t>Key to proof:  when v is added to S, it has the correct distance label.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434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3962400"/>
            <a:ext cx="2743200" cy="2209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5029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434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1434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434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434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1434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124200" y="3886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29000" y="54864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Let v be a vertex in V-S with minimum d[v]</a:t>
            </a:r>
          </a:p>
          <a:p>
            <a:pPr eaLnBrk="1" hangingPunct="1"/>
            <a:r>
              <a:rPr lang="en-US" sz="2800" smtClean="0"/>
              <a:t>Let P</a:t>
            </a:r>
            <a:r>
              <a:rPr lang="en-US" sz="2800" baseline="-25000" smtClean="0"/>
              <a:t>v</a:t>
            </a:r>
            <a:r>
              <a:rPr lang="en-US" sz="2800" smtClean="0"/>
              <a:t> be a path of length d[v], with an edge (u,v)</a:t>
            </a:r>
          </a:p>
          <a:p>
            <a:pPr eaLnBrk="1" hangingPunct="1"/>
            <a:r>
              <a:rPr lang="en-US" sz="2800" smtClean="0"/>
              <a:t>Let P be some other path to v.  Suppose P first leaves S on the edge (x, y)</a:t>
            </a:r>
          </a:p>
          <a:p>
            <a:pPr lvl="1" eaLnBrk="1" hangingPunct="1"/>
            <a:r>
              <a:rPr lang="en-US" sz="2400" smtClean="0"/>
              <a:t>P = P</a:t>
            </a:r>
            <a:r>
              <a:rPr lang="en-US" sz="2400" baseline="-25000" smtClean="0"/>
              <a:t>sx</a:t>
            </a:r>
            <a:r>
              <a:rPr lang="en-US" sz="2400" smtClean="0"/>
              <a:t> + c(x,y) + P</a:t>
            </a:r>
            <a:r>
              <a:rPr lang="en-US" sz="2400" baseline="-25000" smtClean="0"/>
              <a:t>yv</a:t>
            </a:r>
          </a:p>
          <a:p>
            <a:pPr lvl="1" eaLnBrk="1" hangingPunct="1"/>
            <a:r>
              <a:rPr lang="en-US" sz="2400" smtClean="0"/>
              <a:t>Len(P</a:t>
            </a:r>
            <a:r>
              <a:rPr lang="en-US" sz="2400" baseline="-25000" smtClean="0"/>
              <a:t>sx</a:t>
            </a:r>
            <a:r>
              <a:rPr lang="en-US" sz="2400" smtClean="0"/>
              <a:t>) + c(x,y) &gt;= d[y]</a:t>
            </a:r>
          </a:p>
          <a:p>
            <a:pPr lvl="1" eaLnBrk="1" hangingPunct="1"/>
            <a:r>
              <a:rPr lang="en-US" sz="2400" smtClean="0"/>
              <a:t>Len(P</a:t>
            </a:r>
            <a:r>
              <a:rPr lang="en-US" sz="2400" baseline="-25000" smtClean="0"/>
              <a:t>yv</a:t>
            </a:r>
            <a:r>
              <a:rPr lang="en-US" sz="2400" smtClean="0"/>
              <a:t>) &gt;= 0</a:t>
            </a:r>
          </a:p>
          <a:p>
            <a:pPr lvl="1" eaLnBrk="1" hangingPunct="1"/>
            <a:r>
              <a:rPr lang="en-US" sz="2400" smtClean="0"/>
              <a:t>Len(P) &gt;= d[y] + 0 &gt;= d[v]</a:t>
            </a:r>
          </a:p>
          <a:p>
            <a:pPr lvl="1" eaLnBrk="1" hangingPunct="1"/>
            <a:endParaRPr lang="en-US" sz="2400" smtClean="0"/>
          </a:p>
        </p:txBody>
      </p:sp>
      <p:sp>
        <p:nvSpPr>
          <p:cNvPr id="1536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62600" y="3886200"/>
            <a:ext cx="2438400" cy="2209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536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24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1536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820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536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5369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153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39000" y="3810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543800" y="54102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Cost Edges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 a small example a negative cost edge and show that Dijkstra’s algorithm fails on this example</a:t>
            </a:r>
          </a:p>
        </p:txBody>
      </p:sp>
    </p:spTree>
    <p:extLst>
      <p:ext uri="{BB962C8B-B14F-4D97-AF65-F5344CB8AC3E}">
        <p14:creationId xmlns:p14="http://schemas.microsoft.com/office/powerpoint/2010/main" val="19171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Bottleneck Shortest Path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n-US" smtClean="0"/>
              <a:t>Define the bottleneck distance for a path to be the maximum cost edge along the path</a:t>
            </a:r>
          </a:p>
        </p:txBody>
      </p:sp>
      <p:sp>
        <p:nvSpPr>
          <p:cNvPr id="1741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5410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741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172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741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5410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741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4724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1741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676400" y="4953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514600" y="5029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76400" y="56388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43200" y="4953000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743200" y="5638800"/>
            <a:ext cx="914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12925" y="491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28800" y="594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742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667000" y="5029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0980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139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Compute the bottleneck shortest paths</a:t>
            </a:r>
          </a:p>
        </p:txBody>
      </p:sp>
      <p:sp>
        <p:nvSpPr>
          <p:cNvPr id="18435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2590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4495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35052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657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1400" y="3200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4343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43200" y="5105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2209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38200" y="2895600"/>
            <a:ext cx="990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33600" y="23622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133600" y="2819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752600" y="38100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38200" y="3962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524000" y="2895600"/>
            <a:ext cx="457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752600" y="47244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67000" y="38100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667000" y="25146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743200" y="3352800"/>
            <a:ext cx="838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429000" y="2514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0000" y="3505200"/>
            <a:ext cx="228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743200" y="3733800"/>
            <a:ext cx="1143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048000" y="46482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74725" y="2855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8458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382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8459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447800" y="34290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-3</a:t>
            </a:r>
          </a:p>
        </p:txBody>
      </p:sp>
      <p:sp>
        <p:nvSpPr>
          <p:cNvPr id="18460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38400" y="2209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18461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505200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18462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743200" y="2743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8463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8464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886200" y="36576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-2</a:t>
            </a:r>
          </a:p>
        </p:txBody>
      </p:sp>
      <p:sp>
        <p:nvSpPr>
          <p:cNvPr id="18465" name="Text Box 3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76600" y="3886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8466" name="Text Box 3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42900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8467" name="Text Box 3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600" y="4343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18468" name="Text Box 3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9812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8469" name="Text Box 3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981200" y="4953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</a:t>
            </a:r>
          </a:p>
        </p:txBody>
      </p:sp>
      <p:sp>
        <p:nvSpPr>
          <p:cNvPr id="18470" name="Text Box 3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20980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8471" name="Oval 4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00800" y="2667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8472" name="Oval 4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019800" y="4572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8473" name="Oval 4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010400" y="35814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8474" name="Oval 4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81600" y="37338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8475" name="Oval 4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153400" y="3276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8476" name="Oval 4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458200" y="4419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8477" name="Oval 4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315200" y="51816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8478" name="Oval 4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696200" y="2286000"/>
            <a:ext cx="304800" cy="304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495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Greedy Algorithms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Solve problems with the simplest possible algorithm</a:t>
            </a:r>
          </a:p>
          <a:p>
            <a:pPr eaLnBrk="1" hangingPunct="1">
              <a:defRPr/>
            </a:pPr>
            <a:r>
              <a:rPr lang="en-US" dirty="0" smtClean="0"/>
              <a:t>The hard part: showing that something simple actually works</a:t>
            </a:r>
          </a:p>
          <a:p>
            <a:pPr eaLnBrk="1" hangingPunct="1">
              <a:defRPr/>
            </a:pPr>
            <a:r>
              <a:rPr lang="en-US" dirty="0" smtClean="0"/>
              <a:t>Pseudo-definition</a:t>
            </a:r>
          </a:p>
          <a:p>
            <a:pPr lvl="1" eaLnBrk="1" hangingPunct="1">
              <a:defRPr/>
            </a:pPr>
            <a:r>
              <a:rPr lang="en-US" dirty="0" smtClean="0"/>
              <a:t>An algorithm is </a:t>
            </a:r>
            <a:r>
              <a:rPr lang="en-US" dirty="0" smtClean="0">
                <a:solidFill>
                  <a:srgbClr val="FF0000"/>
                </a:solidFill>
              </a:rPr>
              <a:t>Greedy</a:t>
            </a:r>
            <a:r>
              <a:rPr lang="en-US" dirty="0" smtClean="0"/>
              <a:t> if it builds its solution by adding elements one at a time using a simple rule</a:t>
            </a:r>
          </a:p>
        </p:txBody>
      </p:sp>
    </p:spTree>
    <p:extLst>
      <p:ext uri="{BB962C8B-B14F-4D97-AF65-F5344CB8AC3E}">
        <p14:creationId xmlns:p14="http://schemas.microsoft.com/office/powerpoint/2010/main" val="18238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How do you adapt Dijkstra’s algorithm  to handle bottleneck distances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Does the correctness proof still apply?</a:t>
            </a:r>
          </a:p>
        </p:txBody>
      </p:sp>
    </p:spTree>
    <p:extLst>
      <p:ext uri="{BB962C8B-B14F-4D97-AF65-F5344CB8AC3E}">
        <p14:creationId xmlns:p14="http://schemas.microsoft.com/office/powerpoint/2010/main" val="22207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 Theory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Tasks</a:t>
            </a:r>
          </a:p>
          <a:p>
            <a:pPr lvl="1" eaLnBrk="1" hangingPunct="1"/>
            <a:r>
              <a:rPr lang="en-US" smtClean="0"/>
              <a:t>Processing requirements, release times, deadlines</a:t>
            </a:r>
          </a:p>
          <a:p>
            <a:pPr eaLnBrk="1" hangingPunct="1"/>
            <a:r>
              <a:rPr lang="en-US" smtClean="0"/>
              <a:t>Processors</a:t>
            </a:r>
          </a:p>
          <a:p>
            <a:pPr eaLnBrk="1" hangingPunct="1"/>
            <a:r>
              <a:rPr lang="en-US" smtClean="0"/>
              <a:t>Precedence constraints</a:t>
            </a:r>
          </a:p>
          <a:p>
            <a:pPr eaLnBrk="1" hangingPunct="1"/>
            <a:r>
              <a:rPr lang="en-US" smtClean="0"/>
              <a:t>Objective function</a:t>
            </a:r>
          </a:p>
          <a:p>
            <a:pPr lvl="1" eaLnBrk="1" hangingPunct="1"/>
            <a:r>
              <a:rPr lang="en-US" smtClean="0"/>
              <a:t>Jobs scheduled, lateness, total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7857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Tasks occur at fixed times</a:t>
            </a:r>
          </a:p>
          <a:p>
            <a:pPr eaLnBrk="1" hangingPunct="1"/>
            <a:r>
              <a:rPr lang="en-US" smtClean="0"/>
              <a:t>Single processor</a:t>
            </a:r>
          </a:p>
          <a:p>
            <a:pPr eaLnBrk="1" hangingPunct="1"/>
            <a:r>
              <a:rPr lang="en-US" smtClean="0"/>
              <a:t>Maximize number of tasks completed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Tasks {1, 2, . . . N}</a:t>
            </a:r>
          </a:p>
          <a:p>
            <a:pPr eaLnBrk="1" hangingPunct="1"/>
            <a:r>
              <a:rPr lang="en-US" smtClean="0"/>
              <a:t>Start and finish times, s(i), f(i) 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Interval Scheduling</a:t>
            </a:r>
          </a:p>
        </p:txBody>
      </p:sp>
      <p:sp>
        <p:nvSpPr>
          <p:cNvPr id="51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52600" y="3505200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0" y="3886200"/>
            <a:ext cx="19050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67000" y="4267200"/>
            <a:ext cx="6858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86200" y="3505200"/>
            <a:ext cx="12954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76600" y="4267200"/>
            <a:ext cx="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57600" y="4267200"/>
            <a:ext cx="6858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648200" y="3886200"/>
            <a:ext cx="4572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4267200"/>
            <a:ext cx="16002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86400" y="3505200"/>
            <a:ext cx="457200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largest solution?</a:t>
            </a:r>
          </a:p>
        </p:txBody>
      </p:sp>
      <p:sp>
        <p:nvSpPr>
          <p:cNvPr id="6147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85825" y="2506663"/>
            <a:ext cx="11715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4343400"/>
            <a:ext cx="1168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072063" y="1585913"/>
            <a:ext cx="92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209800" y="1585913"/>
            <a:ext cx="747713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752600" y="3429000"/>
            <a:ext cx="62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951788" y="2506663"/>
            <a:ext cx="92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24400" y="3429000"/>
            <a:ext cx="76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915150" y="5272088"/>
            <a:ext cx="768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608638" y="4351338"/>
            <a:ext cx="92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882900" y="5272088"/>
            <a:ext cx="92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305175" y="2506663"/>
            <a:ext cx="126682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46138" y="5272088"/>
            <a:ext cx="1652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97263" y="4351338"/>
            <a:ext cx="1652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262563" y="2506663"/>
            <a:ext cx="1652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23000" y="3429000"/>
            <a:ext cx="1652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79913" y="5272088"/>
            <a:ext cx="1652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28913" y="3429000"/>
            <a:ext cx="1304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607175" y="1585913"/>
            <a:ext cx="1843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259638" y="4351338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Oval 23" hidden="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54113" y="2276475"/>
            <a:ext cx="192087" cy="1920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Oval 24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20938" y="4119563"/>
            <a:ext cx="192087" cy="1920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Oval 25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49663" y="2276475"/>
            <a:ext cx="192087" cy="1920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Oval 26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79975" y="3160713"/>
            <a:ext cx="192088" cy="1920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Oval 27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92813" y="4081463"/>
            <a:ext cx="192087" cy="1920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Oval 28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07238" y="5003800"/>
            <a:ext cx="192087" cy="1920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Oval 29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74063" y="2276475"/>
            <a:ext cx="192087" cy="1920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Greedy Algorithm for Scheduling</a:t>
            </a:r>
          </a:p>
        </p:txBody>
      </p:sp>
      <p:sp>
        <p:nvSpPr>
          <p:cNvPr id="7171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1676400"/>
            <a:ext cx="6781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Let T be the set of tasks, construct a set of independent tasks I, A is the rule determining the greedy algorithm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I = { }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While (T is not empty)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Select a task t from T by a rule A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Add t to I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Remove t and all tasks incompatible with t from T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42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1589</Words>
  <Application>Microsoft Office PowerPoint</Application>
  <PresentationFormat>On-screen Show (4:3)</PresentationFormat>
  <Paragraphs>431</Paragraphs>
  <Slides>50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1_Default Design</vt:lpstr>
      <vt:lpstr>CSEP 521 Applied Algorithms</vt:lpstr>
      <vt:lpstr>Announcements</vt:lpstr>
      <vt:lpstr>Highlights from last lecture</vt:lpstr>
      <vt:lpstr>Greedy Algorithms</vt:lpstr>
      <vt:lpstr>Greedy Algorithms</vt:lpstr>
      <vt:lpstr>Scheduling Theory</vt:lpstr>
      <vt:lpstr>Interval Scheduling</vt:lpstr>
      <vt:lpstr>What is the largest solution?</vt:lpstr>
      <vt:lpstr>Greedy Algorithm for Scheduling</vt:lpstr>
      <vt:lpstr>Simulate the greedy algorithm for each of these heuristics</vt:lpstr>
      <vt:lpstr>Greedy solution based on earliest finishing time</vt:lpstr>
      <vt:lpstr>Theorem: Earliest Finish Algorithm is Optimal</vt:lpstr>
      <vt:lpstr>Stay ahead lemma</vt:lpstr>
      <vt:lpstr>Completing the proof</vt:lpstr>
      <vt:lpstr>Scheduling all intervals</vt:lpstr>
      <vt:lpstr>How many processors are needed for this example?</vt:lpstr>
      <vt:lpstr>Prove that you cannot schedule this set of intervals with two processors</vt:lpstr>
      <vt:lpstr>Depth: maximum number of intervals active </vt:lpstr>
      <vt:lpstr>Algorithm</vt:lpstr>
      <vt:lpstr>Scheduling tasks</vt:lpstr>
      <vt:lpstr>Example</vt:lpstr>
      <vt:lpstr>Determine the minimum lateness</vt:lpstr>
      <vt:lpstr>Greedy Algorithm</vt:lpstr>
      <vt:lpstr>Analysis</vt:lpstr>
      <vt:lpstr>List the inversions</vt:lpstr>
      <vt:lpstr>Lemma: There is an optimal schedule with no idle time</vt:lpstr>
      <vt:lpstr>Lemma</vt:lpstr>
      <vt:lpstr>Interchange argument</vt:lpstr>
      <vt:lpstr>Proof by Bubble Sort</vt:lpstr>
      <vt:lpstr>Real Proof</vt:lpstr>
      <vt:lpstr>Result</vt:lpstr>
      <vt:lpstr>Homework Scheduling</vt:lpstr>
      <vt:lpstr>Extensions</vt:lpstr>
      <vt:lpstr>Subsequence Testing</vt:lpstr>
      <vt:lpstr>Greedy Algorithm for Subsequence Testing</vt:lpstr>
      <vt:lpstr>Shortest Paths</vt:lpstr>
      <vt:lpstr>Single Source Shortest Path Problem</vt:lpstr>
      <vt:lpstr>Construct Shortest Path Tree  from s</vt:lpstr>
      <vt:lpstr>Warmup</vt:lpstr>
      <vt:lpstr>Dijkstra’s Algorithm</vt:lpstr>
      <vt:lpstr>Simulate Dijkstra’s algorithm (strarting from s) on the graph</vt:lpstr>
      <vt:lpstr>Who was Dijkstra?</vt:lpstr>
      <vt:lpstr>http://www.cs.utexas.edu/users/EWD/</vt:lpstr>
      <vt:lpstr>Dijkstra’s Algorithm as a greedy algorithm</vt:lpstr>
      <vt:lpstr>Correctness Proof</vt:lpstr>
      <vt:lpstr>Proof</vt:lpstr>
      <vt:lpstr>Negative Cost Edges</vt:lpstr>
      <vt:lpstr>Bottleneck Shortest Path</vt:lpstr>
      <vt:lpstr>Compute the bottleneck shortest paths</vt:lpstr>
      <vt:lpstr>How do you adapt Dijkstra’s algorithm  to handle bottleneck distances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38</cp:revision>
  <dcterms:created xsi:type="dcterms:W3CDTF">1601-01-01T00:00:00Z</dcterms:created>
  <dcterms:modified xsi:type="dcterms:W3CDTF">2013-01-16T00:00:35Z</dcterms:modified>
</cp:coreProperties>
</file>