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7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9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0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1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2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3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4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15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16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17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18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19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20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21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22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23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24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notesSlides/notesSlide25.xml" ContentType="application/vnd.openxmlformats-officedocument.presentationml.notesSlide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26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27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28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2"/>
  </p:notesMasterIdLst>
  <p:handoutMasterIdLst>
    <p:handoutMasterId r:id="rId63"/>
  </p:handoutMasterIdLst>
  <p:sldIdLst>
    <p:sldId id="256" r:id="rId2"/>
    <p:sldId id="257" r:id="rId3"/>
    <p:sldId id="287" r:id="rId4"/>
    <p:sldId id="259" r:id="rId5"/>
    <p:sldId id="330" r:id="rId6"/>
    <p:sldId id="331" r:id="rId7"/>
    <p:sldId id="299" r:id="rId8"/>
    <p:sldId id="261" r:id="rId9"/>
    <p:sldId id="260" r:id="rId10"/>
    <p:sldId id="262" r:id="rId11"/>
    <p:sldId id="263" r:id="rId12"/>
    <p:sldId id="264" r:id="rId13"/>
    <p:sldId id="294" r:id="rId14"/>
    <p:sldId id="295" r:id="rId15"/>
    <p:sldId id="300" r:id="rId16"/>
    <p:sldId id="272" r:id="rId17"/>
    <p:sldId id="273" r:id="rId18"/>
    <p:sldId id="296" r:id="rId19"/>
    <p:sldId id="274" r:id="rId20"/>
    <p:sldId id="275" r:id="rId21"/>
    <p:sldId id="297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98" r:id="rId30"/>
    <p:sldId id="301" r:id="rId31"/>
    <p:sldId id="302" r:id="rId32"/>
    <p:sldId id="303" r:id="rId33"/>
    <p:sldId id="304" r:id="rId34"/>
    <p:sldId id="305" r:id="rId35"/>
    <p:sldId id="286" r:id="rId36"/>
    <p:sldId id="306" r:id="rId37"/>
    <p:sldId id="307" r:id="rId38"/>
    <p:sldId id="308" r:id="rId39"/>
    <p:sldId id="309" r:id="rId40"/>
    <p:sldId id="310" r:id="rId41"/>
    <p:sldId id="311" r:id="rId42"/>
    <p:sldId id="312" r:id="rId43"/>
    <p:sldId id="313" r:id="rId44"/>
    <p:sldId id="314" r:id="rId45"/>
    <p:sldId id="315" r:id="rId46"/>
    <p:sldId id="316" r:id="rId47"/>
    <p:sldId id="317" r:id="rId48"/>
    <p:sldId id="318" r:id="rId49"/>
    <p:sldId id="319" r:id="rId50"/>
    <p:sldId id="320" r:id="rId51"/>
    <p:sldId id="321" r:id="rId52"/>
    <p:sldId id="322" r:id="rId53"/>
    <p:sldId id="323" r:id="rId54"/>
    <p:sldId id="324" r:id="rId55"/>
    <p:sldId id="325" r:id="rId56"/>
    <p:sldId id="326" r:id="rId57"/>
    <p:sldId id="327" r:id="rId58"/>
    <p:sldId id="328" r:id="rId59"/>
    <p:sldId id="332" r:id="rId60"/>
    <p:sldId id="329" r:id="rId61"/>
  </p:sldIdLst>
  <p:sldSz cx="9144000" cy="6858000" type="screen4x3"/>
  <p:notesSz cx="7315200" cy="9601200"/>
  <p:custDataLst>
    <p:tags r:id="rId6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4" d="100"/>
          <a:sy n="104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879405C3-577A-4D55-B53B-59D415B6092F}" type="datetimeFigureOut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EE6F8ECC-1964-47B3-A12E-3B1F9838F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56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D64FA658-0AEA-4D5F-B925-C4694E4CD811}" type="datetimeFigureOut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33B6FA5-FF85-4C67-B2AA-DAFB9285B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59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EB2AC7-3571-41A7-A47B-E30B9A353AC9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7BB6A9-A5A1-4A46-848F-5B9E9DCDF8AB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910C6C-B030-4DFA-8DEE-88954E694352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59903E-75F7-48B3-9EF1-B5ED8076FC7F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F43CCA-480A-4191-8C70-1864AB7290D7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E9C9E97-B4C0-478A-8507-A900C8634017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1A4959-EAAB-472E-9BD5-28E8C48A0024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DE10D1-0544-4E0C-BC2E-45FDE8E77DD5}" type="slidenum">
              <a:rPr lang="en-US" smtClean="0"/>
              <a:pPr eaLnBrk="1" hangingPunct="1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CA063E-A98F-4DE1-B225-7E2F262AE76D}" type="slidenum">
              <a:rPr lang="en-US" smtClean="0"/>
              <a:pPr eaLnBrk="1" hangingPunct="1"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2045A0-31F8-4F24-8FD6-2DA2FB20BDEC}" type="slidenum">
              <a:rPr lang="en-US" smtClean="0"/>
              <a:pPr eaLnBrk="1" hangingPunct="1"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9BEC99-1B2C-47FB-9B4E-54E879A127BE}" type="slidenum">
              <a:rPr lang="en-US" smtClean="0"/>
              <a:pPr eaLnBrk="1" hangingPunct="1"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194F38-69DA-44F3-8C22-6B2BE3F14238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846F23-1780-4C48-A28C-AABB1972CCE2}" type="slidenum">
              <a:rPr lang="en-US" smtClean="0"/>
              <a:pPr eaLnBrk="1" hangingPunct="1"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B8ED16-B983-4D94-B309-B4FC570DA391}" type="slidenum">
              <a:rPr lang="en-US" smtClean="0"/>
              <a:pPr eaLnBrk="1" hangingPunct="1"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0C81F3-7C03-4899-80D3-CFA708DF08F8}" type="slidenum">
              <a:rPr lang="en-US" smtClean="0"/>
              <a:pPr eaLnBrk="1" hangingPunct="1"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424920-94A8-44DD-9583-F6972CB223EC}" type="slidenum">
              <a:rPr lang="en-US" smtClean="0"/>
              <a:pPr eaLnBrk="1" hangingPunct="1"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4F5B65-FF70-4A86-8D10-4A539EE148F9}" type="slidenum">
              <a:rPr lang="en-US" smtClean="0"/>
              <a:pPr eaLnBrk="1" hangingPunct="1"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D1EEA3-ABC1-4544-841E-5BBCA26895A2}" type="slidenum">
              <a:rPr lang="en-US" smtClean="0"/>
              <a:pPr eaLnBrk="1" hangingPunct="1"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5F41138-342C-4E23-AABF-9A26E9846C53}" type="slidenum">
              <a:rPr lang="en-US" smtClean="0"/>
              <a:pPr eaLnBrk="1" hangingPunct="1"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4196BA-8EDB-4E5F-B02F-9C510B07D8BB}" type="slidenum">
              <a:rPr lang="en-US" smtClean="0"/>
              <a:pPr eaLnBrk="1" hangingPunct="1"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79678C-C5B9-41B7-8E4D-B6292010DB2D}" type="slidenum">
              <a:rPr lang="en-US" smtClean="0"/>
              <a:pPr eaLnBrk="1" hangingPunct="1"/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6DE00D-F459-47E8-AB61-679A20B5D8CD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F379E9-C5A4-491A-AAF0-96A1FF0DC694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2D550A-3D7B-4281-839A-05DAC398A5D7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CD83AE-32EE-4018-AEE6-7400C2155127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CA26EE-9BB6-482B-A998-573D56BDD5CC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CF5F98-67BD-4F10-A98B-82E104A4EC98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9FF673-8F4C-4417-A11C-AF2B14180E81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2ACC5-4CCB-4D0E-9946-72133D2B1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9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7F9DD-9E7B-4A11-A263-EBAC655A4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47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3FCF4-AB30-40C1-A05D-48F63E14F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10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35A4A-1002-4B9A-9C1A-8837391EE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69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1F762-0EA5-486A-9903-C49F3BAB1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3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2940D-FFFC-4A6B-81C7-E074D3A17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06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33F67-FD3C-413A-A84F-E693026AB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8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77697-E42C-4879-8A67-B94E5DBBF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1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335C3-1021-4D98-86D7-BBF5C0965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8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19A5E-EA83-41C6-9FAD-52F147804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6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0D6F8-FDA4-4780-BF19-42F80BFE7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2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812B-090A-41A5-AA35-F81AF21F4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35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BB6EE-B164-4083-A3E8-F7010C395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0B7CA86-617F-4601-8DC2-AB5D610BA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notesSlide" Target="../notesSlides/notesSlide9.xml"/><Relationship Id="rId5" Type="http://schemas.openxmlformats.org/officeDocument/2006/relationships/tags" Target="../tags/tag24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3.xml"/><Relationship Id="rId9" Type="http://schemas.openxmlformats.org/officeDocument/2006/relationships/tags" Target="../tags/tag2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notesSlide" Target="../notesSlides/notesSlide10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33.xml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12" Type="http://schemas.openxmlformats.org/officeDocument/2006/relationships/notesSlide" Target="../notesSlides/notesSlide1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slideLayout" Target="../slideLayouts/slideLayout13.xml"/><Relationship Id="rId5" Type="http://schemas.openxmlformats.org/officeDocument/2006/relationships/tags" Target="../tags/tag43.xml"/><Relationship Id="rId10" Type="http://schemas.openxmlformats.org/officeDocument/2006/relationships/tags" Target="../tags/tag48.xml"/><Relationship Id="rId4" Type="http://schemas.openxmlformats.org/officeDocument/2006/relationships/tags" Target="../tags/tag42.xml"/><Relationship Id="rId9" Type="http://schemas.openxmlformats.org/officeDocument/2006/relationships/tags" Target="../tags/tag4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notesSlide" Target="../notesSlides/notesSlide1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53.xml"/><Relationship Id="rId10" Type="http://schemas.openxmlformats.org/officeDocument/2006/relationships/tags" Target="../tags/tag58.xml"/><Relationship Id="rId4" Type="http://schemas.openxmlformats.org/officeDocument/2006/relationships/tags" Target="../tags/tag52.xml"/><Relationship Id="rId9" Type="http://schemas.openxmlformats.org/officeDocument/2006/relationships/tags" Target="../tags/tag5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tags" Target="../tags/tag80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12" Type="http://schemas.openxmlformats.org/officeDocument/2006/relationships/tags" Target="../tags/tag79.xml"/><Relationship Id="rId17" Type="http://schemas.openxmlformats.org/officeDocument/2006/relationships/notesSlide" Target="../notesSlides/notesSlide16.xml"/><Relationship Id="rId2" Type="http://schemas.openxmlformats.org/officeDocument/2006/relationships/tags" Target="../tags/tag6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5" Type="http://schemas.openxmlformats.org/officeDocument/2006/relationships/tags" Target="../tags/tag72.xml"/><Relationship Id="rId15" Type="http://schemas.openxmlformats.org/officeDocument/2006/relationships/tags" Target="../tags/tag82.xml"/><Relationship Id="rId10" Type="http://schemas.openxmlformats.org/officeDocument/2006/relationships/tags" Target="../tags/tag77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tags" Target="../tags/tag8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hyperlink" Target="mailto:tanvir@cs.washington.edu" TargetMode="External"/><Relationship Id="rId5" Type="http://schemas.openxmlformats.org/officeDocument/2006/relationships/hyperlink" Target="mailto:anderson@cs.washington.edu" TargetMode="Externa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notesSlide" Target="../notesSlides/notesSlide20.xm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1" Type="http://schemas.openxmlformats.org/officeDocument/2006/relationships/tags" Target="../tags/tag100.xml"/><Relationship Id="rId5" Type="http://schemas.openxmlformats.org/officeDocument/2006/relationships/tags" Target="../tags/tag94.xml"/><Relationship Id="rId10" Type="http://schemas.openxmlformats.org/officeDocument/2006/relationships/tags" Target="../tags/tag99.xml"/><Relationship Id="rId4" Type="http://schemas.openxmlformats.org/officeDocument/2006/relationships/tags" Target="../tags/tag93.xml"/><Relationship Id="rId9" Type="http://schemas.openxmlformats.org/officeDocument/2006/relationships/tags" Target="../tags/tag9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4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10.xml"/><Relationship Id="rId3" Type="http://schemas.openxmlformats.org/officeDocument/2006/relationships/tags" Target="../tags/tag105.xml"/><Relationship Id="rId7" Type="http://schemas.openxmlformats.org/officeDocument/2006/relationships/tags" Target="../tags/tag109.xml"/><Relationship Id="rId12" Type="http://schemas.openxmlformats.org/officeDocument/2006/relationships/notesSlide" Target="../notesSlides/notesSlide22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07.xml"/><Relationship Id="rId10" Type="http://schemas.openxmlformats.org/officeDocument/2006/relationships/tags" Target="../tags/tag112.xml"/><Relationship Id="rId4" Type="http://schemas.openxmlformats.org/officeDocument/2006/relationships/tags" Target="../tags/tag106.xml"/><Relationship Id="rId9" Type="http://schemas.openxmlformats.org/officeDocument/2006/relationships/tags" Target="../tags/tag1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4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4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4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6.xml"/><Relationship Id="rId3" Type="http://schemas.openxmlformats.org/officeDocument/2006/relationships/tags" Target="../tags/tag121.xml"/><Relationship Id="rId7" Type="http://schemas.openxmlformats.org/officeDocument/2006/relationships/slideLayout" Target="../slideLayouts/slideLayout13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tags" Target="../tags/tag124.xml"/><Relationship Id="rId5" Type="http://schemas.openxmlformats.org/officeDocument/2006/relationships/tags" Target="../tags/tag123.xml"/><Relationship Id="rId4" Type="http://schemas.openxmlformats.org/officeDocument/2006/relationships/tags" Target="../tags/tag12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7.xml"/><Relationship Id="rId3" Type="http://schemas.openxmlformats.org/officeDocument/2006/relationships/tags" Target="../tags/tag127.xml"/><Relationship Id="rId7" Type="http://schemas.openxmlformats.org/officeDocument/2006/relationships/slideLayout" Target="../slideLayouts/slideLayout13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tags" Target="../tags/tag130.xml"/><Relationship Id="rId5" Type="http://schemas.openxmlformats.org/officeDocument/2006/relationships/tags" Target="../tags/tag129.xml"/><Relationship Id="rId4" Type="http://schemas.openxmlformats.org/officeDocument/2006/relationships/tags" Target="../tags/tag1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hyperlink" Target="http://www.cs.washington.edu/education/courses/csep521/13wi/" TargetMode="External"/><Relationship Id="rId4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2.xml"/><Relationship Id="rId1" Type="http://schemas.openxmlformats.org/officeDocument/2006/relationships/tags" Target="../tags/tag1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2.xml"/><Relationship Id="rId1" Type="http://schemas.openxmlformats.org/officeDocument/2006/relationships/tags" Target="../tags/tag14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4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4" Type="http://schemas.openxmlformats.org/officeDocument/2006/relationships/notesSlide" Target="../notesSlides/notesSlide2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49.xml"/><Relationship Id="rId1" Type="http://schemas.openxmlformats.org/officeDocument/2006/relationships/tags" Target="../tags/tag14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152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4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4.xml"/><Relationship Id="rId1" Type="http://schemas.openxmlformats.org/officeDocument/2006/relationships/tags" Target="../tags/tag153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57.xml"/><Relationship Id="rId7" Type="http://schemas.openxmlformats.org/officeDocument/2006/relationships/tags" Target="../tags/tag161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6" Type="http://schemas.openxmlformats.org/officeDocument/2006/relationships/tags" Target="../tags/tag160.xml"/><Relationship Id="rId5" Type="http://schemas.openxmlformats.org/officeDocument/2006/relationships/tags" Target="../tags/tag159.xml"/><Relationship Id="rId4" Type="http://schemas.openxmlformats.org/officeDocument/2006/relationships/tags" Target="../tags/tag15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10.xml"/><Relationship Id="rId7" Type="http://schemas.openxmlformats.org/officeDocument/2006/relationships/image" Target="../media/image2.jpe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tags" Target="../tags/tag169.xml"/><Relationship Id="rId13" Type="http://schemas.openxmlformats.org/officeDocument/2006/relationships/tags" Target="../tags/tag174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64.xml"/><Relationship Id="rId7" Type="http://schemas.openxmlformats.org/officeDocument/2006/relationships/tags" Target="../tags/tag168.xml"/><Relationship Id="rId12" Type="http://schemas.openxmlformats.org/officeDocument/2006/relationships/tags" Target="../tags/tag173.xml"/><Relationship Id="rId17" Type="http://schemas.openxmlformats.org/officeDocument/2006/relationships/tags" Target="../tags/tag178.xml"/><Relationship Id="rId2" Type="http://schemas.openxmlformats.org/officeDocument/2006/relationships/tags" Target="../tags/tag163.xml"/><Relationship Id="rId16" Type="http://schemas.openxmlformats.org/officeDocument/2006/relationships/tags" Target="../tags/tag177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11" Type="http://schemas.openxmlformats.org/officeDocument/2006/relationships/tags" Target="../tags/tag172.xml"/><Relationship Id="rId5" Type="http://schemas.openxmlformats.org/officeDocument/2006/relationships/tags" Target="../tags/tag166.xml"/><Relationship Id="rId15" Type="http://schemas.openxmlformats.org/officeDocument/2006/relationships/tags" Target="../tags/tag176.xml"/><Relationship Id="rId10" Type="http://schemas.openxmlformats.org/officeDocument/2006/relationships/tags" Target="../tags/tag171.xml"/><Relationship Id="rId4" Type="http://schemas.openxmlformats.org/officeDocument/2006/relationships/tags" Target="../tags/tag165.xml"/><Relationship Id="rId9" Type="http://schemas.openxmlformats.org/officeDocument/2006/relationships/tags" Target="../tags/tag170.xml"/><Relationship Id="rId14" Type="http://schemas.openxmlformats.org/officeDocument/2006/relationships/tags" Target="../tags/tag175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186.xml"/><Relationship Id="rId13" Type="http://schemas.openxmlformats.org/officeDocument/2006/relationships/tags" Target="../tags/tag191.xml"/><Relationship Id="rId18" Type="http://schemas.openxmlformats.org/officeDocument/2006/relationships/tags" Target="../tags/tag196.xml"/><Relationship Id="rId26" Type="http://schemas.openxmlformats.org/officeDocument/2006/relationships/tags" Target="../tags/tag204.xml"/><Relationship Id="rId3" Type="http://schemas.openxmlformats.org/officeDocument/2006/relationships/tags" Target="../tags/tag181.xml"/><Relationship Id="rId21" Type="http://schemas.openxmlformats.org/officeDocument/2006/relationships/tags" Target="../tags/tag199.xml"/><Relationship Id="rId7" Type="http://schemas.openxmlformats.org/officeDocument/2006/relationships/tags" Target="../tags/tag185.xml"/><Relationship Id="rId12" Type="http://schemas.openxmlformats.org/officeDocument/2006/relationships/tags" Target="../tags/tag190.xml"/><Relationship Id="rId17" Type="http://schemas.openxmlformats.org/officeDocument/2006/relationships/tags" Target="../tags/tag195.xml"/><Relationship Id="rId25" Type="http://schemas.openxmlformats.org/officeDocument/2006/relationships/tags" Target="../tags/tag203.xml"/><Relationship Id="rId2" Type="http://schemas.openxmlformats.org/officeDocument/2006/relationships/tags" Target="../tags/tag180.xml"/><Relationship Id="rId16" Type="http://schemas.openxmlformats.org/officeDocument/2006/relationships/tags" Target="../tags/tag194.xml"/><Relationship Id="rId20" Type="http://schemas.openxmlformats.org/officeDocument/2006/relationships/tags" Target="../tags/tag198.xml"/><Relationship Id="rId1" Type="http://schemas.openxmlformats.org/officeDocument/2006/relationships/tags" Target="../tags/tag179.xml"/><Relationship Id="rId6" Type="http://schemas.openxmlformats.org/officeDocument/2006/relationships/tags" Target="../tags/tag184.xml"/><Relationship Id="rId11" Type="http://schemas.openxmlformats.org/officeDocument/2006/relationships/tags" Target="../tags/tag189.xml"/><Relationship Id="rId24" Type="http://schemas.openxmlformats.org/officeDocument/2006/relationships/tags" Target="../tags/tag202.xml"/><Relationship Id="rId5" Type="http://schemas.openxmlformats.org/officeDocument/2006/relationships/tags" Target="../tags/tag183.xml"/><Relationship Id="rId15" Type="http://schemas.openxmlformats.org/officeDocument/2006/relationships/tags" Target="../tags/tag193.xml"/><Relationship Id="rId23" Type="http://schemas.openxmlformats.org/officeDocument/2006/relationships/tags" Target="../tags/tag201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88.xml"/><Relationship Id="rId19" Type="http://schemas.openxmlformats.org/officeDocument/2006/relationships/tags" Target="../tags/tag197.xml"/><Relationship Id="rId4" Type="http://schemas.openxmlformats.org/officeDocument/2006/relationships/tags" Target="../tags/tag182.xml"/><Relationship Id="rId9" Type="http://schemas.openxmlformats.org/officeDocument/2006/relationships/tags" Target="../tags/tag187.xml"/><Relationship Id="rId14" Type="http://schemas.openxmlformats.org/officeDocument/2006/relationships/tags" Target="../tags/tag192.xml"/><Relationship Id="rId22" Type="http://schemas.openxmlformats.org/officeDocument/2006/relationships/tags" Target="../tags/tag200.xml"/><Relationship Id="rId27" Type="http://schemas.openxmlformats.org/officeDocument/2006/relationships/tags" Target="../tags/tag20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7.xml"/><Relationship Id="rId1" Type="http://schemas.openxmlformats.org/officeDocument/2006/relationships/tags" Target="../tags/tag206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tags" Target="../tags/tag215.xml"/><Relationship Id="rId13" Type="http://schemas.openxmlformats.org/officeDocument/2006/relationships/tags" Target="../tags/tag220.xml"/><Relationship Id="rId18" Type="http://schemas.openxmlformats.org/officeDocument/2006/relationships/tags" Target="../tags/tag225.xml"/><Relationship Id="rId3" Type="http://schemas.openxmlformats.org/officeDocument/2006/relationships/tags" Target="../tags/tag210.xml"/><Relationship Id="rId21" Type="http://schemas.openxmlformats.org/officeDocument/2006/relationships/tags" Target="../tags/tag228.xml"/><Relationship Id="rId7" Type="http://schemas.openxmlformats.org/officeDocument/2006/relationships/tags" Target="../tags/tag214.xml"/><Relationship Id="rId12" Type="http://schemas.openxmlformats.org/officeDocument/2006/relationships/tags" Target="../tags/tag219.xml"/><Relationship Id="rId17" Type="http://schemas.openxmlformats.org/officeDocument/2006/relationships/tags" Target="../tags/tag224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09.xml"/><Relationship Id="rId16" Type="http://schemas.openxmlformats.org/officeDocument/2006/relationships/tags" Target="../tags/tag223.xml"/><Relationship Id="rId20" Type="http://schemas.openxmlformats.org/officeDocument/2006/relationships/tags" Target="../tags/tag227.xml"/><Relationship Id="rId1" Type="http://schemas.openxmlformats.org/officeDocument/2006/relationships/tags" Target="../tags/tag208.xml"/><Relationship Id="rId6" Type="http://schemas.openxmlformats.org/officeDocument/2006/relationships/tags" Target="../tags/tag213.xml"/><Relationship Id="rId11" Type="http://schemas.openxmlformats.org/officeDocument/2006/relationships/tags" Target="../tags/tag218.xml"/><Relationship Id="rId24" Type="http://schemas.openxmlformats.org/officeDocument/2006/relationships/tags" Target="../tags/tag231.xml"/><Relationship Id="rId5" Type="http://schemas.openxmlformats.org/officeDocument/2006/relationships/tags" Target="../tags/tag212.xml"/><Relationship Id="rId15" Type="http://schemas.openxmlformats.org/officeDocument/2006/relationships/tags" Target="../tags/tag222.xml"/><Relationship Id="rId23" Type="http://schemas.openxmlformats.org/officeDocument/2006/relationships/tags" Target="../tags/tag230.xml"/><Relationship Id="rId10" Type="http://schemas.openxmlformats.org/officeDocument/2006/relationships/tags" Target="../tags/tag217.xml"/><Relationship Id="rId19" Type="http://schemas.openxmlformats.org/officeDocument/2006/relationships/tags" Target="../tags/tag226.xml"/><Relationship Id="rId4" Type="http://schemas.openxmlformats.org/officeDocument/2006/relationships/tags" Target="../tags/tag211.xml"/><Relationship Id="rId9" Type="http://schemas.openxmlformats.org/officeDocument/2006/relationships/tags" Target="../tags/tag216.xml"/><Relationship Id="rId14" Type="http://schemas.openxmlformats.org/officeDocument/2006/relationships/tags" Target="../tags/tag221.xml"/><Relationship Id="rId22" Type="http://schemas.openxmlformats.org/officeDocument/2006/relationships/tags" Target="../tags/tag229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tags" Target="../tags/tag239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34.xml"/><Relationship Id="rId7" Type="http://schemas.openxmlformats.org/officeDocument/2006/relationships/tags" Target="../tags/tag238.xml"/><Relationship Id="rId12" Type="http://schemas.openxmlformats.org/officeDocument/2006/relationships/tags" Target="../tags/tag243.xml"/><Relationship Id="rId2" Type="http://schemas.openxmlformats.org/officeDocument/2006/relationships/tags" Target="../tags/tag233.xml"/><Relationship Id="rId1" Type="http://schemas.openxmlformats.org/officeDocument/2006/relationships/tags" Target="../tags/tag232.xml"/><Relationship Id="rId6" Type="http://schemas.openxmlformats.org/officeDocument/2006/relationships/tags" Target="../tags/tag237.xml"/><Relationship Id="rId11" Type="http://schemas.openxmlformats.org/officeDocument/2006/relationships/tags" Target="../tags/tag242.xml"/><Relationship Id="rId5" Type="http://schemas.openxmlformats.org/officeDocument/2006/relationships/tags" Target="../tags/tag236.xml"/><Relationship Id="rId10" Type="http://schemas.openxmlformats.org/officeDocument/2006/relationships/tags" Target="../tags/tag241.xml"/><Relationship Id="rId4" Type="http://schemas.openxmlformats.org/officeDocument/2006/relationships/tags" Target="../tags/tag235.xml"/><Relationship Id="rId9" Type="http://schemas.openxmlformats.org/officeDocument/2006/relationships/tags" Target="../tags/tag240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5.xml"/><Relationship Id="rId1" Type="http://schemas.openxmlformats.org/officeDocument/2006/relationships/tags" Target="../tags/tag244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tags" Target="../tags/tag253.xml"/><Relationship Id="rId13" Type="http://schemas.openxmlformats.org/officeDocument/2006/relationships/tags" Target="../tags/tag258.xml"/><Relationship Id="rId18" Type="http://schemas.openxmlformats.org/officeDocument/2006/relationships/tags" Target="../tags/tag263.xml"/><Relationship Id="rId3" Type="http://schemas.openxmlformats.org/officeDocument/2006/relationships/tags" Target="../tags/tag248.xml"/><Relationship Id="rId21" Type="http://schemas.openxmlformats.org/officeDocument/2006/relationships/tags" Target="../tags/tag266.xml"/><Relationship Id="rId7" Type="http://schemas.openxmlformats.org/officeDocument/2006/relationships/tags" Target="../tags/tag252.xml"/><Relationship Id="rId12" Type="http://schemas.openxmlformats.org/officeDocument/2006/relationships/tags" Target="../tags/tag257.xml"/><Relationship Id="rId17" Type="http://schemas.openxmlformats.org/officeDocument/2006/relationships/tags" Target="../tags/tag262.xml"/><Relationship Id="rId2" Type="http://schemas.openxmlformats.org/officeDocument/2006/relationships/tags" Target="../tags/tag247.xml"/><Relationship Id="rId16" Type="http://schemas.openxmlformats.org/officeDocument/2006/relationships/tags" Target="../tags/tag261.xml"/><Relationship Id="rId20" Type="http://schemas.openxmlformats.org/officeDocument/2006/relationships/tags" Target="../tags/tag265.xml"/><Relationship Id="rId1" Type="http://schemas.openxmlformats.org/officeDocument/2006/relationships/tags" Target="../tags/tag246.xml"/><Relationship Id="rId6" Type="http://schemas.openxmlformats.org/officeDocument/2006/relationships/tags" Target="../tags/tag251.xml"/><Relationship Id="rId11" Type="http://schemas.openxmlformats.org/officeDocument/2006/relationships/tags" Target="../tags/tag256.xml"/><Relationship Id="rId5" Type="http://schemas.openxmlformats.org/officeDocument/2006/relationships/tags" Target="../tags/tag250.xml"/><Relationship Id="rId15" Type="http://schemas.openxmlformats.org/officeDocument/2006/relationships/tags" Target="../tags/tag260.xml"/><Relationship Id="rId23" Type="http://schemas.openxmlformats.org/officeDocument/2006/relationships/slideLayout" Target="../slideLayouts/slideLayout13.xml"/><Relationship Id="rId10" Type="http://schemas.openxmlformats.org/officeDocument/2006/relationships/tags" Target="../tags/tag255.xml"/><Relationship Id="rId19" Type="http://schemas.openxmlformats.org/officeDocument/2006/relationships/tags" Target="../tags/tag264.xml"/><Relationship Id="rId4" Type="http://schemas.openxmlformats.org/officeDocument/2006/relationships/tags" Target="../tags/tag249.xml"/><Relationship Id="rId9" Type="http://schemas.openxmlformats.org/officeDocument/2006/relationships/tags" Target="../tags/tag254.xml"/><Relationship Id="rId14" Type="http://schemas.openxmlformats.org/officeDocument/2006/relationships/tags" Target="../tags/tag259.xml"/><Relationship Id="rId22" Type="http://schemas.openxmlformats.org/officeDocument/2006/relationships/tags" Target="../tags/tag267.xml"/></Relationships>
</file>

<file path=ppt/slides/_rels/slide47.xml.rels><?xml version="1.0" encoding="UTF-8" standalone="yes"?>
<Relationships xmlns="http://schemas.openxmlformats.org/package/2006/relationships"><Relationship Id="rId13" Type="http://schemas.openxmlformats.org/officeDocument/2006/relationships/tags" Target="../tags/tag280.xml"/><Relationship Id="rId18" Type="http://schemas.openxmlformats.org/officeDocument/2006/relationships/tags" Target="../tags/tag285.xml"/><Relationship Id="rId26" Type="http://schemas.openxmlformats.org/officeDocument/2006/relationships/tags" Target="../tags/tag293.xml"/><Relationship Id="rId39" Type="http://schemas.openxmlformats.org/officeDocument/2006/relationships/tags" Target="../tags/tag306.xml"/><Relationship Id="rId3" Type="http://schemas.openxmlformats.org/officeDocument/2006/relationships/tags" Target="../tags/tag270.xml"/><Relationship Id="rId21" Type="http://schemas.openxmlformats.org/officeDocument/2006/relationships/tags" Target="../tags/tag288.xml"/><Relationship Id="rId34" Type="http://schemas.openxmlformats.org/officeDocument/2006/relationships/tags" Target="../tags/tag301.xml"/><Relationship Id="rId42" Type="http://schemas.openxmlformats.org/officeDocument/2006/relationships/tags" Target="../tags/tag309.xml"/><Relationship Id="rId47" Type="http://schemas.openxmlformats.org/officeDocument/2006/relationships/tags" Target="../tags/tag314.xml"/><Relationship Id="rId50" Type="http://schemas.openxmlformats.org/officeDocument/2006/relationships/tags" Target="../tags/tag317.xml"/><Relationship Id="rId7" Type="http://schemas.openxmlformats.org/officeDocument/2006/relationships/tags" Target="../tags/tag274.xml"/><Relationship Id="rId12" Type="http://schemas.openxmlformats.org/officeDocument/2006/relationships/tags" Target="../tags/tag279.xml"/><Relationship Id="rId17" Type="http://schemas.openxmlformats.org/officeDocument/2006/relationships/tags" Target="../tags/tag284.xml"/><Relationship Id="rId25" Type="http://schemas.openxmlformats.org/officeDocument/2006/relationships/tags" Target="../tags/tag292.xml"/><Relationship Id="rId33" Type="http://schemas.openxmlformats.org/officeDocument/2006/relationships/tags" Target="../tags/tag300.xml"/><Relationship Id="rId38" Type="http://schemas.openxmlformats.org/officeDocument/2006/relationships/tags" Target="../tags/tag305.xml"/><Relationship Id="rId46" Type="http://schemas.openxmlformats.org/officeDocument/2006/relationships/tags" Target="../tags/tag313.xml"/><Relationship Id="rId2" Type="http://schemas.openxmlformats.org/officeDocument/2006/relationships/tags" Target="../tags/tag269.xml"/><Relationship Id="rId16" Type="http://schemas.openxmlformats.org/officeDocument/2006/relationships/tags" Target="../tags/tag283.xml"/><Relationship Id="rId20" Type="http://schemas.openxmlformats.org/officeDocument/2006/relationships/tags" Target="../tags/tag287.xml"/><Relationship Id="rId29" Type="http://schemas.openxmlformats.org/officeDocument/2006/relationships/tags" Target="../tags/tag296.xml"/><Relationship Id="rId41" Type="http://schemas.openxmlformats.org/officeDocument/2006/relationships/tags" Target="../tags/tag308.xml"/><Relationship Id="rId1" Type="http://schemas.openxmlformats.org/officeDocument/2006/relationships/tags" Target="../tags/tag268.xml"/><Relationship Id="rId6" Type="http://schemas.openxmlformats.org/officeDocument/2006/relationships/tags" Target="../tags/tag273.xml"/><Relationship Id="rId11" Type="http://schemas.openxmlformats.org/officeDocument/2006/relationships/tags" Target="../tags/tag278.xml"/><Relationship Id="rId24" Type="http://schemas.openxmlformats.org/officeDocument/2006/relationships/tags" Target="../tags/tag291.xml"/><Relationship Id="rId32" Type="http://schemas.openxmlformats.org/officeDocument/2006/relationships/tags" Target="../tags/tag299.xml"/><Relationship Id="rId37" Type="http://schemas.openxmlformats.org/officeDocument/2006/relationships/tags" Target="../tags/tag304.xml"/><Relationship Id="rId40" Type="http://schemas.openxmlformats.org/officeDocument/2006/relationships/tags" Target="../tags/tag307.xml"/><Relationship Id="rId45" Type="http://schemas.openxmlformats.org/officeDocument/2006/relationships/tags" Target="../tags/tag312.xml"/><Relationship Id="rId53" Type="http://schemas.openxmlformats.org/officeDocument/2006/relationships/slideLayout" Target="../slideLayouts/slideLayout2.xml"/><Relationship Id="rId5" Type="http://schemas.openxmlformats.org/officeDocument/2006/relationships/tags" Target="../tags/tag272.xml"/><Relationship Id="rId15" Type="http://schemas.openxmlformats.org/officeDocument/2006/relationships/tags" Target="../tags/tag282.xml"/><Relationship Id="rId23" Type="http://schemas.openxmlformats.org/officeDocument/2006/relationships/tags" Target="../tags/tag290.xml"/><Relationship Id="rId28" Type="http://schemas.openxmlformats.org/officeDocument/2006/relationships/tags" Target="../tags/tag295.xml"/><Relationship Id="rId36" Type="http://schemas.openxmlformats.org/officeDocument/2006/relationships/tags" Target="../tags/tag303.xml"/><Relationship Id="rId49" Type="http://schemas.openxmlformats.org/officeDocument/2006/relationships/tags" Target="../tags/tag316.xml"/><Relationship Id="rId10" Type="http://schemas.openxmlformats.org/officeDocument/2006/relationships/tags" Target="../tags/tag277.xml"/><Relationship Id="rId19" Type="http://schemas.openxmlformats.org/officeDocument/2006/relationships/tags" Target="../tags/tag286.xml"/><Relationship Id="rId31" Type="http://schemas.openxmlformats.org/officeDocument/2006/relationships/tags" Target="../tags/tag298.xml"/><Relationship Id="rId44" Type="http://schemas.openxmlformats.org/officeDocument/2006/relationships/tags" Target="../tags/tag311.xml"/><Relationship Id="rId52" Type="http://schemas.openxmlformats.org/officeDocument/2006/relationships/tags" Target="../tags/tag319.xml"/><Relationship Id="rId4" Type="http://schemas.openxmlformats.org/officeDocument/2006/relationships/tags" Target="../tags/tag271.xml"/><Relationship Id="rId9" Type="http://schemas.openxmlformats.org/officeDocument/2006/relationships/tags" Target="../tags/tag276.xml"/><Relationship Id="rId14" Type="http://schemas.openxmlformats.org/officeDocument/2006/relationships/tags" Target="../tags/tag281.xml"/><Relationship Id="rId22" Type="http://schemas.openxmlformats.org/officeDocument/2006/relationships/tags" Target="../tags/tag289.xml"/><Relationship Id="rId27" Type="http://schemas.openxmlformats.org/officeDocument/2006/relationships/tags" Target="../tags/tag294.xml"/><Relationship Id="rId30" Type="http://schemas.openxmlformats.org/officeDocument/2006/relationships/tags" Target="../tags/tag297.xml"/><Relationship Id="rId35" Type="http://schemas.openxmlformats.org/officeDocument/2006/relationships/tags" Target="../tags/tag302.xml"/><Relationship Id="rId43" Type="http://schemas.openxmlformats.org/officeDocument/2006/relationships/tags" Target="../tags/tag310.xml"/><Relationship Id="rId48" Type="http://schemas.openxmlformats.org/officeDocument/2006/relationships/tags" Target="../tags/tag315.xml"/><Relationship Id="rId8" Type="http://schemas.openxmlformats.org/officeDocument/2006/relationships/tags" Target="../tags/tag275.xml"/><Relationship Id="rId51" Type="http://schemas.openxmlformats.org/officeDocument/2006/relationships/tags" Target="../tags/tag318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tags" Target="../tags/tag327.xml"/><Relationship Id="rId13" Type="http://schemas.openxmlformats.org/officeDocument/2006/relationships/tags" Target="../tags/tag332.xml"/><Relationship Id="rId18" Type="http://schemas.openxmlformats.org/officeDocument/2006/relationships/tags" Target="../tags/tag337.xml"/><Relationship Id="rId26" Type="http://schemas.openxmlformats.org/officeDocument/2006/relationships/tags" Target="../tags/tag345.xml"/><Relationship Id="rId39" Type="http://schemas.openxmlformats.org/officeDocument/2006/relationships/tags" Target="../tags/tag358.xml"/><Relationship Id="rId3" Type="http://schemas.openxmlformats.org/officeDocument/2006/relationships/tags" Target="../tags/tag322.xml"/><Relationship Id="rId21" Type="http://schemas.openxmlformats.org/officeDocument/2006/relationships/tags" Target="../tags/tag340.xml"/><Relationship Id="rId34" Type="http://schemas.openxmlformats.org/officeDocument/2006/relationships/tags" Target="../tags/tag353.xml"/><Relationship Id="rId42" Type="http://schemas.openxmlformats.org/officeDocument/2006/relationships/tags" Target="../tags/tag361.xml"/><Relationship Id="rId7" Type="http://schemas.openxmlformats.org/officeDocument/2006/relationships/tags" Target="../tags/tag326.xml"/><Relationship Id="rId12" Type="http://schemas.openxmlformats.org/officeDocument/2006/relationships/tags" Target="../tags/tag331.xml"/><Relationship Id="rId17" Type="http://schemas.openxmlformats.org/officeDocument/2006/relationships/tags" Target="../tags/tag336.xml"/><Relationship Id="rId25" Type="http://schemas.openxmlformats.org/officeDocument/2006/relationships/tags" Target="../tags/tag344.xml"/><Relationship Id="rId33" Type="http://schemas.openxmlformats.org/officeDocument/2006/relationships/tags" Target="../tags/tag352.xml"/><Relationship Id="rId38" Type="http://schemas.openxmlformats.org/officeDocument/2006/relationships/tags" Target="../tags/tag357.xml"/><Relationship Id="rId2" Type="http://schemas.openxmlformats.org/officeDocument/2006/relationships/tags" Target="../tags/tag321.xml"/><Relationship Id="rId16" Type="http://schemas.openxmlformats.org/officeDocument/2006/relationships/tags" Target="../tags/tag335.xml"/><Relationship Id="rId20" Type="http://schemas.openxmlformats.org/officeDocument/2006/relationships/tags" Target="../tags/tag339.xml"/><Relationship Id="rId29" Type="http://schemas.openxmlformats.org/officeDocument/2006/relationships/tags" Target="../tags/tag348.xml"/><Relationship Id="rId41" Type="http://schemas.openxmlformats.org/officeDocument/2006/relationships/tags" Target="../tags/tag360.xml"/><Relationship Id="rId1" Type="http://schemas.openxmlformats.org/officeDocument/2006/relationships/tags" Target="../tags/tag320.xml"/><Relationship Id="rId6" Type="http://schemas.openxmlformats.org/officeDocument/2006/relationships/tags" Target="../tags/tag325.xml"/><Relationship Id="rId11" Type="http://schemas.openxmlformats.org/officeDocument/2006/relationships/tags" Target="../tags/tag330.xml"/><Relationship Id="rId24" Type="http://schemas.openxmlformats.org/officeDocument/2006/relationships/tags" Target="../tags/tag343.xml"/><Relationship Id="rId32" Type="http://schemas.openxmlformats.org/officeDocument/2006/relationships/tags" Target="../tags/tag351.xml"/><Relationship Id="rId37" Type="http://schemas.openxmlformats.org/officeDocument/2006/relationships/tags" Target="../tags/tag356.xml"/><Relationship Id="rId40" Type="http://schemas.openxmlformats.org/officeDocument/2006/relationships/tags" Target="../tags/tag359.xml"/><Relationship Id="rId45" Type="http://schemas.openxmlformats.org/officeDocument/2006/relationships/slideLayout" Target="../slideLayouts/slideLayout2.xml"/><Relationship Id="rId5" Type="http://schemas.openxmlformats.org/officeDocument/2006/relationships/tags" Target="../tags/tag324.xml"/><Relationship Id="rId15" Type="http://schemas.openxmlformats.org/officeDocument/2006/relationships/tags" Target="../tags/tag334.xml"/><Relationship Id="rId23" Type="http://schemas.openxmlformats.org/officeDocument/2006/relationships/tags" Target="../tags/tag342.xml"/><Relationship Id="rId28" Type="http://schemas.openxmlformats.org/officeDocument/2006/relationships/tags" Target="../tags/tag347.xml"/><Relationship Id="rId36" Type="http://schemas.openxmlformats.org/officeDocument/2006/relationships/tags" Target="../tags/tag355.xml"/><Relationship Id="rId10" Type="http://schemas.openxmlformats.org/officeDocument/2006/relationships/tags" Target="../tags/tag329.xml"/><Relationship Id="rId19" Type="http://schemas.openxmlformats.org/officeDocument/2006/relationships/tags" Target="../tags/tag338.xml"/><Relationship Id="rId31" Type="http://schemas.openxmlformats.org/officeDocument/2006/relationships/tags" Target="../tags/tag350.xml"/><Relationship Id="rId44" Type="http://schemas.openxmlformats.org/officeDocument/2006/relationships/tags" Target="../tags/tag363.xml"/><Relationship Id="rId4" Type="http://schemas.openxmlformats.org/officeDocument/2006/relationships/tags" Target="../tags/tag323.xml"/><Relationship Id="rId9" Type="http://schemas.openxmlformats.org/officeDocument/2006/relationships/tags" Target="../tags/tag328.xml"/><Relationship Id="rId14" Type="http://schemas.openxmlformats.org/officeDocument/2006/relationships/tags" Target="../tags/tag333.xml"/><Relationship Id="rId22" Type="http://schemas.openxmlformats.org/officeDocument/2006/relationships/tags" Target="../tags/tag341.xml"/><Relationship Id="rId27" Type="http://schemas.openxmlformats.org/officeDocument/2006/relationships/tags" Target="../tags/tag346.xml"/><Relationship Id="rId30" Type="http://schemas.openxmlformats.org/officeDocument/2006/relationships/tags" Target="../tags/tag349.xml"/><Relationship Id="rId35" Type="http://schemas.openxmlformats.org/officeDocument/2006/relationships/tags" Target="../tags/tag354.xml"/><Relationship Id="rId43" Type="http://schemas.openxmlformats.org/officeDocument/2006/relationships/tags" Target="../tags/tag362.xml"/></Relationships>
</file>

<file path=ppt/slides/_rels/slide49.xml.rels><?xml version="1.0" encoding="UTF-8" standalone="yes"?>
<Relationships xmlns="http://schemas.openxmlformats.org/package/2006/relationships"><Relationship Id="rId13" Type="http://schemas.openxmlformats.org/officeDocument/2006/relationships/tags" Target="../tags/tag376.xml"/><Relationship Id="rId18" Type="http://schemas.openxmlformats.org/officeDocument/2006/relationships/tags" Target="../tags/tag381.xml"/><Relationship Id="rId26" Type="http://schemas.openxmlformats.org/officeDocument/2006/relationships/tags" Target="../tags/tag389.xml"/><Relationship Id="rId39" Type="http://schemas.openxmlformats.org/officeDocument/2006/relationships/tags" Target="../tags/tag402.xml"/><Relationship Id="rId21" Type="http://schemas.openxmlformats.org/officeDocument/2006/relationships/tags" Target="../tags/tag384.xml"/><Relationship Id="rId34" Type="http://schemas.openxmlformats.org/officeDocument/2006/relationships/tags" Target="../tags/tag397.xml"/><Relationship Id="rId42" Type="http://schemas.openxmlformats.org/officeDocument/2006/relationships/tags" Target="../tags/tag405.xml"/><Relationship Id="rId47" Type="http://schemas.openxmlformats.org/officeDocument/2006/relationships/tags" Target="../tags/tag410.xml"/><Relationship Id="rId50" Type="http://schemas.openxmlformats.org/officeDocument/2006/relationships/tags" Target="../tags/tag413.xml"/><Relationship Id="rId55" Type="http://schemas.openxmlformats.org/officeDocument/2006/relationships/tags" Target="../tags/tag418.xml"/><Relationship Id="rId7" Type="http://schemas.openxmlformats.org/officeDocument/2006/relationships/tags" Target="../tags/tag370.xml"/><Relationship Id="rId12" Type="http://schemas.openxmlformats.org/officeDocument/2006/relationships/tags" Target="../tags/tag375.xml"/><Relationship Id="rId17" Type="http://schemas.openxmlformats.org/officeDocument/2006/relationships/tags" Target="../tags/tag380.xml"/><Relationship Id="rId25" Type="http://schemas.openxmlformats.org/officeDocument/2006/relationships/tags" Target="../tags/tag388.xml"/><Relationship Id="rId33" Type="http://schemas.openxmlformats.org/officeDocument/2006/relationships/tags" Target="../tags/tag396.xml"/><Relationship Id="rId38" Type="http://schemas.openxmlformats.org/officeDocument/2006/relationships/tags" Target="../tags/tag401.xml"/><Relationship Id="rId46" Type="http://schemas.openxmlformats.org/officeDocument/2006/relationships/tags" Target="../tags/tag409.xml"/><Relationship Id="rId2" Type="http://schemas.openxmlformats.org/officeDocument/2006/relationships/tags" Target="../tags/tag365.xml"/><Relationship Id="rId16" Type="http://schemas.openxmlformats.org/officeDocument/2006/relationships/tags" Target="../tags/tag379.xml"/><Relationship Id="rId20" Type="http://schemas.openxmlformats.org/officeDocument/2006/relationships/tags" Target="../tags/tag383.xml"/><Relationship Id="rId29" Type="http://schemas.openxmlformats.org/officeDocument/2006/relationships/tags" Target="../tags/tag392.xml"/><Relationship Id="rId41" Type="http://schemas.openxmlformats.org/officeDocument/2006/relationships/tags" Target="../tags/tag404.xml"/><Relationship Id="rId54" Type="http://schemas.openxmlformats.org/officeDocument/2006/relationships/tags" Target="../tags/tag417.xml"/><Relationship Id="rId1" Type="http://schemas.openxmlformats.org/officeDocument/2006/relationships/tags" Target="../tags/tag364.xml"/><Relationship Id="rId6" Type="http://schemas.openxmlformats.org/officeDocument/2006/relationships/tags" Target="../tags/tag369.xml"/><Relationship Id="rId11" Type="http://schemas.openxmlformats.org/officeDocument/2006/relationships/tags" Target="../tags/tag374.xml"/><Relationship Id="rId24" Type="http://schemas.openxmlformats.org/officeDocument/2006/relationships/tags" Target="../tags/tag387.xml"/><Relationship Id="rId32" Type="http://schemas.openxmlformats.org/officeDocument/2006/relationships/tags" Target="../tags/tag395.xml"/><Relationship Id="rId37" Type="http://schemas.openxmlformats.org/officeDocument/2006/relationships/tags" Target="../tags/tag400.xml"/><Relationship Id="rId40" Type="http://schemas.openxmlformats.org/officeDocument/2006/relationships/tags" Target="../tags/tag403.xml"/><Relationship Id="rId45" Type="http://schemas.openxmlformats.org/officeDocument/2006/relationships/tags" Target="../tags/tag408.xml"/><Relationship Id="rId53" Type="http://schemas.openxmlformats.org/officeDocument/2006/relationships/tags" Target="../tags/tag416.xml"/><Relationship Id="rId58" Type="http://schemas.openxmlformats.org/officeDocument/2006/relationships/slideLayout" Target="../slideLayouts/slideLayout13.xml"/><Relationship Id="rId5" Type="http://schemas.openxmlformats.org/officeDocument/2006/relationships/tags" Target="../tags/tag368.xml"/><Relationship Id="rId15" Type="http://schemas.openxmlformats.org/officeDocument/2006/relationships/tags" Target="../tags/tag378.xml"/><Relationship Id="rId23" Type="http://schemas.openxmlformats.org/officeDocument/2006/relationships/tags" Target="../tags/tag386.xml"/><Relationship Id="rId28" Type="http://schemas.openxmlformats.org/officeDocument/2006/relationships/tags" Target="../tags/tag391.xml"/><Relationship Id="rId36" Type="http://schemas.openxmlformats.org/officeDocument/2006/relationships/tags" Target="../tags/tag399.xml"/><Relationship Id="rId49" Type="http://schemas.openxmlformats.org/officeDocument/2006/relationships/tags" Target="../tags/tag412.xml"/><Relationship Id="rId57" Type="http://schemas.openxmlformats.org/officeDocument/2006/relationships/tags" Target="../tags/tag420.xml"/><Relationship Id="rId10" Type="http://schemas.openxmlformats.org/officeDocument/2006/relationships/tags" Target="../tags/tag373.xml"/><Relationship Id="rId19" Type="http://schemas.openxmlformats.org/officeDocument/2006/relationships/tags" Target="../tags/tag382.xml"/><Relationship Id="rId31" Type="http://schemas.openxmlformats.org/officeDocument/2006/relationships/tags" Target="../tags/tag394.xml"/><Relationship Id="rId44" Type="http://schemas.openxmlformats.org/officeDocument/2006/relationships/tags" Target="../tags/tag407.xml"/><Relationship Id="rId52" Type="http://schemas.openxmlformats.org/officeDocument/2006/relationships/tags" Target="../tags/tag415.xml"/><Relationship Id="rId4" Type="http://schemas.openxmlformats.org/officeDocument/2006/relationships/tags" Target="../tags/tag367.xml"/><Relationship Id="rId9" Type="http://schemas.openxmlformats.org/officeDocument/2006/relationships/tags" Target="../tags/tag372.xml"/><Relationship Id="rId14" Type="http://schemas.openxmlformats.org/officeDocument/2006/relationships/tags" Target="../tags/tag377.xml"/><Relationship Id="rId22" Type="http://schemas.openxmlformats.org/officeDocument/2006/relationships/tags" Target="../tags/tag385.xml"/><Relationship Id="rId27" Type="http://schemas.openxmlformats.org/officeDocument/2006/relationships/tags" Target="../tags/tag390.xml"/><Relationship Id="rId30" Type="http://schemas.openxmlformats.org/officeDocument/2006/relationships/tags" Target="../tags/tag393.xml"/><Relationship Id="rId35" Type="http://schemas.openxmlformats.org/officeDocument/2006/relationships/tags" Target="../tags/tag398.xml"/><Relationship Id="rId43" Type="http://schemas.openxmlformats.org/officeDocument/2006/relationships/tags" Target="../tags/tag406.xml"/><Relationship Id="rId48" Type="http://schemas.openxmlformats.org/officeDocument/2006/relationships/tags" Target="../tags/tag411.xml"/><Relationship Id="rId56" Type="http://schemas.openxmlformats.org/officeDocument/2006/relationships/tags" Target="../tags/tag419.xml"/><Relationship Id="rId8" Type="http://schemas.openxmlformats.org/officeDocument/2006/relationships/tags" Target="../tags/tag371.xml"/><Relationship Id="rId51" Type="http://schemas.openxmlformats.org/officeDocument/2006/relationships/tags" Target="../tags/tag414.xml"/><Relationship Id="rId3" Type="http://schemas.openxmlformats.org/officeDocument/2006/relationships/tags" Target="../tags/tag36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tags" Target="../tags/tag428.xml"/><Relationship Id="rId13" Type="http://schemas.openxmlformats.org/officeDocument/2006/relationships/tags" Target="../tags/tag433.xml"/><Relationship Id="rId18" Type="http://schemas.openxmlformats.org/officeDocument/2006/relationships/tags" Target="../tags/tag438.xml"/><Relationship Id="rId3" Type="http://schemas.openxmlformats.org/officeDocument/2006/relationships/tags" Target="../tags/tag423.xml"/><Relationship Id="rId21" Type="http://schemas.openxmlformats.org/officeDocument/2006/relationships/slideLayout" Target="../slideLayouts/slideLayout13.xml"/><Relationship Id="rId7" Type="http://schemas.openxmlformats.org/officeDocument/2006/relationships/tags" Target="../tags/tag427.xml"/><Relationship Id="rId12" Type="http://schemas.openxmlformats.org/officeDocument/2006/relationships/tags" Target="../tags/tag432.xml"/><Relationship Id="rId17" Type="http://schemas.openxmlformats.org/officeDocument/2006/relationships/tags" Target="../tags/tag437.xml"/><Relationship Id="rId2" Type="http://schemas.openxmlformats.org/officeDocument/2006/relationships/tags" Target="../tags/tag422.xml"/><Relationship Id="rId16" Type="http://schemas.openxmlformats.org/officeDocument/2006/relationships/tags" Target="../tags/tag436.xml"/><Relationship Id="rId20" Type="http://schemas.openxmlformats.org/officeDocument/2006/relationships/tags" Target="../tags/tag440.xml"/><Relationship Id="rId1" Type="http://schemas.openxmlformats.org/officeDocument/2006/relationships/tags" Target="../tags/tag421.xml"/><Relationship Id="rId6" Type="http://schemas.openxmlformats.org/officeDocument/2006/relationships/tags" Target="../tags/tag426.xml"/><Relationship Id="rId11" Type="http://schemas.openxmlformats.org/officeDocument/2006/relationships/tags" Target="../tags/tag431.xml"/><Relationship Id="rId5" Type="http://schemas.openxmlformats.org/officeDocument/2006/relationships/tags" Target="../tags/tag425.xml"/><Relationship Id="rId15" Type="http://schemas.openxmlformats.org/officeDocument/2006/relationships/tags" Target="../tags/tag435.xml"/><Relationship Id="rId10" Type="http://schemas.openxmlformats.org/officeDocument/2006/relationships/tags" Target="../tags/tag430.xml"/><Relationship Id="rId19" Type="http://schemas.openxmlformats.org/officeDocument/2006/relationships/tags" Target="../tags/tag439.xml"/><Relationship Id="rId4" Type="http://schemas.openxmlformats.org/officeDocument/2006/relationships/tags" Target="../tags/tag424.xml"/><Relationship Id="rId9" Type="http://schemas.openxmlformats.org/officeDocument/2006/relationships/tags" Target="../tags/tag429.xml"/><Relationship Id="rId14" Type="http://schemas.openxmlformats.org/officeDocument/2006/relationships/tags" Target="../tags/tag434.xml"/></Relationships>
</file>

<file path=ppt/slides/_rels/slide51.xml.rels><?xml version="1.0" encoding="UTF-8" standalone="yes"?>
<Relationships xmlns="http://schemas.openxmlformats.org/package/2006/relationships"><Relationship Id="rId13" Type="http://schemas.openxmlformats.org/officeDocument/2006/relationships/tags" Target="../tags/tag453.xml"/><Relationship Id="rId18" Type="http://schemas.openxmlformats.org/officeDocument/2006/relationships/tags" Target="../tags/tag458.xml"/><Relationship Id="rId26" Type="http://schemas.openxmlformats.org/officeDocument/2006/relationships/tags" Target="../tags/tag466.xml"/><Relationship Id="rId39" Type="http://schemas.openxmlformats.org/officeDocument/2006/relationships/tags" Target="../tags/tag479.xml"/><Relationship Id="rId21" Type="http://schemas.openxmlformats.org/officeDocument/2006/relationships/tags" Target="../tags/tag461.xml"/><Relationship Id="rId34" Type="http://schemas.openxmlformats.org/officeDocument/2006/relationships/tags" Target="../tags/tag474.xml"/><Relationship Id="rId42" Type="http://schemas.openxmlformats.org/officeDocument/2006/relationships/tags" Target="../tags/tag482.xml"/><Relationship Id="rId47" Type="http://schemas.openxmlformats.org/officeDocument/2006/relationships/tags" Target="../tags/tag487.xml"/><Relationship Id="rId50" Type="http://schemas.openxmlformats.org/officeDocument/2006/relationships/tags" Target="../tags/tag490.xml"/><Relationship Id="rId55" Type="http://schemas.openxmlformats.org/officeDocument/2006/relationships/tags" Target="../tags/tag495.xml"/><Relationship Id="rId63" Type="http://schemas.openxmlformats.org/officeDocument/2006/relationships/tags" Target="../tags/tag503.xml"/><Relationship Id="rId68" Type="http://schemas.openxmlformats.org/officeDocument/2006/relationships/tags" Target="../tags/tag508.xml"/><Relationship Id="rId76" Type="http://schemas.openxmlformats.org/officeDocument/2006/relationships/tags" Target="../tags/tag516.xml"/><Relationship Id="rId84" Type="http://schemas.openxmlformats.org/officeDocument/2006/relationships/tags" Target="../tags/tag524.xml"/><Relationship Id="rId89" Type="http://schemas.openxmlformats.org/officeDocument/2006/relationships/tags" Target="../tags/tag529.xml"/><Relationship Id="rId7" Type="http://schemas.openxmlformats.org/officeDocument/2006/relationships/tags" Target="../tags/tag447.xml"/><Relationship Id="rId71" Type="http://schemas.openxmlformats.org/officeDocument/2006/relationships/tags" Target="../tags/tag511.xml"/><Relationship Id="rId92" Type="http://schemas.openxmlformats.org/officeDocument/2006/relationships/tags" Target="../tags/tag532.xml"/><Relationship Id="rId2" Type="http://schemas.openxmlformats.org/officeDocument/2006/relationships/tags" Target="../tags/tag442.xml"/><Relationship Id="rId16" Type="http://schemas.openxmlformats.org/officeDocument/2006/relationships/tags" Target="../tags/tag456.xml"/><Relationship Id="rId29" Type="http://schemas.openxmlformats.org/officeDocument/2006/relationships/tags" Target="../tags/tag469.xml"/><Relationship Id="rId11" Type="http://schemas.openxmlformats.org/officeDocument/2006/relationships/tags" Target="../tags/tag451.xml"/><Relationship Id="rId24" Type="http://schemas.openxmlformats.org/officeDocument/2006/relationships/tags" Target="../tags/tag464.xml"/><Relationship Id="rId32" Type="http://schemas.openxmlformats.org/officeDocument/2006/relationships/tags" Target="../tags/tag472.xml"/><Relationship Id="rId37" Type="http://schemas.openxmlformats.org/officeDocument/2006/relationships/tags" Target="../tags/tag477.xml"/><Relationship Id="rId40" Type="http://schemas.openxmlformats.org/officeDocument/2006/relationships/tags" Target="../tags/tag480.xml"/><Relationship Id="rId45" Type="http://schemas.openxmlformats.org/officeDocument/2006/relationships/tags" Target="../tags/tag485.xml"/><Relationship Id="rId53" Type="http://schemas.openxmlformats.org/officeDocument/2006/relationships/tags" Target="../tags/tag493.xml"/><Relationship Id="rId58" Type="http://schemas.openxmlformats.org/officeDocument/2006/relationships/tags" Target="../tags/tag498.xml"/><Relationship Id="rId66" Type="http://schemas.openxmlformats.org/officeDocument/2006/relationships/tags" Target="../tags/tag506.xml"/><Relationship Id="rId74" Type="http://schemas.openxmlformats.org/officeDocument/2006/relationships/tags" Target="../tags/tag514.xml"/><Relationship Id="rId79" Type="http://schemas.openxmlformats.org/officeDocument/2006/relationships/tags" Target="../tags/tag519.xml"/><Relationship Id="rId87" Type="http://schemas.openxmlformats.org/officeDocument/2006/relationships/tags" Target="../tags/tag527.xml"/><Relationship Id="rId5" Type="http://schemas.openxmlformats.org/officeDocument/2006/relationships/tags" Target="../tags/tag445.xml"/><Relationship Id="rId61" Type="http://schemas.openxmlformats.org/officeDocument/2006/relationships/tags" Target="../tags/tag501.xml"/><Relationship Id="rId82" Type="http://schemas.openxmlformats.org/officeDocument/2006/relationships/tags" Target="../tags/tag522.xml"/><Relationship Id="rId90" Type="http://schemas.openxmlformats.org/officeDocument/2006/relationships/tags" Target="../tags/tag530.xml"/><Relationship Id="rId19" Type="http://schemas.openxmlformats.org/officeDocument/2006/relationships/tags" Target="../tags/tag459.xml"/><Relationship Id="rId14" Type="http://schemas.openxmlformats.org/officeDocument/2006/relationships/tags" Target="../tags/tag454.xml"/><Relationship Id="rId22" Type="http://schemas.openxmlformats.org/officeDocument/2006/relationships/tags" Target="../tags/tag462.xml"/><Relationship Id="rId27" Type="http://schemas.openxmlformats.org/officeDocument/2006/relationships/tags" Target="../tags/tag467.xml"/><Relationship Id="rId30" Type="http://schemas.openxmlformats.org/officeDocument/2006/relationships/tags" Target="../tags/tag470.xml"/><Relationship Id="rId35" Type="http://schemas.openxmlformats.org/officeDocument/2006/relationships/tags" Target="../tags/tag475.xml"/><Relationship Id="rId43" Type="http://schemas.openxmlformats.org/officeDocument/2006/relationships/tags" Target="../tags/tag483.xml"/><Relationship Id="rId48" Type="http://schemas.openxmlformats.org/officeDocument/2006/relationships/tags" Target="../tags/tag488.xml"/><Relationship Id="rId56" Type="http://schemas.openxmlformats.org/officeDocument/2006/relationships/tags" Target="../tags/tag496.xml"/><Relationship Id="rId64" Type="http://schemas.openxmlformats.org/officeDocument/2006/relationships/tags" Target="../tags/tag504.xml"/><Relationship Id="rId69" Type="http://schemas.openxmlformats.org/officeDocument/2006/relationships/tags" Target="../tags/tag509.xml"/><Relationship Id="rId77" Type="http://schemas.openxmlformats.org/officeDocument/2006/relationships/tags" Target="../tags/tag517.xml"/><Relationship Id="rId8" Type="http://schemas.openxmlformats.org/officeDocument/2006/relationships/tags" Target="../tags/tag448.xml"/><Relationship Id="rId51" Type="http://schemas.openxmlformats.org/officeDocument/2006/relationships/tags" Target="../tags/tag491.xml"/><Relationship Id="rId72" Type="http://schemas.openxmlformats.org/officeDocument/2006/relationships/tags" Target="../tags/tag512.xml"/><Relationship Id="rId80" Type="http://schemas.openxmlformats.org/officeDocument/2006/relationships/tags" Target="../tags/tag520.xml"/><Relationship Id="rId85" Type="http://schemas.openxmlformats.org/officeDocument/2006/relationships/tags" Target="../tags/tag525.xml"/><Relationship Id="rId93" Type="http://schemas.openxmlformats.org/officeDocument/2006/relationships/slideLayout" Target="../slideLayouts/slideLayout2.xml"/><Relationship Id="rId3" Type="http://schemas.openxmlformats.org/officeDocument/2006/relationships/tags" Target="../tags/tag443.xml"/><Relationship Id="rId12" Type="http://schemas.openxmlformats.org/officeDocument/2006/relationships/tags" Target="../tags/tag452.xml"/><Relationship Id="rId17" Type="http://schemas.openxmlformats.org/officeDocument/2006/relationships/tags" Target="../tags/tag457.xml"/><Relationship Id="rId25" Type="http://schemas.openxmlformats.org/officeDocument/2006/relationships/tags" Target="../tags/tag465.xml"/><Relationship Id="rId33" Type="http://schemas.openxmlformats.org/officeDocument/2006/relationships/tags" Target="../tags/tag473.xml"/><Relationship Id="rId38" Type="http://schemas.openxmlformats.org/officeDocument/2006/relationships/tags" Target="../tags/tag478.xml"/><Relationship Id="rId46" Type="http://schemas.openxmlformats.org/officeDocument/2006/relationships/tags" Target="../tags/tag486.xml"/><Relationship Id="rId59" Type="http://schemas.openxmlformats.org/officeDocument/2006/relationships/tags" Target="../tags/tag499.xml"/><Relationship Id="rId67" Type="http://schemas.openxmlformats.org/officeDocument/2006/relationships/tags" Target="../tags/tag507.xml"/><Relationship Id="rId20" Type="http://schemas.openxmlformats.org/officeDocument/2006/relationships/tags" Target="../tags/tag460.xml"/><Relationship Id="rId41" Type="http://schemas.openxmlformats.org/officeDocument/2006/relationships/tags" Target="../tags/tag481.xml"/><Relationship Id="rId54" Type="http://schemas.openxmlformats.org/officeDocument/2006/relationships/tags" Target="../tags/tag494.xml"/><Relationship Id="rId62" Type="http://schemas.openxmlformats.org/officeDocument/2006/relationships/tags" Target="../tags/tag502.xml"/><Relationship Id="rId70" Type="http://schemas.openxmlformats.org/officeDocument/2006/relationships/tags" Target="../tags/tag510.xml"/><Relationship Id="rId75" Type="http://schemas.openxmlformats.org/officeDocument/2006/relationships/tags" Target="../tags/tag515.xml"/><Relationship Id="rId83" Type="http://schemas.openxmlformats.org/officeDocument/2006/relationships/tags" Target="../tags/tag523.xml"/><Relationship Id="rId88" Type="http://schemas.openxmlformats.org/officeDocument/2006/relationships/tags" Target="../tags/tag528.xml"/><Relationship Id="rId91" Type="http://schemas.openxmlformats.org/officeDocument/2006/relationships/tags" Target="../tags/tag531.xml"/><Relationship Id="rId1" Type="http://schemas.openxmlformats.org/officeDocument/2006/relationships/tags" Target="../tags/tag441.xml"/><Relationship Id="rId6" Type="http://schemas.openxmlformats.org/officeDocument/2006/relationships/tags" Target="../tags/tag446.xml"/><Relationship Id="rId15" Type="http://schemas.openxmlformats.org/officeDocument/2006/relationships/tags" Target="../tags/tag455.xml"/><Relationship Id="rId23" Type="http://schemas.openxmlformats.org/officeDocument/2006/relationships/tags" Target="../tags/tag463.xml"/><Relationship Id="rId28" Type="http://schemas.openxmlformats.org/officeDocument/2006/relationships/tags" Target="../tags/tag468.xml"/><Relationship Id="rId36" Type="http://schemas.openxmlformats.org/officeDocument/2006/relationships/tags" Target="../tags/tag476.xml"/><Relationship Id="rId49" Type="http://schemas.openxmlformats.org/officeDocument/2006/relationships/tags" Target="../tags/tag489.xml"/><Relationship Id="rId57" Type="http://schemas.openxmlformats.org/officeDocument/2006/relationships/tags" Target="../tags/tag497.xml"/><Relationship Id="rId10" Type="http://schemas.openxmlformats.org/officeDocument/2006/relationships/tags" Target="../tags/tag450.xml"/><Relationship Id="rId31" Type="http://schemas.openxmlformats.org/officeDocument/2006/relationships/tags" Target="../tags/tag471.xml"/><Relationship Id="rId44" Type="http://schemas.openxmlformats.org/officeDocument/2006/relationships/tags" Target="../tags/tag484.xml"/><Relationship Id="rId52" Type="http://schemas.openxmlformats.org/officeDocument/2006/relationships/tags" Target="../tags/tag492.xml"/><Relationship Id="rId60" Type="http://schemas.openxmlformats.org/officeDocument/2006/relationships/tags" Target="../tags/tag500.xml"/><Relationship Id="rId65" Type="http://schemas.openxmlformats.org/officeDocument/2006/relationships/tags" Target="../tags/tag505.xml"/><Relationship Id="rId73" Type="http://schemas.openxmlformats.org/officeDocument/2006/relationships/tags" Target="../tags/tag513.xml"/><Relationship Id="rId78" Type="http://schemas.openxmlformats.org/officeDocument/2006/relationships/tags" Target="../tags/tag518.xml"/><Relationship Id="rId81" Type="http://schemas.openxmlformats.org/officeDocument/2006/relationships/tags" Target="../tags/tag521.xml"/><Relationship Id="rId86" Type="http://schemas.openxmlformats.org/officeDocument/2006/relationships/tags" Target="../tags/tag526.xml"/><Relationship Id="rId4" Type="http://schemas.openxmlformats.org/officeDocument/2006/relationships/tags" Target="../tags/tag444.xml"/><Relationship Id="rId9" Type="http://schemas.openxmlformats.org/officeDocument/2006/relationships/tags" Target="../tags/tag449.xml"/></Relationships>
</file>

<file path=ppt/slides/_rels/slide52.xml.rels><?xml version="1.0" encoding="UTF-8" standalone="yes"?>
<Relationships xmlns="http://schemas.openxmlformats.org/package/2006/relationships"><Relationship Id="rId13" Type="http://schemas.openxmlformats.org/officeDocument/2006/relationships/tags" Target="../tags/tag545.xml"/><Relationship Id="rId18" Type="http://schemas.openxmlformats.org/officeDocument/2006/relationships/tags" Target="../tags/tag550.xml"/><Relationship Id="rId26" Type="http://schemas.openxmlformats.org/officeDocument/2006/relationships/tags" Target="../tags/tag558.xml"/><Relationship Id="rId39" Type="http://schemas.openxmlformats.org/officeDocument/2006/relationships/tags" Target="../tags/tag571.xml"/><Relationship Id="rId21" Type="http://schemas.openxmlformats.org/officeDocument/2006/relationships/tags" Target="../tags/tag553.xml"/><Relationship Id="rId34" Type="http://schemas.openxmlformats.org/officeDocument/2006/relationships/tags" Target="../tags/tag566.xml"/><Relationship Id="rId42" Type="http://schemas.openxmlformats.org/officeDocument/2006/relationships/tags" Target="../tags/tag574.xml"/><Relationship Id="rId47" Type="http://schemas.openxmlformats.org/officeDocument/2006/relationships/tags" Target="../tags/tag579.xml"/><Relationship Id="rId50" Type="http://schemas.openxmlformats.org/officeDocument/2006/relationships/tags" Target="../tags/tag582.xml"/><Relationship Id="rId55" Type="http://schemas.openxmlformats.org/officeDocument/2006/relationships/tags" Target="../tags/tag587.xml"/><Relationship Id="rId7" Type="http://schemas.openxmlformats.org/officeDocument/2006/relationships/tags" Target="../tags/tag539.xml"/><Relationship Id="rId2" Type="http://schemas.openxmlformats.org/officeDocument/2006/relationships/tags" Target="../tags/tag534.xml"/><Relationship Id="rId16" Type="http://schemas.openxmlformats.org/officeDocument/2006/relationships/tags" Target="../tags/tag548.xml"/><Relationship Id="rId20" Type="http://schemas.openxmlformats.org/officeDocument/2006/relationships/tags" Target="../tags/tag552.xml"/><Relationship Id="rId29" Type="http://schemas.openxmlformats.org/officeDocument/2006/relationships/tags" Target="../tags/tag561.xml"/><Relationship Id="rId41" Type="http://schemas.openxmlformats.org/officeDocument/2006/relationships/tags" Target="../tags/tag573.xml"/><Relationship Id="rId54" Type="http://schemas.openxmlformats.org/officeDocument/2006/relationships/tags" Target="../tags/tag586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533.xml"/><Relationship Id="rId6" Type="http://schemas.openxmlformats.org/officeDocument/2006/relationships/tags" Target="../tags/tag538.xml"/><Relationship Id="rId11" Type="http://schemas.openxmlformats.org/officeDocument/2006/relationships/tags" Target="../tags/tag543.xml"/><Relationship Id="rId24" Type="http://schemas.openxmlformats.org/officeDocument/2006/relationships/tags" Target="../tags/tag556.xml"/><Relationship Id="rId32" Type="http://schemas.openxmlformats.org/officeDocument/2006/relationships/tags" Target="../tags/tag564.xml"/><Relationship Id="rId37" Type="http://schemas.openxmlformats.org/officeDocument/2006/relationships/tags" Target="../tags/tag569.xml"/><Relationship Id="rId40" Type="http://schemas.openxmlformats.org/officeDocument/2006/relationships/tags" Target="../tags/tag572.xml"/><Relationship Id="rId45" Type="http://schemas.openxmlformats.org/officeDocument/2006/relationships/tags" Target="../tags/tag577.xml"/><Relationship Id="rId53" Type="http://schemas.openxmlformats.org/officeDocument/2006/relationships/tags" Target="../tags/tag585.xml"/><Relationship Id="rId58" Type="http://schemas.openxmlformats.org/officeDocument/2006/relationships/tags" Target="../tags/tag590.xml"/><Relationship Id="rId5" Type="http://schemas.openxmlformats.org/officeDocument/2006/relationships/tags" Target="../tags/tag537.xml"/><Relationship Id="rId15" Type="http://schemas.openxmlformats.org/officeDocument/2006/relationships/tags" Target="../tags/tag547.xml"/><Relationship Id="rId23" Type="http://schemas.openxmlformats.org/officeDocument/2006/relationships/tags" Target="../tags/tag555.xml"/><Relationship Id="rId28" Type="http://schemas.openxmlformats.org/officeDocument/2006/relationships/tags" Target="../tags/tag560.xml"/><Relationship Id="rId36" Type="http://schemas.openxmlformats.org/officeDocument/2006/relationships/tags" Target="../tags/tag568.xml"/><Relationship Id="rId49" Type="http://schemas.openxmlformats.org/officeDocument/2006/relationships/tags" Target="../tags/tag581.xml"/><Relationship Id="rId57" Type="http://schemas.openxmlformats.org/officeDocument/2006/relationships/tags" Target="../tags/tag589.xml"/><Relationship Id="rId61" Type="http://schemas.openxmlformats.org/officeDocument/2006/relationships/tags" Target="../tags/tag593.xml"/><Relationship Id="rId10" Type="http://schemas.openxmlformats.org/officeDocument/2006/relationships/tags" Target="../tags/tag542.xml"/><Relationship Id="rId19" Type="http://schemas.openxmlformats.org/officeDocument/2006/relationships/tags" Target="../tags/tag551.xml"/><Relationship Id="rId31" Type="http://schemas.openxmlformats.org/officeDocument/2006/relationships/tags" Target="../tags/tag563.xml"/><Relationship Id="rId44" Type="http://schemas.openxmlformats.org/officeDocument/2006/relationships/tags" Target="../tags/tag576.xml"/><Relationship Id="rId52" Type="http://schemas.openxmlformats.org/officeDocument/2006/relationships/tags" Target="../tags/tag584.xml"/><Relationship Id="rId60" Type="http://schemas.openxmlformats.org/officeDocument/2006/relationships/tags" Target="../tags/tag592.xml"/><Relationship Id="rId4" Type="http://schemas.openxmlformats.org/officeDocument/2006/relationships/tags" Target="../tags/tag536.xml"/><Relationship Id="rId9" Type="http://schemas.openxmlformats.org/officeDocument/2006/relationships/tags" Target="../tags/tag541.xml"/><Relationship Id="rId14" Type="http://schemas.openxmlformats.org/officeDocument/2006/relationships/tags" Target="../tags/tag546.xml"/><Relationship Id="rId22" Type="http://schemas.openxmlformats.org/officeDocument/2006/relationships/tags" Target="../tags/tag554.xml"/><Relationship Id="rId27" Type="http://schemas.openxmlformats.org/officeDocument/2006/relationships/tags" Target="../tags/tag559.xml"/><Relationship Id="rId30" Type="http://schemas.openxmlformats.org/officeDocument/2006/relationships/tags" Target="../tags/tag562.xml"/><Relationship Id="rId35" Type="http://schemas.openxmlformats.org/officeDocument/2006/relationships/tags" Target="../tags/tag567.xml"/><Relationship Id="rId43" Type="http://schemas.openxmlformats.org/officeDocument/2006/relationships/tags" Target="../tags/tag575.xml"/><Relationship Id="rId48" Type="http://schemas.openxmlformats.org/officeDocument/2006/relationships/tags" Target="../tags/tag580.xml"/><Relationship Id="rId56" Type="http://schemas.openxmlformats.org/officeDocument/2006/relationships/tags" Target="../tags/tag588.xml"/><Relationship Id="rId8" Type="http://schemas.openxmlformats.org/officeDocument/2006/relationships/tags" Target="../tags/tag540.xml"/><Relationship Id="rId51" Type="http://schemas.openxmlformats.org/officeDocument/2006/relationships/tags" Target="../tags/tag583.xml"/><Relationship Id="rId3" Type="http://schemas.openxmlformats.org/officeDocument/2006/relationships/tags" Target="../tags/tag535.xml"/><Relationship Id="rId12" Type="http://schemas.openxmlformats.org/officeDocument/2006/relationships/tags" Target="../tags/tag544.xml"/><Relationship Id="rId17" Type="http://schemas.openxmlformats.org/officeDocument/2006/relationships/tags" Target="../tags/tag549.xml"/><Relationship Id="rId25" Type="http://schemas.openxmlformats.org/officeDocument/2006/relationships/tags" Target="../tags/tag557.xml"/><Relationship Id="rId33" Type="http://schemas.openxmlformats.org/officeDocument/2006/relationships/tags" Target="../tags/tag565.xml"/><Relationship Id="rId38" Type="http://schemas.openxmlformats.org/officeDocument/2006/relationships/tags" Target="../tags/tag570.xml"/><Relationship Id="rId46" Type="http://schemas.openxmlformats.org/officeDocument/2006/relationships/tags" Target="../tags/tag578.xml"/><Relationship Id="rId59" Type="http://schemas.openxmlformats.org/officeDocument/2006/relationships/tags" Target="../tags/tag59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95.xml"/><Relationship Id="rId1" Type="http://schemas.openxmlformats.org/officeDocument/2006/relationships/tags" Target="../tags/tag59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97.xml"/><Relationship Id="rId1" Type="http://schemas.openxmlformats.org/officeDocument/2006/relationships/tags" Target="../tags/tag596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tags" Target="../tags/tag605.xml"/><Relationship Id="rId13" Type="http://schemas.openxmlformats.org/officeDocument/2006/relationships/tags" Target="../tags/tag610.xml"/><Relationship Id="rId18" Type="http://schemas.openxmlformats.org/officeDocument/2006/relationships/tags" Target="../tags/tag615.xml"/><Relationship Id="rId3" Type="http://schemas.openxmlformats.org/officeDocument/2006/relationships/tags" Target="../tags/tag600.xml"/><Relationship Id="rId7" Type="http://schemas.openxmlformats.org/officeDocument/2006/relationships/tags" Target="../tags/tag604.xml"/><Relationship Id="rId12" Type="http://schemas.openxmlformats.org/officeDocument/2006/relationships/tags" Target="../tags/tag609.xml"/><Relationship Id="rId17" Type="http://schemas.openxmlformats.org/officeDocument/2006/relationships/tags" Target="../tags/tag614.xml"/><Relationship Id="rId2" Type="http://schemas.openxmlformats.org/officeDocument/2006/relationships/tags" Target="../tags/tag599.xml"/><Relationship Id="rId16" Type="http://schemas.openxmlformats.org/officeDocument/2006/relationships/tags" Target="../tags/tag613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598.xml"/><Relationship Id="rId6" Type="http://schemas.openxmlformats.org/officeDocument/2006/relationships/tags" Target="../tags/tag603.xml"/><Relationship Id="rId11" Type="http://schemas.openxmlformats.org/officeDocument/2006/relationships/tags" Target="../tags/tag608.xml"/><Relationship Id="rId5" Type="http://schemas.openxmlformats.org/officeDocument/2006/relationships/tags" Target="../tags/tag602.xml"/><Relationship Id="rId15" Type="http://schemas.openxmlformats.org/officeDocument/2006/relationships/tags" Target="../tags/tag612.xml"/><Relationship Id="rId10" Type="http://schemas.openxmlformats.org/officeDocument/2006/relationships/tags" Target="../tags/tag607.xml"/><Relationship Id="rId19" Type="http://schemas.openxmlformats.org/officeDocument/2006/relationships/tags" Target="../tags/tag616.xml"/><Relationship Id="rId4" Type="http://schemas.openxmlformats.org/officeDocument/2006/relationships/tags" Target="../tags/tag601.xml"/><Relationship Id="rId9" Type="http://schemas.openxmlformats.org/officeDocument/2006/relationships/tags" Target="../tags/tag606.xml"/><Relationship Id="rId14" Type="http://schemas.openxmlformats.org/officeDocument/2006/relationships/tags" Target="../tags/tag611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tags" Target="../tags/tag624.xml"/><Relationship Id="rId13" Type="http://schemas.openxmlformats.org/officeDocument/2006/relationships/tags" Target="../tags/tag629.xml"/><Relationship Id="rId18" Type="http://schemas.openxmlformats.org/officeDocument/2006/relationships/tags" Target="../tags/tag634.xml"/><Relationship Id="rId26" Type="http://schemas.openxmlformats.org/officeDocument/2006/relationships/tags" Target="../tags/tag642.xml"/><Relationship Id="rId3" Type="http://schemas.openxmlformats.org/officeDocument/2006/relationships/tags" Target="../tags/tag619.xml"/><Relationship Id="rId21" Type="http://schemas.openxmlformats.org/officeDocument/2006/relationships/tags" Target="../tags/tag637.xml"/><Relationship Id="rId34" Type="http://schemas.openxmlformats.org/officeDocument/2006/relationships/tags" Target="../tags/tag650.xml"/><Relationship Id="rId7" Type="http://schemas.openxmlformats.org/officeDocument/2006/relationships/tags" Target="../tags/tag623.xml"/><Relationship Id="rId12" Type="http://schemas.openxmlformats.org/officeDocument/2006/relationships/tags" Target="../tags/tag628.xml"/><Relationship Id="rId17" Type="http://schemas.openxmlformats.org/officeDocument/2006/relationships/tags" Target="../tags/tag633.xml"/><Relationship Id="rId25" Type="http://schemas.openxmlformats.org/officeDocument/2006/relationships/tags" Target="../tags/tag641.xml"/><Relationship Id="rId33" Type="http://schemas.openxmlformats.org/officeDocument/2006/relationships/tags" Target="../tags/tag649.xml"/><Relationship Id="rId2" Type="http://schemas.openxmlformats.org/officeDocument/2006/relationships/tags" Target="../tags/tag618.xml"/><Relationship Id="rId16" Type="http://schemas.openxmlformats.org/officeDocument/2006/relationships/tags" Target="../tags/tag632.xml"/><Relationship Id="rId20" Type="http://schemas.openxmlformats.org/officeDocument/2006/relationships/tags" Target="../tags/tag636.xml"/><Relationship Id="rId29" Type="http://schemas.openxmlformats.org/officeDocument/2006/relationships/tags" Target="../tags/tag645.xml"/><Relationship Id="rId1" Type="http://schemas.openxmlformats.org/officeDocument/2006/relationships/tags" Target="../tags/tag617.xml"/><Relationship Id="rId6" Type="http://schemas.openxmlformats.org/officeDocument/2006/relationships/tags" Target="../tags/tag622.xml"/><Relationship Id="rId11" Type="http://schemas.openxmlformats.org/officeDocument/2006/relationships/tags" Target="../tags/tag627.xml"/><Relationship Id="rId24" Type="http://schemas.openxmlformats.org/officeDocument/2006/relationships/tags" Target="../tags/tag640.xml"/><Relationship Id="rId32" Type="http://schemas.openxmlformats.org/officeDocument/2006/relationships/tags" Target="../tags/tag648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621.xml"/><Relationship Id="rId15" Type="http://schemas.openxmlformats.org/officeDocument/2006/relationships/tags" Target="../tags/tag631.xml"/><Relationship Id="rId23" Type="http://schemas.openxmlformats.org/officeDocument/2006/relationships/tags" Target="../tags/tag639.xml"/><Relationship Id="rId28" Type="http://schemas.openxmlformats.org/officeDocument/2006/relationships/tags" Target="../tags/tag644.xml"/><Relationship Id="rId36" Type="http://schemas.openxmlformats.org/officeDocument/2006/relationships/tags" Target="../tags/tag652.xml"/><Relationship Id="rId10" Type="http://schemas.openxmlformats.org/officeDocument/2006/relationships/tags" Target="../tags/tag626.xml"/><Relationship Id="rId19" Type="http://schemas.openxmlformats.org/officeDocument/2006/relationships/tags" Target="../tags/tag635.xml"/><Relationship Id="rId31" Type="http://schemas.openxmlformats.org/officeDocument/2006/relationships/tags" Target="../tags/tag647.xml"/><Relationship Id="rId4" Type="http://schemas.openxmlformats.org/officeDocument/2006/relationships/tags" Target="../tags/tag620.xml"/><Relationship Id="rId9" Type="http://schemas.openxmlformats.org/officeDocument/2006/relationships/tags" Target="../tags/tag625.xml"/><Relationship Id="rId14" Type="http://schemas.openxmlformats.org/officeDocument/2006/relationships/tags" Target="../tags/tag630.xml"/><Relationship Id="rId22" Type="http://schemas.openxmlformats.org/officeDocument/2006/relationships/tags" Target="../tags/tag638.xml"/><Relationship Id="rId27" Type="http://schemas.openxmlformats.org/officeDocument/2006/relationships/tags" Target="../tags/tag643.xml"/><Relationship Id="rId30" Type="http://schemas.openxmlformats.org/officeDocument/2006/relationships/tags" Target="../tags/tag646.xml"/><Relationship Id="rId35" Type="http://schemas.openxmlformats.org/officeDocument/2006/relationships/tags" Target="../tags/tag65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54.xml"/><Relationship Id="rId1" Type="http://schemas.openxmlformats.org/officeDocument/2006/relationships/tags" Target="../tags/tag653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56.xml"/><Relationship Id="rId1" Type="http://schemas.openxmlformats.org/officeDocument/2006/relationships/tags" Target="../tags/tag655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58.xml"/><Relationship Id="rId1" Type="http://schemas.openxmlformats.org/officeDocument/2006/relationships/tags" Target="../tags/tag65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CSEP 521</a:t>
            </a:r>
            <a:br>
              <a:rPr lang="en-US" dirty="0" smtClean="0"/>
            </a:br>
            <a:r>
              <a:rPr lang="en-US" dirty="0" smtClean="0"/>
              <a:t>Applied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Richard Anderson   </a:t>
            </a:r>
          </a:p>
          <a:p>
            <a:pPr eaLnBrk="1" hangingPunct="1"/>
            <a:r>
              <a:rPr lang="en-US" dirty="0" smtClean="0"/>
              <a:t>Winter 2013</a:t>
            </a:r>
          </a:p>
          <a:p>
            <a:pPr eaLnBrk="1" hangingPunct="1"/>
            <a:r>
              <a:rPr lang="en-US" dirty="0" smtClean="0"/>
              <a:t>Lecture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Introductory Problem:</a:t>
            </a:r>
            <a:br>
              <a:rPr lang="en-US" sz="4000" smtClean="0"/>
            </a:br>
            <a:r>
              <a:rPr lang="en-US" sz="4000" smtClean="0"/>
              <a:t>Stable Matching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Setting:</a:t>
            </a:r>
          </a:p>
          <a:p>
            <a:pPr lvl="1" eaLnBrk="1" hangingPunct="1"/>
            <a:r>
              <a:rPr lang="en-US" smtClean="0"/>
              <a:t>Assign TAs to Instructors</a:t>
            </a:r>
          </a:p>
          <a:p>
            <a:pPr lvl="1" eaLnBrk="1" hangingPunct="1"/>
            <a:r>
              <a:rPr lang="en-US" smtClean="0"/>
              <a:t>Avoid having TAs and Instructors wanting changes</a:t>
            </a:r>
          </a:p>
          <a:p>
            <a:pPr lvl="2" eaLnBrk="1" hangingPunct="1"/>
            <a:r>
              <a:rPr lang="en-US" smtClean="0"/>
              <a:t>E.g., Prof A. would rather have student X than her current TA, and student X would rather work for Prof A. than his current instructor.</a:t>
            </a:r>
          </a:p>
        </p:txBody>
      </p:sp>
      <p:sp>
        <p:nvSpPr>
          <p:cNvPr id="9220" name="TextBox 6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6488113"/>
            <a:ext cx="8593138" cy="36988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Purpose of the example:  new, interesting problem, show how different ideas apply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Formal notions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5105400" cy="1828800"/>
          </a:xfrm>
        </p:spPr>
        <p:txBody>
          <a:bodyPr/>
          <a:lstStyle/>
          <a:p>
            <a:pPr eaLnBrk="1" hangingPunct="1"/>
            <a:r>
              <a:rPr lang="en-US" smtClean="0"/>
              <a:t>Perfect matching</a:t>
            </a:r>
          </a:p>
          <a:p>
            <a:pPr eaLnBrk="1" hangingPunct="1"/>
            <a:r>
              <a:rPr lang="en-US" smtClean="0"/>
              <a:t>Ranked preference lists</a:t>
            </a:r>
          </a:p>
          <a:p>
            <a:pPr eaLnBrk="1" hangingPunct="1"/>
            <a:r>
              <a:rPr lang="en-US" smtClean="0"/>
              <a:t>Stability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  <p:sp>
        <p:nvSpPr>
          <p:cNvPr id="1024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886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</a:t>
            </a:r>
          </a:p>
        </p:txBody>
      </p:sp>
      <p:sp>
        <p:nvSpPr>
          <p:cNvPr id="1024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3886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w</a:t>
            </a:r>
            <a:r>
              <a:rPr lang="en-US" baseline="-25000"/>
              <a:t>1</a:t>
            </a:r>
          </a:p>
        </p:txBody>
      </p:sp>
      <p:sp>
        <p:nvSpPr>
          <p:cNvPr id="1024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133600" y="41148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76400" y="48006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</a:t>
            </a:r>
          </a:p>
        </p:txBody>
      </p:sp>
      <p:sp>
        <p:nvSpPr>
          <p:cNvPr id="1024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048000" y="48006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w</a:t>
            </a:r>
            <a:r>
              <a:rPr lang="en-US" baseline="-25000"/>
              <a:t>2</a:t>
            </a:r>
          </a:p>
        </p:txBody>
      </p:sp>
      <p:sp>
        <p:nvSpPr>
          <p:cNvPr id="1024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133600" y="50292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133600" y="4267200"/>
            <a:ext cx="9906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 (1 of 3)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53340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200" smtClean="0"/>
              <a:t>m</a:t>
            </a:r>
            <a:r>
              <a:rPr lang="en-US" sz="3200" baseline="-25000" smtClean="0"/>
              <a:t>1</a:t>
            </a:r>
            <a:r>
              <a:rPr lang="en-US" sz="3200" smtClean="0"/>
              <a:t>: w</a:t>
            </a:r>
            <a:r>
              <a:rPr lang="en-US" sz="3200" baseline="-25000" smtClean="0"/>
              <a:t>1</a:t>
            </a:r>
            <a:r>
              <a:rPr lang="en-US" sz="3200" smtClean="0"/>
              <a:t> w</a:t>
            </a:r>
            <a:r>
              <a:rPr lang="en-US" sz="3200" baseline="-25000" smtClean="0"/>
              <a:t>2</a:t>
            </a:r>
          </a:p>
          <a:p>
            <a:pPr eaLnBrk="1" hangingPunct="1">
              <a:buFontTx/>
              <a:buNone/>
            </a:pPr>
            <a:r>
              <a:rPr lang="en-US" sz="3200" smtClean="0"/>
              <a:t>m</a:t>
            </a:r>
            <a:r>
              <a:rPr lang="en-US" sz="3200" baseline="-25000" smtClean="0"/>
              <a:t>2</a:t>
            </a:r>
            <a:r>
              <a:rPr lang="en-US" sz="3200" smtClean="0"/>
              <a:t>: w</a:t>
            </a:r>
            <a:r>
              <a:rPr lang="en-US" sz="3200" baseline="-25000" smtClean="0"/>
              <a:t>2</a:t>
            </a:r>
            <a:r>
              <a:rPr lang="en-US" sz="3200" smtClean="0"/>
              <a:t> w</a:t>
            </a:r>
            <a:r>
              <a:rPr lang="en-US" sz="3200" baseline="-25000" smtClean="0"/>
              <a:t>1</a:t>
            </a:r>
          </a:p>
          <a:p>
            <a:pPr eaLnBrk="1" hangingPunct="1">
              <a:buFontTx/>
              <a:buNone/>
            </a:pPr>
            <a:r>
              <a:rPr lang="en-US" sz="3200" smtClean="0"/>
              <a:t>w</a:t>
            </a:r>
            <a:r>
              <a:rPr lang="en-US" sz="3200" baseline="-25000" smtClean="0"/>
              <a:t>1</a:t>
            </a:r>
            <a:r>
              <a:rPr lang="en-US" sz="3200" smtClean="0"/>
              <a:t>: m</a:t>
            </a:r>
            <a:r>
              <a:rPr lang="en-US" sz="3200" baseline="-25000" smtClean="0"/>
              <a:t>1</a:t>
            </a:r>
            <a:r>
              <a:rPr lang="en-US" sz="3200" smtClean="0"/>
              <a:t> m</a:t>
            </a:r>
            <a:r>
              <a:rPr lang="en-US" sz="3200" baseline="-25000" smtClean="0"/>
              <a:t>2</a:t>
            </a:r>
          </a:p>
          <a:p>
            <a:pPr eaLnBrk="1" hangingPunct="1">
              <a:buFontTx/>
              <a:buNone/>
            </a:pPr>
            <a:r>
              <a:rPr lang="en-US" sz="3200" smtClean="0"/>
              <a:t>w</a:t>
            </a:r>
            <a:r>
              <a:rPr lang="en-US" sz="3200" baseline="-25000" smtClean="0"/>
              <a:t>2</a:t>
            </a:r>
            <a:r>
              <a:rPr lang="en-US" sz="3200" smtClean="0"/>
              <a:t>: m</a:t>
            </a:r>
            <a:r>
              <a:rPr lang="en-US" sz="3200" baseline="-25000" smtClean="0"/>
              <a:t>2</a:t>
            </a:r>
            <a:r>
              <a:rPr lang="en-US" sz="3200" smtClean="0"/>
              <a:t> m</a:t>
            </a:r>
            <a:r>
              <a:rPr lang="en-US" sz="3200" baseline="-25000" smtClean="0"/>
              <a:t>1</a:t>
            </a:r>
          </a:p>
        </p:txBody>
      </p:sp>
      <p:sp>
        <p:nvSpPr>
          <p:cNvPr id="11268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m</a:t>
            </a:r>
            <a:r>
              <a:rPr lang="en-US" sz="2800" baseline="-25000"/>
              <a:t>1</a:t>
            </a:r>
          </a:p>
        </p:txBody>
      </p:sp>
      <p:sp>
        <p:nvSpPr>
          <p:cNvPr id="11273" name="Text Box 1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m</a:t>
            </a:r>
            <a:r>
              <a:rPr lang="en-US" sz="2800" baseline="-25000"/>
              <a:t>2</a:t>
            </a:r>
          </a:p>
        </p:txBody>
      </p:sp>
      <p:sp>
        <p:nvSpPr>
          <p:cNvPr id="11274" name="Text Box 13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w</a:t>
            </a:r>
            <a:r>
              <a:rPr lang="en-US" sz="2800" baseline="-25000"/>
              <a:t>2</a:t>
            </a:r>
          </a:p>
        </p:txBody>
      </p:sp>
      <p:sp>
        <p:nvSpPr>
          <p:cNvPr id="11275" name="Text Box 1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w</a:t>
            </a:r>
            <a:r>
              <a:rPr lang="en-US" sz="2800" baseline="-250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 (2 of 3)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m</a:t>
            </a:r>
            <a:r>
              <a:rPr lang="en-US" baseline="-25000" smtClean="0"/>
              <a:t>1</a:t>
            </a:r>
            <a:r>
              <a:rPr lang="en-US" smtClean="0"/>
              <a:t>: w</a:t>
            </a:r>
            <a:r>
              <a:rPr lang="en-US" baseline="-25000" smtClean="0"/>
              <a:t>1</a:t>
            </a:r>
            <a:r>
              <a:rPr lang="en-US" smtClean="0"/>
              <a:t> w</a:t>
            </a:r>
            <a:r>
              <a:rPr lang="en-US" baseline="-25000" smtClean="0"/>
              <a:t>2</a:t>
            </a:r>
          </a:p>
          <a:p>
            <a:pPr eaLnBrk="1" hangingPunct="1">
              <a:buFontTx/>
              <a:buNone/>
            </a:pPr>
            <a:r>
              <a:rPr lang="en-US" smtClean="0"/>
              <a:t>m</a:t>
            </a:r>
            <a:r>
              <a:rPr lang="en-US" baseline="-25000" smtClean="0"/>
              <a:t>2</a:t>
            </a:r>
            <a:r>
              <a:rPr lang="en-US" smtClean="0"/>
              <a:t>: w</a:t>
            </a:r>
            <a:r>
              <a:rPr lang="en-US" baseline="-25000" smtClean="0"/>
              <a:t>1</a:t>
            </a:r>
            <a:r>
              <a:rPr lang="en-US" smtClean="0"/>
              <a:t> w</a:t>
            </a:r>
            <a:r>
              <a:rPr lang="en-US" baseline="-25000" smtClean="0"/>
              <a:t>2</a:t>
            </a:r>
          </a:p>
          <a:p>
            <a:pPr eaLnBrk="1" hangingPunct="1">
              <a:buFontTx/>
              <a:buNone/>
            </a:pPr>
            <a:r>
              <a:rPr lang="en-US" smtClean="0"/>
              <a:t>w</a:t>
            </a:r>
            <a:r>
              <a:rPr lang="en-US" baseline="-25000" smtClean="0"/>
              <a:t>1</a:t>
            </a:r>
            <a:r>
              <a:rPr lang="en-US" smtClean="0"/>
              <a:t>: m</a:t>
            </a:r>
            <a:r>
              <a:rPr lang="en-US" baseline="-25000" smtClean="0"/>
              <a:t>1</a:t>
            </a:r>
            <a:r>
              <a:rPr lang="en-US" smtClean="0"/>
              <a:t> m</a:t>
            </a:r>
            <a:r>
              <a:rPr lang="en-US" baseline="-25000" smtClean="0"/>
              <a:t>2</a:t>
            </a:r>
          </a:p>
          <a:p>
            <a:pPr eaLnBrk="1" hangingPunct="1">
              <a:buFontTx/>
              <a:buNone/>
            </a:pPr>
            <a:r>
              <a:rPr lang="en-US" smtClean="0"/>
              <a:t>w</a:t>
            </a:r>
            <a:r>
              <a:rPr lang="en-US" baseline="-25000" smtClean="0"/>
              <a:t>2</a:t>
            </a:r>
            <a:r>
              <a:rPr lang="en-US" smtClean="0"/>
              <a:t>: m</a:t>
            </a:r>
            <a:r>
              <a:rPr lang="en-US" baseline="-25000" smtClean="0"/>
              <a:t>1</a:t>
            </a:r>
            <a:r>
              <a:rPr lang="en-US" smtClean="0"/>
              <a:t> m</a:t>
            </a:r>
            <a:r>
              <a:rPr lang="en-US" baseline="-25000" smtClean="0"/>
              <a:t>2</a:t>
            </a:r>
          </a:p>
        </p:txBody>
      </p:sp>
      <p:sp>
        <p:nvSpPr>
          <p:cNvPr id="1229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m</a:t>
            </a:r>
            <a:r>
              <a:rPr lang="en-US" sz="2800" baseline="-25000"/>
              <a:t>1</a:t>
            </a:r>
          </a:p>
        </p:txBody>
      </p:sp>
      <p:sp>
        <p:nvSpPr>
          <p:cNvPr id="1229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m</a:t>
            </a:r>
            <a:r>
              <a:rPr lang="en-US" sz="2800" baseline="-25000"/>
              <a:t>2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w</a:t>
            </a:r>
            <a:r>
              <a:rPr lang="en-US" sz="2800" baseline="-25000"/>
              <a:t>2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w</a:t>
            </a:r>
            <a:r>
              <a:rPr lang="en-US" sz="2800" baseline="-250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 (3 of 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3200" smtClean="0"/>
              <a:t>m</a:t>
            </a:r>
            <a:r>
              <a:rPr lang="en-US" sz="3200" baseline="-25000" smtClean="0"/>
              <a:t>1</a:t>
            </a:r>
            <a:r>
              <a:rPr lang="en-US" sz="3200" smtClean="0"/>
              <a:t>: w</a:t>
            </a:r>
            <a:r>
              <a:rPr lang="en-US" sz="3200" baseline="-25000" smtClean="0"/>
              <a:t>1</a:t>
            </a:r>
            <a:r>
              <a:rPr lang="en-US" sz="3200" smtClean="0"/>
              <a:t> w</a:t>
            </a:r>
            <a:r>
              <a:rPr lang="en-US" sz="3200" baseline="-25000" smtClean="0"/>
              <a:t>2</a:t>
            </a:r>
          </a:p>
          <a:p>
            <a:pPr eaLnBrk="1" hangingPunct="1">
              <a:buFontTx/>
              <a:buNone/>
            </a:pPr>
            <a:r>
              <a:rPr lang="en-US" sz="3200" smtClean="0"/>
              <a:t>m</a:t>
            </a:r>
            <a:r>
              <a:rPr lang="en-US" sz="3200" baseline="-25000" smtClean="0"/>
              <a:t>2</a:t>
            </a:r>
            <a:r>
              <a:rPr lang="en-US" sz="3200" smtClean="0"/>
              <a:t>: w</a:t>
            </a:r>
            <a:r>
              <a:rPr lang="en-US" sz="3200" baseline="-25000" smtClean="0"/>
              <a:t>2</a:t>
            </a:r>
            <a:r>
              <a:rPr lang="en-US" sz="3200" smtClean="0"/>
              <a:t> w</a:t>
            </a:r>
            <a:r>
              <a:rPr lang="en-US" sz="3200" baseline="-25000" smtClean="0"/>
              <a:t>1</a:t>
            </a:r>
          </a:p>
          <a:p>
            <a:pPr eaLnBrk="1" hangingPunct="1">
              <a:buFontTx/>
              <a:buNone/>
            </a:pPr>
            <a:r>
              <a:rPr lang="en-US" sz="3200" smtClean="0"/>
              <a:t>w</a:t>
            </a:r>
            <a:r>
              <a:rPr lang="en-US" sz="3200" baseline="-25000" smtClean="0"/>
              <a:t>1</a:t>
            </a:r>
            <a:r>
              <a:rPr lang="en-US" sz="3200" smtClean="0"/>
              <a:t>: m</a:t>
            </a:r>
            <a:r>
              <a:rPr lang="en-US" sz="3200" baseline="-25000" smtClean="0"/>
              <a:t>2</a:t>
            </a:r>
            <a:r>
              <a:rPr lang="en-US" sz="3200" smtClean="0"/>
              <a:t> m</a:t>
            </a:r>
            <a:r>
              <a:rPr lang="en-US" sz="3200" baseline="-25000" smtClean="0"/>
              <a:t>1</a:t>
            </a:r>
          </a:p>
          <a:p>
            <a:pPr eaLnBrk="1" hangingPunct="1">
              <a:buFontTx/>
              <a:buNone/>
            </a:pPr>
            <a:r>
              <a:rPr lang="en-US" sz="3200" smtClean="0"/>
              <a:t>w</a:t>
            </a:r>
            <a:r>
              <a:rPr lang="en-US" sz="3200" baseline="-25000" smtClean="0"/>
              <a:t>2</a:t>
            </a:r>
            <a:r>
              <a:rPr lang="en-US" sz="3200" smtClean="0"/>
              <a:t>: m</a:t>
            </a:r>
            <a:r>
              <a:rPr lang="en-US" sz="3200" baseline="-25000" smtClean="0"/>
              <a:t>1</a:t>
            </a:r>
            <a:r>
              <a:rPr lang="en-US" sz="3200" smtClean="0"/>
              <a:t> m</a:t>
            </a:r>
            <a:r>
              <a:rPr lang="en-US" sz="3200" baseline="-25000" smtClean="0"/>
              <a:t>2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m</a:t>
            </a:r>
            <a:r>
              <a:rPr lang="en-US" sz="2800" baseline="-25000"/>
              <a:t>1</a:t>
            </a:r>
          </a:p>
        </p:txBody>
      </p:sp>
      <p:sp>
        <p:nvSpPr>
          <p:cNvPr id="13321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m</a:t>
            </a:r>
            <a:r>
              <a:rPr lang="en-US" sz="2800" baseline="-25000"/>
              <a:t>2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w</a:t>
            </a:r>
            <a:r>
              <a:rPr lang="en-US" sz="2800" baseline="-25000"/>
              <a:t>2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w</a:t>
            </a:r>
            <a:r>
              <a:rPr lang="en-US" sz="2800" baseline="-250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Formal Problem</a:t>
            </a:r>
          </a:p>
        </p:txBody>
      </p:sp>
      <p:sp>
        <p:nvSpPr>
          <p:cNvPr id="14339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r>
              <a:rPr lang="en-US" smtClean="0"/>
              <a:t>Input</a:t>
            </a:r>
          </a:p>
          <a:p>
            <a:pPr lvl="1"/>
            <a:r>
              <a:rPr lang="en-US" smtClean="0"/>
              <a:t>Preference lists for m</a:t>
            </a:r>
            <a:r>
              <a:rPr lang="en-US" baseline="-25000" smtClean="0"/>
              <a:t>1</a:t>
            </a:r>
            <a:r>
              <a:rPr lang="en-US" smtClean="0"/>
              <a:t>, m</a:t>
            </a:r>
            <a:r>
              <a:rPr lang="en-US" baseline="-25000" smtClean="0"/>
              <a:t>2</a:t>
            </a:r>
            <a:r>
              <a:rPr lang="en-US" smtClean="0"/>
              <a:t>, …, m</a:t>
            </a:r>
            <a:r>
              <a:rPr lang="en-US" baseline="-25000" smtClean="0"/>
              <a:t>n</a:t>
            </a:r>
          </a:p>
          <a:p>
            <a:pPr lvl="1"/>
            <a:r>
              <a:rPr lang="en-US" smtClean="0"/>
              <a:t>Preference lists for w</a:t>
            </a:r>
            <a:r>
              <a:rPr lang="en-US" baseline="-25000" smtClean="0"/>
              <a:t>1</a:t>
            </a:r>
            <a:r>
              <a:rPr lang="en-US" smtClean="0"/>
              <a:t>, w</a:t>
            </a:r>
            <a:r>
              <a:rPr lang="en-US" baseline="-25000" smtClean="0"/>
              <a:t>2</a:t>
            </a:r>
            <a:r>
              <a:rPr lang="en-US" smtClean="0"/>
              <a:t>, …, w</a:t>
            </a:r>
            <a:r>
              <a:rPr lang="en-US" baseline="-25000" smtClean="0"/>
              <a:t>n</a:t>
            </a:r>
          </a:p>
          <a:p>
            <a:r>
              <a:rPr lang="en-US" smtClean="0"/>
              <a:t>Output</a:t>
            </a:r>
          </a:p>
          <a:p>
            <a:pPr lvl="1"/>
            <a:r>
              <a:rPr lang="en-US" smtClean="0"/>
              <a:t>Perfect matching M satisfying stability property:</a:t>
            </a: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838200" y="4800600"/>
            <a:ext cx="7162800" cy="11080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bg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If (m’, w’)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and (m’’, w’’)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then</a:t>
            </a:r>
          </a:p>
          <a:p>
            <a:pPr>
              <a:defRPr/>
            </a:pPr>
            <a:r>
              <a:rPr lang="en-US" sz="2400" dirty="0"/>
              <a:t>	(m’ prefers w’ to w’’) or (w’’ prefers m’’ to m’)</a:t>
            </a:r>
          </a:p>
          <a:p>
            <a:pPr>
              <a:defRPr/>
            </a:pPr>
            <a:r>
              <a:rPr lang="en-US" dirty="0"/>
              <a:t>	</a:t>
            </a:r>
          </a:p>
        </p:txBody>
      </p:sp>
      <p:sp>
        <p:nvSpPr>
          <p:cNvPr id="14341" name="TextBox 8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91000" y="4267200"/>
            <a:ext cx="4089400" cy="3698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Symbol" pitchFamily="18" charset="2"/>
                <a:sym typeface="Symbol" pitchFamily="18" charset="2"/>
              </a:rPr>
              <a:t></a:t>
            </a:r>
            <a:r>
              <a:rPr lang="en-US"/>
              <a:t> m’, w’’, (m’, w’’) is NOT an instability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Idea for an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/>
              <a:t>m proposes to w</a:t>
            </a:r>
          </a:p>
          <a:p>
            <a:pPr lvl="1" eaLnBrk="1" hangingPunct="1">
              <a:buFontTx/>
              <a:buNone/>
              <a:defRPr/>
            </a:pPr>
            <a:r>
              <a:rPr lang="en-US" dirty="0" smtClean="0"/>
              <a:t>If w is unmatched, w accepts</a:t>
            </a:r>
          </a:p>
          <a:p>
            <a:pPr lvl="1" eaLnBrk="1" hangingPunct="1">
              <a:buFontTx/>
              <a:buNone/>
              <a:defRPr/>
            </a:pPr>
            <a:r>
              <a:rPr lang="en-US" dirty="0" smtClean="0"/>
              <a:t>If w is matched to m</a:t>
            </a:r>
            <a:r>
              <a:rPr lang="en-US" baseline="-25000" dirty="0" smtClean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 smtClean="0"/>
              <a:t>If w prefers m to m</a:t>
            </a:r>
            <a:r>
              <a:rPr lang="en-US" baseline="-25000" dirty="0" smtClean="0"/>
              <a:t>2</a:t>
            </a:r>
            <a:r>
              <a:rPr lang="en-US" dirty="0" smtClean="0"/>
              <a:t>	w accepts m, dumping m</a:t>
            </a:r>
            <a:r>
              <a:rPr lang="en-US" baseline="-25000" dirty="0" smtClean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 smtClean="0"/>
              <a:t>If w prefers m</a:t>
            </a:r>
            <a:r>
              <a:rPr lang="en-US" baseline="-25000" dirty="0" smtClean="0"/>
              <a:t>2</a:t>
            </a:r>
            <a:r>
              <a:rPr lang="en-US" dirty="0" smtClean="0"/>
              <a:t> to m, w rejects m</a:t>
            </a:r>
          </a:p>
          <a:p>
            <a:pPr indent="0" eaLnBrk="1" hangingPunct="1">
              <a:buFontTx/>
              <a:buNone/>
              <a:defRPr/>
            </a:pP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Unmatched m proposes to the highest w on its preference list </a:t>
            </a:r>
            <a:r>
              <a:rPr lang="en-US" dirty="0" smtClean="0">
                <a:solidFill>
                  <a:srgbClr val="FF0000"/>
                </a:solidFill>
              </a:rPr>
              <a:t>that it has not already proposed to</a:t>
            </a:r>
          </a:p>
          <a:p>
            <a:pPr lvl="2" eaLnBrk="1" hangingPunct="1">
              <a:buFontTx/>
              <a:buNone/>
              <a:defRPr/>
            </a:pPr>
            <a:endParaRPr lang="en-US" baseline="-25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Algorithm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6764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638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676400"/>
            <a:ext cx="75374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Initially all m in M and w in W are free</a:t>
            </a:r>
          </a:p>
          <a:p>
            <a:pPr eaLnBrk="1" hangingPunct="1"/>
            <a:r>
              <a:rPr lang="en-US" sz="2400"/>
              <a:t>While there is a free m</a:t>
            </a:r>
          </a:p>
          <a:p>
            <a:pPr eaLnBrk="1" hangingPunct="1"/>
            <a:r>
              <a:rPr lang="en-US" sz="2400"/>
              <a:t>	w highest on m’s list that m has not proposed to</a:t>
            </a:r>
          </a:p>
          <a:p>
            <a:pPr eaLnBrk="1" hangingPunct="1"/>
            <a:r>
              <a:rPr lang="en-US" sz="2400"/>
              <a:t>	if w is free, then match (m, w)</a:t>
            </a:r>
          </a:p>
          <a:p>
            <a:pPr eaLnBrk="1" hangingPunct="1"/>
            <a:r>
              <a:rPr lang="en-US" sz="2400"/>
              <a:t>	else </a:t>
            </a:r>
          </a:p>
          <a:p>
            <a:pPr eaLnBrk="1" hangingPunct="1"/>
            <a:r>
              <a:rPr lang="en-US" sz="2400"/>
              <a:t>                     suppose (m</a:t>
            </a:r>
            <a:r>
              <a:rPr lang="en-US" sz="2400" baseline="-25000"/>
              <a:t>2</a:t>
            </a:r>
            <a:r>
              <a:rPr lang="en-US" sz="2400"/>
              <a:t>, w) is matched</a:t>
            </a:r>
          </a:p>
          <a:p>
            <a:pPr eaLnBrk="1" hangingPunct="1"/>
            <a:r>
              <a:rPr lang="en-US" sz="2400"/>
              <a:t>		if w prefers m to m</a:t>
            </a:r>
            <a:r>
              <a:rPr lang="en-US" sz="2400" baseline="-25000"/>
              <a:t>2</a:t>
            </a:r>
          </a:p>
          <a:p>
            <a:pPr eaLnBrk="1" hangingPunct="1"/>
            <a:r>
              <a:rPr lang="en-US" sz="2400"/>
              <a:t>			unmatch (m</a:t>
            </a:r>
            <a:r>
              <a:rPr lang="en-US" sz="2400" baseline="-25000"/>
              <a:t>2</a:t>
            </a:r>
            <a:r>
              <a:rPr lang="en-US" sz="2400"/>
              <a:t>, w)</a:t>
            </a:r>
          </a:p>
          <a:p>
            <a:pPr eaLnBrk="1" hangingPunct="1"/>
            <a:r>
              <a:rPr lang="en-US" sz="2400"/>
              <a:t>			match (m, w)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741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744663"/>
            <a:ext cx="274320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m</a:t>
            </a:r>
            <a:r>
              <a:rPr lang="en-US" sz="2400" baseline="-25000"/>
              <a:t>1</a:t>
            </a:r>
            <a:r>
              <a:rPr lang="en-US" sz="2400"/>
              <a:t>: w</a:t>
            </a:r>
            <a:r>
              <a:rPr lang="en-US" sz="2400" baseline="-25000"/>
              <a:t>1</a:t>
            </a:r>
            <a:r>
              <a:rPr lang="en-US" sz="2400"/>
              <a:t> w</a:t>
            </a:r>
            <a:r>
              <a:rPr lang="en-US" sz="2400" baseline="-25000"/>
              <a:t>2</a:t>
            </a:r>
            <a:r>
              <a:rPr lang="en-US" sz="2400"/>
              <a:t> w</a:t>
            </a:r>
            <a:r>
              <a:rPr lang="en-US" sz="24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/>
              <a:t>m</a:t>
            </a:r>
            <a:r>
              <a:rPr lang="en-US" sz="2400" baseline="-25000"/>
              <a:t>2</a:t>
            </a:r>
            <a:r>
              <a:rPr lang="en-US" sz="2400"/>
              <a:t>: w</a:t>
            </a:r>
            <a:r>
              <a:rPr lang="en-US" sz="2400" baseline="-25000"/>
              <a:t>1</a:t>
            </a:r>
            <a:r>
              <a:rPr lang="en-US" sz="2400"/>
              <a:t> w</a:t>
            </a:r>
            <a:r>
              <a:rPr lang="en-US" sz="2400" baseline="-25000"/>
              <a:t>3</a:t>
            </a:r>
            <a:r>
              <a:rPr lang="en-US" sz="2400"/>
              <a:t> w</a:t>
            </a:r>
            <a:r>
              <a:rPr 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/>
              <a:t>m</a:t>
            </a:r>
            <a:r>
              <a:rPr lang="en-US" sz="2400" baseline="-25000"/>
              <a:t>3</a:t>
            </a:r>
            <a:r>
              <a:rPr lang="en-US" sz="2400"/>
              <a:t>: w</a:t>
            </a:r>
            <a:r>
              <a:rPr lang="en-US" sz="2400" baseline="-25000"/>
              <a:t>1</a:t>
            </a:r>
            <a:r>
              <a:rPr lang="en-US" sz="2400"/>
              <a:t> w</a:t>
            </a:r>
            <a:r>
              <a:rPr lang="en-US" sz="2400" baseline="-25000"/>
              <a:t>2</a:t>
            </a:r>
            <a:r>
              <a:rPr lang="en-US" sz="2400"/>
              <a:t> w</a:t>
            </a:r>
            <a:r>
              <a:rPr lang="en-US" sz="2400" baseline="-25000"/>
              <a:t>3</a:t>
            </a:r>
          </a:p>
          <a:p>
            <a:pPr eaLnBrk="1" hangingPunct="1">
              <a:spcBef>
                <a:spcPct val="50000"/>
              </a:spcBef>
            </a:pPr>
            <a:endParaRPr lang="en-US" sz="2400"/>
          </a:p>
          <a:p>
            <a:pPr eaLnBrk="1" hangingPunct="1">
              <a:spcBef>
                <a:spcPct val="50000"/>
              </a:spcBef>
            </a:pPr>
            <a:r>
              <a:rPr lang="en-US" sz="2400"/>
              <a:t>w</a:t>
            </a:r>
            <a:r>
              <a:rPr lang="en-US" sz="2400" baseline="-25000"/>
              <a:t>1</a:t>
            </a:r>
            <a:r>
              <a:rPr lang="en-US" sz="2400"/>
              <a:t>: m</a:t>
            </a:r>
            <a:r>
              <a:rPr lang="en-US" sz="2400" baseline="-25000"/>
              <a:t>2</a:t>
            </a:r>
            <a:r>
              <a:rPr lang="en-US" sz="2400"/>
              <a:t> m</a:t>
            </a:r>
            <a:r>
              <a:rPr lang="en-US" sz="2400" baseline="-25000"/>
              <a:t>3</a:t>
            </a:r>
            <a:r>
              <a:rPr lang="en-US" sz="2400"/>
              <a:t> m</a:t>
            </a:r>
            <a:r>
              <a:rPr lang="en-US" sz="24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/>
              <a:t>w</a:t>
            </a:r>
            <a:r>
              <a:rPr lang="en-US" sz="2400" baseline="-25000"/>
              <a:t>2</a:t>
            </a:r>
            <a:r>
              <a:rPr lang="en-US" sz="2400"/>
              <a:t>: m</a:t>
            </a:r>
            <a:r>
              <a:rPr lang="en-US" sz="2400" baseline="-25000"/>
              <a:t>3</a:t>
            </a:r>
            <a:r>
              <a:rPr lang="en-US" sz="2400"/>
              <a:t> m</a:t>
            </a:r>
            <a:r>
              <a:rPr lang="en-US" sz="2400" baseline="-25000"/>
              <a:t>1</a:t>
            </a:r>
            <a:r>
              <a:rPr lang="en-US" sz="2400"/>
              <a:t> m</a:t>
            </a:r>
            <a:r>
              <a:rPr 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/>
              <a:t>w</a:t>
            </a:r>
            <a:r>
              <a:rPr lang="en-US" sz="2400" baseline="-25000"/>
              <a:t>3</a:t>
            </a:r>
            <a:r>
              <a:rPr lang="en-US" sz="2400"/>
              <a:t>: m</a:t>
            </a:r>
            <a:r>
              <a:rPr lang="en-US" sz="2400" baseline="-25000"/>
              <a:t>3</a:t>
            </a:r>
            <a:r>
              <a:rPr lang="en-US" sz="2400"/>
              <a:t> m</a:t>
            </a:r>
            <a:r>
              <a:rPr lang="en-US" sz="2400" baseline="-25000"/>
              <a:t>1</a:t>
            </a:r>
            <a:r>
              <a:rPr lang="en-US" sz="2400"/>
              <a:t> m</a:t>
            </a:r>
            <a:r>
              <a:rPr 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sz="2400"/>
          </a:p>
        </p:txBody>
      </p:sp>
      <p:sp>
        <p:nvSpPr>
          <p:cNvPr id="1741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m</a:t>
            </a:r>
            <a:r>
              <a:rPr lang="en-US" sz="2800" baseline="-25000"/>
              <a:t>1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m</a:t>
            </a:r>
            <a:r>
              <a:rPr lang="en-US" sz="2800" baseline="-25000"/>
              <a:t>2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w</a:t>
            </a:r>
            <a:r>
              <a:rPr lang="en-US" sz="2800" baseline="-25000"/>
              <a:t>2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w</a:t>
            </a:r>
            <a:r>
              <a:rPr lang="en-US" sz="2800" baseline="-25000"/>
              <a:t>1</a:t>
            </a:r>
          </a:p>
        </p:txBody>
      </p:sp>
      <p:sp>
        <p:nvSpPr>
          <p:cNvPr id="1742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62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006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m</a:t>
            </a:r>
            <a:r>
              <a:rPr lang="en-US" sz="2800" baseline="-25000"/>
              <a:t>3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914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w</a:t>
            </a:r>
            <a:r>
              <a:rPr lang="en-US" sz="2800" baseline="-25000"/>
              <a:t>3</a:t>
            </a:r>
          </a:p>
        </p:txBody>
      </p:sp>
      <p:sp>
        <p:nvSpPr>
          <p:cNvPr id="17424" name="TextBox 16" hidden="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8600" y="6248400"/>
            <a:ext cx="4213225" cy="46196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Order: m</a:t>
            </a:r>
            <a:r>
              <a:rPr lang="en-US" sz="2400" baseline="-25000"/>
              <a:t>1</a:t>
            </a:r>
            <a:r>
              <a:rPr lang="en-US" sz="2400"/>
              <a:t>, m</a:t>
            </a:r>
            <a:r>
              <a:rPr lang="en-US" sz="2400" baseline="-25000"/>
              <a:t>2</a:t>
            </a:r>
            <a:r>
              <a:rPr lang="en-US" sz="2400"/>
              <a:t>, m</a:t>
            </a:r>
            <a:r>
              <a:rPr lang="en-US" sz="2400" baseline="-25000"/>
              <a:t>3</a:t>
            </a:r>
            <a:r>
              <a:rPr lang="en-US" sz="2400"/>
              <a:t>, m</a:t>
            </a:r>
            <a:r>
              <a:rPr lang="en-US" sz="2400" baseline="-25000"/>
              <a:t>1</a:t>
            </a:r>
            <a:r>
              <a:rPr lang="en-US" sz="2400"/>
              <a:t>, m</a:t>
            </a:r>
            <a:r>
              <a:rPr lang="en-US" sz="2400" baseline="-25000"/>
              <a:t>3</a:t>
            </a:r>
            <a:r>
              <a:rPr lang="en-US" sz="2400"/>
              <a:t>, m</a:t>
            </a:r>
            <a:r>
              <a:rPr lang="en-US" sz="2400" baseline="-250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Does this work?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Does it terminate?</a:t>
            </a:r>
          </a:p>
          <a:p>
            <a:pPr eaLnBrk="1" hangingPunct="1"/>
            <a:r>
              <a:rPr lang="en-US" smtClean="0"/>
              <a:t>Is the result a stable matching?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Begin by identifying invariants and measures of progress</a:t>
            </a:r>
          </a:p>
          <a:p>
            <a:pPr lvl="1" eaLnBrk="1" hangingPunct="1"/>
            <a:r>
              <a:rPr lang="en-US" smtClean="0"/>
              <a:t>m’s proposals get worse (have higher m-rank)</a:t>
            </a:r>
          </a:p>
          <a:p>
            <a:pPr lvl="1" eaLnBrk="1" hangingPunct="1"/>
            <a:r>
              <a:rPr lang="en-US" smtClean="0"/>
              <a:t>Once w is matched, w stays matched</a:t>
            </a:r>
          </a:p>
          <a:p>
            <a:pPr lvl="1" eaLnBrk="1" hangingPunct="1"/>
            <a:r>
              <a:rPr lang="en-US" smtClean="0"/>
              <a:t>w’s partners get better (have lower w-rank)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CSEP 521 Course 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2800" dirty="0" smtClean="0"/>
              <a:t>CSEP 521, Applied Algorithms</a:t>
            </a:r>
          </a:p>
          <a:p>
            <a:pPr lvl="1" eaLnBrk="1" hangingPunct="1">
              <a:defRPr/>
            </a:pPr>
            <a:r>
              <a:rPr lang="en-US" sz="2400" dirty="0" smtClean="0"/>
              <a:t>Monday’s, 6:30-9:20 pm</a:t>
            </a:r>
          </a:p>
          <a:p>
            <a:pPr lvl="1" eaLnBrk="1" hangingPunct="1">
              <a:defRPr/>
            </a:pPr>
            <a:r>
              <a:rPr lang="en-US" sz="2400" dirty="0" smtClean="0"/>
              <a:t>CSE 305 and Microsoft Building 99</a:t>
            </a:r>
          </a:p>
          <a:p>
            <a:pPr eaLnBrk="1" hangingPunct="1">
              <a:defRPr/>
            </a:pPr>
            <a:r>
              <a:rPr lang="en-US" dirty="0" smtClean="0"/>
              <a:t>Instructor</a:t>
            </a:r>
          </a:p>
          <a:p>
            <a:pPr lvl="1" eaLnBrk="1" hangingPunct="1">
              <a:defRPr/>
            </a:pPr>
            <a:r>
              <a:rPr lang="en-US" sz="2400" dirty="0" smtClean="0"/>
              <a:t>Richard Anderson, </a:t>
            </a:r>
            <a:r>
              <a:rPr lang="en-US" sz="2400" dirty="0" smtClean="0">
                <a:hlinkClick r:id="rId5"/>
              </a:rPr>
              <a:t>anderson@cs.washington.edu</a:t>
            </a:r>
            <a:endParaRPr lang="en-US" sz="2400" dirty="0" smtClean="0"/>
          </a:p>
          <a:p>
            <a:pPr lvl="1" eaLnBrk="1" hangingPunct="1">
              <a:defRPr/>
            </a:pPr>
            <a:r>
              <a:rPr lang="en-US" sz="2400" dirty="0" smtClean="0"/>
              <a:t>Office hours: </a:t>
            </a:r>
          </a:p>
          <a:p>
            <a:pPr lvl="2" eaLnBrk="1" hangingPunct="1">
              <a:defRPr/>
            </a:pPr>
            <a:r>
              <a:rPr lang="en-US" sz="2000" dirty="0" smtClean="0"/>
              <a:t>CSE 582</a:t>
            </a:r>
          </a:p>
          <a:p>
            <a:pPr lvl="2" eaLnBrk="1" hangingPunct="1">
              <a:defRPr/>
            </a:pPr>
            <a:r>
              <a:rPr lang="en-US" sz="2000" dirty="0" smtClean="0"/>
              <a:t>Monday, 4:00-5:00 pm or by appointment</a:t>
            </a:r>
          </a:p>
          <a:p>
            <a:pPr eaLnBrk="1" hangingPunct="1">
              <a:defRPr/>
            </a:pPr>
            <a:r>
              <a:rPr lang="en-US" sz="2800" dirty="0" smtClean="0"/>
              <a:t>Teaching Assistant </a:t>
            </a:r>
          </a:p>
          <a:p>
            <a:pPr lvl="1" eaLnBrk="1" hangingPunct="1">
              <a:defRPr/>
            </a:pPr>
            <a:r>
              <a:rPr lang="en-US" sz="2400" dirty="0" smtClean="0"/>
              <a:t>Tanvir Aumi, </a:t>
            </a:r>
            <a:r>
              <a:rPr lang="en-US" sz="2400" dirty="0" smtClean="0">
                <a:hlinkClick r:id="rId6"/>
              </a:rPr>
              <a:t>tanvir@cs.washington.edu</a:t>
            </a:r>
            <a:endParaRPr lang="en-US" sz="2400" dirty="0" smtClean="0"/>
          </a:p>
          <a:p>
            <a:pPr lvl="1" eaLnBrk="1" hangingPunct="1">
              <a:defRPr/>
            </a:pPr>
            <a:r>
              <a:rPr lang="en-US" sz="2400" dirty="0" smtClean="0"/>
              <a:t>Office hours: </a:t>
            </a:r>
          </a:p>
          <a:p>
            <a:pPr lvl="2" eaLnBrk="1" hangingPunct="1">
              <a:defRPr/>
            </a:pPr>
            <a:r>
              <a:rPr lang="en-US" sz="2000" dirty="0" smtClean="0"/>
              <a:t>TBD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Claim: The algorithm stops in at most n</a:t>
            </a:r>
            <a:r>
              <a:rPr lang="en-US" sz="4000" baseline="30000" smtClean="0"/>
              <a:t>2</a:t>
            </a:r>
            <a:r>
              <a:rPr lang="en-US" sz="4000" smtClean="0"/>
              <a:t> steps</a:t>
            </a:r>
          </a:p>
        </p:txBody>
      </p:sp>
      <p:sp>
        <p:nvSpPr>
          <p:cNvPr id="19459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324600"/>
            <a:ext cx="4191000" cy="3952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Each m asks each w at most once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When the algorithms halts, every w is matched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Why?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Hence, the algorithm finds a perfect matching</a:t>
            </a:r>
          </a:p>
        </p:txBody>
      </p:sp>
      <p:sp>
        <p:nvSpPr>
          <p:cNvPr id="2048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657850"/>
            <a:ext cx="5635625" cy="120015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Invariant: partial matching</a:t>
            </a:r>
          </a:p>
          <a:p>
            <a:pPr eaLnBrk="1" hangingPunct="1"/>
            <a:r>
              <a:rPr lang="en-US"/>
              <a:t>What happens when some m reaches its last choice?</a:t>
            </a:r>
          </a:p>
          <a:p>
            <a:pPr eaLnBrk="1" hangingPunct="1"/>
            <a:r>
              <a:rPr lang="en-US"/>
              <a:t>	exactly n-1 w’s much be matched</a:t>
            </a:r>
          </a:p>
          <a:p>
            <a:pPr eaLnBrk="1" hangingPunct="1"/>
            <a:r>
              <a:rPr lang="en-US"/>
              <a:t>	last choice must be available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resulting matching is stable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Suppose</a:t>
            </a:r>
          </a:p>
          <a:p>
            <a:pPr eaLnBrk="1" hangingPunct="1">
              <a:buFontTx/>
              <a:buNone/>
            </a:pPr>
            <a:r>
              <a:rPr lang="en-US" smtClean="0"/>
              <a:t>	 </a:t>
            </a:r>
            <a:r>
              <a:rPr lang="en-US" sz="2800" smtClean="0"/>
              <a:t>(m</a:t>
            </a:r>
            <a:r>
              <a:rPr lang="en-US" sz="2800" baseline="-25000" smtClean="0"/>
              <a:t>1</a:t>
            </a:r>
            <a:r>
              <a:rPr lang="en-US" sz="2800" smtClean="0"/>
              <a:t>, w</a:t>
            </a:r>
            <a:r>
              <a:rPr lang="en-US" sz="2800" baseline="-25000" smtClean="0"/>
              <a:t>1</a:t>
            </a:r>
            <a:r>
              <a:rPr lang="en-US" sz="2800" smtClean="0"/>
              <a:t>) </a:t>
            </a:r>
            <a:r>
              <a:rPr lang="en-US" sz="2800" smtClean="0">
                <a:latin typeface="Symbol" pitchFamily="18" charset="2"/>
                <a:sym typeface="Symbol" pitchFamily="18" charset="2"/>
              </a:rPr>
              <a:t></a:t>
            </a:r>
            <a:r>
              <a:rPr lang="en-US" sz="2800" smtClean="0"/>
              <a:t> M, (m</a:t>
            </a:r>
            <a:r>
              <a:rPr lang="en-US" sz="2800" baseline="-25000" smtClean="0"/>
              <a:t>2</a:t>
            </a:r>
            <a:r>
              <a:rPr lang="en-US" sz="2800" smtClean="0"/>
              <a:t>, w</a:t>
            </a:r>
            <a:r>
              <a:rPr lang="en-US" sz="2800" baseline="-25000" smtClean="0"/>
              <a:t>2</a:t>
            </a:r>
            <a:r>
              <a:rPr lang="en-US" sz="2800" smtClean="0"/>
              <a:t>) </a:t>
            </a:r>
            <a:r>
              <a:rPr lang="en-US" sz="2800" smtClean="0">
                <a:latin typeface="Symbol" pitchFamily="18" charset="2"/>
                <a:sym typeface="Symbol" pitchFamily="18" charset="2"/>
              </a:rPr>
              <a:t></a:t>
            </a:r>
            <a:r>
              <a:rPr lang="en-US" sz="2800" smtClean="0"/>
              <a:t> M</a:t>
            </a:r>
          </a:p>
          <a:p>
            <a:pPr lvl="1" eaLnBrk="1" hangingPunct="1">
              <a:buFontTx/>
              <a:buNone/>
            </a:pPr>
            <a:r>
              <a:rPr lang="en-US" smtClean="0"/>
              <a:t>m</a:t>
            </a:r>
            <a:r>
              <a:rPr lang="en-US" baseline="-25000" smtClean="0"/>
              <a:t>1</a:t>
            </a:r>
            <a:r>
              <a:rPr lang="en-US" smtClean="0"/>
              <a:t> prefers w</a:t>
            </a:r>
            <a:r>
              <a:rPr lang="en-US" baseline="-25000" smtClean="0"/>
              <a:t>2</a:t>
            </a:r>
            <a:r>
              <a:rPr lang="en-US" smtClean="0"/>
              <a:t> to w</a:t>
            </a:r>
            <a:r>
              <a:rPr lang="en-US" baseline="-25000" smtClean="0"/>
              <a:t>1</a:t>
            </a:r>
          </a:p>
          <a:p>
            <a:pPr lvl="1" eaLnBrk="1" hangingPunct="1">
              <a:buFontTx/>
              <a:buNone/>
            </a:pPr>
            <a:endParaRPr lang="en-US" baseline="-25000" smtClean="0"/>
          </a:p>
          <a:p>
            <a:pPr lvl="1" eaLnBrk="1" hangingPunct="1">
              <a:buFontTx/>
              <a:buNone/>
            </a:pPr>
            <a:endParaRPr lang="en-US" baseline="-25000" smtClean="0"/>
          </a:p>
          <a:p>
            <a:pPr eaLnBrk="1" hangingPunct="1">
              <a:buFontTx/>
              <a:buNone/>
            </a:pPr>
            <a:r>
              <a:rPr lang="en-US" smtClean="0"/>
              <a:t>How could this happen?</a:t>
            </a:r>
          </a:p>
          <a:p>
            <a:pPr eaLnBrk="1" hangingPunct="1">
              <a:buFontTx/>
              <a:buNone/>
            </a:pPr>
            <a:r>
              <a:rPr lang="en-US" smtClean="0"/>
              <a:t>	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912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w</a:t>
            </a:r>
            <a:r>
              <a:rPr lang="en-US" baseline="-25000"/>
              <a:t>1</a:t>
            </a:r>
          </a:p>
        </p:txBody>
      </p:sp>
      <p:sp>
        <p:nvSpPr>
          <p:cNvPr id="2151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248400" y="20574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912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628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w</a:t>
            </a:r>
            <a:r>
              <a:rPr lang="en-US" baseline="-25000"/>
              <a:t>2</a:t>
            </a:r>
          </a:p>
        </p:txBody>
      </p:sp>
      <p:sp>
        <p:nvSpPr>
          <p:cNvPr id="2151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248400" y="29718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248400" y="2209800"/>
            <a:ext cx="9906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125" y="4151313"/>
            <a:ext cx="4206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1516" name="Text Box 12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5029200"/>
            <a:ext cx="4267200" cy="163353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m</a:t>
            </a:r>
            <a:r>
              <a:rPr lang="en-US" baseline="-25000"/>
              <a:t>1</a:t>
            </a:r>
            <a:r>
              <a:rPr lang="en-US"/>
              <a:t> proposed to w</a:t>
            </a:r>
            <a:r>
              <a:rPr lang="en-US" baseline="-25000"/>
              <a:t>2</a:t>
            </a:r>
            <a:r>
              <a:rPr lang="en-US"/>
              <a:t> before w</a:t>
            </a:r>
            <a:r>
              <a:rPr 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w</a:t>
            </a:r>
            <a:r>
              <a:rPr lang="en-US" baseline="-25000"/>
              <a:t>2</a:t>
            </a:r>
            <a:r>
              <a:rPr lang="en-US"/>
              <a:t> rejected m</a:t>
            </a:r>
            <a:r>
              <a:rPr lang="en-US" baseline="-25000"/>
              <a:t>1 </a:t>
            </a:r>
            <a:r>
              <a:rPr lang="en-US"/>
              <a:t>for m</a:t>
            </a:r>
            <a:r>
              <a:rPr lang="en-US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w</a:t>
            </a:r>
            <a:r>
              <a:rPr lang="en-US" baseline="-25000"/>
              <a:t>2</a:t>
            </a:r>
            <a:r>
              <a:rPr lang="en-US"/>
              <a:t> prefers m</a:t>
            </a:r>
            <a:r>
              <a:rPr lang="en-US" baseline="-25000"/>
              <a:t>3  </a:t>
            </a:r>
            <a:r>
              <a:rPr lang="en-US"/>
              <a:t>to m</a:t>
            </a:r>
            <a:r>
              <a:rPr 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w</a:t>
            </a:r>
            <a:r>
              <a:rPr lang="en-US" baseline="-25000"/>
              <a:t>2</a:t>
            </a:r>
            <a:r>
              <a:rPr lang="en-US"/>
              <a:t> prefers m</a:t>
            </a:r>
            <a:r>
              <a:rPr lang="en-US" baseline="-25000"/>
              <a:t>2</a:t>
            </a:r>
            <a:r>
              <a:rPr lang="en-US"/>
              <a:t> to m</a:t>
            </a:r>
            <a:r>
              <a:rPr lang="en-US" baseline="-250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Simple, O(n</a:t>
            </a:r>
            <a:r>
              <a:rPr lang="en-US" baseline="30000" smtClean="0"/>
              <a:t>2</a:t>
            </a:r>
            <a:r>
              <a:rPr lang="en-US" smtClean="0"/>
              <a:t>) algorithm to compute a stable matching</a:t>
            </a:r>
          </a:p>
          <a:p>
            <a:pPr eaLnBrk="1" hangingPunct="1"/>
            <a:r>
              <a:rPr lang="en-US" smtClean="0"/>
              <a:t>Corollary</a:t>
            </a:r>
          </a:p>
          <a:p>
            <a:pPr lvl="1" eaLnBrk="1" hangingPunct="1"/>
            <a:r>
              <a:rPr lang="en-US" smtClean="0"/>
              <a:t>A stable matching always exists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closer look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Stable matchings are not necessarily fair</a:t>
            </a:r>
          </a:p>
        </p:txBody>
      </p:sp>
      <p:sp>
        <p:nvSpPr>
          <p:cNvPr id="2355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3040063"/>
            <a:ext cx="35814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m</a:t>
            </a:r>
            <a:r>
              <a:rPr lang="en-US" sz="2000" baseline="-25000"/>
              <a:t>1</a:t>
            </a:r>
            <a:r>
              <a:rPr lang="en-US" sz="2000"/>
              <a:t>:    w</a:t>
            </a:r>
            <a:r>
              <a:rPr lang="en-US" sz="2000" baseline="-25000"/>
              <a:t>1</a:t>
            </a:r>
            <a:r>
              <a:rPr lang="en-US" sz="2000"/>
              <a:t>   w</a:t>
            </a:r>
            <a:r>
              <a:rPr lang="en-US" sz="2000" baseline="-25000"/>
              <a:t>2</a:t>
            </a:r>
            <a:r>
              <a:rPr lang="en-US" sz="2000"/>
              <a:t>   w</a:t>
            </a:r>
            <a:r>
              <a:rPr 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/>
              <a:t>m</a:t>
            </a:r>
            <a:r>
              <a:rPr lang="en-US" sz="2000" baseline="-25000"/>
              <a:t>2</a:t>
            </a:r>
            <a:r>
              <a:rPr lang="en-US" sz="2000"/>
              <a:t>:    w</a:t>
            </a:r>
            <a:r>
              <a:rPr lang="en-US" sz="2000" baseline="-25000"/>
              <a:t>2</a:t>
            </a:r>
            <a:r>
              <a:rPr lang="en-US" sz="2000"/>
              <a:t>   w</a:t>
            </a:r>
            <a:r>
              <a:rPr lang="en-US" sz="2000" baseline="-25000"/>
              <a:t>3</a:t>
            </a:r>
            <a:r>
              <a:rPr lang="en-US" sz="2000"/>
              <a:t>   w</a:t>
            </a:r>
            <a:r>
              <a:rPr 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/>
              <a:t>m</a:t>
            </a:r>
            <a:r>
              <a:rPr lang="en-US" sz="2000" baseline="-25000"/>
              <a:t>3</a:t>
            </a:r>
            <a:r>
              <a:rPr lang="en-US" sz="2000"/>
              <a:t>:    w</a:t>
            </a:r>
            <a:r>
              <a:rPr lang="en-US" sz="2000" baseline="-25000"/>
              <a:t>3</a:t>
            </a:r>
            <a:r>
              <a:rPr lang="en-US" sz="2000"/>
              <a:t>   w</a:t>
            </a:r>
            <a:r>
              <a:rPr lang="en-US" sz="2000" baseline="-25000"/>
              <a:t>1</a:t>
            </a:r>
            <a:r>
              <a:rPr lang="en-US" sz="2000"/>
              <a:t>   w</a:t>
            </a:r>
            <a:r>
              <a:rPr 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sz="2000"/>
          </a:p>
          <a:p>
            <a:pPr eaLnBrk="1" hangingPunct="1">
              <a:spcBef>
                <a:spcPct val="50000"/>
              </a:spcBef>
            </a:pPr>
            <a:r>
              <a:rPr lang="en-US" sz="2000"/>
              <a:t>w</a:t>
            </a:r>
            <a:r>
              <a:rPr lang="en-US" sz="2000" baseline="-25000"/>
              <a:t>1</a:t>
            </a:r>
            <a:r>
              <a:rPr lang="en-US" sz="2000"/>
              <a:t>:   m</a:t>
            </a:r>
            <a:r>
              <a:rPr lang="en-US" sz="2000" baseline="-25000"/>
              <a:t>2</a:t>
            </a:r>
            <a:r>
              <a:rPr lang="en-US" sz="2000"/>
              <a:t>   m</a:t>
            </a:r>
            <a:r>
              <a:rPr lang="en-US" sz="2000" baseline="-25000"/>
              <a:t>3</a:t>
            </a:r>
            <a:r>
              <a:rPr lang="en-US" sz="2000"/>
              <a:t>   m</a:t>
            </a:r>
            <a:r>
              <a:rPr 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/>
              <a:t>w</a:t>
            </a:r>
            <a:r>
              <a:rPr lang="en-US" sz="2000" baseline="-25000"/>
              <a:t>2</a:t>
            </a:r>
            <a:r>
              <a:rPr lang="en-US" sz="2000"/>
              <a:t>:   m</a:t>
            </a:r>
            <a:r>
              <a:rPr lang="en-US" sz="2000" baseline="-25000"/>
              <a:t>3</a:t>
            </a:r>
            <a:r>
              <a:rPr lang="en-US" sz="2000"/>
              <a:t>   m</a:t>
            </a:r>
            <a:r>
              <a:rPr lang="en-US" sz="2000" baseline="-25000"/>
              <a:t>1</a:t>
            </a:r>
            <a:r>
              <a:rPr lang="en-US" sz="2000"/>
              <a:t>   m</a:t>
            </a:r>
            <a:r>
              <a:rPr 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/>
              <a:t>w</a:t>
            </a:r>
            <a:r>
              <a:rPr lang="en-US" sz="2000" baseline="-25000"/>
              <a:t>3</a:t>
            </a:r>
            <a:r>
              <a:rPr lang="en-US" sz="2000"/>
              <a:t>:   m</a:t>
            </a:r>
            <a:r>
              <a:rPr lang="en-US" sz="2000" baseline="-25000"/>
              <a:t>1</a:t>
            </a:r>
            <a:r>
              <a:rPr lang="en-US" sz="2000"/>
              <a:t>   m</a:t>
            </a:r>
            <a:r>
              <a:rPr lang="en-US" sz="2000" baseline="-25000"/>
              <a:t>2</a:t>
            </a:r>
            <a:r>
              <a:rPr lang="en-US" sz="2000"/>
              <a:t>   m</a:t>
            </a:r>
            <a:r>
              <a:rPr lang="en-US" sz="2000" baseline="-25000"/>
              <a:t>3</a:t>
            </a:r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1</a:t>
            </a:r>
          </a:p>
        </p:txBody>
      </p:sp>
      <p:sp>
        <p:nvSpPr>
          <p:cNvPr id="2355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3810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</a:t>
            </a:r>
          </a:p>
        </p:txBody>
      </p:sp>
      <p:sp>
        <p:nvSpPr>
          <p:cNvPr id="2355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724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3</a:t>
            </a:r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580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w</a:t>
            </a:r>
            <a:r>
              <a:rPr lang="en-US" baseline="-25000"/>
              <a:t>1</a:t>
            </a:r>
          </a:p>
        </p:txBody>
      </p:sp>
      <p:sp>
        <p:nvSpPr>
          <p:cNvPr id="2356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0" y="3810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w</a:t>
            </a:r>
            <a:r>
              <a:rPr lang="en-US" baseline="-25000"/>
              <a:t>2</a:t>
            </a:r>
          </a:p>
        </p:txBody>
      </p:sp>
      <p:sp>
        <p:nvSpPr>
          <p:cNvPr id="2356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8000" y="4724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w</a:t>
            </a:r>
            <a:r>
              <a:rPr lang="en-US" baseline="-25000"/>
              <a:t>3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0" y="6477000"/>
            <a:ext cx="510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How many stable matchings can you find?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 under specified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Many different ways of picking m’s to propose</a:t>
            </a:r>
          </a:p>
          <a:p>
            <a:pPr eaLnBrk="1" hangingPunct="1"/>
            <a:r>
              <a:rPr lang="en-US" sz="2800" smtClean="0"/>
              <a:t>Surprising result</a:t>
            </a:r>
          </a:p>
          <a:p>
            <a:pPr lvl="1" eaLnBrk="1" hangingPunct="1"/>
            <a:r>
              <a:rPr lang="en-US" sz="2400" smtClean="0"/>
              <a:t>All orderings of picking free m’s give the same result</a:t>
            </a:r>
          </a:p>
          <a:p>
            <a:pPr lvl="1" eaLnBrk="1" hangingPunct="1"/>
            <a:endParaRPr lang="en-US" sz="2400" smtClean="0"/>
          </a:p>
          <a:p>
            <a:pPr eaLnBrk="1" hangingPunct="1"/>
            <a:r>
              <a:rPr lang="en-US" sz="2800" smtClean="0"/>
              <a:t>Proving this type of result</a:t>
            </a:r>
          </a:p>
          <a:p>
            <a:pPr lvl="1" eaLnBrk="1" hangingPunct="1"/>
            <a:r>
              <a:rPr lang="en-US" sz="2400" smtClean="0"/>
              <a:t>Reordering argument</a:t>
            </a:r>
          </a:p>
          <a:p>
            <a:pPr lvl="1" eaLnBrk="1" hangingPunct="1"/>
            <a:r>
              <a:rPr lang="en-US" sz="2400" smtClean="0"/>
              <a:t>Prove algorithm is computing something mores specific</a:t>
            </a:r>
          </a:p>
          <a:p>
            <a:pPr lvl="2" eaLnBrk="1" hangingPunct="1"/>
            <a:r>
              <a:rPr lang="en-US" sz="2000" smtClean="0"/>
              <a:t>Show property of the solution – so it computes a specific stable matching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Proposal Algorithm finds the </a:t>
            </a:r>
            <a:r>
              <a:rPr lang="en-US" sz="4000" smtClean="0">
                <a:solidFill>
                  <a:srgbClr val="FF0000"/>
                </a:solidFill>
              </a:rPr>
              <a:t>best possible</a:t>
            </a:r>
            <a:r>
              <a:rPr lang="en-US" sz="4000" smtClean="0"/>
              <a:t> solution for 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Formalize the notion of best possible solution: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(m, w) is </a:t>
            </a:r>
            <a:r>
              <a:rPr lang="en-US" sz="2800" smtClean="0">
                <a:solidFill>
                  <a:srgbClr val="FF0000"/>
                </a:solidFill>
              </a:rPr>
              <a:t>valid</a:t>
            </a:r>
            <a:r>
              <a:rPr lang="en-US" sz="2800" smtClean="0"/>
              <a:t> if (m, w) is in some stable matching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</a:t>
            </a:r>
            <a:r>
              <a:rPr lang="en-US" sz="2800" smtClean="0">
                <a:solidFill>
                  <a:srgbClr val="FF0000"/>
                </a:solidFill>
              </a:rPr>
              <a:t>best(m)</a:t>
            </a:r>
            <a:r>
              <a:rPr lang="en-US" sz="2800" smtClean="0"/>
              <a:t>: the highest ranked w for m such that (m, w) is valid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S* = {(m, best(m)}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Every execution of the proposal algorithm computes S*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Proof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See the text book – pages 9 – 12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Related result: Proposal algorithm is the worst case for W</a:t>
            </a:r>
          </a:p>
          <a:p>
            <a:pPr eaLnBrk="1" hangingPunct="1">
              <a:buFontTx/>
              <a:buNone/>
            </a:pPr>
            <a:r>
              <a:rPr lang="en-US" smtClean="0"/>
              <a:t>Algorithm is the M-optimal algorithm</a:t>
            </a:r>
          </a:p>
          <a:p>
            <a:pPr eaLnBrk="1" hangingPunct="1">
              <a:buFontTx/>
              <a:buNone/>
            </a:pPr>
            <a:r>
              <a:rPr lang="en-US" smtClean="0"/>
              <a:t>Proposal algorithms where w’s propose is W-Optimal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Best choices for one side may be bad for the other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457200" y="1600200"/>
            <a:ext cx="4724400" cy="3276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800" smtClean="0"/>
              <a:t>Design a configuration for problem of size 4: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M proposal algorithm:</a:t>
            </a:r>
          </a:p>
          <a:p>
            <a:pPr lvl="2" indent="0" eaLnBrk="1" hangingPunct="1">
              <a:buFontTx/>
              <a:buNone/>
            </a:pPr>
            <a:r>
              <a:rPr lang="en-US" sz="2000" smtClean="0"/>
              <a:t>All m’s get first choice, all w’s get last choice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W proposal algorithm:</a:t>
            </a:r>
          </a:p>
          <a:p>
            <a:pPr lvl="2" indent="0" eaLnBrk="1" hangingPunct="1">
              <a:buFontTx/>
              <a:buNone/>
            </a:pPr>
            <a:r>
              <a:rPr lang="en-US" sz="2000" smtClean="0"/>
              <a:t>All w’s get first choice, all m’s get last choice</a:t>
            </a:r>
          </a:p>
        </p:txBody>
      </p:sp>
      <p:sp>
        <p:nvSpPr>
          <p:cNvPr id="27652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0" y="1676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7653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562600" y="1574800"/>
            <a:ext cx="557213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m</a:t>
            </a:r>
            <a:r>
              <a:rPr lang="en-US" sz="2000" baseline="-25000"/>
              <a:t>1</a:t>
            </a:r>
            <a:r>
              <a:rPr lang="en-US" sz="2000"/>
              <a:t>: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m</a:t>
            </a:r>
            <a:r>
              <a:rPr lang="en-US" sz="2000" baseline="-25000"/>
              <a:t>2</a:t>
            </a:r>
            <a:r>
              <a:rPr lang="en-US" sz="2000"/>
              <a:t>: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m</a:t>
            </a:r>
            <a:r>
              <a:rPr lang="en-US" sz="2000" baseline="-25000"/>
              <a:t>3</a:t>
            </a:r>
            <a:r>
              <a:rPr lang="en-US" sz="2000"/>
              <a:t>: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m</a:t>
            </a:r>
            <a:r>
              <a:rPr lang="en-US" sz="2000" baseline="-25000"/>
              <a:t>4</a:t>
            </a:r>
            <a:r>
              <a:rPr lang="en-US" sz="2000"/>
              <a:t>:</a:t>
            </a:r>
          </a:p>
          <a:p>
            <a:pPr eaLnBrk="1" hangingPunct="1"/>
            <a:endParaRPr lang="en-US" sz="2000"/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w</a:t>
            </a:r>
            <a:r>
              <a:rPr lang="en-US" sz="2000" baseline="-25000"/>
              <a:t>1</a:t>
            </a:r>
            <a:r>
              <a:rPr lang="en-US" sz="2000"/>
              <a:t>: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w</a:t>
            </a:r>
            <a:r>
              <a:rPr lang="en-US" sz="2000" baseline="-25000"/>
              <a:t>2</a:t>
            </a:r>
            <a:r>
              <a:rPr lang="en-US" sz="2000"/>
              <a:t>: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w</a:t>
            </a:r>
            <a:r>
              <a:rPr lang="en-US" sz="2000" baseline="-25000"/>
              <a:t>3</a:t>
            </a:r>
            <a:r>
              <a:rPr lang="en-US" sz="2000"/>
              <a:t>: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w</a:t>
            </a:r>
            <a:r>
              <a:rPr lang="en-US" sz="2000" baseline="-25000"/>
              <a:t>4</a:t>
            </a:r>
            <a:r>
              <a:rPr lang="en-US" sz="2000"/>
              <a:t>:</a:t>
            </a:r>
          </a:p>
          <a:p>
            <a:pPr eaLnBrk="1" hangingPunct="1"/>
            <a:endParaRPr lang="en-US" sz="2000"/>
          </a:p>
        </p:txBody>
      </p:sp>
      <p:sp>
        <p:nvSpPr>
          <p:cNvPr id="27654" name="TextBox 6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4953000"/>
            <a:ext cx="696913" cy="17541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M’s:</a:t>
            </a:r>
          </a:p>
          <a:p>
            <a:pPr eaLnBrk="1" hangingPunct="1"/>
            <a:r>
              <a:rPr lang="en-US"/>
              <a:t>1342</a:t>
            </a:r>
          </a:p>
          <a:p>
            <a:pPr eaLnBrk="1" hangingPunct="1"/>
            <a:r>
              <a:rPr lang="en-US"/>
              <a:t>2341</a:t>
            </a:r>
          </a:p>
          <a:p>
            <a:pPr eaLnBrk="1" hangingPunct="1"/>
            <a:r>
              <a:rPr lang="en-US"/>
              <a:t>3124</a:t>
            </a:r>
          </a:p>
          <a:p>
            <a:pPr eaLnBrk="1" hangingPunct="1"/>
            <a:r>
              <a:rPr lang="en-US"/>
              <a:t>4123</a:t>
            </a:r>
          </a:p>
          <a:p>
            <a:pPr eaLnBrk="1" hangingPunct="1"/>
            <a:endParaRPr lang="en-US"/>
          </a:p>
        </p:txBody>
      </p:sp>
      <p:sp>
        <p:nvSpPr>
          <p:cNvPr id="27655" name="TextBox 7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76400" y="4953000"/>
            <a:ext cx="696913" cy="17541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W’s:</a:t>
            </a:r>
          </a:p>
          <a:p>
            <a:pPr eaLnBrk="1" hangingPunct="1"/>
            <a:r>
              <a:rPr lang="en-US"/>
              <a:t>2341</a:t>
            </a:r>
          </a:p>
          <a:p>
            <a:pPr eaLnBrk="1" hangingPunct="1"/>
            <a:r>
              <a:rPr lang="en-US"/>
              <a:t>1342</a:t>
            </a:r>
          </a:p>
          <a:p>
            <a:pPr eaLnBrk="1" hangingPunct="1"/>
            <a:r>
              <a:rPr lang="en-US"/>
              <a:t>4123</a:t>
            </a:r>
          </a:p>
          <a:p>
            <a:pPr eaLnBrk="1" hangingPunct="1"/>
            <a:r>
              <a:rPr lang="en-US"/>
              <a:t>3124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But there is a stable second choice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457200" y="1600200"/>
            <a:ext cx="4724400" cy="4572000"/>
          </a:xfrm>
        </p:spPr>
        <p:txBody>
          <a:bodyPr/>
          <a:lstStyle/>
          <a:p>
            <a:pPr indent="0" eaLnBrk="1" hangingPunct="1">
              <a:buFontTx/>
              <a:buNone/>
            </a:pPr>
            <a:r>
              <a:rPr lang="en-US" sz="2800" smtClean="0"/>
              <a:t>Design a configuration for problem of size 4:</a:t>
            </a:r>
          </a:p>
          <a:p>
            <a:pPr lvl="1" indent="0" eaLnBrk="1" hangingPunct="1">
              <a:buFontTx/>
              <a:buNone/>
            </a:pPr>
            <a:r>
              <a:rPr lang="en-US" sz="2400" smtClean="0"/>
              <a:t>M proposal algorithm:</a:t>
            </a:r>
          </a:p>
          <a:p>
            <a:pPr lvl="2" indent="0" eaLnBrk="1" hangingPunct="1">
              <a:buFontTx/>
              <a:buNone/>
            </a:pPr>
            <a:r>
              <a:rPr lang="en-US" sz="2000" smtClean="0"/>
              <a:t>All m’s get first choice, all w’s get last choice</a:t>
            </a:r>
          </a:p>
          <a:p>
            <a:pPr lvl="1" indent="0" eaLnBrk="1" hangingPunct="1">
              <a:buFontTx/>
              <a:buNone/>
            </a:pPr>
            <a:r>
              <a:rPr lang="en-US" sz="2400" smtClean="0"/>
              <a:t>W proposal algorithm:</a:t>
            </a:r>
          </a:p>
          <a:p>
            <a:pPr lvl="2" indent="0" eaLnBrk="1" hangingPunct="1">
              <a:buFontTx/>
              <a:buNone/>
            </a:pPr>
            <a:r>
              <a:rPr lang="en-US" sz="2000" smtClean="0"/>
              <a:t>All w’s get first choice, all m’s get last choice</a:t>
            </a:r>
          </a:p>
          <a:p>
            <a:pPr lvl="1" indent="0" eaLnBrk="1" hangingPunct="1">
              <a:buFontTx/>
              <a:buNone/>
            </a:pPr>
            <a:r>
              <a:rPr lang="en-US" sz="2400" smtClean="0"/>
              <a:t>There is a stable matching where everyone gets their second choice</a:t>
            </a:r>
          </a:p>
        </p:txBody>
      </p:sp>
      <p:sp>
        <p:nvSpPr>
          <p:cNvPr id="2867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0" y="1676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8677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562600" y="1574800"/>
            <a:ext cx="557213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m</a:t>
            </a:r>
            <a:r>
              <a:rPr lang="en-US" sz="2000" baseline="-25000"/>
              <a:t>1</a:t>
            </a:r>
            <a:r>
              <a:rPr lang="en-US" sz="2000"/>
              <a:t>: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m</a:t>
            </a:r>
            <a:r>
              <a:rPr lang="en-US" sz="2000" baseline="-25000"/>
              <a:t>2</a:t>
            </a:r>
            <a:r>
              <a:rPr lang="en-US" sz="2000"/>
              <a:t>: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m</a:t>
            </a:r>
            <a:r>
              <a:rPr lang="en-US" sz="2000" baseline="-25000"/>
              <a:t>3</a:t>
            </a:r>
            <a:r>
              <a:rPr lang="en-US" sz="2000"/>
              <a:t>: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m</a:t>
            </a:r>
            <a:r>
              <a:rPr lang="en-US" sz="2000" baseline="-25000"/>
              <a:t>4</a:t>
            </a:r>
            <a:r>
              <a:rPr lang="en-US" sz="2000"/>
              <a:t>:</a:t>
            </a:r>
          </a:p>
          <a:p>
            <a:pPr eaLnBrk="1" hangingPunct="1"/>
            <a:endParaRPr lang="en-US" sz="2000"/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w</a:t>
            </a:r>
            <a:r>
              <a:rPr lang="en-US" sz="2000" baseline="-25000"/>
              <a:t>1</a:t>
            </a:r>
            <a:r>
              <a:rPr lang="en-US" sz="2000"/>
              <a:t>: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w</a:t>
            </a:r>
            <a:r>
              <a:rPr lang="en-US" sz="2000" baseline="-25000"/>
              <a:t>2</a:t>
            </a:r>
            <a:r>
              <a:rPr lang="en-US" sz="2000"/>
              <a:t>: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w</a:t>
            </a:r>
            <a:r>
              <a:rPr lang="en-US" sz="2000" baseline="-25000"/>
              <a:t>3</a:t>
            </a:r>
            <a:r>
              <a:rPr lang="en-US" sz="2000"/>
              <a:t>: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w</a:t>
            </a:r>
            <a:r>
              <a:rPr lang="en-US" sz="2000" baseline="-25000"/>
              <a:t>4</a:t>
            </a:r>
            <a:r>
              <a:rPr lang="en-US" sz="2000"/>
              <a:t>:</a:t>
            </a:r>
          </a:p>
          <a:p>
            <a:pPr eaLnBrk="1" hangingPunct="1"/>
            <a:endParaRPr lang="en-US" sz="2000"/>
          </a:p>
        </p:txBody>
      </p:sp>
      <p:sp>
        <p:nvSpPr>
          <p:cNvPr id="28678" name="TextBox 6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0" y="2438400"/>
            <a:ext cx="696913" cy="17541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M’s:</a:t>
            </a:r>
          </a:p>
          <a:p>
            <a:pPr eaLnBrk="1" hangingPunct="1"/>
            <a:r>
              <a:rPr lang="en-US"/>
              <a:t>1342</a:t>
            </a:r>
          </a:p>
          <a:p>
            <a:pPr eaLnBrk="1" hangingPunct="1"/>
            <a:r>
              <a:rPr lang="en-US"/>
              <a:t>2431</a:t>
            </a:r>
          </a:p>
          <a:p>
            <a:pPr eaLnBrk="1" hangingPunct="1"/>
            <a:r>
              <a:rPr lang="en-US"/>
              <a:t>3214</a:t>
            </a:r>
          </a:p>
          <a:p>
            <a:pPr eaLnBrk="1" hangingPunct="1"/>
            <a:r>
              <a:rPr lang="en-US"/>
              <a:t>4123</a:t>
            </a:r>
          </a:p>
          <a:p>
            <a:pPr eaLnBrk="1" hangingPunct="1"/>
            <a:endParaRPr lang="en-US"/>
          </a:p>
        </p:txBody>
      </p:sp>
      <p:sp>
        <p:nvSpPr>
          <p:cNvPr id="28679" name="TextBox 7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4800600"/>
            <a:ext cx="696913" cy="17541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W’s:</a:t>
            </a:r>
          </a:p>
          <a:p>
            <a:pPr eaLnBrk="1" hangingPunct="1"/>
            <a:r>
              <a:rPr lang="en-US"/>
              <a:t>2431</a:t>
            </a:r>
          </a:p>
          <a:p>
            <a:pPr eaLnBrk="1" hangingPunct="1"/>
            <a:r>
              <a:rPr lang="en-US"/>
              <a:t>1342</a:t>
            </a:r>
          </a:p>
          <a:p>
            <a:pPr eaLnBrk="1" hangingPunct="1"/>
            <a:r>
              <a:rPr lang="en-US"/>
              <a:t>4123</a:t>
            </a:r>
          </a:p>
          <a:p>
            <a:pPr eaLnBrk="1" hangingPunct="1"/>
            <a:r>
              <a:rPr lang="en-US"/>
              <a:t>3214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1"/>
            <a:ext cx="8229600" cy="3352800"/>
          </a:xfrm>
        </p:spPr>
        <p:txBody>
          <a:bodyPr/>
          <a:lstStyle/>
          <a:p>
            <a:pPr eaLnBrk="1" hangingPunct="1"/>
            <a:r>
              <a:rPr lang="en-US" dirty="0" smtClean="0"/>
              <a:t>It’s on the web.</a:t>
            </a:r>
          </a:p>
          <a:p>
            <a:pPr eaLnBrk="1" hangingPunct="1"/>
            <a:r>
              <a:rPr lang="en-US" dirty="0" smtClean="0"/>
              <a:t>Homework  due at start of class on Mondays</a:t>
            </a:r>
          </a:p>
          <a:p>
            <a:pPr lvl="1" eaLnBrk="1" hangingPunct="1"/>
            <a:r>
              <a:rPr lang="en-US" dirty="0" smtClean="0"/>
              <a:t>HW 1, Due January 14, 2013</a:t>
            </a:r>
          </a:p>
          <a:p>
            <a:pPr lvl="1" eaLnBrk="1" hangingPunct="1"/>
            <a:r>
              <a:rPr lang="en-US" dirty="0" smtClean="0"/>
              <a:t>It’s on the web 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33400" y="42672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linkClick r:id="rId5"/>
              </a:rPr>
              <a:t>http://www.cs.washington.edu/education/courses/csep521/13wi</a:t>
            </a:r>
            <a:r>
              <a:rPr lang="en-US" sz="2000" dirty="0" smtClean="0">
                <a:hlinkClick r:id="rId5"/>
              </a:rPr>
              <a:t>/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 smtClean="0"/>
              <a:t>Suppose there are n m’s, and n w’s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What is the minimum possible M-rank?</a:t>
            </a:r>
          </a:p>
          <a:p>
            <a:endParaRPr lang="en-US" smtClean="0"/>
          </a:p>
          <a:p>
            <a:r>
              <a:rPr lang="en-US" smtClean="0"/>
              <a:t>What is the maximum possible M-rank?</a:t>
            </a:r>
          </a:p>
          <a:p>
            <a:endParaRPr lang="en-US" smtClean="0"/>
          </a:p>
          <a:p>
            <a:r>
              <a:rPr lang="en-US" smtClean="0"/>
              <a:t>Suppose each m is matched with a random w,  what is the expected M-rank?</a:t>
            </a:r>
          </a:p>
        </p:txBody>
      </p:sp>
    </p:spTree>
    <p:extLst>
      <p:ext uri="{BB962C8B-B14F-4D97-AF65-F5344CB8AC3E}">
        <p14:creationId xmlns:p14="http://schemas.microsoft.com/office/powerpoint/2010/main" val="328129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Random Preferences</a:t>
            </a:r>
          </a:p>
        </p:txBody>
      </p:sp>
      <p:sp>
        <p:nvSpPr>
          <p:cNvPr id="15363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744663"/>
            <a:ext cx="7315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Suppose that the preferences are completely random</a:t>
            </a:r>
          </a:p>
        </p:txBody>
      </p:sp>
      <p:sp>
        <p:nvSpPr>
          <p:cNvPr id="15364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4800600"/>
            <a:ext cx="8001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/>
              <a:t>If there are n m’s and n w’s, what is the expected </a:t>
            </a:r>
          </a:p>
          <a:p>
            <a:pPr eaLnBrk="1" hangingPunct="1"/>
            <a:r>
              <a:rPr lang="en-US" sz="2800"/>
              <a:t>value of the M-rank and the W-rank when the </a:t>
            </a:r>
          </a:p>
          <a:p>
            <a:pPr eaLnBrk="1" hangingPunct="1"/>
            <a:r>
              <a:rPr lang="en-US" sz="2800"/>
              <a:t>proposal algorithm computes a stable matching?</a:t>
            </a:r>
          </a:p>
        </p:txBody>
      </p:sp>
      <p:sp>
        <p:nvSpPr>
          <p:cNvPr id="15365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36725" y="2982913"/>
            <a:ext cx="4352925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m</a:t>
            </a:r>
            <a:r>
              <a:rPr lang="en-US" sz="2000" baseline="-25000"/>
              <a:t>1</a:t>
            </a:r>
            <a:r>
              <a:rPr lang="en-US" sz="2000"/>
              <a:t>: w</a:t>
            </a:r>
            <a:r>
              <a:rPr lang="en-US" sz="2000" baseline="-25000"/>
              <a:t>8</a:t>
            </a:r>
            <a:r>
              <a:rPr lang="en-US" sz="2000"/>
              <a:t> w</a:t>
            </a:r>
            <a:r>
              <a:rPr lang="en-US" sz="2000" baseline="-25000"/>
              <a:t>3</a:t>
            </a:r>
            <a:r>
              <a:rPr lang="en-US" sz="2000"/>
              <a:t> w</a:t>
            </a:r>
            <a:r>
              <a:rPr lang="en-US" sz="2000" baseline="-25000"/>
              <a:t>1</a:t>
            </a:r>
            <a:r>
              <a:rPr lang="en-US" sz="2000"/>
              <a:t> w</a:t>
            </a:r>
            <a:r>
              <a:rPr lang="en-US" sz="2000" baseline="-25000"/>
              <a:t>5</a:t>
            </a:r>
            <a:r>
              <a:rPr lang="en-US" sz="2000"/>
              <a:t> w</a:t>
            </a:r>
            <a:r>
              <a:rPr lang="en-US" sz="2000" baseline="-25000"/>
              <a:t>9</a:t>
            </a:r>
            <a:r>
              <a:rPr lang="en-US" sz="2000"/>
              <a:t> w</a:t>
            </a:r>
            <a:r>
              <a:rPr lang="en-US" sz="2000" baseline="-25000"/>
              <a:t>2</a:t>
            </a:r>
            <a:r>
              <a:rPr lang="en-US" sz="2000"/>
              <a:t> w</a:t>
            </a:r>
            <a:r>
              <a:rPr lang="en-US" sz="2000" baseline="-25000"/>
              <a:t>4</a:t>
            </a:r>
            <a:r>
              <a:rPr lang="en-US" sz="2000"/>
              <a:t> w</a:t>
            </a:r>
            <a:r>
              <a:rPr lang="en-US" sz="2000" baseline="-25000"/>
              <a:t>6</a:t>
            </a:r>
            <a:r>
              <a:rPr lang="en-US" sz="2000"/>
              <a:t> w</a:t>
            </a:r>
            <a:r>
              <a:rPr lang="en-US" sz="2000" baseline="-25000"/>
              <a:t>7</a:t>
            </a:r>
            <a:r>
              <a:rPr lang="en-US" sz="2000"/>
              <a:t> w</a:t>
            </a:r>
            <a:r>
              <a:rPr lang="en-US" sz="2000" baseline="-25000"/>
              <a:t>10</a:t>
            </a:r>
          </a:p>
          <a:p>
            <a:pPr eaLnBrk="1" hangingPunct="1"/>
            <a:r>
              <a:rPr lang="en-US" sz="2000"/>
              <a:t>m</a:t>
            </a:r>
            <a:r>
              <a:rPr lang="en-US" sz="2000" baseline="-25000"/>
              <a:t>2</a:t>
            </a:r>
            <a:r>
              <a:rPr lang="en-US" sz="2000"/>
              <a:t>: w</a:t>
            </a:r>
            <a:r>
              <a:rPr lang="en-US" sz="2000" baseline="-25000"/>
              <a:t>7</a:t>
            </a:r>
            <a:r>
              <a:rPr lang="en-US" sz="2000"/>
              <a:t> w</a:t>
            </a:r>
            <a:r>
              <a:rPr lang="en-US" sz="2000" baseline="-25000"/>
              <a:t>10</a:t>
            </a:r>
            <a:r>
              <a:rPr lang="en-US" sz="2000"/>
              <a:t> w</a:t>
            </a:r>
            <a:r>
              <a:rPr lang="en-US" sz="2000" baseline="-25000"/>
              <a:t>1</a:t>
            </a:r>
            <a:r>
              <a:rPr lang="en-US" sz="2000"/>
              <a:t> w</a:t>
            </a:r>
            <a:r>
              <a:rPr lang="en-US" sz="2000" baseline="-25000"/>
              <a:t>9</a:t>
            </a:r>
            <a:r>
              <a:rPr lang="en-US" sz="2000"/>
              <a:t> w</a:t>
            </a:r>
            <a:r>
              <a:rPr lang="en-US" sz="2000" baseline="-25000"/>
              <a:t>3</a:t>
            </a:r>
            <a:r>
              <a:rPr lang="en-US" sz="2000"/>
              <a:t> w</a:t>
            </a:r>
            <a:r>
              <a:rPr lang="en-US" sz="2000" baseline="-25000"/>
              <a:t>4</a:t>
            </a:r>
            <a:r>
              <a:rPr lang="en-US" sz="2000"/>
              <a:t> w</a:t>
            </a:r>
            <a:r>
              <a:rPr lang="en-US" sz="2000" baseline="-25000"/>
              <a:t>8</a:t>
            </a:r>
            <a:r>
              <a:rPr lang="en-US" sz="2000"/>
              <a:t> w</a:t>
            </a:r>
            <a:r>
              <a:rPr lang="en-US" sz="2000" baseline="-25000"/>
              <a:t>2</a:t>
            </a:r>
            <a:r>
              <a:rPr lang="en-US" sz="2000"/>
              <a:t> w</a:t>
            </a:r>
            <a:r>
              <a:rPr lang="en-US" sz="2000" baseline="-25000"/>
              <a:t>5</a:t>
            </a:r>
            <a:r>
              <a:rPr lang="en-US" sz="2000"/>
              <a:t> w</a:t>
            </a:r>
            <a:r>
              <a:rPr lang="en-US" sz="2000" baseline="-25000"/>
              <a:t>6</a:t>
            </a:r>
          </a:p>
          <a:p>
            <a:pPr eaLnBrk="1" hangingPunct="1"/>
            <a:r>
              <a:rPr lang="en-US" sz="2000"/>
              <a:t>…</a:t>
            </a:r>
          </a:p>
          <a:p>
            <a:pPr eaLnBrk="1" hangingPunct="1"/>
            <a:r>
              <a:rPr lang="en-US" sz="2000"/>
              <a:t>w</a:t>
            </a:r>
            <a:r>
              <a:rPr lang="en-US" sz="2000" baseline="-25000"/>
              <a:t>1</a:t>
            </a:r>
            <a:r>
              <a:rPr lang="en-US" sz="2000"/>
              <a:t>: m</a:t>
            </a:r>
            <a:r>
              <a:rPr lang="en-US" sz="2000" baseline="-25000"/>
              <a:t>1</a:t>
            </a:r>
            <a:r>
              <a:rPr lang="en-US" sz="2000"/>
              <a:t> m</a:t>
            </a:r>
            <a:r>
              <a:rPr lang="en-US" sz="2000" baseline="-25000"/>
              <a:t>4</a:t>
            </a:r>
            <a:r>
              <a:rPr lang="en-US" sz="2000"/>
              <a:t> m</a:t>
            </a:r>
            <a:r>
              <a:rPr lang="en-US" sz="2000" baseline="-25000"/>
              <a:t>9</a:t>
            </a:r>
            <a:r>
              <a:rPr lang="en-US" sz="2000"/>
              <a:t> m</a:t>
            </a:r>
            <a:r>
              <a:rPr lang="en-US" sz="2000" baseline="-25000"/>
              <a:t>5</a:t>
            </a:r>
            <a:r>
              <a:rPr lang="en-US" sz="2000"/>
              <a:t> m</a:t>
            </a:r>
            <a:r>
              <a:rPr lang="en-US" sz="2000" baseline="-25000"/>
              <a:t>10</a:t>
            </a:r>
            <a:r>
              <a:rPr lang="en-US" sz="2000"/>
              <a:t> m</a:t>
            </a:r>
            <a:r>
              <a:rPr lang="en-US" sz="2000" baseline="-25000"/>
              <a:t>3</a:t>
            </a:r>
            <a:r>
              <a:rPr lang="en-US" sz="2000"/>
              <a:t> m</a:t>
            </a:r>
            <a:r>
              <a:rPr lang="en-US" sz="2000" baseline="-25000"/>
              <a:t>2</a:t>
            </a:r>
            <a:r>
              <a:rPr lang="en-US" sz="2000"/>
              <a:t> m</a:t>
            </a:r>
            <a:r>
              <a:rPr lang="en-US" sz="2000" baseline="-25000"/>
              <a:t>6</a:t>
            </a:r>
            <a:r>
              <a:rPr lang="en-US" sz="2000"/>
              <a:t> m</a:t>
            </a:r>
            <a:r>
              <a:rPr lang="en-US" sz="2000" baseline="-25000"/>
              <a:t>8</a:t>
            </a:r>
            <a:r>
              <a:rPr lang="en-US" sz="2000"/>
              <a:t> m</a:t>
            </a:r>
            <a:r>
              <a:rPr lang="en-US" sz="2000" baseline="-25000"/>
              <a:t>7</a:t>
            </a:r>
          </a:p>
          <a:p>
            <a:pPr eaLnBrk="1" hangingPunct="1"/>
            <a:r>
              <a:rPr lang="en-US" sz="2000"/>
              <a:t>w</a:t>
            </a:r>
            <a:r>
              <a:rPr lang="en-US" sz="2000" baseline="-25000"/>
              <a:t>2</a:t>
            </a:r>
            <a:r>
              <a:rPr lang="en-US" sz="2000"/>
              <a:t>: m</a:t>
            </a:r>
            <a:r>
              <a:rPr lang="en-US" sz="2000" baseline="-25000"/>
              <a:t>5</a:t>
            </a:r>
            <a:r>
              <a:rPr lang="en-US" sz="2000"/>
              <a:t> m</a:t>
            </a:r>
            <a:r>
              <a:rPr lang="en-US" sz="2000" baseline="-25000"/>
              <a:t>8</a:t>
            </a:r>
            <a:r>
              <a:rPr lang="en-US" sz="2000"/>
              <a:t> m</a:t>
            </a:r>
            <a:r>
              <a:rPr lang="en-US" sz="2000" baseline="-25000"/>
              <a:t>1</a:t>
            </a:r>
            <a:r>
              <a:rPr lang="en-US" sz="2000"/>
              <a:t> m</a:t>
            </a:r>
            <a:r>
              <a:rPr lang="en-US" sz="2000" baseline="-25000"/>
              <a:t>3</a:t>
            </a:r>
            <a:r>
              <a:rPr lang="en-US" sz="2000"/>
              <a:t> m</a:t>
            </a:r>
            <a:r>
              <a:rPr lang="en-US" sz="2000" baseline="-25000"/>
              <a:t>2</a:t>
            </a:r>
            <a:r>
              <a:rPr lang="en-US" sz="2000"/>
              <a:t> m</a:t>
            </a:r>
            <a:r>
              <a:rPr lang="en-US" sz="2000" baseline="-25000"/>
              <a:t>7</a:t>
            </a:r>
            <a:r>
              <a:rPr lang="en-US" sz="2000"/>
              <a:t> m</a:t>
            </a:r>
            <a:r>
              <a:rPr lang="en-US" sz="2000" baseline="-25000"/>
              <a:t>9</a:t>
            </a:r>
            <a:r>
              <a:rPr lang="en-US" sz="2000"/>
              <a:t> m</a:t>
            </a:r>
            <a:r>
              <a:rPr lang="en-US" sz="2000" baseline="-25000"/>
              <a:t>10</a:t>
            </a:r>
            <a:r>
              <a:rPr lang="en-US" sz="2000"/>
              <a:t> m</a:t>
            </a:r>
            <a:r>
              <a:rPr lang="en-US" sz="2000" baseline="-25000"/>
              <a:t>4</a:t>
            </a:r>
            <a:r>
              <a:rPr lang="en-US" sz="2000"/>
              <a:t> m</a:t>
            </a:r>
            <a:r>
              <a:rPr lang="en-US" sz="2000" baseline="-25000"/>
              <a:t>6</a:t>
            </a:r>
          </a:p>
          <a:p>
            <a:pPr eaLnBrk="1" hangingPunct="1"/>
            <a:r>
              <a:rPr lang="en-US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7415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4000" smtClean="0"/>
              <a:t>What is the run time of the Stable Matching Algorithm?</a:t>
            </a:r>
          </a:p>
        </p:txBody>
      </p:sp>
      <p:sp>
        <p:nvSpPr>
          <p:cNvPr id="20483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6764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676400"/>
            <a:ext cx="75374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Initially all m in M and w in W are free</a:t>
            </a:r>
          </a:p>
          <a:p>
            <a:pPr eaLnBrk="1" hangingPunct="1"/>
            <a:r>
              <a:rPr lang="en-US" sz="2400"/>
              <a:t>While there is a free m</a:t>
            </a:r>
          </a:p>
          <a:p>
            <a:pPr eaLnBrk="1" hangingPunct="1"/>
            <a:r>
              <a:rPr lang="en-US" sz="2400"/>
              <a:t>	w highest on m’s list that m has not proposed to</a:t>
            </a:r>
          </a:p>
          <a:p>
            <a:pPr eaLnBrk="1" hangingPunct="1"/>
            <a:r>
              <a:rPr lang="en-US" sz="2400"/>
              <a:t>	if w is free, then match (m, w)</a:t>
            </a:r>
          </a:p>
          <a:p>
            <a:pPr eaLnBrk="1" hangingPunct="1"/>
            <a:r>
              <a:rPr lang="en-US" sz="2400"/>
              <a:t>	else </a:t>
            </a:r>
          </a:p>
          <a:p>
            <a:pPr eaLnBrk="1" hangingPunct="1"/>
            <a:r>
              <a:rPr lang="en-US" sz="2400"/>
              <a:t>                     suppose (m</a:t>
            </a:r>
            <a:r>
              <a:rPr lang="en-US" sz="2400" baseline="-25000"/>
              <a:t>2</a:t>
            </a:r>
            <a:r>
              <a:rPr lang="en-US" sz="2400"/>
              <a:t>, w) is matched</a:t>
            </a:r>
          </a:p>
          <a:p>
            <a:pPr eaLnBrk="1" hangingPunct="1"/>
            <a:r>
              <a:rPr lang="en-US" sz="2400"/>
              <a:t>		if w prefers m to m</a:t>
            </a:r>
            <a:r>
              <a:rPr lang="en-US" sz="2400" baseline="-25000"/>
              <a:t>2</a:t>
            </a:r>
          </a:p>
          <a:p>
            <a:pPr eaLnBrk="1" hangingPunct="1"/>
            <a:r>
              <a:rPr lang="en-US" sz="2400"/>
              <a:t>			unmatch (m</a:t>
            </a:r>
            <a:r>
              <a:rPr lang="en-US" sz="2400" baseline="-25000"/>
              <a:t>2</a:t>
            </a:r>
            <a:r>
              <a:rPr lang="en-US" sz="2400"/>
              <a:t>, w)</a:t>
            </a:r>
          </a:p>
          <a:p>
            <a:pPr eaLnBrk="1" hangingPunct="1"/>
            <a:r>
              <a:rPr lang="en-US" sz="2400"/>
              <a:t>			match (m, w)</a:t>
            </a:r>
          </a:p>
        </p:txBody>
      </p:sp>
      <p:sp>
        <p:nvSpPr>
          <p:cNvPr id="20485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2057400"/>
            <a:ext cx="487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Executed at most n</a:t>
            </a:r>
            <a:r>
              <a:rPr lang="en-US" sz="2000" b="1" baseline="30000">
                <a:solidFill>
                  <a:srgbClr val="FF0000"/>
                </a:solidFill>
              </a:rPr>
              <a:t>2</a:t>
            </a:r>
            <a:r>
              <a:rPr lang="en-US" sz="2000" b="1">
                <a:solidFill>
                  <a:srgbClr val="FF0000"/>
                </a:solidFill>
              </a:rPr>
              <a:t> times</a:t>
            </a:r>
          </a:p>
        </p:txBody>
      </p:sp>
    </p:spTree>
    <p:extLst>
      <p:ext uri="{BB962C8B-B14F-4D97-AF65-F5344CB8AC3E}">
        <p14:creationId xmlns:p14="http://schemas.microsoft.com/office/powerpoint/2010/main" val="307203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O(1) time per iteration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Find free m</a:t>
            </a:r>
          </a:p>
          <a:p>
            <a:r>
              <a:rPr lang="en-US" dirty="0" smtClean="0"/>
              <a:t>Find next available w</a:t>
            </a:r>
          </a:p>
          <a:p>
            <a:r>
              <a:rPr lang="en-US" dirty="0" smtClean="0"/>
              <a:t>If w is matched, determine m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Test if w prefers m to m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Update matching</a:t>
            </a:r>
          </a:p>
          <a:p>
            <a:endParaRPr lang="en-US" baseline="-25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690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 smtClean="0"/>
              <a:t>What does it mean for an algorithm to be efficient?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smtClean="0"/>
              <a:t> </a:t>
            </a:r>
          </a:p>
          <a:p>
            <a:endParaRPr lang="en-US" sz="2800" smtClean="0"/>
          </a:p>
        </p:txBody>
      </p:sp>
      <p:sp>
        <p:nvSpPr>
          <p:cNvPr id="22532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2751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ideas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Formalizing real world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Model: graph and preference lists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Mechanism: stability condition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Specification of algorithm with a natural operation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Proposal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Establishing termination of process through invariants and progress measure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Under specification of algorithm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Establishing uniqueness of solution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Five Problems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307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Theory of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636713"/>
          </a:xfrm>
        </p:spPr>
        <p:txBody>
          <a:bodyPr/>
          <a:lstStyle/>
          <a:p>
            <a:pPr eaLnBrk="1" hangingPunct="1"/>
            <a:r>
              <a:rPr lang="en-US" smtClean="0"/>
              <a:t>What is expertise?</a:t>
            </a:r>
          </a:p>
          <a:p>
            <a:pPr eaLnBrk="1" hangingPunct="1"/>
            <a:r>
              <a:rPr lang="en-US" smtClean="0"/>
              <a:t>How do experts differ from novices?</a:t>
            </a:r>
          </a:p>
          <a:p>
            <a:pPr eaLnBrk="1" hangingPunct="1"/>
            <a:endParaRPr lang="en-US" smtClean="0"/>
          </a:p>
        </p:txBody>
      </p:sp>
      <p:sp>
        <p:nvSpPr>
          <p:cNvPr id="3076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26125" y="5580063"/>
            <a:ext cx="3317875" cy="6508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Point of slide – experts have a 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Structure of knowledge</a:t>
            </a:r>
          </a:p>
        </p:txBody>
      </p:sp>
    </p:spTree>
    <p:extLst>
      <p:ext uri="{BB962C8B-B14F-4D97-AF65-F5344CB8AC3E}">
        <p14:creationId xmlns:p14="http://schemas.microsoft.com/office/powerpoint/2010/main" val="377582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of five problems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Show the types of problems we will be considering in the class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Examples of important types of problems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Similar looking problems with very different characteristics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Scheduling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Weighted Scheduling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Bipartite Matching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Maximum Independent Set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Competitive Facility Location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395910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problem?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Instance</a:t>
            </a:r>
          </a:p>
          <a:p>
            <a:pPr eaLnBrk="1" hangingPunct="1"/>
            <a:r>
              <a:rPr lang="en-US" smtClean="0"/>
              <a:t>Solution</a:t>
            </a:r>
          </a:p>
          <a:p>
            <a:pPr eaLnBrk="1" hangingPunct="1"/>
            <a:r>
              <a:rPr lang="en-US" smtClean="0"/>
              <a:t>Constraints on solution</a:t>
            </a:r>
          </a:p>
          <a:p>
            <a:pPr eaLnBrk="1" hangingPunct="1"/>
            <a:r>
              <a:rPr lang="en-US" smtClean="0"/>
              <a:t>Measure of value</a:t>
            </a:r>
          </a:p>
        </p:txBody>
      </p:sp>
      <p:sp>
        <p:nvSpPr>
          <p:cNvPr id="5124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152400"/>
            <a:ext cx="36988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Example: Minimum Spanning Tree</a:t>
            </a:r>
          </a:p>
        </p:txBody>
      </p:sp>
      <p:sp>
        <p:nvSpPr>
          <p:cNvPr id="5125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15325" y="1624013"/>
            <a:ext cx="828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Graph</a:t>
            </a:r>
          </a:p>
        </p:txBody>
      </p:sp>
      <p:sp>
        <p:nvSpPr>
          <p:cNvPr id="5126" name="Text Box 6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43813" y="2314575"/>
            <a:ext cx="14763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Set of edges</a:t>
            </a:r>
          </a:p>
        </p:txBody>
      </p:sp>
      <p:sp>
        <p:nvSpPr>
          <p:cNvPr id="5127" name="Text Box 7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12025" y="3052763"/>
            <a:ext cx="18319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Tree constraints</a:t>
            </a:r>
          </a:p>
        </p:txBody>
      </p:sp>
      <p:sp>
        <p:nvSpPr>
          <p:cNvPr id="5128" name="Text Box 8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820025" y="3659188"/>
            <a:ext cx="13239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Edge costs</a:t>
            </a:r>
          </a:p>
        </p:txBody>
      </p:sp>
    </p:spTree>
    <p:extLst>
      <p:ext uri="{BB962C8B-B14F-4D97-AF65-F5344CB8AC3E}">
        <p14:creationId xmlns:p14="http://schemas.microsoft.com/office/powerpoint/2010/main" val="2384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Text book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 Design</a:t>
            </a:r>
          </a:p>
          <a:p>
            <a:pPr eaLnBrk="1" hangingPunct="1"/>
            <a:r>
              <a:rPr lang="en-US" smtClean="0"/>
              <a:t>Jon Kleinberg, Eva Tardos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Read Chapters 1 &amp; 2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Expected coverage:</a:t>
            </a:r>
          </a:p>
          <a:p>
            <a:pPr lvl="1" eaLnBrk="1" hangingPunct="1"/>
            <a:r>
              <a:rPr lang="en-US" smtClean="0"/>
              <a:t>Chapter 1 through 7</a:t>
            </a:r>
          </a:p>
          <a:p>
            <a:pPr eaLnBrk="1" hangingPunct="1"/>
            <a:endParaRPr lang="en-US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013" y="4800600"/>
            <a:ext cx="1694862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ecx.images-amazon.com/images/I/41by-hJCy2L._SL500_AA300_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40030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lvex.ugr.es/decsai/algorithms/image/cover/kleinberg-tardo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013" y="228600"/>
            <a:ext cx="1530350" cy="200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764012" y="2490216"/>
            <a:ext cx="1617987" cy="19674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Problem: Scheduling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Suppose that you own a banquet hall</a:t>
            </a:r>
          </a:p>
          <a:p>
            <a:pPr eaLnBrk="1" hangingPunct="1"/>
            <a:r>
              <a:rPr lang="en-US" sz="2800" smtClean="0"/>
              <a:t>You have a series of requests for use of the hall: (s</a:t>
            </a:r>
            <a:r>
              <a:rPr lang="en-US" sz="2800" baseline="-25000" smtClean="0"/>
              <a:t>1</a:t>
            </a:r>
            <a:r>
              <a:rPr lang="en-US" sz="2800" smtClean="0"/>
              <a:t>, f</a:t>
            </a:r>
            <a:r>
              <a:rPr lang="en-US" sz="2800" baseline="-25000" smtClean="0"/>
              <a:t>1</a:t>
            </a:r>
            <a:r>
              <a:rPr lang="en-US" sz="2800" smtClean="0"/>
              <a:t>), (s</a:t>
            </a:r>
            <a:r>
              <a:rPr lang="en-US" sz="2800" baseline="-25000" smtClean="0"/>
              <a:t>2</a:t>
            </a:r>
            <a:r>
              <a:rPr lang="en-US" sz="2800" smtClean="0"/>
              <a:t>, f</a:t>
            </a:r>
            <a:r>
              <a:rPr lang="en-US" sz="2800" baseline="-25000" smtClean="0"/>
              <a:t>2</a:t>
            </a:r>
            <a:r>
              <a:rPr lang="en-US" sz="2800" smtClean="0"/>
              <a:t>), . . . 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Find a set of requests as large as possible with no overlap</a:t>
            </a:r>
          </a:p>
        </p:txBody>
      </p:sp>
      <p:sp>
        <p:nvSpPr>
          <p:cNvPr id="6148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806575" y="3429000"/>
            <a:ext cx="1382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06575" y="3889375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959100" y="4351338"/>
            <a:ext cx="844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187825" y="4351338"/>
            <a:ext cx="730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262563" y="4351338"/>
            <a:ext cx="2074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959100" y="3889375"/>
            <a:ext cx="1689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49663" y="3429000"/>
            <a:ext cx="149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494338" y="3429000"/>
            <a:ext cx="652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40288" y="3889375"/>
            <a:ext cx="13827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607175" y="3889375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Oval 14" hidden="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074863" y="36972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Oval 15" hidden="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89288" y="415925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Oval 16" hidden="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56113" y="415925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Oval 17" hidden="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800725" y="319881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Oval 18" hidden="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99263" y="36591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5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the largest solution?</a:t>
            </a:r>
          </a:p>
        </p:txBody>
      </p:sp>
      <p:sp>
        <p:nvSpPr>
          <p:cNvPr id="7171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85825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152650" y="435133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072063" y="158591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9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036763" y="158591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460500" y="3429000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951788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572000" y="3429000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915150" y="5272088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608638" y="435133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882900" y="527208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305175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46138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497263" y="435133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262563" y="2506663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223000" y="3429000"/>
            <a:ext cx="1652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79913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728913" y="3429000"/>
            <a:ext cx="1304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607175" y="1585913"/>
            <a:ext cx="1843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7259638" y="4351338"/>
            <a:ext cx="142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Oval 25" hidden="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15411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Oval 26" hidden="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20938" y="41195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Oval 27" hidden="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6496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Oval 28" hidden="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79975" y="316071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Oval 29" hidden="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92813" y="40814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Oval 30" hidden="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107238" y="500380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Oval 31" hidden="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740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3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Greedy Algorithm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 elements one at a time if they can be members of the solution</a:t>
            </a:r>
          </a:p>
          <a:p>
            <a:pPr eaLnBrk="1" hangingPunct="1"/>
            <a:r>
              <a:rPr lang="en-US" smtClean="0"/>
              <a:t>If an element is not ruled out by earlier choices, add it to the solution</a:t>
            </a:r>
          </a:p>
          <a:p>
            <a:pPr eaLnBrk="1" hangingPunct="1"/>
            <a:r>
              <a:rPr lang="en-US" smtClean="0"/>
              <a:t>Many possible choices for ordering (length, start time, end time)</a:t>
            </a:r>
          </a:p>
          <a:p>
            <a:pPr eaLnBrk="1" hangingPunct="1"/>
            <a:r>
              <a:rPr lang="en-US" smtClean="0"/>
              <a:t>For this problem, considering the jobs by increasing end time works</a:t>
            </a:r>
          </a:p>
        </p:txBody>
      </p:sp>
    </p:spTree>
    <p:extLst>
      <p:ext uri="{BB962C8B-B14F-4D97-AF65-F5344CB8AC3E}">
        <p14:creationId xmlns:p14="http://schemas.microsoft.com/office/powerpoint/2010/main" val="68414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Suppose we add values?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28738"/>
          </a:xfrm>
        </p:spPr>
        <p:txBody>
          <a:bodyPr/>
          <a:lstStyle/>
          <a:p>
            <a:pPr eaLnBrk="1" hangingPunct="1"/>
            <a:r>
              <a:rPr lang="en-US" smtClean="0"/>
              <a:t>(s</a:t>
            </a:r>
            <a:r>
              <a:rPr lang="en-US" baseline="-25000" smtClean="0"/>
              <a:t>i</a:t>
            </a:r>
            <a:r>
              <a:rPr lang="en-US" smtClean="0"/>
              <a:t>, f</a:t>
            </a:r>
            <a:r>
              <a:rPr lang="en-US" baseline="-25000" smtClean="0"/>
              <a:t>i</a:t>
            </a:r>
            <a:r>
              <a:rPr lang="en-US" smtClean="0"/>
              <a:t>, v</a:t>
            </a:r>
            <a:r>
              <a:rPr lang="en-US" baseline="-25000" smtClean="0"/>
              <a:t>i</a:t>
            </a:r>
            <a:r>
              <a:rPr lang="en-US" smtClean="0"/>
              <a:t>), start time, finish time, payment</a:t>
            </a:r>
          </a:p>
          <a:p>
            <a:pPr eaLnBrk="1" hangingPunct="1"/>
            <a:r>
              <a:rPr lang="en-US" smtClean="0"/>
              <a:t>Maximize value of elements in the solution</a:t>
            </a:r>
          </a:p>
          <a:p>
            <a:pPr eaLnBrk="1" hangingPunct="1"/>
            <a:endParaRPr lang="en-US" smtClean="0"/>
          </a:p>
        </p:txBody>
      </p:sp>
      <p:sp>
        <p:nvSpPr>
          <p:cNvPr id="9220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884363" y="3429000"/>
            <a:ext cx="2419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06575" y="4351338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959100" y="5272088"/>
            <a:ext cx="844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187825" y="5272088"/>
            <a:ext cx="730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262563" y="5272088"/>
            <a:ext cx="2074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959100" y="4351338"/>
            <a:ext cx="1689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533900" y="3429000"/>
            <a:ext cx="149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6415088" y="3429000"/>
            <a:ext cx="652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40288" y="4351338"/>
            <a:ext cx="13827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607175" y="4351338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998663" y="39290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40350" y="39671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9232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611563" y="39671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923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266950" y="30829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9234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94275" y="30067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9235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530975" y="30067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9236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30913" y="4887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9237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379913" y="492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9238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227388" y="4887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3</a:t>
            </a:r>
          </a:p>
        </p:txBody>
      </p:sp>
      <p:sp>
        <p:nvSpPr>
          <p:cNvPr id="9239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61163" y="3967163"/>
            <a:ext cx="311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9240" name="Oval 24" hidden="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189288" y="316071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Oval 25" hidden="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492875" y="50038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6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Greedy Algorithms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Earliest finish time 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Maximum value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Give counter examples to show these algorithms don’t find the maximum value solution</a:t>
            </a:r>
          </a:p>
        </p:txBody>
      </p:sp>
      <p:sp>
        <p:nvSpPr>
          <p:cNvPr id="10244" name="Line 5" hidden="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494338" y="1585913"/>
            <a:ext cx="9207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6" hidden="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992813" y="2084388"/>
            <a:ext cx="13827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7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54713" y="1163638"/>
            <a:ext cx="320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247" name="Text Box 8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569075" y="1624013"/>
            <a:ext cx="320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248" name="Line 9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494338" y="3851275"/>
            <a:ext cx="9207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10" hidden="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992813" y="4349750"/>
            <a:ext cx="13827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Text Box 11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54713" y="3429000"/>
            <a:ext cx="3206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251" name="Text Box 12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92875" y="3929063"/>
            <a:ext cx="320675" cy="3762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252" name="Line 13" hidden="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915150" y="3851275"/>
            <a:ext cx="9207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Text Box 14" hidden="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375525" y="3429000"/>
            <a:ext cx="3206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4995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Programming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Requests R</a:t>
            </a:r>
            <a:r>
              <a:rPr lang="en-US" baseline="-25000" smtClean="0"/>
              <a:t>1</a:t>
            </a:r>
            <a:r>
              <a:rPr lang="en-US" smtClean="0"/>
              <a:t>, R</a:t>
            </a:r>
            <a:r>
              <a:rPr lang="en-US" baseline="-25000" smtClean="0"/>
              <a:t>2</a:t>
            </a:r>
            <a:r>
              <a:rPr lang="en-US" smtClean="0"/>
              <a:t>, R</a:t>
            </a:r>
            <a:r>
              <a:rPr lang="en-US" baseline="-25000" smtClean="0"/>
              <a:t>3</a:t>
            </a:r>
            <a:r>
              <a:rPr lang="en-US" smtClean="0"/>
              <a:t>, . . .</a:t>
            </a:r>
          </a:p>
          <a:p>
            <a:pPr eaLnBrk="1" hangingPunct="1"/>
            <a:r>
              <a:rPr lang="en-US" smtClean="0"/>
              <a:t>Assume requests are in increasing order of finish time (f</a:t>
            </a:r>
            <a:r>
              <a:rPr lang="en-US" baseline="-25000" smtClean="0"/>
              <a:t>1</a:t>
            </a:r>
            <a:r>
              <a:rPr lang="en-US" smtClean="0"/>
              <a:t> &lt; f</a:t>
            </a:r>
            <a:r>
              <a:rPr lang="en-US" baseline="-25000" smtClean="0"/>
              <a:t>2</a:t>
            </a:r>
            <a:r>
              <a:rPr lang="en-US" smtClean="0"/>
              <a:t> &lt; f</a:t>
            </a:r>
            <a:r>
              <a:rPr lang="en-US" baseline="-25000" smtClean="0"/>
              <a:t>3</a:t>
            </a:r>
            <a:r>
              <a:rPr lang="en-US" smtClean="0"/>
              <a:t> . . .)</a:t>
            </a:r>
          </a:p>
          <a:p>
            <a:pPr eaLnBrk="1" hangingPunct="1"/>
            <a:r>
              <a:rPr lang="en-US" smtClean="0"/>
              <a:t>Opt</a:t>
            </a:r>
            <a:r>
              <a:rPr lang="en-US" baseline="-25000" smtClean="0"/>
              <a:t>i</a:t>
            </a:r>
            <a:r>
              <a:rPr lang="en-US" smtClean="0"/>
              <a:t> is the maximum value solution of   {R</a:t>
            </a:r>
            <a:r>
              <a:rPr lang="en-US" baseline="-25000" smtClean="0"/>
              <a:t>1</a:t>
            </a:r>
            <a:r>
              <a:rPr lang="en-US" smtClean="0"/>
              <a:t>, R</a:t>
            </a:r>
            <a:r>
              <a:rPr lang="en-US" baseline="-25000" smtClean="0"/>
              <a:t>2</a:t>
            </a:r>
            <a:r>
              <a:rPr lang="en-US" smtClean="0"/>
              <a:t>, . . ., R</a:t>
            </a:r>
            <a:r>
              <a:rPr lang="en-US" baseline="-25000" smtClean="0"/>
              <a:t>i</a:t>
            </a:r>
            <a:r>
              <a:rPr lang="en-US" smtClean="0"/>
              <a:t>} containing R</a:t>
            </a:r>
            <a:r>
              <a:rPr lang="en-US" baseline="-25000" smtClean="0"/>
              <a:t>i</a:t>
            </a:r>
          </a:p>
          <a:p>
            <a:pPr eaLnBrk="1" hangingPunct="1"/>
            <a:r>
              <a:rPr lang="en-US" smtClean="0"/>
              <a:t>Opt</a:t>
            </a:r>
            <a:r>
              <a:rPr lang="en-US" baseline="-25000" smtClean="0"/>
              <a:t>i</a:t>
            </a:r>
            <a:r>
              <a:rPr lang="en-US" smtClean="0"/>
              <a:t> = Max{ j | f</a:t>
            </a:r>
            <a:r>
              <a:rPr lang="en-US" baseline="-25000" smtClean="0"/>
              <a:t>j</a:t>
            </a:r>
            <a:r>
              <a:rPr lang="en-US" smtClean="0"/>
              <a:t> &lt; s</a:t>
            </a:r>
            <a:r>
              <a:rPr lang="en-US" baseline="-25000" smtClean="0"/>
              <a:t>i </a:t>
            </a:r>
            <a:r>
              <a:rPr lang="en-US" smtClean="0"/>
              <a:t>}[Opt</a:t>
            </a:r>
            <a:r>
              <a:rPr lang="en-US" baseline="-25000" smtClean="0"/>
              <a:t>j</a:t>
            </a:r>
            <a:r>
              <a:rPr lang="en-US" smtClean="0"/>
              <a:t> + v</a:t>
            </a:r>
            <a:r>
              <a:rPr lang="en-US" baseline="-25000" smtClean="0"/>
              <a:t>i</a:t>
            </a:r>
            <a:r>
              <a:rPr lang="en-US" smtClean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26245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Matching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Given a bipartite graph G=(U,V,E), find a subset of the edges M of maximum size with no common endpoints.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Application: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U:  Professors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V:  Courses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(u,v) in E if Prof. u can teach course v</a:t>
            </a:r>
          </a:p>
        </p:txBody>
      </p:sp>
      <p:grpSp>
        <p:nvGrpSpPr>
          <p:cNvPr id="12292" name="Group 4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762625" y="1970088"/>
            <a:ext cx="2116138" cy="3494087"/>
            <a:chOff x="3944" y="1265"/>
            <a:chExt cx="850" cy="1234"/>
          </a:xfrm>
        </p:grpSpPr>
        <p:sp>
          <p:nvSpPr>
            <p:cNvPr id="12293" name="Line 7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rot="5400000">
              <a:off x="3981" y="1297"/>
              <a:ext cx="787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4" name="Line 10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rot="5400000" flipH="1">
              <a:off x="4170" y="1884"/>
              <a:ext cx="387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5" name="Line 21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rot="5400000">
              <a:off x="4369" y="912"/>
              <a:ext cx="1" cy="7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Line 22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rot="5400000" flipH="1">
              <a:off x="4158" y="1109"/>
              <a:ext cx="412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Line 23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rot="5400000" flipH="1">
              <a:off x="3971" y="1320"/>
              <a:ext cx="786" cy="7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24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rot="5400000">
              <a:off x="4353" y="1315"/>
              <a:ext cx="12" cy="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25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rot="5400000">
              <a:off x="3989" y="1702"/>
              <a:ext cx="762" cy="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Line 26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rot="5400000" flipH="1">
              <a:off x="4182" y="1521"/>
              <a:ext cx="375" cy="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27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rot="5400000">
              <a:off x="4379" y="2083"/>
              <a:ext cx="1" cy="7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28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rot="5400000">
              <a:off x="4176" y="1890"/>
              <a:ext cx="375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29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rot="5400000">
              <a:off x="4170" y="1110"/>
              <a:ext cx="387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Oval 3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 rot="5400000">
              <a:off x="3941" y="2430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Oval 3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 rot="5400000">
              <a:off x="3943" y="1268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6" name="Oval 3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 rot="5400000">
              <a:off x="3943" y="1667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7" name="Oval 3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 rot="5400000">
              <a:off x="3943" y="2042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8" name="Oval 3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 rot="5400000">
              <a:off x="4723" y="2430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9" name="Oval 4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 rot="5400000">
              <a:off x="4725" y="1268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0" name="Oval 4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 rot="5400000">
              <a:off x="4725" y="1667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1" name="Oval 4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 rot="5400000">
              <a:off x="4725" y="2042"/>
              <a:ext cx="72" cy="6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3570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46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2114550" y="2506663"/>
            <a:ext cx="38100" cy="26511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Line 53" hidden="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923925" y="2506663"/>
            <a:ext cx="2457450" cy="26892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55" hidden="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4572000" y="2546350"/>
            <a:ext cx="1266825" cy="2687638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4" hidden="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648200" y="2584450"/>
            <a:ext cx="1190625" cy="27273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56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6991350" y="2546350"/>
            <a:ext cx="38100" cy="2649538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57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8220075" y="2506663"/>
            <a:ext cx="38100" cy="2649537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45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85825" y="2506663"/>
            <a:ext cx="2457450" cy="26892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4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2152650" y="2506663"/>
            <a:ext cx="364807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Rectangle 2"/>
          <p:cNvSpPr>
            <a:spLocks noGrp="1" noChangeArrowheads="1"/>
          </p:cNvSpPr>
          <p:nvPr>
            <p:ph type="title"/>
            <p:custDataLst>
              <p:tags r:id="rId9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 a maximum matching</a:t>
            </a:r>
          </a:p>
        </p:txBody>
      </p:sp>
      <p:sp>
        <p:nvSpPr>
          <p:cNvPr id="13323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846138" y="2506663"/>
            <a:ext cx="2497137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846138" y="2506663"/>
            <a:ext cx="4954587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2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846138" y="2506663"/>
            <a:ext cx="6183312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2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3343275" y="2546350"/>
            <a:ext cx="12287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2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572000" y="2506663"/>
            <a:ext cx="12668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2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572000" y="2506663"/>
            <a:ext cx="2457450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2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3343275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2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5800725" y="2468563"/>
            <a:ext cx="1268413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2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991350" y="2468563"/>
            <a:ext cx="3810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58175" y="2506663"/>
            <a:ext cx="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4572000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30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029450" y="2506663"/>
            <a:ext cx="12287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3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800725" y="2546350"/>
            <a:ext cx="2457450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32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4572000" y="2506663"/>
            <a:ext cx="122872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3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85825" y="2506663"/>
            <a:ext cx="0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3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846138" y="2546350"/>
            <a:ext cx="1306512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36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885825" y="2584450"/>
            <a:ext cx="2495550" cy="261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37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114550" y="2584450"/>
            <a:ext cx="38100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3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152650" y="2546350"/>
            <a:ext cx="2419350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2190750" y="2546350"/>
            <a:ext cx="1190625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40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572000" y="2506663"/>
            <a:ext cx="0" cy="2651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4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381375" y="2546350"/>
            <a:ext cx="11906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42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885825" y="2546350"/>
            <a:ext cx="12287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Oval 12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457700" y="5126038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7" name="Oval 13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68642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Oval 14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915150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Oval 1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14387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Oval 16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6993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1" name="Oval 1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036763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2" name="Oval 1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22738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3" name="Oval 5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4457700" y="24003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4" name="Oval 6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68642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5" name="Oval 7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915150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6" name="Oval 8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14387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7" name="Oval 9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6993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8" name="Oval 10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2036763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9" name="Oval 11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22738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60" name="Oval 47" hidden="1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915150" y="5157788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61" name="Oval 48" hidden="1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69938" y="23923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62" name="Oval 49" hidden="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724525" y="51181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63" name="Oval 50" hidden="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953250" y="239236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64" name="Oval 51" hidden="1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4495800" y="243046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65" name="Oval 52" hidden="1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3265488" y="51577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43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8258175" y="2506663"/>
            <a:ext cx="0" cy="27273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Freeform 44" hidden="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846138" y="2506663"/>
            <a:ext cx="7412037" cy="2727325"/>
          </a:xfrm>
          <a:custGeom>
            <a:avLst/>
            <a:gdLst>
              <a:gd name="T0" fmla="*/ 4669 w 4669"/>
              <a:gd name="T1" fmla="*/ 1718 h 1718"/>
              <a:gd name="T2" fmla="*/ 3121 w 4669"/>
              <a:gd name="T3" fmla="*/ 0 h 1718"/>
              <a:gd name="T4" fmla="*/ 2347 w 4669"/>
              <a:gd name="T5" fmla="*/ 1718 h 1718"/>
              <a:gd name="T6" fmla="*/ 1573 w 4669"/>
              <a:gd name="T7" fmla="*/ 25 h 1718"/>
              <a:gd name="T8" fmla="*/ 0 w 4669"/>
              <a:gd name="T9" fmla="*/ 1718 h 1718"/>
              <a:gd name="T10" fmla="*/ 25 w 4669"/>
              <a:gd name="T11" fmla="*/ 0 h 1718"/>
              <a:gd name="T12" fmla="*/ 3895 w 4669"/>
              <a:gd name="T13" fmla="*/ 1718 h 171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669"/>
              <a:gd name="T22" fmla="*/ 0 h 1718"/>
              <a:gd name="T23" fmla="*/ 4669 w 4669"/>
              <a:gd name="T24" fmla="*/ 1718 h 171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669" h="1718">
                <a:moveTo>
                  <a:pt x="4669" y="1718"/>
                </a:moveTo>
                <a:lnTo>
                  <a:pt x="3121" y="0"/>
                </a:lnTo>
                <a:lnTo>
                  <a:pt x="2347" y="1718"/>
                </a:lnTo>
                <a:lnTo>
                  <a:pt x="1573" y="25"/>
                </a:lnTo>
                <a:lnTo>
                  <a:pt x="0" y="1718"/>
                </a:lnTo>
                <a:lnTo>
                  <a:pt x="25" y="0"/>
                </a:lnTo>
                <a:lnTo>
                  <a:pt x="3895" y="1718"/>
                </a:lnTo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2152650" y="2506663"/>
            <a:ext cx="364807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Augmenting Path Algorithm</a:t>
            </a:r>
          </a:p>
        </p:txBody>
      </p:sp>
      <p:sp>
        <p:nvSpPr>
          <p:cNvPr id="14342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846138" y="2506663"/>
            <a:ext cx="2497137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46138" y="2506663"/>
            <a:ext cx="4954587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46138" y="2506663"/>
            <a:ext cx="6183312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3343275" y="2546350"/>
            <a:ext cx="1228725" cy="2687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572000" y="2506663"/>
            <a:ext cx="12668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2506663"/>
            <a:ext cx="2457450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3343275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5800725" y="2468563"/>
            <a:ext cx="1268413" cy="27654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991350" y="2468563"/>
            <a:ext cx="3810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258175" y="2506663"/>
            <a:ext cx="0" cy="276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4572000" y="2506663"/>
            <a:ext cx="368617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029450" y="2506663"/>
            <a:ext cx="1228725" cy="272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800725" y="2546350"/>
            <a:ext cx="2457450" cy="2687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572000" y="2506663"/>
            <a:ext cx="1228725" cy="268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1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85825" y="2506663"/>
            <a:ext cx="0" cy="27273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846138" y="2546350"/>
            <a:ext cx="1306512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885825" y="2584450"/>
            <a:ext cx="2495550" cy="261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114550" y="2584450"/>
            <a:ext cx="38100" cy="26495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152650" y="2546350"/>
            <a:ext cx="2419350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2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2190750" y="2546350"/>
            <a:ext cx="1190625" cy="2649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4572000" y="2506663"/>
            <a:ext cx="0" cy="2651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6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381375" y="2546350"/>
            <a:ext cx="1190625" cy="2687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27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885825" y="2546350"/>
            <a:ext cx="1228725" cy="268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Oval 2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457700" y="5126038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6" name="Oval 2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68642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7" name="Oval 30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915150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8" name="Oval 3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143875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9" name="Oval 32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993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0" name="Oval 3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036763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1" name="Oval 3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27388" y="51181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2" name="Oval 3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457700" y="2400300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Oval 36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68642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4" name="Oval 3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915150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5" name="Oval 3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143875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6" name="Oval 3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6993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7" name="Oval 40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036763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8" name="Oval 41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227388" y="2392363"/>
            <a:ext cx="228600" cy="228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9" name="Text Box 45" hidden="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915150" y="5502275"/>
            <a:ext cx="2571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4380" name="Text Box 46" hidden="1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105775" y="1854200"/>
            <a:ext cx="3079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4381" name="Text Box 47" hidden="1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1588" y="6194425"/>
            <a:ext cx="2619375" cy="6508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Trace path from s to t to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show augmenting path</a:t>
            </a:r>
          </a:p>
        </p:txBody>
      </p:sp>
    </p:spTree>
    <p:extLst>
      <p:ext uri="{BB962C8B-B14F-4D97-AF65-F5344CB8AC3E}">
        <p14:creationId xmlns:p14="http://schemas.microsoft.com/office/powerpoint/2010/main" val="177904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Reduction to network flow</a:t>
            </a:r>
          </a:p>
        </p:txBody>
      </p:sp>
      <p:sp>
        <p:nvSpPr>
          <p:cNvPr id="15363" name="Rectangle 42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More general problem</a:t>
            </a:r>
          </a:p>
          <a:p>
            <a:pPr eaLnBrk="1" hangingPunct="1"/>
            <a:r>
              <a:rPr lang="en-US" sz="2800" smtClean="0"/>
              <a:t>Send flow from source to sink</a:t>
            </a:r>
          </a:p>
          <a:p>
            <a:pPr eaLnBrk="1" hangingPunct="1"/>
            <a:r>
              <a:rPr lang="en-US" sz="2800" smtClean="0"/>
              <a:t>Flow subject to capacities at edges</a:t>
            </a:r>
          </a:p>
          <a:p>
            <a:pPr eaLnBrk="1" hangingPunct="1"/>
            <a:r>
              <a:rPr lang="en-US" sz="2800" smtClean="0"/>
              <a:t>Flow conserved at vertices</a:t>
            </a:r>
          </a:p>
          <a:p>
            <a:pPr eaLnBrk="1" hangingPunct="1"/>
            <a:r>
              <a:rPr lang="en-US" sz="2800" smtClean="0"/>
              <a:t>Can solve matching as a flow problem</a:t>
            </a:r>
          </a:p>
        </p:txBody>
      </p:sp>
      <p:grpSp>
        <p:nvGrpSpPr>
          <p:cNvPr id="15364" name="Group 4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 rot="5400000">
            <a:off x="5034757" y="3234531"/>
            <a:ext cx="3802062" cy="1349375"/>
            <a:chOff x="485" y="1507"/>
            <a:chExt cx="4789" cy="1866"/>
          </a:xfrm>
        </p:grpSpPr>
        <p:sp>
          <p:nvSpPr>
            <p:cNvPr id="15381" name="Line 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H="1">
              <a:off x="1356" y="1579"/>
              <a:ext cx="2298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4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533" y="1579"/>
              <a:ext cx="1573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533" y="1579"/>
              <a:ext cx="3121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533" y="1579"/>
              <a:ext cx="3895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Line 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>
              <a:off x="2106" y="1604"/>
              <a:ext cx="774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880" y="1579"/>
              <a:ext cx="798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2880" y="1579"/>
              <a:ext cx="1548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10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flipH="1">
              <a:off x="2106" y="1579"/>
              <a:ext cx="2322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11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 flipH="1">
              <a:off x="3654" y="1555"/>
              <a:ext cx="799" cy="1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12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404" y="1555"/>
              <a:ext cx="24" cy="1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13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5202" y="1579"/>
              <a:ext cx="1" cy="17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14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H="1">
              <a:off x="2880" y="1579"/>
              <a:ext cx="2322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15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4428" y="1579"/>
              <a:ext cx="774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16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654" y="1604"/>
              <a:ext cx="1548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17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H="1">
              <a:off x="2880" y="1579"/>
              <a:ext cx="774" cy="16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18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558" y="1579"/>
              <a:ext cx="1" cy="17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Line 19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533" y="1604"/>
              <a:ext cx="823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Line 20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flipH="1">
              <a:off x="558" y="1628"/>
              <a:ext cx="1572" cy="16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Line 21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1332" y="1628"/>
              <a:ext cx="24" cy="16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Line 22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356" y="1604"/>
              <a:ext cx="1524" cy="16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Line 23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H="1">
              <a:off x="1380" y="1604"/>
              <a:ext cx="750" cy="16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Line 24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880" y="1579"/>
              <a:ext cx="1" cy="16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Line 2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130" y="1604"/>
              <a:ext cx="750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Line 26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558" y="1604"/>
              <a:ext cx="774" cy="16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Oval 27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808" y="3229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6" name="Oval 28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582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7" name="Oval 29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356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8" name="Oval 30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5130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9" name="Oval 31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85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0" name="Oval 32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283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1" name="Oval 33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033" y="3224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2" name="Oval 34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808" y="1512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3" name="Oval 35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3582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4" name="Oval 36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4356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5" name="Oval 37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5130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6" name="Oval 38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485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7" name="Oval 39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1283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8" name="Oval 40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033" y="1507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5" name="Oval 4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32375" y="3929063"/>
            <a:ext cx="152400" cy="15398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Oval 4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66150" y="3889375"/>
            <a:ext cx="152400" cy="153988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4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148263" y="2122488"/>
            <a:ext cx="1112837" cy="180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4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148263" y="2738438"/>
            <a:ext cx="1074737" cy="1266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4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148263" y="3275013"/>
            <a:ext cx="1152525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5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186363" y="3929063"/>
            <a:ext cx="1036637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5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148263" y="4043363"/>
            <a:ext cx="1074737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5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110163" y="4043363"/>
            <a:ext cx="1112837" cy="1036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5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148263" y="4081463"/>
            <a:ext cx="1112837" cy="161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5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7605713" y="2084388"/>
            <a:ext cx="998537" cy="1804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5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7605713" y="2738438"/>
            <a:ext cx="884237" cy="1112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5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605713" y="3275013"/>
            <a:ext cx="884237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5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605713" y="3929063"/>
            <a:ext cx="922337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5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7643813" y="4043363"/>
            <a:ext cx="884237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5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643813" y="4119563"/>
            <a:ext cx="922337" cy="1038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6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605713" y="4119563"/>
            <a:ext cx="998537" cy="1614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2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Recorded lectures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is a distance course, so lectures are recorded and will be available on line for later viewing</a:t>
            </a:r>
          </a:p>
          <a:p>
            <a:r>
              <a:rPr lang="en-US" dirty="0" smtClean="0"/>
              <a:t>However, low attendance in the distance PMP course is a concern</a:t>
            </a:r>
          </a:p>
          <a:p>
            <a:pPr lvl="1"/>
            <a:r>
              <a:rPr lang="en-US" dirty="0" smtClean="0"/>
              <a:t>Various draconian measures are under discussion</a:t>
            </a:r>
          </a:p>
          <a:p>
            <a:r>
              <a:rPr lang="en-US" dirty="0" smtClean="0"/>
              <a:t>We will make lectures available </a:t>
            </a:r>
          </a:p>
          <a:p>
            <a:pPr lvl="1"/>
            <a:r>
              <a:rPr lang="en-US" dirty="0" smtClean="0"/>
              <a:t>Please attend class, and participate</a:t>
            </a:r>
          </a:p>
          <a:p>
            <a:pPr lvl="1"/>
            <a:r>
              <a:rPr lang="en-US" dirty="0" smtClean="0"/>
              <a:t>Participation may be a component of the class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41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0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6645275" y="2890838"/>
            <a:ext cx="231775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Maximum Independent Set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Given an undirected graph G=(V,E), find a set I of vertices such that there are no edges between vertices of I</a:t>
            </a:r>
          </a:p>
          <a:p>
            <a:pPr eaLnBrk="1" hangingPunct="1"/>
            <a:r>
              <a:rPr lang="en-US" sz="2800" smtClean="0"/>
              <a:t>Find a set I as large as possible</a:t>
            </a:r>
          </a:p>
        </p:txBody>
      </p:sp>
      <p:sp>
        <p:nvSpPr>
          <p:cNvPr id="16389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30975" y="27765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1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072063" y="2276475"/>
            <a:ext cx="614362" cy="169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1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762625" y="2008188"/>
            <a:ext cx="1306513" cy="230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724525" y="2314575"/>
            <a:ext cx="844550" cy="538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072063" y="4005263"/>
            <a:ext cx="1074737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300788" y="4695825"/>
            <a:ext cx="1843087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913688" y="2928938"/>
            <a:ext cx="268287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261100" y="40052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29450" y="2008188"/>
            <a:ext cx="76835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6877050" y="2890838"/>
            <a:ext cx="1036638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Oval 1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18075" y="38512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Oval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08700" y="477361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Oval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027988" y="454342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Oval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97800" y="28146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Oval 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61163" y="38893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Oval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570538" y="21621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Oval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953250" y="18923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8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6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032375" y="3967163"/>
            <a:ext cx="115888" cy="1804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1" name="Line 8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959100" y="5734050"/>
            <a:ext cx="2227263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Find a Maximum Independent Set</a:t>
            </a:r>
          </a:p>
        </p:txBody>
      </p:sp>
      <p:sp>
        <p:nvSpPr>
          <p:cNvPr id="17413" name="Line 2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6645275" y="2890838"/>
            <a:ext cx="231775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2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072063" y="2276475"/>
            <a:ext cx="614362" cy="169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2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762625" y="2008188"/>
            <a:ext cx="1306513" cy="230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2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724525" y="2314575"/>
            <a:ext cx="844550" cy="538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2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072063" y="4005263"/>
            <a:ext cx="1074737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2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300788" y="4695825"/>
            <a:ext cx="1843087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3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913688" y="2928938"/>
            <a:ext cx="268287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3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261100" y="40052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3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29450" y="2008188"/>
            <a:ext cx="76835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3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6877050" y="2890838"/>
            <a:ext cx="1036638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Oval 3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61163" y="38893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Oval 4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953250" y="18923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4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922463" y="3582988"/>
            <a:ext cx="152400" cy="1382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4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923925" y="2084388"/>
            <a:ext cx="38100" cy="1958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4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038225" y="2008188"/>
            <a:ext cx="1920875" cy="114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4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962025" y="2046288"/>
            <a:ext cx="920750" cy="153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4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962025" y="4119563"/>
            <a:ext cx="1074738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4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190750" y="4810125"/>
            <a:ext cx="1843088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4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071938" y="3429000"/>
            <a:ext cx="346075" cy="134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4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2151063" y="41195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5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2997200" y="1968500"/>
            <a:ext cx="1228725" cy="153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5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2767013" y="2162175"/>
            <a:ext cx="192087" cy="1957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Oval 5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08038" y="39655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6" name="Oval 5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46138" y="1930400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7" name="Oval 5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843213" y="2006600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8" name="Line 6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2805113" y="3429000"/>
            <a:ext cx="1574800" cy="671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6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2805113" y="1970088"/>
            <a:ext cx="1458912" cy="2130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6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071938" y="4811713"/>
            <a:ext cx="1076325" cy="922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Line 66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5032375" y="2928938"/>
            <a:ext cx="1536700" cy="1038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2" name="Line 67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264025" y="2008188"/>
            <a:ext cx="153988" cy="142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3" name="Line 68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187825" y="1970088"/>
            <a:ext cx="2803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4" name="Line 6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4572000" y="2238375"/>
            <a:ext cx="111442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5" name="Line 72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2114550" y="5003800"/>
            <a:ext cx="844550" cy="998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6" name="Line 7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2997200" y="4773613"/>
            <a:ext cx="998538" cy="1228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7" name="Line 7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223000" y="4927600"/>
            <a:ext cx="157480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8" name="Line 7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5186363" y="5772150"/>
            <a:ext cx="2649537" cy="3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9" name="Line 7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7797800" y="4657725"/>
            <a:ext cx="34607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0" name="Line 77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8220075" y="3044825"/>
            <a:ext cx="538163" cy="153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1" name="Line 78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7951788" y="2890838"/>
            <a:ext cx="806450" cy="77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2" name="Line 7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6645275" y="2852738"/>
            <a:ext cx="1190625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3" name="Line 81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2767013" y="4119563"/>
            <a:ext cx="1228725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4" name="Line 82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1038225" y="2084388"/>
            <a:ext cx="1690688" cy="1997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5" name="Oval 42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1768475" y="34290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6" name="Oval 56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651125" y="40036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7" name="Oval 53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1998663" y="4887913"/>
            <a:ext cx="230187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8" name="Oval 7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82900" y="588645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9" name="Oval 59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032375" y="561816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0" name="Oval 60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7683500" y="569436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1" name="Oval 36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8027988" y="454342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2" name="Oval 35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108700" y="477361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3" name="Oval 34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4918075" y="38512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4" name="Oval 61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341813" y="3313113"/>
            <a:ext cx="230187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5" name="Oval 54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3917950" y="465772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6" name="Oval 55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111625" y="18542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7" name="Oval 39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5570538" y="21621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8" name="Oval 2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530975" y="27765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9" name="Oval 37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7797800" y="28146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0" name="Oval 71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8642350" y="28908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1" name="Text Box 84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31838" y="15081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A</a:t>
            </a:r>
          </a:p>
        </p:txBody>
      </p:sp>
      <p:sp>
        <p:nvSpPr>
          <p:cNvPr id="17472" name="Text Box 8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767013" y="170021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B</a:t>
            </a:r>
          </a:p>
        </p:txBody>
      </p:sp>
      <p:sp>
        <p:nvSpPr>
          <p:cNvPr id="17473" name="Text Box 86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13843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J</a:t>
            </a:r>
          </a:p>
        </p:txBody>
      </p:sp>
      <p:sp>
        <p:nvSpPr>
          <p:cNvPr id="17474" name="Text Box 87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877050" y="15081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D</a:t>
            </a:r>
          </a:p>
        </p:txBody>
      </p:sp>
      <p:sp>
        <p:nvSpPr>
          <p:cNvPr id="17475" name="Text Box 88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995738" y="15081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C</a:t>
            </a:r>
          </a:p>
        </p:txBody>
      </p:sp>
      <p:sp>
        <p:nvSpPr>
          <p:cNvPr id="17476" name="Text Box 89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4033838" y="30622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K</a:t>
            </a:r>
          </a:p>
        </p:txBody>
      </p:sp>
      <p:sp>
        <p:nvSpPr>
          <p:cNvPr id="17477" name="Text Box 90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5224463" y="197008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E</a:t>
            </a:r>
          </a:p>
        </p:txBody>
      </p:sp>
      <p:sp>
        <p:nvSpPr>
          <p:cNvPr id="17478" name="Text Box 91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1730375" y="5041900"/>
            <a:ext cx="349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M</a:t>
            </a:r>
          </a:p>
        </p:txBody>
      </p:sp>
      <p:sp>
        <p:nvSpPr>
          <p:cNvPr id="17479" name="Text Box 92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4071938" y="45815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N</a:t>
            </a:r>
          </a:p>
        </p:txBody>
      </p:sp>
      <p:sp>
        <p:nvSpPr>
          <p:cNvPr id="17480" name="Text Box 93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4572000" y="3813175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O</a:t>
            </a:r>
          </a:p>
        </p:txBody>
      </p:sp>
      <p:sp>
        <p:nvSpPr>
          <p:cNvPr id="17481" name="Text Box 94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613025" y="600233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P</a:t>
            </a:r>
          </a:p>
        </p:txBody>
      </p:sp>
      <p:sp>
        <p:nvSpPr>
          <p:cNvPr id="17482" name="Text Box 95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5878513" y="49276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R</a:t>
            </a:r>
          </a:p>
        </p:txBody>
      </p:sp>
      <p:sp>
        <p:nvSpPr>
          <p:cNvPr id="17483" name="Text Box 96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4879975" y="5810250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Q</a:t>
            </a:r>
          </a:p>
        </p:txBody>
      </p:sp>
      <p:sp>
        <p:nvSpPr>
          <p:cNvPr id="17484" name="Text Box 97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501650" y="4005263"/>
            <a:ext cx="24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I</a:t>
            </a:r>
          </a:p>
        </p:txBody>
      </p:sp>
      <p:sp>
        <p:nvSpPr>
          <p:cNvPr id="17485" name="Text Box 98"/>
          <p:cNvSpPr txBox="1"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2266950" y="392906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L</a:t>
            </a:r>
          </a:p>
        </p:txBody>
      </p:sp>
      <p:sp>
        <p:nvSpPr>
          <p:cNvPr id="17486" name="Text Box 99"/>
          <p:cNvSpPr txBox="1"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8642350" y="258445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H</a:t>
            </a:r>
          </a:p>
        </p:txBody>
      </p:sp>
      <p:sp>
        <p:nvSpPr>
          <p:cNvPr id="17487" name="Text Box 100"/>
          <p:cNvSpPr txBox="1"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8181975" y="4619625"/>
            <a:ext cx="349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T</a:t>
            </a:r>
          </a:p>
        </p:txBody>
      </p:sp>
      <p:sp>
        <p:nvSpPr>
          <p:cNvPr id="17488" name="Text Box 101"/>
          <p:cNvSpPr txBox="1"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7913688" y="573405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U</a:t>
            </a:r>
          </a:p>
        </p:txBody>
      </p:sp>
      <p:sp>
        <p:nvSpPr>
          <p:cNvPr id="17489" name="Text Box 102"/>
          <p:cNvSpPr txBox="1"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6453188" y="381317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S</a:t>
            </a:r>
          </a:p>
        </p:txBody>
      </p:sp>
      <p:sp>
        <p:nvSpPr>
          <p:cNvPr id="17490" name="Text Box 103"/>
          <p:cNvSpPr txBox="1"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7835900" y="2468563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G</a:t>
            </a:r>
          </a:p>
        </p:txBody>
      </p:sp>
      <p:sp>
        <p:nvSpPr>
          <p:cNvPr id="17491" name="Text Box 104"/>
          <p:cNvSpPr txBox="1"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530975" y="250666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F</a:t>
            </a:r>
          </a:p>
        </p:txBody>
      </p:sp>
      <p:sp>
        <p:nvSpPr>
          <p:cNvPr id="17492" name="Oval 105" hidden="1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846138" y="40052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93" name="Oval 106" hidden="1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4341813" y="335280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94" name="Oval 107" hidden="1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2843213" y="20081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95" name="Oval 108" hidden="1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1806575" y="34671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96" name="Oval 109" hidden="1"/>
          <p:cNvSpPr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2959100" y="5926138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97" name="Oval 110" hidden="1"/>
          <p:cNvSpPr>
            <a:spLocks noChangeArrowheads="1"/>
          </p:cNvSpPr>
          <p:nvPr>
            <p:custDataLst>
              <p:tags r:id="rId88"/>
            </p:custDataLst>
          </p:nvPr>
        </p:nvSpPr>
        <p:spPr bwMode="auto">
          <a:xfrm>
            <a:off x="8682038" y="289083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98" name="Oval 111" hidden="1"/>
          <p:cNvSpPr>
            <a:spLocks noChangeArrowheads="1"/>
          </p:cNvSpPr>
          <p:nvPr>
            <p:custDataLst>
              <p:tags r:id="rId89"/>
            </p:custDataLst>
          </p:nvPr>
        </p:nvSpPr>
        <p:spPr bwMode="auto">
          <a:xfrm>
            <a:off x="7721600" y="573405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99" name="Oval 112" hidden="1"/>
          <p:cNvSpPr>
            <a:spLocks noChangeArrowheads="1"/>
          </p:cNvSpPr>
          <p:nvPr>
            <p:custDataLst>
              <p:tags r:id="rId90"/>
            </p:custDataLst>
          </p:nvPr>
        </p:nvSpPr>
        <p:spPr bwMode="auto">
          <a:xfrm>
            <a:off x="4918075" y="3889375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00" name="Oval 113" hidden="1"/>
          <p:cNvSpPr>
            <a:spLocks noChangeArrowheads="1"/>
          </p:cNvSpPr>
          <p:nvPr>
            <p:custDataLst>
              <p:tags r:id="rId91"/>
            </p:custDataLst>
          </p:nvPr>
        </p:nvSpPr>
        <p:spPr bwMode="auto">
          <a:xfrm>
            <a:off x="6761163" y="38893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01" name="Oval 114" hidden="1"/>
          <p:cNvSpPr>
            <a:spLocks noChangeArrowheads="1"/>
          </p:cNvSpPr>
          <p:nvPr>
            <p:custDataLst>
              <p:tags r:id="rId92"/>
            </p:custDataLst>
          </p:nvPr>
        </p:nvSpPr>
        <p:spPr bwMode="auto">
          <a:xfrm>
            <a:off x="6953250" y="18923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1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56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7797800" y="4657725"/>
            <a:ext cx="34607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" name="Line 4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5032375" y="2928938"/>
            <a:ext cx="1536700" cy="1038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Line 4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572000" y="2238375"/>
            <a:ext cx="111442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Verification: Prove the graph has an independent set of size 10</a:t>
            </a:r>
          </a:p>
        </p:txBody>
      </p:sp>
      <p:sp>
        <p:nvSpPr>
          <p:cNvPr id="18438" name="Line 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645275" y="2890838"/>
            <a:ext cx="231775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072063" y="2276475"/>
            <a:ext cx="614362" cy="169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762625" y="2008188"/>
            <a:ext cx="1306513" cy="230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724525" y="2314575"/>
            <a:ext cx="844550" cy="538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72063" y="4005263"/>
            <a:ext cx="1074737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300788" y="4695825"/>
            <a:ext cx="1843087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7913688" y="2928938"/>
            <a:ext cx="268287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261100" y="40052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7029450" y="2008188"/>
            <a:ext cx="76835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877050" y="2890838"/>
            <a:ext cx="1036638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027988" y="454342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61163" y="3889375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570538" y="21621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22463" y="3582988"/>
            <a:ext cx="152400" cy="1382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Oval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768475" y="3429000"/>
            <a:ext cx="230188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923925" y="2084388"/>
            <a:ext cx="38100" cy="1958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038225" y="2008188"/>
            <a:ext cx="1920875" cy="114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962025" y="2008188"/>
            <a:ext cx="844550" cy="142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962025" y="4119563"/>
            <a:ext cx="1074738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2190750" y="4810125"/>
            <a:ext cx="1843088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4071938" y="3429000"/>
            <a:ext cx="346075" cy="134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2151063" y="41195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2997200" y="1968500"/>
            <a:ext cx="1228725" cy="153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2767013" y="2162175"/>
            <a:ext cx="192087" cy="1957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Oval 3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08038" y="3965575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3" name="Oval 3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46138" y="1854200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4" name="Oval 38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843213" y="2006600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Line 42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2805113" y="3429000"/>
            <a:ext cx="1574800" cy="671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6" name="Line 43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2805113" y="1970088"/>
            <a:ext cx="1458912" cy="2130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Line 44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071938" y="4811713"/>
            <a:ext cx="1076325" cy="922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Line 45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032375" y="3967163"/>
            <a:ext cx="115888" cy="1804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Line 4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264025" y="2008188"/>
            <a:ext cx="153988" cy="142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Line 4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267200" y="1930400"/>
            <a:ext cx="2762250" cy="77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Line 52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114550" y="5003800"/>
            <a:ext cx="844550" cy="998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Line 5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2997200" y="4773613"/>
            <a:ext cx="998538" cy="1228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3" name="Line 54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6223000" y="4927600"/>
            <a:ext cx="157480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4" name="Line 55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5186363" y="5772150"/>
            <a:ext cx="2649537" cy="3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5" name="Line 57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8220075" y="3044825"/>
            <a:ext cx="538163" cy="153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6" name="Line 58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7951788" y="2890838"/>
            <a:ext cx="806450" cy="77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7" name="Line 5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6645275" y="2852738"/>
            <a:ext cx="1190625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8" name="Line 60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997200" y="5772150"/>
            <a:ext cx="2151063" cy="230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9" name="Line 6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2767013" y="4119563"/>
            <a:ext cx="1228725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0" name="Line 62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1038225" y="2084388"/>
            <a:ext cx="1690688" cy="1997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1" name="Oval 35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111625" y="18542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2" name="Oval 4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530975" y="27765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3" name="Oval 17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797800" y="28146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4" name="Oval 51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8642350" y="2890838"/>
            <a:ext cx="230188" cy="23018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5" name="Oval 20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953250" y="1892300"/>
            <a:ext cx="230188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6" name="Oval 41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4341813" y="3313113"/>
            <a:ext cx="230187" cy="23018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7" name="Oval 34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917950" y="465772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8" name="Oval 3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2651125" y="40036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9" name="Oval 33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1998663" y="4887913"/>
            <a:ext cx="230187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90" name="Oval 39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032375" y="561816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91" name="Oval 14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4918075" y="3851275"/>
            <a:ext cx="230188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92" name="Oval 5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882900" y="5886450"/>
            <a:ext cx="230188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93" name="Oval 40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7683500" y="5694363"/>
            <a:ext cx="230188" cy="23018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94" name="Oval 15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108700" y="477361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5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characteristic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Hard to find a solution</a:t>
            </a:r>
          </a:p>
          <a:p>
            <a:pPr eaLnBrk="1" hangingPunct="1"/>
            <a:r>
              <a:rPr lang="en-US" smtClean="0"/>
              <a:t>Easy to verify a solution once you have one</a:t>
            </a:r>
          </a:p>
          <a:p>
            <a:pPr eaLnBrk="1" hangingPunct="1"/>
            <a:r>
              <a:rPr lang="en-US" smtClean="0"/>
              <a:t>Other problems like this</a:t>
            </a:r>
          </a:p>
          <a:p>
            <a:pPr lvl="1" eaLnBrk="1" hangingPunct="1"/>
            <a:r>
              <a:rPr lang="en-US" smtClean="0"/>
              <a:t>Hamiltonian circuit</a:t>
            </a:r>
          </a:p>
          <a:p>
            <a:pPr lvl="1" eaLnBrk="1" hangingPunct="1"/>
            <a:r>
              <a:rPr lang="en-US" smtClean="0"/>
              <a:t>Clique</a:t>
            </a:r>
          </a:p>
          <a:p>
            <a:pPr lvl="1" eaLnBrk="1" hangingPunct="1"/>
            <a:r>
              <a:rPr lang="en-US" smtClean="0"/>
              <a:t>Subset sum</a:t>
            </a:r>
          </a:p>
          <a:p>
            <a:pPr lvl="1" eaLnBrk="1" hangingPunct="1"/>
            <a:r>
              <a:rPr lang="en-US" smtClean="0"/>
              <a:t>Graph coloring</a:t>
            </a:r>
          </a:p>
          <a:p>
            <a:pPr lvl="1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6916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NP-Completeness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Theory of Hard Problems</a:t>
            </a:r>
          </a:p>
          <a:p>
            <a:pPr eaLnBrk="1" hangingPunct="1"/>
            <a:r>
              <a:rPr lang="en-US" smtClean="0"/>
              <a:t>A large number of problems are known to be equivalent</a:t>
            </a:r>
          </a:p>
          <a:p>
            <a:pPr eaLnBrk="1" hangingPunct="1"/>
            <a:r>
              <a:rPr lang="en-US" smtClean="0"/>
              <a:t>Very elegant theory</a:t>
            </a:r>
          </a:p>
        </p:txBody>
      </p:sp>
    </p:spTree>
    <p:extLst>
      <p:ext uri="{BB962C8B-B14F-4D97-AF65-F5344CB8AC3E}">
        <p14:creationId xmlns:p14="http://schemas.microsoft.com/office/powerpoint/2010/main" val="195408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Are there even harder problems?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9175"/>
          </a:xfrm>
        </p:spPr>
        <p:txBody>
          <a:bodyPr/>
          <a:lstStyle/>
          <a:p>
            <a:pPr eaLnBrk="1" hangingPunct="1"/>
            <a:r>
              <a:rPr lang="en-US" sz="2800" smtClean="0"/>
              <a:t>Simple game:</a:t>
            </a:r>
          </a:p>
          <a:p>
            <a:pPr lvl="1" eaLnBrk="1" hangingPunct="1"/>
            <a:r>
              <a:rPr lang="en-US" sz="2400" smtClean="0"/>
              <a:t>Players alternating selecting nodes in a graph</a:t>
            </a:r>
          </a:p>
          <a:p>
            <a:pPr lvl="2" eaLnBrk="1" hangingPunct="1"/>
            <a:r>
              <a:rPr lang="en-US" sz="2000" smtClean="0"/>
              <a:t>Score points associated with node</a:t>
            </a:r>
          </a:p>
          <a:p>
            <a:pPr lvl="2" eaLnBrk="1" hangingPunct="1"/>
            <a:r>
              <a:rPr lang="en-US" sz="2000" smtClean="0"/>
              <a:t>Remove nodes neighbors</a:t>
            </a:r>
          </a:p>
          <a:p>
            <a:pPr lvl="1" eaLnBrk="1" hangingPunct="1"/>
            <a:r>
              <a:rPr lang="en-US" sz="2400" smtClean="0"/>
              <a:t>When neither can move, player with most points wins</a:t>
            </a:r>
          </a:p>
        </p:txBody>
      </p:sp>
      <p:sp>
        <p:nvSpPr>
          <p:cNvPr id="21508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230313" y="4581525"/>
            <a:ext cx="4264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1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192213" y="5734050"/>
            <a:ext cx="4302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1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192213" y="4581525"/>
            <a:ext cx="38100" cy="1112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1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382838" y="458152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535363" y="4543425"/>
            <a:ext cx="0" cy="1228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572000" y="458152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000125" y="4311650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1515" name="Oval 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52650" y="4351338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1516" name="Oval 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43275" y="4311650"/>
            <a:ext cx="461963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1517" name="Oval 1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340225" y="4311650"/>
            <a:ext cx="461963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21518" name="Oval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40225" y="5502275"/>
            <a:ext cx="461963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21519" name="Oval 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05175" y="5464175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1520" name="Oval 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152650" y="5426075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1521" name="Oval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000125" y="5464175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152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494338" y="461962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224463" y="4311650"/>
            <a:ext cx="461962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152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262563" y="5502275"/>
            <a:ext cx="461962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47417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1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2709863" y="1585913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747963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668713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587875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494338" y="1584325"/>
            <a:ext cx="0" cy="3687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6434138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709863" y="2506663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709863" y="3425825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09863" y="4351338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709863" y="5272088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17775" y="14335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2542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19475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22543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60863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2544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262563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22545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84900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2546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498725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2547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57575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22548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60863" y="22764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2549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262563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22550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184900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22551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36825" y="50800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2552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498725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22553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98725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2554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419475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22555" name="Oval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457575" y="50800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2556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419475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2557" name="Oval 3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360863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2558" name="Oval 3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360863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22559" name="Oval 3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360863" y="51181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2560" name="Oval 3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262563" y="51181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2561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262563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2562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262563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2563" name="Oval 3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184900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2564" name="Oval 3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184900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2565" name="Oval 3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184900" y="50800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8638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Competitive Facility Location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Choose location for a facility</a:t>
            </a:r>
          </a:p>
          <a:p>
            <a:pPr lvl="1" eaLnBrk="1" hangingPunct="1"/>
            <a:r>
              <a:rPr lang="en-US" smtClean="0"/>
              <a:t>Value associated with placement</a:t>
            </a:r>
          </a:p>
          <a:p>
            <a:pPr lvl="1" eaLnBrk="1" hangingPunct="1"/>
            <a:r>
              <a:rPr lang="en-US" smtClean="0"/>
              <a:t>Restriction on placing facilities too close together</a:t>
            </a:r>
          </a:p>
          <a:p>
            <a:pPr eaLnBrk="1" hangingPunct="1"/>
            <a:r>
              <a:rPr lang="en-US" smtClean="0"/>
              <a:t>Competitive</a:t>
            </a:r>
          </a:p>
          <a:p>
            <a:pPr lvl="1" eaLnBrk="1" hangingPunct="1"/>
            <a:r>
              <a:rPr lang="en-US" smtClean="0"/>
              <a:t>Different companies place facilities</a:t>
            </a:r>
          </a:p>
          <a:p>
            <a:pPr lvl="2" eaLnBrk="1" hangingPunct="1"/>
            <a:r>
              <a:rPr lang="en-US" smtClean="0"/>
              <a:t>E.g., KFC and McDonald’s</a:t>
            </a:r>
          </a:p>
        </p:txBody>
      </p:sp>
    </p:spTree>
    <p:extLst>
      <p:ext uri="{BB962C8B-B14F-4D97-AF65-F5344CB8AC3E}">
        <p14:creationId xmlns:p14="http://schemas.microsoft.com/office/powerpoint/2010/main" val="286398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Complexity theory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These problems are P-Space complete instead of NP-Complete</a:t>
            </a:r>
          </a:p>
          <a:p>
            <a:pPr lvl="1" eaLnBrk="1" hangingPunct="1"/>
            <a:r>
              <a:rPr lang="en-US" smtClean="0"/>
              <a:t>Appear to be much harder</a:t>
            </a:r>
          </a:p>
          <a:p>
            <a:pPr lvl="1" eaLnBrk="1" hangingPunct="1"/>
            <a:r>
              <a:rPr lang="en-US" smtClean="0"/>
              <a:t>No obvious certificate</a:t>
            </a:r>
          </a:p>
          <a:p>
            <a:pPr lvl="2" eaLnBrk="1" hangingPunct="1"/>
            <a:r>
              <a:rPr lang="en-US" smtClean="0"/>
              <a:t>G has a Maximum Independent Set of size 10</a:t>
            </a:r>
          </a:p>
          <a:p>
            <a:pPr lvl="2" eaLnBrk="1" hangingPunct="1"/>
            <a:r>
              <a:rPr lang="en-US" smtClean="0"/>
              <a:t>Player 1 wins by at least 10 points</a:t>
            </a:r>
          </a:p>
        </p:txBody>
      </p:sp>
    </p:spTree>
    <p:extLst>
      <p:ext uri="{BB962C8B-B14F-4D97-AF65-F5344CB8AC3E}">
        <p14:creationId xmlns:p14="http://schemas.microsoft.com/office/powerpoint/2010/main" val="164196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NP-Complete problem from Digital Public Health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ASHAs use Pico projectors to show health videos to Mothers’ groups</a:t>
            </a:r>
          </a:p>
          <a:p>
            <a:r>
              <a:rPr lang="en-US" dirty="0" smtClean="0"/>
              <a:t>Limited number of Pico projectors, so ASHAs must travel to where the Pico projector is stored</a:t>
            </a:r>
          </a:p>
          <a:p>
            <a:r>
              <a:rPr lang="en-US" dirty="0" smtClean="0"/>
              <a:t>Identify storage locations for k Pico projectors to minimize the maximum distance an ASHA must travel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256" y="76200"/>
            <a:ext cx="1447800" cy="1647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 descr="C:\Users\anderson\Pictures\Brittany\IMG_49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723919"/>
            <a:ext cx="3428031" cy="257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nderson\Pictures\Brittany\IMG_4935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95" r="9501" b="16608"/>
          <a:stretch/>
        </p:blipFill>
        <p:spPr bwMode="auto">
          <a:xfrm>
            <a:off x="5029200" y="4495800"/>
            <a:ext cx="3455039" cy="2007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133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Monday holidays:</a:t>
            </a:r>
          </a:p>
          <a:p>
            <a:pPr lvl="1"/>
            <a:r>
              <a:rPr lang="en-US" dirty="0" smtClean="0"/>
              <a:t>Monday, January 21,  MLK</a:t>
            </a:r>
          </a:p>
          <a:p>
            <a:pPr lvl="1"/>
            <a:r>
              <a:rPr lang="en-US" dirty="0" smtClean="0"/>
              <a:t>Monday,  February 18,  President’s day</a:t>
            </a:r>
          </a:p>
          <a:p>
            <a:r>
              <a:rPr lang="en-US" dirty="0" smtClean="0"/>
              <a:t>Make up lectures will be scheduled,  which will be recorded for offline viewing </a:t>
            </a:r>
          </a:p>
          <a:p>
            <a:pPr lvl="1"/>
            <a:r>
              <a:rPr lang="en-US" dirty="0" smtClean="0"/>
              <a:t>Hopefully, some students will attend, so there is a studio audience</a:t>
            </a:r>
          </a:p>
          <a:p>
            <a:pPr lvl="1"/>
            <a:r>
              <a:rPr lang="en-US" dirty="0" smtClean="0"/>
              <a:t>First makeup lecture: </a:t>
            </a:r>
          </a:p>
          <a:p>
            <a:pPr lvl="2"/>
            <a:r>
              <a:rPr lang="en-US" dirty="0" smtClean="0"/>
              <a:t>Thursday,  January 17,  </a:t>
            </a:r>
            <a:r>
              <a:rPr lang="en-US" dirty="0" smtClean="0"/>
              <a:t>5:00-6:30 pm</a:t>
            </a:r>
            <a:endParaRPr lang="en-US" dirty="0" smtClean="0"/>
          </a:p>
          <a:p>
            <a:r>
              <a:rPr lang="en-US" dirty="0" smtClean="0"/>
              <a:t>Additional makeup lectures to accommodate RJA’s travel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63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Scheduling</a:t>
            </a:r>
          </a:p>
          <a:p>
            <a:pPr eaLnBrk="1" hangingPunct="1"/>
            <a:r>
              <a:rPr lang="en-US" smtClean="0"/>
              <a:t>Weighted Scheduling</a:t>
            </a:r>
          </a:p>
          <a:p>
            <a:pPr eaLnBrk="1" hangingPunct="1"/>
            <a:r>
              <a:rPr lang="en-US" smtClean="0"/>
              <a:t>Bipartite Matching</a:t>
            </a:r>
          </a:p>
          <a:p>
            <a:pPr eaLnBrk="1" hangingPunct="1"/>
            <a:r>
              <a:rPr lang="en-US" smtClean="0"/>
              <a:t>Maximum Independent Set</a:t>
            </a:r>
          </a:p>
          <a:p>
            <a:pPr eaLnBrk="1" hangingPunct="1"/>
            <a:r>
              <a:rPr lang="en-US" smtClean="0"/>
              <a:t>Competitive Scheduling</a:t>
            </a:r>
          </a:p>
        </p:txBody>
      </p:sp>
    </p:spTree>
    <p:extLst>
      <p:ext uri="{BB962C8B-B14F-4D97-AF65-F5344CB8AC3E}">
        <p14:creationId xmlns:p14="http://schemas.microsoft.com/office/powerpoint/2010/main" val="103723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Course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Homework</a:t>
            </a:r>
          </a:p>
          <a:p>
            <a:pPr lvl="1">
              <a:defRPr/>
            </a:pPr>
            <a:r>
              <a:rPr lang="en-US" dirty="0" smtClean="0"/>
              <a:t>Due Mondays</a:t>
            </a:r>
          </a:p>
          <a:p>
            <a:pPr lvl="1">
              <a:defRPr/>
            </a:pPr>
            <a:r>
              <a:rPr lang="en-US" dirty="0" smtClean="0"/>
              <a:t>Textbook problems and programming exercises</a:t>
            </a:r>
          </a:p>
          <a:p>
            <a:pPr lvl="2">
              <a:defRPr/>
            </a:pPr>
            <a:r>
              <a:rPr lang="en-US" dirty="0" smtClean="0"/>
              <a:t>Choice of language</a:t>
            </a:r>
          </a:p>
          <a:p>
            <a:pPr lvl="2">
              <a:defRPr/>
            </a:pPr>
            <a:r>
              <a:rPr lang="en-US" dirty="0" smtClean="0"/>
              <a:t>Expectation that </a:t>
            </a:r>
            <a:r>
              <a:rPr lang="en-US" dirty="0" smtClean="0">
                <a:solidFill>
                  <a:srgbClr val="FF0000"/>
                </a:solidFill>
              </a:rPr>
              <a:t>Algorithmic Code </a:t>
            </a:r>
            <a:r>
              <a:rPr lang="en-US" dirty="0" smtClean="0"/>
              <a:t>is original</a:t>
            </a:r>
          </a:p>
          <a:p>
            <a:pPr lvl="1">
              <a:defRPr/>
            </a:pPr>
            <a:r>
              <a:rPr lang="en-US" dirty="0" smtClean="0"/>
              <a:t>Target: 1 week turnaround on grading</a:t>
            </a:r>
          </a:p>
          <a:p>
            <a:pPr lvl="1">
              <a:defRPr/>
            </a:pPr>
            <a:r>
              <a:rPr lang="en-US" dirty="0" smtClean="0"/>
              <a:t>Late Policy:  Two assignments may be turned in up to one week late</a:t>
            </a:r>
          </a:p>
          <a:p>
            <a:pPr>
              <a:defRPr/>
            </a:pPr>
            <a:r>
              <a:rPr lang="en-US" dirty="0" smtClean="0"/>
              <a:t>Exams (In class, tentative)</a:t>
            </a:r>
          </a:p>
          <a:p>
            <a:pPr lvl="1">
              <a:defRPr/>
            </a:pPr>
            <a:r>
              <a:rPr lang="en-US" dirty="0" smtClean="0"/>
              <a:t>Midterm,  Monday,  Feb 11 (60 minutes)</a:t>
            </a:r>
          </a:p>
          <a:p>
            <a:pPr lvl="1">
              <a:defRPr/>
            </a:pPr>
            <a:r>
              <a:rPr lang="en-US" dirty="0" smtClean="0"/>
              <a:t>Final, Monday, March 18, 6:30-8:20 pm</a:t>
            </a:r>
          </a:p>
          <a:p>
            <a:pPr>
              <a:defRPr/>
            </a:pPr>
            <a:r>
              <a:rPr lang="en-US" dirty="0" smtClean="0"/>
              <a:t>Approximate grade weighting</a:t>
            </a:r>
          </a:p>
          <a:p>
            <a:pPr lvl="1">
              <a:defRPr/>
            </a:pPr>
            <a:r>
              <a:rPr lang="en-US" dirty="0" smtClean="0"/>
              <a:t>HW: 50, MT: 15, Final: 35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All of Computer Science is the Study of Algorithms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study algorithms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Zoology</a:t>
            </a:r>
          </a:p>
          <a:p>
            <a:pPr eaLnBrk="1" hangingPunct="1"/>
            <a:r>
              <a:rPr lang="en-US" smtClean="0"/>
              <a:t>Mine is faster than yours is</a:t>
            </a:r>
          </a:p>
          <a:p>
            <a:pPr eaLnBrk="1" hangingPunct="1"/>
            <a:r>
              <a:rPr lang="en-US" smtClean="0"/>
              <a:t>Algorithmic ideas</a:t>
            </a:r>
          </a:p>
          <a:p>
            <a:pPr lvl="1" eaLnBrk="1" hangingPunct="1"/>
            <a:r>
              <a:rPr lang="en-US" smtClean="0"/>
              <a:t>Where algorithms apply</a:t>
            </a:r>
          </a:p>
          <a:p>
            <a:pPr lvl="1" eaLnBrk="1" hangingPunct="1"/>
            <a:r>
              <a:rPr lang="en-US" smtClean="0"/>
              <a:t>What makes an algorithm work</a:t>
            </a:r>
          </a:p>
          <a:p>
            <a:pPr lvl="1" eaLnBrk="1" hangingPunct="1"/>
            <a:r>
              <a:rPr lang="en-US" smtClean="0"/>
              <a:t>Algorithmic thinking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6555</TotalTime>
  <Words>2115</Words>
  <Application>Microsoft Office PowerPoint</Application>
  <PresentationFormat>On-screen Show (4:3)</PresentationFormat>
  <Paragraphs>564</Paragraphs>
  <Slides>60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1_Default Design</vt:lpstr>
      <vt:lpstr>CSEP 521 Applied Algorithms</vt:lpstr>
      <vt:lpstr>CSEP 521 Course Introduction</vt:lpstr>
      <vt:lpstr>Announcements</vt:lpstr>
      <vt:lpstr>Text book</vt:lpstr>
      <vt:lpstr>Recorded lectures</vt:lpstr>
      <vt:lpstr>Lecture schedule</vt:lpstr>
      <vt:lpstr>Course Mechanics</vt:lpstr>
      <vt:lpstr>All of Computer Science is the Study of Algorithms</vt:lpstr>
      <vt:lpstr>How to study algorithms</vt:lpstr>
      <vt:lpstr>Introductory Problem: Stable Matching</vt:lpstr>
      <vt:lpstr>Formal notions</vt:lpstr>
      <vt:lpstr>Example  (1 of 3)</vt:lpstr>
      <vt:lpstr>Example  (2 of 3)</vt:lpstr>
      <vt:lpstr>Example  (3 of 3)</vt:lpstr>
      <vt:lpstr>Formal Problem</vt:lpstr>
      <vt:lpstr>Idea for an Algorithm</vt:lpstr>
      <vt:lpstr>Algorithm</vt:lpstr>
      <vt:lpstr>Example</vt:lpstr>
      <vt:lpstr>Does this work?</vt:lpstr>
      <vt:lpstr>Claim: The algorithm stops in at most n2 steps</vt:lpstr>
      <vt:lpstr>When the algorithms halts, every w is matched</vt:lpstr>
      <vt:lpstr>The resulting matching is stable</vt:lpstr>
      <vt:lpstr>Result</vt:lpstr>
      <vt:lpstr>A closer look</vt:lpstr>
      <vt:lpstr>Algorithm under specified</vt:lpstr>
      <vt:lpstr>Proposal Algorithm finds the best possible solution for M</vt:lpstr>
      <vt:lpstr>Proof</vt:lpstr>
      <vt:lpstr>Best choices for one side may be bad for the other</vt:lpstr>
      <vt:lpstr>But there is a stable second choice</vt:lpstr>
      <vt:lpstr>Suppose there are n m’s, and n w’s</vt:lpstr>
      <vt:lpstr>Random Preferences</vt:lpstr>
      <vt:lpstr>What is the run time of the Stable Matching Algorithm?</vt:lpstr>
      <vt:lpstr>O(1) time per iteration</vt:lpstr>
      <vt:lpstr>What does it mean for an algorithm to be efficient?</vt:lpstr>
      <vt:lpstr>Key ideas</vt:lpstr>
      <vt:lpstr>Five Problems</vt:lpstr>
      <vt:lpstr>Theory of Algorithms</vt:lpstr>
      <vt:lpstr>Introduction of five problems</vt:lpstr>
      <vt:lpstr>What is a problem?</vt:lpstr>
      <vt:lpstr>Problem: Scheduling</vt:lpstr>
      <vt:lpstr>What is the largest solution?</vt:lpstr>
      <vt:lpstr>Greedy Algorithm</vt:lpstr>
      <vt:lpstr>Suppose we add values?</vt:lpstr>
      <vt:lpstr>Greedy Algorithms</vt:lpstr>
      <vt:lpstr>Dynamic Programming</vt:lpstr>
      <vt:lpstr>Matching</vt:lpstr>
      <vt:lpstr>Find a maximum matching</vt:lpstr>
      <vt:lpstr>Augmenting Path Algorithm</vt:lpstr>
      <vt:lpstr>Reduction to network flow</vt:lpstr>
      <vt:lpstr>Maximum Independent Set</vt:lpstr>
      <vt:lpstr>Find a Maximum Independent Set</vt:lpstr>
      <vt:lpstr>Verification: Prove the graph has an independent set of size 10</vt:lpstr>
      <vt:lpstr>Key characteristic</vt:lpstr>
      <vt:lpstr>NP-Completeness</vt:lpstr>
      <vt:lpstr>Are there even harder problems?</vt:lpstr>
      <vt:lpstr>PowerPoint Presentation</vt:lpstr>
      <vt:lpstr>Competitive Facility Location</vt:lpstr>
      <vt:lpstr>Complexity theory</vt:lpstr>
      <vt:lpstr>An NP-Complete problem from Digital Public Health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52</cp:revision>
  <dcterms:created xsi:type="dcterms:W3CDTF">1601-01-01T00:00:00Z</dcterms:created>
  <dcterms:modified xsi:type="dcterms:W3CDTF">2013-01-07T21:01:24Z</dcterms:modified>
</cp:coreProperties>
</file>