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1.xml" ContentType="application/vnd.openxmlformats-officedocument.presentationml.notesSlide+xml"/>
  <Override PartName="/ppt/embeddings/oleObject5.bin" ContentType="application/vnd.openxmlformats-officedocument.oleObject"/>
  <Override PartName="/ppt/notesSlides/notesSlide1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3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Microsoft_Equation1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Microsoft_Equation2.bin" ContentType="application/vnd.openxmlformats-officedocument.oleObject"/>
  <Override PartName="/ppt/notesSlides/notesSlide18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Microsoft_Equation3.bin" ContentType="application/vnd.openxmlformats-officedocument.oleObject"/>
  <Override PartName="/ppt/notesSlides/notesSlide19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Microsoft_Equation4.bin" ContentType="application/vnd.openxmlformats-officedocument.oleObject"/>
  <Override PartName="/ppt/notesSlides/notesSlide20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Microsoft_Equation5.bin" ContentType="application/vnd.openxmlformats-officedocument.oleObject"/>
  <Override PartName="/ppt/notesSlides/notesSlide21.xml" ContentType="application/vnd.openxmlformats-officedocument.presentationml.notesSlide+xml"/>
  <Override PartName="/ppt/embeddings/Microsoft_Equation6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33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34.bin" ContentType="application/vnd.openxmlformats-officedocument.oleObject"/>
  <Override PartName="/ppt/notesSlides/notesSlide38.xml" ContentType="application/vnd.openxmlformats-officedocument.presentationml.notesSlide+xml"/>
  <Override PartName="/ppt/embeddings/oleObject35.bin" ContentType="application/vnd.openxmlformats-officedocument.oleObject"/>
  <Override PartName="/ppt/notesSlides/notesSlide39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embeddings/oleObject38.bin" ContentType="application/vnd.openxmlformats-officedocument.oleObject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embeddings/oleObject39.bin" ContentType="application/vnd.openxmlformats-officedocument.oleObject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oleObject42.bin" ContentType="application/vnd.openxmlformats-officedocument.oleObject"/>
  <Override PartName="/ppt/notesSlides/notesSlide54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55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56.xml" ContentType="application/vnd.openxmlformats-officedocument.presentationml.notesSlide+xml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57.xml" ContentType="application/vnd.openxmlformats-officedocument.presentationml.notesSlide+xml"/>
  <Override PartName="/ppt/embeddings/oleObject49.bin" ContentType="application/vnd.openxmlformats-officedocument.oleObject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embeddings/oleObject50.bin" ContentType="application/vnd.openxmlformats-officedocument.oleObject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17" r:id="rId1"/>
  </p:sldMasterIdLst>
  <p:notesMasterIdLst>
    <p:notesMasterId r:id="rId105"/>
  </p:notesMasterIdLst>
  <p:handoutMasterIdLst>
    <p:handoutMasterId r:id="rId106"/>
  </p:handoutMasterIdLst>
  <p:sldIdLst>
    <p:sldId id="539" r:id="rId2"/>
    <p:sldId id="543" r:id="rId3"/>
    <p:sldId id="479" r:id="rId4"/>
    <p:sldId id="480" r:id="rId5"/>
    <p:sldId id="342" r:id="rId6"/>
    <p:sldId id="481" r:id="rId7"/>
    <p:sldId id="541" r:id="rId8"/>
    <p:sldId id="542" r:id="rId9"/>
    <p:sldId id="562" r:id="rId10"/>
    <p:sldId id="563" r:id="rId11"/>
    <p:sldId id="564" r:id="rId12"/>
    <p:sldId id="565" r:id="rId13"/>
    <p:sldId id="566" r:id="rId14"/>
    <p:sldId id="567" r:id="rId15"/>
    <p:sldId id="568" r:id="rId16"/>
    <p:sldId id="569" r:id="rId17"/>
    <p:sldId id="570" r:id="rId18"/>
    <p:sldId id="571" r:id="rId19"/>
    <p:sldId id="572" r:id="rId20"/>
    <p:sldId id="529" r:id="rId21"/>
    <p:sldId id="530" r:id="rId22"/>
    <p:sldId id="531" r:id="rId23"/>
    <p:sldId id="532" r:id="rId24"/>
    <p:sldId id="533" r:id="rId25"/>
    <p:sldId id="534" r:id="rId26"/>
    <p:sldId id="535" r:id="rId27"/>
    <p:sldId id="536" r:id="rId28"/>
    <p:sldId id="537" r:id="rId29"/>
    <p:sldId id="538" r:id="rId30"/>
    <p:sldId id="573" r:id="rId31"/>
    <p:sldId id="544" r:id="rId32"/>
    <p:sldId id="545" r:id="rId33"/>
    <p:sldId id="546" r:id="rId34"/>
    <p:sldId id="547" r:id="rId35"/>
    <p:sldId id="548" r:id="rId36"/>
    <p:sldId id="549" r:id="rId37"/>
    <p:sldId id="550" r:id="rId38"/>
    <p:sldId id="551" r:id="rId39"/>
    <p:sldId id="483" r:id="rId40"/>
    <p:sldId id="484" r:id="rId41"/>
    <p:sldId id="485" r:id="rId42"/>
    <p:sldId id="486" r:id="rId43"/>
    <p:sldId id="487" r:id="rId44"/>
    <p:sldId id="488" r:id="rId45"/>
    <p:sldId id="489" r:id="rId46"/>
    <p:sldId id="490" r:id="rId47"/>
    <p:sldId id="491" r:id="rId48"/>
    <p:sldId id="492" r:id="rId49"/>
    <p:sldId id="493" r:id="rId50"/>
    <p:sldId id="494" r:id="rId51"/>
    <p:sldId id="495" r:id="rId52"/>
    <p:sldId id="496" r:id="rId53"/>
    <p:sldId id="497" r:id="rId54"/>
    <p:sldId id="498" r:id="rId55"/>
    <p:sldId id="402" r:id="rId56"/>
    <p:sldId id="404" r:id="rId57"/>
    <p:sldId id="517" r:id="rId58"/>
    <p:sldId id="513" r:id="rId59"/>
    <p:sldId id="437" r:id="rId60"/>
    <p:sldId id="383" r:id="rId61"/>
    <p:sldId id="381" r:id="rId62"/>
    <p:sldId id="409" r:id="rId63"/>
    <p:sldId id="401" r:id="rId64"/>
    <p:sldId id="515" r:id="rId65"/>
    <p:sldId id="514" r:id="rId66"/>
    <p:sldId id="403" r:id="rId67"/>
    <p:sldId id="516" r:id="rId68"/>
    <p:sldId id="500" r:id="rId69"/>
    <p:sldId id="502" r:id="rId70"/>
    <p:sldId id="511" r:id="rId71"/>
    <p:sldId id="503" r:id="rId72"/>
    <p:sldId id="407" r:id="rId73"/>
    <p:sldId id="413" r:id="rId74"/>
    <p:sldId id="408" r:id="rId75"/>
    <p:sldId id="518" r:id="rId76"/>
    <p:sldId id="411" r:id="rId77"/>
    <p:sldId id="576" r:id="rId78"/>
    <p:sldId id="528" r:id="rId79"/>
    <p:sldId id="522" r:id="rId80"/>
    <p:sldId id="523" r:id="rId81"/>
    <p:sldId id="524" r:id="rId82"/>
    <p:sldId id="525" r:id="rId83"/>
    <p:sldId id="526" r:id="rId84"/>
    <p:sldId id="527" r:id="rId85"/>
    <p:sldId id="577" r:id="rId86"/>
    <p:sldId id="578" r:id="rId87"/>
    <p:sldId id="579" r:id="rId88"/>
    <p:sldId id="580" r:id="rId89"/>
    <p:sldId id="581" r:id="rId90"/>
    <p:sldId id="582" r:id="rId91"/>
    <p:sldId id="583" r:id="rId92"/>
    <p:sldId id="584" r:id="rId93"/>
    <p:sldId id="585" r:id="rId94"/>
    <p:sldId id="586" r:id="rId95"/>
    <p:sldId id="587" r:id="rId96"/>
    <p:sldId id="588" r:id="rId97"/>
    <p:sldId id="510" r:id="rId98"/>
    <p:sldId id="589" r:id="rId99"/>
    <p:sldId id="430" r:id="rId100"/>
    <p:sldId id="431" r:id="rId101"/>
    <p:sldId id="432" r:id="rId102"/>
    <p:sldId id="433" r:id="rId103"/>
    <p:sldId id="410" r:id="rId104"/>
  </p:sldIdLst>
  <p:sldSz cx="9144000" cy="6858000" type="screen4x3"/>
  <p:notesSz cx="9080500" cy="69405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7FF42"/>
    <a:srgbClr val="00FF00"/>
    <a:srgbClr val="FEFF00"/>
    <a:srgbClr val="FFFF00"/>
    <a:srgbClr val="3366FF"/>
    <a:srgbClr val="FFF2B9"/>
    <a:srgbClr val="FFED9F"/>
    <a:srgbClr val="FFF5CD"/>
    <a:srgbClr val="FFE473"/>
    <a:srgbClr val="009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63" autoAdjust="0"/>
  </p:normalViewPr>
  <p:slideViewPr>
    <p:cSldViewPr>
      <p:cViewPr varScale="1">
        <p:scale>
          <a:sx n="100" d="100"/>
          <a:sy n="100" d="100"/>
        </p:scale>
        <p:origin x="-7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8008"/>
    </p:cViewPr>
  </p:sorterViewPr>
  <p:notesViewPr>
    <p:cSldViewPr>
      <p:cViewPr varScale="1">
        <p:scale>
          <a:sx n="79" d="100"/>
          <a:sy n="79" d="100"/>
        </p:scale>
        <p:origin x="-1962" y="-78"/>
      </p:cViewPr>
      <p:guideLst>
        <p:guide orient="horz" pos="2186"/>
        <p:guide pos="28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notesMaster" Target="notesMasters/notesMaster1.xml"/><Relationship Id="rId106" Type="http://schemas.openxmlformats.org/officeDocument/2006/relationships/handoutMaster" Target="handoutMasters/handoutMaster1.xml"/><Relationship Id="rId107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presProps" Target="presProps.xml"/><Relationship Id="rId109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theme" Target="theme/theme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2.emf"/><Relationship Id="rId3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2.emf"/><Relationship Id="rId3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2.emf"/><Relationship Id="rId3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8877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1" tIns="45682" rIns="91361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Gill Sans"/>
                <a:cs typeface="Gill Sans"/>
              </a:defRPr>
            </a:lvl1pPr>
          </a:lstStyle>
          <a:p>
            <a:pPr>
              <a:defRPr/>
            </a:pPr>
            <a:endParaRPr lang="en-US" dirty="0">
              <a:latin typeface="Gill San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4775" y="0"/>
            <a:ext cx="38877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1" tIns="45682" rIns="91361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Gill Sans"/>
                <a:cs typeface="Gill Sans"/>
              </a:defRPr>
            </a:lvl1pPr>
          </a:lstStyle>
          <a:p>
            <a:pPr>
              <a:defRPr/>
            </a:pPr>
            <a:endParaRPr lang="en-US" dirty="0">
              <a:latin typeface="Gill Sans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81775"/>
            <a:ext cx="38877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1" tIns="45682" rIns="91361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Gill Sans"/>
                <a:cs typeface="Gill Sans"/>
              </a:defRPr>
            </a:lvl1pPr>
          </a:lstStyle>
          <a:p>
            <a:pPr>
              <a:defRPr/>
            </a:pPr>
            <a:endParaRPr lang="en-US" dirty="0">
              <a:latin typeface="Gill Sans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4775" y="6581775"/>
            <a:ext cx="38877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1" tIns="45682" rIns="91361" bIns="456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Courier New"/>
                <a:cs typeface="Gill Sans" charset="0"/>
              </a:defRPr>
            </a:lvl1pPr>
          </a:lstStyle>
          <a:p>
            <a:pPr>
              <a:defRPr/>
            </a:pPr>
            <a:fld id="{B837D28B-F63A-B949-B461-BF89F4FFF6B8}" type="slidenum">
              <a:rPr lang="en-US">
                <a:latin typeface="Gill Sans"/>
              </a:rPr>
              <a:pPr>
                <a:defRPr/>
              </a:pPr>
              <a:t>‹#›</a:t>
            </a:fld>
            <a:endParaRPr lang="en-US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0389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3541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1" tIns="45682" rIns="91361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"/>
                <a:ea typeface="Gill Sans"/>
                <a:cs typeface="Gill San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45088" y="0"/>
            <a:ext cx="393541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1" tIns="45682" rIns="91361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/>
                <a:ea typeface="Gill Sans"/>
                <a:cs typeface="Gill San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6700" y="520700"/>
            <a:ext cx="3468688" cy="2601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1263" y="3297238"/>
            <a:ext cx="6657975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1" tIns="45682" rIns="91361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92888"/>
            <a:ext cx="393541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1" tIns="45682" rIns="91361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"/>
                <a:ea typeface="Gill Sans"/>
                <a:cs typeface="Gill San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45088" y="6592888"/>
            <a:ext cx="393541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1" tIns="45682" rIns="91361" bIns="456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/>
                <a:ea typeface="Courier New"/>
                <a:cs typeface="Gill Sans" charset="0"/>
              </a:defRPr>
            </a:lvl1pPr>
          </a:lstStyle>
          <a:p>
            <a:pPr>
              <a:defRPr/>
            </a:pPr>
            <a:fld id="{F19A1E87-8A63-F04D-8FA8-D0F61CA9D2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6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ill Sans"/>
        <a:ea typeface="Courier New"/>
        <a:cs typeface="Gill San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ill Sans"/>
        <a:ea typeface="Gill Sans"/>
        <a:cs typeface="Gill Sans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ill Sans"/>
        <a:ea typeface="Gill Sans"/>
        <a:cs typeface="Gill Sans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ill Sans"/>
        <a:ea typeface="Gill Sans"/>
        <a:cs typeface="Gill Sans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ill Sans"/>
        <a:ea typeface="Gill Sans"/>
        <a:cs typeface="Gill Sans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43D1F79F-298D-6243-9530-6322877F3CC8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3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AFF43CC5-B815-9345-9A27-0E0E28C9EA50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15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02BA4340-FB6F-1A45-8533-64E22033E742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16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E6D70633-00F4-E544-8C00-0DE60505908F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17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2C33C82F-0CD4-174A-A641-92F634294B19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18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739CB0-71BE-674B-B727-4AE140346AE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6D1965-7B00-524F-9CBB-4CB5C901A44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69259-3BB3-A94B-96B5-4A474A94CE8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85CA7F-7DB2-804A-9A2D-4422E586E3B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527622-D47B-5C4E-BF2F-9C3607E3BE6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A09D8-4841-9144-A2F7-965B42CC6C0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C6E73DE9-EB78-F148-B5C0-283A91E7B4DB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4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E69A4F-C438-314A-9AB8-B663B0EE338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4F76FA-C141-7940-B3AB-37EDE13655B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9A471-CF30-7C48-9776-12D94E4AD0A2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CAB7BB-138F-D64F-833B-A9FB1213822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Highlight maybe P1 which includes the </a:t>
            </a:r>
            <a:r>
              <a:rPr lang="ja-JP" altLang="en-US" dirty="0" smtClean="0">
                <a:latin typeface="Arial"/>
                <a:cs typeface="+mn-cs"/>
              </a:rPr>
              <a:t>“</a:t>
            </a:r>
            <a:r>
              <a:rPr lang="en-US" dirty="0" smtClean="0">
                <a:cs typeface="+mn-cs"/>
              </a:rPr>
              <a:t>nonsense</a:t>
            </a:r>
            <a:r>
              <a:rPr lang="ja-JP" altLang="en-US" dirty="0" smtClean="0">
                <a:latin typeface="Arial"/>
                <a:cs typeface="+mn-cs"/>
              </a:rPr>
              <a:t>”</a:t>
            </a:r>
            <a:r>
              <a:rPr lang="en-US" dirty="0" smtClean="0">
                <a:cs typeface="+mn-cs"/>
              </a:rPr>
              <a:t> product a12*b11, canceled by -</a:t>
            </a:r>
            <a:r>
              <a:rPr lang="en-US" dirty="0" smtClean="0">
                <a:cs typeface="+mn-cs"/>
              </a:rPr>
              <a:t>p3 and/or p7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p4p5 p6 p7 each have 4 “</a:t>
            </a:r>
            <a:r>
              <a:rPr lang="en-US" dirty="0" err="1" smtClean="0">
                <a:cs typeface="+mn-cs"/>
              </a:rPr>
              <a:t>useful”products</a:t>
            </a:r>
            <a:r>
              <a:rPr lang="en-US" dirty="0" smtClean="0">
                <a:cs typeface="+mn-cs"/>
              </a:rPr>
              <a:t>,</a:t>
            </a:r>
            <a:r>
              <a:rPr lang="en-US" baseline="0" dirty="0" smtClean="0">
                <a:cs typeface="+mn-cs"/>
              </a:rPr>
              <a:t> scrambled, but cost only 1 multiply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544BA70D-33CE-FE40-B0A1-1D52F79DA9B1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39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31" tIns="44966" rIns="89931" bIns="44966"/>
          <a:lstStyle/>
          <a:p>
            <a:r>
              <a:rPr lang="en-US" dirty="0">
                <a:ea typeface="Courier New" charset="0"/>
                <a:cs typeface="Gill Sans" charset="0"/>
              </a:rPr>
              <a:t>"Divide and conquer", Caesar's other famous quote "I came, I saw, I conquered"</a:t>
            </a:r>
          </a:p>
          <a:p>
            <a:r>
              <a:rPr lang="en-US" dirty="0">
                <a:ea typeface="Courier New" charset="0"/>
                <a:cs typeface="Gill Sans" charset="0"/>
              </a:rPr>
              <a:t>Divide-and-conquer idea dates back to Julius Caesar.</a:t>
            </a:r>
          </a:p>
          <a:p>
            <a:r>
              <a:rPr lang="en-US" dirty="0">
                <a:ea typeface="Courier New" charset="0"/>
                <a:cs typeface="Gill Sans" charset="0"/>
              </a:rPr>
              <a:t>Favorite war tactic was to divide an opposing army in two halves, and then assault one half with his entire force.</a:t>
            </a:r>
          </a:p>
          <a:p>
            <a:endParaRPr lang="en-US" dirty="0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1F988FD4-B5E7-0D40-BEA2-19D32645204C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42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19" tIns="44961" rIns="89919" bIns="44961"/>
          <a:lstStyle/>
          <a:p>
            <a:r>
              <a:rPr lang="en-US" dirty="0">
                <a:ea typeface="Courier New" charset="0"/>
                <a:cs typeface="Gill Sans" charset="0"/>
              </a:rPr>
              <a:t>Foundation of then-fledgling field of computational geometry.</a:t>
            </a:r>
          </a:p>
          <a:p>
            <a:r>
              <a:rPr lang="en-US" dirty="0">
                <a:ea typeface="Courier New" charset="0"/>
                <a:cs typeface="Gill Sans" charset="0"/>
              </a:rPr>
              <a:t>"</a:t>
            </a:r>
            <a:r>
              <a:rPr lang="en-US" dirty="0" err="1">
                <a:ea typeface="Courier New" charset="0"/>
                <a:cs typeface="Gill Sans" charset="0"/>
              </a:rPr>
              <a:t>Shamos</a:t>
            </a:r>
            <a:r>
              <a:rPr lang="en-US" dirty="0">
                <a:ea typeface="Courier New" charset="0"/>
                <a:cs typeface="Gill Sans" charset="0"/>
              </a:rPr>
              <a:t> and </a:t>
            </a:r>
            <a:r>
              <a:rPr lang="en-US" dirty="0" err="1">
                <a:ea typeface="Courier New" charset="0"/>
                <a:cs typeface="Gill Sans" charset="0"/>
              </a:rPr>
              <a:t>Hoey</a:t>
            </a:r>
            <a:r>
              <a:rPr lang="en-US" dirty="0">
                <a:ea typeface="Courier New" charset="0"/>
                <a:cs typeface="Gill Sans" charset="0"/>
              </a:rPr>
              <a:t> (1970's) wanted to work out basic computational primitives in computational geometry. Surprisingly challenging to find an efficient algorithm. </a:t>
            </a:r>
            <a:r>
              <a:rPr lang="en-US" dirty="0" err="1">
                <a:ea typeface="Courier New" charset="0"/>
                <a:cs typeface="Gill Sans" charset="0"/>
              </a:rPr>
              <a:t>Shamos</a:t>
            </a:r>
            <a:r>
              <a:rPr lang="en-US" dirty="0">
                <a:ea typeface="Courier New" charset="0"/>
                <a:cs typeface="Gill Sans" charset="0"/>
              </a:rPr>
              <a:t> and </a:t>
            </a:r>
            <a:r>
              <a:rPr lang="en-US" dirty="0" err="1">
                <a:ea typeface="Courier New" charset="0"/>
                <a:cs typeface="Gill Sans" charset="0"/>
              </a:rPr>
              <a:t>Hoey</a:t>
            </a:r>
            <a:r>
              <a:rPr lang="en-US" dirty="0">
                <a:ea typeface="Courier New" charset="0"/>
                <a:cs typeface="Gill Sans" charset="0"/>
              </a:rPr>
              <a:t> asked whether it was possible to do better than quadratic. The algorithm we present is essentially their solution."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DA5536DE-FD93-F441-9261-76697B87F6D5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43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31" tIns="44966" rIns="89931" bIns="44966"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CCFDD0F7-6FC6-074F-90B7-B152BA74BEB4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44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31" tIns="44966" rIns="89931" bIns="44966"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D8215042-436D-014D-A6E5-891EC8B7AE04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45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31" tIns="44966" rIns="89931" bIns="44966"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A2B0D623-2FFF-D148-95FD-04F9979DFB18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46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31" tIns="44966" rIns="89931" bIns="44966"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BE07F022-1890-AA42-96DD-177A47CA65D7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5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F35A712B-4EBC-D941-B7C9-42D6C8299706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47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31" tIns="44966" rIns="89931" bIns="44966"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B2F98FE5-8C36-854A-A383-6115F49A6BD8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48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31" tIns="44966" rIns="89931" bIns="44966"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8F6B4F07-6DD4-874C-9B55-71063ACA24F8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49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31" tIns="44966" rIns="89931" bIns="44966"/>
          <a:lstStyle/>
          <a:p>
            <a:r>
              <a:rPr lang="en-US" dirty="0" smtClean="0">
                <a:ea typeface="Courier New" charset="0"/>
                <a:cs typeface="Gill Sans" charset="0"/>
              </a:rPr>
              <a:t>Q: how many points in Strip??</a:t>
            </a:r>
          </a:p>
          <a:p>
            <a:r>
              <a:rPr lang="en-US" dirty="0" smtClean="0">
                <a:ea typeface="Courier New" charset="0"/>
                <a:cs typeface="Gill Sans" charset="0"/>
              </a:rPr>
              <a:t>speed NOT dependent on this being small</a:t>
            </a:r>
            <a:endParaRPr lang="en-US" dirty="0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CB825870-BF12-3845-BE00-C8F95FF555EB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50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31" tIns="44966" rIns="89931" bIns="44966"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EA6275BA-7CE7-284C-A939-D9CA73A8B317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51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31" tIns="44966" rIns="89931" bIns="44966"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13735A02-FD64-D047-B013-C56181ABBF75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52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19" tIns="44961" rIns="89919" bIns="44961"/>
          <a:lstStyle/>
          <a:p>
            <a:r>
              <a:rPr lang="en-US" dirty="0">
                <a:ea typeface="Courier New" charset="0"/>
                <a:cs typeface="Gill Sans" charset="0"/>
              </a:rPr>
              <a:t>can reduce neighbors to 6</a:t>
            </a:r>
          </a:p>
          <a:p>
            <a:r>
              <a:rPr lang="en-US" dirty="0">
                <a:ea typeface="Courier New" charset="0"/>
                <a:cs typeface="Gill Sans" charset="0"/>
              </a:rPr>
              <a:t>Note: no points on median line (assumption that no points have same x coordinate ensures that median line can be drawn in this way)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CC9CCCC3-CE83-E54E-8BDF-9CD11A815691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53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31" tIns="44966" rIns="89931" bIns="44966"/>
          <a:lstStyle/>
          <a:p>
            <a:r>
              <a:rPr lang="en-US" dirty="0">
                <a:ea typeface="Courier New" charset="0"/>
                <a:cs typeface="Gill Sans" charset="0"/>
              </a:rPr>
              <a:t>separation can be done in O(N) using linear time median algorithm</a:t>
            </a:r>
          </a:p>
          <a:p>
            <a:r>
              <a:rPr lang="en-US" dirty="0">
                <a:ea typeface="Courier New" charset="0"/>
                <a:cs typeface="Gill Sans" charset="0"/>
              </a:rPr>
              <a:t>make class figure out base case.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3E880B9-A6FC-DB41-A16E-7CCB23356E79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54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31" tIns="44966" rIns="89931" bIns="44966"/>
          <a:lstStyle/>
          <a:p>
            <a:r>
              <a:rPr lang="en-US" dirty="0">
                <a:ea typeface="Courier New" charset="0"/>
                <a:cs typeface="Gill Sans" charset="0"/>
              </a:rPr>
              <a:t>BUT - that’s only the number of </a:t>
            </a:r>
            <a:r>
              <a:rPr lang="en-US" i="1" dirty="0">
                <a:ea typeface="Courier New" charset="0"/>
                <a:cs typeface="Gill Sans" charset="0"/>
              </a:rPr>
              <a:t>distance calculations</a:t>
            </a:r>
            <a:endParaRPr lang="en-US" dirty="0">
              <a:ea typeface="Courier New" charset="0"/>
              <a:cs typeface="Gill Sans" charset="0"/>
            </a:endParaRPr>
          </a:p>
          <a:p>
            <a:r>
              <a:rPr lang="en-US" dirty="0">
                <a:ea typeface="Courier New" charset="0"/>
                <a:cs typeface="Gill Sans" charset="0"/>
              </a:rPr>
              <a:t>What if we counted comparisons?</a:t>
            </a:r>
          </a:p>
          <a:p>
            <a:endParaRPr lang="en-US" dirty="0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8D4EDE7C-88E7-1249-8E8B-57D81C9DA72A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55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31" tIns="44966" rIns="89931" bIns="44966"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3B5EE06F-DB61-EA44-A1D4-BA3259130F2D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56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31" tIns="44966" rIns="89931" bIns="44966"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28B02736-5FDF-6E47-89C6-FEE3EF8A128A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6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Courier New" charset="0"/>
                <a:cs typeface="Gill Sans" charset="0"/>
              </a:rPr>
              <a:t>Use tree sketch to motivate n log n; details later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dirty="0" smtClean="0">
                <a:solidFill>
                  <a:schemeClr val="tx1"/>
                </a:solidFill>
                <a:latin typeface="Gill Sans"/>
                <a:ea typeface="Courier New"/>
                <a:cs typeface="Gill Sans"/>
              </a:rPr>
              <a:t>n&lt;-10^(1:7);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Gill Sans"/>
                <a:ea typeface="Courier New"/>
                <a:cs typeface="Gill Sans"/>
              </a:rPr>
              <a:t>cbind</a:t>
            </a:r>
            <a:r>
              <a:rPr kumimoji="1" lang="en-US" sz="1200" kern="1200" dirty="0" smtClean="0">
                <a:solidFill>
                  <a:schemeClr val="tx1"/>
                </a:solidFill>
                <a:latin typeface="Gill Sans"/>
                <a:ea typeface="Courier New"/>
                <a:cs typeface="Gill Sans"/>
              </a:rPr>
              <a:t>(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Gill Sans"/>
                <a:ea typeface="Courier New"/>
                <a:cs typeface="Gill Sans"/>
              </a:rPr>
              <a:t>n,n</a:t>
            </a:r>
            <a:r>
              <a:rPr kumimoji="1" lang="en-US" sz="1200" kern="1200" dirty="0" smtClean="0">
                <a:solidFill>
                  <a:schemeClr val="tx1"/>
                </a:solidFill>
                <a:latin typeface="Gill Sans"/>
                <a:ea typeface="Courier New"/>
                <a:cs typeface="Gill Sans"/>
              </a:rPr>
              <a:t>/10/log2(n))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A1E87-8A63-F04D-8FA8-D0F61CA9D20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492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7B06F52A-E3D2-6D4C-B7DC-B1D749D900D4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59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CFEAFDD-B3EF-1B4F-8414-81AAF14203A1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60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3411332B-1DB1-9348-A3C6-9E20C69524A4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61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CAF3FA1-BB65-9A48-AA52-F0824700F5FA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62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3AE11CEA-E81D-F643-A3D4-E53814169E1A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63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31" tIns="44966" rIns="89931" bIns="44966"/>
          <a:lstStyle/>
          <a:p>
            <a:r>
              <a:rPr lang="en-US" dirty="0">
                <a:ea typeface="Courier New" charset="0"/>
                <a:cs typeface="Gill Sans" charset="0"/>
              </a:rPr>
              <a:t>separation can be done in O(N) using linear time median algorithm</a:t>
            </a:r>
          </a:p>
          <a:p>
            <a:endParaRPr lang="en-US" dirty="0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5D2879A0-582B-AA47-B5D6-A78A0CDD40A7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64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31" tIns="44966" rIns="89931" bIns="44966"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CAFDFD0B-5F10-7248-8CD2-DE07EC956EC7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65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A676AE58-D47D-D946-AE46-232FCC764C57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66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31" tIns="44966" rIns="89931" bIns="44966"/>
          <a:lstStyle/>
          <a:p>
            <a:r>
              <a:rPr lang="en-US" dirty="0">
                <a:ea typeface="Courier New" charset="0"/>
                <a:cs typeface="Gill Sans" charset="0"/>
              </a:rPr>
              <a:t>separation can be done in O(N) using linear time median algorithm</a:t>
            </a:r>
          </a:p>
          <a:p>
            <a:endParaRPr lang="en-US" dirty="0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73AF4658-8010-3B44-9F01-8D17586060FC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67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31" tIns="44966" rIns="89931" bIns="44966"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2B6EFED9-A33E-D146-93BA-22804CA1132E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9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1386D166-590D-7B48-B893-C8F65F74CDAB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68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31" tIns="44966" rIns="89931" bIns="44966"/>
          <a:lstStyle/>
          <a:p>
            <a:r>
              <a:rPr lang="en-US" dirty="0">
                <a:ea typeface="Courier New" charset="0"/>
                <a:cs typeface="Gill Sans" charset="0"/>
              </a:rPr>
              <a:t>"Divide and conquer", Caesar's other famous quote "I came, I saw, I conquered"</a:t>
            </a:r>
          </a:p>
          <a:p>
            <a:r>
              <a:rPr lang="en-US" dirty="0">
                <a:ea typeface="Courier New" charset="0"/>
                <a:cs typeface="Gill Sans" charset="0"/>
              </a:rPr>
              <a:t>Divide-and-conquer idea dates back to Julius Caesar.</a:t>
            </a:r>
          </a:p>
          <a:p>
            <a:r>
              <a:rPr lang="en-US" dirty="0">
                <a:ea typeface="Courier New" charset="0"/>
                <a:cs typeface="Gill Sans" charset="0"/>
              </a:rPr>
              <a:t>Favorite war tactic was to divide an opposing army in two halves, and then assault one half with his entire force.</a:t>
            </a:r>
          </a:p>
          <a:p>
            <a:endParaRPr lang="en-US" dirty="0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6B81F201-7B66-7740-BF0E-CA2F4BEBEAD9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69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31" tIns="44966" rIns="89931" bIns="44966"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82BBB67D-0836-6A45-822A-9A551F85AF83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70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31" tIns="44966" rIns="89931" bIns="44966"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45924480-C5C2-4B4D-B78F-6FDCEB6E62A7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71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31" tIns="44966" rIns="89931" bIns="44966"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EFDBF184-84C9-1244-8699-EDA77F1FC30A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72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31" tIns="44966" rIns="89931" bIns="44966"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E752DAD9-E303-C64F-8414-642799E8F07F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73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378B3A18-231E-AA43-9258-CE4ED6B0C919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74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31" tIns="44966" rIns="89931" bIns="44966"/>
          <a:lstStyle/>
          <a:p>
            <a:r>
              <a:rPr lang="en-US" dirty="0" err="1">
                <a:ea typeface="Courier New" charset="0"/>
                <a:cs typeface="Gill Sans" charset="0"/>
              </a:rPr>
              <a:t>Karatsuba</a:t>
            </a:r>
            <a:r>
              <a:rPr lang="en-US" dirty="0">
                <a:ea typeface="Courier New" charset="0"/>
                <a:cs typeface="Gill Sans" charset="0"/>
              </a:rPr>
              <a:t>: also works for multiplying two degree N </a:t>
            </a:r>
            <a:r>
              <a:rPr lang="en-US" dirty="0" err="1">
                <a:ea typeface="Courier New" charset="0"/>
                <a:cs typeface="Gill Sans" charset="0"/>
              </a:rPr>
              <a:t>univariate</a:t>
            </a:r>
            <a:r>
              <a:rPr lang="en-US" dirty="0">
                <a:ea typeface="Courier New" charset="0"/>
                <a:cs typeface="Gill Sans" charset="0"/>
              </a:rPr>
              <a:t> polynomials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378B3A18-231E-AA43-9258-CE4ED6B0C919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75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3297238"/>
            <a:ext cx="6654800" cy="31226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31" tIns="44966" rIns="89931" bIns="44966"/>
          <a:lstStyle/>
          <a:p>
            <a:r>
              <a:rPr lang="en-US" dirty="0" smtClean="0">
                <a:ea typeface="Courier New" charset="0"/>
                <a:cs typeface="Gill Sans" charset="0"/>
              </a:rPr>
              <a:t>show</a:t>
            </a:r>
            <a:r>
              <a:rPr lang="en-US" baseline="0" dirty="0" smtClean="0">
                <a:ea typeface="Courier New" charset="0"/>
                <a:cs typeface="Gill Sans" charset="0"/>
              </a:rPr>
              <a:t>  round n up to power of 2; 1+n/2 is t(n/2)+O(n)</a:t>
            </a:r>
            <a:endParaRPr lang="en-US" dirty="0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6AE91D97-62D5-8F44-938B-443BD96F40E4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76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A19F0-34A0-C54E-84D8-45183B4A63EC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3A0BB1DD-56D3-1B47-AF83-8518E97DD97D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10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Courier New" charset="0"/>
                <a:cs typeface="Gill Sans" charset="0"/>
              </a:rPr>
              <a:t>Use tree sketch to motivate n log n; 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51B5D4-E178-F04B-BA5D-004AFD173A5A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49ECAC-5F26-1746-8C89-888BA0329496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Multiply all pairs of monomials.  a</a:t>
            </a:r>
            <a:r>
              <a:rPr lang="en-US" baseline="-25000" smtClean="0">
                <a:cs typeface="+mn-cs"/>
              </a:rPr>
              <a:t>i</a:t>
            </a:r>
            <a:r>
              <a:rPr lang="en-US" smtClean="0">
                <a:cs typeface="+mn-cs"/>
              </a:rPr>
              <a:t>*b</a:t>
            </a:r>
            <a:r>
              <a:rPr lang="en-US" baseline="-25000" smtClean="0">
                <a:cs typeface="+mn-cs"/>
              </a:rPr>
              <a:t>j</a:t>
            </a:r>
            <a:r>
              <a:rPr lang="en-US" smtClean="0">
                <a:cs typeface="+mn-cs"/>
              </a:rPr>
              <a:t> contributes to coeff of x</a:t>
            </a:r>
            <a:r>
              <a:rPr lang="en-US" baseline="30000" smtClean="0">
                <a:cs typeface="+mn-cs"/>
              </a:rPr>
              <a:t>i+j</a:t>
            </a:r>
            <a:r>
              <a:rPr lang="en-US" smtClean="0"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D1C1DE-4A8A-2644-AC84-915B6434861A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59E0BE-ACA8-964D-86EE-A756033EA378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ED498C-3E48-8E4D-A134-B4E096BC5065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Also need to add a tree-ish figure with example of an actual calculation, m=2 or 4 (or make it HW).</a:t>
            </a:r>
          </a:p>
          <a:p>
            <a:pPr>
              <a:defRPr/>
            </a:pPr>
            <a:r>
              <a:rPr lang="en-US" smtClean="0">
                <a:cs typeface="+mn-cs"/>
              </a:rPr>
              <a:t># of adds in rec step is m/2 (Pzo) +m/2 (Qzo) + 2(m-1) (Mid) + (m-2) (all elements of mid get added either to prod1 or prod 2, except prod1 is degree 2k-2, and mid is shifted by *x^m, so x^(m-1) term if final sum comes entirely from mid) = 4m-4 in total.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13EA05-FE22-CA4D-B579-BA0198DFC39E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27E1A-060D-4A41-996D-1C80FF7E594A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4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27E1A-060D-4A41-996D-1C80FF7E594A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4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35431153-F351-1940-827B-DE3146449968}" type="slidenum">
              <a:rPr lang="en-US" sz="1200">
                <a:solidFill>
                  <a:srgbClr val="000000"/>
                </a:solidFill>
                <a:latin typeface="Gill Sans"/>
                <a:ea typeface="Courier New" charset="0"/>
                <a:cs typeface="Gill Sans" charset="0"/>
              </a:rPr>
              <a:pPr/>
              <a:t>97</a:t>
            </a:fld>
            <a:endParaRPr lang="en-US" sz="1200" dirty="0">
              <a:solidFill>
                <a:srgbClr val="000000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CC8EDE0F-F2B9-E647-867B-33F2DBE0E255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99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B4F9C69C-F588-9C4D-B9C3-7F2F15A9DBD0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11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F8E62249-AB16-F34D-8631-EF010476E779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100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F00E3A9-D871-5146-86F0-FE7FFA301F5A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101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Courier New" charset="0"/>
                <a:cs typeface="Gill Sans" charset="0"/>
              </a:rPr>
              <a:t>n</a:t>
            </a:r>
            <a:r>
              <a:rPr lang="en-US" baseline="0" dirty="0" smtClean="0">
                <a:ea typeface="Courier New" charset="0"/>
                <a:cs typeface="Gill Sans" charset="0"/>
              </a:rPr>
              <a:t>  </a:t>
            </a:r>
            <a:r>
              <a:rPr lang="en-US" dirty="0" smtClean="0">
                <a:ea typeface="Courier New" charset="0"/>
                <a:cs typeface="Gill Sans" charset="0"/>
              </a:rPr>
              <a:t>M(n)	floor(</a:t>
            </a:r>
            <a:r>
              <a:rPr lang="en-US" dirty="0" err="1" smtClean="0">
                <a:ea typeface="Courier New" charset="0"/>
                <a:cs typeface="Gill Sans" charset="0"/>
              </a:rPr>
              <a:t>lgn</a:t>
            </a:r>
            <a:r>
              <a:rPr lang="en-US" dirty="0" smtClean="0">
                <a:ea typeface="Courier New" charset="0"/>
                <a:cs typeface="Gill Sans" charset="0"/>
              </a:rPr>
              <a:t>)	#1’s</a:t>
            </a:r>
          </a:p>
          <a:p>
            <a:r>
              <a:rPr lang="en-US" dirty="0" smtClean="0">
                <a:ea typeface="Courier New" charset="0"/>
                <a:cs typeface="Gill Sans" charset="0"/>
              </a:rPr>
              <a:t>0</a:t>
            </a:r>
            <a:r>
              <a:rPr lang="en-US" baseline="0" dirty="0" smtClean="0">
                <a:ea typeface="Courier New" charset="0"/>
                <a:cs typeface="Gill Sans" charset="0"/>
              </a:rPr>
              <a:t>   </a:t>
            </a:r>
            <a:r>
              <a:rPr lang="en-US" dirty="0" smtClean="0">
                <a:ea typeface="Courier New" charset="0"/>
                <a:cs typeface="Gill Sans" charset="0"/>
              </a:rPr>
              <a:t>0 	-	0</a:t>
            </a:r>
          </a:p>
          <a:p>
            <a:pPr marL="228600" indent="-228600">
              <a:buAutoNum type="arabicPlain"/>
            </a:pPr>
            <a:r>
              <a:rPr lang="en-US" dirty="0" smtClean="0">
                <a:ea typeface="Courier New" charset="0"/>
                <a:cs typeface="Gill Sans" charset="0"/>
              </a:rPr>
              <a:t>0	0	1</a:t>
            </a:r>
          </a:p>
          <a:p>
            <a:pPr marL="228600" indent="-228600">
              <a:buAutoNum type="arabicPlain"/>
            </a:pPr>
            <a:r>
              <a:rPr lang="en-US" dirty="0" smtClean="0">
                <a:ea typeface="Courier New" charset="0"/>
                <a:cs typeface="Gill Sans" charset="0"/>
              </a:rPr>
              <a:t>1	1	1</a:t>
            </a:r>
          </a:p>
          <a:p>
            <a:pPr marL="228600" indent="-228600">
              <a:buAutoNum type="arabicPlain"/>
            </a:pPr>
            <a:r>
              <a:rPr lang="en-US" dirty="0" smtClean="0">
                <a:ea typeface="Courier New" charset="0"/>
                <a:cs typeface="Gill Sans" charset="0"/>
              </a:rPr>
              <a:t>2	1	2</a:t>
            </a:r>
          </a:p>
          <a:p>
            <a:pPr marL="228600" indent="-228600">
              <a:buAutoNum type="arabicPlain"/>
            </a:pPr>
            <a:r>
              <a:rPr lang="en-US" dirty="0" smtClean="0">
                <a:ea typeface="Courier New" charset="0"/>
                <a:cs typeface="Gill Sans" charset="0"/>
              </a:rPr>
              <a:t>2	2	1</a:t>
            </a:r>
          </a:p>
          <a:p>
            <a:pPr marL="228600" indent="-228600">
              <a:buAutoNum type="arabicPlain"/>
            </a:pPr>
            <a:r>
              <a:rPr lang="en-US" dirty="0" smtClean="0">
                <a:ea typeface="Courier New" charset="0"/>
                <a:cs typeface="Gill Sans" charset="0"/>
              </a:rPr>
              <a:t>3	2	2</a:t>
            </a:r>
          </a:p>
          <a:p>
            <a:pPr marL="228600" indent="-228600">
              <a:buAutoNum type="arabicPlain"/>
            </a:pPr>
            <a:r>
              <a:rPr lang="en-US" dirty="0" smtClean="0">
                <a:ea typeface="Courier New" charset="0"/>
                <a:cs typeface="Gill Sans" charset="0"/>
              </a:rPr>
              <a:t>3	2	2</a:t>
            </a:r>
          </a:p>
          <a:p>
            <a:pPr marL="228600" indent="-228600">
              <a:buAutoNum type="arabicPlain"/>
            </a:pPr>
            <a:r>
              <a:rPr lang="en-US" dirty="0" smtClean="0">
                <a:ea typeface="Courier New" charset="0"/>
                <a:cs typeface="Gill Sans" charset="0"/>
              </a:rPr>
              <a:t>4	2	3</a:t>
            </a:r>
          </a:p>
          <a:p>
            <a:pPr marL="228600" indent="-228600">
              <a:buAutoNum type="arabicPlain"/>
            </a:pPr>
            <a:r>
              <a:rPr lang="en-US" dirty="0" smtClean="0">
                <a:ea typeface="Courier New" charset="0"/>
                <a:cs typeface="Gill Sans" charset="0"/>
              </a:rPr>
              <a:t>3	3	1</a:t>
            </a:r>
            <a:endParaRPr lang="en-US" dirty="0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4B18EDC3-A6FB-E24F-9C01-A3F24FFECDF8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102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AE6C115E-D002-E140-A244-997F428D84D8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103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ED414879-6484-6B45-AEB9-BE02DF6CFDDF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12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5E2EF63C-9132-7C4F-83EE-6EA9FC8890AD}" type="slidenum">
              <a:rPr lang="en-US" sz="1200">
                <a:latin typeface="Gill Sans"/>
                <a:ea typeface="Courier New" charset="0"/>
                <a:cs typeface="Gill Sans" charset="0"/>
              </a:rPr>
              <a:pPr/>
              <a:t>13</a:t>
            </a:fld>
            <a:endParaRPr lang="en-US" sz="1200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B4907-E77F-EB49-B171-E466E7F24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1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20BC21B-C7C4-A34A-9672-415215A827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7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3E58ABB-BC7F-264A-87A3-47841BEC46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9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ig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>
            <a:cxnSpLocks noChangeShapeType="1"/>
          </p:cNvCxnSpPr>
          <p:nvPr userDrawn="1"/>
        </p:nvCxnSpPr>
        <p:spPr bwMode="auto">
          <a:xfrm>
            <a:off x="685800" y="1066800"/>
            <a:ext cx="7924800" cy="0"/>
          </a:xfrm>
          <a:prstGeom prst="line">
            <a:avLst/>
          </a:prstGeom>
          <a:noFill/>
          <a:ln w="63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0284"/>
            <a:ext cx="79248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540CE-C631-B246-BCF3-07537ECC13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2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4F89A7D-5C64-FC41-B457-AE1E45C32A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4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EE0DD56-9E3C-6C45-B1D7-1BE5CE6975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1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924800" cy="533400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609600"/>
            <a:ext cx="38100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609600"/>
            <a:ext cx="39624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1A6A27C-5F23-8843-8480-1651E5E453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1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C3CE3-E496-F942-B056-9A47603403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7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792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ea typeface="Courier New"/>
                <a:cs typeface="Gill Sans" charset="0"/>
              </a:defRPr>
            </a:lvl1pPr>
          </a:lstStyle>
          <a:p>
            <a:pPr>
              <a:defRPr/>
            </a:pPr>
            <a:fld id="{E8EDE22B-2430-B14E-BA1A-5B8E17F393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29" name="Straight Connector 7"/>
          <p:cNvCxnSpPr>
            <a:cxnSpLocks noChangeShapeType="1"/>
          </p:cNvCxnSpPr>
          <p:nvPr userDrawn="1"/>
        </p:nvCxnSpPr>
        <p:spPr bwMode="auto">
          <a:xfrm>
            <a:off x="685800" y="573088"/>
            <a:ext cx="7924800" cy="1587"/>
          </a:xfrm>
          <a:prstGeom prst="line">
            <a:avLst/>
          </a:prstGeom>
          <a:noFill/>
          <a:ln w="127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6" r:id="rId4"/>
    <p:sldLayoutId id="2147483877" r:id="rId5"/>
    <p:sldLayoutId id="2147483878" r:id="rId6"/>
    <p:sldLayoutId id="2147483875" r:id="rId7"/>
    <p:sldLayoutId id="2147483879" r:id="rId8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Garamond"/>
          <a:ea typeface="Gill Sans"/>
          <a:cs typeface="Garamond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Garamond" charset="0"/>
          <a:ea typeface="Gill Sans" charset="0"/>
          <a:cs typeface="Osaka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Garamond" charset="0"/>
          <a:ea typeface="Gill Sans" charset="0"/>
          <a:cs typeface="Osaka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Garamond" charset="0"/>
          <a:ea typeface="Gill Sans" charset="0"/>
          <a:cs typeface="Osaka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Garamond" charset="0"/>
          <a:ea typeface="Gill Sans" charset="0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Gill Sans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Gill Sans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Gill Sans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Gill Sans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Courier New"/>
          <a:cs typeface="Gill Sans"/>
        </a:defRPr>
      </a:lvl1pPr>
      <a:lvl2pPr marL="454025" indent="3175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Gill Sans"/>
          <a:cs typeface="Gill Sans"/>
        </a:defRPr>
      </a:lvl2pPr>
      <a:lvl3pPr marL="909638" indent="4763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Gill Sans"/>
          <a:cs typeface="Gill Sans"/>
        </a:defRPr>
      </a:lvl3pPr>
      <a:lvl4pPr marL="1376363" indent="-47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Gill Sans"/>
          <a:cs typeface="Gill Sans"/>
        </a:defRPr>
      </a:lvl4pPr>
      <a:lvl5pPr marL="1831975" indent="-3175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Gill Sans"/>
          <a:cs typeface="Gill Sans"/>
        </a:defRPr>
      </a:lvl5pPr>
      <a:lvl6pPr marL="2289175" indent="-3175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746375" indent="-3175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203575" indent="-3175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660775" indent="-3175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40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4.emf"/><Relationship Id="rId8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.bin"/><Relationship Id="rId12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12.bin"/><Relationship Id="rId9" Type="http://schemas.openxmlformats.org/officeDocument/2006/relationships/oleObject" Target="../embeddings/oleObject13.bin"/><Relationship Id="rId10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2.bin"/><Relationship Id="rId12" Type="http://schemas.openxmlformats.org/officeDocument/2006/relationships/image" Target="../media/image1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17.bin"/><Relationship Id="rId9" Type="http://schemas.openxmlformats.org/officeDocument/2006/relationships/oleObject" Target="../embeddings/oleObject18.bin"/><Relationship Id="rId10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3.bin"/><Relationship Id="rId12" Type="http://schemas.openxmlformats.org/officeDocument/2006/relationships/image" Target="../media/image1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22.bin"/><Relationship Id="rId9" Type="http://schemas.openxmlformats.org/officeDocument/2006/relationships/oleObject" Target="../embeddings/oleObject23.bin"/><Relationship Id="rId10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4.bin"/><Relationship Id="rId12" Type="http://schemas.openxmlformats.org/officeDocument/2006/relationships/image" Target="../media/image1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27.bin"/><Relationship Id="rId9" Type="http://schemas.openxmlformats.org/officeDocument/2006/relationships/oleObject" Target="../embeddings/oleObject28.bin"/><Relationship Id="rId10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8" Type="http://schemas.openxmlformats.org/officeDocument/2006/relationships/oleObject" Target="../embeddings/Microsoft_Equation5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Microsoft_Equation6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tags" Target="../tags/tag14.xml"/><Relationship Id="rId3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tags" Target="../tags/tag32.xml"/><Relationship Id="rId12" Type="http://schemas.openxmlformats.org/officeDocument/2006/relationships/tags" Target="../tags/tag33.xml"/><Relationship Id="rId13" Type="http://schemas.openxmlformats.org/officeDocument/2006/relationships/tags" Target="../tags/tag34.xml"/><Relationship Id="rId14" Type="http://schemas.openxmlformats.org/officeDocument/2006/relationships/tags" Target="../tags/tag35.xml"/><Relationship Id="rId15" Type="http://schemas.openxmlformats.org/officeDocument/2006/relationships/tags" Target="../tags/tag36.xml"/><Relationship Id="rId16" Type="http://schemas.openxmlformats.org/officeDocument/2006/relationships/tags" Target="../tags/tag37.xml"/><Relationship Id="rId17" Type="http://schemas.openxmlformats.org/officeDocument/2006/relationships/tags" Target="../tags/tag38.xml"/><Relationship Id="rId18" Type="http://schemas.openxmlformats.org/officeDocument/2006/relationships/tags" Target="../tags/tag39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tags" Target="../tags/tag27.xml"/><Relationship Id="rId7" Type="http://schemas.openxmlformats.org/officeDocument/2006/relationships/tags" Target="../tags/tag28.xml"/><Relationship Id="rId8" Type="http://schemas.openxmlformats.org/officeDocument/2006/relationships/tags" Target="../tags/tag29.xml"/><Relationship Id="rId9" Type="http://schemas.openxmlformats.org/officeDocument/2006/relationships/tags" Target="../tags/tag30.xml"/><Relationship Id="rId10" Type="http://schemas.openxmlformats.org/officeDocument/2006/relationships/tags" Target="../tags/tag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tags" Target="../tags/tag43.xml"/><Relationship Id="rId5" Type="http://schemas.openxmlformats.org/officeDocument/2006/relationships/tags" Target="../tags/tag44.xml"/><Relationship Id="rId6" Type="http://schemas.openxmlformats.org/officeDocument/2006/relationships/tags" Target="../tags/tag45.xml"/><Relationship Id="rId7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tags" Target="../tags/tag50.xml"/><Relationship Id="rId6" Type="http://schemas.openxmlformats.org/officeDocument/2006/relationships/tags" Target="../tags/tag51.xml"/><Relationship Id="rId7" Type="http://schemas.openxmlformats.org/officeDocument/2006/relationships/tags" Target="../tags/tag52.xml"/><Relationship Id="rId8" Type="http://schemas.openxmlformats.org/officeDocument/2006/relationships/tags" Target="../tags/tag53.xml"/><Relationship Id="rId9" Type="http://schemas.openxmlformats.org/officeDocument/2006/relationships/slideLayout" Target="../slideLayouts/slideLayout3.xml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tags" Target="../tags/tag58.xml"/><Relationship Id="rId6" Type="http://schemas.openxmlformats.org/officeDocument/2006/relationships/tags" Target="../tags/tag59.xml"/><Relationship Id="rId7" Type="http://schemas.openxmlformats.org/officeDocument/2006/relationships/tags" Target="../tags/tag60.xml"/><Relationship Id="rId8" Type="http://schemas.openxmlformats.org/officeDocument/2006/relationships/tags" Target="../tags/tag61.xml"/><Relationship Id="rId9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2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27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28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30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32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34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34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tags" Target="../tags/tag62.xml"/><Relationship Id="rId2" Type="http://schemas.openxmlformats.org/officeDocument/2006/relationships/tags" Target="../tags/tag63.xml"/><Relationship Id="rId3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4" Type="http://schemas.openxmlformats.org/officeDocument/2006/relationships/tags" Target="../tags/tag67.xml"/><Relationship Id="rId5" Type="http://schemas.openxmlformats.org/officeDocument/2006/relationships/tags" Target="../tags/tag68.xml"/><Relationship Id="rId6" Type="http://schemas.openxmlformats.org/officeDocument/2006/relationships/tags" Target="../tags/tag69.xml"/><Relationship Id="rId7" Type="http://schemas.openxmlformats.org/officeDocument/2006/relationships/tags" Target="../tags/tag70.xml"/><Relationship Id="rId8" Type="http://schemas.openxmlformats.org/officeDocument/2006/relationships/tags" Target="../tags/tag71.xml"/><Relationship Id="rId9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2" Type="http://schemas.openxmlformats.org/officeDocument/2006/relationships/tags" Target="../tags/tag6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tags" Target="../tags/tag72.xml"/><Relationship Id="rId2" Type="http://schemas.openxmlformats.org/officeDocument/2006/relationships/tags" Target="../tags/tag73.xml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tags" Target="../tags/tag74.xml"/><Relationship Id="rId2" Type="http://schemas.openxmlformats.org/officeDocument/2006/relationships/tags" Target="../tags/tag75.xml"/><Relationship Id="rId3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jpeg"/><Relationship Id="rId12" Type="http://schemas.openxmlformats.org/officeDocument/2006/relationships/image" Target="../media/image36.png"/><Relationship Id="rId13" Type="http://schemas.openxmlformats.org/officeDocument/2006/relationships/image" Target="../media/image37.jpeg"/><Relationship Id="rId14" Type="http://schemas.openxmlformats.org/officeDocument/2006/relationships/image" Target="../media/image38.jpeg"/><Relationship Id="rId15" Type="http://schemas.openxmlformats.org/officeDocument/2006/relationships/image" Target="../media/image39.png"/><Relationship Id="rId1" Type="http://schemas.openxmlformats.org/officeDocument/2006/relationships/tags" Target="../tags/tag76.xml"/><Relationship Id="rId2" Type="http://schemas.openxmlformats.org/officeDocument/2006/relationships/tags" Target="../tags/tag77.xml"/><Relationship Id="rId3" Type="http://schemas.openxmlformats.org/officeDocument/2006/relationships/tags" Target="../tags/tag78.xml"/><Relationship Id="rId4" Type="http://schemas.openxmlformats.org/officeDocument/2006/relationships/tags" Target="../tags/tag79.xml"/><Relationship Id="rId5" Type="http://schemas.openxmlformats.org/officeDocument/2006/relationships/tags" Target="../tags/tag80.xml"/><Relationship Id="rId6" Type="http://schemas.openxmlformats.org/officeDocument/2006/relationships/tags" Target="../tags/tag81.xml"/><Relationship Id="rId7" Type="http://schemas.openxmlformats.org/officeDocument/2006/relationships/tags" Target="../tags/tag82.xml"/><Relationship Id="rId8" Type="http://schemas.openxmlformats.org/officeDocument/2006/relationships/tags" Target="../tags/tag83.xml"/><Relationship Id="rId9" Type="http://schemas.openxmlformats.org/officeDocument/2006/relationships/slideLayout" Target="../slideLayouts/slideLayout2.xml"/><Relationship Id="rId10" Type="http://schemas.openxmlformats.org/officeDocument/2006/relationships/hyperlink" Target="http://en.wikipedia.org/wiki/File:VaughanPratt.JPG" TargetMode="Externa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tags" Target="../tags/tag84.xml"/><Relationship Id="rId2" Type="http://schemas.openxmlformats.org/officeDocument/2006/relationships/tags" Target="../tags/tag85.xml"/><Relationship Id="rId3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tags" Target="../tags/tag86.xml"/><Relationship Id="rId2" Type="http://schemas.openxmlformats.org/officeDocument/2006/relationships/tags" Target="../tags/tag87.xml"/><Relationship Id="rId3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2" Type="http://schemas.openxmlformats.org/officeDocument/2006/relationships/tags" Target="../tags/tag8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CSEP 521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Algorithms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</a:rPr>
              <a:t>Divide </a:t>
            </a:r>
            <a:r>
              <a:rPr lang="en-US" sz="3600" dirty="0">
                <a:latin typeface="Arial" charset="0"/>
              </a:rPr>
              <a:t>and </a:t>
            </a:r>
            <a:r>
              <a:rPr lang="en-US" sz="3600" dirty="0" smtClean="0">
                <a:latin typeface="Arial" charset="0"/>
              </a:rPr>
              <a:t>Conquer</a:t>
            </a:r>
          </a:p>
          <a:p>
            <a:pPr eaLnBrk="1" hangingPunct="1"/>
            <a:r>
              <a:rPr lang="en-US" dirty="0">
                <a:latin typeface="Arial" charset="0"/>
              </a:rPr>
              <a:t>Richard Anderson</a:t>
            </a:r>
          </a:p>
          <a:p>
            <a:pPr eaLnBrk="1" hangingPunct="1"/>
            <a:r>
              <a:rPr lang="en-US" sz="2400" dirty="0" smtClean="0">
                <a:latin typeface="Arial" charset="0"/>
              </a:rPr>
              <a:t>With Special Cameo Appearance by</a:t>
            </a:r>
          </a:p>
          <a:p>
            <a:pPr eaLnBrk="1" hangingPunct="1"/>
            <a:r>
              <a:rPr lang="en-US" sz="2400" dirty="0" smtClean="0">
                <a:latin typeface="Arial" charset="0"/>
              </a:rPr>
              <a:t>Larry Ruzzo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3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mergesort (review)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Courier New" charset="0"/>
                <a:cs typeface="Gill Sans" charset="0"/>
              </a:rPr>
              <a:t>Mergesort: (recursively) sort 2 half-lists, then merge results.</a:t>
            </a:r>
          </a:p>
          <a:p>
            <a:endParaRPr lang="en-US">
              <a:latin typeface="Gill Sans" charset="0"/>
              <a:ea typeface="Courier New" charset="0"/>
              <a:cs typeface="Gill Sans" charset="0"/>
            </a:endParaRPr>
          </a:p>
          <a:p>
            <a:r>
              <a:rPr lang="en-US">
                <a:latin typeface="Gill Sans" charset="0"/>
                <a:ea typeface="Courier New" charset="0"/>
                <a:cs typeface="Gill Sans" charset="0"/>
              </a:rPr>
              <a:t>T(n) = 2T(</a:t>
            </a:r>
            <a:r>
              <a:rPr lang="en-US">
                <a:latin typeface="Gill Sans" charset="0"/>
                <a:ea typeface="Courier New" charset="0"/>
                <a:cs typeface="Gill Sans" charset="0"/>
                <a:sym typeface="Symbol" charset="0"/>
              </a:rPr>
              <a:t>n/2)+cn,  n2</a:t>
            </a:r>
          </a:p>
          <a:p>
            <a:r>
              <a:rPr lang="en-US">
                <a:latin typeface="Gill Sans" charset="0"/>
                <a:ea typeface="Courier New" charset="0"/>
                <a:cs typeface="Gill Sans" charset="0"/>
                <a:sym typeface="Symbol" charset="0"/>
              </a:rPr>
              <a:t>T(1) = 0</a:t>
            </a:r>
          </a:p>
          <a:p>
            <a:r>
              <a:rPr lang="en-US">
                <a:latin typeface="Gill Sans" charset="0"/>
                <a:ea typeface="Courier New" charset="0"/>
                <a:cs typeface="Gill Sans" charset="0"/>
                <a:sym typeface="Symbol" charset="0"/>
              </a:rPr>
              <a:t>Solution: (n log n)</a:t>
            </a:r>
            <a:br>
              <a:rPr lang="en-US">
                <a:latin typeface="Gill Sans" charset="0"/>
                <a:ea typeface="Courier New" charset="0"/>
                <a:cs typeface="Gill Sans" charset="0"/>
                <a:sym typeface="Symbol" charset="0"/>
              </a:rPr>
            </a:br>
            <a:r>
              <a:rPr lang="en-US" sz="2800">
                <a:latin typeface="Gill Sans" charset="0"/>
                <a:ea typeface="Courier New" charset="0"/>
                <a:cs typeface="Gill Sans" charset="0"/>
                <a:sym typeface="Symbol" charset="0"/>
              </a:rPr>
              <a:t>(details later)</a:t>
            </a:r>
            <a:endParaRPr lang="en-US">
              <a:latin typeface="Gill Sans" charset="0"/>
              <a:ea typeface="Courier New" charset="0"/>
              <a:cs typeface="Gill Sans" charset="0"/>
              <a:sym typeface="Symbol" charset="0"/>
            </a:endParaRPr>
          </a:p>
        </p:txBody>
      </p:sp>
      <p:sp>
        <p:nvSpPr>
          <p:cNvPr id="10752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1A8D5535-F637-1542-9988-A11AA988B016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10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  <p:grpSp>
        <p:nvGrpSpPr>
          <p:cNvPr id="107524" name="Group 25"/>
          <p:cNvGrpSpPr>
            <a:grpSpLocks/>
          </p:cNvGrpSpPr>
          <p:nvPr/>
        </p:nvGrpSpPr>
        <p:grpSpPr bwMode="auto">
          <a:xfrm>
            <a:off x="4949825" y="2362200"/>
            <a:ext cx="3835400" cy="2057400"/>
            <a:chOff x="3118" y="2640"/>
            <a:chExt cx="2416" cy="1296"/>
          </a:xfrm>
        </p:grpSpPr>
        <p:sp>
          <p:nvSpPr>
            <p:cNvPr id="107527" name="Oval 6"/>
            <p:cNvSpPr>
              <a:spLocks noChangeArrowheads="1"/>
            </p:cNvSpPr>
            <p:nvPr/>
          </p:nvSpPr>
          <p:spPr bwMode="auto">
            <a:xfrm>
              <a:off x="4272" y="2640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07528" name="Oval 7"/>
            <p:cNvSpPr>
              <a:spLocks noChangeArrowheads="1"/>
            </p:cNvSpPr>
            <p:nvPr/>
          </p:nvSpPr>
          <p:spPr bwMode="auto">
            <a:xfrm>
              <a:off x="3968" y="3216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07529" name="Oval 8"/>
            <p:cNvSpPr>
              <a:spLocks noChangeArrowheads="1"/>
            </p:cNvSpPr>
            <p:nvPr/>
          </p:nvSpPr>
          <p:spPr bwMode="auto">
            <a:xfrm>
              <a:off x="3840" y="379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07530" name="Oval 9"/>
            <p:cNvSpPr>
              <a:spLocks noChangeArrowheads="1"/>
            </p:cNvSpPr>
            <p:nvPr/>
          </p:nvSpPr>
          <p:spPr bwMode="auto">
            <a:xfrm>
              <a:off x="4146" y="379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07531" name="Line 11"/>
            <p:cNvSpPr>
              <a:spLocks noChangeShapeType="1"/>
            </p:cNvSpPr>
            <p:nvPr/>
          </p:nvSpPr>
          <p:spPr bwMode="auto">
            <a:xfrm flipH="1">
              <a:off x="3880" y="3312"/>
              <a:ext cx="144" cy="48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07532" name="Line 12"/>
            <p:cNvSpPr>
              <a:spLocks noChangeShapeType="1"/>
            </p:cNvSpPr>
            <p:nvPr/>
          </p:nvSpPr>
          <p:spPr bwMode="auto">
            <a:xfrm>
              <a:off x="4032" y="3312"/>
              <a:ext cx="144" cy="52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07533" name="Oval 14"/>
            <p:cNvSpPr>
              <a:spLocks noChangeArrowheads="1"/>
            </p:cNvSpPr>
            <p:nvPr/>
          </p:nvSpPr>
          <p:spPr bwMode="auto">
            <a:xfrm>
              <a:off x="4574" y="3216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07534" name="Oval 15"/>
            <p:cNvSpPr>
              <a:spLocks noChangeArrowheads="1"/>
            </p:cNvSpPr>
            <p:nvPr/>
          </p:nvSpPr>
          <p:spPr bwMode="auto">
            <a:xfrm>
              <a:off x="4446" y="379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07535" name="Oval 16"/>
            <p:cNvSpPr>
              <a:spLocks noChangeArrowheads="1"/>
            </p:cNvSpPr>
            <p:nvPr/>
          </p:nvSpPr>
          <p:spPr bwMode="auto">
            <a:xfrm>
              <a:off x="4752" y="379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07536" name="Line 17"/>
            <p:cNvSpPr>
              <a:spLocks noChangeShapeType="1"/>
            </p:cNvSpPr>
            <p:nvPr/>
          </p:nvSpPr>
          <p:spPr bwMode="auto">
            <a:xfrm flipH="1">
              <a:off x="4486" y="3312"/>
              <a:ext cx="144" cy="48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07537" name="Line 18"/>
            <p:cNvSpPr>
              <a:spLocks noChangeShapeType="1"/>
            </p:cNvSpPr>
            <p:nvPr/>
          </p:nvSpPr>
          <p:spPr bwMode="auto">
            <a:xfrm>
              <a:off x="4638" y="3312"/>
              <a:ext cx="144" cy="52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07538" name="Line 19"/>
            <p:cNvSpPr>
              <a:spLocks noChangeShapeType="1"/>
            </p:cNvSpPr>
            <p:nvPr/>
          </p:nvSpPr>
          <p:spPr bwMode="auto">
            <a:xfrm flipV="1">
              <a:off x="3504" y="2640"/>
              <a:ext cx="0" cy="1296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07539" name="Text Box 20"/>
            <p:cNvSpPr txBox="1">
              <a:spLocks noChangeArrowheads="1"/>
            </p:cNvSpPr>
            <p:nvPr/>
          </p:nvSpPr>
          <p:spPr bwMode="auto">
            <a:xfrm rot="16200000">
              <a:off x="2749" y="3162"/>
              <a:ext cx="10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Log n levels</a:t>
              </a:r>
            </a:p>
          </p:txBody>
        </p:sp>
        <p:sp>
          <p:nvSpPr>
            <p:cNvPr id="107540" name="Text Box 21"/>
            <p:cNvSpPr txBox="1">
              <a:spLocks noChangeArrowheads="1"/>
            </p:cNvSpPr>
            <p:nvPr/>
          </p:nvSpPr>
          <p:spPr bwMode="auto">
            <a:xfrm>
              <a:off x="4998" y="2784"/>
              <a:ext cx="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O(n)</a:t>
              </a:r>
              <a:br>
                <a:rPr lang="en-US" sz="24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</a:br>
              <a:r>
                <a:rPr lang="en-US" sz="24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work</a:t>
              </a:r>
              <a:br>
                <a:rPr lang="en-US" sz="24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</a:br>
              <a:r>
                <a:rPr lang="en-US" sz="24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per</a:t>
              </a:r>
              <a:br>
                <a:rPr lang="en-US" sz="24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</a:br>
              <a:r>
                <a:rPr lang="en-US" sz="24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level</a:t>
              </a:r>
            </a:p>
          </p:txBody>
        </p:sp>
        <p:cxnSp>
          <p:nvCxnSpPr>
            <p:cNvPr id="107541" name="AutoShape 22"/>
            <p:cNvCxnSpPr>
              <a:cxnSpLocks noChangeShapeType="1"/>
              <a:stCxn id="107527" idx="5"/>
              <a:endCxn id="107533" idx="1"/>
            </p:cNvCxnSpPr>
            <p:nvPr/>
          </p:nvCxnSpPr>
          <p:spPr bwMode="auto">
            <a:xfrm>
              <a:off x="4354" y="2746"/>
              <a:ext cx="234" cy="46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2" name="AutoShape 24"/>
            <p:cNvCxnSpPr>
              <a:cxnSpLocks noChangeShapeType="1"/>
              <a:stCxn id="107527" idx="3"/>
              <a:endCxn id="107528" idx="7"/>
            </p:cNvCxnSpPr>
            <p:nvPr/>
          </p:nvCxnSpPr>
          <p:spPr bwMode="auto">
            <a:xfrm flipH="1">
              <a:off x="4050" y="2746"/>
              <a:ext cx="236" cy="46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7525" name="Line 26"/>
          <p:cNvSpPr>
            <a:spLocks noChangeShapeType="1"/>
          </p:cNvSpPr>
          <p:nvPr/>
        </p:nvSpPr>
        <p:spPr bwMode="auto">
          <a:xfrm flipV="1">
            <a:off x="1600200" y="3962400"/>
            <a:ext cx="7620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07526" name="Text Box 27"/>
          <p:cNvSpPr txBox="1">
            <a:spLocks noChangeArrowheads="1"/>
          </p:cNvSpPr>
          <p:nvPr/>
        </p:nvSpPr>
        <p:spPr bwMode="auto">
          <a:xfrm>
            <a:off x="1828800" y="4724400"/>
            <a:ext cx="944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FF3206"/>
                </a:solidFill>
                <a:latin typeface="Gill Sans"/>
                <a:ea typeface="Courier New" charset="0"/>
                <a:cs typeface="Gill Sans" charset="0"/>
              </a:rPr>
              <a:t>now</a:t>
            </a:r>
            <a:endParaRPr lang="en-US" dirty="0">
              <a:solidFill>
                <a:srgbClr val="FF3206"/>
              </a:solidFill>
              <a:latin typeface="Gill Sans"/>
              <a:ea typeface="Courier New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5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divide &amp; conquer algorithm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Power(a,n)                                               		</a:t>
            </a:r>
            <a:br>
              <a:rPr lang="en-US" sz="2800">
                <a:latin typeface="Gill Sans" charset="0"/>
                <a:ea typeface="Courier New" charset="0"/>
                <a:cs typeface="Gill Sans" charset="0"/>
              </a:rPr>
            </a:b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if n = 0 then return(1) </a:t>
            </a:r>
          </a:p>
          <a:p>
            <a:pPr>
              <a:spcBef>
                <a:spcPct val="0"/>
              </a:spcBef>
            </a:pP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	if n = 1 then return(a)                                                                                               x </a:t>
            </a:r>
            <a:r>
              <a:rPr lang="en-US" sz="2800">
                <a:latin typeface="Gill Sans" charset="0"/>
                <a:ea typeface="Courier New" charset="0"/>
                <a:cs typeface="Gill Sans" charset="0"/>
                <a:sym typeface="Symbol" charset="0"/>
              </a:rPr>
              <a:t> Power(a,n/2)</a:t>
            </a:r>
            <a:br>
              <a:rPr lang="en-US" sz="2800">
                <a:latin typeface="Gill Sans" charset="0"/>
                <a:ea typeface="Courier New" charset="0"/>
                <a:cs typeface="Gill Sans" charset="0"/>
                <a:sym typeface="Symbol" charset="0"/>
              </a:rPr>
            </a:br>
            <a:r>
              <a:rPr lang="en-US" sz="2800">
                <a:latin typeface="Gill Sans" charset="0"/>
                <a:ea typeface="Courier New" charset="0"/>
                <a:cs typeface="Gill Sans" charset="0"/>
                <a:sym typeface="Symbol" charset="0"/>
              </a:rPr>
              <a:t>x  xx</a:t>
            </a:r>
          </a:p>
          <a:p>
            <a:pPr>
              <a:spcBef>
                <a:spcPct val="0"/>
              </a:spcBef>
            </a:pP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	if n is odd then</a:t>
            </a:r>
          </a:p>
          <a:p>
            <a:pPr>
              <a:spcBef>
                <a:spcPct val="0"/>
              </a:spcBef>
            </a:pPr>
            <a:r>
              <a:rPr lang="en-US" sz="2800">
                <a:latin typeface="Gill Sans" charset="0"/>
                <a:ea typeface="Courier New" charset="0"/>
                <a:cs typeface="Gill Sans" charset="0"/>
                <a:sym typeface="Symbol" charset="0"/>
              </a:rPr>
              <a:t>		x  ax</a:t>
            </a: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	return(x)</a:t>
            </a:r>
            <a:endParaRPr lang="en-US">
              <a:latin typeface="Gill Sans" charset="0"/>
              <a:ea typeface="Courier New" charset="0"/>
              <a:cs typeface="Gill Sans" charset="0"/>
              <a:sym typeface="Symbol" charset="0"/>
            </a:endParaRPr>
          </a:p>
        </p:txBody>
      </p:sp>
      <p:sp>
        <p:nvSpPr>
          <p:cNvPr id="12800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3A034239-487B-6C48-BB70-688FC65ACCC0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100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analysis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09600"/>
            <a:ext cx="8458200" cy="5486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dirty="0" smtClean="0">
                <a:latin typeface="Gill Sans" charset="0"/>
                <a:cs typeface="Gill Sans" charset="0"/>
              </a:rPr>
              <a:t>Let M(n) be number of multiplies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dirty="0" smtClean="0">
                <a:latin typeface="Gill Sans" charset="0"/>
                <a:cs typeface="Gill Sans" charset="0"/>
              </a:rPr>
              <a:t>Worst</a:t>
            </a:r>
            <a:r>
              <a:rPr lang="en-US" dirty="0">
                <a:latin typeface="Gill Sans" charset="0"/>
                <a:cs typeface="Gill Sans" charset="0"/>
              </a:rPr>
              <a:t>-case </a:t>
            </a:r>
            <a:r>
              <a:rPr lang="en-US" dirty="0" smtClean="0">
                <a:latin typeface="Gill Sans" charset="0"/>
                <a:cs typeface="Gill Sans" charset="0"/>
              </a:rPr>
              <a:t/>
            </a:r>
            <a:br>
              <a:rPr lang="en-US" dirty="0" smtClean="0">
                <a:latin typeface="Gill Sans" charset="0"/>
                <a:cs typeface="Gill Sans" charset="0"/>
              </a:rPr>
            </a:br>
            <a:r>
              <a:rPr lang="en-US" dirty="0" smtClean="0">
                <a:latin typeface="Gill Sans" charset="0"/>
                <a:cs typeface="Gill Sans" charset="0"/>
              </a:rPr>
              <a:t>recurrence:</a:t>
            </a:r>
            <a:endParaRPr lang="en-US" dirty="0">
              <a:latin typeface="Gill Sans" charset="0"/>
              <a:ea typeface="Gill Sans" charset="0"/>
              <a:cs typeface="Gill Sans" charset="0"/>
              <a:sym typeface="Symbol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dirty="0">
                <a:latin typeface="Gill Sans" charset="0"/>
                <a:cs typeface="Gill Sans" charset="0"/>
                <a:sym typeface="Symbol" charset="0"/>
              </a:rPr>
              <a:t>By master theorem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dirty="0" smtClean="0">
                <a:latin typeface="Gill Sans" charset="0"/>
                <a:ea typeface="Gill Sans" charset="0"/>
                <a:cs typeface="Gill Sans" charset="0"/>
                <a:sym typeface="Symbol" charset="0"/>
              </a:rPr>
              <a:t>M(</a:t>
            </a:r>
            <a:r>
              <a:rPr lang="en-US" dirty="0">
                <a:latin typeface="Gill Sans" charset="0"/>
                <a:ea typeface="Gill Sans" charset="0"/>
                <a:cs typeface="Gill Sans" charset="0"/>
                <a:sym typeface="Symbol" charset="0"/>
              </a:rPr>
              <a:t>n) = O(log n)	(a=1, b=2, k=0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  <a:sym typeface="Symbol" charset="0"/>
              </a:rPr>
              <a:t>)</a:t>
            </a:r>
            <a:endParaRPr lang="en-US" sz="2400" dirty="0">
              <a:latin typeface="Gill Sans" charset="0"/>
              <a:ea typeface="Gill Sans" charset="0"/>
              <a:cs typeface="Gill Sans" charset="0"/>
              <a:sym typeface="Symbol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dirty="0">
                <a:latin typeface="Gill Sans" charset="0"/>
                <a:cs typeface="Gill Sans" charset="0"/>
                <a:sym typeface="Symbol" charset="0"/>
              </a:rPr>
              <a:t>More precise analysis: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dirty="0" smtClean="0">
                <a:latin typeface="Gill Sans" charset="0"/>
                <a:ea typeface="Gill Sans" charset="0"/>
                <a:cs typeface="Gill Sans" charset="0"/>
                <a:sym typeface="Symbol" charset="0"/>
              </a:rPr>
              <a:t>M(</a:t>
            </a:r>
            <a:r>
              <a:rPr lang="en-US" dirty="0">
                <a:latin typeface="Gill Sans" charset="0"/>
                <a:ea typeface="Gill Sans" charset="0"/>
                <a:cs typeface="Gill Sans" charset="0"/>
                <a:sym typeface="Symbol" charset="0"/>
              </a:rPr>
              <a:t>n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  <a:sym typeface="Symbol" charset="0"/>
              </a:rPr>
              <a:t>) = ⎣log</a:t>
            </a:r>
            <a:r>
              <a:rPr lang="en-US" baseline="-25000" dirty="0" smtClean="0">
                <a:latin typeface="Gill Sans" charset="0"/>
                <a:ea typeface="Gill Sans" charset="0"/>
                <a:cs typeface="Gill Sans" charset="0"/>
                <a:sym typeface="Symbol" charset="0"/>
              </a:rPr>
              <a:t>2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  <a:sym typeface="Symbol" charset="0"/>
              </a:rPr>
              <a:t>n⎦ </a:t>
            </a:r>
            <a:r>
              <a:rPr lang="en-US" dirty="0">
                <a:latin typeface="Gill Sans" charset="0"/>
                <a:ea typeface="Gill Sans" charset="0"/>
                <a:cs typeface="Gill Sans" charset="0"/>
                <a:sym typeface="Symbol" charset="0"/>
              </a:rPr>
              <a:t>+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  <a:sym typeface="Symbol" charset="0"/>
              </a:rPr>
              <a:t>(# 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  <a:sym typeface="Symbol" charset="0"/>
              </a:rPr>
              <a:t>of 1</a:t>
            </a:r>
            <a:r>
              <a:rPr lang="ja-JP" altLang="en-US" sz="2400" dirty="0">
                <a:latin typeface="Gill Sans" charset="0"/>
                <a:ea typeface="Gill Sans" charset="0"/>
                <a:cs typeface="Gill Sans" charset="0"/>
                <a:sym typeface="Symbol" charset="0"/>
              </a:rPr>
              <a:t>’</a:t>
            </a:r>
            <a:r>
              <a:rPr lang="en-US" altLang="ja-JP" sz="2400" dirty="0">
                <a:latin typeface="Gill Sans" charset="0"/>
                <a:ea typeface="Gill Sans" charset="0"/>
                <a:cs typeface="Gill Sans" charset="0"/>
                <a:sym typeface="Symbol" charset="0"/>
              </a:rPr>
              <a:t>s in n</a:t>
            </a:r>
            <a:r>
              <a:rPr lang="ja-JP" altLang="en-US" sz="2400" dirty="0">
                <a:latin typeface="Gill Sans" charset="0"/>
                <a:ea typeface="Gill Sans" charset="0"/>
                <a:cs typeface="Gill Sans" charset="0"/>
                <a:sym typeface="Symbol" charset="0"/>
              </a:rPr>
              <a:t>’</a:t>
            </a:r>
            <a:r>
              <a:rPr lang="en-US" altLang="ja-JP" sz="2400" dirty="0">
                <a:latin typeface="Gill Sans" charset="0"/>
                <a:ea typeface="Gill Sans" charset="0"/>
                <a:cs typeface="Gill Sans" charset="0"/>
                <a:sym typeface="Symbol" charset="0"/>
              </a:rPr>
              <a:t>s binary </a:t>
            </a:r>
            <a:r>
              <a:rPr lang="en-US" altLang="ja-JP" sz="2400" dirty="0" smtClean="0">
                <a:latin typeface="Gill Sans" charset="0"/>
                <a:ea typeface="Gill Sans" charset="0"/>
                <a:cs typeface="Gill Sans" charset="0"/>
                <a:sym typeface="Symbol" charset="0"/>
              </a:rPr>
              <a:t>representation) - 1</a:t>
            </a:r>
            <a:endParaRPr lang="en-US" sz="2400" dirty="0">
              <a:latin typeface="Gill Sans" charset="0"/>
              <a:ea typeface="Gill Sans" charset="0"/>
              <a:cs typeface="Gill Sans" charset="0"/>
              <a:sym typeface="Symbol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dirty="0" smtClean="0">
                <a:latin typeface="Gill Sans" charset="0"/>
                <a:ea typeface="Gill Sans" charset="0"/>
                <a:cs typeface="Gill Sans" charset="0"/>
                <a:sym typeface="Symbol" charset="0"/>
              </a:rPr>
              <a:t>Time is O(M(n)) if numbers &lt; word size, else also depends on length, multiply algorithm</a:t>
            </a:r>
            <a:endParaRPr lang="en-US" dirty="0">
              <a:latin typeface="Gill Sans" charset="0"/>
              <a:ea typeface="Gill Sans" charset="0"/>
              <a:cs typeface="Gill Sans" charset="0"/>
              <a:sym typeface="Symbol" charset="0"/>
            </a:endParaRPr>
          </a:p>
        </p:txBody>
      </p:sp>
      <p:sp>
        <p:nvSpPr>
          <p:cNvPr id="13005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6B0AFDB-3C93-5941-92EC-5614AC236E9D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101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  <p:graphicFrame>
        <p:nvGraphicFramePr>
          <p:cNvPr id="130052" name="Object 1"/>
          <p:cNvGraphicFramePr>
            <a:graphicFrameLocks noChangeAspect="1"/>
          </p:cNvGraphicFramePr>
          <p:nvPr/>
        </p:nvGraphicFramePr>
        <p:xfrm>
          <a:off x="3581400" y="1295400"/>
          <a:ext cx="4926013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1" name="Equation" r:id="rId4" imgW="2006600" imgH="584200" progId="Equation.3">
                  <p:embed/>
                </p:oleObj>
              </mc:Choice>
              <mc:Fallback>
                <p:oleObj name="Equation" r:id="rId4" imgW="2006600" imgH="584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295400"/>
                        <a:ext cx="4926013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a practical application - RSA</a:t>
            </a:r>
          </a:p>
        </p:txBody>
      </p:sp>
      <p:sp>
        <p:nvSpPr>
          <p:cNvPr id="1320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Instead of </a:t>
            </a:r>
            <a:r>
              <a:rPr lang="en-US" sz="2800" i="1">
                <a:latin typeface="Gill Sans" charset="0"/>
                <a:ea typeface="Courier New" charset="0"/>
                <a:cs typeface="Gill Sans" charset="0"/>
              </a:rPr>
              <a:t>a</a:t>
            </a:r>
            <a:r>
              <a:rPr lang="en-US" sz="2800" i="1" baseline="30000">
                <a:latin typeface="Gill Sans" charset="0"/>
                <a:ea typeface="Courier New" charset="0"/>
                <a:cs typeface="Gill Sans" charset="0"/>
              </a:rPr>
              <a:t>n</a:t>
            </a: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 want </a:t>
            </a:r>
            <a:r>
              <a:rPr lang="en-US" sz="2800" i="1">
                <a:latin typeface="Gill Sans" charset="0"/>
                <a:ea typeface="Courier New" charset="0"/>
                <a:cs typeface="Gill Sans" charset="0"/>
              </a:rPr>
              <a:t>a</a:t>
            </a:r>
            <a:r>
              <a:rPr lang="en-US" sz="2800" i="1" baseline="30000">
                <a:latin typeface="Gill Sans" charset="0"/>
                <a:ea typeface="Courier New" charset="0"/>
                <a:cs typeface="Gill Sans" charset="0"/>
              </a:rPr>
              <a:t>n</a:t>
            </a: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 mod </a:t>
            </a:r>
            <a:r>
              <a:rPr lang="en-US" sz="2800" i="1">
                <a:latin typeface="Gill Sans" charset="0"/>
                <a:ea typeface="Courier New" charset="0"/>
                <a:cs typeface="Gill Sans" charset="0"/>
              </a:rPr>
              <a:t>N</a:t>
            </a:r>
          </a:p>
          <a:p>
            <a:pPr lvl="1"/>
            <a:r>
              <a:rPr lang="en-US" sz="2400" i="1">
                <a:latin typeface="Gill Sans" charset="0"/>
                <a:ea typeface="Gill Sans" charset="0"/>
                <a:cs typeface="Gill Sans" charset="0"/>
              </a:rPr>
              <a:t>a</a:t>
            </a:r>
            <a:r>
              <a:rPr lang="en-US" sz="2400" i="1" baseline="30000">
                <a:latin typeface="Gill Sans" charset="0"/>
                <a:ea typeface="Gill Sans" charset="0"/>
                <a:cs typeface="Gill Sans" charset="0"/>
              </a:rPr>
              <a:t>i+j</a:t>
            </a: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 mod </a:t>
            </a:r>
            <a:r>
              <a:rPr lang="en-US" sz="2400" i="1">
                <a:latin typeface="Gill Sans" charset="0"/>
                <a:ea typeface="Gill Sans" charset="0"/>
                <a:cs typeface="Gill Sans" charset="0"/>
              </a:rPr>
              <a:t>N</a:t>
            </a: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 = ((</a:t>
            </a:r>
            <a:r>
              <a:rPr lang="en-US" sz="2400" i="1">
                <a:latin typeface="Gill Sans" charset="0"/>
                <a:ea typeface="Gill Sans" charset="0"/>
                <a:cs typeface="Gill Sans" charset="0"/>
              </a:rPr>
              <a:t>a</a:t>
            </a:r>
            <a:r>
              <a:rPr lang="en-US" sz="2400" i="1" baseline="30000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 mod </a:t>
            </a:r>
            <a:r>
              <a:rPr lang="en-US" sz="2400" i="1">
                <a:latin typeface="Gill Sans" charset="0"/>
                <a:ea typeface="Gill Sans" charset="0"/>
                <a:cs typeface="Gill Sans" charset="0"/>
              </a:rPr>
              <a:t>N</a:t>
            </a: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) </a:t>
            </a:r>
            <a:r>
              <a:rPr lang="en-US" sz="1800">
                <a:latin typeface="Gill Sans" charset="0"/>
                <a:ea typeface="Gill Sans" charset="0"/>
                <a:cs typeface="Gill Sans" charset="0"/>
                <a:sym typeface="Symbol" charset="0"/>
              </a:rPr>
              <a:t> </a:t>
            </a: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(</a:t>
            </a:r>
            <a:r>
              <a:rPr lang="en-US" sz="2400" i="1">
                <a:latin typeface="Gill Sans" charset="0"/>
                <a:ea typeface="Gill Sans" charset="0"/>
                <a:cs typeface="Gill Sans" charset="0"/>
              </a:rPr>
              <a:t>a</a:t>
            </a:r>
            <a:r>
              <a:rPr lang="en-US" sz="2400" i="1" baseline="30000">
                <a:latin typeface="Gill Sans" charset="0"/>
                <a:ea typeface="Gill Sans" charset="0"/>
                <a:cs typeface="Gill Sans" charset="0"/>
              </a:rPr>
              <a:t>j</a:t>
            </a: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 mod </a:t>
            </a:r>
            <a:r>
              <a:rPr lang="en-US" sz="2400" i="1">
                <a:latin typeface="Gill Sans" charset="0"/>
                <a:ea typeface="Gill Sans" charset="0"/>
                <a:cs typeface="Gill Sans" charset="0"/>
              </a:rPr>
              <a:t>N</a:t>
            </a: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)) mod </a:t>
            </a:r>
            <a:r>
              <a:rPr lang="en-US" sz="2400" i="1">
                <a:latin typeface="Gill Sans" charset="0"/>
                <a:ea typeface="Gill Sans" charset="0"/>
                <a:cs typeface="Gill Sans" charset="0"/>
              </a:rPr>
              <a:t>N</a:t>
            </a:r>
          </a:p>
          <a:p>
            <a:pPr lvl="1"/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same algorithm applies with each </a:t>
            </a:r>
            <a:r>
              <a:rPr lang="en-US" sz="2400" i="1">
                <a:latin typeface="Gill Sans" charset="0"/>
                <a:ea typeface="Gill Sans" charset="0"/>
                <a:cs typeface="Gill Sans" charset="0"/>
              </a:rPr>
              <a:t>x </a:t>
            </a:r>
            <a:r>
              <a:rPr lang="en-US" sz="1800">
                <a:latin typeface="Gill Sans" charset="0"/>
                <a:ea typeface="Gill Sans" charset="0"/>
                <a:cs typeface="Gill Sans" charset="0"/>
                <a:sym typeface="Symbol" charset="0"/>
              </a:rPr>
              <a:t> </a:t>
            </a:r>
            <a:r>
              <a:rPr lang="en-US" sz="2400" i="1">
                <a:latin typeface="Gill Sans" charset="0"/>
                <a:ea typeface="Gill Sans" charset="0"/>
                <a:cs typeface="Gill Sans" charset="0"/>
              </a:rPr>
              <a:t>y</a:t>
            </a: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 replaced by  </a:t>
            </a:r>
          </a:p>
          <a:p>
            <a:pPr lvl="2"/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((</a:t>
            </a:r>
            <a:r>
              <a:rPr lang="en-US" sz="2000" i="1">
                <a:latin typeface="Gill Sans" charset="0"/>
                <a:ea typeface="Gill Sans" charset="0"/>
                <a:cs typeface="Gill Sans" charset="0"/>
              </a:rPr>
              <a:t>x</a:t>
            </a:r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 mod </a:t>
            </a:r>
            <a:r>
              <a:rPr lang="en-US" sz="2000" i="1">
                <a:latin typeface="Gill Sans" charset="0"/>
                <a:ea typeface="Gill Sans" charset="0"/>
                <a:cs typeface="Gill Sans" charset="0"/>
              </a:rPr>
              <a:t>N</a:t>
            </a:r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) </a:t>
            </a:r>
            <a:r>
              <a:rPr lang="en-US" sz="1600">
                <a:latin typeface="Gill Sans" charset="0"/>
                <a:ea typeface="Gill Sans" charset="0"/>
                <a:cs typeface="Gill Sans" charset="0"/>
                <a:sym typeface="Symbol" charset="0"/>
              </a:rPr>
              <a:t> </a:t>
            </a:r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(</a:t>
            </a:r>
            <a:r>
              <a:rPr lang="en-US" sz="2000" i="1">
                <a:latin typeface="Gill Sans" charset="0"/>
                <a:ea typeface="Gill Sans" charset="0"/>
                <a:cs typeface="Gill Sans" charset="0"/>
              </a:rPr>
              <a:t>y</a:t>
            </a:r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 mod </a:t>
            </a:r>
            <a:r>
              <a:rPr lang="en-US" sz="2000" i="1">
                <a:latin typeface="Gill Sans" charset="0"/>
                <a:ea typeface="Gill Sans" charset="0"/>
                <a:cs typeface="Gill Sans" charset="0"/>
              </a:rPr>
              <a:t>N</a:t>
            </a:r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)) mod </a:t>
            </a:r>
            <a:r>
              <a:rPr lang="en-US" sz="2000" i="1">
                <a:latin typeface="Gill Sans" charset="0"/>
                <a:ea typeface="Gill Sans" charset="0"/>
                <a:cs typeface="Gill Sans" charset="0"/>
              </a:rPr>
              <a:t>N</a:t>
            </a:r>
          </a:p>
          <a:p>
            <a:pPr lvl="4"/>
            <a:endParaRPr lang="en-US" sz="180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400">
                <a:latin typeface="Gill Sans" charset="0"/>
                <a:ea typeface="Courier New" charset="0"/>
                <a:cs typeface="Gill Sans" charset="0"/>
              </a:rPr>
              <a:t>In RSA cryptosystem (widely used for security)</a:t>
            </a:r>
          </a:p>
          <a:p>
            <a:pPr lvl="1"/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need </a:t>
            </a:r>
            <a:r>
              <a:rPr lang="en-US" sz="2000" i="1">
                <a:latin typeface="Gill Sans" charset="0"/>
                <a:ea typeface="Gill Sans" charset="0"/>
                <a:cs typeface="Gill Sans" charset="0"/>
              </a:rPr>
              <a:t>a</a:t>
            </a:r>
            <a:r>
              <a:rPr lang="en-US" sz="2000" i="1" baseline="30000">
                <a:latin typeface="Gill Sans" charset="0"/>
                <a:ea typeface="Gill Sans" charset="0"/>
                <a:cs typeface="Gill Sans" charset="0"/>
              </a:rPr>
              <a:t>n</a:t>
            </a:r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 mod </a:t>
            </a:r>
            <a:r>
              <a:rPr lang="en-US" sz="2000" i="1">
                <a:latin typeface="Gill Sans" charset="0"/>
                <a:ea typeface="Gill Sans" charset="0"/>
                <a:cs typeface="Gill Sans" charset="0"/>
              </a:rPr>
              <a:t>N</a:t>
            </a:r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 where </a:t>
            </a:r>
            <a:r>
              <a:rPr lang="en-US" sz="2000" i="1">
                <a:latin typeface="Gill Sans" charset="0"/>
                <a:ea typeface="Gill Sans" charset="0"/>
                <a:cs typeface="Gill Sans" charset="0"/>
              </a:rPr>
              <a:t>a, n, N</a:t>
            </a:r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 each typically have 1024 bits</a:t>
            </a:r>
          </a:p>
          <a:p>
            <a:pPr lvl="1"/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Power: at most 2048 multiplies of 1024 bit numbers</a:t>
            </a:r>
          </a:p>
          <a:p>
            <a:pPr lvl="2"/>
            <a:r>
              <a:rPr lang="en-US" sz="1800">
                <a:latin typeface="Gill Sans" charset="0"/>
                <a:ea typeface="Gill Sans" charset="0"/>
                <a:cs typeface="Gill Sans" charset="0"/>
              </a:rPr>
              <a:t>relatively easy for modern machines</a:t>
            </a:r>
          </a:p>
          <a:p>
            <a:pPr lvl="1"/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Naive algorithm:  2</a:t>
            </a:r>
            <a:r>
              <a:rPr lang="en-US" sz="2000" baseline="30000">
                <a:latin typeface="Gill Sans" charset="0"/>
                <a:ea typeface="Gill Sans" charset="0"/>
                <a:cs typeface="Gill Sans" charset="0"/>
              </a:rPr>
              <a:t>1024</a:t>
            </a:r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 multiplies</a:t>
            </a:r>
          </a:p>
        </p:txBody>
      </p:sp>
      <p:sp>
        <p:nvSpPr>
          <p:cNvPr id="13209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BD78DAEC-FB88-3C4D-B79F-393FB2A1EA55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102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d &amp; c summary</a:t>
            </a:r>
          </a:p>
        </p:txBody>
      </p:sp>
      <p:sp>
        <p:nvSpPr>
          <p:cNvPr id="13414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latin typeface="Gill Sans" charset="0"/>
                <a:ea typeface="Courier New" charset="0"/>
                <a:cs typeface="Gill Sans" charset="0"/>
              </a:rPr>
              <a:t>Idea:</a:t>
            </a:r>
          </a:p>
          <a:p>
            <a:pPr marL="400050" lvl="1" indent="0"/>
            <a:r>
              <a:rPr lang="ja-JP" altLang="en-US" dirty="0">
                <a:latin typeface="Gill Sans" charset="0"/>
                <a:ea typeface="Gill Sans" charset="0"/>
                <a:cs typeface="Gill Sans" charset="0"/>
              </a:rPr>
              <a:t>“</a:t>
            </a:r>
            <a:r>
              <a:rPr lang="en-US" altLang="ja-JP" dirty="0">
                <a:latin typeface="Gill Sans" charset="0"/>
                <a:ea typeface="Gill Sans" charset="0"/>
                <a:cs typeface="Gill Sans" charset="0"/>
              </a:rPr>
              <a:t>Two halves are better than a whole</a:t>
            </a:r>
            <a:r>
              <a:rPr lang="ja-JP" altLang="en-US" dirty="0">
                <a:latin typeface="Gill Sans" charset="0"/>
                <a:ea typeface="Gill Sans" charset="0"/>
                <a:cs typeface="Gill Sans" charset="0"/>
              </a:rPr>
              <a:t>”</a:t>
            </a:r>
            <a:endParaRPr lang="en-US" altLang="ja-JP" dirty="0">
              <a:latin typeface="Gill Sans" charset="0"/>
              <a:ea typeface="Gill Sans" charset="0"/>
              <a:cs typeface="Gill Sans" charset="0"/>
            </a:endParaRPr>
          </a:p>
          <a:p>
            <a:pPr marL="857250" lvl="2" indent="0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if the base algorithm has super-linear complexity.</a:t>
            </a:r>
            <a:endParaRPr lang="en-US" dirty="0">
              <a:latin typeface="Gill Sans" charset="0"/>
              <a:ea typeface="Gill Sans" charset="0"/>
              <a:cs typeface="Gill Sans" charset="0"/>
            </a:endParaRPr>
          </a:p>
          <a:p>
            <a:pPr marL="400050" lvl="1" indent="0"/>
            <a:r>
              <a:rPr lang="ja-JP" altLang="en-US" dirty="0">
                <a:latin typeface="Gill Sans" charset="0"/>
                <a:ea typeface="Gill Sans" charset="0"/>
                <a:cs typeface="Gill Sans" charset="0"/>
              </a:rPr>
              <a:t>“</a:t>
            </a:r>
            <a:r>
              <a:rPr lang="en-US" altLang="ja-JP" dirty="0">
                <a:latin typeface="Gill Sans" charset="0"/>
                <a:ea typeface="Gill Sans" charset="0"/>
                <a:cs typeface="Gill Sans" charset="0"/>
              </a:rPr>
              <a:t>If a little's good, then more's better</a:t>
            </a:r>
            <a:r>
              <a:rPr lang="ja-JP" altLang="en-US" dirty="0">
                <a:latin typeface="Gill Sans" charset="0"/>
                <a:ea typeface="Gill Sans" charset="0"/>
                <a:cs typeface="Gill Sans" charset="0"/>
              </a:rPr>
              <a:t>”</a:t>
            </a:r>
            <a:endParaRPr lang="en-US" altLang="ja-JP" dirty="0">
              <a:latin typeface="Gill Sans" charset="0"/>
              <a:ea typeface="Gill Sans" charset="0"/>
              <a:cs typeface="Gill Sans" charset="0"/>
            </a:endParaRPr>
          </a:p>
          <a:p>
            <a:pPr marL="857250" lvl="2" indent="0"/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repeat above, recursively</a:t>
            </a:r>
          </a:p>
          <a:p>
            <a:pPr marL="0" indent="0"/>
            <a:r>
              <a:rPr lang="en-US" dirty="0">
                <a:latin typeface="Gill Sans" charset="0"/>
                <a:ea typeface="Courier New" charset="0"/>
                <a:cs typeface="Gill Sans" charset="0"/>
              </a:rPr>
              <a:t>Analysis: recursion tree or Master Recurrence</a:t>
            </a:r>
          </a:p>
          <a:p>
            <a:pPr marL="0" indent="0"/>
            <a:r>
              <a:rPr lang="en-US" dirty="0">
                <a:latin typeface="Gill Sans" charset="0"/>
                <a:ea typeface="Courier New" charset="0"/>
                <a:cs typeface="Gill Sans" charset="0"/>
              </a:rPr>
              <a:t>Applications: Many.  </a:t>
            </a:r>
          </a:p>
          <a:p>
            <a:pPr marL="400050" lvl="1" indent="0"/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Binary Search, Merge Sort, (Quicksort), 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counting inversions, closest 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points, 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median, integer</a:t>
            </a:r>
            <a:r>
              <a:rPr lang="en-US" smtClean="0">
                <a:latin typeface="Gill Sans" charset="0"/>
                <a:ea typeface="Gill Sans" charset="0"/>
                <a:cs typeface="Gill Sans" charset="0"/>
              </a:rPr>
              <a:t>/</a:t>
            </a:r>
            <a:r>
              <a:rPr lang="en-US" smtClean="0">
                <a:latin typeface="Gill Sans" charset="0"/>
                <a:ea typeface="Gill Sans" charset="0"/>
                <a:cs typeface="Gill Sans" charset="0"/>
              </a:rPr>
              <a:t> polynomial/matrix 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multiplication, FFT/convolution, exponentiation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,…</a:t>
            </a:r>
          </a:p>
        </p:txBody>
      </p:sp>
      <p:sp>
        <p:nvSpPr>
          <p:cNvPr id="13414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B66BC526-58FE-4C45-9228-C7706874CE16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103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"/>
            <a:ext cx="7924800" cy="990600"/>
          </a:xfrm>
        </p:spPr>
        <p:txBody>
          <a:bodyPr/>
          <a:lstStyle/>
          <a:p>
            <a:pPr>
              <a:tabLst>
                <a:tab pos="1368425" algn="l"/>
              </a:tabLst>
            </a:pPr>
            <a:r>
              <a:rPr lang="en-US">
                <a:latin typeface="Garamond" charset="0"/>
                <a:ea typeface="Gill Sans" charset="0"/>
              </a:rPr>
              <a:t>Solve:	T(1) = c</a:t>
            </a:r>
            <a:br>
              <a:rPr lang="en-US">
                <a:latin typeface="Garamond" charset="0"/>
                <a:ea typeface="Gill Sans" charset="0"/>
              </a:rPr>
            </a:br>
            <a:r>
              <a:rPr lang="en-US">
                <a:latin typeface="Garamond" charset="0"/>
                <a:ea typeface="Gill Sans" charset="0"/>
              </a:rPr>
              <a:t>	T(n) = 2 T(n/2) + cn</a:t>
            </a:r>
          </a:p>
        </p:txBody>
      </p:sp>
      <p:sp>
        <p:nvSpPr>
          <p:cNvPr id="10957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53502FA-D52B-6A41-AEA0-9DEE3E120704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11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  <p:grpSp>
        <p:nvGrpSpPr>
          <p:cNvPr id="109571" name="Group 35"/>
          <p:cNvGrpSpPr>
            <a:grpSpLocks/>
          </p:cNvGrpSpPr>
          <p:nvPr/>
        </p:nvGrpSpPr>
        <p:grpSpPr bwMode="auto">
          <a:xfrm>
            <a:off x="457200" y="2209800"/>
            <a:ext cx="1600200" cy="1981200"/>
            <a:chOff x="288" y="1632"/>
            <a:chExt cx="1008" cy="1248"/>
          </a:xfrm>
        </p:grpSpPr>
        <p:sp>
          <p:nvSpPr>
            <p:cNvPr id="109634" name="Oval 5"/>
            <p:cNvSpPr>
              <a:spLocks noChangeArrowheads="1"/>
            </p:cNvSpPr>
            <p:nvPr/>
          </p:nvSpPr>
          <p:spPr bwMode="auto">
            <a:xfrm>
              <a:off x="768" y="163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09635" name="Oval 6"/>
            <p:cNvSpPr>
              <a:spLocks noChangeArrowheads="1"/>
            </p:cNvSpPr>
            <p:nvPr/>
          </p:nvSpPr>
          <p:spPr bwMode="auto">
            <a:xfrm>
              <a:off x="416" y="2208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09636" name="Oval 9"/>
            <p:cNvSpPr>
              <a:spLocks noChangeArrowheads="1"/>
            </p:cNvSpPr>
            <p:nvPr/>
          </p:nvSpPr>
          <p:spPr bwMode="auto">
            <a:xfrm>
              <a:off x="288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09637" name="Oval 12"/>
            <p:cNvSpPr>
              <a:spLocks noChangeArrowheads="1"/>
            </p:cNvSpPr>
            <p:nvPr/>
          </p:nvSpPr>
          <p:spPr bwMode="auto">
            <a:xfrm>
              <a:off x="594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09638" name="Line 18"/>
            <p:cNvSpPr>
              <a:spLocks noChangeShapeType="1"/>
            </p:cNvSpPr>
            <p:nvPr/>
          </p:nvSpPr>
          <p:spPr bwMode="auto">
            <a:xfrm flipH="1">
              <a:off x="440" y="1680"/>
              <a:ext cx="376" cy="57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09639" name="Line 19"/>
            <p:cNvSpPr>
              <a:spLocks noChangeShapeType="1"/>
            </p:cNvSpPr>
            <p:nvPr/>
          </p:nvSpPr>
          <p:spPr bwMode="auto">
            <a:xfrm flipH="1">
              <a:off x="328" y="2304"/>
              <a:ext cx="144" cy="48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09640" name="Line 22"/>
            <p:cNvSpPr>
              <a:spLocks noChangeShapeType="1"/>
            </p:cNvSpPr>
            <p:nvPr/>
          </p:nvSpPr>
          <p:spPr bwMode="auto">
            <a:xfrm>
              <a:off x="480" y="2304"/>
              <a:ext cx="144" cy="52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09641" name="Line 28"/>
            <p:cNvSpPr>
              <a:spLocks noChangeShapeType="1"/>
            </p:cNvSpPr>
            <p:nvPr/>
          </p:nvSpPr>
          <p:spPr bwMode="auto">
            <a:xfrm>
              <a:off x="848" y="1728"/>
              <a:ext cx="208" cy="52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09642" name="Oval 30"/>
            <p:cNvSpPr>
              <a:spLocks noChangeArrowheads="1"/>
            </p:cNvSpPr>
            <p:nvPr/>
          </p:nvSpPr>
          <p:spPr bwMode="auto">
            <a:xfrm>
              <a:off x="1022" y="2208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09643" name="Oval 31"/>
            <p:cNvSpPr>
              <a:spLocks noChangeArrowheads="1"/>
            </p:cNvSpPr>
            <p:nvPr/>
          </p:nvSpPr>
          <p:spPr bwMode="auto">
            <a:xfrm>
              <a:off x="894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09644" name="Oval 32"/>
            <p:cNvSpPr>
              <a:spLocks noChangeArrowheads="1"/>
            </p:cNvSpPr>
            <p:nvPr/>
          </p:nvSpPr>
          <p:spPr bwMode="auto">
            <a:xfrm>
              <a:off x="1200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09645" name="Line 33"/>
            <p:cNvSpPr>
              <a:spLocks noChangeShapeType="1"/>
            </p:cNvSpPr>
            <p:nvPr/>
          </p:nvSpPr>
          <p:spPr bwMode="auto">
            <a:xfrm flipH="1">
              <a:off x="934" y="2304"/>
              <a:ext cx="144" cy="48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09646" name="Line 34"/>
            <p:cNvSpPr>
              <a:spLocks noChangeShapeType="1"/>
            </p:cNvSpPr>
            <p:nvPr/>
          </p:nvSpPr>
          <p:spPr bwMode="auto">
            <a:xfrm>
              <a:off x="1086" y="2304"/>
              <a:ext cx="144" cy="52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</p:grpSp>
      <p:sp>
        <p:nvSpPr>
          <p:cNvPr id="109572" name="Rectangle 50"/>
          <p:cNvSpPr>
            <a:spLocks noChangeArrowheads="1"/>
          </p:cNvSpPr>
          <p:nvPr/>
        </p:nvSpPr>
        <p:spPr bwMode="auto">
          <a:xfrm>
            <a:off x="3657600" y="1600200"/>
            <a:ext cx="5257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7145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Level	</a:t>
            </a:r>
            <a:r>
              <a:rPr kumimoji="1" lang="en-US" dirty="0" err="1">
                <a:latin typeface="Gill Sans"/>
                <a:ea typeface="Courier New" charset="0"/>
                <a:cs typeface="Gill Sans" charset="0"/>
              </a:rPr>
              <a:t>Num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Size	Work</a:t>
            </a:r>
          </a:p>
          <a:p>
            <a:pPr defTabSz="17145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0		1=2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0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n	</a:t>
            </a:r>
            <a:r>
              <a:rPr kumimoji="1" lang="en-US" dirty="0" err="1">
                <a:latin typeface="Gill Sans"/>
                <a:ea typeface="Courier New" charset="0"/>
                <a:cs typeface="Gill Sans" charset="0"/>
              </a:rPr>
              <a:t>cn</a:t>
            </a:r>
            <a:endParaRPr kumimoji="1" lang="en-US" dirty="0">
              <a:latin typeface="Gill Sans"/>
              <a:ea typeface="Courier New" charset="0"/>
              <a:cs typeface="Gill Sans" charset="0"/>
            </a:endParaRPr>
          </a:p>
          <a:p>
            <a:pPr defTabSz="17145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1	2=2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1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n/2	2 c n/2</a:t>
            </a:r>
          </a:p>
          <a:p>
            <a:pPr defTabSz="17145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2	4=2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2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n/4	4 c n/4</a:t>
            </a:r>
          </a:p>
          <a:p>
            <a:pPr defTabSz="17145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…	…	…		…</a:t>
            </a:r>
          </a:p>
          <a:p>
            <a:pPr defTabSz="17145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</a:t>
            </a:r>
            <a:r>
              <a:rPr kumimoji="1" lang="en-US" dirty="0" err="1">
                <a:latin typeface="Gill Sans"/>
                <a:ea typeface="Courier New" charset="0"/>
                <a:cs typeface="Gill Sans" charset="0"/>
              </a:rPr>
              <a:t>i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2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i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n/2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i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2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i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 c n/2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i</a:t>
            </a:r>
          </a:p>
          <a:p>
            <a:pPr defTabSz="17145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…	…	…		…</a:t>
            </a:r>
          </a:p>
          <a:p>
            <a:pPr defTabSz="17145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k-1	2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k-1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n/2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k-1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2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k-1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 c n/2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k-1</a:t>
            </a:r>
          </a:p>
        </p:txBody>
      </p:sp>
      <p:sp>
        <p:nvSpPr>
          <p:cNvPr id="109573" name="Line 51"/>
          <p:cNvSpPr>
            <a:spLocks noChangeShapeType="1"/>
          </p:cNvSpPr>
          <p:nvPr/>
        </p:nvSpPr>
        <p:spPr bwMode="auto">
          <a:xfrm>
            <a:off x="3657600" y="2057400"/>
            <a:ext cx="4800600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09574" name="Line 52"/>
          <p:cNvSpPr>
            <a:spLocks noChangeShapeType="1"/>
          </p:cNvSpPr>
          <p:nvPr/>
        </p:nvSpPr>
        <p:spPr bwMode="auto">
          <a:xfrm flipH="1">
            <a:off x="4648200" y="1676400"/>
            <a:ext cx="0" cy="41148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09575" name="Line 53"/>
          <p:cNvSpPr>
            <a:spLocks noChangeShapeType="1"/>
          </p:cNvSpPr>
          <p:nvPr/>
        </p:nvSpPr>
        <p:spPr bwMode="auto">
          <a:xfrm flipH="1">
            <a:off x="5715000" y="1676400"/>
            <a:ext cx="0" cy="41148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09576" name="Line 54"/>
          <p:cNvSpPr>
            <a:spLocks noChangeShapeType="1"/>
          </p:cNvSpPr>
          <p:nvPr/>
        </p:nvSpPr>
        <p:spPr bwMode="auto">
          <a:xfrm flipH="1">
            <a:off x="7010400" y="1676400"/>
            <a:ext cx="0" cy="41148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09577" name="Text Box 55"/>
          <p:cNvSpPr txBox="1">
            <a:spLocks noChangeArrowheads="1"/>
          </p:cNvSpPr>
          <p:nvPr/>
        </p:nvSpPr>
        <p:spPr bwMode="auto">
          <a:xfrm>
            <a:off x="3733800" y="6110288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solidFill>
                  <a:schemeClr val="accent2"/>
                </a:solidFill>
                <a:latin typeface="Gill Sans"/>
                <a:ea typeface="Courier New" charset="0"/>
                <a:cs typeface="Gill Sans" charset="0"/>
              </a:rPr>
              <a:t>(add last col)</a:t>
            </a:r>
          </a:p>
        </p:txBody>
      </p:sp>
      <p:sp>
        <p:nvSpPr>
          <p:cNvPr id="109578" name="Rectangle 57"/>
          <p:cNvSpPr>
            <a:spLocks noChangeArrowheads="1"/>
          </p:cNvSpPr>
          <p:nvPr/>
        </p:nvSpPr>
        <p:spPr bwMode="auto">
          <a:xfrm>
            <a:off x="7239000" y="5638800"/>
            <a:ext cx="685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109579" name="Rectangle 27"/>
          <p:cNvSpPr>
            <a:spLocks noChangeArrowheads="1"/>
          </p:cNvSpPr>
          <p:nvPr/>
        </p:nvSpPr>
        <p:spPr bwMode="auto">
          <a:xfrm>
            <a:off x="2895600" y="1524000"/>
            <a:ext cx="5791200" cy="434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 type="arrow" w="med" len="med"/>
                <a:tailEnd/>
              </a14:hiddenLine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429000" y="1612900"/>
          <a:ext cx="5334000" cy="4171950"/>
        </p:xfrm>
        <a:graphic>
          <a:graphicData uri="http://schemas.openxmlformats.org/drawingml/2006/table">
            <a:tbl>
              <a:tblPr/>
              <a:tblGrid>
                <a:gridCol w="838200"/>
                <a:gridCol w="1169988"/>
                <a:gridCol w="1593850"/>
                <a:gridCol w="1731962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Num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019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1 = 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cn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2 = 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n/2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2cn/2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4 = 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n/4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4cn/4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n/2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 c n/2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k-1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k-1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	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n/2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k-1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k-1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 c n/2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k-1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	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n/2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 = 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 T(1)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</a:tbl>
          </a:graphicData>
        </a:graphic>
      </p:graphicFrame>
      <p:cxnSp>
        <p:nvCxnSpPr>
          <p:cNvPr id="109632" name="AutoShape 56"/>
          <p:cNvCxnSpPr>
            <a:cxnSpLocks noChangeShapeType="1"/>
            <a:stCxn id="109577" idx="3"/>
          </p:cNvCxnSpPr>
          <p:nvPr/>
        </p:nvCxnSpPr>
        <p:spPr bwMode="auto">
          <a:xfrm flipV="1">
            <a:off x="6934200" y="5867400"/>
            <a:ext cx="990600" cy="504825"/>
          </a:xfrm>
          <a:prstGeom prst="bentConnector3">
            <a:avLst>
              <a:gd name="adj1" fmla="val 99856"/>
            </a:avLst>
          </a:prstGeom>
          <a:noFill/>
          <a:ln w="28575">
            <a:solidFill>
              <a:schemeClr val="accent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633" name="Text Box 44"/>
          <p:cNvSpPr txBox="1">
            <a:spLocks noChangeArrowheads="1"/>
          </p:cNvSpPr>
          <p:nvPr/>
        </p:nvSpPr>
        <p:spPr bwMode="auto">
          <a:xfrm>
            <a:off x="517525" y="5334000"/>
            <a:ext cx="3972871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 dirty="0">
                <a:latin typeface="Gill Sans"/>
                <a:ea typeface="Courier New" charset="0"/>
                <a:cs typeface="Gill Sans" charset="0"/>
              </a:rPr>
              <a:t>n = 2</a:t>
            </a:r>
            <a:r>
              <a:rPr lang="en-US" baseline="30000" dirty="0">
                <a:latin typeface="Gill Sans"/>
                <a:ea typeface="Courier New" charset="0"/>
                <a:cs typeface="Gill Sans" charset="0"/>
              </a:rPr>
              <a:t>k</a:t>
            </a:r>
            <a:r>
              <a:rPr lang="en-US" dirty="0">
                <a:latin typeface="Gill Sans"/>
                <a:ea typeface="Courier New" charset="0"/>
                <a:cs typeface="Gill Sans" charset="0"/>
              </a:rPr>
              <a:t> ; k = log</a:t>
            </a:r>
            <a:r>
              <a:rPr lang="en-US" baseline="-25000" dirty="0">
                <a:latin typeface="Gill Sans"/>
                <a:ea typeface="Courier New" charset="0"/>
                <a:cs typeface="Gill Sans" charset="0"/>
              </a:rPr>
              <a:t>2</a:t>
            </a:r>
            <a:r>
              <a:rPr lang="en-US" dirty="0">
                <a:latin typeface="Gill Sans"/>
                <a:ea typeface="Courier New" charset="0"/>
                <a:cs typeface="Gill Sans" charset="0"/>
              </a:rPr>
              <a:t>n</a:t>
            </a:r>
          </a:p>
          <a:p>
            <a:pPr>
              <a:lnSpc>
                <a:spcPct val="80000"/>
              </a:lnSpc>
            </a:pPr>
            <a:endParaRPr lang="en-US" dirty="0">
              <a:latin typeface="Gill Sans"/>
              <a:ea typeface="Courier New" charset="0"/>
              <a:cs typeface="Gill Sans" charset="0"/>
            </a:endParaRPr>
          </a:p>
          <a:p>
            <a:r>
              <a:rPr lang="en-US" dirty="0">
                <a:latin typeface="Gill Sans"/>
                <a:ea typeface="Courier New" charset="0"/>
                <a:cs typeface="Gill Sans" charset="0"/>
              </a:rPr>
              <a:t>Total Work:  c n (1+log</a:t>
            </a:r>
            <a:r>
              <a:rPr lang="en-US" baseline="-25000" dirty="0">
                <a:latin typeface="Gill Sans"/>
                <a:ea typeface="Courier New" charset="0"/>
                <a:cs typeface="Gill Sans" charset="0"/>
              </a:rPr>
              <a:t>2</a:t>
            </a:r>
            <a:r>
              <a:rPr lang="en-US" dirty="0">
                <a:latin typeface="Gill Sans"/>
                <a:ea typeface="Courier New" charset="0"/>
                <a:cs typeface="Gill Sans" charset="0"/>
              </a:rPr>
              <a:t>n) </a:t>
            </a:r>
          </a:p>
        </p:txBody>
      </p:sp>
    </p:spTree>
    <p:extLst>
      <p:ext uri="{BB962C8B-B14F-4D97-AF65-F5344CB8AC3E}">
        <p14:creationId xmlns:p14="http://schemas.microsoft.com/office/powerpoint/2010/main" val="179541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"/>
            <a:ext cx="7924800" cy="990600"/>
          </a:xfrm>
        </p:spPr>
        <p:txBody>
          <a:bodyPr/>
          <a:lstStyle/>
          <a:p>
            <a:pPr>
              <a:tabLst>
                <a:tab pos="1368425" algn="l"/>
              </a:tabLst>
            </a:pPr>
            <a:r>
              <a:rPr lang="en-US">
                <a:latin typeface="Garamond" charset="0"/>
                <a:ea typeface="Gill Sans" charset="0"/>
              </a:rPr>
              <a:t>Solve:	T(1) = c</a:t>
            </a:r>
            <a:br>
              <a:rPr lang="en-US">
                <a:latin typeface="Garamond" charset="0"/>
                <a:ea typeface="Gill Sans" charset="0"/>
              </a:rPr>
            </a:br>
            <a:r>
              <a:rPr lang="en-US">
                <a:latin typeface="Garamond" charset="0"/>
                <a:ea typeface="Gill Sans" charset="0"/>
              </a:rPr>
              <a:t>	T(n) = 4 T(n/2) + cn</a:t>
            </a:r>
          </a:p>
        </p:txBody>
      </p:sp>
      <p:sp>
        <p:nvSpPr>
          <p:cNvPr id="11161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2AB5BA36-FEBB-3A40-86C8-9A885DB5C925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12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  <p:grpSp>
        <p:nvGrpSpPr>
          <p:cNvPr id="111619" name="Group 88"/>
          <p:cNvGrpSpPr>
            <a:grpSpLocks/>
          </p:cNvGrpSpPr>
          <p:nvPr/>
        </p:nvGrpSpPr>
        <p:grpSpPr bwMode="auto">
          <a:xfrm>
            <a:off x="76200" y="1981200"/>
            <a:ext cx="2720975" cy="3154363"/>
            <a:chOff x="48" y="1632"/>
            <a:chExt cx="1714" cy="1987"/>
          </a:xfrm>
        </p:grpSpPr>
        <p:sp>
          <p:nvSpPr>
            <p:cNvPr id="111687" name="Oval 6"/>
            <p:cNvSpPr>
              <a:spLocks noChangeArrowheads="1"/>
            </p:cNvSpPr>
            <p:nvPr/>
          </p:nvSpPr>
          <p:spPr bwMode="auto">
            <a:xfrm>
              <a:off x="555" y="2208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1688" name="Oval 7"/>
            <p:cNvSpPr>
              <a:spLocks noChangeArrowheads="1"/>
            </p:cNvSpPr>
            <p:nvPr/>
          </p:nvSpPr>
          <p:spPr bwMode="auto">
            <a:xfrm>
              <a:off x="144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1689" name="Oval 8"/>
            <p:cNvSpPr>
              <a:spLocks noChangeArrowheads="1"/>
            </p:cNvSpPr>
            <p:nvPr/>
          </p:nvSpPr>
          <p:spPr bwMode="auto">
            <a:xfrm>
              <a:off x="336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1690" name="Oval 14"/>
            <p:cNvSpPr>
              <a:spLocks noChangeArrowheads="1"/>
            </p:cNvSpPr>
            <p:nvPr/>
          </p:nvSpPr>
          <p:spPr bwMode="auto">
            <a:xfrm>
              <a:off x="528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1691" name="Oval 15"/>
            <p:cNvSpPr>
              <a:spLocks noChangeArrowheads="1"/>
            </p:cNvSpPr>
            <p:nvPr/>
          </p:nvSpPr>
          <p:spPr bwMode="auto">
            <a:xfrm>
              <a:off x="720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cxnSp>
          <p:nvCxnSpPr>
            <p:cNvPr id="111692" name="AutoShape 23"/>
            <p:cNvCxnSpPr>
              <a:cxnSpLocks noChangeShapeType="1"/>
              <a:stCxn id="111687" idx="4"/>
              <a:endCxn id="111688" idx="0"/>
            </p:cNvCxnSpPr>
            <p:nvPr/>
          </p:nvCxnSpPr>
          <p:spPr bwMode="auto">
            <a:xfrm flipH="1">
              <a:off x="192" y="2328"/>
              <a:ext cx="411" cy="432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693" name="AutoShape 24"/>
            <p:cNvCxnSpPr>
              <a:cxnSpLocks noChangeShapeType="1"/>
              <a:stCxn id="111687" idx="4"/>
              <a:endCxn id="111689" idx="0"/>
            </p:cNvCxnSpPr>
            <p:nvPr/>
          </p:nvCxnSpPr>
          <p:spPr bwMode="auto">
            <a:xfrm flipH="1">
              <a:off x="384" y="2328"/>
              <a:ext cx="219" cy="432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694" name="AutoShape 25"/>
            <p:cNvCxnSpPr>
              <a:cxnSpLocks noChangeShapeType="1"/>
              <a:stCxn id="111687" idx="4"/>
              <a:endCxn id="111690" idx="0"/>
            </p:cNvCxnSpPr>
            <p:nvPr/>
          </p:nvCxnSpPr>
          <p:spPr bwMode="auto">
            <a:xfrm flipH="1">
              <a:off x="576" y="2328"/>
              <a:ext cx="27" cy="432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695" name="AutoShape 26"/>
            <p:cNvCxnSpPr>
              <a:cxnSpLocks noChangeShapeType="1"/>
              <a:stCxn id="111687" idx="4"/>
              <a:endCxn id="111691" idx="0"/>
            </p:cNvCxnSpPr>
            <p:nvPr/>
          </p:nvCxnSpPr>
          <p:spPr bwMode="auto">
            <a:xfrm>
              <a:off x="603" y="2328"/>
              <a:ext cx="165" cy="432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1696" name="Group 46"/>
            <p:cNvGrpSpPr>
              <a:grpSpLocks/>
            </p:cNvGrpSpPr>
            <p:nvPr/>
          </p:nvGrpSpPr>
          <p:grpSpPr bwMode="auto">
            <a:xfrm>
              <a:off x="576" y="1632"/>
              <a:ext cx="672" cy="672"/>
              <a:chOff x="288" y="2208"/>
              <a:chExt cx="672" cy="672"/>
            </a:xfrm>
          </p:grpSpPr>
          <p:sp>
            <p:nvSpPr>
              <p:cNvPr id="111721" name="Oval 47"/>
              <p:cNvSpPr>
                <a:spLocks noChangeArrowheads="1"/>
              </p:cNvSpPr>
              <p:nvPr/>
            </p:nvSpPr>
            <p:spPr bwMode="auto">
              <a:xfrm>
                <a:off x="555" y="2208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762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111722" name="Oval 48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762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111723" name="Oval 49"/>
              <p:cNvSpPr>
                <a:spLocks noChangeArrowheads="1"/>
              </p:cNvSpPr>
              <p:nvPr/>
            </p:nvSpPr>
            <p:spPr bwMode="auto">
              <a:xfrm>
                <a:off x="480" y="2784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762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111724" name="Oval 50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762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111725" name="Oval 51"/>
              <p:cNvSpPr>
                <a:spLocks noChangeArrowheads="1"/>
              </p:cNvSpPr>
              <p:nvPr/>
            </p:nvSpPr>
            <p:spPr bwMode="auto">
              <a:xfrm>
                <a:off x="864" y="2784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762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a typeface="Courier New" charset="0"/>
                  <a:cs typeface="Gill Sans" charset="0"/>
                </a:endParaRPr>
              </a:p>
            </p:txBody>
          </p:sp>
          <p:cxnSp>
            <p:nvCxnSpPr>
              <p:cNvPr id="111726" name="AutoShape 52"/>
              <p:cNvCxnSpPr>
                <a:cxnSpLocks noChangeShapeType="1"/>
                <a:stCxn id="111721" idx="4"/>
                <a:endCxn id="111722" idx="0"/>
              </p:cNvCxnSpPr>
              <p:nvPr/>
            </p:nvCxnSpPr>
            <p:spPr bwMode="auto">
              <a:xfrm flipH="1">
                <a:off x="336" y="2328"/>
                <a:ext cx="267" cy="432"/>
              </a:xfrm>
              <a:prstGeom prst="straightConnector1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1727" name="AutoShape 53"/>
              <p:cNvCxnSpPr>
                <a:cxnSpLocks noChangeShapeType="1"/>
                <a:stCxn id="111721" idx="4"/>
                <a:endCxn id="111723" idx="0"/>
              </p:cNvCxnSpPr>
              <p:nvPr/>
            </p:nvCxnSpPr>
            <p:spPr bwMode="auto">
              <a:xfrm flipH="1">
                <a:off x="528" y="2328"/>
                <a:ext cx="75" cy="432"/>
              </a:xfrm>
              <a:prstGeom prst="straightConnector1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1728" name="AutoShape 54"/>
              <p:cNvCxnSpPr>
                <a:cxnSpLocks noChangeShapeType="1"/>
                <a:stCxn id="111721" idx="4"/>
                <a:endCxn id="111724" idx="0"/>
              </p:cNvCxnSpPr>
              <p:nvPr/>
            </p:nvCxnSpPr>
            <p:spPr bwMode="auto">
              <a:xfrm>
                <a:off x="603" y="2328"/>
                <a:ext cx="117" cy="432"/>
              </a:xfrm>
              <a:prstGeom prst="straightConnector1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1729" name="AutoShape 55"/>
              <p:cNvCxnSpPr>
                <a:cxnSpLocks noChangeShapeType="1"/>
                <a:stCxn id="111721" idx="4"/>
                <a:endCxn id="111725" idx="0"/>
              </p:cNvCxnSpPr>
              <p:nvPr/>
            </p:nvCxnSpPr>
            <p:spPr bwMode="auto">
              <a:xfrm>
                <a:off x="603" y="2328"/>
                <a:ext cx="309" cy="432"/>
              </a:xfrm>
              <a:prstGeom prst="straightConnector1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1697" name="Oval 57"/>
            <p:cNvSpPr>
              <a:spLocks noChangeArrowheads="1"/>
            </p:cNvSpPr>
            <p:nvPr/>
          </p:nvSpPr>
          <p:spPr bwMode="auto">
            <a:xfrm>
              <a:off x="1131" y="2208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1698" name="Oval 58"/>
            <p:cNvSpPr>
              <a:spLocks noChangeArrowheads="1"/>
            </p:cNvSpPr>
            <p:nvPr/>
          </p:nvSpPr>
          <p:spPr bwMode="auto">
            <a:xfrm>
              <a:off x="1008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1699" name="Oval 59"/>
            <p:cNvSpPr>
              <a:spLocks noChangeArrowheads="1"/>
            </p:cNvSpPr>
            <p:nvPr/>
          </p:nvSpPr>
          <p:spPr bwMode="auto">
            <a:xfrm>
              <a:off x="1200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1700" name="Oval 60"/>
            <p:cNvSpPr>
              <a:spLocks noChangeArrowheads="1"/>
            </p:cNvSpPr>
            <p:nvPr/>
          </p:nvSpPr>
          <p:spPr bwMode="auto">
            <a:xfrm>
              <a:off x="1392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1701" name="Oval 61"/>
            <p:cNvSpPr>
              <a:spLocks noChangeArrowheads="1"/>
            </p:cNvSpPr>
            <p:nvPr/>
          </p:nvSpPr>
          <p:spPr bwMode="auto">
            <a:xfrm>
              <a:off x="1584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cxnSp>
          <p:nvCxnSpPr>
            <p:cNvPr id="111702" name="AutoShape 62"/>
            <p:cNvCxnSpPr>
              <a:cxnSpLocks noChangeShapeType="1"/>
              <a:stCxn id="111697" idx="4"/>
              <a:endCxn id="111698" idx="0"/>
            </p:cNvCxnSpPr>
            <p:nvPr/>
          </p:nvCxnSpPr>
          <p:spPr bwMode="auto">
            <a:xfrm flipH="1">
              <a:off x="1056" y="2328"/>
              <a:ext cx="123" cy="432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703" name="AutoShape 63"/>
            <p:cNvCxnSpPr>
              <a:cxnSpLocks noChangeShapeType="1"/>
              <a:stCxn id="111697" idx="4"/>
              <a:endCxn id="111699" idx="0"/>
            </p:cNvCxnSpPr>
            <p:nvPr/>
          </p:nvCxnSpPr>
          <p:spPr bwMode="auto">
            <a:xfrm>
              <a:off x="1179" y="2328"/>
              <a:ext cx="69" cy="432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704" name="AutoShape 64"/>
            <p:cNvCxnSpPr>
              <a:cxnSpLocks noChangeShapeType="1"/>
              <a:stCxn id="111697" idx="4"/>
              <a:endCxn id="111700" idx="0"/>
            </p:cNvCxnSpPr>
            <p:nvPr/>
          </p:nvCxnSpPr>
          <p:spPr bwMode="auto">
            <a:xfrm>
              <a:off x="1179" y="2328"/>
              <a:ext cx="261" cy="432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705" name="AutoShape 65"/>
            <p:cNvCxnSpPr>
              <a:cxnSpLocks noChangeShapeType="1"/>
              <a:stCxn id="111697" idx="4"/>
              <a:endCxn id="111701" idx="0"/>
            </p:cNvCxnSpPr>
            <p:nvPr/>
          </p:nvCxnSpPr>
          <p:spPr bwMode="auto">
            <a:xfrm>
              <a:off x="1179" y="2328"/>
              <a:ext cx="453" cy="432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1706" name="Oval 66"/>
            <p:cNvSpPr>
              <a:spLocks noChangeArrowheads="1"/>
            </p:cNvSpPr>
            <p:nvPr/>
          </p:nvSpPr>
          <p:spPr bwMode="auto">
            <a:xfrm>
              <a:off x="228" y="3360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grpSp>
          <p:nvGrpSpPr>
            <p:cNvPr id="111707" name="Group 67"/>
            <p:cNvGrpSpPr>
              <a:grpSpLocks/>
            </p:cNvGrpSpPr>
            <p:nvPr/>
          </p:nvGrpSpPr>
          <p:grpSpPr bwMode="auto">
            <a:xfrm>
              <a:off x="249" y="2784"/>
              <a:ext cx="672" cy="672"/>
              <a:chOff x="288" y="2208"/>
              <a:chExt cx="672" cy="672"/>
            </a:xfrm>
          </p:grpSpPr>
          <p:sp>
            <p:nvSpPr>
              <p:cNvPr id="111712" name="Oval 68"/>
              <p:cNvSpPr>
                <a:spLocks noChangeArrowheads="1"/>
              </p:cNvSpPr>
              <p:nvPr/>
            </p:nvSpPr>
            <p:spPr bwMode="auto">
              <a:xfrm>
                <a:off x="555" y="2208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762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111713" name="Oval 69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762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111714" name="Oval 70"/>
              <p:cNvSpPr>
                <a:spLocks noChangeArrowheads="1"/>
              </p:cNvSpPr>
              <p:nvPr/>
            </p:nvSpPr>
            <p:spPr bwMode="auto">
              <a:xfrm>
                <a:off x="480" y="2784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762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111715" name="Oval 71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762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111716" name="Oval 72"/>
              <p:cNvSpPr>
                <a:spLocks noChangeArrowheads="1"/>
              </p:cNvSpPr>
              <p:nvPr/>
            </p:nvSpPr>
            <p:spPr bwMode="auto">
              <a:xfrm>
                <a:off x="864" y="2784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762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a typeface="Courier New" charset="0"/>
                  <a:cs typeface="Gill Sans" charset="0"/>
                </a:endParaRPr>
              </a:p>
            </p:txBody>
          </p:sp>
          <p:cxnSp>
            <p:nvCxnSpPr>
              <p:cNvPr id="111717" name="AutoShape 73"/>
              <p:cNvCxnSpPr>
                <a:cxnSpLocks noChangeShapeType="1"/>
                <a:stCxn id="111712" idx="4"/>
                <a:endCxn id="111713" idx="0"/>
              </p:cNvCxnSpPr>
              <p:nvPr/>
            </p:nvCxnSpPr>
            <p:spPr bwMode="auto">
              <a:xfrm flipH="1">
                <a:off x="336" y="2328"/>
                <a:ext cx="267" cy="432"/>
              </a:xfrm>
              <a:prstGeom prst="straightConnector1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1718" name="AutoShape 74"/>
              <p:cNvCxnSpPr>
                <a:cxnSpLocks noChangeShapeType="1"/>
                <a:stCxn id="111712" idx="4"/>
                <a:endCxn id="111714" idx="0"/>
              </p:cNvCxnSpPr>
              <p:nvPr/>
            </p:nvCxnSpPr>
            <p:spPr bwMode="auto">
              <a:xfrm flipH="1">
                <a:off x="528" y="2328"/>
                <a:ext cx="75" cy="432"/>
              </a:xfrm>
              <a:prstGeom prst="straightConnector1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1719" name="AutoShape 75"/>
              <p:cNvCxnSpPr>
                <a:cxnSpLocks noChangeShapeType="1"/>
                <a:stCxn id="111712" idx="4"/>
                <a:endCxn id="111715" idx="0"/>
              </p:cNvCxnSpPr>
              <p:nvPr/>
            </p:nvCxnSpPr>
            <p:spPr bwMode="auto">
              <a:xfrm>
                <a:off x="603" y="2328"/>
                <a:ext cx="117" cy="432"/>
              </a:xfrm>
              <a:prstGeom prst="straightConnector1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1720" name="AutoShape 76"/>
              <p:cNvCxnSpPr>
                <a:cxnSpLocks noChangeShapeType="1"/>
                <a:stCxn id="111712" idx="4"/>
                <a:endCxn id="111716" idx="0"/>
              </p:cNvCxnSpPr>
              <p:nvPr/>
            </p:nvCxnSpPr>
            <p:spPr bwMode="auto">
              <a:xfrm>
                <a:off x="603" y="2328"/>
                <a:ext cx="309" cy="432"/>
              </a:xfrm>
              <a:prstGeom prst="straightConnector1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1708" name="Oval 77"/>
            <p:cNvSpPr>
              <a:spLocks noChangeArrowheads="1"/>
            </p:cNvSpPr>
            <p:nvPr/>
          </p:nvSpPr>
          <p:spPr bwMode="auto">
            <a:xfrm>
              <a:off x="804" y="3360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1709" name="Text Box 78"/>
            <p:cNvSpPr txBox="1">
              <a:spLocks noChangeArrowheads="1"/>
            </p:cNvSpPr>
            <p:nvPr/>
          </p:nvSpPr>
          <p:spPr bwMode="auto">
            <a:xfrm>
              <a:off x="1420" y="3072"/>
              <a:ext cx="342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>
                <a:lnSpc>
                  <a:spcPct val="40000"/>
                </a:lnSpc>
              </a:pPr>
              <a:r>
                <a:rPr lang="en-US" sz="36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.</a:t>
              </a:r>
            </a:p>
            <a:p>
              <a:pPr>
                <a:lnSpc>
                  <a:spcPct val="40000"/>
                </a:lnSpc>
              </a:pPr>
              <a:r>
                <a:rPr lang="en-US" sz="36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 .</a:t>
              </a:r>
            </a:p>
            <a:p>
              <a:pPr>
                <a:lnSpc>
                  <a:spcPct val="40000"/>
                </a:lnSpc>
              </a:pPr>
              <a:r>
                <a:rPr lang="en-US" sz="36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  .</a:t>
              </a:r>
            </a:p>
          </p:txBody>
        </p:sp>
        <p:sp>
          <p:nvSpPr>
            <p:cNvPr id="111710" name="Text Box 79"/>
            <p:cNvSpPr txBox="1">
              <a:spLocks noChangeArrowheads="1"/>
            </p:cNvSpPr>
            <p:nvPr/>
          </p:nvSpPr>
          <p:spPr bwMode="auto">
            <a:xfrm>
              <a:off x="48" y="2928"/>
              <a:ext cx="342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>
                <a:lnSpc>
                  <a:spcPct val="40000"/>
                </a:lnSpc>
              </a:pPr>
              <a:r>
                <a:rPr lang="en-US" sz="36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  .</a:t>
              </a:r>
            </a:p>
            <a:p>
              <a:pPr>
                <a:lnSpc>
                  <a:spcPct val="40000"/>
                </a:lnSpc>
              </a:pPr>
              <a:r>
                <a:rPr lang="en-US" sz="36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 .</a:t>
              </a:r>
            </a:p>
            <a:p>
              <a:pPr>
                <a:lnSpc>
                  <a:spcPct val="40000"/>
                </a:lnSpc>
              </a:pPr>
              <a:r>
                <a:rPr lang="en-US" sz="36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.</a:t>
              </a:r>
            </a:p>
          </p:txBody>
        </p:sp>
        <p:sp>
          <p:nvSpPr>
            <p:cNvPr id="111711" name="Text Box 80"/>
            <p:cNvSpPr txBox="1">
              <a:spLocks noChangeArrowheads="1"/>
            </p:cNvSpPr>
            <p:nvPr/>
          </p:nvSpPr>
          <p:spPr bwMode="auto">
            <a:xfrm>
              <a:off x="816" y="2360"/>
              <a:ext cx="18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>
                <a:lnSpc>
                  <a:spcPct val="40000"/>
                </a:lnSpc>
              </a:pPr>
              <a:r>
                <a:rPr lang="en-US" sz="36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.</a:t>
              </a:r>
            </a:p>
            <a:p>
              <a:pPr>
                <a:lnSpc>
                  <a:spcPct val="40000"/>
                </a:lnSpc>
              </a:pPr>
              <a:r>
                <a:rPr lang="en-US" sz="36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.</a:t>
              </a:r>
            </a:p>
            <a:p>
              <a:pPr>
                <a:lnSpc>
                  <a:spcPct val="40000"/>
                </a:lnSpc>
              </a:pPr>
              <a:r>
                <a:rPr lang="en-US" sz="36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.</a:t>
              </a:r>
            </a:p>
          </p:txBody>
        </p:sp>
      </p:grpSp>
      <p:sp>
        <p:nvSpPr>
          <p:cNvPr id="111620" name="Rectangle 83"/>
          <p:cNvSpPr>
            <a:spLocks noChangeArrowheads="1"/>
          </p:cNvSpPr>
          <p:nvPr/>
        </p:nvSpPr>
        <p:spPr bwMode="auto">
          <a:xfrm>
            <a:off x="3657600" y="1600200"/>
            <a:ext cx="5257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7145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Level	</a:t>
            </a:r>
            <a:r>
              <a:rPr kumimoji="1" lang="en-US" dirty="0" err="1">
                <a:latin typeface="Gill Sans"/>
                <a:ea typeface="Courier New" charset="0"/>
                <a:cs typeface="Gill Sans" charset="0"/>
              </a:rPr>
              <a:t>Num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Size	Work</a:t>
            </a:r>
          </a:p>
          <a:p>
            <a:pPr defTabSz="17145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0	1=4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0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n	</a:t>
            </a:r>
            <a:r>
              <a:rPr kumimoji="1" lang="en-US" dirty="0" err="1">
                <a:latin typeface="Gill Sans"/>
                <a:ea typeface="Courier New" charset="0"/>
                <a:cs typeface="Gill Sans" charset="0"/>
              </a:rPr>
              <a:t>cn</a:t>
            </a:r>
            <a:endParaRPr kumimoji="1" lang="en-US" dirty="0">
              <a:latin typeface="Gill Sans"/>
              <a:ea typeface="Courier New" charset="0"/>
              <a:cs typeface="Gill Sans" charset="0"/>
            </a:endParaRPr>
          </a:p>
          <a:p>
            <a:pPr defTabSz="17145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1	4=4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1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n/2	4 c n/2</a:t>
            </a:r>
          </a:p>
          <a:p>
            <a:pPr defTabSz="17145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2	16=4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2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n/4	16 c n/4</a:t>
            </a:r>
          </a:p>
          <a:p>
            <a:pPr defTabSz="17145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…	…	…		…</a:t>
            </a:r>
          </a:p>
          <a:p>
            <a:pPr defTabSz="17145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</a:t>
            </a:r>
            <a:r>
              <a:rPr kumimoji="1" lang="en-US" dirty="0" err="1">
                <a:latin typeface="Gill Sans"/>
                <a:ea typeface="Courier New" charset="0"/>
                <a:cs typeface="Gill Sans" charset="0"/>
              </a:rPr>
              <a:t>i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4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i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n/2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i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4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i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 c n/2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i</a:t>
            </a:r>
          </a:p>
          <a:p>
            <a:pPr defTabSz="17145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…	…	…		…</a:t>
            </a:r>
          </a:p>
          <a:p>
            <a:pPr defTabSz="17145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k-1	4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k-1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n/2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k-1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4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k-1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 c n/2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k-1</a:t>
            </a:r>
          </a:p>
          <a:p>
            <a:pPr defTabSz="17145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	k	4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k	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n/2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k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=1	4</a:t>
            </a:r>
            <a:r>
              <a:rPr kumimoji="1" lang="en-US" baseline="30000" dirty="0">
                <a:latin typeface="Gill Sans"/>
                <a:ea typeface="Courier New" charset="0"/>
                <a:cs typeface="Gill Sans" charset="0"/>
              </a:rPr>
              <a:t>k</a:t>
            </a:r>
            <a:r>
              <a:rPr kumimoji="1" lang="en-US" dirty="0">
                <a:latin typeface="Gill Sans"/>
                <a:ea typeface="Courier New" charset="0"/>
                <a:cs typeface="Gill Sans" charset="0"/>
              </a:rPr>
              <a:t> T(1)</a:t>
            </a:r>
          </a:p>
        </p:txBody>
      </p:sp>
      <p:sp>
        <p:nvSpPr>
          <p:cNvPr id="111621" name="Line 84"/>
          <p:cNvSpPr>
            <a:spLocks noChangeShapeType="1"/>
          </p:cNvSpPr>
          <p:nvPr/>
        </p:nvSpPr>
        <p:spPr bwMode="auto">
          <a:xfrm>
            <a:off x="3657600" y="2057400"/>
            <a:ext cx="4800600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1622" name="Line 85"/>
          <p:cNvSpPr>
            <a:spLocks noChangeShapeType="1"/>
          </p:cNvSpPr>
          <p:nvPr/>
        </p:nvSpPr>
        <p:spPr bwMode="auto">
          <a:xfrm flipH="1">
            <a:off x="4648200" y="1676400"/>
            <a:ext cx="0" cy="41148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1623" name="Line 86"/>
          <p:cNvSpPr>
            <a:spLocks noChangeShapeType="1"/>
          </p:cNvSpPr>
          <p:nvPr/>
        </p:nvSpPr>
        <p:spPr bwMode="auto">
          <a:xfrm flipH="1">
            <a:off x="5715000" y="1676400"/>
            <a:ext cx="0" cy="41148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1624" name="Line 87"/>
          <p:cNvSpPr>
            <a:spLocks noChangeShapeType="1"/>
          </p:cNvSpPr>
          <p:nvPr/>
        </p:nvSpPr>
        <p:spPr bwMode="auto">
          <a:xfrm flipH="1">
            <a:off x="7010400" y="1676400"/>
            <a:ext cx="0" cy="41148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graphicFrame>
        <p:nvGraphicFramePr>
          <p:cNvPr id="111625" name="Object 2"/>
          <p:cNvGraphicFramePr>
            <a:graphicFrameLocks noChangeAspect="1"/>
          </p:cNvGraphicFramePr>
          <p:nvPr/>
        </p:nvGraphicFramePr>
        <p:xfrm>
          <a:off x="3505200" y="6019800"/>
          <a:ext cx="29083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9" name="Equation" r:id="rId4" imgW="1371600" imgH="292100" progId="Equation.3">
                  <p:embed/>
                </p:oleObj>
              </mc:Choice>
              <mc:Fallback>
                <p:oleObj name="Equation" r:id="rId4" imgW="13716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6019800"/>
                        <a:ext cx="29083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6" name="Line 51"/>
          <p:cNvSpPr>
            <a:spLocks noChangeShapeType="1"/>
          </p:cNvSpPr>
          <p:nvPr/>
        </p:nvSpPr>
        <p:spPr bwMode="auto">
          <a:xfrm>
            <a:off x="3657600" y="2057400"/>
            <a:ext cx="4800600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1627" name="Line 52"/>
          <p:cNvSpPr>
            <a:spLocks noChangeShapeType="1"/>
          </p:cNvSpPr>
          <p:nvPr/>
        </p:nvSpPr>
        <p:spPr bwMode="auto">
          <a:xfrm flipH="1">
            <a:off x="4648200" y="1676400"/>
            <a:ext cx="0" cy="41148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1628" name="Line 53"/>
          <p:cNvSpPr>
            <a:spLocks noChangeShapeType="1"/>
          </p:cNvSpPr>
          <p:nvPr/>
        </p:nvSpPr>
        <p:spPr bwMode="auto">
          <a:xfrm flipH="1">
            <a:off x="5715000" y="1676400"/>
            <a:ext cx="0" cy="41148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1629" name="Line 54"/>
          <p:cNvSpPr>
            <a:spLocks noChangeShapeType="1"/>
          </p:cNvSpPr>
          <p:nvPr/>
        </p:nvSpPr>
        <p:spPr bwMode="auto">
          <a:xfrm flipH="1">
            <a:off x="7010400" y="1676400"/>
            <a:ext cx="0" cy="41148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1630" name="Rectangle 57"/>
          <p:cNvSpPr>
            <a:spLocks noChangeArrowheads="1"/>
          </p:cNvSpPr>
          <p:nvPr/>
        </p:nvSpPr>
        <p:spPr bwMode="auto">
          <a:xfrm>
            <a:off x="7239000" y="5638800"/>
            <a:ext cx="685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111631" name="Rectangle 59"/>
          <p:cNvSpPr>
            <a:spLocks noChangeArrowheads="1"/>
          </p:cNvSpPr>
          <p:nvPr/>
        </p:nvSpPr>
        <p:spPr bwMode="auto">
          <a:xfrm>
            <a:off x="2895600" y="1524000"/>
            <a:ext cx="5791200" cy="434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 type="arrow" w="med" len="med"/>
                <a:tailEnd/>
              </a14:hiddenLine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3429000" y="1612900"/>
          <a:ext cx="5334000" cy="4171950"/>
        </p:xfrm>
        <a:graphic>
          <a:graphicData uri="http://schemas.openxmlformats.org/drawingml/2006/table">
            <a:tbl>
              <a:tblPr/>
              <a:tblGrid>
                <a:gridCol w="838200"/>
                <a:gridCol w="1169988"/>
                <a:gridCol w="1593850"/>
                <a:gridCol w="1731962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Num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019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1 = 4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cn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4 = 4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n/2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4cn/2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16 = 4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n/4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16cn/4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4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n/2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4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 c n/2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k-1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4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k-1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	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n/2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k-1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4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k-1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 c n/2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k-1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4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	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n/2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 = 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4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 T(1)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</a:tbl>
          </a:graphicData>
        </a:graphic>
      </p:graphicFrame>
      <p:cxnSp>
        <p:nvCxnSpPr>
          <p:cNvPr id="111684" name="AutoShape 90"/>
          <p:cNvCxnSpPr>
            <a:cxnSpLocks noChangeShapeType="1"/>
          </p:cNvCxnSpPr>
          <p:nvPr/>
        </p:nvCxnSpPr>
        <p:spPr bwMode="auto">
          <a:xfrm flipV="1">
            <a:off x="6564313" y="5791200"/>
            <a:ext cx="1017587" cy="579438"/>
          </a:xfrm>
          <a:prstGeom prst="bentConnector2">
            <a:avLst/>
          </a:prstGeom>
          <a:noFill/>
          <a:ln w="28575">
            <a:solidFill>
              <a:schemeClr val="accent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685" name="Text Box 44"/>
          <p:cNvSpPr txBox="1">
            <a:spLocks noChangeArrowheads="1"/>
          </p:cNvSpPr>
          <p:nvPr/>
        </p:nvSpPr>
        <p:spPr bwMode="auto">
          <a:xfrm>
            <a:off x="517525" y="5334000"/>
            <a:ext cx="2941881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 dirty="0">
                <a:latin typeface="Gill Sans"/>
                <a:ea typeface="Courier New" charset="0"/>
                <a:cs typeface="Gill Sans" charset="0"/>
              </a:rPr>
              <a:t>n = 2</a:t>
            </a:r>
            <a:r>
              <a:rPr lang="en-US" baseline="30000" dirty="0">
                <a:latin typeface="Gill Sans"/>
                <a:ea typeface="Courier New" charset="0"/>
                <a:cs typeface="Gill Sans" charset="0"/>
              </a:rPr>
              <a:t>k</a:t>
            </a:r>
            <a:r>
              <a:rPr lang="en-US" dirty="0">
                <a:latin typeface="Gill Sans"/>
                <a:ea typeface="Courier New" charset="0"/>
                <a:cs typeface="Gill Sans" charset="0"/>
              </a:rPr>
              <a:t> ; k = log</a:t>
            </a:r>
            <a:r>
              <a:rPr lang="en-US" baseline="-25000" dirty="0">
                <a:latin typeface="Gill Sans"/>
                <a:ea typeface="Courier New" charset="0"/>
                <a:cs typeface="Gill Sans" charset="0"/>
              </a:rPr>
              <a:t>2</a:t>
            </a:r>
            <a:r>
              <a:rPr lang="en-US" dirty="0">
                <a:latin typeface="Gill Sans"/>
                <a:ea typeface="Courier New" charset="0"/>
                <a:cs typeface="Gill Sans" charset="0"/>
              </a:rPr>
              <a:t>n</a:t>
            </a:r>
          </a:p>
          <a:p>
            <a:pPr>
              <a:lnSpc>
                <a:spcPct val="80000"/>
              </a:lnSpc>
            </a:pPr>
            <a:endParaRPr lang="en-US" dirty="0">
              <a:latin typeface="Gill Sans"/>
              <a:ea typeface="Courier New" charset="0"/>
              <a:cs typeface="Gill Sans" charset="0"/>
            </a:endParaRPr>
          </a:p>
          <a:p>
            <a:r>
              <a:rPr lang="en-US" dirty="0">
                <a:latin typeface="Gill Sans"/>
                <a:ea typeface="Courier New" charset="0"/>
                <a:cs typeface="Gill Sans" charset="0"/>
              </a:rPr>
              <a:t>Total Work:  T(n) = </a:t>
            </a:r>
          </a:p>
        </p:txBody>
      </p:sp>
      <p:sp>
        <p:nvSpPr>
          <p:cNvPr id="111686" name="TextBox 62"/>
          <p:cNvSpPr txBox="1">
            <a:spLocks noChangeArrowheads="1"/>
          </p:cNvSpPr>
          <p:nvPr/>
        </p:nvSpPr>
        <p:spPr bwMode="auto">
          <a:xfrm>
            <a:off x="7696200" y="5997575"/>
            <a:ext cx="1295400" cy="708025"/>
          </a:xfrm>
          <a:prstGeom prst="rect">
            <a:avLst/>
          </a:prstGeom>
          <a:solidFill>
            <a:srgbClr val="FFF2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 sz="2000">
                <a:ea typeface="Courier New" charset="0"/>
                <a:cs typeface="Gill Sans" charset="0"/>
              </a:rPr>
              <a:t>4</a:t>
            </a:r>
            <a:r>
              <a:rPr lang="en-US" sz="2000" baseline="30000">
                <a:ea typeface="Courier New" charset="0"/>
                <a:cs typeface="Gill Sans" charset="0"/>
              </a:rPr>
              <a:t>k </a:t>
            </a:r>
            <a:r>
              <a:rPr lang="en-US" sz="2000">
                <a:ea typeface="Courier New" charset="0"/>
                <a:cs typeface="Gill Sans" charset="0"/>
              </a:rPr>
              <a:t>= (2</a:t>
            </a:r>
            <a:r>
              <a:rPr lang="en-US" sz="2000" baseline="30000">
                <a:ea typeface="Courier New" charset="0"/>
                <a:cs typeface="Gill Sans" charset="0"/>
              </a:rPr>
              <a:t>2</a:t>
            </a:r>
            <a:r>
              <a:rPr lang="en-US" sz="2000">
                <a:ea typeface="Courier New" charset="0"/>
                <a:cs typeface="Gill Sans" charset="0"/>
              </a:rPr>
              <a:t>)</a:t>
            </a:r>
            <a:r>
              <a:rPr lang="en-US" sz="2000" baseline="30000">
                <a:ea typeface="Courier New" charset="0"/>
                <a:cs typeface="Gill Sans" charset="0"/>
              </a:rPr>
              <a:t>k</a:t>
            </a:r>
            <a:r>
              <a:rPr lang="en-US" sz="2000">
                <a:ea typeface="Courier New" charset="0"/>
                <a:cs typeface="Gill Sans" charset="0"/>
              </a:rPr>
              <a:t>= (2</a:t>
            </a:r>
            <a:r>
              <a:rPr lang="en-US" sz="2000" baseline="30000">
                <a:ea typeface="Courier New" charset="0"/>
                <a:cs typeface="Gill Sans" charset="0"/>
              </a:rPr>
              <a:t>k</a:t>
            </a:r>
            <a:r>
              <a:rPr lang="en-US" sz="2000">
                <a:ea typeface="Courier New" charset="0"/>
                <a:cs typeface="Gill Sans" charset="0"/>
              </a:rPr>
              <a:t>)</a:t>
            </a:r>
            <a:r>
              <a:rPr lang="en-US" sz="2000" baseline="30000">
                <a:ea typeface="Courier New" charset="0"/>
                <a:cs typeface="Gill Sans" charset="0"/>
              </a:rPr>
              <a:t>2 </a:t>
            </a:r>
            <a:r>
              <a:rPr lang="en-US" sz="2000">
                <a:ea typeface="Courier New" charset="0"/>
                <a:cs typeface="Gill Sans" charset="0"/>
              </a:rPr>
              <a:t>= n</a:t>
            </a:r>
            <a:r>
              <a:rPr lang="en-US" sz="2000" baseline="30000">
                <a:ea typeface="Courier New" charset="0"/>
                <a:cs typeface="Gill Sans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131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"/>
            <a:ext cx="7924800" cy="990600"/>
          </a:xfrm>
        </p:spPr>
        <p:txBody>
          <a:bodyPr/>
          <a:lstStyle/>
          <a:p>
            <a:pPr>
              <a:tabLst>
                <a:tab pos="1368425" algn="l"/>
              </a:tabLst>
            </a:pPr>
            <a:r>
              <a:rPr lang="en-US">
                <a:latin typeface="Garamond" charset="0"/>
                <a:ea typeface="Gill Sans" charset="0"/>
              </a:rPr>
              <a:t>Solve:	T(1) = c</a:t>
            </a:r>
            <a:br>
              <a:rPr lang="en-US">
                <a:latin typeface="Garamond" charset="0"/>
                <a:ea typeface="Gill Sans" charset="0"/>
              </a:rPr>
            </a:br>
            <a:r>
              <a:rPr lang="en-US">
                <a:latin typeface="Garamond" charset="0"/>
                <a:ea typeface="Gill Sans" charset="0"/>
              </a:rPr>
              <a:t>	T(n) = 3 T(n/2) + cn</a:t>
            </a:r>
          </a:p>
        </p:txBody>
      </p:sp>
      <p:sp>
        <p:nvSpPr>
          <p:cNvPr id="1136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E2425896-F15A-2C4F-A0DA-4B5D38728A7E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13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86200" y="1600200"/>
            <a:ext cx="5257800" cy="4171950"/>
          </a:xfrm>
        </p:spPr>
        <p:txBody>
          <a:bodyPr/>
          <a:lstStyle/>
          <a:p>
            <a:pPr marL="0" indent="0" defTabSz="1714500">
              <a:lnSpc>
                <a:spcPct val="90000"/>
              </a:lnSpc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Level	Num	Size	Work</a:t>
            </a:r>
          </a:p>
          <a:p>
            <a:pPr marL="0" indent="0" defTabSz="1714500">
              <a:lnSpc>
                <a:spcPct val="90000"/>
              </a:lnSpc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	0	1=3</a:t>
            </a:r>
            <a:r>
              <a:rPr lang="en-US" sz="2800" baseline="30000">
                <a:latin typeface="Gill Sans" charset="0"/>
                <a:ea typeface="Courier New" charset="0"/>
                <a:cs typeface="Gill Sans" charset="0"/>
              </a:rPr>
              <a:t>0</a:t>
            </a: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	n	cn</a:t>
            </a:r>
          </a:p>
          <a:p>
            <a:pPr marL="0" indent="0" defTabSz="1714500">
              <a:lnSpc>
                <a:spcPct val="90000"/>
              </a:lnSpc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	1	3=3</a:t>
            </a:r>
            <a:r>
              <a:rPr lang="en-US" sz="2800" baseline="30000">
                <a:latin typeface="Gill Sans" charset="0"/>
                <a:ea typeface="Courier New" charset="0"/>
                <a:cs typeface="Gill Sans" charset="0"/>
              </a:rPr>
              <a:t>1</a:t>
            </a: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	n/2	3 c n/2</a:t>
            </a:r>
          </a:p>
          <a:p>
            <a:pPr marL="0" indent="0" defTabSz="1714500">
              <a:lnSpc>
                <a:spcPct val="90000"/>
              </a:lnSpc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	2	9=3</a:t>
            </a:r>
            <a:r>
              <a:rPr lang="en-US" sz="2800" baseline="30000">
                <a:latin typeface="Gill Sans" charset="0"/>
                <a:ea typeface="Courier New" charset="0"/>
                <a:cs typeface="Gill Sans" charset="0"/>
              </a:rPr>
              <a:t>2</a:t>
            </a: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	n/4	9 c n/4</a:t>
            </a:r>
          </a:p>
          <a:p>
            <a:pPr marL="0" indent="0" defTabSz="1714500">
              <a:lnSpc>
                <a:spcPct val="90000"/>
              </a:lnSpc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	…	…	…		…</a:t>
            </a:r>
          </a:p>
          <a:p>
            <a:pPr marL="0" indent="0" defTabSz="1714500">
              <a:lnSpc>
                <a:spcPct val="90000"/>
              </a:lnSpc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	i	3</a:t>
            </a:r>
            <a:r>
              <a:rPr lang="en-US" sz="2800" baseline="30000">
                <a:latin typeface="Gill Sans" charset="0"/>
                <a:ea typeface="Courier New" charset="0"/>
                <a:cs typeface="Gill Sans" charset="0"/>
              </a:rPr>
              <a:t>i</a:t>
            </a: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	n/2</a:t>
            </a:r>
            <a:r>
              <a:rPr lang="en-US" sz="2800" baseline="30000">
                <a:latin typeface="Gill Sans" charset="0"/>
                <a:ea typeface="Courier New" charset="0"/>
                <a:cs typeface="Gill Sans" charset="0"/>
              </a:rPr>
              <a:t>i</a:t>
            </a: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	3</a:t>
            </a:r>
            <a:r>
              <a:rPr lang="en-US" sz="2800" baseline="30000">
                <a:latin typeface="Gill Sans" charset="0"/>
                <a:ea typeface="Courier New" charset="0"/>
                <a:cs typeface="Gill Sans" charset="0"/>
              </a:rPr>
              <a:t>i</a:t>
            </a: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 c n/2</a:t>
            </a:r>
            <a:r>
              <a:rPr lang="en-US" sz="2800" baseline="30000">
                <a:latin typeface="Gill Sans" charset="0"/>
                <a:ea typeface="Courier New" charset="0"/>
                <a:cs typeface="Gill Sans" charset="0"/>
              </a:rPr>
              <a:t>i</a:t>
            </a:r>
          </a:p>
          <a:p>
            <a:pPr marL="0" indent="0" defTabSz="1714500">
              <a:lnSpc>
                <a:spcPct val="90000"/>
              </a:lnSpc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	…	…	…		…</a:t>
            </a:r>
          </a:p>
          <a:p>
            <a:pPr marL="0" indent="0" defTabSz="1714500">
              <a:lnSpc>
                <a:spcPct val="90000"/>
              </a:lnSpc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	k-1	3</a:t>
            </a:r>
            <a:r>
              <a:rPr lang="en-US" sz="2800" baseline="30000">
                <a:latin typeface="Gill Sans" charset="0"/>
                <a:ea typeface="Courier New" charset="0"/>
                <a:cs typeface="Gill Sans" charset="0"/>
              </a:rPr>
              <a:t>k-1</a:t>
            </a: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	n/2</a:t>
            </a:r>
            <a:r>
              <a:rPr lang="en-US" sz="2800" baseline="30000">
                <a:latin typeface="Gill Sans" charset="0"/>
                <a:ea typeface="Courier New" charset="0"/>
                <a:cs typeface="Gill Sans" charset="0"/>
              </a:rPr>
              <a:t>k-1</a:t>
            </a: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	3</a:t>
            </a:r>
            <a:r>
              <a:rPr lang="en-US" sz="2800" baseline="30000">
                <a:latin typeface="Gill Sans" charset="0"/>
                <a:ea typeface="Courier New" charset="0"/>
                <a:cs typeface="Gill Sans" charset="0"/>
              </a:rPr>
              <a:t>k-1</a:t>
            </a: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 c n/2</a:t>
            </a:r>
            <a:r>
              <a:rPr lang="en-US" sz="2800" baseline="30000">
                <a:latin typeface="Gill Sans" charset="0"/>
                <a:ea typeface="Courier New" charset="0"/>
                <a:cs typeface="Gill Sans" charset="0"/>
              </a:rPr>
              <a:t>k-1</a:t>
            </a:r>
          </a:p>
          <a:p>
            <a:pPr marL="0" indent="0" defTabSz="1714500">
              <a:lnSpc>
                <a:spcPct val="90000"/>
              </a:lnSpc>
              <a:tabLst>
                <a:tab pos="395288" algn="ctr"/>
                <a:tab pos="1428750" algn="ctr"/>
                <a:tab pos="2176463" algn="l"/>
                <a:tab pos="3319463" algn="l"/>
              </a:tabLst>
            </a:pP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	k	3</a:t>
            </a:r>
            <a:r>
              <a:rPr lang="en-US" sz="2800" baseline="30000">
                <a:latin typeface="Gill Sans" charset="0"/>
                <a:ea typeface="Courier New" charset="0"/>
                <a:cs typeface="Gill Sans" charset="0"/>
              </a:rPr>
              <a:t>k	</a:t>
            </a: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n/2</a:t>
            </a:r>
            <a:r>
              <a:rPr lang="en-US" sz="2800" baseline="30000">
                <a:latin typeface="Gill Sans" charset="0"/>
                <a:ea typeface="Courier New" charset="0"/>
                <a:cs typeface="Gill Sans" charset="0"/>
              </a:rPr>
              <a:t>k</a:t>
            </a: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=1	3</a:t>
            </a:r>
            <a:r>
              <a:rPr lang="en-US" sz="2800" baseline="30000">
                <a:latin typeface="Gill Sans" charset="0"/>
                <a:ea typeface="Courier New" charset="0"/>
                <a:cs typeface="Gill Sans" charset="0"/>
              </a:rPr>
              <a:t>k</a:t>
            </a:r>
            <a:r>
              <a:rPr lang="en-US" sz="2800">
                <a:latin typeface="Gill Sans" charset="0"/>
                <a:ea typeface="Courier New" charset="0"/>
                <a:cs typeface="Gill Sans" charset="0"/>
              </a:rPr>
              <a:t> T(1)</a:t>
            </a:r>
          </a:p>
        </p:txBody>
      </p:sp>
      <p:grpSp>
        <p:nvGrpSpPr>
          <p:cNvPr id="113668" name="Group 38"/>
          <p:cNvGrpSpPr>
            <a:grpSpLocks/>
          </p:cNvGrpSpPr>
          <p:nvPr/>
        </p:nvGrpSpPr>
        <p:grpSpPr bwMode="auto">
          <a:xfrm>
            <a:off x="228600" y="2057400"/>
            <a:ext cx="2895600" cy="1981200"/>
            <a:chOff x="288" y="1632"/>
            <a:chExt cx="1824" cy="1248"/>
          </a:xfrm>
        </p:grpSpPr>
        <p:sp>
          <p:nvSpPr>
            <p:cNvPr id="113737" name="Oval 4"/>
            <p:cNvSpPr>
              <a:spLocks noChangeArrowheads="1"/>
            </p:cNvSpPr>
            <p:nvPr/>
          </p:nvSpPr>
          <p:spPr bwMode="auto">
            <a:xfrm>
              <a:off x="1152" y="163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3738" name="Oval 6"/>
            <p:cNvSpPr>
              <a:spLocks noChangeArrowheads="1"/>
            </p:cNvSpPr>
            <p:nvPr/>
          </p:nvSpPr>
          <p:spPr bwMode="auto">
            <a:xfrm>
              <a:off x="480" y="2208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3739" name="Oval 7"/>
            <p:cNvSpPr>
              <a:spLocks noChangeArrowheads="1"/>
            </p:cNvSpPr>
            <p:nvPr/>
          </p:nvSpPr>
          <p:spPr bwMode="auto">
            <a:xfrm>
              <a:off x="1152" y="2208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3740" name="Oval 8"/>
            <p:cNvSpPr>
              <a:spLocks noChangeArrowheads="1"/>
            </p:cNvSpPr>
            <p:nvPr/>
          </p:nvSpPr>
          <p:spPr bwMode="auto">
            <a:xfrm>
              <a:off x="1824" y="2208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3741" name="Oval 9"/>
            <p:cNvSpPr>
              <a:spLocks noChangeArrowheads="1"/>
            </p:cNvSpPr>
            <p:nvPr/>
          </p:nvSpPr>
          <p:spPr bwMode="auto">
            <a:xfrm>
              <a:off x="288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3742" name="Oval 10"/>
            <p:cNvSpPr>
              <a:spLocks noChangeArrowheads="1"/>
            </p:cNvSpPr>
            <p:nvPr/>
          </p:nvSpPr>
          <p:spPr bwMode="auto">
            <a:xfrm>
              <a:off x="960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3743" name="Oval 11"/>
            <p:cNvSpPr>
              <a:spLocks noChangeArrowheads="1"/>
            </p:cNvSpPr>
            <p:nvPr/>
          </p:nvSpPr>
          <p:spPr bwMode="auto">
            <a:xfrm>
              <a:off x="1632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3744" name="Oval 12"/>
            <p:cNvSpPr>
              <a:spLocks noChangeArrowheads="1"/>
            </p:cNvSpPr>
            <p:nvPr/>
          </p:nvSpPr>
          <p:spPr bwMode="auto">
            <a:xfrm>
              <a:off x="480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3745" name="Oval 13"/>
            <p:cNvSpPr>
              <a:spLocks noChangeArrowheads="1"/>
            </p:cNvSpPr>
            <p:nvPr/>
          </p:nvSpPr>
          <p:spPr bwMode="auto">
            <a:xfrm>
              <a:off x="1152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3746" name="Oval 14"/>
            <p:cNvSpPr>
              <a:spLocks noChangeArrowheads="1"/>
            </p:cNvSpPr>
            <p:nvPr/>
          </p:nvSpPr>
          <p:spPr bwMode="auto">
            <a:xfrm>
              <a:off x="1824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3747" name="Oval 15"/>
            <p:cNvSpPr>
              <a:spLocks noChangeArrowheads="1"/>
            </p:cNvSpPr>
            <p:nvPr/>
          </p:nvSpPr>
          <p:spPr bwMode="auto">
            <a:xfrm>
              <a:off x="672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3748" name="Oval 16"/>
            <p:cNvSpPr>
              <a:spLocks noChangeArrowheads="1"/>
            </p:cNvSpPr>
            <p:nvPr/>
          </p:nvSpPr>
          <p:spPr bwMode="auto">
            <a:xfrm>
              <a:off x="1344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3749" name="Oval 17"/>
            <p:cNvSpPr>
              <a:spLocks noChangeArrowheads="1"/>
            </p:cNvSpPr>
            <p:nvPr/>
          </p:nvSpPr>
          <p:spPr bwMode="auto">
            <a:xfrm>
              <a:off x="2016" y="2784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113750" name="Line 19"/>
            <p:cNvSpPr>
              <a:spLocks noChangeShapeType="1"/>
            </p:cNvSpPr>
            <p:nvPr/>
          </p:nvSpPr>
          <p:spPr bwMode="auto">
            <a:xfrm flipH="1">
              <a:off x="528" y="1728"/>
              <a:ext cx="624" cy="52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13751" name="Line 20"/>
            <p:cNvSpPr>
              <a:spLocks noChangeShapeType="1"/>
            </p:cNvSpPr>
            <p:nvPr/>
          </p:nvSpPr>
          <p:spPr bwMode="auto">
            <a:xfrm flipH="1">
              <a:off x="336" y="2304"/>
              <a:ext cx="144" cy="48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13752" name="Line 21"/>
            <p:cNvSpPr>
              <a:spLocks noChangeShapeType="1"/>
            </p:cNvSpPr>
            <p:nvPr/>
          </p:nvSpPr>
          <p:spPr bwMode="auto">
            <a:xfrm flipH="1">
              <a:off x="1008" y="2304"/>
              <a:ext cx="144" cy="48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13753" name="Line 22"/>
            <p:cNvSpPr>
              <a:spLocks noChangeShapeType="1"/>
            </p:cNvSpPr>
            <p:nvPr/>
          </p:nvSpPr>
          <p:spPr bwMode="auto">
            <a:xfrm flipH="1">
              <a:off x="1680" y="2304"/>
              <a:ext cx="144" cy="48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13754" name="Line 23"/>
            <p:cNvSpPr>
              <a:spLocks noChangeShapeType="1"/>
            </p:cNvSpPr>
            <p:nvPr/>
          </p:nvSpPr>
          <p:spPr bwMode="auto">
            <a:xfrm>
              <a:off x="528" y="2256"/>
              <a:ext cx="0" cy="57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13755" name="Line 24"/>
            <p:cNvSpPr>
              <a:spLocks noChangeShapeType="1"/>
            </p:cNvSpPr>
            <p:nvPr/>
          </p:nvSpPr>
          <p:spPr bwMode="auto">
            <a:xfrm>
              <a:off x="1200" y="2256"/>
              <a:ext cx="0" cy="57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13756" name="Line 25"/>
            <p:cNvSpPr>
              <a:spLocks noChangeShapeType="1"/>
            </p:cNvSpPr>
            <p:nvPr/>
          </p:nvSpPr>
          <p:spPr bwMode="auto">
            <a:xfrm>
              <a:off x="1872" y="2256"/>
              <a:ext cx="0" cy="57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13757" name="Line 26"/>
            <p:cNvSpPr>
              <a:spLocks noChangeShapeType="1"/>
            </p:cNvSpPr>
            <p:nvPr/>
          </p:nvSpPr>
          <p:spPr bwMode="auto">
            <a:xfrm>
              <a:off x="1200" y="1680"/>
              <a:ext cx="672" cy="57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13758" name="Line 30"/>
            <p:cNvSpPr>
              <a:spLocks noChangeShapeType="1"/>
            </p:cNvSpPr>
            <p:nvPr/>
          </p:nvSpPr>
          <p:spPr bwMode="auto">
            <a:xfrm>
              <a:off x="1200" y="2256"/>
              <a:ext cx="192" cy="57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13759" name="Line 31"/>
            <p:cNvSpPr>
              <a:spLocks noChangeShapeType="1"/>
            </p:cNvSpPr>
            <p:nvPr/>
          </p:nvSpPr>
          <p:spPr bwMode="auto">
            <a:xfrm>
              <a:off x="528" y="2256"/>
              <a:ext cx="192" cy="57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13760" name="Line 32"/>
            <p:cNvSpPr>
              <a:spLocks noChangeShapeType="1"/>
            </p:cNvSpPr>
            <p:nvPr/>
          </p:nvSpPr>
          <p:spPr bwMode="auto">
            <a:xfrm flipH="1">
              <a:off x="1200" y="1728"/>
              <a:ext cx="0" cy="48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13761" name="Line 33"/>
            <p:cNvSpPr>
              <a:spLocks noChangeShapeType="1"/>
            </p:cNvSpPr>
            <p:nvPr/>
          </p:nvSpPr>
          <p:spPr bwMode="auto">
            <a:xfrm>
              <a:off x="1872" y="2256"/>
              <a:ext cx="192" cy="57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</p:grpSp>
      <p:sp>
        <p:nvSpPr>
          <p:cNvPr id="113669" name="Line 35"/>
          <p:cNvSpPr>
            <a:spLocks noChangeShapeType="1"/>
          </p:cNvSpPr>
          <p:nvPr/>
        </p:nvSpPr>
        <p:spPr bwMode="auto">
          <a:xfrm>
            <a:off x="3657600" y="2057400"/>
            <a:ext cx="4800600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3670" name="Line 36"/>
          <p:cNvSpPr>
            <a:spLocks noChangeShapeType="1"/>
          </p:cNvSpPr>
          <p:nvPr/>
        </p:nvSpPr>
        <p:spPr bwMode="auto">
          <a:xfrm flipH="1">
            <a:off x="4648200" y="1676400"/>
            <a:ext cx="0" cy="41148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3671" name="Line 39"/>
          <p:cNvSpPr>
            <a:spLocks noChangeShapeType="1"/>
          </p:cNvSpPr>
          <p:nvPr/>
        </p:nvSpPr>
        <p:spPr bwMode="auto">
          <a:xfrm flipH="1">
            <a:off x="5715000" y="1676400"/>
            <a:ext cx="0" cy="41148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3672" name="Line 40"/>
          <p:cNvSpPr>
            <a:spLocks noChangeShapeType="1"/>
          </p:cNvSpPr>
          <p:nvPr/>
        </p:nvSpPr>
        <p:spPr bwMode="auto">
          <a:xfrm flipH="1">
            <a:off x="7010400" y="1676400"/>
            <a:ext cx="0" cy="41148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3673" name="Text Box 41"/>
          <p:cNvSpPr txBox="1">
            <a:spLocks noChangeArrowheads="1"/>
          </p:cNvSpPr>
          <p:nvPr/>
        </p:nvSpPr>
        <p:spPr bwMode="auto">
          <a:xfrm>
            <a:off x="2482850" y="4406900"/>
            <a:ext cx="542411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3600" dirty="0">
                <a:solidFill>
                  <a:srgbClr val="3366FF"/>
                </a:solidFill>
                <a:latin typeface="Gill Sans"/>
                <a:ea typeface="Courier New" charset="0"/>
                <a:cs typeface="Gill Sans" charset="0"/>
              </a:rPr>
              <a:t>.</a:t>
            </a:r>
          </a:p>
          <a:p>
            <a:pPr>
              <a:lnSpc>
                <a:spcPct val="40000"/>
              </a:lnSpc>
            </a:pPr>
            <a:r>
              <a:rPr lang="en-US" sz="3600" dirty="0">
                <a:solidFill>
                  <a:srgbClr val="3366FF"/>
                </a:solidFill>
                <a:latin typeface="Gill Sans"/>
                <a:ea typeface="Courier New" charset="0"/>
                <a:cs typeface="Gill Sans" charset="0"/>
              </a:rPr>
              <a:t> .</a:t>
            </a:r>
          </a:p>
          <a:p>
            <a:pPr>
              <a:lnSpc>
                <a:spcPct val="40000"/>
              </a:lnSpc>
            </a:pPr>
            <a:r>
              <a:rPr lang="en-US" sz="3600" dirty="0">
                <a:solidFill>
                  <a:srgbClr val="3366FF"/>
                </a:solidFill>
                <a:latin typeface="Gill Sans"/>
                <a:ea typeface="Courier New" charset="0"/>
                <a:cs typeface="Gill Sans" charset="0"/>
              </a:rPr>
              <a:t>  .</a:t>
            </a:r>
          </a:p>
        </p:txBody>
      </p:sp>
      <p:sp>
        <p:nvSpPr>
          <p:cNvPr id="113674" name="Text Box 42"/>
          <p:cNvSpPr txBox="1">
            <a:spLocks noChangeArrowheads="1"/>
          </p:cNvSpPr>
          <p:nvPr/>
        </p:nvSpPr>
        <p:spPr bwMode="auto">
          <a:xfrm>
            <a:off x="228600" y="4406900"/>
            <a:ext cx="542411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3600" dirty="0">
                <a:solidFill>
                  <a:srgbClr val="3366FF"/>
                </a:solidFill>
                <a:latin typeface="Gill Sans"/>
                <a:ea typeface="Courier New" charset="0"/>
                <a:cs typeface="Gill Sans" charset="0"/>
              </a:rPr>
              <a:t>  .</a:t>
            </a:r>
          </a:p>
          <a:p>
            <a:pPr>
              <a:lnSpc>
                <a:spcPct val="40000"/>
              </a:lnSpc>
            </a:pPr>
            <a:r>
              <a:rPr lang="en-US" sz="3600" dirty="0">
                <a:solidFill>
                  <a:srgbClr val="3366FF"/>
                </a:solidFill>
                <a:latin typeface="Gill Sans"/>
                <a:ea typeface="Courier New" charset="0"/>
                <a:cs typeface="Gill Sans" charset="0"/>
              </a:rPr>
              <a:t> .</a:t>
            </a:r>
          </a:p>
          <a:p>
            <a:pPr>
              <a:lnSpc>
                <a:spcPct val="40000"/>
              </a:lnSpc>
            </a:pPr>
            <a:r>
              <a:rPr lang="en-US" sz="3600" dirty="0">
                <a:solidFill>
                  <a:srgbClr val="3366FF"/>
                </a:solidFill>
                <a:latin typeface="Gill Sans"/>
                <a:ea typeface="Courier New" charset="0"/>
                <a:cs typeface="Gill Sans" charset="0"/>
              </a:rPr>
              <a:t>.</a:t>
            </a:r>
          </a:p>
        </p:txBody>
      </p:sp>
      <p:sp>
        <p:nvSpPr>
          <p:cNvPr id="113675" name="Text Box 43"/>
          <p:cNvSpPr txBox="1">
            <a:spLocks noChangeArrowheads="1"/>
          </p:cNvSpPr>
          <p:nvPr/>
        </p:nvSpPr>
        <p:spPr bwMode="auto">
          <a:xfrm>
            <a:off x="1482725" y="4406900"/>
            <a:ext cx="285881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3600" dirty="0">
                <a:solidFill>
                  <a:srgbClr val="3366FF"/>
                </a:solidFill>
                <a:latin typeface="Gill Sans"/>
                <a:ea typeface="Courier New" charset="0"/>
                <a:cs typeface="Gill Sans" charset="0"/>
              </a:rPr>
              <a:t>.</a:t>
            </a:r>
          </a:p>
          <a:p>
            <a:pPr>
              <a:lnSpc>
                <a:spcPct val="40000"/>
              </a:lnSpc>
            </a:pPr>
            <a:r>
              <a:rPr lang="en-US" sz="3600" dirty="0">
                <a:solidFill>
                  <a:srgbClr val="3366FF"/>
                </a:solidFill>
                <a:latin typeface="Gill Sans"/>
                <a:ea typeface="Courier New" charset="0"/>
                <a:cs typeface="Gill Sans" charset="0"/>
              </a:rPr>
              <a:t>.</a:t>
            </a:r>
          </a:p>
          <a:p>
            <a:pPr>
              <a:lnSpc>
                <a:spcPct val="40000"/>
              </a:lnSpc>
            </a:pPr>
            <a:r>
              <a:rPr lang="en-US" sz="3600" dirty="0">
                <a:solidFill>
                  <a:srgbClr val="3366FF"/>
                </a:solidFill>
                <a:latin typeface="Gill Sans"/>
                <a:ea typeface="Courier New" charset="0"/>
                <a:cs typeface="Gill Sans" charset="0"/>
              </a:rPr>
              <a:t>.</a:t>
            </a:r>
          </a:p>
        </p:txBody>
      </p:sp>
      <p:sp>
        <p:nvSpPr>
          <p:cNvPr id="113676" name="Text Box 44"/>
          <p:cNvSpPr txBox="1">
            <a:spLocks noChangeArrowheads="1"/>
          </p:cNvSpPr>
          <p:nvPr/>
        </p:nvSpPr>
        <p:spPr bwMode="auto">
          <a:xfrm>
            <a:off x="517525" y="5334000"/>
            <a:ext cx="2941881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 dirty="0">
                <a:latin typeface="Gill Sans"/>
                <a:ea typeface="Courier New" charset="0"/>
                <a:cs typeface="Gill Sans" charset="0"/>
              </a:rPr>
              <a:t>n = 2</a:t>
            </a:r>
            <a:r>
              <a:rPr lang="en-US" baseline="30000" dirty="0">
                <a:latin typeface="Gill Sans"/>
                <a:ea typeface="Courier New" charset="0"/>
                <a:cs typeface="Gill Sans" charset="0"/>
              </a:rPr>
              <a:t>k</a:t>
            </a:r>
            <a:r>
              <a:rPr lang="en-US" dirty="0">
                <a:latin typeface="Gill Sans"/>
                <a:ea typeface="Courier New" charset="0"/>
                <a:cs typeface="Gill Sans" charset="0"/>
              </a:rPr>
              <a:t> ; k = log</a:t>
            </a:r>
            <a:r>
              <a:rPr lang="en-US" baseline="-25000" dirty="0">
                <a:latin typeface="Gill Sans"/>
                <a:ea typeface="Courier New" charset="0"/>
                <a:cs typeface="Gill Sans" charset="0"/>
              </a:rPr>
              <a:t>2</a:t>
            </a:r>
            <a:r>
              <a:rPr lang="en-US" dirty="0">
                <a:latin typeface="Gill Sans"/>
                <a:ea typeface="Courier New" charset="0"/>
                <a:cs typeface="Gill Sans" charset="0"/>
              </a:rPr>
              <a:t>n</a:t>
            </a:r>
          </a:p>
          <a:p>
            <a:pPr>
              <a:lnSpc>
                <a:spcPct val="80000"/>
              </a:lnSpc>
            </a:pPr>
            <a:endParaRPr lang="en-US" dirty="0">
              <a:latin typeface="Gill Sans"/>
              <a:ea typeface="Courier New" charset="0"/>
              <a:cs typeface="Gill Sans" charset="0"/>
            </a:endParaRPr>
          </a:p>
          <a:p>
            <a:r>
              <a:rPr lang="en-US" dirty="0">
                <a:latin typeface="Gill Sans"/>
                <a:ea typeface="Courier New" charset="0"/>
                <a:cs typeface="Gill Sans" charset="0"/>
              </a:rPr>
              <a:t>Total Work:  T(n) = </a:t>
            </a:r>
          </a:p>
        </p:txBody>
      </p:sp>
      <p:graphicFrame>
        <p:nvGraphicFramePr>
          <p:cNvPr id="113677" name="Object 2"/>
          <p:cNvGraphicFramePr>
            <a:graphicFrameLocks noChangeAspect="1"/>
          </p:cNvGraphicFramePr>
          <p:nvPr/>
        </p:nvGraphicFramePr>
        <p:xfrm>
          <a:off x="3962400" y="5943600"/>
          <a:ext cx="2413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3" name="Equation" r:id="rId4" imgW="2413000" imgH="685800" progId="Equation.3">
                  <p:embed/>
                </p:oleObj>
              </mc:Choice>
              <mc:Fallback>
                <p:oleObj name="Equation" r:id="rId4" imgW="24130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943600"/>
                        <a:ext cx="2413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8" name="Line 51"/>
          <p:cNvSpPr>
            <a:spLocks noChangeShapeType="1"/>
          </p:cNvSpPr>
          <p:nvPr/>
        </p:nvSpPr>
        <p:spPr bwMode="auto">
          <a:xfrm>
            <a:off x="3657600" y="2057400"/>
            <a:ext cx="4800600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3679" name="Line 52"/>
          <p:cNvSpPr>
            <a:spLocks noChangeShapeType="1"/>
          </p:cNvSpPr>
          <p:nvPr/>
        </p:nvSpPr>
        <p:spPr bwMode="auto">
          <a:xfrm flipH="1">
            <a:off x="4648200" y="1676400"/>
            <a:ext cx="0" cy="41148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3680" name="Line 53"/>
          <p:cNvSpPr>
            <a:spLocks noChangeShapeType="1"/>
          </p:cNvSpPr>
          <p:nvPr/>
        </p:nvSpPr>
        <p:spPr bwMode="auto">
          <a:xfrm flipH="1">
            <a:off x="5715000" y="1676400"/>
            <a:ext cx="0" cy="41148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3681" name="Line 54"/>
          <p:cNvSpPr>
            <a:spLocks noChangeShapeType="1"/>
          </p:cNvSpPr>
          <p:nvPr/>
        </p:nvSpPr>
        <p:spPr bwMode="auto">
          <a:xfrm flipH="1">
            <a:off x="7010400" y="1676400"/>
            <a:ext cx="0" cy="41148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3682" name="Rectangle 57"/>
          <p:cNvSpPr>
            <a:spLocks noChangeArrowheads="1"/>
          </p:cNvSpPr>
          <p:nvPr/>
        </p:nvSpPr>
        <p:spPr bwMode="auto">
          <a:xfrm>
            <a:off x="7239000" y="5638800"/>
            <a:ext cx="685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113683" name="Rectangle 45"/>
          <p:cNvSpPr>
            <a:spLocks noChangeArrowheads="1"/>
          </p:cNvSpPr>
          <p:nvPr/>
        </p:nvSpPr>
        <p:spPr bwMode="auto">
          <a:xfrm>
            <a:off x="3276600" y="1524000"/>
            <a:ext cx="5791200" cy="434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 type="arrow" w="med" len="med"/>
                <a:tailEnd/>
              </a14:hiddenLine>
            </a:ext>
          </a:extLst>
        </p:spPr>
        <p:txBody>
          <a:bodyPr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3429000" y="1612900"/>
          <a:ext cx="5334000" cy="4171950"/>
        </p:xfrm>
        <a:graphic>
          <a:graphicData uri="http://schemas.openxmlformats.org/drawingml/2006/table">
            <a:tbl>
              <a:tblPr/>
              <a:tblGrid>
                <a:gridCol w="838200"/>
                <a:gridCol w="1169988"/>
                <a:gridCol w="1593850"/>
                <a:gridCol w="1731962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Num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019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1 = 3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cn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3 = 3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n/2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3cn/2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9 = 3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n/4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9cn/4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3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n/2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3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 c n/2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k-1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3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k-1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	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n/2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k-1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3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k-1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 c n/2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k-1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/>
                          <a:cs typeface="Gill Sans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3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	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n/2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 = 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3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k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Gill Sans"/>
                          <a:cs typeface="Gill Sans"/>
                        </a:rPr>
                        <a:t> T(1)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</a:tbl>
          </a:graphicData>
        </a:graphic>
      </p:graphicFrame>
      <p:cxnSp>
        <p:nvCxnSpPr>
          <p:cNvPr id="113736" name="AutoShape 46"/>
          <p:cNvCxnSpPr>
            <a:cxnSpLocks noChangeShapeType="1"/>
          </p:cNvCxnSpPr>
          <p:nvPr/>
        </p:nvCxnSpPr>
        <p:spPr bwMode="auto">
          <a:xfrm flipV="1">
            <a:off x="6564313" y="5791200"/>
            <a:ext cx="1017587" cy="579438"/>
          </a:xfrm>
          <a:prstGeom prst="bentConnector2">
            <a:avLst/>
          </a:prstGeom>
          <a:noFill/>
          <a:ln w="28575">
            <a:solidFill>
              <a:schemeClr val="accent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9832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a useful identity</a:t>
            </a:r>
          </a:p>
        </p:txBody>
      </p:sp>
      <p:sp>
        <p:nvSpPr>
          <p:cNvPr id="1157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025525" algn="l"/>
              </a:tabLst>
            </a:pPr>
            <a:r>
              <a:rPr lang="en-US">
                <a:latin typeface="Gill Sans" charset="0"/>
                <a:ea typeface="Courier New" charset="0"/>
                <a:cs typeface="Gill Sans" charset="0"/>
              </a:rPr>
              <a:t>Theorem:</a:t>
            </a:r>
          </a:p>
          <a:p>
            <a:pPr algn="ctr">
              <a:tabLst>
                <a:tab pos="1025525" algn="l"/>
              </a:tabLst>
            </a:pPr>
            <a:r>
              <a:rPr lang="en-US">
                <a:latin typeface="Gill Sans" charset="0"/>
                <a:ea typeface="Courier New" charset="0"/>
                <a:cs typeface="Gill Sans" charset="0"/>
              </a:rPr>
              <a:t>1 + x + x</a:t>
            </a:r>
            <a:r>
              <a:rPr lang="en-US" baseline="30000">
                <a:latin typeface="Gill Sans" charset="0"/>
                <a:ea typeface="Courier New" charset="0"/>
                <a:cs typeface="Gill Sans" charset="0"/>
              </a:rPr>
              <a:t>2</a:t>
            </a:r>
            <a:r>
              <a:rPr lang="en-US">
                <a:latin typeface="Gill Sans" charset="0"/>
                <a:ea typeface="Courier New" charset="0"/>
                <a:cs typeface="Gill Sans" charset="0"/>
              </a:rPr>
              <a:t> + x</a:t>
            </a:r>
            <a:r>
              <a:rPr lang="en-US" baseline="30000">
                <a:latin typeface="Gill Sans" charset="0"/>
                <a:ea typeface="Courier New" charset="0"/>
                <a:cs typeface="Gill Sans" charset="0"/>
              </a:rPr>
              <a:t>3</a:t>
            </a:r>
            <a:r>
              <a:rPr lang="en-US">
                <a:latin typeface="Gill Sans" charset="0"/>
                <a:ea typeface="Courier New" charset="0"/>
                <a:cs typeface="Gill Sans" charset="0"/>
              </a:rPr>
              <a:t> + … + x</a:t>
            </a:r>
            <a:r>
              <a:rPr lang="en-US" baseline="30000">
                <a:latin typeface="Gill Sans" charset="0"/>
                <a:ea typeface="Courier New" charset="0"/>
                <a:cs typeface="Gill Sans" charset="0"/>
              </a:rPr>
              <a:t>k</a:t>
            </a:r>
            <a:r>
              <a:rPr lang="en-US">
                <a:latin typeface="Gill Sans" charset="0"/>
                <a:ea typeface="Courier New" charset="0"/>
                <a:cs typeface="Gill Sans" charset="0"/>
              </a:rPr>
              <a:t>  =  (x</a:t>
            </a:r>
            <a:r>
              <a:rPr lang="en-US" baseline="30000">
                <a:latin typeface="Gill Sans" charset="0"/>
                <a:ea typeface="Courier New" charset="0"/>
                <a:cs typeface="Gill Sans" charset="0"/>
              </a:rPr>
              <a:t>k+1</a:t>
            </a:r>
            <a:r>
              <a:rPr lang="en-US">
                <a:latin typeface="Gill Sans" charset="0"/>
                <a:ea typeface="Courier New" charset="0"/>
                <a:cs typeface="Gill Sans" charset="0"/>
              </a:rPr>
              <a:t>-1)/(x-1)</a:t>
            </a:r>
          </a:p>
          <a:p>
            <a:pPr>
              <a:tabLst>
                <a:tab pos="1025525" algn="l"/>
              </a:tabLst>
            </a:pPr>
            <a:r>
              <a:rPr lang="en-US">
                <a:latin typeface="Gill Sans" charset="0"/>
                <a:ea typeface="Courier New" charset="0"/>
                <a:cs typeface="Gill Sans" charset="0"/>
              </a:rPr>
              <a:t>proof:</a:t>
            </a:r>
          </a:p>
          <a:p>
            <a:pPr>
              <a:tabLst>
                <a:tab pos="1025525" algn="l"/>
              </a:tabLst>
            </a:pPr>
            <a:r>
              <a:rPr lang="en-US">
                <a:latin typeface="Gill Sans" charset="0"/>
                <a:ea typeface="Courier New" charset="0"/>
                <a:cs typeface="Gill Sans" charset="0"/>
              </a:rPr>
              <a:t>      y	= 1 + x + x</a:t>
            </a:r>
            <a:r>
              <a:rPr lang="en-US" baseline="30000">
                <a:latin typeface="Gill Sans" charset="0"/>
                <a:ea typeface="Courier New" charset="0"/>
                <a:cs typeface="Gill Sans" charset="0"/>
              </a:rPr>
              <a:t>2</a:t>
            </a:r>
            <a:r>
              <a:rPr lang="en-US">
                <a:latin typeface="Gill Sans" charset="0"/>
                <a:ea typeface="Courier New" charset="0"/>
                <a:cs typeface="Gill Sans" charset="0"/>
              </a:rPr>
              <a:t> + x</a:t>
            </a:r>
            <a:r>
              <a:rPr lang="en-US" baseline="30000">
                <a:latin typeface="Gill Sans" charset="0"/>
                <a:ea typeface="Courier New" charset="0"/>
                <a:cs typeface="Gill Sans" charset="0"/>
              </a:rPr>
              <a:t>3</a:t>
            </a:r>
            <a:r>
              <a:rPr lang="en-US">
                <a:latin typeface="Gill Sans" charset="0"/>
                <a:ea typeface="Courier New" charset="0"/>
                <a:cs typeface="Gill Sans" charset="0"/>
              </a:rPr>
              <a:t> + … + x</a:t>
            </a:r>
            <a:r>
              <a:rPr lang="en-US" baseline="30000">
                <a:latin typeface="Gill Sans" charset="0"/>
                <a:ea typeface="Courier New" charset="0"/>
                <a:cs typeface="Gill Sans" charset="0"/>
              </a:rPr>
              <a:t>k</a:t>
            </a:r>
          </a:p>
          <a:p>
            <a:pPr>
              <a:tabLst>
                <a:tab pos="1025525" algn="l"/>
              </a:tabLst>
            </a:pPr>
            <a:r>
              <a:rPr lang="en-US">
                <a:latin typeface="Gill Sans" charset="0"/>
                <a:ea typeface="Courier New" charset="0"/>
                <a:cs typeface="Gill Sans" charset="0"/>
              </a:rPr>
              <a:t>    xy 	=       x + x</a:t>
            </a:r>
            <a:r>
              <a:rPr lang="en-US" baseline="30000">
                <a:latin typeface="Gill Sans" charset="0"/>
                <a:ea typeface="Courier New" charset="0"/>
                <a:cs typeface="Gill Sans" charset="0"/>
              </a:rPr>
              <a:t>2</a:t>
            </a:r>
            <a:r>
              <a:rPr lang="en-US">
                <a:latin typeface="Gill Sans" charset="0"/>
                <a:ea typeface="Courier New" charset="0"/>
                <a:cs typeface="Gill Sans" charset="0"/>
              </a:rPr>
              <a:t> + x</a:t>
            </a:r>
            <a:r>
              <a:rPr lang="en-US" baseline="30000">
                <a:latin typeface="Gill Sans" charset="0"/>
                <a:ea typeface="Courier New" charset="0"/>
                <a:cs typeface="Gill Sans" charset="0"/>
              </a:rPr>
              <a:t>3</a:t>
            </a:r>
            <a:r>
              <a:rPr lang="en-US">
                <a:latin typeface="Gill Sans" charset="0"/>
                <a:ea typeface="Courier New" charset="0"/>
                <a:cs typeface="Gill Sans" charset="0"/>
              </a:rPr>
              <a:t> + … + x</a:t>
            </a:r>
            <a:r>
              <a:rPr lang="en-US" baseline="30000">
                <a:latin typeface="Gill Sans" charset="0"/>
                <a:ea typeface="Courier New" charset="0"/>
                <a:cs typeface="Gill Sans" charset="0"/>
              </a:rPr>
              <a:t>k</a:t>
            </a:r>
            <a:r>
              <a:rPr lang="en-US">
                <a:latin typeface="Gill Sans" charset="0"/>
                <a:ea typeface="Courier New" charset="0"/>
                <a:cs typeface="Gill Sans" charset="0"/>
              </a:rPr>
              <a:t> + x</a:t>
            </a:r>
            <a:r>
              <a:rPr lang="en-US" baseline="30000">
                <a:latin typeface="Gill Sans" charset="0"/>
                <a:ea typeface="Courier New" charset="0"/>
                <a:cs typeface="Gill Sans" charset="0"/>
              </a:rPr>
              <a:t>k+1</a:t>
            </a:r>
          </a:p>
          <a:p>
            <a:pPr>
              <a:tabLst>
                <a:tab pos="1025525" algn="l"/>
              </a:tabLst>
            </a:pPr>
            <a:r>
              <a:rPr lang="en-US">
                <a:latin typeface="Gill Sans" charset="0"/>
                <a:ea typeface="Courier New" charset="0"/>
                <a:cs typeface="Gill Sans" charset="0"/>
              </a:rPr>
              <a:t>  xy-y	=  x</a:t>
            </a:r>
            <a:r>
              <a:rPr lang="en-US" baseline="30000">
                <a:latin typeface="Gill Sans" charset="0"/>
                <a:ea typeface="Courier New" charset="0"/>
                <a:cs typeface="Gill Sans" charset="0"/>
              </a:rPr>
              <a:t>k+1 </a:t>
            </a:r>
            <a:r>
              <a:rPr lang="en-US">
                <a:latin typeface="Gill Sans" charset="0"/>
                <a:ea typeface="Courier New" charset="0"/>
                <a:cs typeface="Gill Sans" charset="0"/>
              </a:rPr>
              <a:t>- 1</a:t>
            </a:r>
          </a:p>
          <a:p>
            <a:pPr>
              <a:tabLst>
                <a:tab pos="1025525" algn="l"/>
              </a:tabLst>
            </a:pPr>
            <a:r>
              <a:rPr lang="en-US">
                <a:latin typeface="Gill Sans" charset="0"/>
                <a:ea typeface="Courier New" charset="0"/>
                <a:cs typeface="Gill Sans" charset="0"/>
              </a:rPr>
              <a:t>y(x-1)	=  x</a:t>
            </a:r>
            <a:r>
              <a:rPr lang="en-US" baseline="30000">
                <a:latin typeface="Gill Sans" charset="0"/>
                <a:ea typeface="Courier New" charset="0"/>
                <a:cs typeface="Gill Sans" charset="0"/>
              </a:rPr>
              <a:t>k+1 </a:t>
            </a:r>
            <a:r>
              <a:rPr lang="en-US">
                <a:latin typeface="Gill Sans" charset="0"/>
                <a:ea typeface="Courier New" charset="0"/>
                <a:cs typeface="Gill Sans" charset="0"/>
              </a:rPr>
              <a:t>- 1</a:t>
            </a:r>
          </a:p>
          <a:p>
            <a:pPr>
              <a:tabLst>
                <a:tab pos="1025525" algn="l"/>
              </a:tabLst>
            </a:pPr>
            <a:r>
              <a:rPr lang="en-US">
                <a:latin typeface="Gill Sans" charset="0"/>
                <a:ea typeface="Courier New" charset="0"/>
                <a:cs typeface="Gill Sans" charset="0"/>
              </a:rPr>
              <a:t>      y	= (x</a:t>
            </a:r>
            <a:r>
              <a:rPr lang="en-US" baseline="30000">
                <a:latin typeface="Gill Sans" charset="0"/>
                <a:ea typeface="Courier New" charset="0"/>
                <a:cs typeface="Gill Sans" charset="0"/>
              </a:rPr>
              <a:t>k+1</a:t>
            </a:r>
            <a:r>
              <a:rPr lang="en-US">
                <a:latin typeface="Gill Sans" charset="0"/>
                <a:ea typeface="Courier New" charset="0"/>
                <a:cs typeface="Gill Sans" charset="0"/>
              </a:rPr>
              <a:t>-1)/(x-1)</a:t>
            </a:r>
          </a:p>
          <a:p>
            <a:pPr>
              <a:tabLst>
                <a:tab pos="1025525" algn="l"/>
              </a:tabLst>
            </a:pPr>
            <a:endParaRPr lang="en-US">
              <a:latin typeface="Gill Sans" charset="0"/>
              <a:ea typeface="Courier New" charset="0"/>
              <a:cs typeface="Gill Sans" charset="0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C08E56F5-5173-3C4C-972F-48BC8AF13F5D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14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6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"/>
            <a:ext cx="7924800" cy="990600"/>
          </a:xfrm>
        </p:spPr>
        <p:txBody>
          <a:bodyPr/>
          <a:lstStyle/>
          <a:p>
            <a:pPr>
              <a:tabLst>
                <a:tab pos="1368425" algn="l"/>
              </a:tabLst>
            </a:pPr>
            <a:r>
              <a:rPr lang="en-US">
                <a:latin typeface="Garamond" charset="0"/>
                <a:ea typeface="Gill Sans" charset="0"/>
              </a:rPr>
              <a:t>Solve:	T(1) = c</a:t>
            </a:r>
            <a:br>
              <a:rPr lang="en-US">
                <a:latin typeface="Garamond" charset="0"/>
                <a:ea typeface="Gill Sans" charset="0"/>
              </a:rPr>
            </a:br>
            <a:r>
              <a:rPr lang="en-US">
                <a:latin typeface="Garamond" charset="0"/>
                <a:ea typeface="Gill Sans" charset="0"/>
              </a:rPr>
              <a:t>	T(n) = 3 T(n/2) + cn</a:t>
            </a:r>
            <a:r>
              <a:rPr lang="en-US" sz="2400">
                <a:latin typeface="Garamond" charset="0"/>
                <a:ea typeface="Gill Sans" charset="0"/>
              </a:rPr>
              <a:t>    (cont.)</a:t>
            </a:r>
          </a:p>
        </p:txBody>
      </p:sp>
      <p:sp>
        <p:nvSpPr>
          <p:cNvPr id="11673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B03E0E52-E8C1-0E42-90A6-50249656F54F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15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2071688" y="1870075"/>
          <a:ext cx="2747962" cy="421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1" name="Equation" r:id="rId4" imgW="977900" imgH="1498600" progId="Equation.3">
                  <p:embed/>
                </p:oleObj>
              </mc:Choice>
              <mc:Fallback>
                <p:oleObj name="Equation" r:id="rId4" imgW="977900" imgH="149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1870075"/>
                        <a:ext cx="2747962" cy="421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567767"/>
              </p:ext>
            </p:extLst>
          </p:nvPr>
        </p:nvGraphicFramePr>
        <p:xfrm>
          <a:off x="1143000" y="2173288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2" name="Equation" r:id="rId6" imgW="876300" imgH="431800" progId="Equation.3">
                  <p:embed/>
                </p:oleObj>
              </mc:Choice>
              <mc:Fallback>
                <p:oleObj name="Equation" r:id="rId6" imgW="87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73288"/>
                        <a:ext cx="876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6741" name="Group 1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3048000"/>
            <a:ext cx="20605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Line 12"/>
          <p:cNvSpPr>
            <a:spLocks noChangeShapeType="1"/>
          </p:cNvSpPr>
          <p:nvPr/>
        </p:nvSpPr>
        <p:spPr bwMode="auto">
          <a:xfrm flipH="1" flipV="1">
            <a:off x="4876800" y="4191000"/>
            <a:ext cx="1219200" cy="76200"/>
          </a:xfrm>
          <a:prstGeom prst="line">
            <a:avLst/>
          </a:prstGeom>
          <a:noFill/>
          <a:ln w="76200">
            <a:solidFill>
              <a:srgbClr val="FFF5CD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6743" name="Line 13"/>
          <p:cNvSpPr>
            <a:spLocks noChangeShapeType="1"/>
          </p:cNvSpPr>
          <p:nvPr/>
        </p:nvSpPr>
        <p:spPr bwMode="auto">
          <a:xfrm flipV="1">
            <a:off x="4953000" y="4800600"/>
            <a:ext cx="1143000" cy="381000"/>
          </a:xfrm>
          <a:prstGeom prst="line">
            <a:avLst/>
          </a:prstGeom>
          <a:noFill/>
          <a:ln w="76200">
            <a:solidFill>
              <a:srgbClr val="FFF5CD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4710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"/>
            <a:ext cx="7924800" cy="990600"/>
          </a:xfrm>
        </p:spPr>
        <p:txBody>
          <a:bodyPr/>
          <a:lstStyle/>
          <a:p>
            <a:pPr>
              <a:tabLst>
                <a:tab pos="1368425" algn="l"/>
              </a:tabLst>
            </a:pPr>
            <a:r>
              <a:rPr lang="en-US">
                <a:latin typeface="Garamond" charset="0"/>
                <a:ea typeface="Gill Sans" charset="0"/>
              </a:rPr>
              <a:t>Solve:	T(1) = c</a:t>
            </a:r>
            <a:br>
              <a:rPr lang="en-US">
                <a:latin typeface="Garamond" charset="0"/>
                <a:ea typeface="Gill Sans" charset="0"/>
              </a:rPr>
            </a:br>
            <a:r>
              <a:rPr lang="en-US">
                <a:latin typeface="Garamond" charset="0"/>
                <a:ea typeface="Gill Sans" charset="0"/>
              </a:rPr>
              <a:t>	T(n) = 3 T(n/2) + cn   </a:t>
            </a:r>
            <a:r>
              <a:rPr lang="en-US" sz="2400">
                <a:latin typeface="Garamond" charset="0"/>
                <a:ea typeface="Gill Sans" charset="0"/>
              </a:rPr>
              <a:t> (cont.)</a:t>
            </a:r>
          </a:p>
        </p:txBody>
      </p:sp>
      <p:sp>
        <p:nvSpPr>
          <p:cNvPr id="11878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E7DF6995-A0E7-1B46-8E46-277F027A1F57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16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  <p:graphicFrame>
        <p:nvGraphicFramePr>
          <p:cNvPr id="118787" name="Object 2"/>
          <p:cNvGraphicFramePr>
            <a:graphicFrameLocks noChangeAspect="1"/>
          </p:cNvGraphicFramePr>
          <p:nvPr/>
        </p:nvGraphicFramePr>
        <p:xfrm>
          <a:off x="1279525" y="1371600"/>
          <a:ext cx="5949950" cy="524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1" name="Equation" r:id="rId4" imgW="1714500" imgH="1511300" progId="Equation.3">
                  <p:embed/>
                </p:oleObj>
              </mc:Choice>
              <mc:Fallback>
                <p:oleObj name="Equation" r:id="rId4" imgW="1714500" imgH="151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1371600"/>
                        <a:ext cx="5949950" cy="524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781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"/>
            <a:ext cx="7924800" cy="990600"/>
          </a:xfrm>
        </p:spPr>
        <p:txBody>
          <a:bodyPr/>
          <a:lstStyle/>
          <a:p>
            <a:pPr>
              <a:tabLst>
                <a:tab pos="1368425" algn="l"/>
              </a:tabLst>
            </a:pPr>
            <a:r>
              <a:rPr lang="en-US">
                <a:latin typeface="Garamond" charset="0"/>
                <a:ea typeface="Gill Sans" charset="0"/>
              </a:rPr>
              <a:t>Solve:	T(1) = c</a:t>
            </a:r>
            <a:br>
              <a:rPr lang="en-US">
                <a:latin typeface="Garamond" charset="0"/>
                <a:ea typeface="Gill Sans" charset="0"/>
              </a:rPr>
            </a:br>
            <a:r>
              <a:rPr lang="en-US">
                <a:latin typeface="Garamond" charset="0"/>
                <a:ea typeface="Gill Sans" charset="0"/>
              </a:rPr>
              <a:t>	T(n) = 3 T(n/2) + cn</a:t>
            </a:r>
            <a:r>
              <a:rPr lang="en-US" sz="2400">
                <a:latin typeface="Garamond" charset="0"/>
                <a:ea typeface="Gill Sans" charset="0"/>
              </a:rPr>
              <a:t>    (cont.)</a:t>
            </a:r>
          </a:p>
        </p:txBody>
      </p:sp>
      <p:sp>
        <p:nvSpPr>
          <p:cNvPr id="12083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AE7D2735-D413-B74A-80DC-EBF7E3DE7F63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17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20835" name="Rectangle 5"/>
          <p:cNvSpPr>
            <a:spLocks noChangeArrowheads="1"/>
          </p:cNvSpPr>
          <p:nvPr/>
        </p:nvSpPr>
        <p:spPr bwMode="auto">
          <a:xfrm>
            <a:off x="5486400" y="2819400"/>
            <a:ext cx="3079750" cy="3429000"/>
          </a:xfrm>
          <a:prstGeom prst="rect">
            <a:avLst/>
          </a:prstGeom>
          <a:solidFill>
            <a:srgbClr val="FFF5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graphicFrame>
        <p:nvGraphicFramePr>
          <p:cNvPr id="120836" name="Object 2"/>
          <p:cNvGraphicFramePr>
            <a:graphicFrameLocks noChangeAspect="1"/>
          </p:cNvGraphicFramePr>
          <p:nvPr/>
        </p:nvGraphicFramePr>
        <p:xfrm>
          <a:off x="5854700" y="2971800"/>
          <a:ext cx="22987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9" name="Equation" r:id="rId4" imgW="825500" imgH="1066800" progId="Equation.3">
                  <p:embed/>
                </p:oleObj>
              </mc:Choice>
              <mc:Fallback>
                <p:oleObj name="Equation" r:id="rId4" imgW="825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2971800"/>
                        <a:ext cx="2298700" cy="2971800"/>
                      </a:xfrm>
                      <a:prstGeom prst="rect">
                        <a:avLst/>
                      </a:prstGeom>
                      <a:solidFill>
                        <a:srgbClr val="FFF5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7" name="Rectangle 7"/>
          <p:cNvSpPr>
            <a:spLocks noChangeArrowheads="1"/>
          </p:cNvSpPr>
          <p:nvPr/>
        </p:nvSpPr>
        <p:spPr bwMode="auto">
          <a:xfrm>
            <a:off x="1919288" y="5610225"/>
            <a:ext cx="2362200" cy="790575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graphicFrame>
        <p:nvGraphicFramePr>
          <p:cNvPr id="1208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972950"/>
              </p:ext>
            </p:extLst>
          </p:nvPr>
        </p:nvGraphicFramePr>
        <p:xfrm>
          <a:off x="1031875" y="1758950"/>
          <a:ext cx="3182938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0" name="Equation" r:id="rId6" imgW="1168400" imgH="1701800" progId="Equation.3">
                  <p:embed/>
                </p:oleObj>
              </mc:Choice>
              <mc:Fallback>
                <p:oleObj name="Equation" r:id="rId6" imgW="1168400" imgH="170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1758950"/>
                        <a:ext cx="3182938" cy="46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9" name="Line 9"/>
          <p:cNvSpPr>
            <a:spLocks noChangeShapeType="1"/>
          </p:cNvSpPr>
          <p:nvPr/>
        </p:nvSpPr>
        <p:spPr bwMode="auto">
          <a:xfrm flipH="1" flipV="1">
            <a:off x="4267200" y="4572000"/>
            <a:ext cx="1219200" cy="76200"/>
          </a:xfrm>
          <a:prstGeom prst="line">
            <a:avLst/>
          </a:prstGeom>
          <a:noFill/>
          <a:ln w="76200">
            <a:solidFill>
              <a:srgbClr val="FFF5CD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20840" name="Line 10"/>
          <p:cNvSpPr>
            <a:spLocks noChangeShapeType="1"/>
          </p:cNvSpPr>
          <p:nvPr/>
        </p:nvSpPr>
        <p:spPr bwMode="auto">
          <a:xfrm flipV="1">
            <a:off x="4343400" y="4800600"/>
            <a:ext cx="1143000" cy="381000"/>
          </a:xfrm>
          <a:prstGeom prst="line">
            <a:avLst/>
          </a:prstGeom>
          <a:noFill/>
          <a:ln w="76200">
            <a:solidFill>
              <a:srgbClr val="FFF5CD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3310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divide and conquer – master recurrence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Courier New" charset="0"/>
                <a:cs typeface="Gill Sans" charset="0"/>
              </a:rPr>
              <a:t>T(n) = </a:t>
            </a:r>
            <a:r>
              <a:rPr lang="en-US" sz="2400" dirty="0" err="1">
                <a:ea typeface="Courier New" charset="0"/>
                <a:cs typeface="Gill Sans" charset="0"/>
              </a:rPr>
              <a:t>aT</a:t>
            </a:r>
            <a:r>
              <a:rPr lang="en-US" sz="2400" dirty="0">
                <a:ea typeface="Courier New" charset="0"/>
                <a:cs typeface="Gill Sans" charset="0"/>
              </a:rPr>
              <a:t>(n/b)+</a:t>
            </a:r>
            <a:r>
              <a:rPr lang="en-US" sz="2400" dirty="0" err="1">
                <a:ea typeface="Courier New" charset="0"/>
                <a:cs typeface="Gill Sans" charset="0"/>
              </a:rPr>
              <a:t>cn</a:t>
            </a:r>
            <a:r>
              <a:rPr lang="en-US" sz="2400" baseline="30000" dirty="0" err="1">
                <a:ea typeface="Courier New" charset="0"/>
                <a:cs typeface="Gill Sans" charset="0"/>
              </a:rPr>
              <a:t>k</a:t>
            </a:r>
            <a:r>
              <a:rPr lang="en-US" sz="2400" dirty="0">
                <a:ea typeface="Courier New" charset="0"/>
                <a:cs typeface="Gill Sans" charset="0"/>
              </a:rPr>
              <a:t> for n &gt; b then</a:t>
            </a:r>
          </a:p>
          <a:p>
            <a:endParaRPr lang="en-US" sz="2400" dirty="0">
              <a:ea typeface="Courier New" charset="0"/>
              <a:cs typeface="Gill Sans" charset="0"/>
            </a:endParaRPr>
          </a:p>
          <a:p>
            <a:pPr marL="342900" lvl="1" indent="0"/>
            <a:r>
              <a:rPr lang="en-US" sz="2000" dirty="0">
                <a:ea typeface="Gill Sans" charset="0"/>
                <a:cs typeface="Gill Sans" charset="0"/>
              </a:rPr>
              <a:t>a &gt; </a:t>
            </a:r>
            <a:r>
              <a:rPr lang="en-US" sz="2000" dirty="0" err="1">
                <a:ea typeface="Gill Sans" charset="0"/>
                <a:cs typeface="Gill Sans" charset="0"/>
              </a:rPr>
              <a:t>b</a:t>
            </a:r>
            <a:r>
              <a:rPr lang="en-US" sz="2000" baseline="30000" dirty="0" err="1">
                <a:ea typeface="Gill Sans" charset="0"/>
                <a:cs typeface="Gill Sans" charset="0"/>
              </a:rPr>
              <a:t>k</a:t>
            </a:r>
            <a:r>
              <a:rPr lang="en-US" sz="2000" dirty="0">
                <a:ea typeface="Gill Sans" charset="0"/>
                <a:cs typeface="Gill Sans" charset="0"/>
              </a:rPr>
              <a:t>  ⇒ T(n) =		[many </a:t>
            </a:r>
            <a:r>
              <a:rPr lang="en-US" sz="2000" dirty="0" err="1">
                <a:ea typeface="Gill Sans" charset="0"/>
                <a:cs typeface="Gill Sans" charset="0"/>
              </a:rPr>
              <a:t>subprobs</a:t>
            </a:r>
            <a:r>
              <a:rPr lang="en-US" sz="2000" dirty="0">
                <a:ea typeface="Gill Sans" charset="0"/>
                <a:cs typeface="Gill Sans" charset="0"/>
              </a:rPr>
              <a:t> → leaves dominate]</a:t>
            </a:r>
          </a:p>
          <a:p>
            <a:pPr marL="342900" lvl="1" indent="0"/>
            <a:endParaRPr lang="en-US" sz="2000" dirty="0">
              <a:ea typeface="Gill Sans" charset="0"/>
              <a:cs typeface="Gill Sans" charset="0"/>
            </a:endParaRPr>
          </a:p>
          <a:p>
            <a:pPr marL="342900" lvl="1" indent="0"/>
            <a:r>
              <a:rPr lang="en-US" sz="2000" dirty="0">
                <a:ea typeface="Gill Sans" charset="0"/>
                <a:cs typeface="Gill Sans" charset="0"/>
              </a:rPr>
              <a:t>a &lt; </a:t>
            </a:r>
            <a:r>
              <a:rPr lang="en-US" sz="2000" dirty="0" err="1">
                <a:ea typeface="Gill Sans" charset="0"/>
                <a:cs typeface="Gill Sans" charset="0"/>
              </a:rPr>
              <a:t>b</a:t>
            </a:r>
            <a:r>
              <a:rPr lang="en-US" sz="2000" baseline="30000" dirty="0" err="1">
                <a:ea typeface="Gill Sans" charset="0"/>
                <a:cs typeface="Gill Sans" charset="0"/>
              </a:rPr>
              <a:t>k</a:t>
            </a:r>
            <a:r>
              <a:rPr lang="en-US" sz="2000" dirty="0">
                <a:ea typeface="Gill Sans" charset="0"/>
                <a:cs typeface="Gill Sans" charset="0"/>
              </a:rPr>
              <a:t>  ⇒ T(n) = </a:t>
            </a:r>
            <a:r>
              <a:rPr lang="en-US" sz="2000" dirty="0" err="1" smtClean="0">
                <a:ea typeface="Gill Sans" charset="0"/>
                <a:cs typeface="Gill Sans" charset="0"/>
              </a:rPr>
              <a:t>Θ</a:t>
            </a:r>
            <a:r>
              <a:rPr lang="en-US" sz="2000" dirty="0" smtClean="0">
                <a:ea typeface="Gill Sans" charset="0"/>
                <a:cs typeface="Gill Sans" charset="0"/>
              </a:rPr>
              <a:t>(</a:t>
            </a:r>
            <a:r>
              <a:rPr lang="en-US" sz="2000" dirty="0" err="1">
                <a:ea typeface="Gill Sans" charset="0"/>
                <a:cs typeface="Gill Sans" charset="0"/>
              </a:rPr>
              <a:t>n</a:t>
            </a:r>
            <a:r>
              <a:rPr lang="en-US" sz="2000" baseline="30000" dirty="0" err="1">
                <a:ea typeface="Gill Sans" charset="0"/>
                <a:cs typeface="Gill Sans" charset="0"/>
              </a:rPr>
              <a:t>k</a:t>
            </a:r>
            <a:r>
              <a:rPr lang="en-US" sz="2000" dirty="0">
                <a:ea typeface="Gill Sans" charset="0"/>
                <a:cs typeface="Gill Sans" charset="0"/>
              </a:rPr>
              <a:t>)		[few </a:t>
            </a:r>
            <a:r>
              <a:rPr lang="en-US" sz="2000" dirty="0" err="1">
                <a:ea typeface="Gill Sans" charset="0"/>
                <a:cs typeface="Gill Sans" charset="0"/>
              </a:rPr>
              <a:t>subprobs</a:t>
            </a:r>
            <a:r>
              <a:rPr lang="en-US" sz="2000" dirty="0">
                <a:ea typeface="Gill Sans" charset="0"/>
                <a:cs typeface="Gill Sans" charset="0"/>
              </a:rPr>
              <a:t> → top level dominates]</a:t>
            </a:r>
          </a:p>
          <a:p>
            <a:pPr marL="342900" lvl="1" indent="0"/>
            <a:endParaRPr lang="en-US" sz="2000" dirty="0">
              <a:ea typeface="Gill Sans" charset="0"/>
              <a:cs typeface="Gill Sans" charset="0"/>
            </a:endParaRPr>
          </a:p>
          <a:p>
            <a:pPr marL="342900" lvl="1" indent="0"/>
            <a:r>
              <a:rPr lang="en-US" sz="2000" dirty="0">
                <a:ea typeface="Gill Sans" charset="0"/>
                <a:cs typeface="Gill Sans" charset="0"/>
              </a:rPr>
              <a:t>a = </a:t>
            </a:r>
            <a:r>
              <a:rPr lang="en-US" sz="2000" dirty="0" err="1">
                <a:ea typeface="Gill Sans" charset="0"/>
                <a:cs typeface="Gill Sans" charset="0"/>
              </a:rPr>
              <a:t>b</a:t>
            </a:r>
            <a:r>
              <a:rPr lang="en-US" sz="2000" baseline="30000" dirty="0" err="1">
                <a:ea typeface="Gill Sans" charset="0"/>
                <a:cs typeface="Gill Sans" charset="0"/>
              </a:rPr>
              <a:t>k</a:t>
            </a:r>
            <a:r>
              <a:rPr lang="en-US" sz="2000" dirty="0">
                <a:ea typeface="Gill Sans" charset="0"/>
                <a:cs typeface="Gill Sans" charset="0"/>
              </a:rPr>
              <a:t>  ⇒ T(n) = </a:t>
            </a:r>
            <a:r>
              <a:rPr lang="en-US" sz="2000" dirty="0" err="1" smtClean="0">
                <a:ea typeface="Gill Sans" charset="0"/>
                <a:cs typeface="Gill Sans" charset="0"/>
              </a:rPr>
              <a:t>Θ</a:t>
            </a:r>
            <a:r>
              <a:rPr lang="en-US" sz="2000" dirty="0" smtClean="0">
                <a:ea typeface="Gill Sans" charset="0"/>
                <a:cs typeface="Gill Sans" charset="0"/>
              </a:rPr>
              <a:t> (</a:t>
            </a:r>
            <a:r>
              <a:rPr lang="en-US" sz="2000" dirty="0" err="1">
                <a:ea typeface="Gill Sans" charset="0"/>
                <a:cs typeface="Gill Sans" charset="0"/>
              </a:rPr>
              <a:t>n</a:t>
            </a:r>
            <a:r>
              <a:rPr lang="en-US" sz="2000" baseline="30000" dirty="0" err="1">
                <a:ea typeface="Gill Sans" charset="0"/>
                <a:cs typeface="Gill Sans" charset="0"/>
              </a:rPr>
              <a:t>k</a:t>
            </a:r>
            <a:r>
              <a:rPr lang="en-US" sz="2000" dirty="0">
                <a:ea typeface="Gill Sans" charset="0"/>
                <a:cs typeface="Gill Sans" charset="0"/>
              </a:rPr>
              <a:t> log n)	[balanced → all log n levels contribute]</a:t>
            </a:r>
          </a:p>
          <a:p>
            <a:endParaRPr lang="en-US" sz="2400" dirty="0">
              <a:ea typeface="Courier New" charset="0"/>
              <a:cs typeface="Gill Sans" charset="0"/>
              <a:sym typeface="Symbol" charset="0"/>
            </a:endParaRPr>
          </a:p>
          <a:p>
            <a:r>
              <a:rPr lang="en-US" sz="2400" dirty="0">
                <a:ea typeface="Courier New" charset="0"/>
                <a:cs typeface="Gill Sans" charset="0"/>
                <a:sym typeface="Symbol" charset="0"/>
              </a:rPr>
              <a:t>Fine print: </a:t>
            </a:r>
            <a:r>
              <a:rPr lang="en-US" sz="2400" dirty="0">
                <a:ea typeface="Courier New" charset="0"/>
                <a:cs typeface="Gill Sans" charset="0"/>
              </a:rPr>
              <a:t> </a:t>
            </a:r>
            <a:br>
              <a:rPr lang="en-US" sz="2400" dirty="0">
                <a:ea typeface="Courier New" charset="0"/>
                <a:cs typeface="Gill Sans" charset="0"/>
              </a:rPr>
            </a:br>
            <a:r>
              <a:rPr lang="en-US" sz="2400" dirty="0">
                <a:ea typeface="Courier New" charset="0"/>
                <a:cs typeface="Gill Sans" charset="0"/>
              </a:rPr>
              <a:t>a ≥ 1; b &gt; 1; c, d, k ≥ 0; T(1) = d; n = </a:t>
            </a:r>
            <a:r>
              <a:rPr lang="en-US" sz="2400" dirty="0" err="1">
                <a:ea typeface="Courier New" charset="0"/>
                <a:cs typeface="Gill Sans" charset="0"/>
              </a:rPr>
              <a:t>b</a:t>
            </a:r>
            <a:r>
              <a:rPr lang="en-US" sz="2400" baseline="30000" dirty="0" err="1">
                <a:ea typeface="Courier New" charset="0"/>
                <a:cs typeface="Gill Sans" charset="0"/>
              </a:rPr>
              <a:t>t</a:t>
            </a:r>
            <a:r>
              <a:rPr lang="en-US" sz="2400" dirty="0">
                <a:ea typeface="Courier New" charset="0"/>
                <a:cs typeface="Gill Sans" charset="0"/>
              </a:rPr>
              <a:t> for some </a:t>
            </a:r>
            <a:r>
              <a:rPr lang="en-US" sz="2400" dirty="0" smtClean="0">
                <a:ea typeface="Courier New" charset="0"/>
                <a:cs typeface="Gill Sans" charset="0"/>
              </a:rPr>
              <a:t>t &gt; 0</a:t>
            </a:r>
            <a:r>
              <a:rPr lang="en-US" sz="2400" dirty="0">
                <a:ea typeface="Courier New" charset="0"/>
                <a:cs typeface="Gill Sans" charset="0"/>
              </a:rPr>
              <a:t>; </a:t>
            </a:r>
            <a:br>
              <a:rPr lang="en-US" sz="2400" dirty="0">
                <a:ea typeface="Courier New" charset="0"/>
                <a:cs typeface="Gill Sans" charset="0"/>
              </a:rPr>
            </a:br>
            <a:r>
              <a:rPr lang="en-US" sz="2400" dirty="0">
                <a:ea typeface="Courier New" charset="0"/>
                <a:cs typeface="Gill Sans" charset="0"/>
              </a:rPr>
              <a:t>a, b, k, t integers. True even if it is </a:t>
            </a:r>
            <a:r>
              <a:rPr lang="en-US" sz="2400" dirty="0">
                <a:ea typeface="Courier New" charset="0"/>
                <a:cs typeface="Gill Sans" charset="0"/>
                <a:sym typeface="Symbol" charset="0"/>
              </a:rPr>
              <a:t></a:t>
            </a:r>
            <a:r>
              <a:rPr lang="en-US" sz="2400" dirty="0">
                <a:ea typeface="Courier New" charset="0"/>
                <a:cs typeface="Gill Sans" charset="0"/>
              </a:rPr>
              <a:t>n/b</a:t>
            </a:r>
            <a:r>
              <a:rPr lang="en-US" sz="2400" dirty="0">
                <a:ea typeface="Courier New" charset="0"/>
                <a:cs typeface="Gill Sans" charset="0"/>
                <a:sym typeface="Symbol" charset="0"/>
              </a:rPr>
              <a:t> instead of n/b.</a:t>
            </a:r>
          </a:p>
        </p:txBody>
      </p:sp>
      <p:sp>
        <p:nvSpPr>
          <p:cNvPr id="12288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D2F2F0E7-E39A-3247-A12B-D543EB7DB941}" type="slidenum">
              <a:rPr lang="en-US" sz="1400">
                <a:solidFill>
                  <a:srgbClr val="C9C2D1"/>
                </a:solidFill>
                <a:latin typeface="+mn-lt"/>
                <a:ea typeface="Courier New" charset="0"/>
                <a:cs typeface="Gill Sans" charset="0"/>
              </a:rPr>
              <a:pPr/>
              <a:t>18</a:t>
            </a:fld>
            <a:endParaRPr lang="en-US" sz="1400" dirty="0">
              <a:solidFill>
                <a:srgbClr val="C9C2D1"/>
              </a:solidFill>
              <a:latin typeface="+mn-lt"/>
              <a:ea typeface="Courier New" charset="0"/>
              <a:cs typeface="Gill Sans" charset="0"/>
            </a:endParaRPr>
          </a:p>
        </p:txBody>
      </p:sp>
      <p:graphicFrame>
        <p:nvGraphicFramePr>
          <p:cNvPr id="12288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985396"/>
              </p:ext>
            </p:extLst>
          </p:nvPr>
        </p:nvGraphicFramePr>
        <p:xfrm>
          <a:off x="2895600" y="1495425"/>
          <a:ext cx="971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9" name="Equation" r:id="rId4" imgW="584200" imgH="228600" progId="Equation.3">
                  <p:embed/>
                </p:oleObj>
              </mc:Choice>
              <mc:Fallback>
                <p:oleObj name="Equation" r:id="rId4" imgW="58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495425"/>
                        <a:ext cx="9715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61030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master recurrence: proof sketch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z="2400" dirty="0" smtClean="0">
                <a:latin typeface="Gill Sans" charset="0"/>
                <a:cs typeface="Gill Sans" charset="0"/>
              </a:rPr>
              <a:t>Expanding recurrence as in earlier examples, to get</a:t>
            </a:r>
            <a:br>
              <a:rPr lang="en-US" sz="2400" dirty="0" smtClean="0">
                <a:latin typeface="Gill Sans" charset="0"/>
                <a:cs typeface="Gill Sans" charset="0"/>
              </a:rPr>
            </a:br>
            <a:endParaRPr lang="en-US" sz="2400" dirty="0" smtClean="0">
              <a:latin typeface="Gill Sans" charset="0"/>
              <a:cs typeface="Gill Sans" charset="0"/>
            </a:endParaRPr>
          </a:p>
          <a:p>
            <a:pPr marL="0" indent="0">
              <a:defRPr/>
            </a:pPr>
            <a:r>
              <a:rPr lang="en-US" sz="2400" dirty="0">
                <a:latin typeface="Gill Sans" charset="0"/>
                <a:cs typeface="Gill Sans" charset="0"/>
              </a:rPr>
              <a:t> </a:t>
            </a:r>
            <a:r>
              <a:rPr lang="en-US" sz="2400" dirty="0" smtClean="0">
                <a:latin typeface="Gill Sans" charset="0"/>
                <a:cs typeface="Gill Sans" charset="0"/>
              </a:rPr>
              <a:t> T</a:t>
            </a:r>
            <a:r>
              <a:rPr lang="en-US" sz="2400" dirty="0">
                <a:latin typeface="Gill Sans" charset="0"/>
                <a:cs typeface="Gill Sans" charset="0"/>
              </a:rPr>
              <a:t>(n) = </a:t>
            </a:r>
            <a:r>
              <a:rPr lang="en-US" sz="2400" dirty="0" err="1" smtClean="0">
                <a:latin typeface="Gill Sans" charset="0"/>
                <a:cs typeface="Gill Sans" charset="0"/>
              </a:rPr>
              <a:t>n</a:t>
            </a:r>
            <a:r>
              <a:rPr lang="en-US" sz="2400" baseline="30000" dirty="0" err="1" smtClean="0">
                <a:latin typeface="Gill Sans" charset="0"/>
                <a:cs typeface="Gill Sans" charset="0"/>
              </a:rPr>
              <a:t>h</a:t>
            </a:r>
            <a:r>
              <a:rPr lang="en-US" sz="2400" dirty="0" smtClean="0">
                <a:latin typeface="Gill Sans" charset="0"/>
                <a:cs typeface="Gill Sans" charset="0"/>
              </a:rPr>
              <a:t> </a:t>
            </a:r>
            <a:r>
              <a:rPr lang="en-US" sz="2400" dirty="0">
                <a:latin typeface="Gill Sans" charset="0"/>
                <a:cs typeface="Gill Sans" charset="0"/>
              </a:rPr>
              <a:t>( d + c S ) </a:t>
            </a:r>
            <a:br>
              <a:rPr lang="en-US" sz="2400" dirty="0">
                <a:latin typeface="Gill Sans" charset="0"/>
                <a:cs typeface="Gill Sans" charset="0"/>
              </a:rPr>
            </a:br>
            <a:endParaRPr lang="en-US" sz="2400" dirty="0" smtClean="0">
              <a:latin typeface="Gill Sans" charset="0"/>
              <a:cs typeface="Gill Sans" charset="0"/>
            </a:endParaRPr>
          </a:p>
          <a:p>
            <a:pPr marL="0" indent="0">
              <a:defRPr/>
            </a:pPr>
            <a:r>
              <a:rPr lang="en-US" sz="2000" dirty="0" smtClean="0">
                <a:latin typeface="Gill Sans" charset="0"/>
                <a:cs typeface="Gill Sans" charset="0"/>
              </a:rPr>
              <a:t>where</a:t>
            </a:r>
            <a:r>
              <a:rPr lang="en-US" sz="2000" dirty="0">
                <a:latin typeface="Gill Sans" charset="0"/>
                <a:cs typeface="Gill Sans" charset="0"/>
              </a:rPr>
              <a:t>  </a:t>
            </a:r>
            <a:r>
              <a:rPr lang="en-US" sz="2000" dirty="0" smtClean="0">
                <a:latin typeface="Gill Sans" charset="0"/>
                <a:cs typeface="Gill Sans" charset="0"/>
              </a:rPr>
              <a:t>h </a:t>
            </a:r>
            <a:r>
              <a:rPr lang="en-US" sz="2000" dirty="0">
                <a:latin typeface="Gill Sans" charset="0"/>
                <a:cs typeface="Gill Sans" charset="0"/>
              </a:rPr>
              <a:t>= </a:t>
            </a:r>
            <a:r>
              <a:rPr lang="en-US" sz="2000" dirty="0" err="1">
                <a:latin typeface="Gill Sans" charset="0"/>
                <a:cs typeface="Gill Sans" charset="0"/>
              </a:rPr>
              <a:t>log</a:t>
            </a:r>
            <a:r>
              <a:rPr lang="en-US" sz="2000" baseline="-25000" dirty="0" err="1">
                <a:latin typeface="Gill Sans" charset="0"/>
                <a:cs typeface="Gill Sans" charset="0"/>
              </a:rPr>
              <a:t>b</a:t>
            </a:r>
            <a:r>
              <a:rPr lang="en-US" sz="2000" dirty="0">
                <a:latin typeface="Gill Sans" charset="0"/>
                <a:cs typeface="Gill Sans" charset="0"/>
              </a:rPr>
              <a:t>(a) </a:t>
            </a:r>
            <a:r>
              <a:rPr lang="en-US" sz="2000" dirty="0" smtClean="0">
                <a:latin typeface="Gill Sans" charset="0"/>
                <a:cs typeface="Gill Sans" charset="0"/>
              </a:rPr>
              <a:t>(tree height) and                      , where </a:t>
            </a:r>
            <a:r>
              <a:rPr lang="en-US" sz="2000" dirty="0">
                <a:latin typeface="Gill Sans" charset="0"/>
                <a:cs typeface="Gill Sans" charset="0"/>
              </a:rPr>
              <a:t>x = </a:t>
            </a:r>
            <a:r>
              <a:rPr lang="en-US" sz="2000" dirty="0" err="1">
                <a:latin typeface="Gill Sans" charset="0"/>
                <a:cs typeface="Gill Sans" charset="0"/>
              </a:rPr>
              <a:t>b</a:t>
            </a:r>
            <a:r>
              <a:rPr lang="en-US" sz="2000" baseline="30000" dirty="0" err="1">
                <a:latin typeface="Gill Sans" charset="0"/>
                <a:cs typeface="Gill Sans" charset="0"/>
              </a:rPr>
              <a:t>k</a:t>
            </a:r>
            <a:r>
              <a:rPr lang="en-US" sz="2000" dirty="0">
                <a:latin typeface="Gill Sans" charset="0"/>
                <a:cs typeface="Gill Sans" charset="0"/>
              </a:rPr>
              <a:t>/a.  </a:t>
            </a:r>
            <a:endParaRPr lang="en-US" sz="2000" dirty="0" smtClean="0">
              <a:latin typeface="Gill Sans" charset="0"/>
              <a:cs typeface="Gill Sans" charset="0"/>
            </a:endParaRPr>
          </a:p>
          <a:p>
            <a:pPr marL="0" indent="0">
              <a:defRPr/>
            </a:pPr>
            <a:r>
              <a:rPr lang="en-US" sz="2000" dirty="0" smtClean="0">
                <a:latin typeface="Gill Sans" charset="0"/>
                <a:cs typeface="Gill Sans" charset="0"/>
              </a:rPr>
              <a:t>If </a:t>
            </a:r>
            <a:r>
              <a:rPr lang="en-US" sz="2000" dirty="0">
                <a:latin typeface="Gill Sans" charset="0"/>
                <a:cs typeface="Gill Sans" charset="0"/>
              </a:rPr>
              <a:t>c </a:t>
            </a:r>
            <a:r>
              <a:rPr lang="en-US" sz="2000" dirty="0" smtClean="0">
                <a:latin typeface="Gill Sans" charset="0"/>
                <a:cs typeface="Gill Sans" charset="0"/>
              </a:rPr>
              <a:t>= 0 the </a:t>
            </a:r>
            <a:r>
              <a:rPr lang="en-US" sz="2000" dirty="0">
                <a:latin typeface="Gill Sans" charset="0"/>
                <a:cs typeface="Gill Sans" charset="0"/>
              </a:rPr>
              <a:t>sum S is irrelevant, and T(n) = O(</a:t>
            </a:r>
            <a:r>
              <a:rPr lang="en-US" sz="2000" dirty="0" err="1" smtClean="0">
                <a:latin typeface="Gill Sans" charset="0"/>
                <a:cs typeface="Gill Sans" charset="0"/>
              </a:rPr>
              <a:t>n</a:t>
            </a:r>
            <a:r>
              <a:rPr lang="en-US" sz="2000" baseline="30000" dirty="0" err="1">
                <a:latin typeface="Gill Sans" charset="0"/>
                <a:cs typeface="Gill Sans" charset="0"/>
              </a:rPr>
              <a:t>h</a:t>
            </a:r>
            <a:r>
              <a:rPr lang="en-US" sz="2000" dirty="0" smtClean="0">
                <a:latin typeface="Gill Sans" charset="0"/>
                <a:cs typeface="Gill Sans" charset="0"/>
              </a:rPr>
              <a:t>)</a:t>
            </a:r>
            <a:r>
              <a:rPr lang="en-US" sz="2000" dirty="0">
                <a:latin typeface="Gill Sans" charset="0"/>
                <a:cs typeface="Gill Sans" charset="0"/>
              </a:rPr>
              <a:t>: all the work happens in the base cases, of which there are </a:t>
            </a:r>
            <a:r>
              <a:rPr lang="en-US" sz="2000" dirty="0" err="1" smtClean="0">
                <a:latin typeface="Gill Sans" charset="0"/>
                <a:cs typeface="Gill Sans" charset="0"/>
              </a:rPr>
              <a:t>n</a:t>
            </a:r>
            <a:r>
              <a:rPr lang="en-US" sz="2000" baseline="30000" dirty="0" err="1">
                <a:latin typeface="Gill Sans" charset="0"/>
                <a:cs typeface="Gill Sans" charset="0"/>
              </a:rPr>
              <a:t>h</a:t>
            </a:r>
            <a:r>
              <a:rPr lang="en-US" sz="2000" dirty="0" smtClean="0">
                <a:latin typeface="Gill Sans" charset="0"/>
                <a:cs typeface="Gill Sans" charset="0"/>
              </a:rPr>
              <a:t>, </a:t>
            </a:r>
            <a:r>
              <a:rPr lang="en-US" sz="2000" dirty="0">
                <a:latin typeface="Gill Sans" charset="0"/>
                <a:cs typeface="Gill Sans" charset="0"/>
              </a:rPr>
              <a:t>one for each leaf in the recursion tree. </a:t>
            </a:r>
            <a:endParaRPr lang="en-US" sz="2000" dirty="0" smtClean="0">
              <a:latin typeface="Gill Sans" charset="0"/>
              <a:cs typeface="Gill Sans" charset="0"/>
            </a:endParaRPr>
          </a:p>
          <a:p>
            <a:pPr marL="0" indent="0">
              <a:defRPr/>
            </a:pPr>
            <a:r>
              <a:rPr lang="en-US" sz="2000" dirty="0" smtClean="0">
                <a:latin typeface="Gill Sans" charset="0"/>
                <a:cs typeface="Gill Sans" charset="0"/>
              </a:rPr>
              <a:t>If </a:t>
            </a:r>
            <a:r>
              <a:rPr lang="en-US" sz="2000" dirty="0">
                <a:latin typeface="Gill Sans" charset="0"/>
                <a:cs typeface="Gill Sans" charset="0"/>
              </a:rPr>
              <a:t>c &gt; 0, then the sum matters, and </a:t>
            </a:r>
            <a:r>
              <a:rPr lang="en-US" sz="2000" dirty="0" smtClean="0">
                <a:latin typeface="Gill Sans" charset="0"/>
                <a:cs typeface="Gill Sans" charset="0"/>
              </a:rPr>
              <a:t>splits into 3 </a:t>
            </a:r>
            <a:r>
              <a:rPr lang="en-US" sz="2000" dirty="0">
                <a:latin typeface="Gill Sans" charset="0"/>
                <a:cs typeface="Gill Sans" charset="0"/>
              </a:rPr>
              <a:t>cases (like previous slide):  </a:t>
            </a:r>
          </a:p>
          <a:p>
            <a:pPr marL="458788" indent="-228600">
              <a:defRPr/>
            </a:pPr>
            <a:r>
              <a:rPr lang="en-US" sz="2000" dirty="0">
                <a:latin typeface="Gill Sans" charset="0"/>
                <a:cs typeface="Gill Sans" charset="0"/>
              </a:rPr>
              <a:t>if x &lt; 1, then S &lt; x/(1-x) = O(1).  [S is just the first log n terms of the infinite series with that sum].  </a:t>
            </a:r>
          </a:p>
          <a:p>
            <a:pPr marL="458788" indent="-228600">
              <a:defRPr/>
            </a:pPr>
            <a:r>
              <a:rPr lang="en-US" sz="2000" dirty="0">
                <a:latin typeface="Gill Sans" charset="0"/>
                <a:cs typeface="Gill Sans" charset="0"/>
              </a:rPr>
              <a:t>if x = 1, then S = </a:t>
            </a:r>
            <a:r>
              <a:rPr lang="en-US" sz="2000" dirty="0" err="1">
                <a:latin typeface="Gill Sans" charset="0"/>
                <a:cs typeface="Gill Sans" charset="0"/>
              </a:rPr>
              <a:t>log</a:t>
            </a:r>
            <a:r>
              <a:rPr lang="en-US" sz="2000" baseline="-25000" dirty="0" err="1">
                <a:latin typeface="Gill Sans" charset="0"/>
                <a:cs typeface="Gill Sans" charset="0"/>
              </a:rPr>
              <a:t>b</a:t>
            </a:r>
            <a:r>
              <a:rPr lang="en-US" sz="2000" dirty="0">
                <a:latin typeface="Gill Sans" charset="0"/>
                <a:cs typeface="Gill Sans" charset="0"/>
              </a:rPr>
              <a:t>(n) = O(log n).   [all terms in the sum are 1 and there are that many terms].  </a:t>
            </a:r>
          </a:p>
          <a:p>
            <a:pPr marL="458788" indent="-228600">
              <a:defRPr/>
            </a:pPr>
            <a:r>
              <a:rPr lang="en-US" sz="2000" dirty="0">
                <a:latin typeface="Gill Sans" charset="0"/>
                <a:cs typeface="Gill Sans" charset="0"/>
              </a:rPr>
              <a:t>if x &gt; 1, then S = x </a:t>
            </a:r>
            <a:r>
              <a:rPr lang="en-US" sz="2000" dirty="0" smtClean="0">
                <a:latin typeface="Gill Sans" charset="0"/>
                <a:cs typeface="Gill Sans" charset="0"/>
              </a:rPr>
              <a:t>• </a:t>
            </a:r>
            <a:r>
              <a:rPr lang="en-US" sz="2000" dirty="0">
                <a:latin typeface="Gill Sans" charset="0"/>
                <a:cs typeface="Gill Sans" charset="0"/>
              </a:rPr>
              <a:t>(x</a:t>
            </a:r>
            <a:r>
              <a:rPr lang="en-US" sz="2000" baseline="30000" dirty="0">
                <a:latin typeface="Gill Sans" charset="0"/>
                <a:cs typeface="Gill Sans" charset="0"/>
              </a:rPr>
              <a:t>1+log</a:t>
            </a:r>
            <a:r>
              <a:rPr lang="en-US" sz="2000" baseline="-25000" dirty="0">
                <a:latin typeface="Gill Sans" charset="0"/>
                <a:cs typeface="Gill Sans" charset="0"/>
              </a:rPr>
              <a:t>b</a:t>
            </a:r>
            <a:r>
              <a:rPr lang="en-US" sz="2000" baseline="30000" dirty="0">
                <a:latin typeface="Gill Sans" charset="0"/>
                <a:cs typeface="Gill Sans" charset="0"/>
              </a:rPr>
              <a:t>(n)</a:t>
            </a:r>
            <a:r>
              <a:rPr lang="en-US" sz="2000" dirty="0">
                <a:latin typeface="Gill Sans" charset="0"/>
                <a:cs typeface="Gill Sans" charset="0"/>
              </a:rPr>
              <a:t>-1)/(x-1).  After some algebra, </a:t>
            </a:r>
            <a:r>
              <a:rPr lang="en-US" sz="2000" dirty="0" smtClean="0">
                <a:latin typeface="Gill Sans" charset="0"/>
                <a:cs typeface="Gill Sans" charset="0"/>
              </a:rPr>
              <a:t/>
            </a:r>
            <a:br>
              <a:rPr lang="en-US" sz="2000" dirty="0" smtClean="0">
                <a:latin typeface="Gill Sans" charset="0"/>
                <a:cs typeface="Gill Sans" charset="0"/>
              </a:rPr>
            </a:br>
            <a:r>
              <a:rPr lang="en-US" sz="2000" dirty="0" err="1" smtClean="0">
                <a:latin typeface="Gill Sans" charset="0"/>
                <a:cs typeface="Gill Sans" charset="0"/>
              </a:rPr>
              <a:t>n</a:t>
            </a:r>
            <a:r>
              <a:rPr lang="en-US" sz="2000" baseline="30000" dirty="0" err="1">
                <a:latin typeface="Gill Sans" charset="0"/>
                <a:cs typeface="Gill Sans" charset="0"/>
              </a:rPr>
              <a:t>h</a:t>
            </a:r>
            <a:r>
              <a:rPr lang="en-US" sz="2000" dirty="0" smtClean="0">
                <a:latin typeface="Gill Sans" charset="0"/>
                <a:cs typeface="Gill Sans" charset="0"/>
              </a:rPr>
              <a:t> </a:t>
            </a:r>
            <a:r>
              <a:rPr lang="en-US" sz="2000" dirty="0">
                <a:latin typeface="Gill Sans" charset="0"/>
                <a:cs typeface="Gill Sans" charset="0"/>
              </a:rPr>
              <a:t>* S = O(</a:t>
            </a:r>
            <a:r>
              <a:rPr lang="en-US" sz="2000" dirty="0" err="1">
                <a:latin typeface="Gill Sans" charset="0"/>
                <a:cs typeface="Gill Sans" charset="0"/>
              </a:rPr>
              <a:t>n</a:t>
            </a:r>
            <a:r>
              <a:rPr lang="en-US" sz="2000" baseline="30000" dirty="0" err="1">
                <a:latin typeface="Gill Sans" charset="0"/>
                <a:cs typeface="Gill Sans" charset="0"/>
              </a:rPr>
              <a:t>k</a:t>
            </a:r>
            <a:r>
              <a:rPr lang="en-US" sz="2000" dirty="0">
                <a:latin typeface="Gill Sans" charset="0"/>
                <a:cs typeface="Gill Sans" charset="0"/>
              </a:rPr>
              <a:t>)</a:t>
            </a:r>
            <a:endParaRPr lang="en-US" sz="2400" dirty="0">
              <a:latin typeface="Gill Sans" charset="0"/>
              <a:cs typeface="Gill Sans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27BA1EA9-8CAB-1944-93D7-65A2854C8DF9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19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  <p:graphicFrame>
        <p:nvGraphicFramePr>
          <p:cNvPr id="12493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240493"/>
              </p:ext>
            </p:extLst>
          </p:nvPr>
        </p:nvGraphicFramePr>
        <p:xfrm>
          <a:off x="4495800" y="2138363"/>
          <a:ext cx="1600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3" name="Equation" r:id="rId3" imgW="800100" imgH="330200" progId="Equation.3">
                  <p:embed/>
                </p:oleObj>
              </mc:Choice>
              <mc:Fallback>
                <p:oleObj name="Equation" r:id="rId3" imgW="8001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138363"/>
                        <a:ext cx="1600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13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Divide and Conquer Algorithms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500" dirty="0">
                <a:latin typeface="Arial" charset="0"/>
              </a:rPr>
              <a:t>Split into sub problems</a:t>
            </a:r>
          </a:p>
          <a:p>
            <a:pPr eaLnBrk="1" hangingPunct="1">
              <a:lnSpc>
                <a:spcPct val="70000"/>
              </a:lnSpc>
            </a:pPr>
            <a:r>
              <a:rPr lang="en-US" sz="2500" dirty="0">
                <a:latin typeface="Arial" charset="0"/>
              </a:rPr>
              <a:t>Recursively solve the problem</a:t>
            </a:r>
          </a:p>
          <a:p>
            <a:pPr eaLnBrk="1" hangingPunct="1">
              <a:lnSpc>
                <a:spcPct val="70000"/>
              </a:lnSpc>
            </a:pPr>
            <a:r>
              <a:rPr lang="en-US" sz="2500" dirty="0">
                <a:latin typeface="Arial" charset="0"/>
              </a:rPr>
              <a:t>Combine solutions</a:t>
            </a:r>
          </a:p>
          <a:p>
            <a:pPr eaLnBrk="1" hangingPunct="1">
              <a:lnSpc>
                <a:spcPct val="70000"/>
              </a:lnSpc>
            </a:pPr>
            <a:endParaRPr lang="en-US" sz="2500" dirty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500" dirty="0">
                <a:latin typeface="Arial" charset="0"/>
              </a:rPr>
              <a:t>Make progress in the split and combine stages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dirty="0">
                <a:latin typeface="Arial" charset="0"/>
              </a:rPr>
              <a:t>Quicksort – progress made at the split step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dirty="0" err="1">
                <a:latin typeface="Arial" charset="0"/>
              </a:rPr>
              <a:t>Mergesort</a:t>
            </a:r>
            <a:r>
              <a:rPr lang="en-US" sz="2200" dirty="0">
                <a:latin typeface="Arial" charset="0"/>
              </a:rPr>
              <a:t> – progress made at the combine step</a:t>
            </a:r>
          </a:p>
          <a:p>
            <a:pPr eaLnBrk="1" hangingPunct="1">
              <a:lnSpc>
                <a:spcPct val="70000"/>
              </a:lnSpc>
            </a:pPr>
            <a:r>
              <a:rPr lang="en-US" sz="2500" dirty="0">
                <a:latin typeface="Arial" charset="0"/>
              </a:rPr>
              <a:t>D&amp;C Algorithms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dirty="0" err="1">
                <a:latin typeface="Arial" charset="0"/>
              </a:rPr>
              <a:t>Strassen</a:t>
            </a:r>
            <a:r>
              <a:rPr lang="ja-JP" altLang="en-US" sz="2200" dirty="0">
                <a:latin typeface="Arial" charset="0"/>
              </a:rPr>
              <a:t>’</a:t>
            </a:r>
            <a:r>
              <a:rPr lang="en-US" sz="2200" dirty="0">
                <a:latin typeface="Arial" charset="0"/>
              </a:rPr>
              <a:t>s Algorithm – Matrix Multiplication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dirty="0">
                <a:latin typeface="Arial" charset="0"/>
              </a:rPr>
              <a:t>Inversions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dirty="0">
                <a:latin typeface="Arial" charset="0"/>
              </a:rPr>
              <a:t>Median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dirty="0">
                <a:latin typeface="Arial" charset="0"/>
              </a:rPr>
              <a:t>Closest Pair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dirty="0">
                <a:latin typeface="Arial" charset="0"/>
              </a:rPr>
              <a:t>Integer Multiplication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dirty="0" smtClean="0">
                <a:latin typeface="Arial" charset="0"/>
              </a:rPr>
              <a:t>FFT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dirty="0" smtClean="0">
                <a:latin typeface="Arial" charset="0"/>
              </a:rPr>
              <a:t>…</a:t>
            </a:r>
            <a:endParaRPr lang="en-US" sz="2200" dirty="0">
              <a:latin typeface="Arial" charset="0"/>
            </a:endParaRPr>
          </a:p>
          <a:p>
            <a:pPr lvl="1" eaLnBrk="1" hangingPunct="1">
              <a:lnSpc>
                <a:spcPct val="70000"/>
              </a:lnSpc>
            </a:pPr>
            <a:endParaRPr lang="en-US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51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677F3608-75BD-454C-972B-937E7B7015C9}" type="slidenum">
              <a:rPr lang="en-US" sz="1400">
                <a:solidFill>
                  <a:schemeClr val="bg2"/>
                </a:solidFill>
              </a:rPr>
              <a:pPr/>
              <a:t>20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3657600"/>
          </a:xfrm>
        </p:spPr>
        <p:txBody>
          <a:bodyPr/>
          <a:lstStyle/>
          <a:p>
            <a:r>
              <a:rPr lang="en-US" dirty="0" smtClean="0">
                <a:latin typeface="Gill Sans" charset="0"/>
                <a:ea typeface="ＭＳ Ｐゴシック" charset="0"/>
              </a:rPr>
              <a:t>Example</a:t>
            </a:r>
            <a:r>
              <a:rPr lang="en-US" dirty="0">
                <a:latin typeface="Gill Sans" charset="0"/>
                <a:ea typeface="ＭＳ Ｐゴシック" charset="0"/>
              </a:rPr>
              <a:t>: </a:t>
            </a:r>
            <a:br>
              <a:rPr lang="en-US" dirty="0">
                <a:latin typeface="Gill Sans" charset="0"/>
                <a:ea typeface="ＭＳ Ｐゴシック" charset="0"/>
              </a:rPr>
            </a:br>
            <a:r>
              <a:rPr lang="en-US" dirty="0">
                <a:latin typeface="Gill Sans" charset="0"/>
                <a:ea typeface="ＭＳ Ｐゴシック" charset="0"/>
              </a:rPr>
              <a:t/>
            </a:r>
            <a:br>
              <a:rPr lang="en-US" dirty="0">
                <a:latin typeface="Gill Sans" charset="0"/>
                <a:ea typeface="ＭＳ Ｐゴシック" charset="0"/>
              </a:rPr>
            </a:br>
            <a:r>
              <a:rPr lang="en-US" dirty="0">
                <a:latin typeface="Gill Sans" charset="0"/>
                <a:ea typeface="ＭＳ Ｐゴシック" charset="0"/>
              </a:rPr>
              <a:t>Matrix Multiplication –</a:t>
            </a:r>
            <a:br>
              <a:rPr lang="en-US" dirty="0">
                <a:latin typeface="Gill Sans" charset="0"/>
                <a:ea typeface="ＭＳ Ｐゴシック" charset="0"/>
              </a:rPr>
            </a:br>
            <a:r>
              <a:rPr lang="en-US" dirty="0">
                <a:latin typeface="Gill Sans" charset="0"/>
                <a:ea typeface="ＭＳ Ｐゴシック" charset="0"/>
              </a:rPr>
              <a:t/>
            </a:r>
            <a:br>
              <a:rPr lang="en-US" dirty="0">
                <a:latin typeface="Gill Sans" charset="0"/>
                <a:ea typeface="ＭＳ Ｐゴシック" charset="0"/>
              </a:rPr>
            </a:br>
            <a:r>
              <a:rPr lang="en-US" dirty="0" err="1">
                <a:latin typeface="Gill Sans" charset="0"/>
                <a:ea typeface="ＭＳ Ｐゴシック" charset="0"/>
              </a:rPr>
              <a:t>Strassen</a:t>
            </a:r>
            <a:r>
              <a:rPr lang="ja-JP" altLang="en-US" dirty="0">
                <a:latin typeface="Gill Sans" charset="0"/>
                <a:ea typeface="ＭＳ Ｐゴシック" charset="0"/>
              </a:rPr>
              <a:t>’</a:t>
            </a:r>
            <a:r>
              <a:rPr lang="en-US" altLang="ja-JP" dirty="0">
                <a:latin typeface="Gill Sans" charset="0"/>
                <a:ea typeface="ＭＳ Ｐゴシック" charset="0"/>
              </a:rPr>
              <a:t>s Method</a:t>
            </a:r>
            <a:endParaRPr lang="en-US" dirty="0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815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11B3E0B7-A936-624C-AC32-B4F9F1CF3A57}" type="slidenum">
              <a:rPr lang="en-US" sz="1400">
                <a:solidFill>
                  <a:schemeClr val="bg2"/>
                </a:solidFill>
              </a:rPr>
              <a:pPr/>
              <a:t>21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Multiplying Matrices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178800" cy="4171950"/>
          </a:xfrm>
        </p:spPr>
        <p:txBody>
          <a:bodyPr/>
          <a:lstStyle/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  <a:p>
            <a:r>
              <a:rPr lang="en-US">
                <a:latin typeface="Gill Sans" charset="0"/>
                <a:ea typeface="ＭＳ Ｐゴシック" charset="0"/>
              </a:rPr>
              <a:t>n</a:t>
            </a:r>
            <a:r>
              <a:rPr lang="en-US" baseline="30000">
                <a:latin typeface="Gill Sans" charset="0"/>
                <a:ea typeface="ＭＳ Ｐゴシック" charset="0"/>
              </a:rPr>
              <a:t>3</a:t>
            </a:r>
            <a:r>
              <a:rPr lang="en-US">
                <a:latin typeface="Gill Sans" charset="0"/>
                <a:ea typeface="ＭＳ Ｐゴシック" charset="0"/>
              </a:rPr>
              <a:t> multiplications,  n</a:t>
            </a:r>
            <a:r>
              <a:rPr lang="en-US" baseline="30000">
                <a:latin typeface="Gill Sans" charset="0"/>
                <a:ea typeface="ＭＳ Ｐゴシック" charset="0"/>
              </a:rPr>
              <a:t>3</a:t>
            </a:r>
            <a:r>
              <a:rPr lang="en-US">
                <a:latin typeface="Gill Sans" charset="0"/>
                <a:ea typeface="ＭＳ Ｐゴシック" charset="0"/>
              </a:rPr>
              <a:t>-n</a:t>
            </a:r>
            <a:r>
              <a:rPr lang="en-US" baseline="30000">
                <a:latin typeface="Gill Sans" charset="0"/>
                <a:ea typeface="ＭＳ Ｐゴシック" charset="0"/>
              </a:rPr>
              <a:t>2</a:t>
            </a:r>
            <a:r>
              <a:rPr lang="en-US">
                <a:latin typeface="Gill Sans" charset="0"/>
                <a:ea typeface="ＭＳ Ｐゴシック" charset="0"/>
              </a:rPr>
              <a:t> additions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609600" y="1752600"/>
          <a:ext cx="4495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9" name="Equation" r:id="rId4" imgW="2679700" imgH="939800" progId="Equation.3">
                  <p:embed/>
                </p:oleObj>
              </mc:Choice>
              <mc:Fallback>
                <p:oleObj name="Equation" r:id="rId4" imgW="26797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495800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0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1" name="Equation" r:id="rId8" imgW="114300" imgH="215900" progId="Equation.3">
                  <p:embed/>
                </p:oleObj>
              </mc:Choice>
              <mc:Fallback>
                <p:oleObj name="Equation" r:id="rId8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2" name="Equation" r:id="rId9" imgW="114300" imgH="215900" progId="Equation.3">
                  <p:embed/>
                </p:oleObj>
              </mc:Choice>
              <mc:Fallback>
                <p:oleObj name="Equation" r:id="rId9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3" name="Equation" r:id="rId10" imgW="114300" imgH="215900" progId="Equation.3">
                  <p:embed/>
                </p:oleObj>
              </mc:Choice>
              <mc:Fallback>
                <p:oleObj name="Equation" r:id="rId10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0" y="3429000"/>
          <a:ext cx="8988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4" name="Equation" r:id="rId11" imgW="6070600" imgH="939800" progId="Equation.3">
                  <p:embed/>
                </p:oleObj>
              </mc:Choice>
              <mc:Fallback>
                <p:oleObj name="Equation" r:id="rId11" imgW="60706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8988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742950" y="1828800"/>
            <a:ext cx="1981200" cy="3810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3067050" y="1828800"/>
            <a:ext cx="304800" cy="15240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304800" y="3505200"/>
            <a:ext cx="2590800" cy="3810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1326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5A447B6E-4593-E04B-84D0-2B168A230C58}" type="slidenum">
              <a:rPr lang="en-US" sz="1400">
                <a:solidFill>
                  <a:schemeClr val="bg2"/>
                </a:solidFill>
              </a:rPr>
              <a:pPr/>
              <a:t>22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Simple Matrix Multiply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for i = 1 to n</a:t>
            </a:r>
          </a:p>
          <a:p>
            <a:pPr lvl="1"/>
            <a:r>
              <a:rPr lang="en-US" sz="3200">
                <a:latin typeface="Gill Sans" charset="0"/>
                <a:ea typeface="ＭＳ Ｐゴシック" charset="0"/>
              </a:rPr>
              <a:t>for j = I to n</a:t>
            </a:r>
          </a:p>
          <a:p>
            <a:pPr lvl="2"/>
            <a:r>
              <a:rPr lang="en-US" sz="3200">
                <a:latin typeface="Gill Sans" charset="0"/>
                <a:ea typeface="ＭＳ Ｐゴシック" charset="0"/>
              </a:rPr>
              <a:t>C[i,j] = 0</a:t>
            </a:r>
          </a:p>
          <a:p>
            <a:pPr lvl="2"/>
            <a:r>
              <a:rPr lang="en-US" sz="3200">
                <a:latin typeface="Gill Sans" charset="0"/>
                <a:ea typeface="ＭＳ Ｐゴシック" charset="0"/>
              </a:rPr>
              <a:t>for k = 1 to n</a:t>
            </a:r>
          </a:p>
          <a:p>
            <a:pPr lvl="3"/>
            <a:r>
              <a:rPr lang="en-US" sz="3200">
                <a:latin typeface="Gill Sans" charset="0"/>
                <a:ea typeface="ＭＳ Ｐゴシック" charset="0"/>
              </a:rPr>
              <a:t>C[i,j] = C[i,j] + A[i,k] * B[k,j]</a:t>
            </a:r>
            <a:endParaRPr lang="en-US">
              <a:latin typeface="Gill Sans" charset="0"/>
              <a:ea typeface="ＭＳ Ｐゴシック" charset="0"/>
            </a:endParaRP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685800" y="5715000"/>
            <a:ext cx="6186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3200">
                <a:solidFill>
                  <a:schemeClr val="accent2"/>
                </a:solidFill>
                <a:latin typeface="Helvetica" charset="0"/>
                <a:cs typeface="+mn-cs"/>
              </a:rPr>
              <a:t>n</a:t>
            </a:r>
            <a:r>
              <a:rPr kumimoji="1" lang="en-US" sz="3200" baseline="30000">
                <a:solidFill>
                  <a:schemeClr val="accent2"/>
                </a:solidFill>
                <a:latin typeface="Helvetica" charset="0"/>
                <a:cs typeface="+mn-cs"/>
              </a:rPr>
              <a:t>3</a:t>
            </a:r>
            <a:r>
              <a:rPr kumimoji="1" lang="en-US" sz="3200">
                <a:solidFill>
                  <a:schemeClr val="accent2"/>
                </a:solidFill>
                <a:latin typeface="Helvetica" charset="0"/>
                <a:cs typeface="+mn-cs"/>
              </a:rPr>
              <a:t> multiplications,  n</a:t>
            </a:r>
            <a:r>
              <a:rPr kumimoji="1" lang="en-US" sz="3200" baseline="30000">
                <a:solidFill>
                  <a:schemeClr val="accent2"/>
                </a:solidFill>
                <a:latin typeface="Helvetica" charset="0"/>
                <a:cs typeface="+mn-cs"/>
              </a:rPr>
              <a:t>3</a:t>
            </a:r>
            <a:r>
              <a:rPr kumimoji="1" lang="en-US" sz="3200">
                <a:solidFill>
                  <a:schemeClr val="accent2"/>
                </a:solidFill>
                <a:latin typeface="Helvetica" charset="0"/>
                <a:cs typeface="+mn-cs"/>
              </a:rPr>
              <a:t>-n</a:t>
            </a:r>
            <a:r>
              <a:rPr kumimoji="1" lang="en-US" sz="3200" baseline="30000">
                <a:solidFill>
                  <a:schemeClr val="accent2"/>
                </a:solidFill>
                <a:latin typeface="Helvetica" charset="0"/>
                <a:cs typeface="+mn-cs"/>
              </a:rPr>
              <a:t>2</a:t>
            </a:r>
            <a:r>
              <a:rPr kumimoji="1" lang="en-US" sz="3200">
                <a:solidFill>
                  <a:schemeClr val="accent2"/>
                </a:solidFill>
                <a:latin typeface="Helvetica" charset="0"/>
                <a:cs typeface="+mn-cs"/>
              </a:rPr>
              <a:t> additions</a:t>
            </a:r>
          </a:p>
        </p:txBody>
      </p:sp>
    </p:spTree>
    <p:extLst>
      <p:ext uri="{BB962C8B-B14F-4D97-AF65-F5344CB8AC3E}">
        <p14:creationId xmlns:p14="http://schemas.microsoft.com/office/powerpoint/2010/main" val="995913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DA461131-044E-C84A-BD8C-04AACEE0C5E4}" type="slidenum">
              <a:rPr lang="en-US" sz="1400">
                <a:solidFill>
                  <a:schemeClr val="bg2"/>
                </a:solidFill>
              </a:rPr>
              <a:pPr/>
              <a:t>23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Multiplying Matrices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609600" y="1752600"/>
          <a:ext cx="4495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3" name="Equation" r:id="rId4" imgW="2679700" imgH="939800" progId="Equation.3">
                  <p:embed/>
                </p:oleObj>
              </mc:Choice>
              <mc:Fallback>
                <p:oleObj name="Equation" r:id="rId4" imgW="26797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495800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4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5" name="Equation" r:id="rId8" imgW="114300" imgH="215900" progId="Equation.3">
                  <p:embed/>
                </p:oleObj>
              </mc:Choice>
              <mc:Fallback>
                <p:oleObj name="Equation" r:id="rId8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6" name="Equation" r:id="rId9" imgW="114300" imgH="215900" progId="Equation.3">
                  <p:embed/>
                </p:oleObj>
              </mc:Choice>
              <mc:Fallback>
                <p:oleObj name="Equation" r:id="rId9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7" name="Equation" r:id="rId10" imgW="114300" imgH="215900" progId="Equation.3">
                  <p:embed/>
                </p:oleObj>
              </mc:Choice>
              <mc:Fallback>
                <p:oleObj name="Equation" r:id="rId10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155575" y="3505200"/>
          <a:ext cx="8988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8" name="Equation" r:id="rId11" imgW="6070600" imgH="939800" progId="Equation.3">
                  <p:embed/>
                </p:oleObj>
              </mc:Choice>
              <mc:Fallback>
                <p:oleObj name="Equation" r:id="rId11" imgW="60706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3505200"/>
                        <a:ext cx="8988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3810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32004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685800" y="1828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3048000" y="1828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606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566C6B54-1638-AB49-9B88-01C29210EE66}" type="slidenum">
              <a:rPr lang="en-US" sz="1400">
                <a:solidFill>
                  <a:schemeClr val="bg2"/>
                </a:solidFill>
              </a:rPr>
              <a:pPr/>
              <a:t>24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Multiplying Matrices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609600" y="1752600"/>
          <a:ext cx="4495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7" name="Equation" r:id="rId4" imgW="2679700" imgH="939800" progId="Equation.3">
                  <p:embed/>
                </p:oleObj>
              </mc:Choice>
              <mc:Fallback>
                <p:oleObj name="Equation" r:id="rId4" imgW="26797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495800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8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9" name="Equation" r:id="rId8" imgW="114300" imgH="215900" progId="Equation.3">
                  <p:embed/>
                </p:oleObj>
              </mc:Choice>
              <mc:Fallback>
                <p:oleObj name="Equation" r:id="rId8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0" name="Equation" r:id="rId9" imgW="114300" imgH="215900" progId="Equation.3">
                  <p:embed/>
                </p:oleObj>
              </mc:Choice>
              <mc:Fallback>
                <p:oleObj name="Equation" r:id="rId9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1" name="Equation" r:id="rId10" imgW="114300" imgH="215900" progId="Equation.3">
                  <p:embed/>
                </p:oleObj>
              </mc:Choice>
              <mc:Fallback>
                <p:oleObj name="Equation" r:id="rId10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155575" y="3505200"/>
          <a:ext cx="8988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2" name="Equation" r:id="rId11" imgW="6070600" imgH="939800" progId="Equation.3">
                  <p:embed/>
                </p:oleObj>
              </mc:Choice>
              <mc:Fallback>
                <p:oleObj name="Equation" r:id="rId11" imgW="60706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3505200"/>
                        <a:ext cx="8988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18288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46482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516" name="Rectangle 12"/>
          <p:cNvSpPr>
            <a:spLocks noChangeArrowheads="1"/>
          </p:cNvSpPr>
          <p:nvPr/>
        </p:nvSpPr>
        <p:spPr bwMode="auto">
          <a:xfrm>
            <a:off x="1752600" y="1828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517" name="Rectangle 13"/>
          <p:cNvSpPr>
            <a:spLocks noChangeArrowheads="1"/>
          </p:cNvSpPr>
          <p:nvPr/>
        </p:nvSpPr>
        <p:spPr bwMode="auto">
          <a:xfrm>
            <a:off x="3048000" y="2590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6373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CC08BB07-4513-8647-A5D5-ABF4BA530F88}" type="slidenum">
              <a:rPr lang="en-US" sz="1400">
                <a:solidFill>
                  <a:schemeClr val="bg2"/>
                </a:solidFill>
              </a:rPr>
              <a:pPr/>
              <a:t>25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Multiplying Matrices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  <a:p>
            <a:endParaRPr lang="en-US">
              <a:latin typeface="Gill Sans" charset="0"/>
              <a:ea typeface="ＭＳ Ｐゴシック" charset="0"/>
            </a:endParaRP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609600" y="1752600"/>
          <a:ext cx="4495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1" name="Equation" r:id="rId4" imgW="2679700" imgH="939800" progId="Equation.3">
                  <p:embed/>
                </p:oleObj>
              </mc:Choice>
              <mc:Fallback>
                <p:oleObj name="Equation" r:id="rId4" imgW="26797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495800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2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3" name="Equation" r:id="rId8" imgW="114300" imgH="215900" progId="Equation.3">
                  <p:embed/>
                </p:oleObj>
              </mc:Choice>
              <mc:Fallback>
                <p:oleObj name="Equation" r:id="rId8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4" name="Equation" r:id="rId9" imgW="114300" imgH="215900" progId="Equation.3">
                  <p:embed/>
                </p:oleObj>
              </mc:Choice>
              <mc:Fallback>
                <p:oleObj name="Equation" r:id="rId9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5" name="Equation" r:id="rId10" imgW="114300" imgH="215900" progId="Equation.3">
                  <p:embed/>
                </p:oleObj>
              </mc:Choice>
              <mc:Fallback>
                <p:oleObj name="Equation" r:id="rId10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0" y="3429000"/>
          <a:ext cx="8988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6" name="Equation" r:id="rId11" imgW="6070600" imgH="939800" progId="Equation.3">
                  <p:embed/>
                </p:oleObj>
              </mc:Choice>
              <mc:Fallback>
                <p:oleObj name="Equation" r:id="rId11" imgW="60706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8988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8" name="Line 10"/>
          <p:cNvSpPr>
            <a:spLocks noChangeShapeType="1"/>
          </p:cNvSpPr>
          <p:nvPr/>
        </p:nvSpPr>
        <p:spPr bwMode="auto">
          <a:xfrm>
            <a:off x="1676400" y="1828800"/>
            <a:ext cx="0" cy="1447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0539" name="Line 11"/>
          <p:cNvSpPr>
            <a:spLocks noChangeShapeType="1"/>
          </p:cNvSpPr>
          <p:nvPr/>
        </p:nvSpPr>
        <p:spPr bwMode="auto">
          <a:xfrm>
            <a:off x="685800" y="2590800"/>
            <a:ext cx="2057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0540" name="Line 12"/>
          <p:cNvSpPr>
            <a:spLocks noChangeShapeType="1"/>
          </p:cNvSpPr>
          <p:nvPr/>
        </p:nvSpPr>
        <p:spPr bwMode="auto">
          <a:xfrm>
            <a:off x="4038600" y="1828800"/>
            <a:ext cx="0" cy="1447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0541" name="Line 13"/>
          <p:cNvSpPr>
            <a:spLocks noChangeShapeType="1"/>
          </p:cNvSpPr>
          <p:nvPr/>
        </p:nvSpPr>
        <p:spPr bwMode="auto">
          <a:xfrm>
            <a:off x="3048000" y="2590800"/>
            <a:ext cx="1905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0542" name="Line 14"/>
          <p:cNvSpPr>
            <a:spLocks noChangeShapeType="1"/>
          </p:cNvSpPr>
          <p:nvPr/>
        </p:nvSpPr>
        <p:spPr bwMode="auto">
          <a:xfrm>
            <a:off x="5791200" y="3581400"/>
            <a:ext cx="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0543" name="Line 15"/>
          <p:cNvSpPr>
            <a:spLocks noChangeShapeType="1"/>
          </p:cNvSpPr>
          <p:nvPr/>
        </p:nvSpPr>
        <p:spPr bwMode="auto">
          <a:xfrm>
            <a:off x="304800" y="4267200"/>
            <a:ext cx="853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0544" name="Text Box 16"/>
          <p:cNvSpPr txBox="1">
            <a:spLocks noChangeArrowheads="1"/>
          </p:cNvSpPr>
          <p:nvPr/>
        </p:nvSpPr>
        <p:spPr bwMode="auto">
          <a:xfrm>
            <a:off x="838200" y="1905000"/>
            <a:ext cx="709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11</a:t>
            </a:r>
          </a:p>
        </p:txBody>
      </p:sp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1905000" y="1905000"/>
            <a:ext cx="709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12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838200" y="2667000"/>
            <a:ext cx="709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21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0547" name="Rectangle 19"/>
          <p:cNvSpPr>
            <a:spLocks noChangeArrowheads="1"/>
          </p:cNvSpPr>
          <p:nvPr/>
        </p:nvSpPr>
        <p:spPr bwMode="auto">
          <a:xfrm>
            <a:off x="6248400" y="3581400"/>
            <a:ext cx="2492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11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12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+A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12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22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0548" name="Rectangle 20"/>
          <p:cNvSpPr>
            <a:spLocks noChangeArrowheads="1"/>
          </p:cNvSpPr>
          <p:nvPr/>
        </p:nvSpPr>
        <p:spPr bwMode="auto">
          <a:xfrm>
            <a:off x="1905000" y="2743200"/>
            <a:ext cx="709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22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0549" name="Rectangle 21"/>
          <p:cNvSpPr>
            <a:spLocks noChangeArrowheads="1"/>
          </p:cNvSpPr>
          <p:nvPr/>
        </p:nvSpPr>
        <p:spPr bwMode="auto">
          <a:xfrm>
            <a:off x="1828800" y="3581400"/>
            <a:ext cx="2492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11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11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+A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12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21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0550" name="Rectangle 22"/>
          <p:cNvSpPr>
            <a:spLocks noChangeArrowheads="1"/>
          </p:cNvSpPr>
          <p:nvPr/>
        </p:nvSpPr>
        <p:spPr bwMode="auto">
          <a:xfrm>
            <a:off x="3124200" y="1905000"/>
            <a:ext cx="709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11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0551" name="Rectangle 23"/>
          <p:cNvSpPr>
            <a:spLocks noChangeArrowheads="1"/>
          </p:cNvSpPr>
          <p:nvPr/>
        </p:nvSpPr>
        <p:spPr bwMode="auto">
          <a:xfrm>
            <a:off x="4191000" y="1905000"/>
            <a:ext cx="709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12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0552" name="Rectangle 24"/>
          <p:cNvSpPr>
            <a:spLocks noChangeArrowheads="1"/>
          </p:cNvSpPr>
          <p:nvPr/>
        </p:nvSpPr>
        <p:spPr bwMode="auto">
          <a:xfrm>
            <a:off x="3124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21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0553" name="Rectangle 25"/>
          <p:cNvSpPr>
            <a:spLocks noChangeArrowheads="1"/>
          </p:cNvSpPr>
          <p:nvPr/>
        </p:nvSpPr>
        <p:spPr bwMode="auto">
          <a:xfrm>
            <a:off x="4191000" y="2667000"/>
            <a:ext cx="709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22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0554" name="Rectangle 26"/>
          <p:cNvSpPr>
            <a:spLocks noChangeArrowheads="1"/>
          </p:cNvSpPr>
          <p:nvPr/>
        </p:nvSpPr>
        <p:spPr bwMode="auto">
          <a:xfrm>
            <a:off x="6248400" y="4419600"/>
            <a:ext cx="2492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21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12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+A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22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22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0555" name="Rectangle 27"/>
          <p:cNvSpPr>
            <a:spLocks noChangeArrowheads="1"/>
          </p:cNvSpPr>
          <p:nvPr/>
        </p:nvSpPr>
        <p:spPr bwMode="auto">
          <a:xfrm>
            <a:off x="1905000" y="4343400"/>
            <a:ext cx="2492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21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11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+A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22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21</a:t>
            </a:r>
            <a:endParaRPr lang="en-US">
              <a:latin typeface="Helvetic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166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5BA83762-84A0-4D47-B88C-B3FC33B201AF}" type="slidenum">
              <a:rPr lang="en-US" sz="1400">
                <a:solidFill>
                  <a:schemeClr val="bg2"/>
                </a:solidFill>
              </a:rPr>
              <a:pPr/>
              <a:t>26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Multiplying Matrices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8350"/>
            <a:ext cx="8178800" cy="44386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>
              <a:latin typeface="Gill San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Gill San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Gill San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Gill San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Gill San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Gill San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Gill Sans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800">
                <a:latin typeface="Gill Sans" charset="0"/>
                <a:ea typeface="ＭＳ Ｐゴシック" charset="0"/>
              </a:rPr>
              <a:t>Counting arithmetic operations:</a:t>
            </a:r>
            <a:br>
              <a:rPr lang="en-US" sz="2800">
                <a:latin typeface="Gill Sans" charset="0"/>
                <a:ea typeface="ＭＳ Ｐゴシック" charset="0"/>
              </a:rPr>
            </a:br>
            <a:r>
              <a:rPr lang="en-US" sz="2800">
                <a:latin typeface="Gill Sans" charset="0"/>
                <a:ea typeface="ＭＳ Ｐゴシック" charset="0"/>
              </a:rPr>
              <a:t>T(n) = 8T(n/2) + 4(n/2)</a:t>
            </a:r>
            <a:r>
              <a:rPr lang="en-US" sz="2800" baseline="30000">
                <a:latin typeface="Gill Sans" charset="0"/>
                <a:ea typeface="ＭＳ Ｐゴシック" charset="0"/>
              </a:rPr>
              <a:t>2 </a:t>
            </a:r>
            <a:r>
              <a:rPr lang="en-US" sz="2800">
                <a:latin typeface="Gill Sans" charset="0"/>
                <a:ea typeface="ＭＳ Ｐゴシック" charset="0"/>
              </a:rPr>
              <a:t>= 8T(n/2) + n</a:t>
            </a:r>
            <a:r>
              <a:rPr lang="en-US" sz="2800" baseline="30000">
                <a:latin typeface="Gill Sans" charset="0"/>
                <a:ea typeface="ＭＳ Ｐゴシック" charset="0"/>
              </a:rPr>
              <a:t>2</a:t>
            </a:r>
            <a:endParaRPr lang="en-US" sz="2800">
              <a:latin typeface="Gill Sans" charset="0"/>
              <a:ea typeface="ＭＳ Ｐゴシック" charset="0"/>
            </a:endParaRP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3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4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5" name="Equation" r:id="rId7" imgW="114300" imgH="215900" progId="Equation.3">
                  <p:embed/>
                </p:oleObj>
              </mc:Choice>
              <mc:Fallback>
                <p:oleObj name="Equation" r:id="rId7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6" name="Equation" r:id="rId8" imgW="114300" imgH="215900" progId="Equation.3">
                  <p:embed/>
                </p:oleObj>
              </mc:Choice>
              <mc:Fallback>
                <p:oleObj name="Equation" r:id="rId8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1724025" y="1828800"/>
            <a:ext cx="0" cy="1447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>
            <a:off x="685800" y="2590800"/>
            <a:ext cx="2057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1562" name="Line 10"/>
          <p:cNvSpPr>
            <a:spLocks noChangeShapeType="1"/>
          </p:cNvSpPr>
          <p:nvPr/>
        </p:nvSpPr>
        <p:spPr bwMode="auto">
          <a:xfrm>
            <a:off x="3962400" y="1828800"/>
            <a:ext cx="0" cy="1447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1563" name="Line 11"/>
          <p:cNvSpPr>
            <a:spLocks noChangeShapeType="1"/>
          </p:cNvSpPr>
          <p:nvPr/>
        </p:nvSpPr>
        <p:spPr bwMode="auto">
          <a:xfrm>
            <a:off x="3048000" y="2590800"/>
            <a:ext cx="1905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1564" name="Line 12"/>
          <p:cNvSpPr>
            <a:spLocks noChangeShapeType="1"/>
          </p:cNvSpPr>
          <p:nvPr/>
        </p:nvSpPr>
        <p:spPr bwMode="auto">
          <a:xfrm>
            <a:off x="4572000" y="3581400"/>
            <a:ext cx="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1905000" y="4267200"/>
            <a:ext cx="533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838200" y="1905000"/>
            <a:ext cx="709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11</a:t>
            </a:r>
          </a:p>
        </p:txBody>
      </p:sp>
      <p:sp>
        <p:nvSpPr>
          <p:cNvPr id="151567" name="Rectangle 15"/>
          <p:cNvSpPr>
            <a:spLocks noChangeArrowheads="1"/>
          </p:cNvSpPr>
          <p:nvPr/>
        </p:nvSpPr>
        <p:spPr bwMode="auto">
          <a:xfrm>
            <a:off x="1905000" y="1905000"/>
            <a:ext cx="709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12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838200" y="2667000"/>
            <a:ext cx="709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21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1569" name="Rectangle 17"/>
          <p:cNvSpPr>
            <a:spLocks noChangeArrowheads="1"/>
          </p:cNvSpPr>
          <p:nvPr/>
        </p:nvSpPr>
        <p:spPr bwMode="auto">
          <a:xfrm>
            <a:off x="4724400" y="3581400"/>
            <a:ext cx="2492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11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12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+A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12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22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1905000" y="2743200"/>
            <a:ext cx="709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22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1571" name="Rectangle 19"/>
          <p:cNvSpPr>
            <a:spLocks noChangeArrowheads="1"/>
          </p:cNvSpPr>
          <p:nvPr/>
        </p:nvSpPr>
        <p:spPr bwMode="auto">
          <a:xfrm>
            <a:off x="1828800" y="3581400"/>
            <a:ext cx="2492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11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11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+A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12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21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1572" name="Rectangle 20"/>
          <p:cNvSpPr>
            <a:spLocks noChangeArrowheads="1"/>
          </p:cNvSpPr>
          <p:nvPr/>
        </p:nvSpPr>
        <p:spPr bwMode="auto">
          <a:xfrm>
            <a:off x="3124200" y="1905000"/>
            <a:ext cx="709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11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1573" name="Rectangle 21"/>
          <p:cNvSpPr>
            <a:spLocks noChangeArrowheads="1"/>
          </p:cNvSpPr>
          <p:nvPr/>
        </p:nvSpPr>
        <p:spPr bwMode="auto">
          <a:xfrm>
            <a:off x="4191000" y="1905000"/>
            <a:ext cx="709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12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1574" name="Rectangle 22"/>
          <p:cNvSpPr>
            <a:spLocks noChangeArrowheads="1"/>
          </p:cNvSpPr>
          <p:nvPr/>
        </p:nvSpPr>
        <p:spPr bwMode="auto">
          <a:xfrm>
            <a:off x="3124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21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1575" name="Rectangle 23"/>
          <p:cNvSpPr>
            <a:spLocks noChangeArrowheads="1"/>
          </p:cNvSpPr>
          <p:nvPr/>
        </p:nvSpPr>
        <p:spPr bwMode="auto">
          <a:xfrm>
            <a:off x="4191000" y="2667000"/>
            <a:ext cx="709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22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1576" name="Rectangle 24"/>
          <p:cNvSpPr>
            <a:spLocks noChangeArrowheads="1"/>
          </p:cNvSpPr>
          <p:nvPr/>
        </p:nvSpPr>
        <p:spPr bwMode="auto">
          <a:xfrm>
            <a:off x="4800600" y="4419600"/>
            <a:ext cx="2492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21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12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+A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22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22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1577" name="Rectangle 25"/>
          <p:cNvSpPr>
            <a:spLocks noChangeArrowheads="1"/>
          </p:cNvSpPr>
          <p:nvPr/>
        </p:nvSpPr>
        <p:spPr bwMode="auto">
          <a:xfrm>
            <a:off x="1905000" y="4343400"/>
            <a:ext cx="2492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21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11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+A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22</a:t>
            </a:r>
            <a:r>
              <a:rPr lang="en-US" b="1">
                <a:solidFill>
                  <a:schemeClr val="accent1"/>
                </a:solidFill>
                <a:latin typeface="Helvetica" charset="0"/>
                <a:cs typeface="+mn-cs"/>
              </a:rPr>
              <a:t>B</a:t>
            </a:r>
            <a:r>
              <a:rPr lang="en-US" b="1" baseline="-25000">
                <a:solidFill>
                  <a:schemeClr val="accent1"/>
                </a:solidFill>
                <a:latin typeface="Helvetica" charset="0"/>
                <a:cs typeface="+mn-cs"/>
              </a:rPr>
              <a:t>21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1578" name="AutoShape 26"/>
          <p:cNvSpPr>
            <a:spLocks/>
          </p:cNvSpPr>
          <p:nvPr/>
        </p:nvSpPr>
        <p:spPr bwMode="auto">
          <a:xfrm>
            <a:off x="609600" y="1905000"/>
            <a:ext cx="76200" cy="1371600"/>
          </a:xfrm>
          <a:prstGeom prst="leftBracket">
            <a:avLst>
              <a:gd name="adj" fmla="val 150000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1579" name="AutoShape 27"/>
          <p:cNvSpPr>
            <a:spLocks/>
          </p:cNvSpPr>
          <p:nvPr/>
        </p:nvSpPr>
        <p:spPr bwMode="auto">
          <a:xfrm>
            <a:off x="1752600" y="3581400"/>
            <a:ext cx="76200" cy="1371600"/>
          </a:xfrm>
          <a:prstGeom prst="leftBracket">
            <a:avLst>
              <a:gd name="adj" fmla="val 150000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1580" name="AutoShape 28"/>
          <p:cNvSpPr>
            <a:spLocks/>
          </p:cNvSpPr>
          <p:nvPr/>
        </p:nvSpPr>
        <p:spPr bwMode="auto">
          <a:xfrm>
            <a:off x="2971800" y="1905000"/>
            <a:ext cx="76200" cy="1371600"/>
          </a:xfrm>
          <a:prstGeom prst="leftBracket">
            <a:avLst>
              <a:gd name="adj" fmla="val 150000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1581" name="Text Box 29"/>
          <p:cNvSpPr txBox="1">
            <a:spLocks noChangeArrowheads="1"/>
          </p:cNvSpPr>
          <p:nvPr/>
        </p:nvSpPr>
        <p:spPr bwMode="auto">
          <a:xfrm>
            <a:off x="1050925" y="3878263"/>
            <a:ext cx="392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latin typeface="Helvetica" charset="0"/>
                <a:cs typeface="+mn-cs"/>
              </a:rPr>
              <a:t>=</a:t>
            </a:r>
            <a:endParaRPr lang="en-US">
              <a:latin typeface="Helvetica" charset="0"/>
              <a:cs typeface="+mn-cs"/>
            </a:endParaRPr>
          </a:p>
        </p:txBody>
      </p:sp>
      <p:sp>
        <p:nvSpPr>
          <p:cNvPr id="151582" name="AutoShape 30"/>
          <p:cNvSpPr>
            <a:spLocks/>
          </p:cNvSpPr>
          <p:nvPr/>
        </p:nvSpPr>
        <p:spPr bwMode="auto">
          <a:xfrm>
            <a:off x="2667000" y="1905000"/>
            <a:ext cx="152400" cy="1371600"/>
          </a:xfrm>
          <a:prstGeom prst="rightBracket">
            <a:avLst>
              <a:gd name="adj" fmla="val 75000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1583" name="AutoShape 31"/>
          <p:cNvSpPr>
            <a:spLocks/>
          </p:cNvSpPr>
          <p:nvPr/>
        </p:nvSpPr>
        <p:spPr bwMode="auto">
          <a:xfrm>
            <a:off x="7239000" y="3581400"/>
            <a:ext cx="152400" cy="1371600"/>
          </a:xfrm>
          <a:prstGeom prst="rightBracket">
            <a:avLst>
              <a:gd name="adj" fmla="val 75000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1584" name="AutoShape 32"/>
          <p:cNvSpPr>
            <a:spLocks/>
          </p:cNvSpPr>
          <p:nvPr/>
        </p:nvSpPr>
        <p:spPr bwMode="auto">
          <a:xfrm>
            <a:off x="4876800" y="1828800"/>
            <a:ext cx="152400" cy="1371600"/>
          </a:xfrm>
          <a:prstGeom prst="rightBracket">
            <a:avLst>
              <a:gd name="adj" fmla="val 75000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327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62CC35D0-10A1-7448-BB48-D93472546D5D}" type="slidenum">
              <a:rPr lang="en-US" sz="1400">
                <a:solidFill>
                  <a:schemeClr val="bg2"/>
                </a:solidFill>
              </a:rPr>
              <a:pPr/>
              <a:t>27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Multiplying Matrices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4438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Gill Sans" charset="0"/>
                <a:ea typeface="ＭＳ Ｐゴシック" charset="0"/>
              </a:rPr>
              <a:t>		   	1			if n = 1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Gill Sans" charset="0"/>
                <a:ea typeface="ＭＳ Ｐゴシック" charset="0"/>
              </a:rPr>
              <a:t>T(n) =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Gill Sans" charset="0"/>
                <a:ea typeface="ＭＳ Ｐゴシック" charset="0"/>
              </a:rPr>
              <a:t>		   	8T(n/2) + n</a:t>
            </a:r>
            <a:r>
              <a:rPr lang="en-US" sz="2800" baseline="30000" dirty="0">
                <a:latin typeface="Gill Sans" charset="0"/>
                <a:ea typeface="ＭＳ Ｐゴシック" charset="0"/>
              </a:rPr>
              <a:t>2   	</a:t>
            </a:r>
            <a:r>
              <a:rPr lang="en-US" sz="2800" dirty="0">
                <a:latin typeface="Gill Sans" charset="0"/>
                <a:ea typeface="ＭＳ Ｐゴシック" charset="0"/>
              </a:rPr>
              <a:t>if n &gt; 1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Gill Sans" charset="0"/>
              <a:ea typeface="ＭＳ Ｐゴシック" charset="0"/>
            </a:endParaRPr>
          </a:p>
          <a:p>
            <a:pPr>
              <a:lnSpc>
                <a:spcPct val="130000"/>
              </a:lnSpc>
            </a:pPr>
            <a:r>
              <a:rPr lang="en-US" dirty="0">
                <a:latin typeface="Gill Sans" charset="0"/>
                <a:ea typeface="ＭＳ Ｐゴシック" charset="0"/>
              </a:rPr>
              <a:t>By Master Recurrence, if </a:t>
            </a:r>
            <a:br>
              <a:rPr lang="en-US" dirty="0">
                <a:latin typeface="Gill Sans" charset="0"/>
                <a:ea typeface="ＭＳ Ｐゴシック" charset="0"/>
              </a:rPr>
            </a:br>
            <a:r>
              <a:rPr lang="en-US" dirty="0">
                <a:latin typeface="Gill Sans" charset="0"/>
                <a:ea typeface="ＭＳ Ｐゴシック" charset="0"/>
              </a:rPr>
              <a:t>T(n) = </a:t>
            </a:r>
            <a:r>
              <a:rPr lang="en-US" dirty="0" err="1">
                <a:latin typeface="Gill Sans" charset="0"/>
                <a:ea typeface="ＭＳ Ｐゴシック" charset="0"/>
              </a:rPr>
              <a:t>aT</a:t>
            </a:r>
            <a:r>
              <a:rPr lang="en-US" dirty="0">
                <a:latin typeface="Gill Sans" charset="0"/>
                <a:ea typeface="ＭＳ Ｐゴシック" charset="0"/>
              </a:rPr>
              <a:t>(n/b)+</a:t>
            </a:r>
            <a:r>
              <a:rPr lang="en-US" dirty="0" err="1">
                <a:latin typeface="Gill Sans" charset="0"/>
                <a:ea typeface="ＭＳ Ｐゴシック" charset="0"/>
              </a:rPr>
              <a:t>cn</a:t>
            </a:r>
            <a:r>
              <a:rPr lang="en-US" baseline="30000" dirty="0" err="1">
                <a:latin typeface="Gill Sans" charset="0"/>
                <a:ea typeface="ＭＳ Ｐゴシック" charset="0"/>
              </a:rPr>
              <a:t>k</a:t>
            </a:r>
            <a:r>
              <a:rPr lang="en-US" dirty="0">
                <a:latin typeface="Gill Sans" charset="0"/>
                <a:ea typeface="ＭＳ Ｐゴシック" charset="0"/>
              </a:rPr>
              <a:t> &amp; a &gt; </a:t>
            </a:r>
            <a:r>
              <a:rPr lang="en-US" dirty="0" err="1">
                <a:latin typeface="Gill Sans" charset="0"/>
                <a:ea typeface="ＭＳ Ｐゴシック" charset="0"/>
              </a:rPr>
              <a:t>b</a:t>
            </a:r>
            <a:r>
              <a:rPr lang="en-US" baseline="30000" dirty="0" err="1">
                <a:latin typeface="Gill Sans" charset="0"/>
                <a:ea typeface="ＭＳ Ｐゴシック" charset="0"/>
              </a:rPr>
              <a:t>k</a:t>
            </a:r>
            <a:r>
              <a:rPr lang="en-US" dirty="0">
                <a:latin typeface="Gill Sans" charset="0"/>
                <a:ea typeface="ＭＳ Ｐゴシック" charset="0"/>
              </a:rPr>
              <a:t> then </a:t>
            </a:r>
            <a:br>
              <a:rPr lang="en-US" dirty="0">
                <a:latin typeface="Gill Sans" charset="0"/>
                <a:ea typeface="ＭＳ Ｐゴシック" charset="0"/>
              </a:rPr>
            </a:br>
            <a:r>
              <a:rPr lang="en-US" dirty="0">
                <a:latin typeface="Gill Sans" charset="0"/>
                <a:ea typeface="ＭＳ Ｐゴシック" charset="0"/>
              </a:rPr>
              <a:t>T(n) =</a:t>
            </a:r>
            <a:endParaRPr lang="en-US" sz="2800" baseline="30000" dirty="0">
              <a:latin typeface="Gill Sans" charset="0"/>
              <a:ea typeface="ＭＳ Ｐゴシック" charset="0"/>
            </a:endParaRPr>
          </a:p>
        </p:txBody>
      </p:sp>
      <p:graphicFrame>
        <p:nvGraphicFramePr>
          <p:cNvPr id="48132" name="Object 33"/>
          <p:cNvGraphicFramePr>
            <a:graphicFrameLocks noChangeAspect="1"/>
          </p:cNvGraphicFramePr>
          <p:nvPr/>
        </p:nvGraphicFramePr>
        <p:xfrm>
          <a:off x="2093913" y="5181600"/>
          <a:ext cx="46116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0" name="Equation" r:id="rId4" imgW="1778000" imgH="228600" progId="Equation.3">
                  <p:embed/>
                </p:oleObj>
              </mc:Choice>
              <mc:Fallback>
                <p:oleObj name="Equation" r:id="rId4" imgW="177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5181600"/>
                        <a:ext cx="4611687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 bwMode="auto">
          <a:xfrm>
            <a:off x="1905000" y="1981200"/>
            <a:ext cx="304800" cy="1371600"/>
          </a:xfrm>
          <a:custGeom>
            <a:avLst/>
            <a:gdLst>
              <a:gd name="connsiteX0" fmla="*/ 304800 w 304800"/>
              <a:gd name="connsiteY0" fmla="*/ 1371600 h 1371600"/>
              <a:gd name="connsiteX1" fmla="*/ 152400 w 304800"/>
              <a:gd name="connsiteY1" fmla="*/ 1346201 h 1371600"/>
              <a:gd name="connsiteX2" fmla="*/ 152400 w 304800"/>
              <a:gd name="connsiteY2" fmla="*/ 711199 h 1371600"/>
              <a:gd name="connsiteX3" fmla="*/ 0 w 304800"/>
              <a:gd name="connsiteY3" fmla="*/ 685800 h 1371600"/>
              <a:gd name="connsiteX4" fmla="*/ 152400 w 304800"/>
              <a:gd name="connsiteY4" fmla="*/ 660401 h 1371600"/>
              <a:gd name="connsiteX5" fmla="*/ 152400 w 304800"/>
              <a:gd name="connsiteY5" fmla="*/ 25399 h 1371600"/>
              <a:gd name="connsiteX6" fmla="*/ 304800 w 304800"/>
              <a:gd name="connsiteY6" fmla="*/ 0 h 1371600"/>
              <a:gd name="connsiteX7" fmla="*/ 304800 w 304800"/>
              <a:gd name="connsiteY7" fmla="*/ 1371600 h 1371600"/>
              <a:gd name="connsiteX0" fmla="*/ 304800 w 304800"/>
              <a:gd name="connsiteY0" fmla="*/ 1371600 h 1371600"/>
              <a:gd name="connsiteX1" fmla="*/ 152400 w 304800"/>
              <a:gd name="connsiteY1" fmla="*/ 1346201 h 1371600"/>
              <a:gd name="connsiteX2" fmla="*/ 152400 w 304800"/>
              <a:gd name="connsiteY2" fmla="*/ 711199 h 1371600"/>
              <a:gd name="connsiteX3" fmla="*/ 0 w 304800"/>
              <a:gd name="connsiteY3" fmla="*/ 685800 h 1371600"/>
              <a:gd name="connsiteX4" fmla="*/ 152400 w 304800"/>
              <a:gd name="connsiteY4" fmla="*/ 660401 h 1371600"/>
              <a:gd name="connsiteX5" fmla="*/ 152400 w 304800"/>
              <a:gd name="connsiteY5" fmla="*/ 25399 h 1371600"/>
              <a:gd name="connsiteX6" fmla="*/ 304800 w 304800"/>
              <a:gd name="connsiteY6" fmla="*/ 0 h 1371600"/>
              <a:gd name="connsiteX0" fmla="*/ 304800 w 304800"/>
              <a:gd name="connsiteY0" fmla="*/ 1371600 h 1371600"/>
              <a:gd name="connsiteX1" fmla="*/ 152400 w 304800"/>
              <a:gd name="connsiteY1" fmla="*/ 1346201 h 1371600"/>
              <a:gd name="connsiteX2" fmla="*/ 152400 w 304800"/>
              <a:gd name="connsiteY2" fmla="*/ 711199 h 1371600"/>
              <a:gd name="connsiteX3" fmla="*/ 0 w 304800"/>
              <a:gd name="connsiteY3" fmla="*/ 685800 h 1371600"/>
              <a:gd name="connsiteX4" fmla="*/ 152400 w 304800"/>
              <a:gd name="connsiteY4" fmla="*/ 660401 h 1371600"/>
              <a:gd name="connsiteX5" fmla="*/ 152400 w 304800"/>
              <a:gd name="connsiteY5" fmla="*/ 25399 h 1371600"/>
              <a:gd name="connsiteX6" fmla="*/ 304800 w 304800"/>
              <a:gd name="connsiteY6" fmla="*/ 0 h 1371600"/>
              <a:gd name="connsiteX7" fmla="*/ 304800 w 304800"/>
              <a:gd name="connsiteY7" fmla="*/ 1371600 h 1371600"/>
              <a:gd name="connsiteX0" fmla="*/ 304800 w 304800"/>
              <a:gd name="connsiteY0" fmla="*/ 1371600 h 1371600"/>
              <a:gd name="connsiteX1" fmla="*/ 152400 w 304800"/>
              <a:gd name="connsiteY1" fmla="*/ 1346201 h 1371600"/>
              <a:gd name="connsiteX2" fmla="*/ 152400 w 304800"/>
              <a:gd name="connsiteY2" fmla="*/ 711199 h 1371600"/>
              <a:gd name="connsiteX3" fmla="*/ 0 w 304800"/>
              <a:gd name="connsiteY3" fmla="*/ 685800 h 1371600"/>
              <a:gd name="connsiteX4" fmla="*/ 152400 w 304800"/>
              <a:gd name="connsiteY4" fmla="*/ 660401 h 1371600"/>
              <a:gd name="connsiteX5" fmla="*/ 152400 w 304800"/>
              <a:gd name="connsiteY5" fmla="*/ 88899 h 1371600"/>
              <a:gd name="connsiteX6" fmla="*/ 304800 w 304800"/>
              <a:gd name="connsiteY6" fmla="*/ 0 h 1371600"/>
              <a:gd name="connsiteX0" fmla="*/ 304800 w 304800"/>
              <a:gd name="connsiteY0" fmla="*/ 1371600 h 1371600"/>
              <a:gd name="connsiteX1" fmla="*/ 152400 w 304800"/>
              <a:gd name="connsiteY1" fmla="*/ 1346201 h 1371600"/>
              <a:gd name="connsiteX2" fmla="*/ 152400 w 304800"/>
              <a:gd name="connsiteY2" fmla="*/ 711199 h 1371600"/>
              <a:gd name="connsiteX3" fmla="*/ 0 w 304800"/>
              <a:gd name="connsiteY3" fmla="*/ 685800 h 1371600"/>
              <a:gd name="connsiteX4" fmla="*/ 152400 w 304800"/>
              <a:gd name="connsiteY4" fmla="*/ 660401 h 1371600"/>
              <a:gd name="connsiteX5" fmla="*/ 152400 w 304800"/>
              <a:gd name="connsiteY5" fmla="*/ 25399 h 1371600"/>
              <a:gd name="connsiteX6" fmla="*/ 304800 w 304800"/>
              <a:gd name="connsiteY6" fmla="*/ 0 h 1371600"/>
              <a:gd name="connsiteX7" fmla="*/ 304800 w 304800"/>
              <a:gd name="connsiteY7" fmla="*/ 1371600 h 1371600"/>
              <a:gd name="connsiteX0" fmla="*/ 304800 w 304800"/>
              <a:gd name="connsiteY0" fmla="*/ 1371600 h 1371600"/>
              <a:gd name="connsiteX1" fmla="*/ 152400 w 304800"/>
              <a:gd name="connsiteY1" fmla="*/ 1308101 h 1371600"/>
              <a:gd name="connsiteX2" fmla="*/ 152400 w 304800"/>
              <a:gd name="connsiteY2" fmla="*/ 711199 h 1371600"/>
              <a:gd name="connsiteX3" fmla="*/ 0 w 304800"/>
              <a:gd name="connsiteY3" fmla="*/ 685800 h 1371600"/>
              <a:gd name="connsiteX4" fmla="*/ 152400 w 304800"/>
              <a:gd name="connsiteY4" fmla="*/ 660401 h 1371600"/>
              <a:gd name="connsiteX5" fmla="*/ 152400 w 304800"/>
              <a:gd name="connsiteY5" fmla="*/ 88899 h 1371600"/>
              <a:gd name="connsiteX6" fmla="*/ 304800 w 304800"/>
              <a:gd name="connsiteY6" fmla="*/ 0 h 1371600"/>
              <a:gd name="connsiteX0" fmla="*/ 304800 w 304800"/>
              <a:gd name="connsiteY0" fmla="*/ 1371600 h 1371600"/>
              <a:gd name="connsiteX1" fmla="*/ 152400 w 304800"/>
              <a:gd name="connsiteY1" fmla="*/ 1346201 h 1371600"/>
              <a:gd name="connsiteX2" fmla="*/ 152400 w 304800"/>
              <a:gd name="connsiteY2" fmla="*/ 711199 h 1371600"/>
              <a:gd name="connsiteX3" fmla="*/ 0 w 304800"/>
              <a:gd name="connsiteY3" fmla="*/ 685800 h 1371600"/>
              <a:gd name="connsiteX4" fmla="*/ 152400 w 304800"/>
              <a:gd name="connsiteY4" fmla="*/ 660401 h 1371600"/>
              <a:gd name="connsiteX5" fmla="*/ 152400 w 304800"/>
              <a:gd name="connsiteY5" fmla="*/ 25399 h 1371600"/>
              <a:gd name="connsiteX6" fmla="*/ 304800 w 304800"/>
              <a:gd name="connsiteY6" fmla="*/ 0 h 1371600"/>
              <a:gd name="connsiteX7" fmla="*/ 304800 w 304800"/>
              <a:gd name="connsiteY7" fmla="*/ 1371600 h 1371600"/>
              <a:gd name="connsiteX0" fmla="*/ 304800 w 304800"/>
              <a:gd name="connsiteY0" fmla="*/ 1371600 h 1371600"/>
              <a:gd name="connsiteX1" fmla="*/ 152400 w 304800"/>
              <a:gd name="connsiteY1" fmla="*/ 1308101 h 1371600"/>
              <a:gd name="connsiteX2" fmla="*/ 152400 w 304800"/>
              <a:gd name="connsiteY2" fmla="*/ 812800 h 1371600"/>
              <a:gd name="connsiteX3" fmla="*/ 152400 w 304800"/>
              <a:gd name="connsiteY3" fmla="*/ 711199 h 1371600"/>
              <a:gd name="connsiteX4" fmla="*/ 0 w 304800"/>
              <a:gd name="connsiteY4" fmla="*/ 685800 h 1371600"/>
              <a:gd name="connsiteX5" fmla="*/ 152400 w 304800"/>
              <a:gd name="connsiteY5" fmla="*/ 660401 h 1371600"/>
              <a:gd name="connsiteX6" fmla="*/ 152400 w 304800"/>
              <a:gd name="connsiteY6" fmla="*/ 88899 h 1371600"/>
              <a:gd name="connsiteX7" fmla="*/ 304800 w 304800"/>
              <a:gd name="connsiteY7" fmla="*/ 0 h 1371600"/>
              <a:gd name="connsiteX0" fmla="*/ 304800 w 304800"/>
              <a:gd name="connsiteY0" fmla="*/ 1371600 h 1371600"/>
              <a:gd name="connsiteX1" fmla="*/ 152400 w 304800"/>
              <a:gd name="connsiteY1" fmla="*/ 1346201 h 1371600"/>
              <a:gd name="connsiteX2" fmla="*/ 152400 w 304800"/>
              <a:gd name="connsiteY2" fmla="*/ 711199 h 1371600"/>
              <a:gd name="connsiteX3" fmla="*/ 0 w 304800"/>
              <a:gd name="connsiteY3" fmla="*/ 685800 h 1371600"/>
              <a:gd name="connsiteX4" fmla="*/ 152400 w 304800"/>
              <a:gd name="connsiteY4" fmla="*/ 660401 h 1371600"/>
              <a:gd name="connsiteX5" fmla="*/ 152400 w 304800"/>
              <a:gd name="connsiteY5" fmla="*/ 25399 h 1371600"/>
              <a:gd name="connsiteX6" fmla="*/ 304800 w 304800"/>
              <a:gd name="connsiteY6" fmla="*/ 0 h 1371600"/>
              <a:gd name="connsiteX7" fmla="*/ 304800 w 304800"/>
              <a:gd name="connsiteY7" fmla="*/ 1371600 h 1371600"/>
              <a:gd name="connsiteX0" fmla="*/ 304800 w 304800"/>
              <a:gd name="connsiteY0" fmla="*/ 1371600 h 1371600"/>
              <a:gd name="connsiteX1" fmla="*/ 152400 w 304800"/>
              <a:gd name="connsiteY1" fmla="*/ 1308101 h 1371600"/>
              <a:gd name="connsiteX2" fmla="*/ 152400 w 304800"/>
              <a:gd name="connsiteY2" fmla="*/ 812800 h 1371600"/>
              <a:gd name="connsiteX3" fmla="*/ 152400 w 304800"/>
              <a:gd name="connsiteY3" fmla="*/ 711199 h 1371600"/>
              <a:gd name="connsiteX4" fmla="*/ 0 w 304800"/>
              <a:gd name="connsiteY4" fmla="*/ 685800 h 1371600"/>
              <a:gd name="connsiteX5" fmla="*/ 152400 w 304800"/>
              <a:gd name="connsiteY5" fmla="*/ 617866 h 1371600"/>
              <a:gd name="connsiteX6" fmla="*/ 152400 w 304800"/>
              <a:gd name="connsiteY6" fmla="*/ 88899 h 1371600"/>
              <a:gd name="connsiteX7" fmla="*/ 304800 w 304800"/>
              <a:gd name="connsiteY7" fmla="*/ 0 h 1371600"/>
              <a:gd name="connsiteX0" fmla="*/ 304800 w 304800"/>
              <a:gd name="connsiteY0" fmla="*/ 1371600 h 1371600"/>
              <a:gd name="connsiteX1" fmla="*/ 152400 w 304800"/>
              <a:gd name="connsiteY1" fmla="*/ 1346201 h 1371600"/>
              <a:gd name="connsiteX2" fmla="*/ 152400 w 304800"/>
              <a:gd name="connsiteY2" fmla="*/ 711199 h 1371600"/>
              <a:gd name="connsiteX3" fmla="*/ 0 w 304800"/>
              <a:gd name="connsiteY3" fmla="*/ 685800 h 1371600"/>
              <a:gd name="connsiteX4" fmla="*/ 152400 w 304800"/>
              <a:gd name="connsiteY4" fmla="*/ 660401 h 1371600"/>
              <a:gd name="connsiteX5" fmla="*/ 152400 w 304800"/>
              <a:gd name="connsiteY5" fmla="*/ 25399 h 1371600"/>
              <a:gd name="connsiteX6" fmla="*/ 304800 w 304800"/>
              <a:gd name="connsiteY6" fmla="*/ 0 h 1371600"/>
              <a:gd name="connsiteX7" fmla="*/ 304800 w 304800"/>
              <a:gd name="connsiteY7" fmla="*/ 1371600 h 1371600"/>
              <a:gd name="connsiteX0" fmla="*/ 304800 w 304800"/>
              <a:gd name="connsiteY0" fmla="*/ 1371600 h 1371600"/>
              <a:gd name="connsiteX1" fmla="*/ 152400 w 304800"/>
              <a:gd name="connsiteY1" fmla="*/ 1308101 h 1371600"/>
              <a:gd name="connsiteX2" fmla="*/ 152400 w 304800"/>
              <a:gd name="connsiteY2" fmla="*/ 812800 h 1371600"/>
              <a:gd name="connsiteX3" fmla="*/ 152400 w 304800"/>
              <a:gd name="connsiteY3" fmla="*/ 753734 h 1371600"/>
              <a:gd name="connsiteX4" fmla="*/ 0 w 304800"/>
              <a:gd name="connsiteY4" fmla="*/ 685800 h 1371600"/>
              <a:gd name="connsiteX5" fmla="*/ 152400 w 304800"/>
              <a:gd name="connsiteY5" fmla="*/ 617866 h 1371600"/>
              <a:gd name="connsiteX6" fmla="*/ 152400 w 304800"/>
              <a:gd name="connsiteY6" fmla="*/ 88899 h 1371600"/>
              <a:gd name="connsiteX7" fmla="*/ 304800 w 304800"/>
              <a:gd name="connsiteY7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1371600" stroke="0" extrusionOk="0">
                <a:moveTo>
                  <a:pt x="304800" y="1371600"/>
                </a:moveTo>
                <a:cubicBezTo>
                  <a:pt x="220632" y="1371600"/>
                  <a:pt x="152400" y="1360228"/>
                  <a:pt x="152400" y="1346201"/>
                </a:cubicBezTo>
                <a:lnTo>
                  <a:pt x="152400" y="711199"/>
                </a:lnTo>
                <a:cubicBezTo>
                  <a:pt x="152400" y="697172"/>
                  <a:pt x="84168" y="685800"/>
                  <a:pt x="0" y="685800"/>
                </a:cubicBezTo>
                <a:cubicBezTo>
                  <a:pt x="84168" y="685800"/>
                  <a:pt x="152400" y="674428"/>
                  <a:pt x="152400" y="660401"/>
                </a:cubicBezTo>
                <a:lnTo>
                  <a:pt x="152400" y="25399"/>
                </a:lnTo>
                <a:cubicBezTo>
                  <a:pt x="152400" y="11372"/>
                  <a:pt x="220632" y="0"/>
                  <a:pt x="304800" y="0"/>
                </a:cubicBezTo>
                <a:lnTo>
                  <a:pt x="304800" y="1371600"/>
                </a:lnTo>
                <a:close/>
              </a:path>
              <a:path w="304800" h="1371600" fill="none">
                <a:moveTo>
                  <a:pt x="304800" y="1371600"/>
                </a:moveTo>
                <a:cubicBezTo>
                  <a:pt x="220632" y="1371600"/>
                  <a:pt x="152400" y="1322128"/>
                  <a:pt x="152400" y="1308101"/>
                </a:cubicBezTo>
                <a:lnTo>
                  <a:pt x="152400" y="812800"/>
                </a:lnTo>
                <a:lnTo>
                  <a:pt x="152400" y="753734"/>
                </a:lnTo>
                <a:cubicBezTo>
                  <a:pt x="152400" y="739707"/>
                  <a:pt x="0" y="708445"/>
                  <a:pt x="0" y="685800"/>
                </a:cubicBezTo>
                <a:cubicBezTo>
                  <a:pt x="0" y="663155"/>
                  <a:pt x="152400" y="631893"/>
                  <a:pt x="152400" y="617866"/>
                </a:cubicBezTo>
                <a:lnTo>
                  <a:pt x="152400" y="88899"/>
                </a:lnTo>
                <a:cubicBezTo>
                  <a:pt x="152400" y="74872"/>
                  <a:pt x="220632" y="0"/>
                  <a:pt x="304800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980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E5D67A9C-C637-C447-952E-A79B8EB51988}" type="slidenum">
              <a:rPr lang="en-US" sz="1400">
                <a:solidFill>
                  <a:schemeClr val="bg2"/>
                </a:solidFill>
              </a:rPr>
              <a:pPr/>
              <a:t>28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Strassen</a:t>
            </a:r>
            <a:r>
              <a:rPr lang="ja-JP" altLang="en-US">
                <a:latin typeface="Gill Sans" charset="0"/>
                <a:ea typeface="ＭＳ Ｐゴシック" charset="0"/>
              </a:rPr>
              <a:t>’</a:t>
            </a:r>
            <a:r>
              <a:rPr lang="en-US" altLang="ja-JP">
                <a:latin typeface="Gill Sans" charset="0"/>
                <a:ea typeface="ＭＳ Ｐゴシック" charset="0"/>
              </a:rPr>
              <a:t>s algorithm</a:t>
            </a:r>
            <a:endParaRPr lang="en-US">
              <a:latin typeface="Gill Sans" charset="0"/>
              <a:ea typeface="ＭＳ Ｐゴシック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dirty="0" err="1">
                <a:latin typeface="Gill Sans" charset="0"/>
                <a:ea typeface="ＭＳ Ｐゴシック" charset="0"/>
              </a:rPr>
              <a:t>Strassen</a:t>
            </a:r>
            <a:r>
              <a:rPr lang="ja-JP" altLang="en-US" dirty="0">
                <a:latin typeface="Gill Sans" charset="0"/>
                <a:ea typeface="ＭＳ Ｐゴシック" charset="0"/>
              </a:rPr>
              <a:t>’</a:t>
            </a:r>
            <a:r>
              <a:rPr lang="en-US" altLang="ja-JP" dirty="0">
                <a:latin typeface="Gill Sans" charset="0"/>
                <a:ea typeface="ＭＳ Ｐゴシック" charset="0"/>
              </a:rPr>
              <a:t>s algorithm</a:t>
            </a:r>
          </a:p>
          <a:p>
            <a:pPr marL="114300" lvl="1" indent="0">
              <a:lnSpc>
                <a:spcPct val="90000"/>
              </a:lnSpc>
            </a:pPr>
            <a:r>
              <a:rPr lang="en-US" sz="2400" dirty="0">
                <a:latin typeface="Gill Sans" charset="0"/>
                <a:ea typeface="ＭＳ Ｐゴシック" charset="0"/>
              </a:rPr>
              <a:t>Multiply </a:t>
            </a:r>
            <a:r>
              <a:rPr lang="en-US" sz="2400" dirty="0">
                <a:solidFill>
                  <a:schemeClr val="accent1"/>
                </a:solidFill>
                <a:latin typeface="Gill Sans" charset="0"/>
                <a:ea typeface="ＭＳ Ｐゴシック" charset="0"/>
              </a:rPr>
              <a:t>2x2</a:t>
            </a:r>
            <a:r>
              <a:rPr lang="en-US" sz="2400" dirty="0">
                <a:latin typeface="Gill Sans" charset="0"/>
                <a:ea typeface="ＭＳ Ｐゴシック" charset="0"/>
              </a:rPr>
              <a:t> matrices using </a:t>
            </a:r>
            <a:r>
              <a:rPr lang="en-US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</a:rPr>
              <a:t>7</a:t>
            </a:r>
            <a:r>
              <a:rPr lang="en-US" sz="2400" dirty="0">
                <a:latin typeface="Gill Sans" charset="0"/>
                <a:ea typeface="ＭＳ Ｐゴシック" charset="0"/>
              </a:rPr>
              <a:t> instead of </a:t>
            </a:r>
            <a:r>
              <a:rPr lang="en-US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</a:rPr>
              <a:t>8</a:t>
            </a:r>
            <a:r>
              <a:rPr lang="en-US" sz="2400" dirty="0">
                <a:latin typeface="Gill Sans" charset="0"/>
                <a:ea typeface="ＭＳ Ｐゴシック" charset="0"/>
              </a:rPr>
              <a:t> multiplications (and lots more than 4 additions)</a:t>
            </a:r>
          </a:p>
          <a:p>
            <a:pPr marL="114300" lvl="1" indent="0">
              <a:lnSpc>
                <a:spcPct val="90000"/>
              </a:lnSpc>
            </a:pPr>
            <a:endParaRPr lang="en-US" sz="2400" dirty="0">
              <a:latin typeface="Gill Sans" charset="0"/>
              <a:ea typeface="ＭＳ Ｐゴシック" charset="0"/>
            </a:endParaRPr>
          </a:p>
          <a:p>
            <a:pPr marL="114300" lvl="1" indent="0">
              <a:lnSpc>
                <a:spcPct val="90000"/>
              </a:lnSpc>
            </a:pPr>
            <a:r>
              <a:rPr lang="en-US" dirty="0">
                <a:latin typeface="Gill Sans" charset="0"/>
                <a:ea typeface="ＭＳ Ｐゴシック" charset="0"/>
              </a:rPr>
              <a:t>T(n)=7 T(n/2)+cn</a:t>
            </a:r>
            <a:r>
              <a:rPr lang="en-US" baseline="30000" dirty="0">
                <a:latin typeface="Gill Sans" charset="0"/>
                <a:ea typeface="ＭＳ Ｐゴシック" charset="0"/>
              </a:rPr>
              <a:t>2</a:t>
            </a:r>
            <a:endParaRPr lang="en-US" dirty="0">
              <a:latin typeface="Gill Sans" charset="0"/>
              <a:ea typeface="ＭＳ Ｐゴシック" charset="0"/>
            </a:endParaRPr>
          </a:p>
          <a:p>
            <a:pPr marL="228600" lvl="2" indent="1588">
              <a:lnSpc>
                <a:spcPct val="90000"/>
              </a:lnSpc>
            </a:pPr>
            <a:r>
              <a:rPr lang="en-US" sz="2800" dirty="0">
                <a:latin typeface="Gill Sans" charset="0"/>
                <a:ea typeface="ＭＳ Ｐゴシック" charset="0"/>
              </a:rPr>
              <a:t>7&gt;2</a:t>
            </a:r>
            <a:r>
              <a:rPr lang="en-US" sz="2800" baseline="30000" dirty="0">
                <a:latin typeface="Gill Sans" charset="0"/>
                <a:ea typeface="ＭＳ Ｐゴシック" charset="0"/>
              </a:rPr>
              <a:t>2</a:t>
            </a:r>
            <a:r>
              <a:rPr lang="en-US" sz="2800" dirty="0">
                <a:latin typeface="Gill Sans" charset="0"/>
                <a:ea typeface="ＭＳ Ｐゴシック" charset="0"/>
              </a:rPr>
              <a:t>  so T(n) is  </a:t>
            </a:r>
            <a:r>
              <a:rPr lang="en-US" sz="2800" dirty="0">
                <a:latin typeface="Symbol" charset="0"/>
                <a:ea typeface="ＭＳ Ｐゴシック" charset="0"/>
              </a:rPr>
              <a:t>Q</a:t>
            </a:r>
            <a:r>
              <a:rPr lang="en-US" sz="2800" dirty="0">
                <a:latin typeface="Gill Sans" charset="0"/>
                <a:ea typeface="ＭＳ Ｐゴシック" charset="0"/>
              </a:rPr>
              <a:t>(n       ) which is O(n</a:t>
            </a:r>
            <a:r>
              <a:rPr lang="en-US" sz="2800" baseline="30000" dirty="0">
                <a:latin typeface="Gill Sans" charset="0"/>
                <a:ea typeface="ＭＳ Ｐゴシック" charset="0"/>
              </a:rPr>
              <a:t>2.81</a:t>
            </a:r>
            <a:r>
              <a:rPr lang="en-US" sz="2800" dirty="0">
                <a:latin typeface="Gill Sans" charset="0"/>
                <a:ea typeface="ＭＳ Ｐゴシック" charset="0"/>
              </a:rPr>
              <a:t>)</a:t>
            </a:r>
          </a:p>
          <a:p>
            <a:pPr marL="114300" lvl="1" indent="0">
              <a:lnSpc>
                <a:spcPct val="90000"/>
              </a:lnSpc>
            </a:pPr>
            <a:endParaRPr lang="en-US" sz="2400" dirty="0" smtClean="0">
              <a:latin typeface="Gill Sans" charset="0"/>
              <a:ea typeface="ＭＳ Ｐゴシック" charset="0"/>
            </a:endParaRPr>
          </a:p>
          <a:p>
            <a:pPr marL="114300" lvl="1" indent="0">
              <a:lnSpc>
                <a:spcPct val="90000"/>
              </a:lnSpc>
            </a:pPr>
            <a:r>
              <a:rPr lang="en-US" sz="2400" dirty="0" smtClean="0">
                <a:latin typeface="Gill Sans" charset="0"/>
                <a:ea typeface="ＭＳ Ｐゴシック" charset="0"/>
              </a:rPr>
              <a:t>Asymptotically fastest know algorithm uses </a:t>
            </a:r>
            <a:r>
              <a:rPr lang="en-US" sz="2400" dirty="0">
                <a:latin typeface="Gill Sans" charset="0"/>
                <a:ea typeface="ＭＳ Ｐゴシック" charset="0"/>
              </a:rPr>
              <a:t>O(n</a:t>
            </a:r>
            <a:r>
              <a:rPr lang="en-US" sz="2400" baseline="30000" dirty="0">
                <a:latin typeface="Gill Sans" charset="0"/>
                <a:ea typeface="ＭＳ Ｐゴシック" charset="0"/>
              </a:rPr>
              <a:t>2.376</a:t>
            </a:r>
            <a:r>
              <a:rPr lang="en-US" sz="2400" dirty="0">
                <a:latin typeface="Gill Sans" charset="0"/>
                <a:ea typeface="ＭＳ Ｐゴシック" charset="0"/>
              </a:rPr>
              <a:t>) time</a:t>
            </a:r>
          </a:p>
          <a:p>
            <a:pPr marL="228600" lvl="2" indent="1588">
              <a:lnSpc>
                <a:spcPct val="90000"/>
              </a:lnSpc>
            </a:pPr>
            <a:r>
              <a:rPr lang="en-US" dirty="0">
                <a:latin typeface="Gill Sans" charset="0"/>
                <a:ea typeface="ＭＳ Ｐゴシック" charset="0"/>
              </a:rPr>
              <a:t>not practical but </a:t>
            </a:r>
            <a:r>
              <a:rPr lang="en-US" dirty="0" err="1">
                <a:latin typeface="Gill Sans" charset="0"/>
                <a:ea typeface="ＭＳ Ｐゴシック" charset="0"/>
              </a:rPr>
              <a:t>Strassen</a:t>
            </a:r>
            <a:r>
              <a:rPr lang="ja-JP" altLang="en-US" dirty="0">
                <a:latin typeface="Gill Sans" charset="0"/>
                <a:ea typeface="ＭＳ Ｐゴシック" charset="0"/>
              </a:rPr>
              <a:t>’</a:t>
            </a:r>
            <a:r>
              <a:rPr lang="en-US" altLang="ja-JP" dirty="0">
                <a:latin typeface="Gill Sans" charset="0"/>
                <a:ea typeface="ＭＳ Ｐゴシック" charset="0"/>
              </a:rPr>
              <a:t>s </a:t>
            </a:r>
            <a:r>
              <a:rPr lang="en-US" altLang="ja-JP" dirty="0" smtClean="0">
                <a:latin typeface="Gill Sans" charset="0"/>
                <a:ea typeface="ＭＳ Ｐゴシック" charset="0"/>
              </a:rPr>
              <a:t>may be</a:t>
            </a:r>
            <a:r>
              <a:rPr lang="en-US" altLang="ja-JP" dirty="0" smtClean="0">
                <a:latin typeface="Gill Sans" charset="0"/>
                <a:ea typeface="ＭＳ Ｐゴシック" charset="0"/>
              </a:rPr>
              <a:t> </a:t>
            </a:r>
            <a:r>
              <a:rPr lang="en-US" altLang="ja-JP" dirty="0">
                <a:latin typeface="Gill Sans" charset="0"/>
                <a:ea typeface="ＭＳ Ｐゴシック" charset="0"/>
              </a:rPr>
              <a:t>practical provided calculations are exact and we stop recursion when matrix has size about 100 (maybe 10)</a:t>
            </a:r>
            <a:endParaRPr lang="en-US" dirty="0">
              <a:latin typeface="Gill Sans" charset="0"/>
              <a:ea typeface="ＭＳ Ｐゴシック" charset="0"/>
            </a:endParaRP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3962400" y="2651125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Helvetica" charset="0"/>
                <a:cs typeface="+mn-cs"/>
              </a:rPr>
              <a:t>log</a:t>
            </a:r>
            <a:r>
              <a:rPr lang="en-US" sz="2000" baseline="-25000" dirty="0">
                <a:latin typeface="Helvetica" charset="0"/>
                <a:cs typeface="+mn-cs"/>
              </a:rPr>
              <a:t>2</a:t>
            </a:r>
            <a:r>
              <a:rPr lang="en-US" sz="2000" dirty="0">
                <a:latin typeface="Helvetica" charset="0"/>
                <a:cs typeface="+mn-cs"/>
              </a:rPr>
              <a:t>7</a:t>
            </a:r>
            <a:endParaRPr lang="en-US" dirty="0">
              <a:latin typeface="Helvetic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5655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04827A27-BFAF-9B4A-9EBE-3288C2A9737E}" type="slidenum">
              <a:rPr lang="en-US" sz="1400">
                <a:solidFill>
                  <a:schemeClr val="bg2"/>
                </a:solidFill>
              </a:rPr>
              <a:pPr/>
              <a:t>29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The algorithm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P</a:t>
            </a:r>
            <a:r>
              <a:rPr lang="en-US" baseline="-25000" dirty="0">
                <a:latin typeface="Gill Sans" charset="0"/>
                <a:ea typeface="ＭＳ Ｐゴシック" charset="0"/>
              </a:rPr>
              <a:t>1 </a:t>
            </a:r>
            <a:r>
              <a:rPr lang="en-US" dirty="0">
                <a:latin typeface="Gill Sans" charset="0"/>
                <a:ea typeface="ＭＳ Ｐゴシック" charset="0"/>
              </a:rPr>
              <a:t>= A</a:t>
            </a:r>
            <a:r>
              <a:rPr lang="en-US" baseline="-25000" dirty="0">
                <a:latin typeface="Gill Sans" charset="0"/>
                <a:ea typeface="ＭＳ Ｐゴシック" charset="0"/>
              </a:rPr>
              <a:t>12</a:t>
            </a:r>
            <a:r>
              <a:rPr lang="en-US" dirty="0">
                <a:latin typeface="Gill Sans" charset="0"/>
                <a:ea typeface="ＭＳ Ｐゴシック" charset="0"/>
              </a:rPr>
              <a:t>(B</a:t>
            </a:r>
            <a:r>
              <a:rPr lang="en-US" baseline="-25000" dirty="0">
                <a:latin typeface="Gill Sans" charset="0"/>
                <a:ea typeface="ＭＳ Ｐゴシック" charset="0"/>
              </a:rPr>
              <a:t>11</a:t>
            </a:r>
            <a:r>
              <a:rPr lang="en-US" dirty="0" smtClean="0">
                <a:latin typeface="Gill Sans" charset="0"/>
                <a:ea typeface="ＭＳ Ｐゴシック" charset="0"/>
              </a:rPr>
              <a:t>+ B</a:t>
            </a:r>
            <a:r>
              <a:rPr lang="en-US" baseline="-25000" dirty="0" smtClean="0">
                <a:latin typeface="Gill Sans" charset="0"/>
                <a:ea typeface="ＭＳ Ｐゴシック" charset="0"/>
              </a:rPr>
              <a:t>21</a:t>
            </a:r>
            <a:r>
              <a:rPr lang="en-US" dirty="0">
                <a:latin typeface="Gill Sans" charset="0"/>
                <a:ea typeface="ＭＳ Ｐゴシック" charset="0"/>
              </a:rPr>
              <a:t>)        	P</a:t>
            </a:r>
            <a:r>
              <a:rPr lang="en-US" baseline="-25000" dirty="0">
                <a:latin typeface="Gill Sans" charset="0"/>
                <a:ea typeface="ＭＳ Ｐゴシック" charset="0"/>
              </a:rPr>
              <a:t>2 </a:t>
            </a:r>
            <a:r>
              <a:rPr lang="en-US" dirty="0">
                <a:latin typeface="Gill Sans" charset="0"/>
                <a:ea typeface="ＭＳ Ｐゴシック" charset="0"/>
              </a:rPr>
              <a:t>= A</a:t>
            </a:r>
            <a:r>
              <a:rPr lang="en-US" baseline="-25000" dirty="0">
                <a:latin typeface="Gill Sans" charset="0"/>
                <a:ea typeface="ＭＳ Ｐゴシック" charset="0"/>
              </a:rPr>
              <a:t>21</a:t>
            </a:r>
            <a:r>
              <a:rPr lang="en-US" dirty="0">
                <a:latin typeface="Gill Sans" charset="0"/>
                <a:ea typeface="ＭＳ Ｐゴシック" charset="0"/>
              </a:rPr>
              <a:t>(B</a:t>
            </a:r>
            <a:r>
              <a:rPr lang="en-US" baseline="-25000" dirty="0">
                <a:latin typeface="Gill Sans" charset="0"/>
                <a:ea typeface="ＭＳ Ｐゴシック" charset="0"/>
              </a:rPr>
              <a:t>12</a:t>
            </a:r>
            <a:r>
              <a:rPr lang="en-US" dirty="0" smtClean="0">
                <a:latin typeface="Gill Sans" charset="0"/>
                <a:ea typeface="ＭＳ Ｐゴシック" charset="0"/>
              </a:rPr>
              <a:t>+ B</a:t>
            </a:r>
            <a:r>
              <a:rPr lang="en-US" baseline="-25000" dirty="0" smtClean="0">
                <a:latin typeface="Gill Sans" charset="0"/>
                <a:ea typeface="ＭＳ Ｐゴシック" charset="0"/>
              </a:rPr>
              <a:t>22</a:t>
            </a:r>
            <a:r>
              <a:rPr lang="en-US" dirty="0">
                <a:latin typeface="Gill Sans" charset="0"/>
                <a:ea typeface="ＭＳ Ｐゴシック" charset="0"/>
              </a:rPr>
              <a:t>) </a:t>
            </a:r>
          </a:p>
          <a:p>
            <a:r>
              <a:rPr lang="en-US" dirty="0">
                <a:latin typeface="Gill Sans" charset="0"/>
                <a:ea typeface="ＭＳ Ｐゴシック" charset="0"/>
              </a:rPr>
              <a:t>P</a:t>
            </a:r>
            <a:r>
              <a:rPr lang="en-US" baseline="-25000" dirty="0">
                <a:latin typeface="Gill Sans" charset="0"/>
                <a:ea typeface="ＭＳ Ｐゴシック" charset="0"/>
              </a:rPr>
              <a:t>3 </a:t>
            </a:r>
            <a:r>
              <a:rPr lang="en-US" dirty="0">
                <a:latin typeface="Gill Sans" charset="0"/>
                <a:ea typeface="ＭＳ Ｐゴシック" charset="0"/>
              </a:rPr>
              <a:t>= (A</a:t>
            </a:r>
            <a:r>
              <a:rPr lang="en-US" baseline="-25000" dirty="0">
                <a:latin typeface="Gill Sans" charset="0"/>
                <a:ea typeface="ＭＳ Ｐゴシック" charset="0"/>
              </a:rPr>
              <a:t>11 </a:t>
            </a:r>
            <a:r>
              <a:rPr lang="en-US" dirty="0">
                <a:latin typeface="Gill Sans" charset="0"/>
                <a:ea typeface="ＭＳ Ｐゴシック" charset="0"/>
              </a:rPr>
              <a:t>- A</a:t>
            </a:r>
            <a:r>
              <a:rPr lang="en-US" baseline="-25000" dirty="0">
                <a:latin typeface="Gill Sans" charset="0"/>
                <a:ea typeface="ＭＳ Ｐゴシック" charset="0"/>
              </a:rPr>
              <a:t>12</a:t>
            </a:r>
            <a:r>
              <a:rPr lang="en-US" dirty="0">
                <a:latin typeface="Gill Sans" charset="0"/>
                <a:ea typeface="ＭＳ Ｐゴシック" charset="0"/>
              </a:rPr>
              <a:t>)B</a:t>
            </a:r>
            <a:r>
              <a:rPr lang="en-US" baseline="-25000" dirty="0">
                <a:latin typeface="Gill Sans" charset="0"/>
                <a:ea typeface="ＭＳ Ｐゴシック" charset="0"/>
              </a:rPr>
              <a:t>11</a:t>
            </a:r>
            <a:r>
              <a:rPr lang="en-US" dirty="0">
                <a:latin typeface="Gill Sans" charset="0"/>
                <a:ea typeface="ＭＳ Ｐゴシック" charset="0"/>
              </a:rPr>
              <a:t>       	P</a:t>
            </a:r>
            <a:r>
              <a:rPr lang="en-US" baseline="-25000" dirty="0">
                <a:latin typeface="Gill Sans" charset="0"/>
                <a:ea typeface="ＭＳ Ｐゴシック" charset="0"/>
              </a:rPr>
              <a:t>4 </a:t>
            </a:r>
            <a:r>
              <a:rPr lang="en-US" dirty="0">
                <a:latin typeface="Gill Sans" charset="0"/>
                <a:ea typeface="ＭＳ Ｐゴシック" charset="0"/>
              </a:rPr>
              <a:t>= (A</a:t>
            </a:r>
            <a:r>
              <a:rPr lang="en-US" baseline="-25000" dirty="0">
                <a:latin typeface="Gill Sans" charset="0"/>
                <a:ea typeface="ＭＳ Ｐゴシック" charset="0"/>
              </a:rPr>
              <a:t>22 </a:t>
            </a:r>
            <a:r>
              <a:rPr lang="en-US" dirty="0">
                <a:latin typeface="Gill Sans" charset="0"/>
                <a:ea typeface="ＭＳ Ｐゴシック" charset="0"/>
              </a:rPr>
              <a:t>- A</a:t>
            </a:r>
            <a:r>
              <a:rPr lang="en-US" baseline="-25000" dirty="0">
                <a:latin typeface="Gill Sans" charset="0"/>
                <a:ea typeface="ＭＳ Ｐゴシック" charset="0"/>
              </a:rPr>
              <a:t>21</a:t>
            </a:r>
            <a:r>
              <a:rPr lang="en-US" dirty="0">
                <a:latin typeface="Gill Sans" charset="0"/>
                <a:ea typeface="ＭＳ Ｐゴシック" charset="0"/>
              </a:rPr>
              <a:t>)B</a:t>
            </a:r>
            <a:r>
              <a:rPr lang="en-US" baseline="-25000" dirty="0">
                <a:latin typeface="Gill Sans" charset="0"/>
                <a:ea typeface="ＭＳ Ｐゴシック" charset="0"/>
              </a:rPr>
              <a:t>22</a:t>
            </a:r>
            <a:endParaRPr lang="en-US" dirty="0">
              <a:latin typeface="Gill Sans" charset="0"/>
              <a:ea typeface="ＭＳ Ｐゴシック" charset="0"/>
            </a:endParaRPr>
          </a:p>
          <a:p>
            <a:r>
              <a:rPr lang="en-US" dirty="0">
                <a:latin typeface="Gill Sans" charset="0"/>
                <a:ea typeface="ＭＳ Ｐゴシック" charset="0"/>
              </a:rPr>
              <a:t>P</a:t>
            </a:r>
            <a:r>
              <a:rPr lang="en-US" baseline="-25000" dirty="0">
                <a:latin typeface="Gill Sans" charset="0"/>
                <a:ea typeface="ＭＳ Ｐゴシック" charset="0"/>
              </a:rPr>
              <a:t>5 </a:t>
            </a:r>
            <a:r>
              <a:rPr lang="en-US" dirty="0">
                <a:latin typeface="Gill Sans" charset="0"/>
                <a:ea typeface="ＭＳ Ｐゴシック" charset="0"/>
              </a:rPr>
              <a:t>= (A</a:t>
            </a:r>
            <a:r>
              <a:rPr lang="en-US" baseline="-25000" dirty="0">
                <a:latin typeface="Gill Sans" charset="0"/>
                <a:ea typeface="ＭＳ Ｐゴシック" charset="0"/>
              </a:rPr>
              <a:t>22 </a:t>
            </a:r>
            <a:r>
              <a:rPr lang="en-US" dirty="0">
                <a:latin typeface="Gill Sans" charset="0"/>
                <a:ea typeface="ＭＳ Ｐゴシック" charset="0"/>
              </a:rPr>
              <a:t>- A</a:t>
            </a:r>
            <a:r>
              <a:rPr lang="en-US" baseline="-25000" dirty="0">
                <a:latin typeface="Gill Sans" charset="0"/>
                <a:ea typeface="ＭＳ Ｐゴシック" charset="0"/>
              </a:rPr>
              <a:t>12</a:t>
            </a:r>
            <a:r>
              <a:rPr lang="en-US" dirty="0">
                <a:latin typeface="Gill Sans" charset="0"/>
                <a:ea typeface="ＭＳ Ｐゴシック" charset="0"/>
              </a:rPr>
              <a:t>)(B</a:t>
            </a:r>
            <a:r>
              <a:rPr lang="en-US" baseline="-25000" dirty="0">
                <a:latin typeface="Gill Sans" charset="0"/>
                <a:ea typeface="ＭＳ Ｐゴシック" charset="0"/>
              </a:rPr>
              <a:t>21 </a:t>
            </a:r>
            <a:r>
              <a:rPr lang="en-US" dirty="0">
                <a:latin typeface="Gill Sans" charset="0"/>
                <a:ea typeface="ＭＳ Ｐゴシック" charset="0"/>
              </a:rPr>
              <a:t>- B</a:t>
            </a:r>
            <a:r>
              <a:rPr lang="en-US" baseline="-25000" dirty="0">
                <a:latin typeface="Gill Sans" charset="0"/>
                <a:ea typeface="ＭＳ Ｐゴシック" charset="0"/>
              </a:rPr>
              <a:t>22</a:t>
            </a:r>
            <a:r>
              <a:rPr lang="en-US" dirty="0">
                <a:latin typeface="Gill Sans" charset="0"/>
                <a:ea typeface="ＭＳ Ｐゴシック" charset="0"/>
              </a:rPr>
              <a:t>)</a:t>
            </a:r>
          </a:p>
          <a:p>
            <a:r>
              <a:rPr lang="en-US" dirty="0">
                <a:latin typeface="Gill Sans" charset="0"/>
                <a:ea typeface="ＭＳ Ｐゴシック" charset="0"/>
              </a:rPr>
              <a:t>P</a:t>
            </a:r>
            <a:r>
              <a:rPr lang="en-US" baseline="-25000" dirty="0">
                <a:latin typeface="Gill Sans" charset="0"/>
                <a:ea typeface="ＭＳ Ｐゴシック" charset="0"/>
              </a:rPr>
              <a:t>6 </a:t>
            </a:r>
            <a:r>
              <a:rPr lang="en-US" dirty="0">
                <a:latin typeface="Gill Sans" charset="0"/>
                <a:ea typeface="ＭＳ Ｐゴシック" charset="0"/>
              </a:rPr>
              <a:t>= (A</a:t>
            </a:r>
            <a:r>
              <a:rPr lang="en-US" baseline="-25000" dirty="0">
                <a:latin typeface="Gill Sans" charset="0"/>
                <a:ea typeface="ＭＳ Ｐゴシック" charset="0"/>
              </a:rPr>
              <a:t>11 </a:t>
            </a:r>
            <a:r>
              <a:rPr lang="en-US" dirty="0">
                <a:latin typeface="Gill Sans" charset="0"/>
                <a:ea typeface="ＭＳ Ｐゴシック" charset="0"/>
              </a:rPr>
              <a:t>- A</a:t>
            </a:r>
            <a:r>
              <a:rPr lang="en-US" baseline="-25000" dirty="0">
                <a:latin typeface="Gill Sans" charset="0"/>
                <a:ea typeface="ＭＳ Ｐゴシック" charset="0"/>
              </a:rPr>
              <a:t>21</a:t>
            </a:r>
            <a:r>
              <a:rPr lang="en-US" dirty="0">
                <a:latin typeface="Gill Sans" charset="0"/>
                <a:ea typeface="ＭＳ Ｐゴシック" charset="0"/>
              </a:rPr>
              <a:t>)(B</a:t>
            </a:r>
            <a:r>
              <a:rPr lang="en-US" baseline="-25000" dirty="0">
                <a:latin typeface="Gill Sans" charset="0"/>
                <a:ea typeface="ＭＳ Ｐゴシック" charset="0"/>
              </a:rPr>
              <a:t>12 </a:t>
            </a:r>
            <a:r>
              <a:rPr lang="en-US" dirty="0">
                <a:latin typeface="Gill Sans" charset="0"/>
                <a:ea typeface="ＭＳ Ｐゴシック" charset="0"/>
              </a:rPr>
              <a:t>- B</a:t>
            </a:r>
            <a:r>
              <a:rPr lang="en-US" baseline="-25000" dirty="0">
                <a:latin typeface="Gill Sans" charset="0"/>
                <a:ea typeface="ＭＳ Ｐゴシック" charset="0"/>
              </a:rPr>
              <a:t>11</a:t>
            </a:r>
            <a:r>
              <a:rPr lang="en-US" dirty="0">
                <a:latin typeface="Gill Sans" charset="0"/>
                <a:ea typeface="ＭＳ Ｐゴシック" charset="0"/>
              </a:rPr>
              <a:t>)</a:t>
            </a:r>
          </a:p>
          <a:p>
            <a:r>
              <a:rPr lang="en-US" dirty="0">
                <a:latin typeface="Gill Sans" charset="0"/>
                <a:ea typeface="ＭＳ Ｐゴシック" charset="0"/>
              </a:rPr>
              <a:t>P</a:t>
            </a:r>
            <a:r>
              <a:rPr lang="en-US" baseline="-25000" dirty="0">
                <a:latin typeface="Gill Sans" charset="0"/>
                <a:ea typeface="ＭＳ Ｐゴシック" charset="0"/>
              </a:rPr>
              <a:t>7 </a:t>
            </a:r>
            <a:r>
              <a:rPr lang="en-US" dirty="0">
                <a:latin typeface="Gill Sans" charset="0"/>
                <a:ea typeface="ＭＳ Ｐゴシック" charset="0"/>
              </a:rPr>
              <a:t>= (A</a:t>
            </a:r>
            <a:r>
              <a:rPr lang="en-US" baseline="-25000" dirty="0">
                <a:latin typeface="Gill Sans" charset="0"/>
                <a:ea typeface="ＭＳ Ｐゴシック" charset="0"/>
              </a:rPr>
              <a:t>21 </a:t>
            </a:r>
            <a:r>
              <a:rPr lang="en-US" dirty="0">
                <a:latin typeface="Gill Sans" charset="0"/>
                <a:ea typeface="ＭＳ Ｐゴシック" charset="0"/>
              </a:rPr>
              <a:t>- A</a:t>
            </a:r>
            <a:r>
              <a:rPr lang="en-US" baseline="-25000" dirty="0">
                <a:latin typeface="Gill Sans" charset="0"/>
                <a:ea typeface="ＭＳ Ｐゴシック" charset="0"/>
              </a:rPr>
              <a:t>12</a:t>
            </a:r>
            <a:r>
              <a:rPr lang="en-US" dirty="0">
                <a:latin typeface="Gill Sans" charset="0"/>
                <a:ea typeface="ＭＳ Ｐゴシック" charset="0"/>
              </a:rPr>
              <a:t>)(B</a:t>
            </a:r>
            <a:r>
              <a:rPr lang="en-US" baseline="-25000" dirty="0">
                <a:latin typeface="Gill Sans" charset="0"/>
                <a:ea typeface="ＭＳ Ｐゴシック" charset="0"/>
              </a:rPr>
              <a:t>11</a:t>
            </a:r>
            <a:r>
              <a:rPr lang="en-US" dirty="0" smtClean="0">
                <a:latin typeface="Gill Sans" charset="0"/>
                <a:ea typeface="ＭＳ Ｐゴシック" charset="0"/>
              </a:rPr>
              <a:t>+ B</a:t>
            </a:r>
            <a:r>
              <a:rPr lang="en-US" baseline="-25000" dirty="0" smtClean="0">
                <a:latin typeface="Gill Sans" charset="0"/>
                <a:ea typeface="ＭＳ Ｐゴシック" charset="0"/>
              </a:rPr>
              <a:t>22</a:t>
            </a:r>
            <a:r>
              <a:rPr lang="en-US" dirty="0">
                <a:latin typeface="Gill Sans" charset="0"/>
                <a:ea typeface="ＭＳ Ｐゴシック" charset="0"/>
              </a:rPr>
              <a:t>)</a:t>
            </a:r>
          </a:p>
          <a:p>
            <a:endParaRPr lang="en-US" dirty="0" smtClean="0">
              <a:latin typeface="Gill Sans" charset="0"/>
              <a:ea typeface="ＭＳ Ｐゴシック" charset="0"/>
            </a:endParaRPr>
          </a:p>
          <a:p>
            <a:r>
              <a:rPr lang="en-US" dirty="0" smtClean="0">
                <a:latin typeface="Gill Sans" charset="0"/>
                <a:ea typeface="ＭＳ Ｐゴシック" charset="0"/>
              </a:rPr>
              <a:t>C</a:t>
            </a:r>
            <a:r>
              <a:rPr lang="en-US" baseline="-25000" dirty="0" smtClean="0">
                <a:latin typeface="Gill Sans" charset="0"/>
                <a:ea typeface="ＭＳ Ｐゴシック" charset="0"/>
              </a:rPr>
              <a:t>11</a:t>
            </a:r>
            <a:r>
              <a:rPr lang="en-US" dirty="0">
                <a:latin typeface="Gill Sans" charset="0"/>
                <a:ea typeface="ＭＳ Ｐゴシック" charset="0"/>
              </a:rPr>
              <a:t>= P</a:t>
            </a:r>
            <a:r>
              <a:rPr lang="en-US" baseline="-25000" dirty="0">
                <a:latin typeface="Gill Sans" charset="0"/>
                <a:ea typeface="ＭＳ Ｐゴシック" charset="0"/>
              </a:rPr>
              <a:t>1</a:t>
            </a:r>
            <a:r>
              <a:rPr lang="en-US" dirty="0">
                <a:latin typeface="Gill Sans" charset="0"/>
                <a:ea typeface="ＭＳ Ｐゴシック" charset="0"/>
              </a:rPr>
              <a:t>+P</a:t>
            </a:r>
            <a:r>
              <a:rPr lang="en-US" baseline="-25000" dirty="0">
                <a:latin typeface="Gill Sans" charset="0"/>
                <a:ea typeface="ＭＳ Ｐゴシック" charset="0"/>
              </a:rPr>
              <a:t>3</a:t>
            </a:r>
            <a:r>
              <a:rPr lang="en-US" dirty="0">
                <a:latin typeface="Gill Sans" charset="0"/>
                <a:ea typeface="ＭＳ Ｐゴシック" charset="0"/>
              </a:rPr>
              <a:t>                   	C</a:t>
            </a:r>
            <a:r>
              <a:rPr lang="en-US" baseline="-25000" dirty="0">
                <a:latin typeface="Gill Sans" charset="0"/>
                <a:ea typeface="ＭＳ Ｐゴシック" charset="0"/>
              </a:rPr>
              <a:t>12 </a:t>
            </a:r>
            <a:r>
              <a:rPr lang="en-US" dirty="0">
                <a:latin typeface="Gill Sans" charset="0"/>
                <a:ea typeface="ＭＳ Ｐゴシック" charset="0"/>
              </a:rPr>
              <a:t>= P</a:t>
            </a:r>
            <a:r>
              <a:rPr lang="en-US" baseline="-25000" dirty="0">
                <a:latin typeface="Gill Sans" charset="0"/>
                <a:ea typeface="ＭＳ Ｐゴシック" charset="0"/>
              </a:rPr>
              <a:t>2</a:t>
            </a:r>
            <a:r>
              <a:rPr lang="en-US" dirty="0">
                <a:latin typeface="Gill Sans" charset="0"/>
                <a:ea typeface="ＭＳ Ｐゴシック" charset="0"/>
              </a:rPr>
              <a:t>+P</a:t>
            </a:r>
            <a:r>
              <a:rPr lang="en-US" baseline="-25000" dirty="0">
                <a:latin typeface="Gill Sans" charset="0"/>
                <a:ea typeface="ＭＳ Ｐゴシック" charset="0"/>
              </a:rPr>
              <a:t>3</a:t>
            </a:r>
            <a:r>
              <a:rPr lang="en-US" dirty="0">
                <a:latin typeface="Gill Sans" charset="0"/>
                <a:ea typeface="ＭＳ Ｐゴシック" charset="0"/>
              </a:rPr>
              <a:t>+P</a:t>
            </a:r>
            <a:r>
              <a:rPr lang="en-US" baseline="-25000" dirty="0">
                <a:latin typeface="Gill Sans" charset="0"/>
                <a:ea typeface="ＭＳ Ｐゴシック" charset="0"/>
              </a:rPr>
              <a:t>6</a:t>
            </a:r>
            <a:r>
              <a:rPr lang="en-US" dirty="0">
                <a:latin typeface="Gill Sans" charset="0"/>
                <a:ea typeface="ＭＳ Ｐゴシック" charset="0"/>
              </a:rPr>
              <a:t>-P</a:t>
            </a:r>
            <a:r>
              <a:rPr lang="en-US" baseline="-25000" dirty="0">
                <a:latin typeface="Gill Sans" charset="0"/>
                <a:ea typeface="ＭＳ Ｐゴシック" charset="0"/>
              </a:rPr>
              <a:t>7</a:t>
            </a:r>
          </a:p>
          <a:p>
            <a:r>
              <a:rPr lang="en-US" dirty="0">
                <a:latin typeface="Gill Sans" charset="0"/>
                <a:ea typeface="ＭＳ Ｐゴシック" charset="0"/>
              </a:rPr>
              <a:t>C</a:t>
            </a:r>
            <a:r>
              <a:rPr lang="en-US" baseline="-25000" dirty="0">
                <a:latin typeface="Gill Sans" charset="0"/>
                <a:ea typeface="ＭＳ Ｐゴシック" charset="0"/>
              </a:rPr>
              <a:t>21</a:t>
            </a:r>
            <a:r>
              <a:rPr lang="en-US" dirty="0">
                <a:latin typeface="Gill Sans" charset="0"/>
                <a:ea typeface="ＭＳ Ｐゴシック" charset="0"/>
              </a:rPr>
              <a:t>= P</a:t>
            </a:r>
            <a:r>
              <a:rPr lang="en-US" baseline="-25000" dirty="0">
                <a:latin typeface="Gill Sans" charset="0"/>
                <a:ea typeface="ＭＳ Ｐゴシック" charset="0"/>
              </a:rPr>
              <a:t>1</a:t>
            </a:r>
            <a:r>
              <a:rPr lang="en-US" dirty="0">
                <a:latin typeface="Gill Sans" charset="0"/>
                <a:ea typeface="ＭＳ Ｐゴシック" charset="0"/>
              </a:rPr>
              <a:t>+P</a:t>
            </a:r>
            <a:r>
              <a:rPr lang="en-US" baseline="-25000" dirty="0">
                <a:latin typeface="Gill Sans" charset="0"/>
                <a:ea typeface="ＭＳ Ｐゴシック" charset="0"/>
              </a:rPr>
              <a:t>4</a:t>
            </a:r>
            <a:r>
              <a:rPr lang="en-US" dirty="0">
                <a:latin typeface="Gill Sans" charset="0"/>
                <a:ea typeface="ＭＳ Ｐゴシック" charset="0"/>
              </a:rPr>
              <a:t>+P</a:t>
            </a:r>
            <a:r>
              <a:rPr lang="en-US" baseline="-25000" dirty="0">
                <a:latin typeface="Gill Sans" charset="0"/>
                <a:ea typeface="ＭＳ Ｐゴシック" charset="0"/>
              </a:rPr>
              <a:t>5</a:t>
            </a:r>
            <a:r>
              <a:rPr lang="en-US" dirty="0">
                <a:latin typeface="Gill Sans" charset="0"/>
                <a:ea typeface="ＭＳ Ｐゴシック" charset="0"/>
              </a:rPr>
              <a:t>+P</a:t>
            </a:r>
            <a:r>
              <a:rPr lang="en-US" baseline="-25000" dirty="0">
                <a:latin typeface="Gill Sans" charset="0"/>
                <a:ea typeface="ＭＳ Ｐゴシック" charset="0"/>
              </a:rPr>
              <a:t>7</a:t>
            </a:r>
            <a:r>
              <a:rPr lang="en-US" dirty="0">
                <a:latin typeface="Gill Sans" charset="0"/>
                <a:ea typeface="ＭＳ Ｐゴシック" charset="0"/>
              </a:rPr>
              <a:t>      	</a:t>
            </a:r>
            <a:r>
              <a:rPr lang="en-US" dirty="0" smtClean="0">
                <a:latin typeface="Gill Sans" charset="0"/>
                <a:ea typeface="ＭＳ Ｐゴシック" charset="0"/>
              </a:rPr>
              <a:t>C</a:t>
            </a:r>
            <a:r>
              <a:rPr lang="en-US" baseline="-25000" dirty="0" smtClean="0">
                <a:latin typeface="Gill Sans" charset="0"/>
                <a:ea typeface="ＭＳ Ｐゴシック" charset="0"/>
              </a:rPr>
              <a:t>22 </a:t>
            </a:r>
            <a:r>
              <a:rPr lang="en-US" dirty="0">
                <a:latin typeface="Gill Sans" charset="0"/>
                <a:ea typeface="ＭＳ Ｐゴシック" charset="0"/>
              </a:rPr>
              <a:t>= P</a:t>
            </a:r>
            <a:r>
              <a:rPr lang="en-US" baseline="-25000" dirty="0">
                <a:latin typeface="Gill Sans" charset="0"/>
                <a:ea typeface="ＭＳ Ｐゴシック" charset="0"/>
              </a:rPr>
              <a:t>2</a:t>
            </a:r>
            <a:r>
              <a:rPr lang="en-US" dirty="0">
                <a:latin typeface="Gill Sans" charset="0"/>
                <a:ea typeface="ＭＳ Ｐゴシック" charset="0"/>
              </a:rPr>
              <a:t>+P</a:t>
            </a:r>
            <a:r>
              <a:rPr lang="en-US" baseline="-25000" dirty="0">
                <a:latin typeface="Gill Sans" charset="0"/>
                <a:ea typeface="ＭＳ Ｐゴシック" charset="0"/>
              </a:rPr>
              <a:t>4</a:t>
            </a:r>
            <a:endParaRPr lang="en-US" dirty="0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72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6"/>
          <p:cNvGrpSpPr>
            <a:grpSpLocks/>
          </p:cNvGrpSpPr>
          <p:nvPr/>
        </p:nvGrpSpPr>
        <p:grpSpPr bwMode="auto">
          <a:xfrm>
            <a:off x="1781175" y="4067175"/>
            <a:ext cx="5840413" cy="793750"/>
            <a:chOff x="1764551" y="3336305"/>
            <a:chExt cx="5840709" cy="793750"/>
          </a:xfrm>
        </p:grpSpPr>
        <p:sp>
          <p:nvSpPr>
            <p:cNvPr id="24582" name="Rectangle 4"/>
            <p:cNvSpPr>
              <a:spLocks noChangeArrowheads="1"/>
            </p:cNvSpPr>
            <p:nvPr/>
          </p:nvSpPr>
          <p:spPr bwMode="auto">
            <a:xfrm>
              <a:off x="1764551" y="3520455"/>
              <a:ext cx="5257800" cy="609600"/>
            </a:xfrm>
            <a:prstGeom prst="rect">
              <a:avLst/>
            </a:prstGeom>
            <a:solidFill>
              <a:srgbClr val="FFF2B9"/>
            </a:solidFill>
            <a:ln w="2857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24583" name="Text Box 5"/>
            <p:cNvSpPr txBox="1">
              <a:spLocks noChangeArrowheads="1"/>
            </p:cNvSpPr>
            <p:nvPr/>
          </p:nvSpPr>
          <p:spPr bwMode="auto">
            <a:xfrm>
              <a:off x="7420594" y="3336305"/>
              <a:ext cx="1846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</p:grp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>
                <a:ea typeface="Gill Sans"/>
              </a:rPr>
              <a:t>Suppose we've already invented </a:t>
            </a:r>
            <a:r>
              <a:rPr lang="en-US" dirty="0" err="1">
                <a:ea typeface="Gill Sans"/>
              </a:rPr>
              <a:t>DumbSort</a:t>
            </a:r>
            <a:r>
              <a:rPr lang="en-US" dirty="0">
                <a:ea typeface="Gill Sans"/>
              </a:rPr>
              <a:t>, taking time n</a:t>
            </a:r>
            <a:r>
              <a:rPr lang="en-US" baseline="30000" dirty="0">
                <a:ea typeface="Gill Sans"/>
              </a:rPr>
              <a:t>2</a:t>
            </a: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>
                <a:ea typeface="Gill Sans"/>
              </a:rPr>
              <a:t>Try </a:t>
            </a:r>
            <a:r>
              <a:rPr lang="en-US" i="1" dirty="0">
                <a:ea typeface="Gill Sans"/>
              </a:rPr>
              <a:t>Just One Level</a:t>
            </a:r>
            <a:r>
              <a:rPr lang="en-US" dirty="0">
                <a:ea typeface="Gill Sans"/>
              </a:rPr>
              <a:t> of divide &amp; conquer: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 err="1"/>
              <a:t>DumbSort(first</a:t>
            </a:r>
            <a:r>
              <a:rPr lang="en-US" dirty="0"/>
              <a:t>  n/2 elements) 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 err="1"/>
              <a:t>DumbSort(last</a:t>
            </a:r>
            <a:r>
              <a:rPr lang="en-US" dirty="0"/>
              <a:t>  n/2 elements)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/>
              <a:t>Merge results</a:t>
            </a: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>
                <a:ea typeface="Gill Sans"/>
              </a:rPr>
              <a:t>Time:  2 (n/2)</a:t>
            </a:r>
            <a:r>
              <a:rPr lang="en-US" baseline="30000" dirty="0">
                <a:ea typeface="Gill Sans"/>
              </a:rPr>
              <a:t>2</a:t>
            </a:r>
            <a:r>
              <a:rPr lang="en-US" dirty="0">
                <a:ea typeface="Gill Sans"/>
              </a:rPr>
              <a:t> + n = n</a:t>
            </a:r>
            <a:r>
              <a:rPr lang="en-US" baseline="30000" dirty="0">
                <a:ea typeface="Gill Sans"/>
              </a:rPr>
              <a:t>2</a:t>
            </a:r>
            <a:r>
              <a:rPr lang="en-US" dirty="0">
                <a:ea typeface="Gill Sans"/>
              </a:rPr>
              <a:t>/2 + n </a:t>
            </a:r>
            <a:r>
              <a:rPr lang="en-US" dirty="0" smtClean="0">
                <a:ea typeface="Gill Sans"/>
              </a:rPr>
              <a:t>≪ </a:t>
            </a:r>
            <a:r>
              <a:rPr lang="en-US" dirty="0">
                <a:ea typeface="Gill Sans"/>
              </a:rPr>
              <a:t>n</a:t>
            </a:r>
            <a:r>
              <a:rPr lang="en-US" baseline="30000" dirty="0">
                <a:ea typeface="Gill Sans"/>
              </a:rPr>
              <a:t>2</a:t>
            </a:r>
            <a:endParaRPr lang="en-US" dirty="0">
              <a:ea typeface="Gill Sans"/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i="1" dirty="0">
                <a:solidFill>
                  <a:srgbClr val="000090"/>
                </a:solidFill>
              </a:rPr>
              <a:t>Almost twice as fast!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E463CB23-F7BF-224F-BF10-B258D5560CFC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3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divide &amp; conquer – the key idea</a:t>
            </a:r>
          </a:p>
        </p:txBody>
      </p:sp>
      <p:sp>
        <p:nvSpPr>
          <p:cNvPr id="24581" name="Left Arrow 1"/>
          <p:cNvSpPr>
            <a:spLocks noChangeArrowheads="1"/>
          </p:cNvSpPr>
          <p:nvPr/>
        </p:nvSpPr>
        <p:spPr bwMode="auto">
          <a:xfrm>
            <a:off x="7086600" y="3886200"/>
            <a:ext cx="1905000" cy="1371600"/>
          </a:xfrm>
          <a:prstGeom prst="leftArrow">
            <a:avLst>
              <a:gd name="adj1" fmla="val 64444"/>
              <a:gd name="adj2" fmla="val 50000"/>
            </a:avLst>
          </a:prstGeom>
          <a:noFill/>
          <a:ln w="7620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400" dirty="0">
                <a:solidFill>
                  <a:srgbClr val="3366FF"/>
                </a:solidFill>
                <a:ea typeface="Courier New" charset="0"/>
                <a:cs typeface="Gill Sans" charset="0"/>
              </a:rPr>
              <a:t>D&amp;C in a </a:t>
            </a:r>
          </a:p>
          <a:p>
            <a:r>
              <a:rPr lang="en-US" sz="2400" dirty="0">
                <a:solidFill>
                  <a:srgbClr val="3366FF"/>
                </a:solidFill>
                <a:ea typeface="Courier New" charset="0"/>
                <a:cs typeface="Gill Sans" charset="0"/>
              </a:rPr>
              <a:t>nutshell</a:t>
            </a:r>
            <a:endParaRPr lang="en-US" sz="2400" dirty="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Counting </a:t>
            </a:r>
            <a:r>
              <a:rPr lang="en-US" dirty="0" smtClean="0"/>
              <a:t>Inversions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BC21B-C7C4-A34A-9672-415215A827D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3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Inversion Problem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Let a</a:t>
            </a:r>
            <a:r>
              <a:rPr lang="en-US" sz="2800" baseline="-25000">
                <a:latin typeface="Arial" charset="0"/>
              </a:rPr>
              <a:t>1</a:t>
            </a:r>
            <a:r>
              <a:rPr lang="en-US" sz="2800">
                <a:latin typeface="Arial" charset="0"/>
              </a:rPr>
              <a:t>, . . . a</a:t>
            </a:r>
            <a:r>
              <a:rPr lang="en-US" sz="2800" baseline="-25000">
                <a:latin typeface="Arial" charset="0"/>
              </a:rPr>
              <a:t>n</a:t>
            </a:r>
            <a:r>
              <a:rPr lang="en-US" sz="2800">
                <a:latin typeface="Arial" charset="0"/>
              </a:rPr>
              <a:t> be a permutation of 1 . . n</a:t>
            </a:r>
          </a:p>
          <a:p>
            <a:pPr eaLnBrk="1" hangingPunct="1"/>
            <a:r>
              <a:rPr lang="en-US" sz="2800">
                <a:latin typeface="Arial" charset="0"/>
              </a:rPr>
              <a:t>(a</a:t>
            </a:r>
            <a:r>
              <a:rPr lang="en-US" sz="2800" baseline="-25000">
                <a:latin typeface="Arial" charset="0"/>
              </a:rPr>
              <a:t>i</a:t>
            </a:r>
            <a:r>
              <a:rPr lang="en-US" sz="2800">
                <a:latin typeface="Arial" charset="0"/>
              </a:rPr>
              <a:t>, a</a:t>
            </a:r>
            <a:r>
              <a:rPr lang="en-US" sz="2800" baseline="-25000">
                <a:latin typeface="Arial" charset="0"/>
              </a:rPr>
              <a:t>j</a:t>
            </a:r>
            <a:r>
              <a:rPr lang="en-US" sz="2800">
                <a:latin typeface="Arial" charset="0"/>
              </a:rPr>
              <a:t>) is an inversion if i &lt; j and a</a:t>
            </a:r>
            <a:r>
              <a:rPr lang="en-US" sz="2800" baseline="-25000">
                <a:latin typeface="Arial" charset="0"/>
              </a:rPr>
              <a:t>i</a:t>
            </a:r>
            <a:r>
              <a:rPr lang="en-US" sz="2800">
                <a:latin typeface="Arial" charset="0"/>
              </a:rPr>
              <a:t> &gt; a</a:t>
            </a:r>
            <a:r>
              <a:rPr lang="en-US" sz="2800" baseline="-25000">
                <a:latin typeface="Arial" charset="0"/>
              </a:rPr>
              <a:t>j</a:t>
            </a: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r>
              <a:rPr lang="en-US" sz="2800">
                <a:latin typeface="Arial" charset="0"/>
              </a:rPr>
              <a:t>Problem: given a permutation, count the number of inversions</a:t>
            </a:r>
          </a:p>
          <a:p>
            <a:pPr eaLnBrk="1" hangingPunct="1"/>
            <a:r>
              <a:rPr lang="en-US" sz="2800">
                <a:latin typeface="Arial" charset="0"/>
              </a:rPr>
              <a:t>This can be done easily in O(n</a:t>
            </a:r>
            <a:r>
              <a:rPr lang="en-US" sz="2800" baseline="30000">
                <a:latin typeface="Arial" charset="0"/>
              </a:rPr>
              <a:t>2</a:t>
            </a:r>
            <a:r>
              <a:rPr lang="en-US" sz="2800">
                <a:latin typeface="Arial" charset="0"/>
              </a:rPr>
              <a:t>) time</a:t>
            </a:r>
          </a:p>
          <a:p>
            <a:pPr lvl="1" eaLnBrk="1" hangingPunct="1"/>
            <a:r>
              <a:rPr lang="en-US" sz="2400">
                <a:latin typeface="Arial" charset="0"/>
              </a:rPr>
              <a:t>Can we do better?</a:t>
            </a:r>
          </a:p>
        </p:txBody>
      </p:sp>
      <p:sp>
        <p:nvSpPr>
          <p:cNvPr id="614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28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2209800"/>
            <a:ext cx="2754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2800" dirty="0"/>
              <a:t>4, 6, 1, 7, 3, 2, 5</a:t>
            </a:r>
          </a:p>
        </p:txBody>
      </p:sp>
    </p:spTree>
    <p:extLst>
      <p:ext uri="{BB962C8B-B14F-4D97-AF65-F5344CB8AC3E}">
        <p14:creationId xmlns:p14="http://schemas.microsoft.com/office/powerpoint/2010/main" val="1530919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Application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en-US" dirty="0">
                <a:latin typeface="Arial" charset="0"/>
              </a:rPr>
              <a:t>Counting inversions can be use </a:t>
            </a:r>
            <a:r>
              <a:rPr lang="en-US" dirty="0" smtClean="0">
                <a:latin typeface="Arial" charset="0"/>
              </a:rPr>
              <a:t>to measure closeness of </a:t>
            </a:r>
            <a:r>
              <a:rPr lang="en-US" dirty="0">
                <a:latin typeface="Arial" charset="0"/>
              </a:rPr>
              <a:t>ranked </a:t>
            </a:r>
            <a:r>
              <a:rPr lang="en-US" dirty="0" smtClean="0">
                <a:latin typeface="Arial" charset="0"/>
              </a:rPr>
              <a:t>preferences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People rank 20 movies, based on their rankings you cluster people who like </a:t>
            </a:r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same </a:t>
            </a:r>
            <a:r>
              <a:rPr lang="en-US" dirty="0" smtClean="0">
                <a:latin typeface="Arial" charset="0"/>
              </a:rPr>
              <a:t>types </a:t>
            </a:r>
            <a:r>
              <a:rPr lang="en-US" dirty="0">
                <a:latin typeface="Arial" charset="0"/>
              </a:rPr>
              <a:t>of </a:t>
            </a:r>
            <a:r>
              <a:rPr lang="en-US" dirty="0" smtClean="0">
                <a:latin typeface="Arial" charset="0"/>
              </a:rPr>
              <a:t>movies</a:t>
            </a:r>
          </a:p>
          <a:p>
            <a:pPr lvl="1" eaLnBrk="1" hangingPunct="1"/>
            <a:endParaRPr lang="en-US" dirty="0">
              <a:latin typeface="Arial" charset="0"/>
            </a:endParaRPr>
          </a:p>
          <a:p>
            <a:pPr marL="0" indent="0" eaLnBrk="1" hangingPunct="1"/>
            <a:r>
              <a:rPr lang="en-US" dirty="0" smtClean="0">
                <a:latin typeface="Arial" charset="0"/>
              </a:rPr>
              <a:t>Can also be used to measure nonlinear correlation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74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Inversion Problem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Let a</a:t>
            </a:r>
            <a:r>
              <a:rPr lang="en-US" sz="2800" baseline="-25000">
                <a:latin typeface="Arial" charset="0"/>
              </a:rPr>
              <a:t>1</a:t>
            </a:r>
            <a:r>
              <a:rPr lang="en-US" sz="2800">
                <a:latin typeface="Arial" charset="0"/>
              </a:rPr>
              <a:t>, . . . a</a:t>
            </a:r>
            <a:r>
              <a:rPr lang="en-US" sz="2800" baseline="-25000">
                <a:latin typeface="Arial" charset="0"/>
              </a:rPr>
              <a:t>n</a:t>
            </a:r>
            <a:r>
              <a:rPr lang="en-US" sz="2800">
                <a:latin typeface="Arial" charset="0"/>
              </a:rPr>
              <a:t> be a permutation of 1 . . n</a:t>
            </a:r>
          </a:p>
          <a:p>
            <a:pPr eaLnBrk="1" hangingPunct="1"/>
            <a:r>
              <a:rPr lang="en-US" sz="2800">
                <a:latin typeface="Arial" charset="0"/>
              </a:rPr>
              <a:t>(a</a:t>
            </a:r>
            <a:r>
              <a:rPr lang="en-US" sz="2800" baseline="-25000">
                <a:latin typeface="Arial" charset="0"/>
              </a:rPr>
              <a:t>i</a:t>
            </a:r>
            <a:r>
              <a:rPr lang="en-US" sz="2800">
                <a:latin typeface="Arial" charset="0"/>
              </a:rPr>
              <a:t>, a</a:t>
            </a:r>
            <a:r>
              <a:rPr lang="en-US" sz="2800" baseline="-25000">
                <a:latin typeface="Arial" charset="0"/>
              </a:rPr>
              <a:t>j</a:t>
            </a:r>
            <a:r>
              <a:rPr lang="en-US" sz="2800">
                <a:latin typeface="Arial" charset="0"/>
              </a:rPr>
              <a:t>) is an inversion if i &lt; j and a</a:t>
            </a:r>
            <a:r>
              <a:rPr lang="en-US" sz="2800" baseline="-25000">
                <a:latin typeface="Arial" charset="0"/>
              </a:rPr>
              <a:t>i</a:t>
            </a:r>
            <a:r>
              <a:rPr lang="en-US" sz="2800">
                <a:latin typeface="Arial" charset="0"/>
              </a:rPr>
              <a:t> &gt; a</a:t>
            </a:r>
            <a:r>
              <a:rPr lang="en-US" sz="2800" baseline="-25000">
                <a:latin typeface="Arial" charset="0"/>
              </a:rPr>
              <a:t>j</a:t>
            </a: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r>
              <a:rPr lang="en-US" sz="2800">
                <a:latin typeface="Arial" charset="0"/>
              </a:rPr>
              <a:t>Problem: given a permutation, count the number of inversions</a:t>
            </a:r>
          </a:p>
          <a:p>
            <a:pPr eaLnBrk="1" hangingPunct="1"/>
            <a:r>
              <a:rPr lang="en-US" sz="2800">
                <a:latin typeface="Arial" charset="0"/>
              </a:rPr>
              <a:t>This can be done easily in O(n</a:t>
            </a:r>
            <a:r>
              <a:rPr lang="en-US" sz="2800" baseline="30000">
                <a:latin typeface="Arial" charset="0"/>
              </a:rPr>
              <a:t>2</a:t>
            </a:r>
            <a:r>
              <a:rPr lang="en-US" sz="2800">
                <a:latin typeface="Arial" charset="0"/>
              </a:rPr>
              <a:t>) time</a:t>
            </a:r>
          </a:p>
          <a:p>
            <a:pPr lvl="1" eaLnBrk="1" hangingPunct="1"/>
            <a:r>
              <a:rPr lang="en-US" sz="2400">
                <a:latin typeface="Arial" charset="0"/>
              </a:rPr>
              <a:t>Can we do better?</a:t>
            </a:r>
          </a:p>
        </p:txBody>
      </p:sp>
      <p:sp>
        <p:nvSpPr>
          <p:cNvPr id="819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28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2209800"/>
            <a:ext cx="2754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2800" dirty="0"/>
              <a:t>4, 6, 1, 7, 3, 2, 5</a:t>
            </a:r>
          </a:p>
        </p:txBody>
      </p:sp>
    </p:spTree>
    <p:extLst>
      <p:ext uri="{BB962C8B-B14F-4D97-AF65-F5344CB8AC3E}">
        <p14:creationId xmlns:p14="http://schemas.microsoft.com/office/powerpoint/2010/main" val="193170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Counting Inversions</a:t>
            </a:r>
          </a:p>
        </p:txBody>
      </p:sp>
      <p:graphicFrame>
        <p:nvGraphicFramePr>
          <p:cNvPr id="200750" name="Group 46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57200" y="1600200"/>
          <a:ext cx="8229600" cy="4572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5" name="Text Box 4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2743200"/>
            <a:ext cx="7620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Count inversions on lower half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/>
              <a:t>Count inversions on upper half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/>
              <a:t>Count the inversions between the halves</a:t>
            </a:r>
          </a:p>
        </p:txBody>
      </p:sp>
    </p:spTree>
    <p:extLst>
      <p:ext uri="{BB962C8B-B14F-4D97-AF65-F5344CB8AC3E}">
        <p14:creationId xmlns:p14="http://schemas.microsoft.com/office/powerpoint/2010/main" val="133510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937" name="Group 16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2400" y="1981200"/>
          <a:ext cx="2057400" cy="396875"/>
        </p:xfrm>
        <a:graphic>
          <a:graphicData uri="http://schemas.openxmlformats.org/drawingml/2006/table">
            <a:tbl>
              <a:tblPr/>
              <a:tblGrid>
                <a:gridCol w="533400"/>
                <a:gridCol w="495300"/>
                <a:gridCol w="514350"/>
                <a:gridCol w="51435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3948" name="Group 17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362200" y="1981200"/>
          <a:ext cx="2057400" cy="396875"/>
        </p:xfrm>
        <a:graphic>
          <a:graphicData uri="http://schemas.openxmlformats.org/drawingml/2006/table">
            <a:tbl>
              <a:tblPr/>
              <a:tblGrid>
                <a:gridCol w="533400"/>
                <a:gridCol w="495300"/>
                <a:gridCol w="514350"/>
                <a:gridCol w="51435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3935" name="Group 15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04800" y="3276600"/>
          <a:ext cx="4038600" cy="431800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3934" name="Group 158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800600" y="1981200"/>
          <a:ext cx="2057400" cy="396875"/>
        </p:xfrm>
        <a:graphic>
          <a:graphicData uri="http://schemas.openxmlformats.org/drawingml/2006/table">
            <a:tbl>
              <a:tblPr/>
              <a:tblGrid>
                <a:gridCol w="533400"/>
                <a:gridCol w="495300"/>
                <a:gridCol w="514350"/>
                <a:gridCol w="51435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3933" name="Group 157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7086600" y="1981200"/>
          <a:ext cx="2057400" cy="396875"/>
        </p:xfrm>
        <a:graphic>
          <a:graphicData uri="http://schemas.openxmlformats.org/drawingml/2006/table">
            <a:tbl>
              <a:tblPr/>
              <a:tblGrid>
                <a:gridCol w="533400"/>
                <a:gridCol w="495300"/>
                <a:gridCol w="514350"/>
                <a:gridCol w="51435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3932" name="Group 156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953000" y="3276600"/>
          <a:ext cx="4038600" cy="431800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30" name="Rectangle 173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Count the Inversions</a:t>
            </a:r>
          </a:p>
        </p:txBody>
      </p:sp>
      <p:graphicFrame>
        <p:nvGraphicFramePr>
          <p:cNvPr id="203987" name="Group 211"/>
          <p:cNvGraphicFramePr>
            <a:graphicFrameLocks noGrp="1"/>
          </p:cNvGraphicFramePr>
          <p:nvPr>
            <p:ph idx="1"/>
            <p:custDataLst>
              <p:tags r:id="rId8"/>
            </p:custDataLst>
          </p:nvPr>
        </p:nvGraphicFramePr>
        <p:xfrm>
          <a:off x="533400" y="4572000"/>
          <a:ext cx="8229600" cy="411163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67" name="Oval 2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" y="1524000"/>
            <a:ext cx="457200" cy="457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0368" name="Oval 2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91400" y="1524000"/>
            <a:ext cx="457200" cy="457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369" name="Oval 2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1524000"/>
            <a:ext cx="457200" cy="457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0370" name="Oval 2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05400" y="1524000"/>
            <a:ext cx="457200" cy="457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0371" name="Oval 2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2819400"/>
            <a:ext cx="457200" cy="457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10372" name="Oval 2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34000" y="2819400"/>
            <a:ext cx="457200" cy="457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0373" name="Oval 2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19600" y="3733800"/>
            <a:ext cx="457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74" name="Oval 2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057400" y="2362200"/>
            <a:ext cx="457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375" name="Oval 2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05600" y="2362200"/>
            <a:ext cx="457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376" name="Oval 2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2000" y="4114800"/>
            <a:ext cx="457200" cy="457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44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0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0"/>
            <a:ext cx="7924800" cy="1981200"/>
          </a:xfrm>
          <a:solidFill>
            <a:srgbClr val="FFFFFF"/>
          </a:solidFill>
        </p:spPr>
        <p:txBody>
          <a:bodyPr/>
          <a:lstStyle/>
          <a:p>
            <a:pPr algn="ctr" eaLnBrk="1" hangingPunct="1"/>
            <a:r>
              <a:rPr lang="en-US" sz="3600" dirty="0">
                <a:latin typeface="Arial" charset="0"/>
              </a:rPr>
              <a:t>Problem – how do we count inversions between sub problems in O(n) time?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2133600"/>
            <a:ext cx="7924800" cy="3962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Solution – Count inversions while merging</a:t>
            </a:r>
          </a:p>
        </p:txBody>
      </p:sp>
      <p:graphicFrame>
        <p:nvGraphicFramePr>
          <p:cNvPr id="208900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79554035"/>
              </p:ext>
            </p:extLst>
          </p:nvPr>
        </p:nvGraphicFramePr>
        <p:xfrm>
          <a:off x="304800" y="3149600"/>
          <a:ext cx="4038600" cy="431800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8920" name="Group 2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81726420"/>
              </p:ext>
            </p:extLst>
          </p:nvPr>
        </p:nvGraphicFramePr>
        <p:xfrm>
          <a:off x="4800600" y="3149600"/>
          <a:ext cx="4038600" cy="431800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8940" name="Group 44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77499793"/>
              </p:ext>
            </p:extLst>
          </p:nvPr>
        </p:nvGraphicFramePr>
        <p:xfrm>
          <a:off x="457200" y="4327525"/>
          <a:ext cx="8229600" cy="396875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44" name="Text Box 8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5105400"/>
            <a:ext cx="762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Standard merge algorithm – add to inversion count when an element is moved from the upper array to the solution</a:t>
            </a:r>
          </a:p>
        </p:txBody>
      </p:sp>
    </p:spTree>
    <p:extLst>
      <p:ext uri="{BB962C8B-B14F-4D97-AF65-F5344CB8AC3E}">
        <p14:creationId xmlns:p14="http://schemas.microsoft.com/office/powerpoint/2010/main" val="347336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76200"/>
            <a:ext cx="7924800" cy="1295400"/>
          </a:xfrm>
          <a:solidFill>
            <a:srgbClr val="FFFFFF"/>
          </a:solidFill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Arial" charset="0"/>
              </a:rPr>
              <a:t>Counting inversions while merging</a:t>
            </a:r>
            <a:endParaRPr lang="en-US" sz="4000" dirty="0">
              <a:latin typeface="Arial" charset="0"/>
            </a:endParaRPr>
          </a:p>
        </p:txBody>
      </p:sp>
      <p:graphicFrame>
        <p:nvGraphicFramePr>
          <p:cNvPr id="209924" name="Group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676400" y="1905000"/>
          <a:ext cx="2057400" cy="396875"/>
        </p:xfrm>
        <a:graphic>
          <a:graphicData uri="http://schemas.openxmlformats.org/drawingml/2006/table">
            <a:tbl>
              <a:tblPr/>
              <a:tblGrid>
                <a:gridCol w="533400"/>
                <a:gridCol w="495300"/>
                <a:gridCol w="514350"/>
                <a:gridCol w="51435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9936" name="Group 16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257800" y="1905000"/>
          <a:ext cx="2057400" cy="396875"/>
        </p:xfrm>
        <a:graphic>
          <a:graphicData uri="http://schemas.openxmlformats.org/drawingml/2006/table">
            <a:tbl>
              <a:tblPr/>
              <a:tblGrid>
                <a:gridCol w="533400"/>
                <a:gridCol w="495300"/>
                <a:gridCol w="514350"/>
                <a:gridCol w="51435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9948" name="Group 28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590800" y="3048000"/>
          <a:ext cx="4038600" cy="431800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9968" name="Group 48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752600" y="4572000"/>
          <a:ext cx="2057400" cy="396875"/>
        </p:xfrm>
        <a:graphic>
          <a:graphicData uri="http://schemas.openxmlformats.org/drawingml/2006/table">
            <a:tbl>
              <a:tblPr/>
              <a:tblGrid>
                <a:gridCol w="533400"/>
                <a:gridCol w="495300"/>
                <a:gridCol w="514350"/>
                <a:gridCol w="51435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9980" name="Group 60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5410200" y="4572000"/>
          <a:ext cx="2057400" cy="396875"/>
        </p:xfrm>
        <a:graphic>
          <a:graphicData uri="http://schemas.openxmlformats.org/drawingml/2006/table">
            <a:tbl>
              <a:tblPr/>
              <a:tblGrid>
                <a:gridCol w="533400"/>
                <a:gridCol w="495300"/>
                <a:gridCol w="514350"/>
                <a:gridCol w="51435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9992" name="Group 72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2590800" y="5791200"/>
          <a:ext cx="4038600" cy="431800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79" name="Text Box 9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6400800"/>
            <a:ext cx="807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1600" dirty="0"/>
              <a:t>Indicate the number of inversions for </a:t>
            </a:r>
            <a:r>
              <a:rPr lang="en-US" sz="1600" dirty="0" smtClean="0"/>
              <a:t>each element </a:t>
            </a:r>
            <a:r>
              <a:rPr lang="en-US" sz="1600" dirty="0"/>
              <a:t>detected when merging</a:t>
            </a:r>
          </a:p>
        </p:txBody>
      </p:sp>
    </p:spTree>
    <p:extLst>
      <p:ext uri="{BB962C8B-B14F-4D97-AF65-F5344CB8AC3E}">
        <p14:creationId xmlns:p14="http://schemas.microsoft.com/office/powerpoint/2010/main" val="265794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Inversions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Counting inversions between two sorted lists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O(1) per element to count inversions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Algorithm summary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Satisfies the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dirty="0">
                <a:latin typeface="Arial" charset="0"/>
              </a:rPr>
              <a:t>Standard recurrence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T(n) = 2 T(n/2) + </a:t>
            </a:r>
            <a:r>
              <a:rPr lang="en-US" sz="2400" dirty="0" err="1">
                <a:latin typeface="Arial" charset="0"/>
              </a:rPr>
              <a:t>cn</a:t>
            </a:r>
            <a:endParaRPr lang="en-US" sz="2400" dirty="0">
              <a:latin typeface="Arial" charset="0"/>
            </a:endParaRPr>
          </a:p>
        </p:txBody>
      </p:sp>
      <p:graphicFrame>
        <p:nvGraphicFramePr>
          <p:cNvPr id="226308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28564655"/>
              </p:ext>
            </p:extLst>
          </p:nvPr>
        </p:nvGraphicFramePr>
        <p:xfrm>
          <a:off x="304800" y="2514600"/>
          <a:ext cx="4038600" cy="431800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328" name="Group 2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51036853"/>
              </p:ext>
            </p:extLst>
          </p:nvPr>
        </p:nvGraphicFramePr>
        <p:xfrm>
          <a:off x="4800600" y="2514600"/>
          <a:ext cx="4038600" cy="431800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348" name="Group 44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5643405"/>
              </p:ext>
            </p:extLst>
          </p:nvPr>
        </p:nvGraphicFramePr>
        <p:xfrm>
          <a:off x="457200" y="3733800"/>
          <a:ext cx="8229600" cy="396875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z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z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z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z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z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z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z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z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z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z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z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z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z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z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z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z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92" name="AutoShape 8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81200" y="2057400"/>
            <a:ext cx="228600" cy="442913"/>
          </a:xfrm>
          <a:prstGeom prst="downArrow">
            <a:avLst>
              <a:gd name="adj1" fmla="val 50000"/>
              <a:gd name="adj2" fmla="val 4843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393" name="AutoShape 8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34200" y="2057400"/>
            <a:ext cx="228600" cy="442913"/>
          </a:xfrm>
          <a:prstGeom prst="downArrow">
            <a:avLst>
              <a:gd name="adj1" fmla="val 50000"/>
              <a:gd name="adj2" fmla="val 4843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394" name="AutoShape 8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91000" y="3276600"/>
            <a:ext cx="228600" cy="442913"/>
          </a:xfrm>
          <a:prstGeom prst="downArrow">
            <a:avLst>
              <a:gd name="adj1" fmla="val 50000"/>
              <a:gd name="adj2" fmla="val 4843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7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Gill Sans" charset="0"/>
              </a:rPr>
              <a:t> A Divide &amp; Conquer Example:</a:t>
            </a:r>
            <a:br>
              <a:rPr lang="en-US" dirty="0">
                <a:latin typeface="Garamond" charset="0"/>
                <a:ea typeface="Gill Sans" charset="0"/>
              </a:rPr>
            </a:br>
            <a:r>
              <a:rPr lang="en-US" dirty="0">
                <a:latin typeface="Garamond" charset="0"/>
                <a:ea typeface="Gill Sans" charset="0"/>
              </a:rPr>
              <a:t>Closest Pair of Points</a:t>
            </a:r>
          </a:p>
        </p:txBody>
      </p:sp>
      <p:sp>
        <p:nvSpPr>
          <p:cNvPr id="32770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Gill Sans" charset="0"/>
              <a:ea typeface="Courier New" charset="0"/>
              <a:cs typeface="Gill Sans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CBAB217-B61B-D248-9602-FF601B87CE6E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39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B6796BB4-9AF5-4544-8923-568BCEF980A0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4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d&amp;c approach, cont.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Moral 1: “two halves are better than a whole”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" charset="0"/>
                <a:ea typeface="Courier New" charset="0"/>
                <a:cs typeface="Gill Sans" charset="0"/>
              </a:rPr>
              <a:t>	Two problems of half size are </a:t>
            </a:r>
            <a:r>
              <a:rPr lang="en-US" sz="2400" i="1" dirty="0">
                <a:latin typeface="Gill Sans" charset="0"/>
                <a:ea typeface="Courier New" charset="0"/>
                <a:cs typeface="Gill Sans" charset="0"/>
              </a:rPr>
              <a:t>better</a:t>
            </a:r>
            <a:r>
              <a:rPr lang="en-US" sz="2400" dirty="0">
                <a:latin typeface="Gill Sans" charset="0"/>
                <a:ea typeface="Courier New" charset="0"/>
                <a:cs typeface="Gill Sans" charset="0"/>
              </a:rPr>
              <a:t> than one full-size problem, even given O(n) overhead of recombining, since the base algorithm has </a:t>
            </a:r>
            <a:r>
              <a:rPr lang="en-US" sz="2400" i="1" dirty="0">
                <a:latin typeface="Gill Sans" charset="0"/>
                <a:ea typeface="Courier New" charset="0"/>
                <a:cs typeface="Gill Sans" charset="0"/>
              </a:rPr>
              <a:t>super-linear</a:t>
            </a:r>
            <a:r>
              <a:rPr lang="en-US" sz="2400" dirty="0">
                <a:latin typeface="Gill Sans" charset="0"/>
                <a:ea typeface="Courier New" charset="0"/>
                <a:cs typeface="Gill Sans" charset="0"/>
              </a:rPr>
              <a:t> complexity.</a:t>
            </a:r>
            <a:endParaRPr lang="en-US" sz="2800" dirty="0">
              <a:latin typeface="Gill Sans" charset="0"/>
              <a:ea typeface="Courier New" charset="0"/>
              <a:cs typeface="Gill Sans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Gill Sans" charset="0"/>
              <a:ea typeface="Courier New" charset="0"/>
              <a:cs typeface="Gill Sans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Moral 2: “If a little's good, then more's better”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	</a:t>
            </a:r>
            <a:r>
              <a:rPr lang="en-US" sz="2400" dirty="0">
                <a:latin typeface="Gill Sans" charset="0"/>
                <a:ea typeface="Courier New" charset="0"/>
                <a:cs typeface="Gill Sans" charset="0"/>
              </a:rPr>
              <a:t>Two levels of D&amp;C would be almost 4 times faster, 3 levels almost 8, etc., even though overhead is growing. </a:t>
            </a:r>
            <a:br>
              <a:rPr lang="en-US" sz="2400" dirty="0">
                <a:latin typeface="Gill Sans" charset="0"/>
                <a:ea typeface="Courier New" charset="0"/>
                <a:cs typeface="Gill Sans" charset="0"/>
              </a:rPr>
            </a:br>
            <a:r>
              <a:rPr lang="en-US" sz="2400" dirty="0">
                <a:latin typeface="Gill Sans" charset="0"/>
                <a:ea typeface="Courier New" charset="0"/>
                <a:cs typeface="Gill Sans" charset="0"/>
              </a:rPr>
              <a:t>Best is usually full recursion down to some small constant size (balancing "work" </a:t>
            </a:r>
            <a:r>
              <a:rPr lang="en-US" sz="2400" dirty="0" err="1">
                <a:latin typeface="Gill Sans" charset="0"/>
                <a:ea typeface="Courier New" charset="0"/>
                <a:cs typeface="Gill Sans" charset="0"/>
              </a:rPr>
              <a:t>vs</a:t>
            </a:r>
            <a:r>
              <a:rPr lang="en-US" sz="2400" dirty="0">
                <a:latin typeface="Gill Sans" charset="0"/>
                <a:ea typeface="Courier New" charset="0"/>
                <a:cs typeface="Gill Sans" charset="0"/>
              </a:rPr>
              <a:t> "overhead").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" charset="0"/>
                <a:ea typeface="Courier New" charset="0"/>
                <a:cs typeface="Gill Sans" charset="0"/>
              </a:rPr>
              <a:t>    In the limit: you’ve just rediscovered </a:t>
            </a:r>
            <a:r>
              <a:rPr lang="en-US" sz="2400" dirty="0" err="1">
                <a:latin typeface="Gill Sans" charset="0"/>
                <a:ea typeface="Courier New" charset="0"/>
                <a:cs typeface="Gill Sans" charset="0"/>
              </a:rPr>
              <a:t>mergesort</a:t>
            </a:r>
            <a:r>
              <a:rPr lang="en-US" sz="2400" dirty="0">
                <a:latin typeface="Gill Sans" charset="0"/>
                <a:ea typeface="Courier New" charset="0"/>
                <a:cs typeface="Gill Sans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closest pair of points: non-geometric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z="2800" dirty="0" smtClean="0">
                <a:latin typeface="Gill Sans"/>
                <a:ea typeface="Gill Sans"/>
              </a:rPr>
              <a:t>Given </a:t>
            </a:r>
            <a:r>
              <a:rPr lang="en-US" sz="2800" dirty="0" err="1" smtClean="0">
                <a:latin typeface="Gill Sans"/>
                <a:ea typeface="Gill Sans"/>
              </a:rPr>
              <a:t>n</a:t>
            </a:r>
            <a:r>
              <a:rPr lang="en-US" sz="2800" dirty="0" smtClean="0">
                <a:latin typeface="Gill Sans"/>
                <a:ea typeface="Gill Sans"/>
              </a:rPr>
              <a:t> points and </a:t>
            </a:r>
            <a:r>
              <a:rPr lang="en-US" sz="2800" i="1" dirty="0" smtClean="0">
                <a:latin typeface="Gill Sans"/>
                <a:ea typeface="Gill Sans"/>
              </a:rPr>
              <a:t>arbitrary</a:t>
            </a:r>
            <a:r>
              <a:rPr lang="en-US" sz="2800" dirty="0" smtClean="0">
                <a:latin typeface="Gill Sans"/>
                <a:ea typeface="Gill Sans"/>
              </a:rPr>
              <a:t> distances between them, find the closest pair.  (E.g., think of distance as airfare – definitely </a:t>
            </a:r>
            <a:r>
              <a:rPr lang="en-US" sz="2800" i="1" dirty="0" smtClean="0">
                <a:latin typeface="Gill Sans"/>
                <a:ea typeface="Gill Sans"/>
              </a:rPr>
              <a:t>not</a:t>
            </a:r>
            <a:r>
              <a:rPr lang="en-US" sz="2800" dirty="0" smtClean="0">
                <a:latin typeface="Gill Sans"/>
                <a:ea typeface="Gill Sans"/>
              </a:rPr>
              <a:t> Euclidean distance!)</a:t>
            </a:r>
          </a:p>
          <a:p>
            <a:pPr>
              <a:defRPr/>
            </a:pPr>
            <a:endParaRPr lang="en-US" dirty="0" smtClean="0">
              <a:latin typeface="Gill Sans"/>
              <a:ea typeface="Gill Sans"/>
            </a:endParaRPr>
          </a:p>
          <a:p>
            <a:pPr>
              <a:defRPr/>
            </a:pPr>
            <a:endParaRPr lang="en-US" dirty="0" smtClean="0">
              <a:latin typeface="Gill Sans"/>
              <a:ea typeface="Gill Sans"/>
            </a:endParaRPr>
          </a:p>
          <a:p>
            <a:pPr>
              <a:defRPr/>
            </a:pPr>
            <a:endParaRPr lang="en-US" dirty="0" smtClean="0">
              <a:latin typeface="Gill Sans"/>
              <a:ea typeface="Gill Sans"/>
            </a:endParaRPr>
          </a:p>
          <a:p>
            <a:pPr>
              <a:defRPr/>
            </a:pPr>
            <a:endParaRPr lang="en-US" dirty="0" smtClean="0">
              <a:latin typeface="Gill Sans"/>
              <a:ea typeface="Gill Sans"/>
            </a:endParaRPr>
          </a:p>
          <a:p>
            <a:pPr>
              <a:defRPr/>
            </a:pPr>
            <a:endParaRPr lang="en-US" dirty="0" smtClean="0">
              <a:latin typeface="Gill Sans"/>
              <a:ea typeface="Gill Sans"/>
            </a:endParaRPr>
          </a:p>
        </p:txBody>
      </p:sp>
      <p:sp>
        <p:nvSpPr>
          <p:cNvPr id="34819" name="Oval 4"/>
          <p:cNvSpPr>
            <a:spLocks noChangeArrowheads="1"/>
          </p:cNvSpPr>
          <p:nvPr/>
        </p:nvSpPr>
        <p:spPr bwMode="auto">
          <a:xfrm>
            <a:off x="914400" y="35052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4820" name="Oval 5"/>
          <p:cNvSpPr>
            <a:spLocks noChangeArrowheads="1"/>
          </p:cNvSpPr>
          <p:nvPr/>
        </p:nvSpPr>
        <p:spPr bwMode="auto">
          <a:xfrm>
            <a:off x="1295400" y="48768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4821" name="Oval 6"/>
          <p:cNvSpPr>
            <a:spLocks noChangeArrowheads="1"/>
          </p:cNvSpPr>
          <p:nvPr/>
        </p:nvSpPr>
        <p:spPr bwMode="auto">
          <a:xfrm>
            <a:off x="4038600" y="44958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4822" name="Oval 7"/>
          <p:cNvSpPr>
            <a:spLocks noChangeArrowheads="1"/>
          </p:cNvSpPr>
          <p:nvPr/>
        </p:nvSpPr>
        <p:spPr bwMode="auto">
          <a:xfrm>
            <a:off x="4419600" y="42672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4823" name="Oval 8"/>
          <p:cNvSpPr>
            <a:spLocks noChangeArrowheads="1"/>
          </p:cNvSpPr>
          <p:nvPr/>
        </p:nvSpPr>
        <p:spPr bwMode="auto">
          <a:xfrm>
            <a:off x="5105400" y="39624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4824" name="Oval 9"/>
          <p:cNvSpPr>
            <a:spLocks noChangeArrowheads="1"/>
          </p:cNvSpPr>
          <p:nvPr/>
        </p:nvSpPr>
        <p:spPr bwMode="auto">
          <a:xfrm>
            <a:off x="5562600" y="44958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4825" name="Oval 10"/>
          <p:cNvSpPr>
            <a:spLocks noChangeArrowheads="1"/>
          </p:cNvSpPr>
          <p:nvPr/>
        </p:nvSpPr>
        <p:spPr bwMode="auto">
          <a:xfrm>
            <a:off x="4419600" y="23622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4826" name="Oval 11"/>
          <p:cNvSpPr>
            <a:spLocks noChangeArrowheads="1"/>
          </p:cNvSpPr>
          <p:nvPr/>
        </p:nvSpPr>
        <p:spPr bwMode="auto">
          <a:xfrm>
            <a:off x="4648200" y="23622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4827" name="Oval 12"/>
          <p:cNvSpPr>
            <a:spLocks noChangeArrowheads="1"/>
          </p:cNvSpPr>
          <p:nvPr/>
        </p:nvSpPr>
        <p:spPr bwMode="auto">
          <a:xfrm>
            <a:off x="5181600" y="46482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4828" name="Oval 13"/>
          <p:cNvSpPr>
            <a:spLocks noChangeArrowheads="1"/>
          </p:cNvSpPr>
          <p:nvPr/>
        </p:nvSpPr>
        <p:spPr bwMode="auto">
          <a:xfrm>
            <a:off x="6019800" y="32766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4829" name="Oval 14"/>
          <p:cNvSpPr>
            <a:spLocks noChangeArrowheads="1"/>
          </p:cNvSpPr>
          <p:nvPr/>
        </p:nvSpPr>
        <p:spPr bwMode="auto">
          <a:xfrm>
            <a:off x="6781800" y="32766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cxnSp>
        <p:nvCxnSpPr>
          <p:cNvPr id="34830" name="Straight Connector 21"/>
          <p:cNvCxnSpPr>
            <a:cxnSpLocks noChangeShapeType="1"/>
          </p:cNvCxnSpPr>
          <p:nvPr/>
        </p:nvCxnSpPr>
        <p:spPr bwMode="auto">
          <a:xfrm rot="10800000" flipV="1">
            <a:off x="990600" y="2362200"/>
            <a:ext cx="3440113" cy="11541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1" name="Straight Connector 23"/>
          <p:cNvCxnSpPr>
            <a:cxnSpLocks noChangeShapeType="1"/>
            <a:endCxn id="34820" idx="0"/>
          </p:cNvCxnSpPr>
          <p:nvPr/>
        </p:nvCxnSpPr>
        <p:spPr bwMode="auto">
          <a:xfrm rot="10800000" flipV="1">
            <a:off x="1333500" y="2438400"/>
            <a:ext cx="3086100" cy="2438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2" name="Straight Connector 26"/>
          <p:cNvCxnSpPr>
            <a:cxnSpLocks noChangeShapeType="1"/>
            <a:endCxn id="34821" idx="1"/>
          </p:cNvCxnSpPr>
          <p:nvPr/>
        </p:nvCxnSpPr>
        <p:spPr bwMode="auto">
          <a:xfrm rot="5400000">
            <a:off x="3238500" y="3249613"/>
            <a:ext cx="2068513" cy="4460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3" name="Straight Connector 29"/>
          <p:cNvCxnSpPr>
            <a:cxnSpLocks noChangeShapeType="1"/>
          </p:cNvCxnSpPr>
          <p:nvPr/>
        </p:nvCxnSpPr>
        <p:spPr bwMode="auto">
          <a:xfrm>
            <a:off x="4495800" y="2438400"/>
            <a:ext cx="2286000" cy="914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4" name="Straight Connector 32"/>
          <p:cNvCxnSpPr>
            <a:cxnSpLocks noChangeShapeType="1"/>
          </p:cNvCxnSpPr>
          <p:nvPr/>
        </p:nvCxnSpPr>
        <p:spPr bwMode="auto">
          <a:xfrm>
            <a:off x="4448175" y="2390775"/>
            <a:ext cx="217488" cy="111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5" name="Straight Connector 37"/>
          <p:cNvCxnSpPr>
            <a:cxnSpLocks noChangeShapeType="1"/>
            <a:stCxn id="34826" idx="4"/>
          </p:cNvCxnSpPr>
          <p:nvPr/>
        </p:nvCxnSpPr>
        <p:spPr bwMode="auto">
          <a:xfrm rot="16200000" flipH="1">
            <a:off x="4895850" y="2228850"/>
            <a:ext cx="914400" cy="1333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6" name="Straight Connector 40"/>
          <p:cNvCxnSpPr>
            <a:cxnSpLocks noChangeShapeType="1"/>
            <a:stCxn id="34829" idx="4"/>
            <a:endCxn id="34828" idx="1"/>
          </p:cNvCxnSpPr>
          <p:nvPr/>
        </p:nvCxnSpPr>
        <p:spPr bwMode="auto">
          <a:xfrm rot="5400000" flipH="1">
            <a:off x="6392863" y="2925763"/>
            <a:ext cx="65087" cy="7889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7" name="Straight Connector 43"/>
          <p:cNvCxnSpPr>
            <a:cxnSpLocks noChangeShapeType="1"/>
          </p:cNvCxnSpPr>
          <p:nvPr/>
        </p:nvCxnSpPr>
        <p:spPr bwMode="auto">
          <a:xfrm>
            <a:off x="914400" y="3505200"/>
            <a:ext cx="3581400" cy="762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81000" y="5181600"/>
            <a:ext cx="8153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r>
              <a:rPr lang="en-US" sz="2400" i="1" dirty="0">
                <a:solidFill>
                  <a:srgbClr val="000090"/>
                </a:solidFill>
                <a:ea typeface="Courier New" charset="0"/>
                <a:cs typeface="Gill Sans" charset="0"/>
              </a:rPr>
              <a:t>Must </a:t>
            </a:r>
            <a:r>
              <a:rPr lang="en-US" sz="2400" dirty="0">
                <a:solidFill>
                  <a:srgbClr val="000090"/>
                </a:solidFill>
                <a:ea typeface="Courier New" charset="0"/>
                <a:cs typeface="Gill Sans" charset="0"/>
              </a:rPr>
              <a:t>look at all n choose 2 pairwise distances</a:t>
            </a:r>
            <a:r>
              <a:rPr lang="en-US" sz="2400" dirty="0">
                <a:solidFill>
                  <a:srgbClr val="000000"/>
                </a:solidFill>
                <a:ea typeface="Courier New" charset="0"/>
                <a:cs typeface="Gill Sans" charset="0"/>
              </a:rPr>
              <a:t>, else </a:t>
            </a:r>
            <a:br>
              <a:rPr lang="en-US" sz="2400" dirty="0">
                <a:solidFill>
                  <a:srgbClr val="000000"/>
                </a:solidFill>
                <a:ea typeface="Courier New" charset="0"/>
                <a:cs typeface="Gill Sans" charset="0"/>
              </a:rPr>
            </a:br>
            <a:r>
              <a:rPr lang="en-US" sz="2400" dirty="0">
                <a:solidFill>
                  <a:srgbClr val="000000"/>
                </a:solidFill>
                <a:ea typeface="Courier New" charset="0"/>
                <a:cs typeface="Gill Sans" charset="0"/>
              </a:rPr>
              <a:t>any one you didn’t check might be the shortest.  </a:t>
            </a:r>
          </a:p>
          <a:p>
            <a:pPr algn="ctr">
              <a:spcBef>
                <a:spcPts val="1800"/>
              </a:spcBef>
              <a:spcAft>
                <a:spcPts val="3000"/>
              </a:spcAft>
            </a:pPr>
            <a:r>
              <a:rPr lang="en-US" sz="2400" dirty="0">
                <a:solidFill>
                  <a:srgbClr val="000000"/>
                </a:solidFill>
                <a:ea typeface="Courier New" charset="0"/>
                <a:cs typeface="Gill Sans" charset="0"/>
              </a:rPr>
              <a:t>Also true for Euclidean distance in 1-2 dimensions?</a:t>
            </a:r>
          </a:p>
        </p:txBody>
      </p:sp>
      <p:grpSp>
        <p:nvGrpSpPr>
          <p:cNvPr id="34839" name="Group 48"/>
          <p:cNvGrpSpPr>
            <a:grpSpLocks/>
          </p:cNvGrpSpPr>
          <p:nvPr/>
        </p:nvGrpSpPr>
        <p:grpSpPr bwMode="auto">
          <a:xfrm>
            <a:off x="3352800" y="3429000"/>
            <a:ext cx="3328988" cy="338138"/>
            <a:chOff x="3352800" y="3429000"/>
            <a:chExt cx="3328255" cy="338554"/>
          </a:xfrm>
        </p:grpSpPr>
        <p:sp>
          <p:nvSpPr>
            <p:cNvPr id="34855" name="TextBox 36"/>
            <p:cNvSpPr txBox="1">
              <a:spLocks noChangeArrowheads="1"/>
            </p:cNvSpPr>
            <p:nvPr/>
          </p:nvSpPr>
          <p:spPr bwMode="auto">
            <a:xfrm>
              <a:off x="3352800" y="3429000"/>
              <a:ext cx="3328255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000000"/>
                  </a:solidFill>
                  <a:ea typeface="Courier New" charset="0"/>
                  <a:cs typeface="Gill Sans" charset="0"/>
                </a:rPr>
                <a:t>(… and all the rest of the (</a:t>
              </a:r>
              <a:r>
                <a:rPr lang="en-US" sz="1600" baseline="30000" dirty="0">
                  <a:solidFill>
                    <a:srgbClr val="000000"/>
                  </a:solidFill>
                  <a:ea typeface="Courier New" charset="0"/>
                  <a:cs typeface="Gill Sans" charset="0"/>
                </a:rPr>
                <a:t>n</a:t>
              </a:r>
              <a:r>
                <a:rPr lang="en-US" sz="1600" dirty="0">
                  <a:solidFill>
                    <a:srgbClr val="000000"/>
                  </a:solidFill>
                  <a:ea typeface="Courier New" charset="0"/>
                  <a:cs typeface="Gill Sans" charset="0"/>
                </a:rPr>
                <a:t>) edges…)</a:t>
              </a:r>
            </a:p>
          </p:txBody>
        </p:sp>
        <p:sp>
          <p:nvSpPr>
            <p:cNvPr id="34856" name="TextBox 47"/>
            <p:cNvSpPr txBox="1">
              <a:spLocks noChangeArrowheads="1"/>
            </p:cNvSpPr>
            <p:nvPr/>
          </p:nvSpPr>
          <p:spPr bwMode="auto">
            <a:xfrm>
              <a:off x="5562600" y="3505200"/>
              <a:ext cx="253061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r>
                <a:rPr lang="en-US" sz="1600" baseline="-25000">
                  <a:solidFill>
                    <a:srgbClr val="000000"/>
                  </a:solidFill>
                  <a:ea typeface="Courier New" charset="0"/>
                  <a:cs typeface="Gill Sans" charset="0"/>
                </a:rPr>
                <a:t>2</a:t>
              </a:r>
            </a:p>
          </p:txBody>
        </p:sp>
      </p:grpSp>
      <p:cxnSp>
        <p:nvCxnSpPr>
          <p:cNvPr id="34840" name="Straight Connector 49"/>
          <p:cNvCxnSpPr>
            <a:cxnSpLocks noChangeShapeType="1"/>
          </p:cNvCxnSpPr>
          <p:nvPr/>
        </p:nvCxnSpPr>
        <p:spPr bwMode="auto">
          <a:xfrm rot="10800000">
            <a:off x="4953000" y="4648200"/>
            <a:ext cx="255588" cy="650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1" name="Straight Connector 51"/>
          <p:cNvCxnSpPr>
            <a:cxnSpLocks noChangeShapeType="1"/>
          </p:cNvCxnSpPr>
          <p:nvPr/>
        </p:nvCxnSpPr>
        <p:spPr bwMode="auto">
          <a:xfrm rot="10800000">
            <a:off x="4114800" y="4572000"/>
            <a:ext cx="255588" cy="650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2" name="Straight Connector 52"/>
          <p:cNvCxnSpPr>
            <a:cxnSpLocks noChangeShapeType="1"/>
          </p:cNvCxnSpPr>
          <p:nvPr/>
        </p:nvCxnSpPr>
        <p:spPr bwMode="auto">
          <a:xfrm rot="16200000" flipV="1">
            <a:off x="5010150" y="4514850"/>
            <a:ext cx="217488" cy="1793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3" name="Straight Connector 54"/>
          <p:cNvCxnSpPr>
            <a:cxnSpLocks noChangeShapeType="1"/>
          </p:cNvCxnSpPr>
          <p:nvPr/>
        </p:nvCxnSpPr>
        <p:spPr bwMode="auto">
          <a:xfrm rot="16200000" flipV="1">
            <a:off x="5080794" y="4596606"/>
            <a:ext cx="228600" cy="269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4" name="Straight Connector 57"/>
          <p:cNvCxnSpPr>
            <a:cxnSpLocks noChangeShapeType="1"/>
          </p:cNvCxnSpPr>
          <p:nvPr/>
        </p:nvCxnSpPr>
        <p:spPr bwMode="auto">
          <a:xfrm rot="10800000">
            <a:off x="5307013" y="4419600"/>
            <a:ext cx="255587" cy="650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5" name="Straight Connector 58"/>
          <p:cNvCxnSpPr>
            <a:cxnSpLocks noChangeShapeType="1"/>
          </p:cNvCxnSpPr>
          <p:nvPr/>
        </p:nvCxnSpPr>
        <p:spPr bwMode="auto">
          <a:xfrm rot="16200000" flipV="1">
            <a:off x="5364163" y="4286250"/>
            <a:ext cx="217488" cy="1793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6" name="Straight Connector 59"/>
          <p:cNvCxnSpPr>
            <a:cxnSpLocks noChangeShapeType="1"/>
          </p:cNvCxnSpPr>
          <p:nvPr/>
        </p:nvCxnSpPr>
        <p:spPr bwMode="auto">
          <a:xfrm rot="16200000" flipV="1">
            <a:off x="5434807" y="4368006"/>
            <a:ext cx="228600" cy="269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7" name="Straight Connector 60"/>
          <p:cNvCxnSpPr>
            <a:cxnSpLocks noChangeShapeType="1"/>
            <a:stCxn id="34823" idx="4"/>
          </p:cNvCxnSpPr>
          <p:nvPr/>
        </p:nvCxnSpPr>
        <p:spPr bwMode="auto">
          <a:xfrm rot="5400000" flipH="1">
            <a:off x="4895850" y="3790950"/>
            <a:ext cx="152400" cy="342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8" name="Straight Connector 61"/>
          <p:cNvCxnSpPr>
            <a:cxnSpLocks noChangeShapeType="1"/>
            <a:stCxn id="34823" idx="4"/>
          </p:cNvCxnSpPr>
          <p:nvPr/>
        </p:nvCxnSpPr>
        <p:spPr bwMode="auto">
          <a:xfrm rot="5400000">
            <a:off x="4972050" y="4171950"/>
            <a:ext cx="304800" cy="381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9" name="Straight Connector 62"/>
          <p:cNvCxnSpPr>
            <a:cxnSpLocks noChangeShapeType="1"/>
            <a:stCxn id="34823" idx="4"/>
          </p:cNvCxnSpPr>
          <p:nvPr/>
        </p:nvCxnSpPr>
        <p:spPr bwMode="auto">
          <a:xfrm rot="5400000" flipH="1" flipV="1">
            <a:off x="5162550" y="3867150"/>
            <a:ext cx="152400" cy="190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0" name="Straight Connector 69"/>
          <p:cNvCxnSpPr>
            <a:cxnSpLocks noChangeShapeType="1"/>
            <a:endCxn id="34822" idx="3"/>
          </p:cNvCxnSpPr>
          <p:nvPr/>
        </p:nvCxnSpPr>
        <p:spPr bwMode="auto">
          <a:xfrm flipV="1">
            <a:off x="4076700" y="4332288"/>
            <a:ext cx="354013" cy="1635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1" name="Straight Connector 70"/>
          <p:cNvCxnSpPr>
            <a:cxnSpLocks noChangeShapeType="1"/>
          </p:cNvCxnSpPr>
          <p:nvPr/>
        </p:nvCxnSpPr>
        <p:spPr bwMode="auto">
          <a:xfrm rot="16200000" flipV="1">
            <a:off x="457200" y="4038600"/>
            <a:ext cx="12954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2" name="Straight Connector 71"/>
          <p:cNvCxnSpPr>
            <a:cxnSpLocks noChangeShapeType="1"/>
          </p:cNvCxnSpPr>
          <p:nvPr/>
        </p:nvCxnSpPr>
        <p:spPr bwMode="auto">
          <a:xfrm flipV="1">
            <a:off x="1371600" y="4876800"/>
            <a:ext cx="381000" cy="873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3" name="Straight Connector 79"/>
          <p:cNvCxnSpPr>
            <a:cxnSpLocks noChangeShapeType="1"/>
          </p:cNvCxnSpPr>
          <p:nvPr/>
        </p:nvCxnSpPr>
        <p:spPr bwMode="auto">
          <a:xfrm rot="5400000" flipH="1" flipV="1">
            <a:off x="6629400" y="3429000"/>
            <a:ext cx="3048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54" name="Slide Number Placeholder 8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C57233DC-A2E3-3F44-B573-9FB40CEA570E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40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7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closest pair of points: 1 dimensional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Given n points on the real line, find the closest pair</a:t>
            </a:r>
          </a:p>
          <a:p>
            <a:endParaRPr lang="en-US" sz="2800" dirty="0">
              <a:latin typeface="Gill Sans" charset="0"/>
              <a:ea typeface="Courier New" charset="0"/>
              <a:cs typeface="Gill Sans" charset="0"/>
            </a:endParaRPr>
          </a:p>
          <a:p>
            <a:endParaRPr lang="en-US" sz="2800" dirty="0">
              <a:latin typeface="Gill Sans" charset="0"/>
              <a:ea typeface="Courier New" charset="0"/>
              <a:cs typeface="Gill Sans" charset="0"/>
            </a:endParaRPr>
          </a:p>
          <a:p>
            <a:endParaRPr lang="en-US" sz="2800" dirty="0">
              <a:latin typeface="Gill Sans" charset="0"/>
              <a:ea typeface="Courier New" charset="0"/>
              <a:cs typeface="Gill Sans" charset="0"/>
            </a:endParaRPr>
          </a:p>
          <a:p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Closest pair is </a:t>
            </a:r>
            <a:r>
              <a:rPr lang="en-US" sz="2800" i="1" dirty="0">
                <a:latin typeface="Gill Sans" charset="0"/>
                <a:ea typeface="Courier New" charset="0"/>
                <a:cs typeface="Gill Sans" charset="0"/>
              </a:rPr>
              <a:t>adjacent 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in ordered list</a:t>
            </a:r>
          </a:p>
          <a:p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Time O(n log n) to sort, if needed</a:t>
            </a:r>
          </a:p>
          <a:p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Plus O(n) to scan adjacent pairs</a:t>
            </a:r>
          </a:p>
          <a:p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Key point: do </a:t>
            </a:r>
            <a:r>
              <a:rPr lang="en-US" sz="2800" i="1" dirty="0">
                <a:latin typeface="Gill Sans" charset="0"/>
                <a:ea typeface="Courier New" charset="0"/>
                <a:cs typeface="Gill Sans" charset="0"/>
              </a:rPr>
              <a:t>not 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need to </a:t>
            </a:r>
            <a:r>
              <a:rPr lang="en-US" sz="2800" dirty="0" err="1">
                <a:latin typeface="Gill Sans" charset="0"/>
                <a:ea typeface="Courier New" charset="0"/>
                <a:cs typeface="Gill Sans" charset="0"/>
              </a:rPr>
              <a:t>calc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 distances between all pairs: exploit geometry + ordering</a:t>
            </a:r>
          </a:p>
        </p:txBody>
      </p:sp>
      <p:sp>
        <p:nvSpPr>
          <p:cNvPr id="35843" name="Oval 4"/>
          <p:cNvSpPr>
            <a:spLocks noChangeArrowheads="1"/>
          </p:cNvSpPr>
          <p:nvPr/>
        </p:nvSpPr>
        <p:spPr bwMode="auto">
          <a:xfrm>
            <a:off x="914400" y="18288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5844" name="Oval 5"/>
          <p:cNvSpPr>
            <a:spLocks noChangeArrowheads="1"/>
          </p:cNvSpPr>
          <p:nvPr/>
        </p:nvSpPr>
        <p:spPr bwMode="auto">
          <a:xfrm>
            <a:off x="1295400" y="18288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5845" name="Oval 6"/>
          <p:cNvSpPr>
            <a:spLocks noChangeArrowheads="1"/>
          </p:cNvSpPr>
          <p:nvPr/>
        </p:nvSpPr>
        <p:spPr bwMode="auto">
          <a:xfrm>
            <a:off x="1905000" y="18288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5846" name="Oval 7"/>
          <p:cNvSpPr>
            <a:spLocks noChangeArrowheads="1"/>
          </p:cNvSpPr>
          <p:nvPr/>
        </p:nvSpPr>
        <p:spPr bwMode="auto">
          <a:xfrm>
            <a:off x="2286000" y="18288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5847" name="Oval 8"/>
          <p:cNvSpPr>
            <a:spLocks noChangeArrowheads="1"/>
          </p:cNvSpPr>
          <p:nvPr/>
        </p:nvSpPr>
        <p:spPr bwMode="auto">
          <a:xfrm>
            <a:off x="2971800" y="18288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5848" name="Oval 9"/>
          <p:cNvSpPr>
            <a:spLocks noChangeArrowheads="1"/>
          </p:cNvSpPr>
          <p:nvPr/>
        </p:nvSpPr>
        <p:spPr bwMode="auto">
          <a:xfrm>
            <a:off x="3429000" y="18288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5849" name="Oval 10"/>
          <p:cNvSpPr>
            <a:spLocks noChangeArrowheads="1"/>
          </p:cNvSpPr>
          <p:nvPr/>
        </p:nvSpPr>
        <p:spPr bwMode="auto">
          <a:xfrm>
            <a:off x="4419600" y="18288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5850" name="Oval 11"/>
          <p:cNvSpPr>
            <a:spLocks noChangeArrowheads="1"/>
          </p:cNvSpPr>
          <p:nvPr/>
        </p:nvSpPr>
        <p:spPr bwMode="auto">
          <a:xfrm>
            <a:off x="4648200" y="18288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5851" name="Oval 12"/>
          <p:cNvSpPr>
            <a:spLocks noChangeArrowheads="1"/>
          </p:cNvSpPr>
          <p:nvPr/>
        </p:nvSpPr>
        <p:spPr bwMode="auto">
          <a:xfrm>
            <a:off x="5181600" y="18288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5852" name="Oval 13"/>
          <p:cNvSpPr>
            <a:spLocks noChangeArrowheads="1"/>
          </p:cNvSpPr>
          <p:nvPr/>
        </p:nvSpPr>
        <p:spPr bwMode="auto">
          <a:xfrm>
            <a:off x="6019800" y="18288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5853" name="Oval 14"/>
          <p:cNvSpPr>
            <a:spLocks noChangeArrowheads="1"/>
          </p:cNvSpPr>
          <p:nvPr/>
        </p:nvSpPr>
        <p:spPr bwMode="auto">
          <a:xfrm>
            <a:off x="6781800" y="18288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cxnSp>
        <p:nvCxnSpPr>
          <p:cNvPr id="35854" name="Straight Connector 16"/>
          <p:cNvCxnSpPr>
            <a:cxnSpLocks noChangeShapeType="1"/>
          </p:cNvCxnSpPr>
          <p:nvPr/>
        </p:nvCxnSpPr>
        <p:spPr bwMode="auto">
          <a:xfrm>
            <a:off x="533400" y="1873250"/>
            <a:ext cx="7696200" cy="1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5855" name="Group 25"/>
          <p:cNvGrpSpPr>
            <a:grpSpLocks/>
          </p:cNvGrpSpPr>
          <p:nvPr/>
        </p:nvGrpSpPr>
        <p:grpSpPr bwMode="auto">
          <a:xfrm>
            <a:off x="4451350" y="2133600"/>
            <a:ext cx="230188" cy="152400"/>
            <a:chOff x="4449482" y="2895600"/>
            <a:chExt cx="230468" cy="152400"/>
          </a:xfrm>
        </p:grpSpPr>
        <p:cxnSp>
          <p:nvCxnSpPr>
            <p:cNvPr id="35857" name="Straight Connector 18"/>
            <p:cNvCxnSpPr>
              <a:cxnSpLocks noChangeShapeType="1"/>
            </p:cNvCxnSpPr>
            <p:nvPr/>
          </p:nvCxnSpPr>
          <p:spPr bwMode="auto">
            <a:xfrm>
              <a:off x="4449482" y="2971800"/>
              <a:ext cx="228600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8" name="Straight Connector 22"/>
            <p:cNvCxnSpPr>
              <a:cxnSpLocks noChangeShapeType="1"/>
            </p:cNvCxnSpPr>
            <p:nvPr/>
          </p:nvCxnSpPr>
          <p:spPr bwMode="auto">
            <a:xfrm rot="5400000">
              <a:off x="4375944" y="2971800"/>
              <a:ext cx="151606" cy="79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9" name="Straight Connector 24"/>
            <p:cNvCxnSpPr>
              <a:cxnSpLocks noChangeShapeType="1"/>
            </p:cNvCxnSpPr>
            <p:nvPr/>
          </p:nvCxnSpPr>
          <p:spPr bwMode="auto">
            <a:xfrm rot="5400000">
              <a:off x="4603750" y="2971006"/>
              <a:ext cx="151606" cy="79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856" name="Slide Number Placeholder 2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E91FF4C1-B5C7-FD40-9F37-85ED770F6938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41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closest pair of points: 2 dimensional version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sz="2000" dirty="0">
                <a:latin typeface="Gill Sans" charset="0"/>
                <a:ea typeface="Courier New" charset="0"/>
                <a:cs typeface="Gill Sans" charset="0"/>
              </a:rPr>
              <a:t>Closest pair.  Given n points in the plane, find a pair with smallest Euclidean distance between them.</a:t>
            </a:r>
          </a:p>
          <a:p>
            <a:pPr lvl="1"/>
            <a:endParaRPr lang="en-US" sz="1800" dirty="0">
              <a:latin typeface="Gill Sans" charset="0"/>
              <a:ea typeface="Gill Sans" charset="0"/>
              <a:cs typeface="Gill Sans" charset="0"/>
            </a:endParaRPr>
          </a:p>
          <a:p>
            <a:pPr marL="0" indent="0"/>
            <a:r>
              <a:rPr lang="en-US" sz="2000" dirty="0">
                <a:latin typeface="Gill Sans" charset="0"/>
                <a:ea typeface="Courier New" charset="0"/>
                <a:cs typeface="Gill Sans" charset="0"/>
              </a:rPr>
              <a:t>Fundamental geometric primitive.</a:t>
            </a:r>
          </a:p>
          <a:p>
            <a:pPr lvl="1"/>
            <a:r>
              <a:rPr lang="en-US" sz="1800" dirty="0">
                <a:latin typeface="Gill Sans" charset="0"/>
                <a:ea typeface="Gill Sans" charset="0"/>
                <a:cs typeface="Gill Sans" charset="0"/>
              </a:rPr>
              <a:t>Graphics, computer vision, geographic information systems, molecular modeling, air traffic control.</a:t>
            </a:r>
          </a:p>
          <a:p>
            <a:pPr lvl="1"/>
            <a:r>
              <a:rPr lang="en-US" sz="1800" dirty="0">
                <a:latin typeface="Gill Sans" charset="0"/>
                <a:ea typeface="Gill Sans" charset="0"/>
                <a:cs typeface="Gill Sans" charset="0"/>
              </a:rPr>
              <a:t>Special case of nearest neighbor, Euclidean MST, </a:t>
            </a:r>
            <a:r>
              <a:rPr lang="en-US" sz="1800" dirty="0" err="1">
                <a:latin typeface="Gill Sans" charset="0"/>
                <a:ea typeface="Gill Sans" charset="0"/>
                <a:cs typeface="Gill Sans" charset="0"/>
              </a:rPr>
              <a:t>Voronoi</a:t>
            </a:r>
            <a:r>
              <a:rPr lang="en-US" sz="1800" dirty="0">
                <a:latin typeface="Gill Sans" charset="0"/>
                <a:ea typeface="Gill Sans" charset="0"/>
                <a:cs typeface="Gill Sans" charset="0"/>
              </a:rPr>
              <a:t>.</a:t>
            </a:r>
          </a:p>
          <a:p>
            <a:pPr lvl="1"/>
            <a:endParaRPr lang="en-US" sz="1800" dirty="0">
              <a:latin typeface="Gill Sans" charset="0"/>
              <a:ea typeface="Gill Sans" charset="0"/>
              <a:cs typeface="Gill Sans" charset="0"/>
            </a:endParaRPr>
          </a:p>
          <a:p>
            <a:pPr lvl="1"/>
            <a:endParaRPr lang="en-US" sz="1800" dirty="0">
              <a:latin typeface="Gill Sans" charset="0"/>
              <a:ea typeface="Gill Sans" charset="0"/>
              <a:cs typeface="Gill Sans" charset="0"/>
            </a:endParaRPr>
          </a:p>
          <a:p>
            <a:pPr marL="0" indent="0"/>
            <a:r>
              <a:rPr lang="en-US" sz="2000" dirty="0">
                <a:latin typeface="Gill Sans" charset="0"/>
                <a:ea typeface="Courier New" charset="0"/>
                <a:cs typeface="Gill Sans" charset="0"/>
              </a:rPr>
              <a:t>Brute force.  Check all pairs of points p and q with </a:t>
            </a:r>
            <a:r>
              <a:rPr lang="en-US" sz="2000" dirty="0">
                <a:latin typeface="Gill Sans" charset="0"/>
                <a:ea typeface="Courier New" charset="0"/>
                <a:cs typeface="Gill Sans" charset="0"/>
                <a:sym typeface="Symbol" charset="0"/>
              </a:rPr>
              <a:t></a:t>
            </a:r>
            <a:r>
              <a:rPr lang="en-US" sz="2000" dirty="0">
                <a:latin typeface="Gill Sans" charset="0"/>
                <a:ea typeface="Courier New" charset="0"/>
                <a:cs typeface="Gill Sans" charset="0"/>
              </a:rPr>
              <a:t>(n</a:t>
            </a:r>
            <a:r>
              <a:rPr lang="en-US" sz="1400" baseline="30000" dirty="0">
                <a:latin typeface="Gill Sans" charset="0"/>
                <a:ea typeface="Courier New" charset="0"/>
                <a:cs typeface="Gill Sans" charset="0"/>
              </a:rPr>
              <a:t>2</a:t>
            </a:r>
            <a:r>
              <a:rPr lang="en-US" sz="2000" dirty="0">
                <a:latin typeface="Gill Sans" charset="0"/>
                <a:ea typeface="Courier New" charset="0"/>
                <a:cs typeface="Gill Sans" charset="0"/>
              </a:rPr>
              <a:t>) comparisons.</a:t>
            </a:r>
          </a:p>
          <a:p>
            <a:pPr lvl="1"/>
            <a:endParaRPr lang="en-US" sz="1800" dirty="0">
              <a:latin typeface="Gill Sans" charset="0"/>
              <a:ea typeface="Gill Sans" charset="0"/>
              <a:cs typeface="Gill Sans" charset="0"/>
            </a:endParaRPr>
          </a:p>
          <a:p>
            <a:pPr marL="0" indent="0"/>
            <a:r>
              <a:rPr lang="en-US" sz="2000" dirty="0">
                <a:latin typeface="Gill Sans" charset="0"/>
                <a:ea typeface="Courier New" charset="0"/>
                <a:cs typeface="Gill Sans" charset="0"/>
              </a:rPr>
              <a:t>1-D version.  O(n log n) easy if points are on a line.</a:t>
            </a:r>
          </a:p>
          <a:p>
            <a:pPr lvl="1"/>
            <a:endParaRPr lang="en-US" sz="1800" dirty="0">
              <a:latin typeface="Gill Sans" charset="0"/>
              <a:ea typeface="Gill Sans" charset="0"/>
              <a:cs typeface="Gill Sans" charset="0"/>
            </a:endParaRPr>
          </a:p>
          <a:p>
            <a:pPr marL="0" indent="0"/>
            <a:r>
              <a:rPr lang="en-US" sz="2000" dirty="0">
                <a:latin typeface="Gill Sans" charset="0"/>
                <a:ea typeface="Courier New" charset="0"/>
                <a:cs typeface="Gill Sans" charset="0"/>
              </a:rPr>
              <a:t>Assumption.  No two points have same x coordinate.</a:t>
            </a:r>
          </a:p>
        </p:txBody>
      </p:sp>
      <p:grpSp>
        <p:nvGrpSpPr>
          <p:cNvPr id="36867" name="Group 2"/>
          <p:cNvGrpSpPr>
            <a:grpSpLocks/>
          </p:cNvGrpSpPr>
          <p:nvPr/>
        </p:nvGrpSpPr>
        <p:grpSpPr bwMode="auto">
          <a:xfrm>
            <a:off x="1127125" y="5410200"/>
            <a:ext cx="1744663" cy="427038"/>
            <a:chOff x="1127125" y="5638800"/>
            <a:chExt cx="1744067" cy="427554"/>
          </a:xfrm>
        </p:grpSpPr>
        <p:sp>
          <p:nvSpPr>
            <p:cNvPr id="36872" name="Text Box 4"/>
            <p:cNvSpPr txBox="1">
              <a:spLocks noChangeArrowheads="1"/>
            </p:cNvSpPr>
            <p:nvPr/>
          </p:nvSpPr>
          <p:spPr bwMode="auto">
            <a:xfrm>
              <a:off x="1127125" y="5881688"/>
              <a:ext cx="17440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1019175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 defTabSz="1019175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 defTabSz="1019175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 defTabSz="1019175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ea typeface="Courier New" charset="0"/>
                  <a:cs typeface="Gill Sans" charset="0"/>
                </a:rPr>
                <a:t>Just to simplify presentation</a:t>
              </a:r>
              <a:endParaRPr kumimoji="1" lang="en-US" sz="12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endParaRPr>
            </a:p>
          </p:txBody>
        </p:sp>
        <p:sp>
          <p:nvSpPr>
            <p:cNvPr id="36873" name="Line 5"/>
            <p:cNvSpPr>
              <a:spLocks noChangeShapeType="1"/>
            </p:cNvSpPr>
            <p:nvPr/>
          </p:nvSpPr>
          <p:spPr bwMode="auto">
            <a:xfrm flipV="1">
              <a:off x="1670050" y="5638800"/>
              <a:ext cx="635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</p:grpSp>
      <p:grpSp>
        <p:nvGrpSpPr>
          <p:cNvPr id="36868" name="Group 1"/>
          <p:cNvGrpSpPr>
            <a:grpSpLocks/>
          </p:cNvGrpSpPr>
          <p:nvPr/>
        </p:nvGrpSpPr>
        <p:grpSpPr bwMode="auto">
          <a:xfrm>
            <a:off x="3124200" y="2971800"/>
            <a:ext cx="3829050" cy="320675"/>
            <a:chOff x="3124200" y="3292475"/>
            <a:chExt cx="3829037" cy="321191"/>
          </a:xfrm>
        </p:grpSpPr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3276600" y="3429000"/>
              <a:ext cx="367663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1019175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 defTabSz="1019175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 defTabSz="1019175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 defTabSz="1019175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ea typeface="Courier New" charset="0"/>
                  <a:cs typeface="Gill Sans" charset="0"/>
                </a:rPr>
                <a:t>fast closest pair inspired fast algorithms for these problems</a:t>
              </a:r>
              <a:endParaRPr kumimoji="1" lang="en-US" sz="12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endParaRPr>
            </a:p>
          </p:txBody>
        </p:sp>
        <p:sp>
          <p:nvSpPr>
            <p:cNvPr id="36871" name="Line 7"/>
            <p:cNvSpPr>
              <a:spLocks noChangeShapeType="1"/>
            </p:cNvSpPr>
            <p:nvPr/>
          </p:nvSpPr>
          <p:spPr bwMode="auto">
            <a:xfrm flipH="1" flipV="1">
              <a:off x="3124200" y="3292475"/>
              <a:ext cx="66675" cy="179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</p:grpSp>
      <p:sp>
        <p:nvSpPr>
          <p:cNvPr id="36869" name="Slide Number Placeholder 8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10A6C57-BA41-1642-A9DE-DEADA7D5C9ED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42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1676400" y="2971800"/>
            <a:ext cx="6248400" cy="3581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closest pair of points. 2d, Euclidean distance:  1</a:t>
            </a:r>
            <a:r>
              <a:rPr lang="en-US" baseline="30000">
                <a:latin typeface="Garamond" charset="0"/>
                <a:ea typeface="Gill Sans" charset="0"/>
              </a:rPr>
              <a:t>st</a:t>
            </a:r>
            <a:r>
              <a:rPr lang="en-US">
                <a:latin typeface="Garamond" charset="0"/>
                <a:ea typeface="Gill Sans" charset="0"/>
              </a:rPr>
              <a:t> try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>
                <a:latin typeface="Gill Sans" charset="0"/>
                <a:ea typeface="Courier New" charset="0"/>
                <a:cs typeface="Gill Sans" charset="0"/>
              </a:rPr>
              <a:t>Divide.  Sub-divide region into 4 quadrants.</a:t>
            </a:r>
          </a:p>
          <a:p>
            <a:pPr lvl="1"/>
            <a:endParaRPr lang="en-US" dirty="0">
              <a:latin typeface="Gill Sans" charset="0"/>
              <a:ea typeface="Gill Sans" charset="0"/>
              <a:cs typeface="Gill Sans" charset="0"/>
              <a:sym typeface="Symbol" charset="0"/>
            </a:endParaRPr>
          </a:p>
        </p:txBody>
      </p:sp>
      <p:sp>
        <p:nvSpPr>
          <p:cNvPr id="38916" name="Oval 5"/>
          <p:cNvSpPr>
            <a:spLocks noChangeArrowheads="1"/>
          </p:cNvSpPr>
          <p:nvPr/>
        </p:nvSpPr>
        <p:spPr bwMode="auto">
          <a:xfrm flipH="1">
            <a:off x="2286000" y="4114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17" name="Oval 6"/>
          <p:cNvSpPr>
            <a:spLocks noChangeArrowheads="1"/>
          </p:cNvSpPr>
          <p:nvPr/>
        </p:nvSpPr>
        <p:spPr bwMode="auto">
          <a:xfrm flipH="1">
            <a:off x="4114800" y="4038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 flipH="1">
            <a:off x="3352800" y="5410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19" name="Oval 8"/>
          <p:cNvSpPr>
            <a:spLocks noChangeArrowheads="1"/>
          </p:cNvSpPr>
          <p:nvPr/>
        </p:nvSpPr>
        <p:spPr bwMode="auto">
          <a:xfrm flipH="1">
            <a:off x="4419600" y="6019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20" name="Oval 9"/>
          <p:cNvSpPr>
            <a:spLocks noChangeArrowheads="1"/>
          </p:cNvSpPr>
          <p:nvPr/>
        </p:nvSpPr>
        <p:spPr bwMode="auto">
          <a:xfrm flipH="1">
            <a:off x="19050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21" name="Oval 10"/>
          <p:cNvSpPr>
            <a:spLocks noChangeArrowheads="1"/>
          </p:cNvSpPr>
          <p:nvPr/>
        </p:nvSpPr>
        <p:spPr bwMode="auto">
          <a:xfrm flipH="1">
            <a:off x="2895600" y="3962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22" name="Oval 11"/>
          <p:cNvSpPr>
            <a:spLocks noChangeArrowheads="1"/>
          </p:cNvSpPr>
          <p:nvPr/>
        </p:nvSpPr>
        <p:spPr bwMode="auto">
          <a:xfrm flipH="1">
            <a:off x="31242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23" name="Oval 12"/>
          <p:cNvSpPr>
            <a:spLocks noChangeArrowheads="1"/>
          </p:cNvSpPr>
          <p:nvPr/>
        </p:nvSpPr>
        <p:spPr bwMode="auto">
          <a:xfrm flipH="1">
            <a:off x="3200400" y="4267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24" name="Oval 13"/>
          <p:cNvSpPr>
            <a:spLocks noChangeArrowheads="1"/>
          </p:cNvSpPr>
          <p:nvPr/>
        </p:nvSpPr>
        <p:spPr bwMode="auto">
          <a:xfrm flipH="1">
            <a:off x="56388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25" name="Oval 14"/>
          <p:cNvSpPr>
            <a:spLocks noChangeArrowheads="1"/>
          </p:cNvSpPr>
          <p:nvPr/>
        </p:nvSpPr>
        <p:spPr bwMode="auto">
          <a:xfrm flipH="1">
            <a:off x="38862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26" name="Oval 15"/>
          <p:cNvSpPr>
            <a:spLocks noChangeArrowheads="1"/>
          </p:cNvSpPr>
          <p:nvPr/>
        </p:nvSpPr>
        <p:spPr bwMode="auto">
          <a:xfrm flipH="1">
            <a:off x="5105400" y="4191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27" name="Oval 16"/>
          <p:cNvSpPr>
            <a:spLocks noChangeArrowheads="1"/>
          </p:cNvSpPr>
          <p:nvPr/>
        </p:nvSpPr>
        <p:spPr bwMode="auto">
          <a:xfrm flipH="1">
            <a:off x="4876800" y="4572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28" name="Oval 17"/>
          <p:cNvSpPr>
            <a:spLocks noChangeArrowheads="1"/>
          </p:cNvSpPr>
          <p:nvPr/>
        </p:nvSpPr>
        <p:spPr bwMode="auto">
          <a:xfrm flipH="1">
            <a:off x="7620000" y="6400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29" name="Oval 18"/>
          <p:cNvSpPr>
            <a:spLocks noChangeArrowheads="1"/>
          </p:cNvSpPr>
          <p:nvPr/>
        </p:nvSpPr>
        <p:spPr bwMode="auto">
          <a:xfrm flipH="1">
            <a:off x="6019800" y="3352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30" name="Oval 19"/>
          <p:cNvSpPr>
            <a:spLocks noChangeArrowheads="1"/>
          </p:cNvSpPr>
          <p:nvPr/>
        </p:nvSpPr>
        <p:spPr bwMode="auto">
          <a:xfrm flipH="1">
            <a:off x="6477000" y="4648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31" name="Oval 20"/>
          <p:cNvSpPr>
            <a:spLocks noChangeArrowheads="1"/>
          </p:cNvSpPr>
          <p:nvPr/>
        </p:nvSpPr>
        <p:spPr bwMode="auto">
          <a:xfrm flipH="1">
            <a:off x="1828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32" name="Oval 21"/>
          <p:cNvSpPr>
            <a:spLocks noChangeArrowheads="1"/>
          </p:cNvSpPr>
          <p:nvPr/>
        </p:nvSpPr>
        <p:spPr bwMode="auto">
          <a:xfrm flipH="1">
            <a:off x="4343400" y="4343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33" name="Oval 22"/>
          <p:cNvSpPr>
            <a:spLocks noChangeArrowheads="1"/>
          </p:cNvSpPr>
          <p:nvPr/>
        </p:nvSpPr>
        <p:spPr bwMode="auto">
          <a:xfrm flipH="1">
            <a:off x="33528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34" name="Oval 23"/>
          <p:cNvSpPr>
            <a:spLocks noChangeArrowheads="1"/>
          </p:cNvSpPr>
          <p:nvPr/>
        </p:nvSpPr>
        <p:spPr bwMode="auto">
          <a:xfrm flipH="1">
            <a:off x="4114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35" name="Oval 24"/>
          <p:cNvSpPr>
            <a:spLocks noChangeArrowheads="1"/>
          </p:cNvSpPr>
          <p:nvPr/>
        </p:nvSpPr>
        <p:spPr bwMode="auto">
          <a:xfrm flipH="1">
            <a:off x="3962400" y="5334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36" name="Oval 25"/>
          <p:cNvSpPr>
            <a:spLocks noChangeArrowheads="1"/>
          </p:cNvSpPr>
          <p:nvPr/>
        </p:nvSpPr>
        <p:spPr bwMode="auto">
          <a:xfrm flipH="1">
            <a:off x="1905000" y="5638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37" name="Oval 26"/>
          <p:cNvSpPr>
            <a:spLocks noChangeArrowheads="1"/>
          </p:cNvSpPr>
          <p:nvPr/>
        </p:nvSpPr>
        <p:spPr bwMode="auto">
          <a:xfrm flipH="1">
            <a:off x="22098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38" name="Oval 27"/>
          <p:cNvSpPr>
            <a:spLocks noChangeArrowheads="1"/>
          </p:cNvSpPr>
          <p:nvPr/>
        </p:nvSpPr>
        <p:spPr bwMode="auto">
          <a:xfrm flipH="1">
            <a:off x="3810000" y="6324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39" name="Oval 28"/>
          <p:cNvSpPr>
            <a:spLocks noChangeArrowheads="1"/>
          </p:cNvSpPr>
          <p:nvPr/>
        </p:nvSpPr>
        <p:spPr bwMode="auto">
          <a:xfrm flipH="1">
            <a:off x="17526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40" name="Oval 29"/>
          <p:cNvSpPr>
            <a:spLocks noChangeArrowheads="1"/>
          </p:cNvSpPr>
          <p:nvPr/>
        </p:nvSpPr>
        <p:spPr bwMode="auto">
          <a:xfrm flipH="1">
            <a:off x="30480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41" name="Oval 30"/>
          <p:cNvSpPr>
            <a:spLocks noChangeArrowheads="1"/>
          </p:cNvSpPr>
          <p:nvPr/>
        </p:nvSpPr>
        <p:spPr bwMode="auto">
          <a:xfrm flipH="1">
            <a:off x="7543800" y="3886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42" name="Oval 31"/>
          <p:cNvSpPr>
            <a:spLocks noChangeArrowheads="1"/>
          </p:cNvSpPr>
          <p:nvPr/>
        </p:nvSpPr>
        <p:spPr bwMode="auto">
          <a:xfrm flipH="1">
            <a:off x="6858000" y="3429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43" name="Oval 32"/>
          <p:cNvSpPr>
            <a:spLocks noChangeArrowheads="1"/>
          </p:cNvSpPr>
          <p:nvPr/>
        </p:nvSpPr>
        <p:spPr bwMode="auto">
          <a:xfrm flipH="1">
            <a:off x="5334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44" name="Oval 33"/>
          <p:cNvSpPr>
            <a:spLocks noChangeArrowheads="1"/>
          </p:cNvSpPr>
          <p:nvPr/>
        </p:nvSpPr>
        <p:spPr bwMode="auto">
          <a:xfrm flipH="1">
            <a:off x="75438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45" name="Oval 34"/>
          <p:cNvSpPr>
            <a:spLocks noChangeArrowheads="1"/>
          </p:cNvSpPr>
          <p:nvPr/>
        </p:nvSpPr>
        <p:spPr bwMode="auto">
          <a:xfrm flipH="1">
            <a:off x="6019800" y="5029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46" name="Oval 35"/>
          <p:cNvSpPr>
            <a:spLocks noChangeArrowheads="1"/>
          </p:cNvSpPr>
          <p:nvPr/>
        </p:nvSpPr>
        <p:spPr bwMode="auto">
          <a:xfrm flipH="1">
            <a:off x="6248400" y="6172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47" name="Oval 36"/>
          <p:cNvSpPr>
            <a:spLocks noChangeArrowheads="1"/>
          </p:cNvSpPr>
          <p:nvPr/>
        </p:nvSpPr>
        <p:spPr bwMode="auto">
          <a:xfrm flipH="1">
            <a:off x="76200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48" name="Oval 37"/>
          <p:cNvSpPr>
            <a:spLocks noChangeArrowheads="1"/>
          </p:cNvSpPr>
          <p:nvPr/>
        </p:nvSpPr>
        <p:spPr bwMode="auto">
          <a:xfrm flipH="1">
            <a:off x="6477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949" name="Oval 38"/>
          <p:cNvSpPr>
            <a:spLocks noChangeArrowheads="1"/>
          </p:cNvSpPr>
          <p:nvPr/>
        </p:nvSpPr>
        <p:spPr bwMode="auto">
          <a:xfrm flipH="1">
            <a:off x="7239000" y="5562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67303" name="Line 39"/>
          <p:cNvSpPr>
            <a:spLocks noChangeShapeType="1"/>
          </p:cNvSpPr>
          <p:nvPr/>
        </p:nvSpPr>
        <p:spPr bwMode="auto">
          <a:xfrm>
            <a:off x="4267200" y="29718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267305" name="Line 41"/>
          <p:cNvSpPr>
            <a:spLocks noChangeShapeType="1"/>
          </p:cNvSpPr>
          <p:nvPr/>
        </p:nvSpPr>
        <p:spPr bwMode="auto">
          <a:xfrm rot="-5400000">
            <a:off x="4800600" y="1790700"/>
            <a:ext cx="0" cy="624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38952" name="Slide Number Placeholder 4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6CAC646A-AD79-DC4B-A6DA-FAA38C1CF92A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43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303" grpId="0" animBg="1"/>
      <p:bldP spid="26730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closest pair of points:  1st try</a:t>
            </a:r>
          </a:p>
        </p:txBody>
      </p:sp>
      <p:sp>
        <p:nvSpPr>
          <p:cNvPr id="4096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Courier New" charset="0"/>
                <a:cs typeface="Gill Sans" charset="0"/>
              </a:rPr>
              <a:t>Divide.  Sub-divide region into 4 quadrants.</a:t>
            </a:r>
          </a:p>
          <a:p>
            <a:r>
              <a:rPr lang="en-US" dirty="0">
                <a:latin typeface="Gill Sans" charset="0"/>
                <a:ea typeface="Courier New" charset="0"/>
                <a:cs typeface="Gill Sans" charset="0"/>
              </a:rPr>
              <a:t>Obstacle.  Impossible to ensure n/4 points in each piece.</a:t>
            </a:r>
            <a:endParaRPr lang="en-US" dirty="0">
              <a:latin typeface="Gill Sans" charset="0"/>
              <a:ea typeface="Courier New" charset="0"/>
              <a:cs typeface="Gill Sans" charset="0"/>
              <a:sym typeface="Symbol" charset="0"/>
            </a:endParaRPr>
          </a:p>
          <a:p>
            <a:endParaRPr lang="en-US" dirty="0">
              <a:latin typeface="Gill Sans" charset="0"/>
              <a:ea typeface="Courier New" charset="0"/>
              <a:cs typeface="Gill Sans" charset="0"/>
            </a:endParaRPr>
          </a:p>
          <a:p>
            <a:pPr lvl="1"/>
            <a:endParaRPr lang="en-US" dirty="0">
              <a:latin typeface="Gill Sans" charset="0"/>
              <a:ea typeface="Gill Sans" charset="0"/>
              <a:cs typeface="Gill Sans" charset="0"/>
              <a:sym typeface="Symbol" charset="0"/>
            </a:endParaRPr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1676400" y="2971800"/>
            <a:ext cx="6248400" cy="3581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40964" name="Oval 5"/>
          <p:cNvSpPr>
            <a:spLocks noChangeArrowheads="1"/>
          </p:cNvSpPr>
          <p:nvPr/>
        </p:nvSpPr>
        <p:spPr bwMode="auto">
          <a:xfrm flipH="1">
            <a:off x="2286000" y="4114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65" name="Oval 6"/>
          <p:cNvSpPr>
            <a:spLocks noChangeArrowheads="1"/>
          </p:cNvSpPr>
          <p:nvPr/>
        </p:nvSpPr>
        <p:spPr bwMode="auto">
          <a:xfrm flipH="1">
            <a:off x="4114800" y="4038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66" name="Oval 7"/>
          <p:cNvSpPr>
            <a:spLocks noChangeArrowheads="1"/>
          </p:cNvSpPr>
          <p:nvPr/>
        </p:nvSpPr>
        <p:spPr bwMode="auto">
          <a:xfrm flipH="1">
            <a:off x="3352800" y="3886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67" name="Oval 8"/>
          <p:cNvSpPr>
            <a:spLocks noChangeArrowheads="1"/>
          </p:cNvSpPr>
          <p:nvPr/>
        </p:nvSpPr>
        <p:spPr bwMode="auto">
          <a:xfrm flipH="1">
            <a:off x="4419600" y="6019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68" name="Oval 9"/>
          <p:cNvSpPr>
            <a:spLocks noChangeArrowheads="1"/>
          </p:cNvSpPr>
          <p:nvPr/>
        </p:nvSpPr>
        <p:spPr bwMode="auto">
          <a:xfrm flipH="1">
            <a:off x="19050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69" name="Oval 10"/>
          <p:cNvSpPr>
            <a:spLocks noChangeArrowheads="1"/>
          </p:cNvSpPr>
          <p:nvPr/>
        </p:nvSpPr>
        <p:spPr bwMode="auto">
          <a:xfrm flipH="1">
            <a:off x="2895600" y="3962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70" name="Oval 11"/>
          <p:cNvSpPr>
            <a:spLocks noChangeArrowheads="1"/>
          </p:cNvSpPr>
          <p:nvPr/>
        </p:nvSpPr>
        <p:spPr bwMode="auto">
          <a:xfrm flipH="1">
            <a:off x="31242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71" name="Oval 12"/>
          <p:cNvSpPr>
            <a:spLocks noChangeArrowheads="1"/>
          </p:cNvSpPr>
          <p:nvPr/>
        </p:nvSpPr>
        <p:spPr bwMode="auto">
          <a:xfrm flipH="1">
            <a:off x="3200400" y="4267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72" name="Oval 13"/>
          <p:cNvSpPr>
            <a:spLocks noChangeArrowheads="1"/>
          </p:cNvSpPr>
          <p:nvPr/>
        </p:nvSpPr>
        <p:spPr bwMode="auto">
          <a:xfrm flipH="1">
            <a:off x="57150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73" name="Oval 14"/>
          <p:cNvSpPr>
            <a:spLocks noChangeArrowheads="1"/>
          </p:cNvSpPr>
          <p:nvPr/>
        </p:nvSpPr>
        <p:spPr bwMode="auto">
          <a:xfrm flipH="1">
            <a:off x="38862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74" name="Oval 15"/>
          <p:cNvSpPr>
            <a:spLocks noChangeArrowheads="1"/>
          </p:cNvSpPr>
          <p:nvPr/>
        </p:nvSpPr>
        <p:spPr bwMode="auto">
          <a:xfrm flipH="1">
            <a:off x="2895600" y="3505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75" name="Oval 16"/>
          <p:cNvSpPr>
            <a:spLocks noChangeArrowheads="1"/>
          </p:cNvSpPr>
          <p:nvPr/>
        </p:nvSpPr>
        <p:spPr bwMode="auto">
          <a:xfrm flipH="1">
            <a:off x="3733800" y="4343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76" name="Oval 17"/>
          <p:cNvSpPr>
            <a:spLocks noChangeArrowheads="1"/>
          </p:cNvSpPr>
          <p:nvPr/>
        </p:nvSpPr>
        <p:spPr bwMode="auto">
          <a:xfrm flipH="1">
            <a:off x="7620000" y="6400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77" name="Oval 18"/>
          <p:cNvSpPr>
            <a:spLocks noChangeArrowheads="1"/>
          </p:cNvSpPr>
          <p:nvPr/>
        </p:nvSpPr>
        <p:spPr bwMode="auto">
          <a:xfrm flipH="1">
            <a:off x="6096000" y="5791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78" name="Oval 19"/>
          <p:cNvSpPr>
            <a:spLocks noChangeArrowheads="1"/>
          </p:cNvSpPr>
          <p:nvPr/>
        </p:nvSpPr>
        <p:spPr bwMode="auto">
          <a:xfrm flipH="1">
            <a:off x="5181600" y="5181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79" name="Oval 20"/>
          <p:cNvSpPr>
            <a:spLocks noChangeArrowheads="1"/>
          </p:cNvSpPr>
          <p:nvPr/>
        </p:nvSpPr>
        <p:spPr bwMode="auto">
          <a:xfrm flipH="1">
            <a:off x="1828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80" name="Oval 21"/>
          <p:cNvSpPr>
            <a:spLocks noChangeArrowheads="1"/>
          </p:cNvSpPr>
          <p:nvPr/>
        </p:nvSpPr>
        <p:spPr bwMode="auto">
          <a:xfrm flipH="1">
            <a:off x="4495800" y="5105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81" name="Oval 22"/>
          <p:cNvSpPr>
            <a:spLocks noChangeArrowheads="1"/>
          </p:cNvSpPr>
          <p:nvPr/>
        </p:nvSpPr>
        <p:spPr bwMode="auto">
          <a:xfrm flipH="1">
            <a:off x="33528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82" name="Oval 23"/>
          <p:cNvSpPr>
            <a:spLocks noChangeArrowheads="1"/>
          </p:cNvSpPr>
          <p:nvPr/>
        </p:nvSpPr>
        <p:spPr bwMode="auto">
          <a:xfrm flipH="1">
            <a:off x="4114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83" name="Oval 24"/>
          <p:cNvSpPr>
            <a:spLocks noChangeArrowheads="1"/>
          </p:cNvSpPr>
          <p:nvPr/>
        </p:nvSpPr>
        <p:spPr bwMode="auto">
          <a:xfrm flipH="1">
            <a:off x="3505200" y="3352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84" name="Oval 25"/>
          <p:cNvSpPr>
            <a:spLocks noChangeArrowheads="1"/>
          </p:cNvSpPr>
          <p:nvPr/>
        </p:nvSpPr>
        <p:spPr bwMode="auto">
          <a:xfrm flipH="1">
            <a:off x="2286000" y="3886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85" name="Oval 26"/>
          <p:cNvSpPr>
            <a:spLocks noChangeArrowheads="1"/>
          </p:cNvSpPr>
          <p:nvPr/>
        </p:nvSpPr>
        <p:spPr bwMode="auto">
          <a:xfrm flipH="1">
            <a:off x="2590800" y="4572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86" name="Oval 27"/>
          <p:cNvSpPr>
            <a:spLocks noChangeArrowheads="1"/>
          </p:cNvSpPr>
          <p:nvPr/>
        </p:nvSpPr>
        <p:spPr bwMode="auto">
          <a:xfrm flipH="1">
            <a:off x="50292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87" name="Oval 28"/>
          <p:cNvSpPr>
            <a:spLocks noChangeArrowheads="1"/>
          </p:cNvSpPr>
          <p:nvPr/>
        </p:nvSpPr>
        <p:spPr bwMode="auto">
          <a:xfrm flipH="1">
            <a:off x="1828800" y="6324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88" name="Oval 29"/>
          <p:cNvSpPr>
            <a:spLocks noChangeArrowheads="1"/>
          </p:cNvSpPr>
          <p:nvPr/>
        </p:nvSpPr>
        <p:spPr bwMode="auto">
          <a:xfrm flipH="1">
            <a:off x="4572000" y="5562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89" name="Oval 30"/>
          <p:cNvSpPr>
            <a:spLocks noChangeArrowheads="1"/>
          </p:cNvSpPr>
          <p:nvPr/>
        </p:nvSpPr>
        <p:spPr bwMode="auto">
          <a:xfrm flipH="1">
            <a:off x="3505200" y="3581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90" name="Oval 31"/>
          <p:cNvSpPr>
            <a:spLocks noChangeArrowheads="1"/>
          </p:cNvSpPr>
          <p:nvPr/>
        </p:nvSpPr>
        <p:spPr bwMode="auto">
          <a:xfrm flipH="1">
            <a:off x="6934200" y="5867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91" name="Oval 32"/>
          <p:cNvSpPr>
            <a:spLocks noChangeArrowheads="1"/>
          </p:cNvSpPr>
          <p:nvPr/>
        </p:nvSpPr>
        <p:spPr bwMode="auto">
          <a:xfrm flipH="1">
            <a:off x="5334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92" name="Oval 33"/>
          <p:cNvSpPr>
            <a:spLocks noChangeArrowheads="1"/>
          </p:cNvSpPr>
          <p:nvPr/>
        </p:nvSpPr>
        <p:spPr bwMode="auto">
          <a:xfrm flipH="1">
            <a:off x="7696200" y="3200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93" name="Oval 34"/>
          <p:cNvSpPr>
            <a:spLocks noChangeArrowheads="1"/>
          </p:cNvSpPr>
          <p:nvPr/>
        </p:nvSpPr>
        <p:spPr bwMode="auto">
          <a:xfrm flipH="1">
            <a:off x="6019800" y="5029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94" name="Oval 35"/>
          <p:cNvSpPr>
            <a:spLocks noChangeArrowheads="1"/>
          </p:cNvSpPr>
          <p:nvPr/>
        </p:nvSpPr>
        <p:spPr bwMode="auto">
          <a:xfrm flipH="1">
            <a:off x="6248400" y="6172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95" name="Oval 36"/>
          <p:cNvSpPr>
            <a:spLocks noChangeArrowheads="1"/>
          </p:cNvSpPr>
          <p:nvPr/>
        </p:nvSpPr>
        <p:spPr bwMode="auto">
          <a:xfrm flipH="1">
            <a:off x="2743200" y="4267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96" name="Oval 37"/>
          <p:cNvSpPr>
            <a:spLocks noChangeArrowheads="1"/>
          </p:cNvSpPr>
          <p:nvPr/>
        </p:nvSpPr>
        <p:spPr bwMode="auto">
          <a:xfrm flipH="1">
            <a:off x="6477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997" name="Oval 38"/>
          <p:cNvSpPr>
            <a:spLocks noChangeArrowheads="1"/>
          </p:cNvSpPr>
          <p:nvPr/>
        </p:nvSpPr>
        <p:spPr bwMode="auto">
          <a:xfrm flipH="1">
            <a:off x="7239000" y="5562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69351" name="Line 39"/>
          <p:cNvSpPr>
            <a:spLocks noChangeShapeType="1"/>
          </p:cNvSpPr>
          <p:nvPr/>
        </p:nvSpPr>
        <p:spPr bwMode="auto">
          <a:xfrm>
            <a:off x="4267200" y="29718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269353" name="Line 41"/>
          <p:cNvSpPr>
            <a:spLocks noChangeShapeType="1"/>
          </p:cNvSpPr>
          <p:nvPr/>
        </p:nvSpPr>
        <p:spPr bwMode="auto">
          <a:xfrm rot="-5400000">
            <a:off x="4800600" y="1790700"/>
            <a:ext cx="0" cy="624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41000" name="Oval 42"/>
          <p:cNvSpPr>
            <a:spLocks noChangeArrowheads="1"/>
          </p:cNvSpPr>
          <p:nvPr/>
        </p:nvSpPr>
        <p:spPr bwMode="auto">
          <a:xfrm flipH="1">
            <a:off x="2514600" y="4038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1001" name="Oval 43"/>
          <p:cNvSpPr>
            <a:spLocks noChangeArrowheads="1"/>
          </p:cNvSpPr>
          <p:nvPr/>
        </p:nvSpPr>
        <p:spPr bwMode="auto">
          <a:xfrm flipH="1">
            <a:off x="28956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1002" name="Oval 44"/>
          <p:cNvSpPr>
            <a:spLocks noChangeArrowheads="1"/>
          </p:cNvSpPr>
          <p:nvPr/>
        </p:nvSpPr>
        <p:spPr bwMode="auto">
          <a:xfrm flipH="1">
            <a:off x="2667000" y="3505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1003" name="Oval 45"/>
          <p:cNvSpPr>
            <a:spLocks noChangeArrowheads="1"/>
          </p:cNvSpPr>
          <p:nvPr/>
        </p:nvSpPr>
        <p:spPr bwMode="auto">
          <a:xfrm flipH="1">
            <a:off x="2667000" y="3733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1004" name="Oval 46"/>
          <p:cNvSpPr>
            <a:spLocks noChangeArrowheads="1"/>
          </p:cNvSpPr>
          <p:nvPr/>
        </p:nvSpPr>
        <p:spPr bwMode="auto">
          <a:xfrm flipH="1">
            <a:off x="6324600" y="5638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1005" name="Oval 47"/>
          <p:cNvSpPr>
            <a:spLocks noChangeArrowheads="1"/>
          </p:cNvSpPr>
          <p:nvPr/>
        </p:nvSpPr>
        <p:spPr bwMode="auto">
          <a:xfrm flipH="1">
            <a:off x="67056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1006" name="Oval 48"/>
          <p:cNvSpPr>
            <a:spLocks noChangeArrowheads="1"/>
          </p:cNvSpPr>
          <p:nvPr/>
        </p:nvSpPr>
        <p:spPr bwMode="auto">
          <a:xfrm flipH="1">
            <a:off x="6477000" y="5105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1007" name="Oval 49"/>
          <p:cNvSpPr>
            <a:spLocks noChangeArrowheads="1"/>
          </p:cNvSpPr>
          <p:nvPr/>
        </p:nvSpPr>
        <p:spPr bwMode="auto">
          <a:xfrm flipH="1">
            <a:off x="6477000" y="5334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1008" name="Oval 50"/>
          <p:cNvSpPr>
            <a:spLocks noChangeArrowheads="1"/>
          </p:cNvSpPr>
          <p:nvPr/>
        </p:nvSpPr>
        <p:spPr bwMode="auto">
          <a:xfrm flipH="1">
            <a:off x="3505200" y="4038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1009" name="Oval 51"/>
          <p:cNvSpPr>
            <a:spLocks noChangeArrowheads="1"/>
          </p:cNvSpPr>
          <p:nvPr/>
        </p:nvSpPr>
        <p:spPr bwMode="auto">
          <a:xfrm flipH="1">
            <a:off x="38862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1010" name="Oval 52"/>
          <p:cNvSpPr>
            <a:spLocks noChangeArrowheads="1"/>
          </p:cNvSpPr>
          <p:nvPr/>
        </p:nvSpPr>
        <p:spPr bwMode="auto">
          <a:xfrm flipH="1">
            <a:off x="3657600" y="3505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1011" name="Oval 53"/>
          <p:cNvSpPr>
            <a:spLocks noChangeArrowheads="1"/>
          </p:cNvSpPr>
          <p:nvPr/>
        </p:nvSpPr>
        <p:spPr bwMode="auto">
          <a:xfrm flipH="1">
            <a:off x="3657600" y="3733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1012" name="Oval 54"/>
          <p:cNvSpPr>
            <a:spLocks noChangeArrowheads="1"/>
          </p:cNvSpPr>
          <p:nvPr/>
        </p:nvSpPr>
        <p:spPr bwMode="auto">
          <a:xfrm flipH="1">
            <a:off x="4800600" y="5715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1013" name="Oval 55"/>
          <p:cNvSpPr>
            <a:spLocks noChangeArrowheads="1"/>
          </p:cNvSpPr>
          <p:nvPr/>
        </p:nvSpPr>
        <p:spPr bwMode="auto">
          <a:xfrm flipH="1">
            <a:off x="5181600" y="6172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1014" name="Oval 56"/>
          <p:cNvSpPr>
            <a:spLocks noChangeArrowheads="1"/>
          </p:cNvSpPr>
          <p:nvPr/>
        </p:nvSpPr>
        <p:spPr bwMode="auto">
          <a:xfrm flipH="1">
            <a:off x="4953000" y="5181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1015" name="Oval 57"/>
          <p:cNvSpPr>
            <a:spLocks noChangeArrowheads="1"/>
          </p:cNvSpPr>
          <p:nvPr/>
        </p:nvSpPr>
        <p:spPr bwMode="auto">
          <a:xfrm flipH="1">
            <a:off x="4953000" y="5410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1016" name="Slide Number Placeholder 6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4A84BC6F-FA45-494B-98B4-A7CDB0EE40A5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44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51" grpId="0" animBg="1"/>
      <p:bldP spid="26935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closest pair of points</a:t>
            </a:r>
          </a:p>
        </p:txBody>
      </p:sp>
      <p:sp>
        <p:nvSpPr>
          <p:cNvPr id="4301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Courier New" charset="0"/>
                <a:cs typeface="Gill Sans" charset="0"/>
              </a:rPr>
              <a:t>Algorithm.</a:t>
            </a:r>
          </a:p>
          <a:p>
            <a:pPr lvl="1"/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Divide: draw vertical line L with ≈ n/2 points on each side.</a:t>
            </a:r>
          </a:p>
          <a:p>
            <a:pPr lvl="1"/>
            <a:endParaRPr lang="en-US">
              <a:latin typeface="Gill Sans" charset="0"/>
              <a:ea typeface="Gill Sans" charset="0"/>
              <a:cs typeface="Gill Sans" charset="0"/>
            </a:endParaRPr>
          </a:p>
          <a:p>
            <a:pPr lvl="1"/>
            <a:endParaRPr lang="en-US">
              <a:latin typeface="Gill Sans" charset="0"/>
              <a:ea typeface="Gill Sans" charset="0"/>
              <a:cs typeface="Gill Sans" charset="0"/>
              <a:sym typeface="Symbol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0F14C630-FB39-6F4E-8A18-4BB34F3DEE13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45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1676400" y="2971800"/>
            <a:ext cx="6248400" cy="3581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 flipH="1">
            <a:off x="2286000" y="4114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 flipH="1">
            <a:off x="4114800" y="4038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 flipH="1">
            <a:off x="3352800" y="5410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 flipH="1">
            <a:off x="4419600" y="6019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 flipH="1">
            <a:off x="19050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 flipH="1">
            <a:off x="2895600" y="3962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 flipH="1">
            <a:off x="31242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 flipH="1">
            <a:off x="3200400" y="4267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 flipH="1">
            <a:off x="56388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 flipH="1">
            <a:off x="38862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 flipH="1">
            <a:off x="5105400" y="4191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 flipH="1">
            <a:off x="4876800" y="4572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 flipH="1">
            <a:off x="7620000" y="6400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 flipH="1">
            <a:off x="6019800" y="3352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 flipH="1">
            <a:off x="6477000" y="4648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28" name="Oval 20"/>
          <p:cNvSpPr>
            <a:spLocks noChangeArrowheads="1"/>
          </p:cNvSpPr>
          <p:nvPr/>
        </p:nvSpPr>
        <p:spPr bwMode="auto">
          <a:xfrm flipH="1">
            <a:off x="1828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29" name="Oval 21"/>
          <p:cNvSpPr>
            <a:spLocks noChangeArrowheads="1"/>
          </p:cNvSpPr>
          <p:nvPr/>
        </p:nvSpPr>
        <p:spPr bwMode="auto">
          <a:xfrm flipH="1">
            <a:off x="4343400" y="4343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30" name="Oval 22"/>
          <p:cNvSpPr>
            <a:spLocks noChangeArrowheads="1"/>
          </p:cNvSpPr>
          <p:nvPr/>
        </p:nvSpPr>
        <p:spPr bwMode="auto">
          <a:xfrm flipH="1">
            <a:off x="33528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31" name="Oval 23"/>
          <p:cNvSpPr>
            <a:spLocks noChangeArrowheads="1"/>
          </p:cNvSpPr>
          <p:nvPr/>
        </p:nvSpPr>
        <p:spPr bwMode="auto">
          <a:xfrm flipH="1">
            <a:off x="4114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32" name="Oval 24"/>
          <p:cNvSpPr>
            <a:spLocks noChangeArrowheads="1"/>
          </p:cNvSpPr>
          <p:nvPr/>
        </p:nvSpPr>
        <p:spPr bwMode="auto">
          <a:xfrm flipH="1">
            <a:off x="3962400" y="5334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 flipH="1">
            <a:off x="1905000" y="5638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34" name="Oval 26"/>
          <p:cNvSpPr>
            <a:spLocks noChangeArrowheads="1"/>
          </p:cNvSpPr>
          <p:nvPr/>
        </p:nvSpPr>
        <p:spPr bwMode="auto">
          <a:xfrm flipH="1">
            <a:off x="22098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35" name="Oval 27"/>
          <p:cNvSpPr>
            <a:spLocks noChangeArrowheads="1"/>
          </p:cNvSpPr>
          <p:nvPr/>
        </p:nvSpPr>
        <p:spPr bwMode="auto">
          <a:xfrm flipH="1">
            <a:off x="3810000" y="6324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36" name="Oval 28"/>
          <p:cNvSpPr>
            <a:spLocks noChangeArrowheads="1"/>
          </p:cNvSpPr>
          <p:nvPr/>
        </p:nvSpPr>
        <p:spPr bwMode="auto">
          <a:xfrm flipH="1">
            <a:off x="17526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37" name="Oval 29"/>
          <p:cNvSpPr>
            <a:spLocks noChangeArrowheads="1"/>
          </p:cNvSpPr>
          <p:nvPr/>
        </p:nvSpPr>
        <p:spPr bwMode="auto">
          <a:xfrm flipH="1">
            <a:off x="30480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38" name="Oval 30"/>
          <p:cNvSpPr>
            <a:spLocks noChangeArrowheads="1"/>
          </p:cNvSpPr>
          <p:nvPr/>
        </p:nvSpPr>
        <p:spPr bwMode="auto">
          <a:xfrm flipH="1">
            <a:off x="7543800" y="3886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39" name="Oval 31"/>
          <p:cNvSpPr>
            <a:spLocks noChangeArrowheads="1"/>
          </p:cNvSpPr>
          <p:nvPr/>
        </p:nvSpPr>
        <p:spPr bwMode="auto">
          <a:xfrm flipH="1">
            <a:off x="6858000" y="3429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40" name="Oval 32"/>
          <p:cNvSpPr>
            <a:spLocks noChangeArrowheads="1"/>
          </p:cNvSpPr>
          <p:nvPr/>
        </p:nvSpPr>
        <p:spPr bwMode="auto">
          <a:xfrm flipH="1">
            <a:off x="5334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41" name="Oval 33"/>
          <p:cNvSpPr>
            <a:spLocks noChangeArrowheads="1"/>
          </p:cNvSpPr>
          <p:nvPr/>
        </p:nvSpPr>
        <p:spPr bwMode="auto">
          <a:xfrm flipH="1">
            <a:off x="75438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42" name="Oval 34"/>
          <p:cNvSpPr>
            <a:spLocks noChangeArrowheads="1"/>
          </p:cNvSpPr>
          <p:nvPr/>
        </p:nvSpPr>
        <p:spPr bwMode="auto">
          <a:xfrm flipH="1">
            <a:off x="6019800" y="5029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43" name="Oval 35"/>
          <p:cNvSpPr>
            <a:spLocks noChangeArrowheads="1"/>
          </p:cNvSpPr>
          <p:nvPr/>
        </p:nvSpPr>
        <p:spPr bwMode="auto">
          <a:xfrm flipH="1">
            <a:off x="6248400" y="6172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44" name="Oval 36"/>
          <p:cNvSpPr>
            <a:spLocks noChangeArrowheads="1"/>
          </p:cNvSpPr>
          <p:nvPr/>
        </p:nvSpPr>
        <p:spPr bwMode="auto">
          <a:xfrm flipH="1">
            <a:off x="76200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45" name="Oval 37"/>
          <p:cNvSpPr>
            <a:spLocks noChangeArrowheads="1"/>
          </p:cNvSpPr>
          <p:nvPr/>
        </p:nvSpPr>
        <p:spPr bwMode="auto">
          <a:xfrm flipH="1">
            <a:off x="6477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046" name="Oval 38"/>
          <p:cNvSpPr>
            <a:spLocks noChangeArrowheads="1"/>
          </p:cNvSpPr>
          <p:nvPr/>
        </p:nvSpPr>
        <p:spPr bwMode="auto">
          <a:xfrm flipH="1">
            <a:off x="7239000" y="5562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71399" name="Line 39"/>
          <p:cNvSpPr>
            <a:spLocks noChangeShapeType="1"/>
          </p:cNvSpPr>
          <p:nvPr/>
        </p:nvSpPr>
        <p:spPr bwMode="auto">
          <a:xfrm>
            <a:off x="4267200" y="29718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4191000" y="324643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 dirty="0">
                <a:solidFill>
                  <a:srgbClr val="000000"/>
                </a:solidFill>
                <a:ea typeface="Courier New" charset="0"/>
                <a:cs typeface="Gill Sans" charset="0"/>
              </a:rPr>
              <a:t>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99" grpId="0" animBg="1"/>
      <p:bldP spid="4304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closest pair of points</a:t>
            </a:r>
          </a:p>
        </p:txBody>
      </p:sp>
      <p:sp>
        <p:nvSpPr>
          <p:cNvPr id="4505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Courier New" charset="0"/>
                <a:cs typeface="Gill Sans" charset="0"/>
              </a:rPr>
              <a:t>Algorithm.</a:t>
            </a:r>
          </a:p>
          <a:p>
            <a:pPr lvl="1"/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Divide: draw vertical line L with ≈ n/2 points on each side.</a:t>
            </a:r>
          </a:p>
          <a:p>
            <a:pPr lvl="1"/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Conquer:  find closest pair on each side, recursively.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72B4504-486D-4245-929B-5F1BFC804897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46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1676400" y="2971800"/>
            <a:ext cx="6248400" cy="3581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 flipH="1">
            <a:off x="2286000" y="4114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 flipH="1">
            <a:off x="4114800" y="4038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 flipH="1">
            <a:off x="3352800" y="5410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 flipH="1">
            <a:off x="4419600" y="6019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 flipH="1">
            <a:off x="19050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 flipH="1">
            <a:off x="2895600" y="3962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 flipH="1">
            <a:off x="31242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 flipH="1">
            <a:off x="3200400" y="4267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 flipH="1">
            <a:off x="56388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 flipH="1">
            <a:off x="38862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 flipH="1">
            <a:off x="5105400" y="4191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72" name="Oval 16"/>
          <p:cNvSpPr>
            <a:spLocks noChangeArrowheads="1"/>
          </p:cNvSpPr>
          <p:nvPr/>
        </p:nvSpPr>
        <p:spPr bwMode="auto">
          <a:xfrm flipH="1">
            <a:off x="4876800" y="4572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73" name="Oval 17"/>
          <p:cNvSpPr>
            <a:spLocks noChangeArrowheads="1"/>
          </p:cNvSpPr>
          <p:nvPr/>
        </p:nvSpPr>
        <p:spPr bwMode="auto">
          <a:xfrm flipH="1">
            <a:off x="7620000" y="6400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74" name="Oval 18"/>
          <p:cNvSpPr>
            <a:spLocks noChangeArrowheads="1"/>
          </p:cNvSpPr>
          <p:nvPr/>
        </p:nvSpPr>
        <p:spPr bwMode="auto">
          <a:xfrm flipH="1">
            <a:off x="6019800" y="3352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75" name="Oval 19"/>
          <p:cNvSpPr>
            <a:spLocks noChangeArrowheads="1"/>
          </p:cNvSpPr>
          <p:nvPr/>
        </p:nvSpPr>
        <p:spPr bwMode="auto">
          <a:xfrm flipH="1">
            <a:off x="6477000" y="4648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76" name="Oval 20"/>
          <p:cNvSpPr>
            <a:spLocks noChangeArrowheads="1"/>
          </p:cNvSpPr>
          <p:nvPr/>
        </p:nvSpPr>
        <p:spPr bwMode="auto">
          <a:xfrm flipH="1">
            <a:off x="1828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77" name="Oval 21"/>
          <p:cNvSpPr>
            <a:spLocks noChangeArrowheads="1"/>
          </p:cNvSpPr>
          <p:nvPr/>
        </p:nvSpPr>
        <p:spPr bwMode="auto">
          <a:xfrm flipH="1">
            <a:off x="4343400" y="4343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78" name="Oval 22"/>
          <p:cNvSpPr>
            <a:spLocks noChangeArrowheads="1"/>
          </p:cNvSpPr>
          <p:nvPr/>
        </p:nvSpPr>
        <p:spPr bwMode="auto">
          <a:xfrm flipH="1">
            <a:off x="33528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79" name="Oval 23"/>
          <p:cNvSpPr>
            <a:spLocks noChangeArrowheads="1"/>
          </p:cNvSpPr>
          <p:nvPr/>
        </p:nvSpPr>
        <p:spPr bwMode="auto">
          <a:xfrm flipH="1">
            <a:off x="4114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80" name="Oval 24"/>
          <p:cNvSpPr>
            <a:spLocks noChangeArrowheads="1"/>
          </p:cNvSpPr>
          <p:nvPr/>
        </p:nvSpPr>
        <p:spPr bwMode="auto">
          <a:xfrm flipH="1">
            <a:off x="3962400" y="5334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81" name="Oval 25"/>
          <p:cNvSpPr>
            <a:spLocks noChangeArrowheads="1"/>
          </p:cNvSpPr>
          <p:nvPr/>
        </p:nvSpPr>
        <p:spPr bwMode="auto">
          <a:xfrm flipH="1">
            <a:off x="1905000" y="5638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82" name="Oval 26"/>
          <p:cNvSpPr>
            <a:spLocks noChangeArrowheads="1"/>
          </p:cNvSpPr>
          <p:nvPr/>
        </p:nvSpPr>
        <p:spPr bwMode="auto">
          <a:xfrm flipH="1">
            <a:off x="22098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83" name="Oval 27"/>
          <p:cNvSpPr>
            <a:spLocks noChangeArrowheads="1"/>
          </p:cNvSpPr>
          <p:nvPr/>
        </p:nvSpPr>
        <p:spPr bwMode="auto">
          <a:xfrm flipH="1">
            <a:off x="3810000" y="6324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84" name="Oval 28"/>
          <p:cNvSpPr>
            <a:spLocks noChangeArrowheads="1"/>
          </p:cNvSpPr>
          <p:nvPr/>
        </p:nvSpPr>
        <p:spPr bwMode="auto">
          <a:xfrm flipH="1">
            <a:off x="17526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85" name="Oval 29"/>
          <p:cNvSpPr>
            <a:spLocks noChangeArrowheads="1"/>
          </p:cNvSpPr>
          <p:nvPr/>
        </p:nvSpPr>
        <p:spPr bwMode="auto">
          <a:xfrm flipH="1">
            <a:off x="30480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86" name="Oval 30"/>
          <p:cNvSpPr>
            <a:spLocks noChangeArrowheads="1"/>
          </p:cNvSpPr>
          <p:nvPr/>
        </p:nvSpPr>
        <p:spPr bwMode="auto">
          <a:xfrm flipH="1">
            <a:off x="7543800" y="3886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87" name="Oval 31"/>
          <p:cNvSpPr>
            <a:spLocks noChangeArrowheads="1"/>
          </p:cNvSpPr>
          <p:nvPr/>
        </p:nvSpPr>
        <p:spPr bwMode="auto">
          <a:xfrm flipH="1">
            <a:off x="6858000" y="3429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88" name="Oval 32"/>
          <p:cNvSpPr>
            <a:spLocks noChangeArrowheads="1"/>
          </p:cNvSpPr>
          <p:nvPr/>
        </p:nvSpPr>
        <p:spPr bwMode="auto">
          <a:xfrm flipH="1">
            <a:off x="5334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89" name="Oval 33"/>
          <p:cNvSpPr>
            <a:spLocks noChangeArrowheads="1"/>
          </p:cNvSpPr>
          <p:nvPr/>
        </p:nvSpPr>
        <p:spPr bwMode="auto">
          <a:xfrm flipH="1">
            <a:off x="75438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90" name="Oval 34"/>
          <p:cNvSpPr>
            <a:spLocks noChangeArrowheads="1"/>
          </p:cNvSpPr>
          <p:nvPr/>
        </p:nvSpPr>
        <p:spPr bwMode="auto">
          <a:xfrm flipH="1">
            <a:off x="6019800" y="5029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91" name="Oval 35"/>
          <p:cNvSpPr>
            <a:spLocks noChangeArrowheads="1"/>
          </p:cNvSpPr>
          <p:nvPr/>
        </p:nvSpPr>
        <p:spPr bwMode="auto">
          <a:xfrm flipH="1">
            <a:off x="6248400" y="6172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92" name="Oval 36"/>
          <p:cNvSpPr>
            <a:spLocks noChangeArrowheads="1"/>
          </p:cNvSpPr>
          <p:nvPr/>
        </p:nvSpPr>
        <p:spPr bwMode="auto">
          <a:xfrm flipH="1">
            <a:off x="76200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93" name="Oval 37"/>
          <p:cNvSpPr>
            <a:spLocks noChangeArrowheads="1"/>
          </p:cNvSpPr>
          <p:nvPr/>
        </p:nvSpPr>
        <p:spPr bwMode="auto">
          <a:xfrm flipH="1">
            <a:off x="6477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5094" name="Oval 38"/>
          <p:cNvSpPr>
            <a:spLocks noChangeArrowheads="1"/>
          </p:cNvSpPr>
          <p:nvPr/>
        </p:nvSpPr>
        <p:spPr bwMode="auto">
          <a:xfrm flipH="1">
            <a:off x="7239000" y="5562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736725" y="5224463"/>
            <a:ext cx="549275" cy="490537"/>
            <a:chOff x="1094" y="3291"/>
            <a:chExt cx="346" cy="309"/>
          </a:xfrm>
        </p:grpSpPr>
        <p:sp>
          <p:nvSpPr>
            <p:cNvPr id="45104" name="Line 40"/>
            <p:cNvSpPr>
              <a:spLocks noChangeShapeType="1"/>
            </p:cNvSpPr>
            <p:nvPr/>
          </p:nvSpPr>
          <p:spPr bwMode="auto">
            <a:xfrm flipH="1">
              <a:off x="1242" y="3489"/>
              <a:ext cx="156" cy="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45105" name="Oval 41"/>
            <p:cNvSpPr>
              <a:spLocks noChangeArrowheads="1"/>
            </p:cNvSpPr>
            <p:nvPr/>
          </p:nvSpPr>
          <p:spPr bwMode="auto">
            <a:xfrm flipH="1">
              <a:off x="1200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5106" name="Oval 42"/>
            <p:cNvSpPr>
              <a:spLocks noChangeArrowheads="1"/>
            </p:cNvSpPr>
            <p:nvPr/>
          </p:nvSpPr>
          <p:spPr bwMode="auto">
            <a:xfrm flipH="1">
              <a:off x="1392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5107" name="Text Box 43"/>
            <p:cNvSpPr txBox="1">
              <a:spLocks noChangeArrowheads="1"/>
            </p:cNvSpPr>
            <p:nvPr/>
          </p:nvSpPr>
          <p:spPr bwMode="auto">
            <a:xfrm>
              <a:off x="1094" y="3291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800">
                  <a:solidFill>
                    <a:srgbClr val="000000"/>
                  </a:solidFill>
                  <a:ea typeface="Courier New" charset="0"/>
                  <a:cs typeface="Gill Sans" charset="0"/>
                </a:rPr>
                <a:t>12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4876800" y="4191000"/>
            <a:ext cx="731838" cy="522288"/>
            <a:chOff x="3072" y="2640"/>
            <a:chExt cx="461" cy="329"/>
          </a:xfrm>
        </p:grpSpPr>
        <p:grpSp>
          <p:nvGrpSpPr>
            <p:cNvPr id="45099" name="Group 45"/>
            <p:cNvGrpSpPr>
              <a:grpSpLocks/>
            </p:cNvGrpSpPr>
            <p:nvPr/>
          </p:nvGrpSpPr>
          <p:grpSpPr bwMode="auto">
            <a:xfrm>
              <a:off x="3072" y="2640"/>
              <a:ext cx="192" cy="288"/>
              <a:chOff x="3072" y="2640"/>
              <a:chExt cx="192" cy="288"/>
            </a:xfrm>
          </p:grpSpPr>
          <p:sp>
            <p:nvSpPr>
              <p:cNvPr id="45101" name="Line 46"/>
              <p:cNvSpPr>
                <a:spLocks noChangeShapeType="1"/>
              </p:cNvSpPr>
              <p:nvPr/>
            </p:nvSpPr>
            <p:spPr bwMode="auto">
              <a:xfrm flipH="1">
                <a:off x="3111" y="2685"/>
                <a:ext cx="114" cy="19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dirty="0">
                  <a:ea typeface="Gill Sans"/>
                  <a:cs typeface="Gill Sans"/>
                </a:endParaRPr>
              </a:p>
            </p:txBody>
          </p:sp>
          <p:sp>
            <p:nvSpPr>
              <p:cNvPr id="45102" name="Oval 47"/>
              <p:cNvSpPr>
                <a:spLocks noChangeArrowheads="1"/>
              </p:cNvSpPr>
              <p:nvPr/>
            </p:nvSpPr>
            <p:spPr bwMode="auto">
              <a:xfrm flipH="1">
                <a:off x="3216" y="264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kumimoji="1"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45103" name="Oval 48"/>
              <p:cNvSpPr>
                <a:spLocks noChangeArrowheads="1"/>
              </p:cNvSpPr>
              <p:nvPr/>
            </p:nvSpPr>
            <p:spPr bwMode="auto">
              <a:xfrm flipH="1">
                <a:off x="3072" y="288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kumimoji="1"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</p:grpSp>
        <p:sp>
          <p:nvSpPr>
            <p:cNvPr id="45100" name="Text Box 49"/>
            <p:cNvSpPr txBox="1">
              <a:spLocks noChangeArrowheads="1"/>
            </p:cNvSpPr>
            <p:nvPr/>
          </p:nvSpPr>
          <p:spPr bwMode="auto">
            <a:xfrm>
              <a:off x="3217" y="2738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800">
                  <a:solidFill>
                    <a:srgbClr val="000000"/>
                  </a:solidFill>
                  <a:ea typeface="Courier New" charset="0"/>
                  <a:cs typeface="Gill Sans" charset="0"/>
                </a:rPr>
                <a:t>21</a:t>
              </a:r>
            </a:p>
          </p:txBody>
        </p:sp>
      </p:grpSp>
      <p:sp>
        <p:nvSpPr>
          <p:cNvPr id="45097" name="Line 50"/>
          <p:cNvSpPr>
            <a:spLocks noChangeShapeType="1"/>
          </p:cNvSpPr>
          <p:nvPr/>
        </p:nvSpPr>
        <p:spPr bwMode="auto">
          <a:xfrm>
            <a:off x="4267200" y="29718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45098" name="Text Box 51"/>
          <p:cNvSpPr txBox="1">
            <a:spLocks noChangeArrowheads="1"/>
          </p:cNvSpPr>
          <p:nvPr/>
        </p:nvSpPr>
        <p:spPr bwMode="auto">
          <a:xfrm>
            <a:off x="4191000" y="324643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closest pair of points</a:t>
            </a:r>
          </a:p>
        </p:txBody>
      </p:sp>
      <p:sp>
        <p:nvSpPr>
          <p:cNvPr id="4710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Courier New" charset="0"/>
                <a:cs typeface="Gill Sans" charset="0"/>
              </a:rPr>
              <a:t>Algorithm.</a:t>
            </a:r>
          </a:p>
          <a:p>
            <a:pPr lvl="1"/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Divide: draw vertical line L with ≈ n/2 points on each side.</a:t>
            </a:r>
          </a:p>
          <a:p>
            <a:pPr lvl="1"/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Conquer:  find closest pair on each side, recursively.</a:t>
            </a:r>
          </a:p>
          <a:p>
            <a:pPr lvl="1"/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Combine:  find closest pair with one point in each side.</a:t>
            </a:r>
          </a:p>
          <a:p>
            <a:pPr lvl="1"/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Return best of 3 solutions.</a:t>
            </a:r>
          </a:p>
          <a:p>
            <a:pPr lvl="1"/>
            <a:endParaRPr lang="en-US" sz="2400">
              <a:latin typeface="Gill Sans" charset="0"/>
              <a:ea typeface="Gill Sans" charset="0"/>
              <a:cs typeface="Gill Sans" charset="0"/>
              <a:sym typeface="Symbol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7F4BB1A3-2189-D044-9BCA-24AF75EA67CE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47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1676400" y="2971800"/>
            <a:ext cx="6248400" cy="3581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 flipH="1">
            <a:off x="2286000" y="4114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 flipH="1">
            <a:off x="4114800" y="4038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 flipH="1">
            <a:off x="3352800" y="5410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 flipH="1">
            <a:off x="4419600" y="6019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 flipH="1">
            <a:off x="19050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 flipH="1">
            <a:off x="2895600" y="3962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 flipH="1">
            <a:off x="31242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 flipH="1">
            <a:off x="3200400" y="4267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 flipH="1">
            <a:off x="56388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18" name="Oval 14"/>
          <p:cNvSpPr>
            <a:spLocks noChangeArrowheads="1"/>
          </p:cNvSpPr>
          <p:nvPr/>
        </p:nvSpPr>
        <p:spPr bwMode="auto">
          <a:xfrm flipH="1">
            <a:off x="38862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19" name="Oval 15"/>
          <p:cNvSpPr>
            <a:spLocks noChangeArrowheads="1"/>
          </p:cNvSpPr>
          <p:nvPr/>
        </p:nvSpPr>
        <p:spPr bwMode="auto">
          <a:xfrm flipH="1">
            <a:off x="5105400" y="4191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20" name="Oval 16"/>
          <p:cNvSpPr>
            <a:spLocks noChangeArrowheads="1"/>
          </p:cNvSpPr>
          <p:nvPr/>
        </p:nvSpPr>
        <p:spPr bwMode="auto">
          <a:xfrm flipH="1">
            <a:off x="4876800" y="4572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21" name="Oval 17"/>
          <p:cNvSpPr>
            <a:spLocks noChangeArrowheads="1"/>
          </p:cNvSpPr>
          <p:nvPr/>
        </p:nvSpPr>
        <p:spPr bwMode="auto">
          <a:xfrm flipH="1">
            <a:off x="7620000" y="6400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22" name="Oval 18"/>
          <p:cNvSpPr>
            <a:spLocks noChangeArrowheads="1"/>
          </p:cNvSpPr>
          <p:nvPr/>
        </p:nvSpPr>
        <p:spPr bwMode="auto">
          <a:xfrm flipH="1">
            <a:off x="6019800" y="3352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23" name="Oval 19"/>
          <p:cNvSpPr>
            <a:spLocks noChangeArrowheads="1"/>
          </p:cNvSpPr>
          <p:nvPr/>
        </p:nvSpPr>
        <p:spPr bwMode="auto">
          <a:xfrm flipH="1">
            <a:off x="6477000" y="4648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24" name="Oval 20"/>
          <p:cNvSpPr>
            <a:spLocks noChangeArrowheads="1"/>
          </p:cNvSpPr>
          <p:nvPr/>
        </p:nvSpPr>
        <p:spPr bwMode="auto">
          <a:xfrm flipH="1">
            <a:off x="1828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25" name="Oval 21"/>
          <p:cNvSpPr>
            <a:spLocks noChangeArrowheads="1"/>
          </p:cNvSpPr>
          <p:nvPr/>
        </p:nvSpPr>
        <p:spPr bwMode="auto">
          <a:xfrm flipH="1">
            <a:off x="4343400" y="4343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26" name="Oval 22"/>
          <p:cNvSpPr>
            <a:spLocks noChangeArrowheads="1"/>
          </p:cNvSpPr>
          <p:nvPr/>
        </p:nvSpPr>
        <p:spPr bwMode="auto">
          <a:xfrm flipH="1">
            <a:off x="33528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27" name="Oval 23"/>
          <p:cNvSpPr>
            <a:spLocks noChangeArrowheads="1"/>
          </p:cNvSpPr>
          <p:nvPr/>
        </p:nvSpPr>
        <p:spPr bwMode="auto">
          <a:xfrm flipH="1">
            <a:off x="4114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28" name="Oval 24"/>
          <p:cNvSpPr>
            <a:spLocks noChangeArrowheads="1"/>
          </p:cNvSpPr>
          <p:nvPr/>
        </p:nvSpPr>
        <p:spPr bwMode="auto">
          <a:xfrm flipH="1">
            <a:off x="3962400" y="5334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29" name="Oval 25"/>
          <p:cNvSpPr>
            <a:spLocks noChangeArrowheads="1"/>
          </p:cNvSpPr>
          <p:nvPr/>
        </p:nvSpPr>
        <p:spPr bwMode="auto">
          <a:xfrm flipH="1">
            <a:off x="1905000" y="5638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30" name="Oval 26"/>
          <p:cNvSpPr>
            <a:spLocks noChangeArrowheads="1"/>
          </p:cNvSpPr>
          <p:nvPr/>
        </p:nvSpPr>
        <p:spPr bwMode="auto">
          <a:xfrm flipH="1">
            <a:off x="22098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31" name="Oval 27"/>
          <p:cNvSpPr>
            <a:spLocks noChangeArrowheads="1"/>
          </p:cNvSpPr>
          <p:nvPr/>
        </p:nvSpPr>
        <p:spPr bwMode="auto">
          <a:xfrm flipH="1">
            <a:off x="3810000" y="6324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32" name="Oval 28"/>
          <p:cNvSpPr>
            <a:spLocks noChangeArrowheads="1"/>
          </p:cNvSpPr>
          <p:nvPr/>
        </p:nvSpPr>
        <p:spPr bwMode="auto">
          <a:xfrm flipH="1">
            <a:off x="17526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33" name="Oval 29"/>
          <p:cNvSpPr>
            <a:spLocks noChangeArrowheads="1"/>
          </p:cNvSpPr>
          <p:nvPr/>
        </p:nvSpPr>
        <p:spPr bwMode="auto">
          <a:xfrm flipH="1">
            <a:off x="30480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34" name="Oval 30"/>
          <p:cNvSpPr>
            <a:spLocks noChangeArrowheads="1"/>
          </p:cNvSpPr>
          <p:nvPr/>
        </p:nvSpPr>
        <p:spPr bwMode="auto">
          <a:xfrm flipH="1">
            <a:off x="7543800" y="3886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35" name="Oval 31"/>
          <p:cNvSpPr>
            <a:spLocks noChangeArrowheads="1"/>
          </p:cNvSpPr>
          <p:nvPr/>
        </p:nvSpPr>
        <p:spPr bwMode="auto">
          <a:xfrm flipH="1">
            <a:off x="6858000" y="3429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36" name="Oval 32"/>
          <p:cNvSpPr>
            <a:spLocks noChangeArrowheads="1"/>
          </p:cNvSpPr>
          <p:nvPr/>
        </p:nvSpPr>
        <p:spPr bwMode="auto">
          <a:xfrm flipH="1">
            <a:off x="5334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37" name="Oval 33"/>
          <p:cNvSpPr>
            <a:spLocks noChangeArrowheads="1"/>
          </p:cNvSpPr>
          <p:nvPr/>
        </p:nvSpPr>
        <p:spPr bwMode="auto">
          <a:xfrm flipH="1">
            <a:off x="75438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38" name="Oval 34"/>
          <p:cNvSpPr>
            <a:spLocks noChangeArrowheads="1"/>
          </p:cNvSpPr>
          <p:nvPr/>
        </p:nvSpPr>
        <p:spPr bwMode="auto">
          <a:xfrm flipH="1">
            <a:off x="6019800" y="5029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39" name="Oval 35"/>
          <p:cNvSpPr>
            <a:spLocks noChangeArrowheads="1"/>
          </p:cNvSpPr>
          <p:nvPr/>
        </p:nvSpPr>
        <p:spPr bwMode="auto">
          <a:xfrm flipH="1">
            <a:off x="6248400" y="6172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40" name="Oval 36"/>
          <p:cNvSpPr>
            <a:spLocks noChangeArrowheads="1"/>
          </p:cNvSpPr>
          <p:nvPr/>
        </p:nvSpPr>
        <p:spPr bwMode="auto">
          <a:xfrm flipH="1">
            <a:off x="76200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41" name="Oval 37"/>
          <p:cNvSpPr>
            <a:spLocks noChangeArrowheads="1"/>
          </p:cNvSpPr>
          <p:nvPr/>
        </p:nvSpPr>
        <p:spPr bwMode="auto">
          <a:xfrm flipH="1">
            <a:off x="6477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7142" name="Oval 38"/>
          <p:cNvSpPr>
            <a:spLocks noChangeArrowheads="1"/>
          </p:cNvSpPr>
          <p:nvPr/>
        </p:nvSpPr>
        <p:spPr bwMode="auto">
          <a:xfrm flipH="1">
            <a:off x="7239000" y="5562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grpSp>
        <p:nvGrpSpPr>
          <p:cNvPr id="47143" name="Group 39"/>
          <p:cNvGrpSpPr>
            <a:grpSpLocks/>
          </p:cNvGrpSpPr>
          <p:nvPr/>
        </p:nvGrpSpPr>
        <p:grpSpPr bwMode="auto">
          <a:xfrm>
            <a:off x="1736725" y="5224463"/>
            <a:ext cx="549275" cy="490537"/>
            <a:chOff x="1094" y="3291"/>
            <a:chExt cx="346" cy="309"/>
          </a:xfrm>
        </p:grpSpPr>
        <p:sp>
          <p:nvSpPr>
            <p:cNvPr id="47161" name="Line 40"/>
            <p:cNvSpPr>
              <a:spLocks noChangeShapeType="1"/>
            </p:cNvSpPr>
            <p:nvPr/>
          </p:nvSpPr>
          <p:spPr bwMode="auto">
            <a:xfrm flipH="1">
              <a:off x="1242" y="3489"/>
              <a:ext cx="156" cy="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47162" name="Oval 41"/>
            <p:cNvSpPr>
              <a:spLocks noChangeArrowheads="1"/>
            </p:cNvSpPr>
            <p:nvPr/>
          </p:nvSpPr>
          <p:spPr bwMode="auto">
            <a:xfrm flipH="1">
              <a:off x="1200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7163" name="Oval 42"/>
            <p:cNvSpPr>
              <a:spLocks noChangeArrowheads="1"/>
            </p:cNvSpPr>
            <p:nvPr/>
          </p:nvSpPr>
          <p:spPr bwMode="auto">
            <a:xfrm flipH="1">
              <a:off x="1392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7164" name="Text Box 43"/>
            <p:cNvSpPr txBox="1">
              <a:spLocks noChangeArrowheads="1"/>
            </p:cNvSpPr>
            <p:nvPr/>
          </p:nvSpPr>
          <p:spPr bwMode="auto">
            <a:xfrm>
              <a:off x="1094" y="3291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800">
                  <a:solidFill>
                    <a:srgbClr val="000000"/>
                  </a:solidFill>
                  <a:ea typeface="Courier New" charset="0"/>
                  <a:cs typeface="Gill Sans" charset="0"/>
                </a:rPr>
                <a:t>12</a:t>
              </a:r>
            </a:p>
          </p:txBody>
        </p:sp>
      </p:grpSp>
      <p:grpSp>
        <p:nvGrpSpPr>
          <p:cNvPr id="47144" name="Group 44"/>
          <p:cNvGrpSpPr>
            <a:grpSpLocks/>
          </p:cNvGrpSpPr>
          <p:nvPr/>
        </p:nvGrpSpPr>
        <p:grpSpPr bwMode="auto">
          <a:xfrm>
            <a:off x="4876800" y="4191000"/>
            <a:ext cx="731838" cy="522288"/>
            <a:chOff x="3072" y="2640"/>
            <a:chExt cx="461" cy="329"/>
          </a:xfrm>
        </p:grpSpPr>
        <p:grpSp>
          <p:nvGrpSpPr>
            <p:cNvPr id="47156" name="Group 45"/>
            <p:cNvGrpSpPr>
              <a:grpSpLocks/>
            </p:cNvGrpSpPr>
            <p:nvPr/>
          </p:nvGrpSpPr>
          <p:grpSpPr bwMode="auto">
            <a:xfrm>
              <a:off x="3072" y="2640"/>
              <a:ext cx="192" cy="288"/>
              <a:chOff x="3072" y="2640"/>
              <a:chExt cx="192" cy="288"/>
            </a:xfrm>
          </p:grpSpPr>
          <p:sp>
            <p:nvSpPr>
              <p:cNvPr id="47158" name="Line 46"/>
              <p:cNvSpPr>
                <a:spLocks noChangeShapeType="1"/>
              </p:cNvSpPr>
              <p:nvPr/>
            </p:nvSpPr>
            <p:spPr bwMode="auto">
              <a:xfrm flipH="1">
                <a:off x="3111" y="2685"/>
                <a:ext cx="114" cy="19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dirty="0">
                  <a:ea typeface="Gill Sans"/>
                  <a:cs typeface="Gill Sans"/>
                </a:endParaRPr>
              </a:p>
            </p:txBody>
          </p:sp>
          <p:sp>
            <p:nvSpPr>
              <p:cNvPr id="47159" name="Oval 47"/>
              <p:cNvSpPr>
                <a:spLocks noChangeArrowheads="1"/>
              </p:cNvSpPr>
              <p:nvPr/>
            </p:nvSpPr>
            <p:spPr bwMode="auto">
              <a:xfrm flipH="1">
                <a:off x="3216" y="264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kumimoji="1"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47160" name="Oval 48"/>
              <p:cNvSpPr>
                <a:spLocks noChangeArrowheads="1"/>
              </p:cNvSpPr>
              <p:nvPr/>
            </p:nvSpPr>
            <p:spPr bwMode="auto">
              <a:xfrm flipH="1">
                <a:off x="3072" y="288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kumimoji="1"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</p:grpSp>
        <p:sp>
          <p:nvSpPr>
            <p:cNvPr id="47157" name="Text Box 49"/>
            <p:cNvSpPr txBox="1">
              <a:spLocks noChangeArrowheads="1"/>
            </p:cNvSpPr>
            <p:nvPr/>
          </p:nvSpPr>
          <p:spPr bwMode="auto">
            <a:xfrm>
              <a:off x="3217" y="2738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800">
                  <a:solidFill>
                    <a:srgbClr val="000000"/>
                  </a:solidFill>
                  <a:ea typeface="Courier New" charset="0"/>
                  <a:cs typeface="Gill Sans" charset="0"/>
                </a:rPr>
                <a:t>21</a:t>
              </a:r>
            </a:p>
          </p:txBody>
        </p:sp>
      </p:grpSp>
      <p:sp>
        <p:nvSpPr>
          <p:cNvPr id="47145" name="Line 50"/>
          <p:cNvSpPr>
            <a:spLocks noChangeShapeType="1"/>
          </p:cNvSpPr>
          <p:nvPr/>
        </p:nvSpPr>
        <p:spPr bwMode="auto">
          <a:xfrm>
            <a:off x="4267200" y="29718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grpSp>
        <p:nvGrpSpPr>
          <p:cNvPr id="47146" name="Group 51"/>
          <p:cNvGrpSpPr>
            <a:grpSpLocks/>
          </p:cNvGrpSpPr>
          <p:nvPr/>
        </p:nvGrpSpPr>
        <p:grpSpPr bwMode="auto">
          <a:xfrm>
            <a:off x="3792538" y="4164013"/>
            <a:ext cx="627062" cy="407987"/>
            <a:chOff x="2389" y="2623"/>
            <a:chExt cx="395" cy="257"/>
          </a:xfrm>
        </p:grpSpPr>
        <p:grpSp>
          <p:nvGrpSpPr>
            <p:cNvPr id="47151" name="Group 52"/>
            <p:cNvGrpSpPr>
              <a:grpSpLocks/>
            </p:cNvGrpSpPr>
            <p:nvPr/>
          </p:nvGrpSpPr>
          <p:grpSpPr bwMode="auto">
            <a:xfrm>
              <a:off x="2592" y="2736"/>
              <a:ext cx="192" cy="144"/>
              <a:chOff x="2592" y="2736"/>
              <a:chExt cx="192" cy="144"/>
            </a:xfrm>
          </p:grpSpPr>
          <p:sp>
            <p:nvSpPr>
              <p:cNvPr id="47153" name="Line 53"/>
              <p:cNvSpPr>
                <a:spLocks noChangeShapeType="1"/>
              </p:cNvSpPr>
              <p:nvPr/>
            </p:nvSpPr>
            <p:spPr bwMode="auto">
              <a:xfrm flipH="1">
                <a:off x="2631" y="2772"/>
                <a:ext cx="105" cy="7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dirty="0">
                  <a:ea typeface="Gill Sans"/>
                  <a:cs typeface="Gill Sans"/>
                </a:endParaRPr>
              </a:p>
            </p:txBody>
          </p:sp>
          <p:sp>
            <p:nvSpPr>
              <p:cNvPr id="47154" name="Oval 54"/>
              <p:cNvSpPr>
                <a:spLocks noChangeArrowheads="1"/>
              </p:cNvSpPr>
              <p:nvPr/>
            </p:nvSpPr>
            <p:spPr bwMode="auto">
              <a:xfrm flipH="1">
                <a:off x="2736" y="27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kumimoji="1"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47155" name="Oval 55"/>
              <p:cNvSpPr>
                <a:spLocks noChangeArrowheads="1"/>
              </p:cNvSpPr>
              <p:nvPr/>
            </p:nvSpPr>
            <p:spPr bwMode="auto">
              <a:xfrm flipH="1">
                <a:off x="2592" y="28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kumimoji="1"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</p:grpSp>
        <p:sp>
          <p:nvSpPr>
            <p:cNvPr id="47152" name="Text Box 56"/>
            <p:cNvSpPr txBox="1">
              <a:spLocks noChangeArrowheads="1"/>
            </p:cNvSpPr>
            <p:nvPr/>
          </p:nvSpPr>
          <p:spPr bwMode="auto">
            <a:xfrm>
              <a:off x="2389" y="262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800">
                  <a:solidFill>
                    <a:srgbClr val="000000"/>
                  </a:solidFill>
                  <a:ea typeface="Courier New" charset="0"/>
                  <a:cs typeface="Gill Sans" charset="0"/>
                </a:rPr>
                <a:t>8</a:t>
              </a:r>
            </a:p>
          </p:txBody>
        </p:sp>
      </p:grpSp>
      <p:sp>
        <p:nvSpPr>
          <p:cNvPr id="47147" name="Text Box 57"/>
          <p:cNvSpPr txBox="1">
            <a:spLocks noChangeArrowheads="1"/>
          </p:cNvSpPr>
          <p:nvPr/>
        </p:nvSpPr>
        <p:spPr bwMode="auto">
          <a:xfrm>
            <a:off x="4191000" y="324643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L</a:t>
            </a:r>
          </a:p>
        </p:txBody>
      </p:sp>
      <p:sp>
        <p:nvSpPr>
          <p:cNvPr id="47148" name="Text Box 58"/>
          <p:cNvSpPr txBox="1">
            <a:spLocks noChangeArrowheads="1"/>
          </p:cNvSpPr>
          <p:nvPr/>
        </p:nvSpPr>
        <p:spPr bwMode="auto">
          <a:xfrm>
            <a:off x="8243888" y="2559955"/>
            <a:ext cx="71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400" dirty="0">
                <a:solidFill>
                  <a:srgbClr val="000090"/>
                </a:solidFill>
                <a:ea typeface="Courier New" charset="0"/>
                <a:cs typeface="Gill Sans" charset="0"/>
              </a:rPr>
              <a:t>seems </a:t>
            </a:r>
            <a:br>
              <a:rPr kumimoji="1" lang="en-US" sz="1400" dirty="0">
                <a:solidFill>
                  <a:srgbClr val="000090"/>
                </a:solidFill>
                <a:ea typeface="Courier New" charset="0"/>
                <a:cs typeface="Gill Sans" charset="0"/>
              </a:rPr>
            </a:br>
            <a:r>
              <a:rPr kumimoji="1" lang="en-US" sz="1400" dirty="0">
                <a:solidFill>
                  <a:srgbClr val="000090"/>
                </a:solidFill>
                <a:ea typeface="Courier New" charset="0"/>
                <a:cs typeface="Gill Sans" charset="0"/>
              </a:rPr>
              <a:t>like </a:t>
            </a:r>
            <a:br>
              <a:rPr kumimoji="1" lang="en-US" sz="1400" dirty="0">
                <a:solidFill>
                  <a:srgbClr val="000090"/>
                </a:solidFill>
                <a:ea typeface="Courier New" charset="0"/>
                <a:cs typeface="Gill Sans" charset="0"/>
              </a:rPr>
            </a:br>
            <a:r>
              <a:rPr kumimoji="1" lang="en-US" sz="1400" dirty="0">
                <a:solidFill>
                  <a:srgbClr val="000090"/>
                </a:solidFill>
                <a:ea typeface="Courier New" charset="0"/>
                <a:cs typeface="Gill Sans" charset="0"/>
                <a:sym typeface="Symbol" charset="0"/>
              </a:rPr>
              <a:t></a:t>
            </a:r>
            <a:r>
              <a:rPr kumimoji="1" lang="en-US" sz="1400" dirty="0">
                <a:solidFill>
                  <a:srgbClr val="000090"/>
                </a:solidFill>
                <a:ea typeface="Courier New" charset="0"/>
                <a:cs typeface="Gill Sans" charset="0"/>
              </a:rPr>
              <a:t>(n</a:t>
            </a:r>
            <a:r>
              <a:rPr kumimoji="1" lang="en-US" sz="1400" baseline="30000" dirty="0">
                <a:solidFill>
                  <a:srgbClr val="000090"/>
                </a:solidFill>
                <a:ea typeface="Courier New" charset="0"/>
                <a:cs typeface="Gill Sans" charset="0"/>
              </a:rPr>
              <a:t>2</a:t>
            </a:r>
            <a:r>
              <a:rPr kumimoji="1" lang="en-US" sz="1400" dirty="0">
                <a:solidFill>
                  <a:srgbClr val="000090"/>
                </a:solidFill>
                <a:ea typeface="Courier New" charset="0"/>
                <a:cs typeface="Gill Sans" charset="0"/>
              </a:rPr>
              <a:t>) ?</a:t>
            </a:r>
          </a:p>
        </p:txBody>
      </p:sp>
      <p:sp>
        <p:nvSpPr>
          <p:cNvPr id="47149" name="Line 59"/>
          <p:cNvSpPr>
            <a:spLocks noChangeShapeType="1"/>
          </p:cNvSpPr>
          <p:nvPr/>
        </p:nvSpPr>
        <p:spPr bwMode="auto">
          <a:xfrm rot="16200000" flipV="1">
            <a:off x="8382000" y="2102755"/>
            <a:ext cx="0" cy="457200"/>
          </a:xfrm>
          <a:prstGeom prst="line">
            <a:avLst/>
          </a:prstGeom>
          <a:noFill/>
          <a:ln w="12700">
            <a:solidFill>
              <a:srgbClr val="00009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 dirty="0">
              <a:ea typeface="Gill Sans"/>
              <a:cs typeface="Gill Sans"/>
            </a:endParaRPr>
          </a:p>
        </p:txBody>
      </p:sp>
      <p:cxnSp>
        <p:nvCxnSpPr>
          <p:cNvPr id="47150" name="Straight Connector 61"/>
          <p:cNvCxnSpPr>
            <a:cxnSpLocks noChangeShapeType="1"/>
            <a:stCxn id="47148" idx="0"/>
            <a:endCxn id="47149" idx="0"/>
          </p:cNvCxnSpPr>
          <p:nvPr/>
        </p:nvCxnSpPr>
        <p:spPr bwMode="auto">
          <a:xfrm flipV="1">
            <a:off x="8601076" y="2331355"/>
            <a:ext cx="9524" cy="228600"/>
          </a:xfrm>
          <a:prstGeom prst="line">
            <a:avLst/>
          </a:prstGeom>
          <a:noFill/>
          <a:ln w="127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closest pair of points</a:t>
            </a:r>
          </a:p>
        </p:txBody>
      </p:sp>
      <p:sp>
        <p:nvSpPr>
          <p:cNvPr id="4915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latin typeface="Gill Sans" charset="0"/>
                <a:ea typeface="Courier New" charset="0"/>
                <a:cs typeface="Gill Sans" charset="0"/>
              </a:rPr>
              <a:t>Find closest pair with one point in each side, </a:t>
            </a:r>
            <a:r>
              <a:rPr lang="en-US" i="1" dirty="0">
                <a:solidFill>
                  <a:srgbClr val="000090"/>
                </a:solidFill>
                <a:latin typeface="Gill Sans" charset="0"/>
                <a:ea typeface="Courier New" charset="0"/>
                <a:cs typeface="Gill Sans" charset="0"/>
              </a:rPr>
              <a:t>assuming</a:t>
            </a:r>
            <a:r>
              <a:rPr lang="en-US" dirty="0">
                <a:solidFill>
                  <a:srgbClr val="000090"/>
                </a:solidFill>
                <a:latin typeface="Gill Sans" charset="0"/>
                <a:ea typeface="Courier New" charset="0"/>
                <a:cs typeface="Gill Sans" charset="0"/>
              </a:rPr>
              <a:t> distance &lt; </a:t>
            </a:r>
            <a:r>
              <a:rPr lang="en-US" dirty="0">
                <a:solidFill>
                  <a:srgbClr val="000090"/>
                </a:solidFill>
                <a:latin typeface="Gill Sans" charset="0"/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lang="en-US" dirty="0">
                <a:latin typeface="Gill Sans" charset="0"/>
                <a:ea typeface="Courier New" charset="0"/>
                <a:cs typeface="Gill Sans" charset="0"/>
                <a:sym typeface="Symbol" charset="0"/>
              </a:rPr>
              <a:t>.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B54A2707-8704-C54B-A74D-4169841EE92B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48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1676400" y="2971800"/>
            <a:ext cx="6248400" cy="3581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 flipH="1">
            <a:off x="2286000" y="4114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 flipH="1">
            <a:off x="4114800" y="4038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 flipH="1">
            <a:off x="3352800" y="5410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 flipH="1">
            <a:off x="4419600" y="6019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 flipH="1">
            <a:off x="19050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 flipH="1">
            <a:off x="2895600" y="3962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 flipH="1">
            <a:off x="31242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 flipH="1">
            <a:off x="3200400" y="4267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 flipH="1">
            <a:off x="56388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 flipH="1">
            <a:off x="38862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auto">
          <a:xfrm flipH="1">
            <a:off x="5105400" y="4191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68" name="Oval 16"/>
          <p:cNvSpPr>
            <a:spLocks noChangeArrowheads="1"/>
          </p:cNvSpPr>
          <p:nvPr/>
        </p:nvSpPr>
        <p:spPr bwMode="auto">
          <a:xfrm flipH="1">
            <a:off x="4876800" y="4572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69" name="Oval 17"/>
          <p:cNvSpPr>
            <a:spLocks noChangeArrowheads="1"/>
          </p:cNvSpPr>
          <p:nvPr/>
        </p:nvSpPr>
        <p:spPr bwMode="auto">
          <a:xfrm flipH="1">
            <a:off x="7620000" y="6400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70" name="Oval 18"/>
          <p:cNvSpPr>
            <a:spLocks noChangeArrowheads="1"/>
          </p:cNvSpPr>
          <p:nvPr/>
        </p:nvSpPr>
        <p:spPr bwMode="auto">
          <a:xfrm flipH="1">
            <a:off x="6019800" y="3352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71" name="Oval 19"/>
          <p:cNvSpPr>
            <a:spLocks noChangeArrowheads="1"/>
          </p:cNvSpPr>
          <p:nvPr/>
        </p:nvSpPr>
        <p:spPr bwMode="auto">
          <a:xfrm flipH="1">
            <a:off x="6477000" y="4648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72" name="Oval 20"/>
          <p:cNvSpPr>
            <a:spLocks noChangeArrowheads="1"/>
          </p:cNvSpPr>
          <p:nvPr/>
        </p:nvSpPr>
        <p:spPr bwMode="auto">
          <a:xfrm flipH="1">
            <a:off x="1828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73" name="Oval 21"/>
          <p:cNvSpPr>
            <a:spLocks noChangeArrowheads="1"/>
          </p:cNvSpPr>
          <p:nvPr/>
        </p:nvSpPr>
        <p:spPr bwMode="auto">
          <a:xfrm flipH="1">
            <a:off x="4343400" y="4343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74" name="Oval 22"/>
          <p:cNvSpPr>
            <a:spLocks noChangeArrowheads="1"/>
          </p:cNvSpPr>
          <p:nvPr/>
        </p:nvSpPr>
        <p:spPr bwMode="auto">
          <a:xfrm flipH="1">
            <a:off x="33528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75" name="Oval 23"/>
          <p:cNvSpPr>
            <a:spLocks noChangeArrowheads="1"/>
          </p:cNvSpPr>
          <p:nvPr/>
        </p:nvSpPr>
        <p:spPr bwMode="auto">
          <a:xfrm flipH="1">
            <a:off x="4114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76" name="Oval 24"/>
          <p:cNvSpPr>
            <a:spLocks noChangeArrowheads="1"/>
          </p:cNvSpPr>
          <p:nvPr/>
        </p:nvSpPr>
        <p:spPr bwMode="auto">
          <a:xfrm flipH="1">
            <a:off x="3962400" y="5334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77" name="Oval 25"/>
          <p:cNvSpPr>
            <a:spLocks noChangeArrowheads="1"/>
          </p:cNvSpPr>
          <p:nvPr/>
        </p:nvSpPr>
        <p:spPr bwMode="auto">
          <a:xfrm flipH="1">
            <a:off x="1905000" y="5638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78" name="Oval 26"/>
          <p:cNvSpPr>
            <a:spLocks noChangeArrowheads="1"/>
          </p:cNvSpPr>
          <p:nvPr/>
        </p:nvSpPr>
        <p:spPr bwMode="auto">
          <a:xfrm flipH="1">
            <a:off x="22098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79" name="Oval 27"/>
          <p:cNvSpPr>
            <a:spLocks noChangeArrowheads="1"/>
          </p:cNvSpPr>
          <p:nvPr/>
        </p:nvSpPr>
        <p:spPr bwMode="auto">
          <a:xfrm flipH="1">
            <a:off x="3810000" y="6324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80" name="Oval 28"/>
          <p:cNvSpPr>
            <a:spLocks noChangeArrowheads="1"/>
          </p:cNvSpPr>
          <p:nvPr/>
        </p:nvSpPr>
        <p:spPr bwMode="auto">
          <a:xfrm flipH="1">
            <a:off x="17526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81" name="Oval 29"/>
          <p:cNvSpPr>
            <a:spLocks noChangeArrowheads="1"/>
          </p:cNvSpPr>
          <p:nvPr/>
        </p:nvSpPr>
        <p:spPr bwMode="auto">
          <a:xfrm flipH="1">
            <a:off x="30480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82" name="Oval 30"/>
          <p:cNvSpPr>
            <a:spLocks noChangeArrowheads="1"/>
          </p:cNvSpPr>
          <p:nvPr/>
        </p:nvSpPr>
        <p:spPr bwMode="auto">
          <a:xfrm flipH="1">
            <a:off x="7543800" y="3886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83" name="Oval 31"/>
          <p:cNvSpPr>
            <a:spLocks noChangeArrowheads="1"/>
          </p:cNvSpPr>
          <p:nvPr/>
        </p:nvSpPr>
        <p:spPr bwMode="auto">
          <a:xfrm flipH="1">
            <a:off x="6858000" y="3429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84" name="Oval 32"/>
          <p:cNvSpPr>
            <a:spLocks noChangeArrowheads="1"/>
          </p:cNvSpPr>
          <p:nvPr/>
        </p:nvSpPr>
        <p:spPr bwMode="auto">
          <a:xfrm flipH="1">
            <a:off x="5334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85" name="Oval 33"/>
          <p:cNvSpPr>
            <a:spLocks noChangeArrowheads="1"/>
          </p:cNvSpPr>
          <p:nvPr/>
        </p:nvSpPr>
        <p:spPr bwMode="auto">
          <a:xfrm flipH="1">
            <a:off x="75438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86" name="Oval 34"/>
          <p:cNvSpPr>
            <a:spLocks noChangeArrowheads="1"/>
          </p:cNvSpPr>
          <p:nvPr/>
        </p:nvSpPr>
        <p:spPr bwMode="auto">
          <a:xfrm flipH="1">
            <a:off x="6019800" y="5029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87" name="Oval 35"/>
          <p:cNvSpPr>
            <a:spLocks noChangeArrowheads="1"/>
          </p:cNvSpPr>
          <p:nvPr/>
        </p:nvSpPr>
        <p:spPr bwMode="auto">
          <a:xfrm flipH="1">
            <a:off x="6248400" y="6172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88" name="Oval 36"/>
          <p:cNvSpPr>
            <a:spLocks noChangeArrowheads="1"/>
          </p:cNvSpPr>
          <p:nvPr/>
        </p:nvSpPr>
        <p:spPr bwMode="auto">
          <a:xfrm flipH="1">
            <a:off x="76200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89" name="Oval 37"/>
          <p:cNvSpPr>
            <a:spLocks noChangeArrowheads="1"/>
          </p:cNvSpPr>
          <p:nvPr/>
        </p:nvSpPr>
        <p:spPr bwMode="auto">
          <a:xfrm flipH="1">
            <a:off x="6477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90" name="Oval 38"/>
          <p:cNvSpPr>
            <a:spLocks noChangeArrowheads="1"/>
          </p:cNvSpPr>
          <p:nvPr/>
        </p:nvSpPr>
        <p:spPr bwMode="auto">
          <a:xfrm flipH="1">
            <a:off x="7239000" y="5562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191" name="Line 39"/>
          <p:cNvSpPr>
            <a:spLocks noChangeShapeType="1"/>
          </p:cNvSpPr>
          <p:nvPr/>
        </p:nvSpPr>
        <p:spPr bwMode="auto">
          <a:xfrm>
            <a:off x="4267200" y="29718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grpSp>
        <p:nvGrpSpPr>
          <p:cNvPr id="49192" name="Group 40"/>
          <p:cNvGrpSpPr>
            <a:grpSpLocks/>
          </p:cNvGrpSpPr>
          <p:nvPr/>
        </p:nvGrpSpPr>
        <p:grpSpPr bwMode="auto">
          <a:xfrm>
            <a:off x="1736725" y="5224463"/>
            <a:ext cx="549275" cy="490537"/>
            <a:chOff x="1094" y="3291"/>
            <a:chExt cx="346" cy="309"/>
          </a:xfrm>
        </p:grpSpPr>
        <p:sp>
          <p:nvSpPr>
            <p:cNvPr id="49201" name="Line 41"/>
            <p:cNvSpPr>
              <a:spLocks noChangeShapeType="1"/>
            </p:cNvSpPr>
            <p:nvPr/>
          </p:nvSpPr>
          <p:spPr bwMode="auto">
            <a:xfrm flipH="1">
              <a:off x="1242" y="3489"/>
              <a:ext cx="156" cy="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49202" name="Oval 42"/>
            <p:cNvSpPr>
              <a:spLocks noChangeArrowheads="1"/>
            </p:cNvSpPr>
            <p:nvPr/>
          </p:nvSpPr>
          <p:spPr bwMode="auto">
            <a:xfrm flipH="1">
              <a:off x="1200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9203" name="Oval 43"/>
            <p:cNvSpPr>
              <a:spLocks noChangeArrowheads="1"/>
            </p:cNvSpPr>
            <p:nvPr/>
          </p:nvSpPr>
          <p:spPr bwMode="auto">
            <a:xfrm flipH="1">
              <a:off x="1392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9204" name="Text Box 44"/>
            <p:cNvSpPr txBox="1">
              <a:spLocks noChangeArrowheads="1"/>
            </p:cNvSpPr>
            <p:nvPr/>
          </p:nvSpPr>
          <p:spPr bwMode="auto">
            <a:xfrm>
              <a:off x="1094" y="3291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800">
                  <a:solidFill>
                    <a:srgbClr val="000000"/>
                  </a:solidFill>
                  <a:ea typeface="Courier New" charset="0"/>
                  <a:cs typeface="Gill Sans" charset="0"/>
                </a:rPr>
                <a:t>12</a:t>
              </a:r>
            </a:p>
          </p:txBody>
        </p:sp>
      </p:grpSp>
      <p:grpSp>
        <p:nvGrpSpPr>
          <p:cNvPr id="49193" name="Group 45"/>
          <p:cNvGrpSpPr>
            <a:grpSpLocks/>
          </p:cNvGrpSpPr>
          <p:nvPr/>
        </p:nvGrpSpPr>
        <p:grpSpPr bwMode="auto">
          <a:xfrm>
            <a:off x="4876800" y="4191000"/>
            <a:ext cx="731838" cy="522288"/>
            <a:chOff x="3072" y="2640"/>
            <a:chExt cx="461" cy="329"/>
          </a:xfrm>
        </p:grpSpPr>
        <p:grpSp>
          <p:nvGrpSpPr>
            <p:cNvPr id="49196" name="Group 46"/>
            <p:cNvGrpSpPr>
              <a:grpSpLocks/>
            </p:cNvGrpSpPr>
            <p:nvPr/>
          </p:nvGrpSpPr>
          <p:grpSpPr bwMode="auto">
            <a:xfrm>
              <a:off x="3072" y="2640"/>
              <a:ext cx="192" cy="288"/>
              <a:chOff x="3072" y="2640"/>
              <a:chExt cx="192" cy="288"/>
            </a:xfrm>
          </p:grpSpPr>
          <p:sp>
            <p:nvSpPr>
              <p:cNvPr id="49198" name="Line 47"/>
              <p:cNvSpPr>
                <a:spLocks noChangeShapeType="1"/>
              </p:cNvSpPr>
              <p:nvPr/>
            </p:nvSpPr>
            <p:spPr bwMode="auto">
              <a:xfrm flipH="1">
                <a:off x="3111" y="2685"/>
                <a:ext cx="114" cy="19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dirty="0">
                  <a:ea typeface="Gill Sans"/>
                  <a:cs typeface="Gill Sans"/>
                </a:endParaRPr>
              </a:p>
            </p:txBody>
          </p:sp>
          <p:sp>
            <p:nvSpPr>
              <p:cNvPr id="49199" name="Oval 48"/>
              <p:cNvSpPr>
                <a:spLocks noChangeArrowheads="1"/>
              </p:cNvSpPr>
              <p:nvPr/>
            </p:nvSpPr>
            <p:spPr bwMode="auto">
              <a:xfrm flipH="1">
                <a:off x="3216" y="264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kumimoji="1"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49200" name="Oval 49"/>
              <p:cNvSpPr>
                <a:spLocks noChangeArrowheads="1"/>
              </p:cNvSpPr>
              <p:nvPr/>
            </p:nvSpPr>
            <p:spPr bwMode="auto">
              <a:xfrm flipH="1">
                <a:off x="3072" y="288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kumimoji="1"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</p:grpSp>
        <p:sp>
          <p:nvSpPr>
            <p:cNvPr id="49197" name="Text Box 50"/>
            <p:cNvSpPr txBox="1">
              <a:spLocks noChangeArrowheads="1"/>
            </p:cNvSpPr>
            <p:nvPr/>
          </p:nvSpPr>
          <p:spPr bwMode="auto">
            <a:xfrm>
              <a:off x="3217" y="2738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800">
                  <a:solidFill>
                    <a:srgbClr val="000000"/>
                  </a:solidFill>
                  <a:ea typeface="Courier New" charset="0"/>
                  <a:cs typeface="Gill Sans" charset="0"/>
                </a:rPr>
                <a:t>21</a:t>
              </a:r>
            </a:p>
          </p:txBody>
        </p:sp>
      </p:grpSp>
      <p:sp>
        <p:nvSpPr>
          <p:cNvPr id="49194" name="Text Box 51"/>
          <p:cNvSpPr txBox="1">
            <a:spLocks noChangeArrowheads="1"/>
          </p:cNvSpPr>
          <p:nvPr/>
        </p:nvSpPr>
        <p:spPr bwMode="auto">
          <a:xfrm>
            <a:off x="6732588" y="5006975"/>
            <a:ext cx="1895475" cy="3667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 dirty="0">
                <a:solidFill>
                  <a:srgbClr val="FFFFFF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kumimoji="1" lang="en-US" sz="1800" dirty="0">
                <a:solidFill>
                  <a:srgbClr val="FFFFFF"/>
                </a:solidFill>
                <a:ea typeface="Courier New" charset="0"/>
                <a:cs typeface="Gill Sans" charset="0"/>
              </a:rPr>
              <a:t> = min(12, 21)</a:t>
            </a:r>
          </a:p>
        </p:txBody>
      </p:sp>
      <p:sp>
        <p:nvSpPr>
          <p:cNvPr id="49195" name="Text Box 52"/>
          <p:cNvSpPr txBox="1">
            <a:spLocks noChangeArrowheads="1"/>
          </p:cNvSpPr>
          <p:nvPr/>
        </p:nvSpPr>
        <p:spPr bwMode="auto">
          <a:xfrm>
            <a:off x="4191000" y="324643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closest pair of points</a:t>
            </a:r>
          </a:p>
        </p:txBody>
      </p:sp>
      <p:sp>
        <p:nvSpPr>
          <p:cNvPr id="5120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>
                <a:latin typeface="Gill Sans" charset="0"/>
                <a:ea typeface="Courier New" charset="0"/>
                <a:cs typeface="Gill Sans" charset="0"/>
              </a:rPr>
              <a:t>Find closest pair with one point in each side, </a:t>
            </a:r>
            <a:r>
              <a:rPr lang="en-US" i="1">
                <a:solidFill>
                  <a:srgbClr val="000090"/>
                </a:solidFill>
                <a:latin typeface="Gill Sans" charset="0"/>
                <a:ea typeface="Courier New" charset="0"/>
                <a:cs typeface="Gill Sans" charset="0"/>
              </a:rPr>
              <a:t>assuming</a:t>
            </a:r>
            <a:r>
              <a:rPr lang="en-US">
                <a:solidFill>
                  <a:srgbClr val="000090"/>
                </a:solidFill>
                <a:latin typeface="Gill Sans" charset="0"/>
                <a:ea typeface="Courier New" charset="0"/>
                <a:cs typeface="Gill Sans" charset="0"/>
              </a:rPr>
              <a:t> distance &lt; </a:t>
            </a:r>
            <a:r>
              <a:rPr lang="en-US">
                <a:solidFill>
                  <a:srgbClr val="000090"/>
                </a:solidFill>
                <a:latin typeface="Gill Sans" charset="0"/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lang="en-US">
                <a:latin typeface="Gill Sans" charset="0"/>
                <a:ea typeface="Courier New" charset="0"/>
                <a:cs typeface="Gill Sans" charset="0"/>
                <a:sym typeface="Symbol" charset="0"/>
              </a:rPr>
              <a:t>.</a:t>
            </a:r>
          </a:p>
          <a:p>
            <a:pPr marL="230188" lvl="1" indent="0"/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Observation:  suffices to consider points within </a:t>
            </a:r>
            <a:r>
              <a:rPr lang="en-US" sz="2400">
                <a:latin typeface="Gill Sans" charset="0"/>
                <a:ea typeface="Gill Sans" charset="0"/>
                <a:cs typeface="Gill Sans" charset="0"/>
                <a:sym typeface="Symbol" charset="0"/>
              </a:rPr>
              <a:t></a:t>
            </a: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 of line L.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22B4D354-95C9-FE42-8A83-C9E303EF326C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49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1676400" y="2971800"/>
            <a:ext cx="6248400" cy="3581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51205" name="Rectangle 3"/>
          <p:cNvSpPr>
            <a:spLocks noChangeArrowheads="1"/>
          </p:cNvSpPr>
          <p:nvPr/>
        </p:nvSpPr>
        <p:spPr bwMode="auto">
          <a:xfrm>
            <a:off x="3810000" y="2986088"/>
            <a:ext cx="914400" cy="356711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 flipH="1">
            <a:off x="2286000" y="4114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 flipH="1">
            <a:off x="4114800" y="4038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 flipH="1">
            <a:off x="3352800" y="5410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 flipH="1">
            <a:off x="4419600" y="6019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 flipH="1">
            <a:off x="19050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 flipH="1">
            <a:off x="2895600" y="3962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 flipH="1">
            <a:off x="31242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 flipH="1">
            <a:off x="3200400" y="4267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14" name="Oval 14"/>
          <p:cNvSpPr>
            <a:spLocks noChangeArrowheads="1"/>
          </p:cNvSpPr>
          <p:nvPr/>
        </p:nvSpPr>
        <p:spPr bwMode="auto">
          <a:xfrm flipH="1">
            <a:off x="56388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15" name="Oval 15"/>
          <p:cNvSpPr>
            <a:spLocks noChangeArrowheads="1"/>
          </p:cNvSpPr>
          <p:nvPr/>
        </p:nvSpPr>
        <p:spPr bwMode="auto">
          <a:xfrm flipH="1">
            <a:off x="38862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16" name="Oval 16"/>
          <p:cNvSpPr>
            <a:spLocks noChangeArrowheads="1"/>
          </p:cNvSpPr>
          <p:nvPr/>
        </p:nvSpPr>
        <p:spPr bwMode="auto">
          <a:xfrm flipH="1">
            <a:off x="5105400" y="4191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17" name="Oval 17"/>
          <p:cNvSpPr>
            <a:spLocks noChangeArrowheads="1"/>
          </p:cNvSpPr>
          <p:nvPr/>
        </p:nvSpPr>
        <p:spPr bwMode="auto">
          <a:xfrm flipH="1">
            <a:off x="4876800" y="4572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18" name="Oval 18"/>
          <p:cNvSpPr>
            <a:spLocks noChangeArrowheads="1"/>
          </p:cNvSpPr>
          <p:nvPr/>
        </p:nvSpPr>
        <p:spPr bwMode="auto">
          <a:xfrm flipH="1">
            <a:off x="7620000" y="6400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19" name="Oval 19"/>
          <p:cNvSpPr>
            <a:spLocks noChangeArrowheads="1"/>
          </p:cNvSpPr>
          <p:nvPr/>
        </p:nvSpPr>
        <p:spPr bwMode="auto">
          <a:xfrm flipH="1">
            <a:off x="6019800" y="3352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20" name="Oval 20"/>
          <p:cNvSpPr>
            <a:spLocks noChangeArrowheads="1"/>
          </p:cNvSpPr>
          <p:nvPr/>
        </p:nvSpPr>
        <p:spPr bwMode="auto">
          <a:xfrm flipH="1">
            <a:off x="6477000" y="4648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21" name="Oval 21"/>
          <p:cNvSpPr>
            <a:spLocks noChangeArrowheads="1"/>
          </p:cNvSpPr>
          <p:nvPr/>
        </p:nvSpPr>
        <p:spPr bwMode="auto">
          <a:xfrm flipH="1">
            <a:off x="1828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22" name="Oval 22"/>
          <p:cNvSpPr>
            <a:spLocks noChangeArrowheads="1"/>
          </p:cNvSpPr>
          <p:nvPr/>
        </p:nvSpPr>
        <p:spPr bwMode="auto">
          <a:xfrm flipH="1">
            <a:off x="4343400" y="4343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23" name="Oval 23"/>
          <p:cNvSpPr>
            <a:spLocks noChangeArrowheads="1"/>
          </p:cNvSpPr>
          <p:nvPr/>
        </p:nvSpPr>
        <p:spPr bwMode="auto">
          <a:xfrm flipH="1">
            <a:off x="33528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24" name="Oval 24"/>
          <p:cNvSpPr>
            <a:spLocks noChangeArrowheads="1"/>
          </p:cNvSpPr>
          <p:nvPr/>
        </p:nvSpPr>
        <p:spPr bwMode="auto">
          <a:xfrm flipH="1">
            <a:off x="4114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25" name="Oval 25"/>
          <p:cNvSpPr>
            <a:spLocks noChangeArrowheads="1"/>
          </p:cNvSpPr>
          <p:nvPr/>
        </p:nvSpPr>
        <p:spPr bwMode="auto">
          <a:xfrm flipH="1">
            <a:off x="3962400" y="5334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26" name="Oval 26"/>
          <p:cNvSpPr>
            <a:spLocks noChangeArrowheads="1"/>
          </p:cNvSpPr>
          <p:nvPr/>
        </p:nvSpPr>
        <p:spPr bwMode="auto">
          <a:xfrm flipH="1">
            <a:off x="1905000" y="5638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27" name="Oval 27"/>
          <p:cNvSpPr>
            <a:spLocks noChangeArrowheads="1"/>
          </p:cNvSpPr>
          <p:nvPr/>
        </p:nvSpPr>
        <p:spPr bwMode="auto">
          <a:xfrm flipH="1">
            <a:off x="22098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28" name="Oval 28"/>
          <p:cNvSpPr>
            <a:spLocks noChangeArrowheads="1"/>
          </p:cNvSpPr>
          <p:nvPr/>
        </p:nvSpPr>
        <p:spPr bwMode="auto">
          <a:xfrm flipH="1">
            <a:off x="3810000" y="6324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29" name="Oval 29"/>
          <p:cNvSpPr>
            <a:spLocks noChangeArrowheads="1"/>
          </p:cNvSpPr>
          <p:nvPr/>
        </p:nvSpPr>
        <p:spPr bwMode="auto">
          <a:xfrm flipH="1">
            <a:off x="17526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auto">
          <a:xfrm flipH="1">
            <a:off x="30480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31" name="Oval 31"/>
          <p:cNvSpPr>
            <a:spLocks noChangeArrowheads="1"/>
          </p:cNvSpPr>
          <p:nvPr/>
        </p:nvSpPr>
        <p:spPr bwMode="auto">
          <a:xfrm flipH="1">
            <a:off x="7543800" y="3886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32" name="Oval 32"/>
          <p:cNvSpPr>
            <a:spLocks noChangeArrowheads="1"/>
          </p:cNvSpPr>
          <p:nvPr/>
        </p:nvSpPr>
        <p:spPr bwMode="auto">
          <a:xfrm flipH="1">
            <a:off x="6858000" y="3429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33" name="Oval 33"/>
          <p:cNvSpPr>
            <a:spLocks noChangeArrowheads="1"/>
          </p:cNvSpPr>
          <p:nvPr/>
        </p:nvSpPr>
        <p:spPr bwMode="auto">
          <a:xfrm flipH="1">
            <a:off x="5334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34" name="Oval 34"/>
          <p:cNvSpPr>
            <a:spLocks noChangeArrowheads="1"/>
          </p:cNvSpPr>
          <p:nvPr/>
        </p:nvSpPr>
        <p:spPr bwMode="auto">
          <a:xfrm flipH="1">
            <a:off x="75438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35" name="Oval 35"/>
          <p:cNvSpPr>
            <a:spLocks noChangeArrowheads="1"/>
          </p:cNvSpPr>
          <p:nvPr/>
        </p:nvSpPr>
        <p:spPr bwMode="auto">
          <a:xfrm flipH="1">
            <a:off x="6019800" y="5029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36" name="Oval 36"/>
          <p:cNvSpPr>
            <a:spLocks noChangeArrowheads="1"/>
          </p:cNvSpPr>
          <p:nvPr/>
        </p:nvSpPr>
        <p:spPr bwMode="auto">
          <a:xfrm flipH="1">
            <a:off x="6248400" y="6172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37" name="Oval 37"/>
          <p:cNvSpPr>
            <a:spLocks noChangeArrowheads="1"/>
          </p:cNvSpPr>
          <p:nvPr/>
        </p:nvSpPr>
        <p:spPr bwMode="auto">
          <a:xfrm flipH="1">
            <a:off x="76200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38" name="Oval 38"/>
          <p:cNvSpPr>
            <a:spLocks noChangeArrowheads="1"/>
          </p:cNvSpPr>
          <p:nvPr/>
        </p:nvSpPr>
        <p:spPr bwMode="auto">
          <a:xfrm flipH="1">
            <a:off x="6477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39" name="Oval 39"/>
          <p:cNvSpPr>
            <a:spLocks noChangeArrowheads="1"/>
          </p:cNvSpPr>
          <p:nvPr/>
        </p:nvSpPr>
        <p:spPr bwMode="auto">
          <a:xfrm flipH="1">
            <a:off x="7239000" y="5562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1240" name="Line 40"/>
          <p:cNvSpPr>
            <a:spLocks noChangeShapeType="1"/>
          </p:cNvSpPr>
          <p:nvPr/>
        </p:nvSpPr>
        <p:spPr bwMode="auto">
          <a:xfrm>
            <a:off x="4267200" y="29718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grpSp>
        <p:nvGrpSpPr>
          <p:cNvPr id="51241" name="Group 41"/>
          <p:cNvGrpSpPr>
            <a:grpSpLocks/>
          </p:cNvGrpSpPr>
          <p:nvPr/>
        </p:nvGrpSpPr>
        <p:grpSpPr bwMode="auto">
          <a:xfrm>
            <a:off x="1736725" y="5224463"/>
            <a:ext cx="549275" cy="490537"/>
            <a:chOff x="1094" y="3291"/>
            <a:chExt cx="346" cy="309"/>
          </a:xfrm>
        </p:grpSpPr>
        <p:sp>
          <p:nvSpPr>
            <p:cNvPr id="51252" name="Line 42"/>
            <p:cNvSpPr>
              <a:spLocks noChangeShapeType="1"/>
            </p:cNvSpPr>
            <p:nvPr/>
          </p:nvSpPr>
          <p:spPr bwMode="auto">
            <a:xfrm flipH="1">
              <a:off x="1242" y="3489"/>
              <a:ext cx="156" cy="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51253" name="Oval 43"/>
            <p:cNvSpPr>
              <a:spLocks noChangeArrowheads="1"/>
            </p:cNvSpPr>
            <p:nvPr/>
          </p:nvSpPr>
          <p:spPr bwMode="auto">
            <a:xfrm flipH="1">
              <a:off x="1200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1254" name="Oval 44"/>
            <p:cNvSpPr>
              <a:spLocks noChangeArrowheads="1"/>
            </p:cNvSpPr>
            <p:nvPr/>
          </p:nvSpPr>
          <p:spPr bwMode="auto">
            <a:xfrm flipH="1">
              <a:off x="1392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1255" name="Text Box 45"/>
            <p:cNvSpPr txBox="1">
              <a:spLocks noChangeArrowheads="1"/>
            </p:cNvSpPr>
            <p:nvPr/>
          </p:nvSpPr>
          <p:spPr bwMode="auto">
            <a:xfrm>
              <a:off x="1094" y="3291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800">
                  <a:solidFill>
                    <a:srgbClr val="000000"/>
                  </a:solidFill>
                  <a:ea typeface="Courier New" charset="0"/>
                  <a:cs typeface="Gill Sans" charset="0"/>
                </a:rPr>
                <a:t>12</a:t>
              </a:r>
            </a:p>
          </p:txBody>
        </p:sp>
      </p:grpSp>
      <p:grpSp>
        <p:nvGrpSpPr>
          <p:cNvPr id="51242" name="Group 46"/>
          <p:cNvGrpSpPr>
            <a:grpSpLocks/>
          </p:cNvGrpSpPr>
          <p:nvPr/>
        </p:nvGrpSpPr>
        <p:grpSpPr bwMode="auto">
          <a:xfrm>
            <a:off x="4876800" y="4191000"/>
            <a:ext cx="731838" cy="522288"/>
            <a:chOff x="3072" y="2640"/>
            <a:chExt cx="461" cy="329"/>
          </a:xfrm>
        </p:grpSpPr>
        <p:grpSp>
          <p:nvGrpSpPr>
            <p:cNvPr id="51247" name="Group 47"/>
            <p:cNvGrpSpPr>
              <a:grpSpLocks/>
            </p:cNvGrpSpPr>
            <p:nvPr/>
          </p:nvGrpSpPr>
          <p:grpSpPr bwMode="auto">
            <a:xfrm>
              <a:off x="3072" y="2640"/>
              <a:ext cx="192" cy="288"/>
              <a:chOff x="3072" y="2640"/>
              <a:chExt cx="192" cy="288"/>
            </a:xfrm>
          </p:grpSpPr>
          <p:sp>
            <p:nvSpPr>
              <p:cNvPr id="51249" name="Line 48"/>
              <p:cNvSpPr>
                <a:spLocks noChangeShapeType="1"/>
              </p:cNvSpPr>
              <p:nvPr/>
            </p:nvSpPr>
            <p:spPr bwMode="auto">
              <a:xfrm flipH="1">
                <a:off x="3111" y="2685"/>
                <a:ext cx="114" cy="19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dirty="0">
                  <a:ea typeface="Gill Sans"/>
                  <a:cs typeface="Gill Sans"/>
                </a:endParaRPr>
              </a:p>
            </p:txBody>
          </p:sp>
          <p:sp>
            <p:nvSpPr>
              <p:cNvPr id="51250" name="Oval 49"/>
              <p:cNvSpPr>
                <a:spLocks noChangeArrowheads="1"/>
              </p:cNvSpPr>
              <p:nvPr/>
            </p:nvSpPr>
            <p:spPr bwMode="auto">
              <a:xfrm flipH="1">
                <a:off x="3216" y="264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kumimoji="1"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51251" name="Oval 50"/>
              <p:cNvSpPr>
                <a:spLocks noChangeArrowheads="1"/>
              </p:cNvSpPr>
              <p:nvPr/>
            </p:nvSpPr>
            <p:spPr bwMode="auto">
              <a:xfrm flipH="1">
                <a:off x="3072" y="288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kumimoji="1"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</p:grpSp>
        <p:sp>
          <p:nvSpPr>
            <p:cNvPr id="51248" name="Text Box 51"/>
            <p:cNvSpPr txBox="1">
              <a:spLocks noChangeArrowheads="1"/>
            </p:cNvSpPr>
            <p:nvPr/>
          </p:nvSpPr>
          <p:spPr bwMode="auto">
            <a:xfrm>
              <a:off x="3217" y="2738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800">
                  <a:solidFill>
                    <a:srgbClr val="000000"/>
                  </a:solidFill>
                  <a:ea typeface="Courier New" charset="0"/>
                  <a:cs typeface="Gill Sans" charset="0"/>
                </a:rPr>
                <a:t>21</a:t>
              </a:r>
            </a:p>
          </p:txBody>
        </p:sp>
      </p:grpSp>
      <p:sp>
        <p:nvSpPr>
          <p:cNvPr id="51243" name="Line 52"/>
          <p:cNvSpPr>
            <a:spLocks noChangeShapeType="1"/>
          </p:cNvSpPr>
          <p:nvPr/>
        </p:nvSpPr>
        <p:spPr bwMode="auto">
          <a:xfrm>
            <a:off x="4267200" y="6705600"/>
            <a:ext cx="50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1244" name="Text Box 53"/>
          <p:cNvSpPr txBox="1">
            <a:spLocks noChangeArrowheads="1"/>
          </p:cNvSpPr>
          <p:nvPr/>
        </p:nvSpPr>
        <p:spPr bwMode="auto">
          <a:xfrm>
            <a:off x="4800600" y="6537325"/>
            <a:ext cx="304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  <a:endParaRPr kumimoji="1" lang="en-US" sz="1800">
              <a:solidFill>
                <a:srgbClr val="FFFFFF"/>
              </a:solidFill>
              <a:ea typeface="Courier New" charset="0"/>
              <a:cs typeface="Gill Sans" charset="0"/>
              <a:sym typeface="Symbol" charset="0"/>
            </a:endParaRPr>
          </a:p>
        </p:txBody>
      </p:sp>
      <p:sp>
        <p:nvSpPr>
          <p:cNvPr id="51245" name="Text Box 54"/>
          <p:cNvSpPr txBox="1">
            <a:spLocks noChangeArrowheads="1"/>
          </p:cNvSpPr>
          <p:nvPr/>
        </p:nvSpPr>
        <p:spPr bwMode="auto">
          <a:xfrm>
            <a:off x="4191000" y="324643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L</a:t>
            </a:r>
          </a:p>
        </p:txBody>
      </p:sp>
      <p:sp>
        <p:nvSpPr>
          <p:cNvPr id="51246" name="Text Box 55"/>
          <p:cNvSpPr txBox="1">
            <a:spLocks noChangeArrowheads="1"/>
          </p:cNvSpPr>
          <p:nvPr/>
        </p:nvSpPr>
        <p:spPr bwMode="auto">
          <a:xfrm>
            <a:off x="6732588" y="5006975"/>
            <a:ext cx="1895475" cy="3667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FFFFFF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kumimoji="1" lang="en-US" sz="1800">
                <a:solidFill>
                  <a:srgbClr val="FFFFFF"/>
                </a:solidFill>
                <a:ea typeface="Courier New" charset="0"/>
                <a:cs typeface="Gill Sans" charset="0"/>
              </a:rPr>
              <a:t> = min(12, 21)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d&amp;c approach, cont.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latin typeface="Gill Sans" charset="0"/>
                <a:ea typeface="Courier New" charset="0"/>
                <a:cs typeface="Gill Sans" charset="0"/>
              </a:rPr>
              <a:t>Moral 3: unbalanced division less good:</a:t>
            </a:r>
          </a:p>
          <a:p>
            <a:pPr marL="457200" lvl="1" indent="0"/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(.1n)</a:t>
            </a:r>
            <a:r>
              <a:rPr lang="en-US" baseline="30000" dirty="0">
                <a:latin typeface="Gill Sans" charset="0"/>
                <a:ea typeface="Gill Sans" charset="0"/>
                <a:cs typeface="Gill Sans" charset="0"/>
              </a:rPr>
              <a:t>2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 + (.9n)</a:t>
            </a:r>
            <a:r>
              <a:rPr lang="en-US" baseline="30000" dirty="0">
                <a:latin typeface="Gill Sans" charset="0"/>
                <a:ea typeface="Gill Sans" charset="0"/>
                <a:cs typeface="Gill Sans" charset="0"/>
              </a:rPr>
              <a:t>2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 + n = .82n</a:t>
            </a:r>
            <a:r>
              <a:rPr lang="en-US" baseline="30000" dirty="0">
                <a:latin typeface="Gill Sans" charset="0"/>
                <a:ea typeface="Gill Sans" charset="0"/>
                <a:cs typeface="Gill Sans" charset="0"/>
              </a:rPr>
              <a:t>2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 + n</a:t>
            </a:r>
          </a:p>
          <a:p>
            <a:pPr marL="912813" lvl="2" indent="1588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The 18% savings compounds significantly if you carry recursion to more levels, actually giving O(</a:t>
            </a:r>
            <a:r>
              <a:rPr lang="en-US" sz="2000" dirty="0" err="1">
                <a:latin typeface="Gill Sans" charset="0"/>
                <a:ea typeface="Gill Sans" charset="0"/>
                <a:cs typeface="Gill Sans" charset="0"/>
              </a:rPr>
              <a:t>nlogn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), but with a bigger constant.  So worth doing if you can</a:t>
            </a:r>
            <a:r>
              <a:rPr lang="en-US" altLang="ja-JP" sz="2000" dirty="0">
                <a:latin typeface="Gill Sans" charset="0"/>
                <a:ea typeface="Gill Sans" charset="0"/>
                <a:cs typeface="Gill Sans" charset="0"/>
              </a:rPr>
              <a:t>’t get 50-50 split, but balanced is better if you can.</a:t>
            </a:r>
          </a:p>
          <a:p>
            <a:pPr marL="912813" lvl="2" indent="1588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This is intuitively why Quicksort with random splitter is good – badly unbalanced splits are rare, and not instantly fatal.</a:t>
            </a:r>
          </a:p>
          <a:p>
            <a:pPr marL="457200" lvl="1" indent="0"/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(1)</a:t>
            </a:r>
            <a:r>
              <a:rPr lang="en-US" baseline="30000" dirty="0">
                <a:latin typeface="Gill Sans" charset="0"/>
                <a:ea typeface="Gill Sans" charset="0"/>
                <a:cs typeface="Gill Sans" charset="0"/>
              </a:rPr>
              <a:t>2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 + (n-1)</a:t>
            </a:r>
            <a:r>
              <a:rPr lang="en-US" baseline="30000" dirty="0">
                <a:latin typeface="Gill Sans" charset="0"/>
                <a:ea typeface="Gill Sans" charset="0"/>
                <a:cs typeface="Gill Sans" charset="0"/>
              </a:rPr>
              <a:t>2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 + n = n</a:t>
            </a:r>
            <a:r>
              <a:rPr lang="en-US" baseline="30000" dirty="0">
                <a:latin typeface="Gill Sans" charset="0"/>
                <a:ea typeface="Gill Sans" charset="0"/>
                <a:cs typeface="Gill Sans" charset="0"/>
              </a:rPr>
              <a:t>2 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- 2n + 2 + n </a:t>
            </a:r>
          </a:p>
          <a:p>
            <a:pPr marL="912813" lvl="2" indent="1588"/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Little improvement here.  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2A7C67F2-6431-6E4E-9882-9B4B3D982204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5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closest pair of points</a:t>
            </a:r>
          </a:p>
        </p:txBody>
      </p:sp>
      <p:sp>
        <p:nvSpPr>
          <p:cNvPr id="53250" name="Rectangle 6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>
                <a:latin typeface="Gill Sans" charset="0"/>
                <a:ea typeface="Courier New" charset="0"/>
                <a:cs typeface="Gill Sans" charset="0"/>
              </a:rPr>
              <a:t>Find closest pair with one point in each side, </a:t>
            </a:r>
            <a:r>
              <a:rPr lang="en-US" i="1">
                <a:latin typeface="Gill Sans" charset="0"/>
                <a:ea typeface="Courier New" charset="0"/>
                <a:cs typeface="Gill Sans" charset="0"/>
              </a:rPr>
              <a:t>assuming</a:t>
            </a:r>
            <a:r>
              <a:rPr lang="en-US">
                <a:latin typeface="Gill Sans" charset="0"/>
                <a:ea typeface="Courier New" charset="0"/>
                <a:cs typeface="Gill Sans" charset="0"/>
              </a:rPr>
              <a:t> distance &lt; </a:t>
            </a:r>
            <a:r>
              <a:rPr lang="en-US">
                <a:latin typeface="Gill Sans" charset="0"/>
                <a:ea typeface="Courier New" charset="0"/>
                <a:cs typeface="Gill Sans" charset="0"/>
                <a:sym typeface="Symbol" charset="0"/>
              </a:rPr>
              <a:t>.</a:t>
            </a:r>
          </a:p>
          <a:p>
            <a:pPr marL="230188" lvl="1" indent="0"/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Observation:  suffices to consider points within </a:t>
            </a:r>
            <a:r>
              <a:rPr lang="en-US" sz="2400">
                <a:latin typeface="Gill Sans" charset="0"/>
                <a:ea typeface="Gill Sans" charset="0"/>
                <a:cs typeface="Gill Sans" charset="0"/>
                <a:sym typeface="Symbol" charset="0"/>
              </a:rPr>
              <a:t></a:t>
            </a: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 of line L.</a:t>
            </a:r>
          </a:p>
          <a:p>
            <a:pPr marL="230188" lvl="1" indent="0"/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Almost the one-D problem again: Sort points in 2</a:t>
            </a:r>
            <a:r>
              <a:rPr lang="en-US" sz="2400">
                <a:latin typeface="Gill Sans" charset="0"/>
                <a:ea typeface="Gill Sans" charset="0"/>
                <a:cs typeface="Gill Sans" charset="0"/>
                <a:sym typeface="Symbol" charset="0"/>
              </a:rPr>
              <a:t>-</a:t>
            </a: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strip by their y coordinate.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544BDFE3-B2C3-214C-B6A5-E2A1A95FED92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50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1676400" y="2971800"/>
            <a:ext cx="6248400" cy="3581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3810000" y="2986088"/>
            <a:ext cx="914400" cy="356711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54" name="Oval 4"/>
          <p:cNvSpPr>
            <a:spLocks noChangeArrowheads="1"/>
          </p:cNvSpPr>
          <p:nvPr/>
        </p:nvSpPr>
        <p:spPr bwMode="auto">
          <a:xfrm flipH="1">
            <a:off x="2286000" y="4114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55" name="Oval 5"/>
          <p:cNvSpPr>
            <a:spLocks noChangeArrowheads="1"/>
          </p:cNvSpPr>
          <p:nvPr/>
        </p:nvSpPr>
        <p:spPr bwMode="auto">
          <a:xfrm flipH="1">
            <a:off x="4114800" y="4038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56" name="Oval 6"/>
          <p:cNvSpPr>
            <a:spLocks noChangeArrowheads="1"/>
          </p:cNvSpPr>
          <p:nvPr/>
        </p:nvSpPr>
        <p:spPr bwMode="auto">
          <a:xfrm flipH="1">
            <a:off x="3352800" y="5410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57" name="Oval 7"/>
          <p:cNvSpPr>
            <a:spLocks noChangeArrowheads="1"/>
          </p:cNvSpPr>
          <p:nvPr/>
        </p:nvSpPr>
        <p:spPr bwMode="auto">
          <a:xfrm flipH="1">
            <a:off x="4419600" y="6019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58" name="Oval 8"/>
          <p:cNvSpPr>
            <a:spLocks noChangeArrowheads="1"/>
          </p:cNvSpPr>
          <p:nvPr/>
        </p:nvSpPr>
        <p:spPr bwMode="auto">
          <a:xfrm flipH="1">
            <a:off x="19050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59" name="Oval 9"/>
          <p:cNvSpPr>
            <a:spLocks noChangeArrowheads="1"/>
          </p:cNvSpPr>
          <p:nvPr/>
        </p:nvSpPr>
        <p:spPr bwMode="auto">
          <a:xfrm flipH="1">
            <a:off x="2895600" y="3962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60" name="Oval 10"/>
          <p:cNvSpPr>
            <a:spLocks noChangeArrowheads="1"/>
          </p:cNvSpPr>
          <p:nvPr/>
        </p:nvSpPr>
        <p:spPr bwMode="auto">
          <a:xfrm flipH="1">
            <a:off x="31242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61" name="Oval 11"/>
          <p:cNvSpPr>
            <a:spLocks noChangeArrowheads="1"/>
          </p:cNvSpPr>
          <p:nvPr/>
        </p:nvSpPr>
        <p:spPr bwMode="auto">
          <a:xfrm flipH="1">
            <a:off x="3200400" y="4267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62" name="Oval 12"/>
          <p:cNvSpPr>
            <a:spLocks noChangeArrowheads="1"/>
          </p:cNvSpPr>
          <p:nvPr/>
        </p:nvSpPr>
        <p:spPr bwMode="auto">
          <a:xfrm flipH="1">
            <a:off x="56388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63" name="Oval 13"/>
          <p:cNvSpPr>
            <a:spLocks noChangeArrowheads="1"/>
          </p:cNvSpPr>
          <p:nvPr/>
        </p:nvSpPr>
        <p:spPr bwMode="auto">
          <a:xfrm flipH="1">
            <a:off x="38862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64" name="Oval 14"/>
          <p:cNvSpPr>
            <a:spLocks noChangeArrowheads="1"/>
          </p:cNvSpPr>
          <p:nvPr/>
        </p:nvSpPr>
        <p:spPr bwMode="auto">
          <a:xfrm flipH="1">
            <a:off x="5105400" y="4191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65" name="Oval 15"/>
          <p:cNvSpPr>
            <a:spLocks noChangeArrowheads="1"/>
          </p:cNvSpPr>
          <p:nvPr/>
        </p:nvSpPr>
        <p:spPr bwMode="auto">
          <a:xfrm flipH="1">
            <a:off x="4876800" y="4572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66" name="Oval 16"/>
          <p:cNvSpPr>
            <a:spLocks noChangeArrowheads="1"/>
          </p:cNvSpPr>
          <p:nvPr/>
        </p:nvSpPr>
        <p:spPr bwMode="auto">
          <a:xfrm flipH="1">
            <a:off x="7620000" y="6400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67" name="Oval 17"/>
          <p:cNvSpPr>
            <a:spLocks noChangeArrowheads="1"/>
          </p:cNvSpPr>
          <p:nvPr/>
        </p:nvSpPr>
        <p:spPr bwMode="auto">
          <a:xfrm flipH="1">
            <a:off x="6019800" y="3352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68" name="Oval 18"/>
          <p:cNvSpPr>
            <a:spLocks noChangeArrowheads="1"/>
          </p:cNvSpPr>
          <p:nvPr/>
        </p:nvSpPr>
        <p:spPr bwMode="auto">
          <a:xfrm flipH="1">
            <a:off x="6477000" y="4648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69" name="Oval 19"/>
          <p:cNvSpPr>
            <a:spLocks noChangeArrowheads="1"/>
          </p:cNvSpPr>
          <p:nvPr/>
        </p:nvSpPr>
        <p:spPr bwMode="auto">
          <a:xfrm flipH="1">
            <a:off x="1828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70" name="Oval 20"/>
          <p:cNvSpPr>
            <a:spLocks noChangeArrowheads="1"/>
          </p:cNvSpPr>
          <p:nvPr/>
        </p:nvSpPr>
        <p:spPr bwMode="auto">
          <a:xfrm flipH="1">
            <a:off x="4343400" y="4343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71" name="Oval 21"/>
          <p:cNvSpPr>
            <a:spLocks noChangeArrowheads="1"/>
          </p:cNvSpPr>
          <p:nvPr/>
        </p:nvSpPr>
        <p:spPr bwMode="auto">
          <a:xfrm flipH="1">
            <a:off x="33528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72" name="Oval 22"/>
          <p:cNvSpPr>
            <a:spLocks noChangeArrowheads="1"/>
          </p:cNvSpPr>
          <p:nvPr/>
        </p:nvSpPr>
        <p:spPr bwMode="auto">
          <a:xfrm flipH="1">
            <a:off x="4114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73" name="Oval 23"/>
          <p:cNvSpPr>
            <a:spLocks noChangeArrowheads="1"/>
          </p:cNvSpPr>
          <p:nvPr/>
        </p:nvSpPr>
        <p:spPr bwMode="auto">
          <a:xfrm flipH="1">
            <a:off x="3962400" y="5334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74" name="Oval 24"/>
          <p:cNvSpPr>
            <a:spLocks noChangeArrowheads="1"/>
          </p:cNvSpPr>
          <p:nvPr/>
        </p:nvSpPr>
        <p:spPr bwMode="auto">
          <a:xfrm flipH="1">
            <a:off x="1905000" y="5638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75" name="Oval 25"/>
          <p:cNvSpPr>
            <a:spLocks noChangeArrowheads="1"/>
          </p:cNvSpPr>
          <p:nvPr/>
        </p:nvSpPr>
        <p:spPr bwMode="auto">
          <a:xfrm flipH="1">
            <a:off x="22098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76" name="Oval 26"/>
          <p:cNvSpPr>
            <a:spLocks noChangeArrowheads="1"/>
          </p:cNvSpPr>
          <p:nvPr/>
        </p:nvSpPr>
        <p:spPr bwMode="auto">
          <a:xfrm flipH="1">
            <a:off x="3810000" y="6324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77" name="Oval 27"/>
          <p:cNvSpPr>
            <a:spLocks noChangeArrowheads="1"/>
          </p:cNvSpPr>
          <p:nvPr/>
        </p:nvSpPr>
        <p:spPr bwMode="auto">
          <a:xfrm flipH="1">
            <a:off x="17526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78" name="Oval 28"/>
          <p:cNvSpPr>
            <a:spLocks noChangeArrowheads="1"/>
          </p:cNvSpPr>
          <p:nvPr/>
        </p:nvSpPr>
        <p:spPr bwMode="auto">
          <a:xfrm flipH="1">
            <a:off x="30480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79" name="Oval 29"/>
          <p:cNvSpPr>
            <a:spLocks noChangeArrowheads="1"/>
          </p:cNvSpPr>
          <p:nvPr/>
        </p:nvSpPr>
        <p:spPr bwMode="auto">
          <a:xfrm flipH="1">
            <a:off x="7543800" y="3886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80" name="Oval 30"/>
          <p:cNvSpPr>
            <a:spLocks noChangeArrowheads="1"/>
          </p:cNvSpPr>
          <p:nvPr/>
        </p:nvSpPr>
        <p:spPr bwMode="auto">
          <a:xfrm flipH="1">
            <a:off x="6858000" y="3429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81" name="Oval 31"/>
          <p:cNvSpPr>
            <a:spLocks noChangeArrowheads="1"/>
          </p:cNvSpPr>
          <p:nvPr/>
        </p:nvSpPr>
        <p:spPr bwMode="auto">
          <a:xfrm flipH="1">
            <a:off x="5334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82" name="Oval 32"/>
          <p:cNvSpPr>
            <a:spLocks noChangeArrowheads="1"/>
          </p:cNvSpPr>
          <p:nvPr/>
        </p:nvSpPr>
        <p:spPr bwMode="auto">
          <a:xfrm flipH="1">
            <a:off x="75438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83" name="Oval 33"/>
          <p:cNvSpPr>
            <a:spLocks noChangeArrowheads="1"/>
          </p:cNvSpPr>
          <p:nvPr/>
        </p:nvSpPr>
        <p:spPr bwMode="auto">
          <a:xfrm flipH="1">
            <a:off x="6019800" y="5029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84" name="Oval 34"/>
          <p:cNvSpPr>
            <a:spLocks noChangeArrowheads="1"/>
          </p:cNvSpPr>
          <p:nvPr/>
        </p:nvSpPr>
        <p:spPr bwMode="auto">
          <a:xfrm flipH="1">
            <a:off x="6248400" y="6172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85" name="Oval 35"/>
          <p:cNvSpPr>
            <a:spLocks noChangeArrowheads="1"/>
          </p:cNvSpPr>
          <p:nvPr/>
        </p:nvSpPr>
        <p:spPr bwMode="auto">
          <a:xfrm flipH="1">
            <a:off x="76200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86" name="Oval 36"/>
          <p:cNvSpPr>
            <a:spLocks noChangeArrowheads="1"/>
          </p:cNvSpPr>
          <p:nvPr/>
        </p:nvSpPr>
        <p:spPr bwMode="auto">
          <a:xfrm flipH="1">
            <a:off x="6477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87" name="Oval 37"/>
          <p:cNvSpPr>
            <a:spLocks noChangeArrowheads="1"/>
          </p:cNvSpPr>
          <p:nvPr/>
        </p:nvSpPr>
        <p:spPr bwMode="auto">
          <a:xfrm flipH="1">
            <a:off x="7239000" y="5562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88" name="Line 38"/>
          <p:cNvSpPr>
            <a:spLocks noChangeShapeType="1"/>
          </p:cNvSpPr>
          <p:nvPr/>
        </p:nvSpPr>
        <p:spPr bwMode="auto">
          <a:xfrm>
            <a:off x="4267200" y="29718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grpSp>
        <p:nvGrpSpPr>
          <p:cNvPr id="53289" name="Group 39"/>
          <p:cNvGrpSpPr>
            <a:grpSpLocks/>
          </p:cNvGrpSpPr>
          <p:nvPr/>
        </p:nvGrpSpPr>
        <p:grpSpPr bwMode="auto">
          <a:xfrm>
            <a:off x="1736725" y="5224463"/>
            <a:ext cx="549275" cy="490537"/>
            <a:chOff x="1094" y="3291"/>
            <a:chExt cx="346" cy="309"/>
          </a:xfrm>
        </p:grpSpPr>
        <p:sp>
          <p:nvSpPr>
            <p:cNvPr id="53307" name="Line 40"/>
            <p:cNvSpPr>
              <a:spLocks noChangeShapeType="1"/>
            </p:cNvSpPr>
            <p:nvPr/>
          </p:nvSpPr>
          <p:spPr bwMode="auto">
            <a:xfrm flipH="1">
              <a:off x="1242" y="3489"/>
              <a:ext cx="156" cy="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53308" name="Oval 41"/>
            <p:cNvSpPr>
              <a:spLocks noChangeArrowheads="1"/>
            </p:cNvSpPr>
            <p:nvPr/>
          </p:nvSpPr>
          <p:spPr bwMode="auto">
            <a:xfrm flipH="1">
              <a:off x="1200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3309" name="Oval 42"/>
            <p:cNvSpPr>
              <a:spLocks noChangeArrowheads="1"/>
            </p:cNvSpPr>
            <p:nvPr/>
          </p:nvSpPr>
          <p:spPr bwMode="auto">
            <a:xfrm flipH="1">
              <a:off x="1392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3310" name="Text Box 43"/>
            <p:cNvSpPr txBox="1">
              <a:spLocks noChangeArrowheads="1"/>
            </p:cNvSpPr>
            <p:nvPr/>
          </p:nvSpPr>
          <p:spPr bwMode="auto">
            <a:xfrm>
              <a:off x="1094" y="3291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800">
                  <a:solidFill>
                    <a:srgbClr val="000000"/>
                  </a:solidFill>
                  <a:ea typeface="Courier New" charset="0"/>
                  <a:cs typeface="Gill Sans" charset="0"/>
                </a:rPr>
                <a:t>12</a:t>
              </a:r>
            </a:p>
          </p:txBody>
        </p:sp>
      </p:grpSp>
      <p:grpSp>
        <p:nvGrpSpPr>
          <p:cNvPr id="53290" name="Group 44"/>
          <p:cNvGrpSpPr>
            <a:grpSpLocks/>
          </p:cNvGrpSpPr>
          <p:nvPr/>
        </p:nvGrpSpPr>
        <p:grpSpPr bwMode="auto">
          <a:xfrm>
            <a:off x="4876800" y="4191000"/>
            <a:ext cx="731838" cy="522288"/>
            <a:chOff x="3072" y="2640"/>
            <a:chExt cx="461" cy="329"/>
          </a:xfrm>
        </p:grpSpPr>
        <p:grpSp>
          <p:nvGrpSpPr>
            <p:cNvPr id="53302" name="Group 45"/>
            <p:cNvGrpSpPr>
              <a:grpSpLocks/>
            </p:cNvGrpSpPr>
            <p:nvPr/>
          </p:nvGrpSpPr>
          <p:grpSpPr bwMode="auto">
            <a:xfrm>
              <a:off x="3072" y="2640"/>
              <a:ext cx="192" cy="288"/>
              <a:chOff x="3072" y="2640"/>
              <a:chExt cx="192" cy="288"/>
            </a:xfrm>
          </p:grpSpPr>
          <p:sp>
            <p:nvSpPr>
              <p:cNvPr id="53304" name="Line 46"/>
              <p:cNvSpPr>
                <a:spLocks noChangeShapeType="1"/>
              </p:cNvSpPr>
              <p:nvPr/>
            </p:nvSpPr>
            <p:spPr bwMode="auto">
              <a:xfrm flipH="1">
                <a:off x="3111" y="2685"/>
                <a:ext cx="114" cy="19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dirty="0">
                  <a:ea typeface="Gill Sans"/>
                  <a:cs typeface="Gill Sans"/>
                </a:endParaRPr>
              </a:p>
            </p:txBody>
          </p:sp>
          <p:sp>
            <p:nvSpPr>
              <p:cNvPr id="53305" name="Oval 47"/>
              <p:cNvSpPr>
                <a:spLocks noChangeArrowheads="1"/>
              </p:cNvSpPr>
              <p:nvPr/>
            </p:nvSpPr>
            <p:spPr bwMode="auto">
              <a:xfrm flipH="1">
                <a:off x="3216" y="264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kumimoji="1"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53306" name="Oval 48"/>
              <p:cNvSpPr>
                <a:spLocks noChangeArrowheads="1"/>
              </p:cNvSpPr>
              <p:nvPr/>
            </p:nvSpPr>
            <p:spPr bwMode="auto">
              <a:xfrm flipH="1">
                <a:off x="3072" y="288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kumimoji="1"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</p:grpSp>
        <p:sp>
          <p:nvSpPr>
            <p:cNvPr id="53303" name="Text Box 49"/>
            <p:cNvSpPr txBox="1">
              <a:spLocks noChangeArrowheads="1"/>
            </p:cNvSpPr>
            <p:nvPr/>
          </p:nvSpPr>
          <p:spPr bwMode="auto">
            <a:xfrm>
              <a:off x="3217" y="2738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800">
                  <a:solidFill>
                    <a:srgbClr val="000000"/>
                  </a:solidFill>
                  <a:ea typeface="Courier New" charset="0"/>
                  <a:cs typeface="Gill Sans" charset="0"/>
                </a:rPr>
                <a:t>21</a:t>
              </a:r>
            </a:p>
          </p:txBody>
        </p:sp>
      </p:grpSp>
      <p:sp>
        <p:nvSpPr>
          <p:cNvPr id="53291" name="Oval 50"/>
          <p:cNvSpPr>
            <a:spLocks noChangeArrowheads="1"/>
          </p:cNvSpPr>
          <p:nvPr/>
        </p:nvSpPr>
        <p:spPr bwMode="auto">
          <a:xfrm>
            <a:off x="3810000" y="6248400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200">
                <a:solidFill>
                  <a:srgbClr val="FFFFFF"/>
                </a:solidFill>
                <a:ea typeface="Courier New" charset="0"/>
                <a:cs typeface="Gill Sans" charset="0"/>
              </a:rPr>
              <a:t>1</a:t>
            </a:r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92" name="Oval 51"/>
          <p:cNvSpPr>
            <a:spLocks noChangeArrowheads="1"/>
          </p:cNvSpPr>
          <p:nvPr/>
        </p:nvSpPr>
        <p:spPr bwMode="auto">
          <a:xfrm>
            <a:off x="4343400" y="5943600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200">
                <a:solidFill>
                  <a:srgbClr val="FFFFFF"/>
                </a:solidFill>
                <a:ea typeface="Courier New" charset="0"/>
                <a:cs typeface="Gill Sans" charset="0"/>
              </a:rPr>
              <a:t>2</a:t>
            </a:r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93" name="Oval 52"/>
          <p:cNvSpPr>
            <a:spLocks noChangeArrowheads="1"/>
          </p:cNvSpPr>
          <p:nvPr/>
        </p:nvSpPr>
        <p:spPr bwMode="auto">
          <a:xfrm>
            <a:off x="3886200" y="5257800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200">
                <a:solidFill>
                  <a:srgbClr val="FFFFFF"/>
                </a:solidFill>
                <a:ea typeface="Courier New" charset="0"/>
                <a:cs typeface="Gill Sans" charset="0"/>
              </a:rPr>
              <a:t>3</a:t>
            </a:r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94" name="Oval 53"/>
          <p:cNvSpPr>
            <a:spLocks noChangeArrowheads="1"/>
          </p:cNvSpPr>
          <p:nvPr/>
        </p:nvSpPr>
        <p:spPr bwMode="auto">
          <a:xfrm>
            <a:off x="3962400" y="4419600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200">
                <a:solidFill>
                  <a:srgbClr val="FFFFFF"/>
                </a:solidFill>
                <a:ea typeface="Courier New" charset="0"/>
                <a:cs typeface="Gill Sans" charset="0"/>
              </a:rPr>
              <a:t>4</a:t>
            </a:r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95" name="Oval 54"/>
          <p:cNvSpPr>
            <a:spLocks noChangeArrowheads="1"/>
          </p:cNvSpPr>
          <p:nvPr/>
        </p:nvSpPr>
        <p:spPr bwMode="auto">
          <a:xfrm>
            <a:off x="4343400" y="4267200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200">
                <a:solidFill>
                  <a:srgbClr val="FFFFFF"/>
                </a:solidFill>
                <a:ea typeface="Courier New" charset="0"/>
                <a:cs typeface="Gill Sans" charset="0"/>
              </a:rPr>
              <a:t>5</a:t>
            </a:r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96" name="Oval 55"/>
          <p:cNvSpPr>
            <a:spLocks noChangeArrowheads="1"/>
          </p:cNvSpPr>
          <p:nvPr/>
        </p:nvSpPr>
        <p:spPr bwMode="auto">
          <a:xfrm>
            <a:off x="3962400" y="3962400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200">
                <a:solidFill>
                  <a:srgbClr val="FFFFFF"/>
                </a:solidFill>
                <a:ea typeface="Courier New" charset="0"/>
                <a:cs typeface="Gill Sans" charset="0"/>
              </a:rPr>
              <a:t>6</a:t>
            </a:r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97" name="Oval 56"/>
          <p:cNvSpPr>
            <a:spLocks noChangeArrowheads="1"/>
          </p:cNvSpPr>
          <p:nvPr/>
        </p:nvSpPr>
        <p:spPr bwMode="auto">
          <a:xfrm>
            <a:off x="3810000" y="3581400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200">
                <a:solidFill>
                  <a:srgbClr val="FFFFFF"/>
                </a:solidFill>
                <a:ea typeface="Courier New" charset="0"/>
                <a:cs typeface="Gill Sans" charset="0"/>
              </a:rPr>
              <a:t>7</a:t>
            </a:r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298" name="Line 57"/>
          <p:cNvSpPr>
            <a:spLocks noChangeShapeType="1"/>
          </p:cNvSpPr>
          <p:nvPr/>
        </p:nvSpPr>
        <p:spPr bwMode="auto">
          <a:xfrm>
            <a:off x="4267200" y="6704013"/>
            <a:ext cx="50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3299" name="Text Box 58"/>
          <p:cNvSpPr txBox="1">
            <a:spLocks noChangeArrowheads="1"/>
          </p:cNvSpPr>
          <p:nvPr/>
        </p:nvSpPr>
        <p:spPr bwMode="auto">
          <a:xfrm>
            <a:off x="4800600" y="6535738"/>
            <a:ext cx="304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  <a:endParaRPr kumimoji="1" lang="en-US" sz="1800">
              <a:solidFill>
                <a:srgbClr val="FFFFFF"/>
              </a:solidFill>
              <a:ea typeface="Courier New" charset="0"/>
              <a:cs typeface="Gill Sans" charset="0"/>
              <a:sym typeface="Symbol" charset="0"/>
            </a:endParaRPr>
          </a:p>
        </p:txBody>
      </p:sp>
      <p:sp>
        <p:nvSpPr>
          <p:cNvPr id="53300" name="Text Box 61"/>
          <p:cNvSpPr txBox="1">
            <a:spLocks noChangeArrowheads="1"/>
          </p:cNvSpPr>
          <p:nvPr/>
        </p:nvSpPr>
        <p:spPr bwMode="auto">
          <a:xfrm>
            <a:off x="4191000" y="324643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L</a:t>
            </a:r>
          </a:p>
        </p:txBody>
      </p:sp>
      <p:sp>
        <p:nvSpPr>
          <p:cNvPr id="53301" name="Text Box 62"/>
          <p:cNvSpPr txBox="1">
            <a:spLocks noChangeArrowheads="1"/>
          </p:cNvSpPr>
          <p:nvPr/>
        </p:nvSpPr>
        <p:spPr bwMode="auto">
          <a:xfrm>
            <a:off x="6732588" y="5006975"/>
            <a:ext cx="1895475" cy="3667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FFFFFF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kumimoji="1" lang="en-US" sz="1800">
                <a:solidFill>
                  <a:srgbClr val="FFFFFF"/>
                </a:solidFill>
                <a:ea typeface="Courier New" charset="0"/>
                <a:cs typeface="Gill Sans" charset="0"/>
              </a:rPr>
              <a:t> = min(12, 21)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closest pair of points</a:t>
            </a:r>
          </a:p>
        </p:txBody>
      </p:sp>
      <p:sp>
        <p:nvSpPr>
          <p:cNvPr id="55298" name="Rectangle 6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>
                <a:latin typeface="Gill Sans" charset="0"/>
                <a:ea typeface="Courier New" charset="0"/>
                <a:cs typeface="Gill Sans" charset="0"/>
              </a:rPr>
              <a:t>Find closest pair with one point in each side, </a:t>
            </a:r>
            <a:r>
              <a:rPr lang="en-US" i="1">
                <a:latin typeface="Gill Sans" charset="0"/>
                <a:ea typeface="Courier New" charset="0"/>
                <a:cs typeface="Gill Sans" charset="0"/>
              </a:rPr>
              <a:t>assuming</a:t>
            </a:r>
            <a:r>
              <a:rPr lang="en-US">
                <a:latin typeface="Gill Sans" charset="0"/>
                <a:ea typeface="Courier New" charset="0"/>
                <a:cs typeface="Gill Sans" charset="0"/>
              </a:rPr>
              <a:t> distance &lt; </a:t>
            </a:r>
            <a:r>
              <a:rPr lang="en-US">
                <a:latin typeface="Gill Sans" charset="0"/>
                <a:ea typeface="Courier New" charset="0"/>
                <a:cs typeface="Gill Sans" charset="0"/>
                <a:sym typeface="Symbol" charset="0"/>
              </a:rPr>
              <a:t>.</a:t>
            </a:r>
          </a:p>
          <a:p>
            <a:pPr marL="230188" lvl="1" indent="0"/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Observation:  suffices to consider points within </a:t>
            </a:r>
            <a:r>
              <a:rPr lang="en-US" sz="2400">
                <a:latin typeface="Gill Sans" charset="0"/>
                <a:ea typeface="Gill Sans" charset="0"/>
                <a:cs typeface="Gill Sans" charset="0"/>
                <a:sym typeface="Symbol" charset="0"/>
              </a:rPr>
              <a:t></a:t>
            </a: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 of line L.</a:t>
            </a:r>
          </a:p>
          <a:p>
            <a:pPr marL="230188" lvl="1" indent="0"/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Almost the one-D problem again: Sort points in 2</a:t>
            </a:r>
            <a:r>
              <a:rPr lang="en-US" sz="2400">
                <a:latin typeface="Gill Sans" charset="0"/>
                <a:ea typeface="Gill Sans" charset="0"/>
                <a:cs typeface="Gill Sans" charset="0"/>
                <a:sym typeface="Symbol" charset="0"/>
              </a:rPr>
              <a:t>-</a:t>
            </a: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strip by their y coordinate. Only check pts within 8 in sorted list!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23FD5A99-5C4D-2C4E-BBD6-39E7702E7E69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51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1676400" y="2971800"/>
            <a:ext cx="6248400" cy="3581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3810000" y="2986088"/>
            <a:ext cx="914400" cy="356711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02" name="Oval 4"/>
          <p:cNvSpPr>
            <a:spLocks noChangeArrowheads="1"/>
          </p:cNvSpPr>
          <p:nvPr/>
        </p:nvSpPr>
        <p:spPr bwMode="auto">
          <a:xfrm flipH="1">
            <a:off x="2286000" y="4114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03" name="Oval 5"/>
          <p:cNvSpPr>
            <a:spLocks noChangeArrowheads="1"/>
          </p:cNvSpPr>
          <p:nvPr/>
        </p:nvSpPr>
        <p:spPr bwMode="auto">
          <a:xfrm flipH="1">
            <a:off x="4114800" y="4038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04" name="Oval 6"/>
          <p:cNvSpPr>
            <a:spLocks noChangeArrowheads="1"/>
          </p:cNvSpPr>
          <p:nvPr/>
        </p:nvSpPr>
        <p:spPr bwMode="auto">
          <a:xfrm flipH="1">
            <a:off x="3352800" y="5410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05" name="Oval 7"/>
          <p:cNvSpPr>
            <a:spLocks noChangeArrowheads="1"/>
          </p:cNvSpPr>
          <p:nvPr/>
        </p:nvSpPr>
        <p:spPr bwMode="auto">
          <a:xfrm flipH="1">
            <a:off x="4419600" y="6019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06" name="Oval 8"/>
          <p:cNvSpPr>
            <a:spLocks noChangeArrowheads="1"/>
          </p:cNvSpPr>
          <p:nvPr/>
        </p:nvSpPr>
        <p:spPr bwMode="auto">
          <a:xfrm flipH="1">
            <a:off x="19050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07" name="Oval 9"/>
          <p:cNvSpPr>
            <a:spLocks noChangeArrowheads="1"/>
          </p:cNvSpPr>
          <p:nvPr/>
        </p:nvSpPr>
        <p:spPr bwMode="auto">
          <a:xfrm flipH="1">
            <a:off x="2895600" y="3962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08" name="Oval 10"/>
          <p:cNvSpPr>
            <a:spLocks noChangeArrowheads="1"/>
          </p:cNvSpPr>
          <p:nvPr/>
        </p:nvSpPr>
        <p:spPr bwMode="auto">
          <a:xfrm flipH="1">
            <a:off x="31242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09" name="Oval 11"/>
          <p:cNvSpPr>
            <a:spLocks noChangeArrowheads="1"/>
          </p:cNvSpPr>
          <p:nvPr/>
        </p:nvSpPr>
        <p:spPr bwMode="auto">
          <a:xfrm flipH="1">
            <a:off x="3200400" y="4267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10" name="Oval 12"/>
          <p:cNvSpPr>
            <a:spLocks noChangeArrowheads="1"/>
          </p:cNvSpPr>
          <p:nvPr/>
        </p:nvSpPr>
        <p:spPr bwMode="auto">
          <a:xfrm flipH="1">
            <a:off x="56388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11" name="Oval 13"/>
          <p:cNvSpPr>
            <a:spLocks noChangeArrowheads="1"/>
          </p:cNvSpPr>
          <p:nvPr/>
        </p:nvSpPr>
        <p:spPr bwMode="auto">
          <a:xfrm flipH="1">
            <a:off x="38862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12" name="Oval 14"/>
          <p:cNvSpPr>
            <a:spLocks noChangeArrowheads="1"/>
          </p:cNvSpPr>
          <p:nvPr/>
        </p:nvSpPr>
        <p:spPr bwMode="auto">
          <a:xfrm flipH="1">
            <a:off x="5105400" y="4191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13" name="Oval 15"/>
          <p:cNvSpPr>
            <a:spLocks noChangeArrowheads="1"/>
          </p:cNvSpPr>
          <p:nvPr/>
        </p:nvSpPr>
        <p:spPr bwMode="auto">
          <a:xfrm flipH="1">
            <a:off x="4876800" y="4572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14" name="Oval 16"/>
          <p:cNvSpPr>
            <a:spLocks noChangeArrowheads="1"/>
          </p:cNvSpPr>
          <p:nvPr/>
        </p:nvSpPr>
        <p:spPr bwMode="auto">
          <a:xfrm flipH="1">
            <a:off x="7620000" y="6400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15" name="Oval 17"/>
          <p:cNvSpPr>
            <a:spLocks noChangeArrowheads="1"/>
          </p:cNvSpPr>
          <p:nvPr/>
        </p:nvSpPr>
        <p:spPr bwMode="auto">
          <a:xfrm flipH="1">
            <a:off x="6019800" y="3352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16" name="Oval 18"/>
          <p:cNvSpPr>
            <a:spLocks noChangeArrowheads="1"/>
          </p:cNvSpPr>
          <p:nvPr/>
        </p:nvSpPr>
        <p:spPr bwMode="auto">
          <a:xfrm flipH="1">
            <a:off x="6477000" y="4648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17" name="Oval 19"/>
          <p:cNvSpPr>
            <a:spLocks noChangeArrowheads="1"/>
          </p:cNvSpPr>
          <p:nvPr/>
        </p:nvSpPr>
        <p:spPr bwMode="auto">
          <a:xfrm flipH="1">
            <a:off x="1828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18" name="Oval 20"/>
          <p:cNvSpPr>
            <a:spLocks noChangeArrowheads="1"/>
          </p:cNvSpPr>
          <p:nvPr/>
        </p:nvSpPr>
        <p:spPr bwMode="auto">
          <a:xfrm flipH="1">
            <a:off x="4343400" y="4343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19" name="Oval 21"/>
          <p:cNvSpPr>
            <a:spLocks noChangeArrowheads="1"/>
          </p:cNvSpPr>
          <p:nvPr/>
        </p:nvSpPr>
        <p:spPr bwMode="auto">
          <a:xfrm flipH="1">
            <a:off x="33528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20" name="Oval 22"/>
          <p:cNvSpPr>
            <a:spLocks noChangeArrowheads="1"/>
          </p:cNvSpPr>
          <p:nvPr/>
        </p:nvSpPr>
        <p:spPr bwMode="auto">
          <a:xfrm flipH="1">
            <a:off x="4114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21" name="Oval 23"/>
          <p:cNvSpPr>
            <a:spLocks noChangeArrowheads="1"/>
          </p:cNvSpPr>
          <p:nvPr/>
        </p:nvSpPr>
        <p:spPr bwMode="auto">
          <a:xfrm flipH="1">
            <a:off x="3962400" y="5334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22" name="Oval 24"/>
          <p:cNvSpPr>
            <a:spLocks noChangeArrowheads="1"/>
          </p:cNvSpPr>
          <p:nvPr/>
        </p:nvSpPr>
        <p:spPr bwMode="auto">
          <a:xfrm flipH="1">
            <a:off x="1905000" y="5638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23" name="Oval 25"/>
          <p:cNvSpPr>
            <a:spLocks noChangeArrowheads="1"/>
          </p:cNvSpPr>
          <p:nvPr/>
        </p:nvSpPr>
        <p:spPr bwMode="auto">
          <a:xfrm flipH="1">
            <a:off x="22098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24" name="Oval 26"/>
          <p:cNvSpPr>
            <a:spLocks noChangeArrowheads="1"/>
          </p:cNvSpPr>
          <p:nvPr/>
        </p:nvSpPr>
        <p:spPr bwMode="auto">
          <a:xfrm flipH="1">
            <a:off x="3810000" y="6324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25" name="Oval 27"/>
          <p:cNvSpPr>
            <a:spLocks noChangeArrowheads="1"/>
          </p:cNvSpPr>
          <p:nvPr/>
        </p:nvSpPr>
        <p:spPr bwMode="auto">
          <a:xfrm flipH="1">
            <a:off x="17526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26" name="Oval 28"/>
          <p:cNvSpPr>
            <a:spLocks noChangeArrowheads="1"/>
          </p:cNvSpPr>
          <p:nvPr/>
        </p:nvSpPr>
        <p:spPr bwMode="auto">
          <a:xfrm flipH="1">
            <a:off x="30480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27" name="Oval 29"/>
          <p:cNvSpPr>
            <a:spLocks noChangeArrowheads="1"/>
          </p:cNvSpPr>
          <p:nvPr/>
        </p:nvSpPr>
        <p:spPr bwMode="auto">
          <a:xfrm flipH="1">
            <a:off x="7543800" y="3886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28" name="Oval 30"/>
          <p:cNvSpPr>
            <a:spLocks noChangeArrowheads="1"/>
          </p:cNvSpPr>
          <p:nvPr/>
        </p:nvSpPr>
        <p:spPr bwMode="auto">
          <a:xfrm flipH="1">
            <a:off x="6858000" y="3429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29" name="Oval 31"/>
          <p:cNvSpPr>
            <a:spLocks noChangeArrowheads="1"/>
          </p:cNvSpPr>
          <p:nvPr/>
        </p:nvSpPr>
        <p:spPr bwMode="auto">
          <a:xfrm flipH="1">
            <a:off x="5334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30" name="Oval 32"/>
          <p:cNvSpPr>
            <a:spLocks noChangeArrowheads="1"/>
          </p:cNvSpPr>
          <p:nvPr/>
        </p:nvSpPr>
        <p:spPr bwMode="auto">
          <a:xfrm flipH="1">
            <a:off x="75438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31" name="Oval 33"/>
          <p:cNvSpPr>
            <a:spLocks noChangeArrowheads="1"/>
          </p:cNvSpPr>
          <p:nvPr/>
        </p:nvSpPr>
        <p:spPr bwMode="auto">
          <a:xfrm flipH="1">
            <a:off x="6019800" y="5029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32" name="Oval 34"/>
          <p:cNvSpPr>
            <a:spLocks noChangeArrowheads="1"/>
          </p:cNvSpPr>
          <p:nvPr/>
        </p:nvSpPr>
        <p:spPr bwMode="auto">
          <a:xfrm flipH="1">
            <a:off x="6248400" y="6172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33" name="Oval 35"/>
          <p:cNvSpPr>
            <a:spLocks noChangeArrowheads="1"/>
          </p:cNvSpPr>
          <p:nvPr/>
        </p:nvSpPr>
        <p:spPr bwMode="auto">
          <a:xfrm flipH="1">
            <a:off x="76200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34" name="Oval 36"/>
          <p:cNvSpPr>
            <a:spLocks noChangeArrowheads="1"/>
          </p:cNvSpPr>
          <p:nvPr/>
        </p:nvSpPr>
        <p:spPr bwMode="auto">
          <a:xfrm flipH="1">
            <a:off x="6477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35" name="Oval 37"/>
          <p:cNvSpPr>
            <a:spLocks noChangeArrowheads="1"/>
          </p:cNvSpPr>
          <p:nvPr/>
        </p:nvSpPr>
        <p:spPr bwMode="auto">
          <a:xfrm flipH="1">
            <a:off x="7239000" y="5562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36" name="Line 38"/>
          <p:cNvSpPr>
            <a:spLocks noChangeShapeType="1"/>
          </p:cNvSpPr>
          <p:nvPr/>
        </p:nvSpPr>
        <p:spPr bwMode="auto">
          <a:xfrm>
            <a:off x="4267200" y="29718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grpSp>
        <p:nvGrpSpPr>
          <p:cNvPr id="55337" name="Group 39"/>
          <p:cNvGrpSpPr>
            <a:grpSpLocks/>
          </p:cNvGrpSpPr>
          <p:nvPr/>
        </p:nvGrpSpPr>
        <p:grpSpPr bwMode="auto">
          <a:xfrm>
            <a:off x="1736725" y="5224463"/>
            <a:ext cx="549275" cy="490537"/>
            <a:chOff x="1094" y="3291"/>
            <a:chExt cx="346" cy="309"/>
          </a:xfrm>
        </p:grpSpPr>
        <p:sp>
          <p:nvSpPr>
            <p:cNvPr id="55355" name="Line 40"/>
            <p:cNvSpPr>
              <a:spLocks noChangeShapeType="1"/>
            </p:cNvSpPr>
            <p:nvPr/>
          </p:nvSpPr>
          <p:spPr bwMode="auto">
            <a:xfrm flipH="1">
              <a:off x="1242" y="3489"/>
              <a:ext cx="156" cy="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55356" name="Oval 41"/>
            <p:cNvSpPr>
              <a:spLocks noChangeArrowheads="1"/>
            </p:cNvSpPr>
            <p:nvPr/>
          </p:nvSpPr>
          <p:spPr bwMode="auto">
            <a:xfrm flipH="1">
              <a:off x="1200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5357" name="Oval 42"/>
            <p:cNvSpPr>
              <a:spLocks noChangeArrowheads="1"/>
            </p:cNvSpPr>
            <p:nvPr/>
          </p:nvSpPr>
          <p:spPr bwMode="auto">
            <a:xfrm flipH="1">
              <a:off x="1392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5358" name="Text Box 43"/>
            <p:cNvSpPr txBox="1">
              <a:spLocks noChangeArrowheads="1"/>
            </p:cNvSpPr>
            <p:nvPr/>
          </p:nvSpPr>
          <p:spPr bwMode="auto">
            <a:xfrm>
              <a:off x="1094" y="3291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800">
                  <a:solidFill>
                    <a:srgbClr val="000000"/>
                  </a:solidFill>
                  <a:ea typeface="Courier New" charset="0"/>
                  <a:cs typeface="Gill Sans" charset="0"/>
                </a:rPr>
                <a:t>12</a:t>
              </a:r>
            </a:p>
          </p:txBody>
        </p:sp>
      </p:grpSp>
      <p:grpSp>
        <p:nvGrpSpPr>
          <p:cNvPr id="55338" name="Group 44"/>
          <p:cNvGrpSpPr>
            <a:grpSpLocks/>
          </p:cNvGrpSpPr>
          <p:nvPr/>
        </p:nvGrpSpPr>
        <p:grpSpPr bwMode="auto">
          <a:xfrm>
            <a:off x="4876800" y="4191000"/>
            <a:ext cx="731838" cy="522288"/>
            <a:chOff x="3072" y="2640"/>
            <a:chExt cx="461" cy="329"/>
          </a:xfrm>
        </p:grpSpPr>
        <p:grpSp>
          <p:nvGrpSpPr>
            <p:cNvPr id="55350" name="Group 45"/>
            <p:cNvGrpSpPr>
              <a:grpSpLocks/>
            </p:cNvGrpSpPr>
            <p:nvPr/>
          </p:nvGrpSpPr>
          <p:grpSpPr bwMode="auto">
            <a:xfrm>
              <a:off x="3072" y="2640"/>
              <a:ext cx="192" cy="288"/>
              <a:chOff x="3072" y="2640"/>
              <a:chExt cx="192" cy="288"/>
            </a:xfrm>
          </p:grpSpPr>
          <p:sp>
            <p:nvSpPr>
              <p:cNvPr id="55352" name="Line 46"/>
              <p:cNvSpPr>
                <a:spLocks noChangeShapeType="1"/>
              </p:cNvSpPr>
              <p:nvPr/>
            </p:nvSpPr>
            <p:spPr bwMode="auto">
              <a:xfrm flipH="1">
                <a:off x="3111" y="2685"/>
                <a:ext cx="114" cy="19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dirty="0">
                  <a:ea typeface="Gill Sans"/>
                  <a:cs typeface="Gill Sans"/>
                </a:endParaRPr>
              </a:p>
            </p:txBody>
          </p:sp>
          <p:sp>
            <p:nvSpPr>
              <p:cNvPr id="55353" name="Oval 47"/>
              <p:cNvSpPr>
                <a:spLocks noChangeArrowheads="1"/>
              </p:cNvSpPr>
              <p:nvPr/>
            </p:nvSpPr>
            <p:spPr bwMode="auto">
              <a:xfrm flipH="1">
                <a:off x="3216" y="264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kumimoji="1"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  <p:sp>
            <p:nvSpPr>
              <p:cNvPr id="55354" name="Oval 48"/>
              <p:cNvSpPr>
                <a:spLocks noChangeArrowheads="1"/>
              </p:cNvSpPr>
              <p:nvPr/>
            </p:nvSpPr>
            <p:spPr bwMode="auto">
              <a:xfrm flipH="1">
                <a:off x="3072" y="288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kumimoji="1" lang="en-US" sz="2400">
                  <a:solidFill>
                    <a:srgbClr val="000000"/>
                  </a:solidFill>
                  <a:ea typeface="Courier New" charset="0"/>
                  <a:cs typeface="Gill Sans" charset="0"/>
                </a:endParaRPr>
              </a:p>
            </p:txBody>
          </p:sp>
        </p:grpSp>
        <p:sp>
          <p:nvSpPr>
            <p:cNvPr id="55351" name="Text Box 49"/>
            <p:cNvSpPr txBox="1">
              <a:spLocks noChangeArrowheads="1"/>
            </p:cNvSpPr>
            <p:nvPr/>
          </p:nvSpPr>
          <p:spPr bwMode="auto">
            <a:xfrm>
              <a:off x="3217" y="2738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800">
                  <a:solidFill>
                    <a:srgbClr val="000000"/>
                  </a:solidFill>
                  <a:ea typeface="Courier New" charset="0"/>
                  <a:cs typeface="Gill Sans" charset="0"/>
                </a:rPr>
                <a:t>21</a:t>
              </a:r>
            </a:p>
          </p:txBody>
        </p:sp>
      </p:grpSp>
      <p:sp>
        <p:nvSpPr>
          <p:cNvPr id="55339" name="Oval 50"/>
          <p:cNvSpPr>
            <a:spLocks noChangeArrowheads="1"/>
          </p:cNvSpPr>
          <p:nvPr/>
        </p:nvSpPr>
        <p:spPr bwMode="auto">
          <a:xfrm>
            <a:off x="3810000" y="6248400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200">
                <a:solidFill>
                  <a:srgbClr val="FFFFFF"/>
                </a:solidFill>
                <a:ea typeface="Courier New" charset="0"/>
                <a:cs typeface="Gill Sans" charset="0"/>
              </a:rPr>
              <a:t>1</a:t>
            </a:r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40" name="Oval 51"/>
          <p:cNvSpPr>
            <a:spLocks noChangeArrowheads="1"/>
          </p:cNvSpPr>
          <p:nvPr/>
        </p:nvSpPr>
        <p:spPr bwMode="auto">
          <a:xfrm>
            <a:off x="4343400" y="5943600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200">
                <a:solidFill>
                  <a:srgbClr val="FFFFFF"/>
                </a:solidFill>
                <a:ea typeface="Courier New" charset="0"/>
                <a:cs typeface="Gill Sans" charset="0"/>
              </a:rPr>
              <a:t>2</a:t>
            </a:r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41" name="Oval 52"/>
          <p:cNvSpPr>
            <a:spLocks noChangeArrowheads="1"/>
          </p:cNvSpPr>
          <p:nvPr/>
        </p:nvSpPr>
        <p:spPr bwMode="auto">
          <a:xfrm>
            <a:off x="3886200" y="5257800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200">
                <a:solidFill>
                  <a:srgbClr val="FFFFFF"/>
                </a:solidFill>
                <a:ea typeface="Courier New" charset="0"/>
                <a:cs typeface="Gill Sans" charset="0"/>
              </a:rPr>
              <a:t>3</a:t>
            </a:r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42" name="Oval 53"/>
          <p:cNvSpPr>
            <a:spLocks noChangeArrowheads="1"/>
          </p:cNvSpPr>
          <p:nvPr/>
        </p:nvSpPr>
        <p:spPr bwMode="auto">
          <a:xfrm>
            <a:off x="3962400" y="4419600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200">
                <a:solidFill>
                  <a:srgbClr val="FFFFFF"/>
                </a:solidFill>
                <a:ea typeface="Courier New" charset="0"/>
                <a:cs typeface="Gill Sans" charset="0"/>
              </a:rPr>
              <a:t>4</a:t>
            </a:r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43" name="Oval 54"/>
          <p:cNvSpPr>
            <a:spLocks noChangeArrowheads="1"/>
          </p:cNvSpPr>
          <p:nvPr/>
        </p:nvSpPr>
        <p:spPr bwMode="auto">
          <a:xfrm>
            <a:off x="4343400" y="4267200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200">
                <a:solidFill>
                  <a:srgbClr val="FFFFFF"/>
                </a:solidFill>
                <a:ea typeface="Courier New" charset="0"/>
                <a:cs typeface="Gill Sans" charset="0"/>
              </a:rPr>
              <a:t>5</a:t>
            </a:r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44" name="Oval 55"/>
          <p:cNvSpPr>
            <a:spLocks noChangeArrowheads="1"/>
          </p:cNvSpPr>
          <p:nvPr/>
        </p:nvSpPr>
        <p:spPr bwMode="auto">
          <a:xfrm>
            <a:off x="3962400" y="3962400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200">
                <a:solidFill>
                  <a:srgbClr val="FFFFFF"/>
                </a:solidFill>
                <a:ea typeface="Courier New" charset="0"/>
                <a:cs typeface="Gill Sans" charset="0"/>
              </a:rPr>
              <a:t>6</a:t>
            </a:r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45" name="Oval 56"/>
          <p:cNvSpPr>
            <a:spLocks noChangeArrowheads="1"/>
          </p:cNvSpPr>
          <p:nvPr/>
        </p:nvSpPr>
        <p:spPr bwMode="auto">
          <a:xfrm>
            <a:off x="3810000" y="3581400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200">
                <a:solidFill>
                  <a:srgbClr val="FFFFFF"/>
                </a:solidFill>
                <a:ea typeface="Courier New" charset="0"/>
                <a:cs typeface="Gill Sans" charset="0"/>
              </a:rPr>
              <a:t>7</a:t>
            </a:r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5346" name="Line 57"/>
          <p:cNvSpPr>
            <a:spLocks noChangeShapeType="1"/>
          </p:cNvSpPr>
          <p:nvPr/>
        </p:nvSpPr>
        <p:spPr bwMode="auto">
          <a:xfrm>
            <a:off x="4267200" y="6704013"/>
            <a:ext cx="50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5347" name="Text Box 58"/>
          <p:cNvSpPr txBox="1">
            <a:spLocks noChangeArrowheads="1"/>
          </p:cNvSpPr>
          <p:nvPr/>
        </p:nvSpPr>
        <p:spPr bwMode="auto">
          <a:xfrm>
            <a:off x="4800600" y="6535738"/>
            <a:ext cx="304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  <a:endParaRPr kumimoji="1" lang="en-US" sz="1800">
              <a:solidFill>
                <a:srgbClr val="FFFFFF"/>
              </a:solidFill>
              <a:ea typeface="Courier New" charset="0"/>
              <a:cs typeface="Gill Sans" charset="0"/>
              <a:sym typeface="Symbol" charset="0"/>
            </a:endParaRPr>
          </a:p>
        </p:txBody>
      </p:sp>
      <p:sp>
        <p:nvSpPr>
          <p:cNvPr id="55348" name="Text Box 61"/>
          <p:cNvSpPr txBox="1">
            <a:spLocks noChangeArrowheads="1"/>
          </p:cNvSpPr>
          <p:nvPr/>
        </p:nvSpPr>
        <p:spPr bwMode="auto">
          <a:xfrm>
            <a:off x="4191000" y="324643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L</a:t>
            </a:r>
          </a:p>
        </p:txBody>
      </p:sp>
      <p:sp>
        <p:nvSpPr>
          <p:cNvPr id="55349" name="Text Box 62"/>
          <p:cNvSpPr txBox="1">
            <a:spLocks noChangeArrowheads="1"/>
          </p:cNvSpPr>
          <p:nvPr/>
        </p:nvSpPr>
        <p:spPr bwMode="auto">
          <a:xfrm>
            <a:off x="6732588" y="5006975"/>
            <a:ext cx="1895475" cy="3667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FFFFFF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kumimoji="1" lang="en-US" sz="1800">
                <a:solidFill>
                  <a:srgbClr val="FFFFFF"/>
                </a:solidFill>
                <a:ea typeface="Courier New" charset="0"/>
                <a:cs typeface="Gill Sans" charset="0"/>
              </a:rPr>
              <a:t> = min(12, 21)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closest pair of points</a:t>
            </a:r>
            <a:endParaRPr lang="en-US"/>
          </a:p>
        </p:txBody>
      </p:sp>
      <p:sp>
        <p:nvSpPr>
          <p:cNvPr id="6963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Def.  Let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 have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smallest</a:t>
            </a:r>
            <a:br>
              <a:rPr lang="en-US" dirty="0" smtClean="0"/>
            </a:br>
            <a:r>
              <a:rPr lang="en-US" dirty="0" smtClean="0"/>
              <a:t>y-coordinate among points </a:t>
            </a:r>
            <a:br>
              <a:rPr lang="en-US" dirty="0" smtClean="0"/>
            </a:br>
            <a:r>
              <a:rPr lang="en-US" dirty="0" smtClean="0"/>
              <a:t>in the 2</a:t>
            </a:r>
            <a:r>
              <a:rPr lang="en-US" dirty="0" smtClean="0">
                <a:sym typeface="Symbol" charset="2"/>
              </a:rPr>
              <a:t></a:t>
            </a:r>
            <a:r>
              <a:rPr lang="en-US" dirty="0" smtClean="0"/>
              <a:t>-width-strip.</a:t>
            </a:r>
          </a:p>
          <a:p>
            <a:r>
              <a:rPr lang="en-US" dirty="0" smtClean="0"/>
              <a:t>Claim.  If |</a:t>
            </a:r>
            <a:r>
              <a:rPr lang="en-US" dirty="0" err="1" smtClean="0"/>
              <a:t>i</a:t>
            </a:r>
            <a:r>
              <a:rPr lang="en-US" dirty="0" smtClean="0"/>
              <a:t> – j| </a:t>
            </a:r>
            <a:r>
              <a:rPr lang="en-US" dirty="0" smtClean="0">
                <a:sym typeface="Symbol" charset="2"/>
              </a:rPr>
              <a:t>&gt;</a:t>
            </a:r>
            <a:r>
              <a:rPr lang="en-US" dirty="0" smtClean="0"/>
              <a:t> 8, then the </a:t>
            </a:r>
            <a:br>
              <a:rPr lang="en-US" dirty="0" smtClean="0"/>
            </a:br>
            <a:r>
              <a:rPr lang="en-US" dirty="0" smtClean="0"/>
              <a:t>distance between 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 and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j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is &gt; </a:t>
            </a:r>
            <a:r>
              <a:rPr lang="en-US" dirty="0" smtClean="0">
                <a:sym typeface="Symbol" charset="2"/>
              </a:rPr>
              <a:t>.</a:t>
            </a:r>
          </a:p>
          <a:p>
            <a:r>
              <a:rPr lang="en-US" dirty="0" smtClean="0"/>
              <a:t>Pf:  No two points lie in the </a:t>
            </a:r>
            <a:br>
              <a:rPr lang="en-US" dirty="0" smtClean="0"/>
            </a:br>
            <a:r>
              <a:rPr lang="en-US" dirty="0" smtClean="0"/>
              <a:t>same ½</a:t>
            </a:r>
            <a:r>
              <a:rPr lang="en-US" dirty="0" smtClean="0">
                <a:sym typeface="Symbol" charset="2"/>
              </a:rPr>
              <a:t>-</a:t>
            </a:r>
            <a:r>
              <a:rPr lang="en-US" dirty="0" smtClean="0"/>
              <a:t>by-½</a:t>
            </a:r>
            <a:r>
              <a:rPr lang="en-US" dirty="0" smtClean="0">
                <a:sym typeface="Symbol" charset="2"/>
              </a:rPr>
              <a:t></a:t>
            </a:r>
            <a:r>
              <a:rPr lang="en-US" dirty="0" smtClean="0"/>
              <a:t> box: 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so </a:t>
            </a:r>
            <a:r>
              <a:rPr lang="en-US" sz="2800" b="1" dirty="0" smtClean="0"/>
              <a:t>≤ </a:t>
            </a:r>
            <a:r>
              <a:rPr lang="en-US" dirty="0" smtClean="0"/>
              <a:t>8 boxes within +</a:t>
            </a:r>
            <a:r>
              <a:rPr lang="en-US" dirty="0" smtClean="0">
                <a:sym typeface="Symbol" charset="2"/>
              </a:rPr>
              <a:t> of y(</a:t>
            </a:r>
            <a:r>
              <a:rPr lang="en-US" dirty="0" err="1" smtClean="0">
                <a:sym typeface="Symbol" charset="2"/>
              </a:rPr>
              <a:t>s</a:t>
            </a:r>
            <a:r>
              <a:rPr lang="en-US" baseline="-25000" dirty="0" err="1" smtClean="0">
                <a:sym typeface="Symbol" charset="2"/>
              </a:rPr>
              <a:t>i</a:t>
            </a:r>
            <a:r>
              <a:rPr lang="en-US" dirty="0" smtClean="0">
                <a:sym typeface="Symbol" charset="2"/>
              </a:rPr>
              <a:t>). </a:t>
            </a:r>
            <a:endParaRPr lang="en-US" dirty="0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B45BAB7E-4D2A-3F4C-9BFA-16F936BC8602}" type="slidenum">
              <a:rPr lang="en-US" sz="1400" smtClean="0">
                <a:solidFill>
                  <a:srgbClr val="C9C2D1"/>
                </a:solidFill>
                <a:ea typeface="Gill Sans"/>
                <a:cs typeface="Gill Sans"/>
              </a:rPr>
              <a:pPr/>
              <a:t>52</a:t>
            </a:fld>
            <a:endParaRPr lang="en-US" sz="1400" dirty="0">
              <a:solidFill>
                <a:srgbClr val="C9C2D1"/>
              </a:solidFill>
              <a:ea typeface="Gill Sans"/>
              <a:cs typeface="Gill Sans"/>
            </a:endParaRPr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6410325" y="762000"/>
            <a:ext cx="2133600" cy="502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7477125" y="762000"/>
            <a:ext cx="0" cy="502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7820025" y="5805488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6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  <a:endParaRPr kumimoji="1" lang="en-US" sz="1600">
              <a:solidFill>
                <a:srgbClr val="FFFFFF"/>
              </a:solidFill>
              <a:ea typeface="Courier New" charset="0"/>
              <a:cs typeface="Gill Sans" charset="0"/>
              <a:sym typeface="Symbol" charset="0"/>
            </a:endParaRPr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6477000" y="3322564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 dirty="0">
                <a:solidFill>
                  <a:srgbClr val="FFFFFF"/>
                </a:solidFill>
                <a:ea typeface="Courier New" charset="0"/>
                <a:cs typeface="Gill Sans" charset="0"/>
              </a:rPr>
              <a:t>29</a:t>
            </a:r>
            <a:endParaRPr kumimoji="1" lang="en-US" sz="1000" dirty="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6934200" y="3048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8001000" y="3048000"/>
            <a:ext cx="9525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rot="5400000">
            <a:off x="7477125" y="2514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rot="5400000">
            <a:off x="7477125" y="3048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rot="5400000">
            <a:off x="7477125" y="1981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7512960" y="3246364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 dirty="0">
                <a:solidFill>
                  <a:srgbClr val="FFFFFF"/>
                </a:solidFill>
                <a:ea typeface="Courier New" charset="0"/>
                <a:cs typeface="Gill Sans" charset="0"/>
              </a:rPr>
              <a:t>30</a:t>
            </a:r>
            <a:endParaRPr kumimoji="1" lang="en-US" sz="1000" dirty="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7696200" y="2590800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31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7359" name="Oval 15"/>
          <p:cNvSpPr>
            <a:spLocks noChangeArrowheads="1"/>
          </p:cNvSpPr>
          <p:nvPr/>
        </p:nvSpPr>
        <p:spPr bwMode="auto">
          <a:xfrm>
            <a:off x="8229600" y="3657600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 dirty="0">
                <a:solidFill>
                  <a:srgbClr val="FFFFFF"/>
                </a:solidFill>
                <a:ea typeface="Courier New" charset="0"/>
                <a:cs typeface="Gill Sans" charset="0"/>
              </a:rPr>
              <a:t>28</a:t>
            </a:r>
            <a:endParaRPr kumimoji="1" lang="en-US" sz="1000" dirty="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8543925" y="762000"/>
            <a:ext cx="0" cy="502920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6410325" y="762000"/>
            <a:ext cx="0" cy="502920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6791325" y="4495800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26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7363" name="Oval 19"/>
          <p:cNvSpPr>
            <a:spLocks noChangeArrowheads="1"/>
          </p:cNvSpPr>
          <p:nvPr/>
        </p:nvSpPr>
        <p:spPr bwMode="auto">
          <a:xfrm>
            <a:off x="7858125" y="4724400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25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6791325" y="5805488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6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  <a:endParaRPr kumimoji="1" lang="en-US" sz="1600">
              <a:solidFill>
                <a:srgbClr val="FFFFFF"/>
              </a:solidFill>
              <a:ea typeface="Courier New" charset="0"/>
              <a:cs typeface="Gill Sans" charset="0"/>
              <a:sym typeface="Symbol" charset="0"/>
            </a:endParaRP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8543925" y="3657600"/>
            <a:ext cx="523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½</a:t>
            </a:r>
            <a:r>
              <a:rPr kumimoji="1" lang="en-US" sz="16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8543925" y="3124200"/>
            <a:ext cx="60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800" dirty="0">
                <a:solidFill>
                  <a:srgbClr val="000000"/>
                </a:solidFill>
                <a:ea typeface="Courier New" charset="0"/>
                <a:cs typeface="Gill Sans" charset="0"/>
              </a:rPr>
              <a:t>½</a:t>
            </a:r>
            <a:r>
              <a:rPr kumimoji="1" lang="en-US" sz="1600" dirty="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</a:p>
        </p:txBody>
      </p:sp>
      <p:grpSp>
        <p:nvGrpSpPr>
          <p:cNvPr id="57367" name="Group 23"/>
          <p:cNvGrpSpPr>
            <a:grpSpLocks/>
          </p:cNvGrpSpPr>
          <p:nvPr/>
        </p:nvGrpSpPr>
        <p:grpSpPr bwMode="auto">
          <a:xfrm>
            <a:off x="6867525" y="5257800"/>
            <a:ext cx="381000" cy="74613"/>
            <a:chOff x="1728" y="3504"/>
            <a:chExt cx="240" cy="47"/>
          </a:xfrm>
        </p:grpSpPr>
        <p:sp>
          <p:nvSpPr>
            <p:cNvPr id="57382" name="Oval 24"/>
            <p:cNvSpPr>
              <a:spLocks noChangeArrowheads="1"/>
            </p:cNvSpPr>
            <p:nvPr/>
          </p:nvSpPr>
          <p:spPr bwMode="auto">
            <a:xfrm>
              <a:off x="1728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7383" name="Oval 25"/>
            <p:cNvSpPr>
              <a:spLocks noChangeArrowheads="1"/>
            </p:cNvSpPr>
            <p:nvPr/>
          </p:nvSpPr>
          <p:spPr bwMode="auto">
            <a:xfrm>
              <a:off x="1824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7384" name="Oval 26"/>
            <p:cNvSpPr>
              <a:spLocks noChangeArrowheads="1"/>
            </p:cNvSpPr>
            <p:nvPr/>
          </p:nvSpPr>
          <p:spPr bwMode="auto">
            <a:xfrm>
              <a:off x="1825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7385" name="Oval 27"/>
            <p:cNvSpPr>
              <a:spLocks noChangeArrowheads="1"/>
            </p:cNvSpPr>
            <p:nvPr/>
          </p:nvSpPr>
          <p:spPr bwMode="auto">
            <a:xfrm>
              <a:off x="1728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7386" name="Oval 28"/>
            <p:cNvSpPr>
              <a:spLocks noChangeArrowheads="1"/>
            </p:cNvSpPr>
            <p:nvPr/>
          </p:nvSpPr>
          <p:spPr bwMode="auto">
            <a:xfrm>
              <a:off x="1824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7387" name="Oval 29"/>
            <p:cNvSpPr>
              <a:spLocks noChangeArrowheads="1"/>
            </p:cNvSpPr>
            <p:nvPr/>
          </p:nvSpPr>
          <p:spPr bwMode="auto">
            <a:xfrm>
              <a:off x="1921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</p:grpSp>
      <p:grpSp>
        <p:nvGrpSpPr>
          <p:cNvPr id="57368" name="Group 30"/>
          <p:cNvGrpSpPr>
            <a:grpSpLocks/>
          </p:cNvGrpSpPr>
          <p:nvPr/>
        </p:nvGrpSpPr>
        <p:grpSpPr bwMode="auto">
          <a:xfrm>
            <a:off x="6867525" y="1219200"/>
            <a:ext cx="381000" cy="74613"/>
            <a:chOff x="1728" y="3504"/>
            <a:chExt cx="240" cy="47"/>
          </a:xfrm>
        </p:grpSpPr>
        <p:sp>
          <p:nvSpPr>
            <p:cNvPr id="57376" name="Oval 31"/>
            <p:cNvSpPr>
              <a:spLocks noChangeArrowheads="1"/>
            </p:cNvSpPr>
            <p:nvPr/>
          </p:nvSpPr>
          <p:spPr bwMode="auto">
            <a:xfrm>
              <a:off x="1728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7377" name="Oval 32"/>
            <p:cNvSpPr>
              <a:spLocks noChangeArrowheads="1"/>
            </p:cNvSpPr>
            <p:nvPr/>
          </p:nvSpPr>
          <p:spPr bwMode="auto">
            <a:xfrm>
              <a:off x="1824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7378" name="Oval 33"/>
            <p:cNvSpPr>
              <a:spLocks noChangeArrowheads="1"/>
            </p:cNvSpPr>
            <p:nvPr/>
          </p:nvSpPr>
          <p:spPr bwMode="auto">
            <a:xfrm>
              <a:off x="1825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7379" name="Oval 34"/>
            <p:cNvSpPr>
              <a:spLocks noChangeArrowheads="1"/>
            </p:cNvSpPr>
            <p:nvPr/>
          </p:nvSpPr>
          <p:spPr bwMode="auto">
            <a:xfrm>
              <a:off x="1728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7380" name="Oval 35"/>
            <p:cNvSpPr>
              <a:spLocks noChangeArrowheads="1"/>
            </p:cNvSpPr>
            <p:nvPr/>
          </p:nvSpPr>
          <p:spPr bwMode="auto">
            <a:xfrm>
              <a:off x="1824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7381" name="Oval 36"/>
            <p:cNvSpPr>
              <a:spLocks noChangeArrowheads="1"/>
            </p:cNvSpPr>
            <p:nvPr/>
          </p:nvSpPr>
          <p:spPr bwMode="auto">
            <a:xfrm>
              <a:off x="1921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</p:grpSp>
      <p:sp>
        <p:nvSpPr>
          <p:cNvPr id="57369" name="Oval 37"/>
          <p:cNvSpPr>
            <a:spLocks noChangeArrowheads="1"/>
          </p:cNvSpPr>
          <p:nvPr/>
        </p:nvSpPr>
        <p:spPr bwMode="auto">
          <a:xfrm>
            <a:off x="7743825" y="1447800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39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7370" name="Text Box 38"/>
          <p:cNvSpPr txBox="1">
            <a:spLocks noChangeArrowheads="1"/>
          </p:cNvSpPr>
          <p:nvPr/>
        </p:nvSpPr>
        <p:spPr bwMode="auto">
          <a:xfrm>
            <a:off x="5867400" y="39258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i</a:t>
            </a:r>
          </a:p>
        </p:txBody>
      </p:sp>
      <p:sp>
        <p:nvSpPr>
          <p:cNvPr id="57371" name="Text Box 39"/>
          <p:cNvSpPr txBox="1">
            <a:spLocks noChangeArrowheads="1"/>
          </p:cNvSpPr>
          <p:nvPr/>
        </p:nvSpPr>
        <p:spPr bwMode="auto">
          <a:xfrm>
            <a:off x="8648700" y="134461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j</a:t>
            </a:r>
          </a:p>
        </p:txBody>
      </p:sp>
      <p:sp>
        <p:nvSpPr>
          <p:cNvPr id="57372" name="Line 40"/>
          <p:cNvSpPr>
            <a:spLocks noChangeShapeType="1"/>
          </p:cNvSpPr>
          <p:nvPr/>
        </p:nvSpPr>
        <p:spPr bwMode="auto">
          <a:xfrm>
            <a:off x="61341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7373" name="Line 41"/>
          <p:cNvSpPr>
            <a:spLocks noChangeShapeType="1"/>
          </p:cNvSpPr>
          <p:nvPr/>
        </p:nvSpPr>
        <p:spPr bwMode="auto">
          <a:xfrm flipH="1">
            <a:off x="8407400" y="15621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7374" name="Oval 42"/>
          <p:cNvSpPr>
            <a:spLocks noChangeArrowheads="1"/>
          </p:cNvSpPr>
          <p:nvPr/>
        </p:nvSpPr>
        <p:spPr bwMode="auto">
          <a:xfrm>
            <a:off x="7193040" y="3962400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 dirty="0">
                <a:solidFill>
                  <a:srgbClr val="FFFFFF"/>
                </a:solidFill>
                <a:ea typeface="Courier New" charset="0"/>
                <a:cs typeface="Gill Sans" charset="0"/>
              </a:rPr>
              <a:t>27</a:t>
            </a:r>
            <a:endParaRPr kumimoji="1" lang="en-US" sz="1000" dirty="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graphicFrame>
        <p:nvGraphicFramePr>
          <p:cNvPr id="5737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614266"/>
              </p:ext>
            </p:extLst>
          </p:nvPr>
        </p:nvGraphicFramePr>
        <p:xfrm>
          <a:off x="1516855" y="4876800"/>
          <a:ext cx="381714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8" name="Equation" r:id="rId4" imgW="2120900" imgH="508000" progId="Equation.3">
                  <p:embed/>
                </p:oleObj>
              </mc:Choice>
              <mc:Fallback>
                <p:oleObj name="Equation" r:id="rId4" imgW="2120900" imgH="508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855" y="4876800"/>
                        <a:ext cx="381714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closest pair algorithm</a:t>
            </a:r>
          </a:p>
        </p:txBody>
      </p:sp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7AA95CCC-02E8-DA44-9217-518440D31836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53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7391400" cy="556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2880" tIns="91440" rIns="137160" bIns="9144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Closest-Pair(p</a:t>
            </a:r>
            <a:r>
              <a:rPr lang="en-US" sz="1600" b="1" baseline="-250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…,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en-US" sz="1600" b="1" baseline="-250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if(n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&lt;= ??) return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Symbol" charset="2"/>
              </a:rPr>
              <a:t>??</a:t>
            </a:r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Compute separation line L such that half the points</a:t>
            </a:r>
            <a:b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are on one side and half on the other side.</a:t>
            </a:r>
          </a:p>
          <a:p>
            <a:pPr>
              <a:defRPr/>
            </a:pPr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Symbol" charset="2"/>
              </a:rPr>
              <a:t></a:t>
            </a:r>
            <a:r>
              <a:rPr lang="en-US" sz="1600" b="1" baseline="-250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Closest-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Pair(left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half)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Symbol" charset="2"/>
              </a:rPr>
              <a:t></a:t>
            </a:r>
            <a:r>
              <a:rPr lang="en-US" sz="1600" b="1" baseline="-250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Closest-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Pair(right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half)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Symbol" charset="2"/>
              </a:rPr>
              <a:t>  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Symbol" charset="2"/>
              </a:rPr>
              <a:t></a:t>
            </a:r>
            <a:r>
              <a:rPr lang="en-US" sz="1600" b="1" baseline="-250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Symbol" charset="2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Symbol" charset="2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= min(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Symbol" charset="2"/>
              </a:rPr>
              <a:t></a:t>
            </a:r>
            <a:r>
              <a:rPr lang="en-US" sz="1600" b="1" baseline="-250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Symbol" charset="2"/>
              </a:rPr>
              <a:t></a:t>
            </a:r>
            <a:r>
              <a:rPr lang="en-US" sz="1600" b="1" baseline="-250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>
              <a:defRPr/>
            </a:pPr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Delete all points further than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Symbol" charset="2"/>
              </a:rPr>
              <a:t>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from separation line L</a:t>
            </a:r>
          </a:p>
          <a:p>
            <a:pPr>
              <a:defRPr/>
            </a:pPr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Sort remaining points p[1]…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p[m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] by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y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-coordinate.</a:t>
            </a:r>
          </a:p>
          <a:p>
            <a:pPr>
              <a:defRPr/>
            </a:pPr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for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1..m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k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1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while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i+k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&lt;=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&amp;&amp;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p[i+k].y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&lt;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p[i].y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+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Symbol" charset="2"/>
              </a:rPr>
              <a:t>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Symbol" charset="2"/>
              </a:rPr>
              <a:t>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min(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Symbol" charset="2"/>
              </a:rPr>
              <a:t>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distance between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p[i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] and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p[i+k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]);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k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++;</a:t>
            </a:r>
          </a:p>
          <a:p>
            <a:pPr>
              <a:defRPr/>
            </a:pPr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return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Symbol" charset="2"/>
              </a:rPr>
              <a:t>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Symbol" charset="2"/>
              </a:rPr>
              <a:t>.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closest pair of points:  analysis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Gill Sans"/>
              </a:rPr>
              <a:t>Number of </a:t>
            </a:r>
            <a:r>
              <a:rPr lang="en-US" dirty="0" err="1" smtClean="0">
                <a:ea typeface="Gill Sans"/>
              </a:rPr>
              <a:t>pairwise</a:t>
            </a:r>
            <a:r>
              <a:rPr lang="en-US" dirty="0" smtClean="0">
                <a:ea typeface="Gill Sans"/>
              </a:rPr>
              <a:t> distance calculations:</a:t>
            </a:r>
          </a:p>
          <a:p>
            <a:pPr>
              <a:defRPr/>
            </a:pPr>
            <a:endParaRPr lang="en-US" dirty="0" smtClean="0">
              <a:ea typeface="Gill Sans"/>
            </a:endParaRPr>
          </a:p>
          <a:p>
            <a:pPr>
              <a:defRPr/>
            </a:pPr>
            <a:endParaRPr lang="en-US" dirty="0" smtClean="0">
              <a:ea typeface="Gill Sans"/>
            </a:endParaRPr>
          </a:p>
          <a:p>
            <a:pPr>
              <a:defRPr/>
            </a:pPr>
            <a:endParaRPr lang="en-US" dirty="0" smtClean="0">
              <a:ea typeface="Gill Sans"/>
            </a:endParaRPr>
          </a:p>
          <a:p>
            <a:pPr marL="0" indent="0">
              <a:defRPr/>
            </a:pPr>
            <a:r>
              <a:rPr lang="en-US" sz="2400" dirty="0" smtClean="0">
                <a:ea typeface="Gill Sans"/>
              </a:rPr>
              <a:t>(A mostly superfluous detail: straightforward implementation gives a running time that is a factor of log </a:t>
            </a:r>
            <a:r>
              <a:rPr lang="en-US" sz="2400" dirty="0" err="1" smtClean="0">
                <a:ea typeface="Gill Sans"/>
              </a:rPr>
              <a:t>n</a:t>
            </a:r>
            <a:r>
              <a:rPr lang="en-US" sz="2400" dirty="0" smtClean="0">
                <a:ea typeface="Gill Sans"/>
              </a:rPr>
              <a:t> larger, due to sorting in the various </a:t>
            </a:r>
            <a:r>
              <a:rPr lang="en-US" sz="2400" dirty="0" err="1" smtClean="0">
                <a:ea typeface="Gill Sans"/>
              </a:rPr>
              <a:t>subproblems</a:t>
            </a:r>
            <a:r>
              <a:rPr lang="en-US" sz="2400" dirty="0" smtClean="0">
                <a:ea typeface="Gill Sans"/>
              </a:rPr>
              <a:t>.  Run time can be reduced to </a:t>
            </a:r>
            <a:r>
              <a:rPr lang="en-US" sz="2400" dirty="0" err="1" smtClean="0">
                <a:ea typeface="Gill Sans"/>
              </a:rPr>
              <a:t>O(n</a:t>
            </a:r>
            <a:r>
              <a:rPr lang="en-US" sz="2400" dirty="0" smtClean="0">
                <a:ea typeface="Gill Sans"/>
              </a:rPr>
              <a:t> log </a:t>
            </a:r>
            <a:r>
              <a:rPr lang="en-US" sz="2400" dirty="0" err="1" smtClean="0">
                <a:ea typeface="Gill Sans"/>
              </a:rPr>
              <a:t>n</a:t>
            </a:r>
            <a:r>
              <a:rPr lang="en-US" sz="2400" dirty="0" smtClean="0">
                <a:ea typeface="Gill Sans"/>
              </a:rPr>
              <a:t>) also, roughly by the trick of sorting by </a:t>
            </a:r>
            <a:r>
              <a:rPr lang="en-US" sz="2400" dirty="0" err="1" smtClean="0">
                <a:ea typeface="Gill Sans"/>
              </a:rPr>
              <a:t>x</a:t>
            </a:r>
            <a:r>
              <a:rPr lang="en-US" sz="2400" dirty="0" smtClean="0">
                <a:ea typeface="Gill Sans"/>
              </a:rPr>
              <a:t> at the top level, and returning/merging </a:t>
            </a:r>
            <a:r>
              <a:rPr lang="en-US" sz="2400" dirty="0" err="1" smtClean="0">
                <a:ea typeface="Gill Sans"/>
              </a:rPr>
              <a:t>y</a:t>
            </a:r>
            <a:r>
              <a:rPr lang="en-US" sz="2400" dirty="0" smtClean="0">
                <a:ea typeface="Gill Sans"/>
              </a:rPr>
              <a:t>-sorted lists from the </a:t>
            </a:r>
            <a:r>
              <a:rPr lang="en-US" sz="2400" dirty="0" err="1" smtClean="0">
                <a:ea typeface="Gill Sans"/>
              </a:rPr>
              <a:t>subcalls</a:t>
            </a:r>
            <a:r>
              <a:rPr lang="en-US" sz="2400" dirty="0" smtClean="0">
                <a:ea typeface="Gill Sans"/>
              </a:rPr>
              <a:t>.  </a:t>
            </a:r>
          </a:p>
          <a:p>
            <a:pPr marL="0" indent="0">
              <a:defRPr/>
            </a:pPr>
            <a:r>
              <a:rPr lang="en-US" sz="2400" dirty="0" smtClean="0">
                <a:ea typeface="Gill Sans"/>
              </a:rPr>
              <a:t>Regardless of this nuance, the big picture is the same: divide-and-conquer allows sharp speed gain over a naive n</a:t>
            </a:r>
            <a:r>
              <a:rPr lang="en-US" sz="2400" baseline="30000" dirty="0" smtClean="0">
                <a:ea typeface="Gill Sans"/>
              </a:rPr>
              <a:t>2</a:t>
            </a:r>
            <a:r>
              <a:rPr lang="en-US" sz="2400" dirty="0" smtClean="0">
                <a:ea typeface="Gill Sans"/>
              </a:rPr>
              <a:t> method.)</a:t>
            </a:r>
            <a:endParaRPr lang="en-US" sz="2400" dirty="0">
              <a:ea typeface="Gill Sans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5520017C-B808-164F-AFC7-293639596510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54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  <p:graphicFrame>
        <p:nvGraphicFramePr>
          <p:cNvPr id="61444" name="Object 2"/>
          <p:cNvGraphicFramePr>
            <a:graphicFrameLocks noChangeAspect="1"/>
          </p:cNvGraphicFramePr>
          <p:nvPr/>
        </p:nvGraphicFramePr>
        <p:xfrm>
          <a:off x="1338263" y="1192213"/>
          <a:ext cx="6507162" cy="173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4" name="Equation" r:id="rId4" imgW="3695700" imgH="558800" progId="Equation.3">
                  <p:embed/>
                </p:oleObj>
              </mc:Choice>
              <mc:Fallback>
                <p:oleObj name="Equation" r:id="rId4" imgW="3695700" imgH="558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000" t="-44128" r="-3000" b="-44128"/>
                      <a:stretch>
                        <a:fillRect/>
                      </a:stretch>
                    </p:blipFill>
                    <p:spPr bwMode="auto">
                      <a:xfrm>
                        <a:off x="1338263" y="1192213"/>
                        <a:ext cx="6507162" cy="1731962"/>
                      </a:xfrm>
                      <a:prstGeom prst="rect">
                        <a:avLst/>
                      </a:prstGeom>
                      <a:solidFill>
                        <a:srgbClr val="FFF5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closest pair of points:  analysis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0"/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Analysis, I: </a:t>
            </a:r>
            <a:r>
              <a:rPr lang="en-US" altLang="ja-JP" sz="240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</a:rPr>
              <a:t>Let D(n) be the number of pairwise distance calculations in the Closest-Pair Algorithm when run on n </a:t>
            </a: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  <a:sym typeface="Symbol" charset="0"/>
              </a:rPr>
              <a:t> 1 points</a:t>
            </a:r>
            <a:endParaRPr lang="en-US" altLang="ja-JP" sz="2400" dirty="0">
              <a:solidFill>
                <a:srgbClr val="008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0" indent="0"/>
            <a:endParaRPr lang="en-US" sz="28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endParaRPr lang="en-US" sz="28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endParaRPr lang="en-US" sz="28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endParaRPr lang="en-US" sz="28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BUT – that</a:t>
            </a:r>
            <a:r>
              <a:rPr lang="en-US" altLang="ja-JP" sz="2800" dirty="0">
                <a:latin typeface="Gill Sans" charset="0"/>
                <a:ea typeface="Courier New" charset="0"/>
                <a:cs typeface="Gill Sans" charset="0"/>
              </a:rPr>
              <a:t>’s only the number of </a:t>
            </a:r>
            <a:r>
              <a:rPr lang="en-US" altLang="ja-JP" sz="2800" i="1" dirty="0">
                <a:latin typeface="Gill Sans" charset="0"/>
                <a:ea typeface="Courier New" charset="0"/>
                <a:cs typeface="Gill Sans" charset="0"/>
              </a:rPr>
              <a:t>distance calculations</a:t>
            </a:r>
            <a:endParaRPr lang="en-US" altLang="ja-JP" sz="28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endParaRPr lang="en-US" sz="28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What if we counted comparisons?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A708A625-9D5F-3D40-9AC6-8996ECD54FA4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55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  <p:graphicFrame>
        <p:nvGraphicFramePr>
          <p:cNvPr id="63492" name="Object 2"/>
          <p:cNvGraphicFramePr>
            <a:graphicFrameLocks noChangeAspect="1"/>
          </p:cNvGraphicFramePr>
          <p:nvPr/>
        </p:nvGraphicFramePr>
        <p:xfrm>
          <a:off x="1414463" y="2182813"/>
          <a:ext cx="6465887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1" name="Equation" r:id="rId4" imgW="3670300" imgH="406400" progId="Equation.3">
                  <p:embed/>
                </p:oleObj>
              </mc:Choice>
              <mc:Fallback>
                <p:oleObj name="Equation" r:id="rId4" imgW="3670300" imgH="40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017" t="-43201" r="-3017" b="-43201"/>
                      <a:stretch>
                        <a:fillRect/>
                      </a:stretch>
                    </p:blipFill>
                    <p:spPr bwMode="auto">
                      <a:xfrm>
                        <a:off x="1414463" y="2182813"/>
                        <a:ext cx="6465887" cy="1246187"/>
                      </a:xfrm>
                      <a:prstGeom prst="rect">
                        <a:avLst/>
                      </a:prstGeom>
                      <a:solidFill>
                        <a:srgbClr val="FFF5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closest pair of points:  analysis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128C7DCD-13E1-9B4C-A196-3D3A2BE0E536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56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  <p:graphicFrame>
        <p:nvGraphicFramePr>
          <p:cNvPr id="65540" name="Object 2"/>
          <p:cNvGraphicFramePr>
            <a:graphicFrameLocks noChangeAspect="1"/>
          </p:cNvGraphicFramePr>
          <p:nvPr/>
        </p:nvGraphicFramePr>
        <p:xfrm>
          <a:off x="1828800" y="6008688"/>
          <a:ext cx="494823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9" name="Equation" r:id="rId4" imgW="4635500" imgH="304800" progId="Equation.3">
                  <p:embed/>
                </p:oleObj>
              </mc:Choice>
              <mc:Fallback>
                <p:oleObj name="Equation" r:id="rId4" imgW="4635500" imgH="304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450" t="-51428" r="-3450" b="-51428"/>
                      <a:stretch>
                        <a:fillRect/>
                      </a:stretch>
                    </p:blipFill>
                    <p:spPr bwMode="auto">
                      <a:xfrm>
                        <a:off x="1828800" y="6008688"/>
                        <a:ext cx="4948238" cy="620712"/>
                      </a:xfrm>
                      <a:prstGeom prst="rect">
                        <a:avLst/>
                      </a:prstGeom>
                      <a:solidFill>
                        <a:srgbClr val="FFF5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500808"/>
              </p:ext>
            </p:extLst>
          </p:nvPr>
        </p:nvGraphicFramePr>
        <p:xfrm>
          <a:off x="1066800" y="1447800"/>
          <a:ext cx="7070725" cy="229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0" name="Equation" r:id="rId6" imgW="4013200" imgH="749300" progId="Equation.3">
                  <p:embed/>
                </p:oleObj>
              </mc:Choice>
              <mc:Fallback>
                <p:oleObj name="Equation" r:id="rId6" imgW="4013200" imgH="749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l="-3017" t="-43201" r="-3017" b="-43201"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7070725" cy="2297112"/>
                      </a:xfrm>
                      <a:prstGeom prst="rect">
                        <a:avLst/>
                      </a:prstGeom>
                      <a:solidFill>
                        <a:srgbClr val="FFF5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685800" y="685800"/>
            <a:ext cx="7848600" cy="11430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5800" y="3352800"/>
            <a:ext cx="7848600" cy="11430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400" dirty="0">
                <a:latin typeface="Gill Sans" charset="0"/>
                <a:ea typeface="Courier New" charset="0"/>
                <a:cs typeface="Gill Sans" charset="0"/>
              </a:rPr>
              <a:t>Analysis, II:  </a:t>
            </a: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Courier New" charset="0"/>
                <a:cs typeface="Gill Sans" charset="0"/>
              </a:rPr>
              <a:t>Let C(n) be the number of comparisons between coordinates/distances in the Closest-Pair Algorithm when run on n </a:t>
            </a: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Courier New" charset="0"/>
                <a:cs typeface="Gill Sans" charset="0"/>
                <a:sym typeface="Symbol" charset="0"/>
              </a:rPr>
              <a:t> 1 points</a:t>
            </a:r>
            <a:endParaRPr lang="en-US" sz="2400" dirty="0">
              <a:solidFill>
                <a:srgbClr val="008000"/>
              </a:solidFill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endParaRPr lang="en-US" sz="24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endParaRPr lang="en-US" sz="24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endParaRPr lang="en-US" sz="24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endParaRPr lang="en-US" sz="24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r>
              <a:rPr lang="en-US" sz="2400" dirty="0">
                <a:latin typeface="Gill Sans" charset="0"/>
                <a:ea typeface="Courier New" charset="0"/>
                <a:cs typeface="Gill Sans" charset="0"/>
              </a:rPr>
              <a:t>Q.  Can we achieve O(n log n)?</a:t>
            </a:r>
          </a:p>
          <a:p>
            <a:pPr marL="0" indent="0"/>
            <a:endParaRPr lang="en-US" sz="24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r>
              <a:rPr lang="en-US" sz="2400" dirty="0">
                <a:latin typeface="Gill Sans" charset="0"/>
                <a:ea typeface="Courier New" charset="0"/>
                <a:cs typeface="Gill Sans" charset="0"/>
              </a:rPr>
              <a:t>A.  Yes. Don't sort points from scratch each time.</a:t>
            </a:r>
          </a:p>
          <a:p>
            <a:pPr lvl="1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Sort by x at top level only.</a:t>
            </a:r>
          </a:p>
          <a:p>
            <a:pPr lvl="1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Each recursive call returns </a:t>
            </a:r>
            <a:r>
              <a:rPr lang="en-US" sz="1800" b="1" dirty="0">
                <a:solidFill>
                  <a:srgbClr val="000000"/>
                </a:solidFill>
                <a:latin typeface="Gill Sans" charset="0"/>
                <a:ea typeface="Gill Sans" charset="0"/>
                <a:cs typeface="Courier New" charset="0"/>
                <a:sym typeface="Symbol" charset="0"/>
              </a:rPr>
              <a:t></a:t>
            </a:r>
            <a:r>
              <a:rPr lang="en-US" sz="1800" b="1" dirty="0">
                <a:solidFill>
                  <a:srgbClr val="000000"/>
                </a:solidFill>
                <a:latin typeface="Gill Sans" charset="0"/>
                <a:ea typeface="Gill Sans" charset="0"/>
                <a:cs typeface="Courier New" charset="0"/>
              </a:rPr>
              <a:t> </a:t>
            </a:r>
            <a:r>
              <a:rPr lang="en-US" sz="2000" i="1" dirty="0">
                <a:latin typeface="Gill Sans" charset="0"/>
                <a:ea typeface="Gill Sans" charset="0"/>
                <a:cs typeface="Courier New" charset="0"/>
              </a:rPr>
              <a:t>and</a:t>
            </a:r>
            <a:r>
              <a:rPr lang="en-US" sz="1200" b="1" dirty="0">
                <a:latin typeface="Gill Sans" charset="0"/>
                <a:ea typeface="Gill Sans" charset="0"/>
                <a:cs typeface="Courier New" charset="0"/>
              </a:rPr>
              <a:t> 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list of all points sorted by y</a:t>
            </a:r>
          </a:p>
          <a:p>
            <a:pPr lvl="1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Sort by </a:t>
            </a:r>
            <a:r>
              <a:rPr lang="en-US" sz="20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merging 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two pre-sorted lists.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worth the effort?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ode is longer &amp; more complex</a:t>
            </a:r>
          </a:p>
          <a:p>
            <a:r>
              <a:rPr lang="en-US" dirty="0" smtClean="0"/>
              <a:t>O(n log n) </a:t>
            </a:r>
            <a:r>
              <a:rPr lang="en-US" dirty="0" err="1" smtClean="0"/>
              <a:t>vs</a:t>
            </a:r>
            <a:r>
              <a:rPr lang="en-US" dirty="0" smtClean="0"/>
              <a:t> O(n</a:t>
            </a:r>
            <a:r>
              <a:rPr lang="en-US" baseline="30000" dirty="0" smtClean="0"/>
              <a:t>2</a:t>
            </a:r>
            <a:r>
              <a:rPr lang="en-US" dirty="0" smtClean="0"/>
              <a:t>) may hide 10x in constant?</a:t>
            </a:r>
          </a:p>
          <a:p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ow many points?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BC21B-C7C4-A34A-9672-415215A827D0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420100"/>
              </p:ext>
            </p:extLst>
          </p:nvPr>
        </p:nvGraphicFramePr>
        <p:xfrm>
          <a:off x="2743200" y="3088640"/>
          <a:ext cx="3657600" cy="323596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524000"/>
                <a:gridCol w="9906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R="27432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Speedup: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/ (10 n log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n)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</a:p>
                  </a:txBody>
                  <a:tcPr marR="27432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/>
                        <a:t>0</a:t>
                      </a:r>
                      <a:endParaRPr lang="en-US" dirty="0"/>
                    </a:p>
                  </a:txBody>
                  <a:tcPr marL="45720" marR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.3</a:t>
                      </a:r>
                      <a:endParaRPr lang="en-US" dirty="0"/>
                    </a:p>
                  </a:txBody>
                  <a:tcPr marL="0" marR="45720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R="27432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/>
                        <a:t>1</a:t>
                      </a:r>
                      <a:endParaRPr lang="en-US" dirty="0"/>
                    </a:p>
                  </a:txBody>
                  <a:tcPr marL="45720" marR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.5</a:t>
                      </a:r>
                      <a:endParaRPr lang="en-US" dirty="0"/>
                    </a:p>
                  </a:txBody>
                  <a:tcPr marL="0" marR="45720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 marR="27432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/>
                        <a:t>10</a:t>
                      </a:r>
                      <a:endParaRPr lang="en-US" dirty="0"/>
                    </a:p>
                  </a:txBody>
                  <a:tcPr marR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</a:t>
                      </a:r>
                      <a:endParaRPr lang="en-US" dirty="0"/>
                    </a:p>
                  </a:txBody>
                  <a:tcPr marR="27432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75</a:t>
                      </a:r>
                      <a:endParaRPr lang="en-US" dirty="0" smtClean="0"/>
                    </a:p>
                  </a:txBody>
                  <a:tcPr marR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100,000</a:t>
                      </a:r>
                      <a:endParaRPr lang="en-US" dirty="0"/>
                    </a:p>
                  </a:txBody>
                  <a:tcPr marR="27432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/>
                        <a:t>602</a:t>
                      </a:r>
                      <a:endParaRPr lang="en-US" dirty="0"/>
                    </a:p>
                  </a:txBody>
                  <a:tcPr marR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1,000,000</a:t>
                      </a:r>
                      <a:endParaRPr lang="en-US" dirty="0"/>
                    </a:p>
                  </a:txBody>
                  <a:tcPr marR="27432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5,017</a:t>
                      </a:r>
                      <a:endParaRPr lang="en-US" dirty="0" smtClean="0"/>
                    </a:p>
                  </a:txBody>
                  <a:tcPr marR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10,000,000</a:t>
                      </a:r>
                      <a:endParaRPr lang="en-US" dirty="0"/>
                    </a:p>
                  </a:txBody>
                  <a:tcPr marR="27432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43,004</a:t>
                      </a:r>
                      <a:endParaRPr lang="en-US" dirty="0" smtClean="0"/>
                    </a:p>
                  </a:txBody>
                  <a:tcPr marR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87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Gill Sans" charset="0"/>
              </a:rPr>
              <a:t>Going From Code to Recurrence</a:t>
            </a:r>
          </a:p>
        </p:txBody>
      </p:sp>
      <p:sp>
        <p:nvSpPr>
          <p:cNvPr id="6758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Gill Sans" charset="0"/>
              <a:ea typeface="Courier New" charset="0"/>
              <a:cs typeface="Gill Sans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F1C2C034-BECE-5742-8586-7D4AA80AACC1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58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going from code to recurrence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Carefully define what you</a:t>
            </a:r>
            <a:r>
              <a:rPr lang="en-US" altLang="ja-JP" sz="2800" dirty="0">
                <a:latin typeface="Gill Sans" charset="0"/>
                <a:ea typeface="Courier New" charset="0"/>
                <a:cs typeface="Gill Sans" charset="0"/>
              </a:rPr>
              <a:t>’re counting, and </a:t>
            </a:r>
            <a:r>
              <a:rPr lang="en-US" altLang="ja-JP" sz="2800" i="1" dirty="0">
                <a:latin typeface="Gill Sans" charset="0"/>
                <a:ea typeface="Courier New" charset="0"/>
                <a:cs typeface="Gill Sans" charset="0"/>
              </a:rPr>
              <a:t>write it down</a:t>
            </a:r>
            <a:r>
              <a:rPr lang="en-US" altLang="ja-JP" sz="2800" dirty="0">
                <a:latin typeface="Gill Sans" charset="0"/>
                <a:ea typeface="Courier New" charset="0"/>
                <a:cs typeface="Gill Sans" charset="0"/>
              </a:rPr>
              <a:t>!</a:t>
            </a:r>
          </a:p>
          <a:p>
            <a:pPr marL="400050" lvl="1" indent="-114300">
              <a:spcBef>
                <a:spcPts val="600"/>
              </a:spcBef>
            </a:pP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</a:rPr>
              <a:t>“Let C(n) be the number of comparisons between sort keys used by </a:t>
            </a:r>
            <a:r>
              <a:rPr lang="en-US" altLang="ja-JP" sz="2400" dirty="0" err="1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</a:rPr>
              <a:t>MergeSort</a:t>
            </a: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</a:rPr>
              <a:t> when sorting a list of length n </a:t>
            </a: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  <a:sym typeface="Symbol" charset="0"/>
              </a:rPr>
              <a:t></a:t>
            </a: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</a:rPr>
              <a:t> 1”</a:t>
            </a:r>
          </a:p>
          <a:p>
            <a:pPr marL="0" indent="0">
              <a:spcBef>
                <a:spcPts val="600"/>
              </a:spcBef>
            </a:pP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In code, clearly separate </a:t>
            </a:r>
            <a:r>
              <a:rPr lang="en-US" sz="2800" i="1" dirty="0">
                <a:solidFill>
                  <a:srgbClr val="3366FF"/>
                </a:solidFill>
                <a:latin typeface="Gill Sans" charset="0"/>
                <a:ea typeface="Courier New" charset="0"/>
                <a:cs typeface="Gill Sans" charset="0"/>
              </a:rPr>
              <a:t>base case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 from </a:t>
            </a:r>
            <a:r>
              <a:rPr lang="en-US" sz="2800" i="1" dirty="0">
                <a:solidFill>
                  <a:srgbClr val="FF3206"/>
                </a:solidFill>
                <a:latin typeface="Gill Sans" charset="0"/>
                <a:ea typeface="Courier New" charset="0"/>
                <a:cs typeface="Gill Sans" charset="0"/>
              </a:rPr>
              <a:t>recursive case</a:t>
            </a:r>
            <a:r>
              <a:rPr lang="en-US" sz="2800" dirty="0">
                <a:solidFill>
                  <a:srgbClr val="FF3206"/>
                </a:solidFill>
                <a:latin typeface="Gill Sans" charset="0"/>
                <a:ea typeface="Courier New" charset="0"/>
                <a:cs typeface="Gill Sans" charset="0"/>
              </a:rPr>
              <a:t>, 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highlight </a:t>
            </a:r>
            <a:r>
              <a:rPr lang="en-US" sz="2800" i="1" dirty="0">
                <a:solidFill>
                  <a:srgbClr val="009331"/>
                </a:solidFill>
                <a:latin typeface="Gill Sans" charset="0"/>
                <a:ea typeface="Courier New" charset="0"/>
                <a:cs typeface="Gill Sans" charset="0"/>
              </a:rPr>
              <a:t>recursive calls,</a:t>
            </a:r>
            <a:r>
              <a:rPr lang="en-US" sz="2800" b="1" dirty="0">
                <a:solidFill>
                  <a:srgbClr val="009331"/>
                </a:solidFill>
                <a:latin typeface="Gill Sans" charset="0"/>
                <a:ea typeface="Courier New" charset="0"/>
                <a:cs typeface="Gill Sans" charset="0"/>
              </a:rPr>
              <a:t> 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and</a:t>
            </a:r>
            <a:r>
              <a:rPr lang="en-US" sz="2800" b="1" dirty="0">
                <a:solidFill>
                  <a:srgbClr val="009331"/>
                </a:solidFill>
                <a:latin typeface="Gill Sans" charset="0"/>
                <a:ea typeface="Courier New" charset="0"/>
                <a:cs typeface="Gill Sans" charset="0"/>
              </a:rPr>
              <a:t> </a:t>
            </a:r>
            <a:r>
              <a:rPr lang="en-US" sz="2800" i="1" dirty="0">
                <a:solidFill>
                  <a:schemeClr val="accent2"/>
                </a:solidFill>
                <a:latin typeface="Gill Sans" charset="0"/>
                <a:ea typeface="Courier New" charset="0"/>
                <a:cs typeface="Gill Sans" charset="0"/>
              </a:rPr>
              <a:t>operations being counted</a:t>
            </a:r>
            <a:r>
              <a:rPr lang="en-US" sz="2800" i="1" dirty="0">
                <a:solidFill>
                  <a:srgbClr val="009331"/>
                </a:solidFill>
                <a:latin typeface="Gill Sans" charset="0"/>
                <a:ea typeface="Courier New" charset="0"/>
                <a:cs typeface="Gill Sans" charset="0"/>
              </a:rPr>
              <a:t>.</a:t>
            </a:r>
            <a:endParaRPr lang="en-US" sz="2800" b="1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>
              <a:spcBef>
                <a:spcPts val="600"/>
              </a:spcBef>
            </a:pP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Write Recurrence(s)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B13DA8BB-D111-A846-914C-64AD1502CC3F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59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496449F0-0645-C144-9A38-5B484619C47B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6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mergesort (review)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Gill Sans" charset="0"/>
                <a:ea typeface="Courier New" charset="0"/>
                <a:cs typeface="Gill Sans" charset="0"/>
              </a:rPr>
              <a:t>Mergesort</a:t>
            </a:r>
            <a:r>
              <a:rPr lang="en-US" dirty="0">
                <a:latin typeface="Gill Sans" charset="0"/>
                <a:ea typeface="Courier New" charset="0"/>
                <a:cs typeface="Gill Sans" charset="0"/>
              </a:rPr>
              <a:t>: (recursively) sort 2 half-lists, then merge results.</a:t>
            </a:r>
          </a:p>
          <a:p>
            <a:endParaRPr lang="en-US" dirty="0">
              <a:latin typeface="Gill Sans" charset="0"/>
              <a:ea typeface="Courier New" charset="0"/>
              <a:cs typeface="Gill Sans" charset="0"/>
            </a:endParaRPr>
          </a:p>
          <a:p>
            <a:r>
              <a:rPr lang="en-US" dirty="0">
                <a:latin typeface="Gill Sans" charset="0"/>
                <a:ea typeface="Courier New" charset="0"/>
                <a:cs typeface="Gill Sans" charset="0"/>
              </a:rPr>
              <a:t>T(n) = 2T(n/2)+</a:t>
            </a:r>
            <a:r>
              <a:rPr lang="en-US" dirty="0" err="1">
                <a:latin typeface="Gill Sans" charset="0"/>
                <a:ea typeface="Courier New" charset="0"/>
                <a:cs typeface="Gill Sans" charset="0"/>
              </a:rPr>
              <a:t>cn</a:t>
            </a:r>
            <a:r>
              <a:rPr lang="en-US" dirty="0">
                <a:latin typeface="Gill Sans" charset="0"/>
                <a:ea typeface="Courier New" charset="0"/>
                <a:cs typeface="Gill Sans" charset="0"/>
              </a:rPr>
              <a:t>,  n</a:t>
            </a:r>
            <a:r>
              <a:rPr lang="en-US" dirty="0">
                <a:latin typeface="Gill Sans" charset="0"/>
                <a:ea typeface="Courier New" charset="0"/>
                <a:cs typeface="Gill Sans" charset="0"/>
                <a:sym typeface="Symbol" charset="0"/>
              </a:rPr>
              <a:t></a:t>
            </a:r>
            <a:r>
              <a:rPr lang="en-US" dirty="0">
                <a:latin typeface="Gill Sans" charset="0"/>
                <a:ea typeface="Courier New" charset="0"/>
                <a:cs typeface="Gill Sans" charset="0"/>
              </a:rPr>
              <a:t>2</a:t>
            </a:r>
          </a:p>
          <a:p>
            <a:r>
              <a:rPr lang="en-US" dirty="0">
                <a:latin typeface="Gill Sans" charset="0"/>
                <a:ea typeface="Courier New" charset="0"/>
                <a:cs typeface="Gill Sans" charset="0"/>
              </a:rPr>
              <a:t>T(1) = 0</a:t>
            </a:r>
          </a:p>
          <a:p>
            <a:r>
              <a:rPr lang="en-US" dirty="0">
                <a:latin typeface="Gill Sans" charset="0"/>
                <a:ea typeface="Courier New" charset="0"/>
                <a:cs typeface="Gill Sans" charset="0"/>
              </a:rPr>
              <a:t>Solution: </a:t>
            </a:r>
            <a:r>
              <a:rPr lang="en-US" dirty="0">
                <a:latin typeface="Gill Sans" charset="0"/>
                <a:ea typeface="Courier New" charset="0"/>
                <a:cs typeface="Gill Sans" charset="0"/>
                <a:sym typeface="Symbol" charset="0"/>
              </a:rPr>
              <a:t></a:t>
            </a:r>
            <a:r>
              <a:rPr lang="en-US" dirty="0">
                <a:latin typeface="Gill Sans" charset="0"/>
                <a:ea typeface="Courier New" charset="0"/>
                <a:cs typeface="Gill Sans" charset="0"/>
              </a:rPr>
              <a:t>(n log n)</a:t>
            </a:r>
            <a:br>
              <a:rPr lang="en-US" dirty="0">
                <a:latin typeface="Gill Sans" charset="0"/>
                <a:ea typeface="Courier New" charset="0"/>
                <a:cs typeface="Gill Sans" charset="0"/>
              </a:rPr>
            </a:b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(details later)</a:t>
            </a:r>
            <a:endParaRPr lang="en-US" dirty="0">
              <a:latin typeface="Gill Sans" charset="0"/>
              <a:ea typeface="Courier New" charset="0"/>
              <a:cs typeface="Gill Sans" charset="0"/>
            </a:endParaRP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4949825" y="2362200"/>
            <a:ext cx="3835400" cy="2057400"/>
            <a:chOff x="3118" y="2640"/>
            <a:chExt cx="2416" cy="1296"/>
          </a:xfrm>
        </p:grpSpPr>
        <p:sp>
          <p:nvSpPr>
            <p:cNvPr id="30725" name="Oval 5"/>
            <p:cNvSpPr>
              <a:spLocks noChangeArrowheads="1"/>
            </p:cNvSpPr>
            <p:nvPr/>
          </p:nvSpPr>
          <p:spPr bwMode="auto">
            <a:xfrm>
              <a:off x="4272" y="2640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3968" y="3216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auto">
            <a:xfrm>
              <a:off x="3840" y="379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auto">
            <a:xfrm>
              <a:off x="4146" y="379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 flipH="1">
              <a:off x="3880" y="3312"/>
              <a:ext cx="144" cy="48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4032" y="3312"/>
              <a:ext cx="144" cy="52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30731" name="Oval 11"/>
            <p:cNvSpPr>
              <a:spLocks noChangeArrowheads="1"/>
            </p:cNvSpPr>
            <p:nvPr/>
          </p:nvSpPr>
          <p:spPr bwMode="auto">
            <a:xfrm>
              <a:off x="4574" y="3216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30732" name="Oval 12"/>
            <p:cNvSpPr>
              <a:spLocks noChangeArrowheads="1"/>
            </p:cNvSpPr>
            <p:nvPr/>
          </p:nvSpPr>
          <p:spPr bwMode="auto">
            <a:xfrm>
              <a:off x="4446" y="379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30733" name="Oval 13"/>
            <p:cNvSpPr>
              <a:spLocks noChangeArrowheads="1"/>
            </p:cNvSpPr>
            <p:nvPr/>
          </p:nvSpPr>
          <p:spPr bwMode="auto">
            <a:xfrm>
              <a:off x="4752" y="379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 flipH="1">
              <a:off x="4486" y="3312"/>
              <a:ext cx="144" cy="48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>
              <a:off x="4638" y="3312"/>
              <a:ext cx="144" cy="52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 flipV="1">
              <a:off x="3504" y="2640"/>
              <a:ext cx="0" cy="1296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 rot="16200000">
              <a:off x="2749" y="3162"/>
              <a:ext cx="10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Log n levels</a:t>
              </a:r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4998" y="2784"/>
              <a:ext cx="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O(n)</a:t>
              </a:r>
              <a:br>
                <a:rPr lang="en-US" sz="24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</a:br>
              <a:r>
                <a:rPr lang="en-US" sz="24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work</a:t>
              </a:r>
              <a:br>
                <a:rPr lang="en-US" sz="24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</a:br>
              <a:r>
                <a:rPr lang="en-US" sz="24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per</a:t>
              </a:r>
              <a:br>
                <a:rPr lang="en-US" sz="24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</a:br>
              <a:r>
                <a:rPr lang="en-US" sz="24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level</a:t>
              </a:r>
            </a:p>
          </p:txBody>
        </p:sp>
        <p:cxnSp>
          <p:nvCxnSpPr>
            <p:cNvPr id="30739" name="AutoShape 19"/>
            <p:cNvCxnSpPr>
              <a:cxnSpLocks noChangeShapeType="1"/>
              <a:stCxn id="30725" idx="5"/>
              <a:endCxn id="30731" idx="1"/>
            </p:cNvCxnSpPr>
            <p:nvPr/>
          </p:nvCxnSpPr>
          <p:spPr bwMode="auto">
            <a:xfrm>
              <a:off x="4354" y="2746"/>
              <a:ext cx="234" cy="46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0" name="AutoShape 20"/>
            <p:cNvCxnSpPr>
              <a:cxnSpLocks noChangeShapeType="1"/>
              <a:stCxn id="30725" idx="3"/>
              <a:endCxn id="30726" idx="7"/>
            </p:cNvCxnSpPr>
            <p:nvPr/>
          </p:nvCxnSpPr>
          <p:spPr bwMode="auto">
            <a:xfrm flipH="1">
              <a:off x="4050" y="2746"/>
              <a:ext cx="236" cy="46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merge sort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924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Gill Sans" charset="0"/>
                <a:ea typeface="Courier New" charset="0"/>
                <a:cs typeface="Gill Sans" charset="0"/>
              </a:rPr>
              <a:t>MS(A: array[1..n]) returns array[1..n] {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If(n=1) return A;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New </a:t>
            </a:r>
            <a:r>
              <a:rPr lang="en-US" sz="2000" dirty="0" err="1">
                <a:latin typeface="Gill Sans" charset="0"/>
                <a:ea typeface="Gill Sans" charset="0"/>
                <a:cs typeface="Gill Sans" charset="0"/>
              </a:rPr>
              <a:t>L:array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[1:n/2] = MS(A[1..n/2]);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New </a:t>
            </a:r>
            <a:r>
              <a:rPr lang="en-US" sz="2000" dirty="0" err="1">
                <a:latin typeface="Gill Sans" charset="0"/>
                <a:ea typeface="Gill Sans" charset="0"/>
                <a:cs typeface="Gill Sans" charset="0"/>
              </a:rPr>
              <a:t>R:array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[1:n/2] = MS(A[n/2+1..n]);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Return(Merge(L,R));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" charset="0"/>
                <a:ea typeface="Courier New" charset="0"/>
                <a:cs typeface="Gill Sans" charset="0"/>
              </a:rPr>
              <a:t>Merge(A,B: array[1..n]) {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New C: array[1..2n];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a=1; b=1;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For </a:t>
            </a:r>
            <a:r>
              <a:rPr lang="en-US" sz="2000" dirty="0" err="1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 = 1 to 2n {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	C[</a:t>
            </a:r>
            <a:r>
              <a:rPr lang="en-US" sz="2000" dirty="0" err="1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] = </a:t>
            </a:r>
            <a:r>
              <a:rPr lang="ja-JP" altLang="en-US" sz="2000" dirty="0">
                <a:latin typeface="Gill Sans" charset="0"/>
                <a:ea typeface="Gill Sans" charset="0"/>
                <a:cs typeface="Gill Sans" charset="0"/>
              </a:rPr>
              <a:t>“</a:t>
            </a:r>
            <a:r>
              <a:rPr lang="en-US" altLang="ja-JP" sz="2000" dirty="0">
                <a:latin typeface="Gill Sans" charset="0"/>
                <a:ea typeface="Gill Sans" charset="0"/>
                <a:cs typeface="Gill Sans" charset="0"/>
              </a:rPr>
              <a:t>smaller of A[a], B[b] and a++ or b++</a:t>
            </a:r>
            <a:r>
              <a:rPr lang="ja-JP" altLang="en-US" sz="2000" dirty="0">
                <a:latin typeface="Gill Sans" charset="0"/>
                <a:ea typeface="Gill Sans" charset="0"/>
                <a:cs typeface="Gill Sans" charset="0"/>
              </a:rPr>
              <a:t>”</a:t>
            </a:r>
            <a:r>
              <a:rPr lang="en-US" altLang="ja-JP" sz="2000" dirty="0">
                <a:latin typeface="Gill Sans" charset="0"/>
                <a:ea typeface="Gill Sans" charset="0"/>
                <a:cs typeface="Gill Sans" charset="0"/>
              </a:rPr>
              <a:t>;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Return C;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}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40397653-AC05-6447-8E49-C8E05ACDB33A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60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37572" name="Oval 4"/>
          <p:cNvSpPr>
            <a:spLocks noChangeArrowheads="1"/>
          </p:cNvSpPr>
          <p:nvPr/>
        </p:nvSpPr>
        <p:spPr bwMode="auto">
          <a:xfrm>
            <a:off x="3200400" y="2209800"/>
            <a:ext cx="1981200" cy="533400"/>
          </a:xfrm>
          <a:prstGeom prst="ellipse">
            <a:avLst/>
          </a:prstGeom>
          <a:noFill/>
          <a:ln w="76200">
            <a:solidFill>
              <a:srgbClr val="009331">
                <a:alpha val="67058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237573" name="Oval 5"/>
          <p:cNvSpPr>
            <a:spLocks noChangeArrowheads="1"/>
          </p:cNvSpPr>
          <p:nvPr/>
        </p:nvSpPr>
        <p:spPr bwMode="auto">
          <a:xfrm>
            <a:off x="3200400" y="2514600"/>
            <a:ext cx="2057400" cy="609600"/>
          </a:xfrm>
          <a:prstGeom prst="ellipse">
            <a:avLst/>
          </a:prstGeom>
          <a:noFill/>
          <a:ln w="76200">
            <a:solidFill>
              <a:srgbClr val="009331">
                <a:alpha val="67058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7143750" y="1371600"/>
            <a:ext cx="1905000" cy="2228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>
              <a:solidFill>
                <a:srgbClr val="009331"/>
              </a:solidFill>
              <a:latin typeface="Gill Sans"/>
              <a:ea typeface="Courier New" charset="0"/>
              <a:cs typeface="Gill Sans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331"/>
                </a:solidFill>
                <a:latin typeface="Gill Sans"/>
                <a:ea typeface="Courier New" charset="0"/>
                <a:cs typeface="Gill Sans" charset="0"/>
              </a:rPr>
              <a:t>Recursive calls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9331"/>
              </a:solidFill>
              <a:latin typeface="Gill Sans"/>
              <a:ea typeface="Courier New" charset="0"/>
              <a:cs typeface="Gill Sans" charset="0"/>
            </a:endParaRPr>
          </a:p>
        </p:txBody>
      </p:sp>
      <p:cxnSp>
        <p:nvCxnSpPr>
          <p:cNvPr id="237575" name="AutoShape 7"/>
          <p:cNvCxnSpPr>
            <a:cxnSpLocks noChangeShapeType="1"/>
            <a:stCxn id="237574" idx="1"/>
            <a:endCxn id="237572" idx="6"/>
          </p:cNvCxnSpPr>
          <p:nvPr/>
        </p:nvCxnSpPr>
        <p:spPr bwMode="auto">
          <a:xfrm flipH="1" flipV="1">
            <a:off x="5181600" y="2476500"/>
            <a:ext cx="1962150" cy="9525"/>
          </a:xfrm>
          <a:prstGeom prst="straightConnector1">
            <a:avLst/>
          </a:prstGeom>
          <a:noFill/>
          <a:ln w="76200">
            <a:solidFill>
              <a:srgbClr val="00933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576" name="AutoShape 8"/>
          <p:cNvCxnSpPr>
            <a:cxnSpLocks noChangeShapeType="1"/>
            <a:stCxn id="237574" idx="1"/>
            <a:endCxn id="237573" idx="6"/>
          </p:cNvCxnSpPr>
          <p:nvPr/>
        </p:nvCxnSpPr>
        <p:spPr bwMode="auto">
          <a:xfrm flipH="1">
            <a:off x="5257800" y="2486025"/>
            <a:ext cx="1885950" cy="333375"/>
          </a:xfrm>
          <a:prstGeom prst="straightConnector1">
            <a:avLst/>
          </a:prstGeom>
          <a:noFill/>
          <a:ln w="76200">
            <a:solidFill>
              <a:srgbClr val="00933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914400" y="1905000"/>
            <a:ext cx="2819400" cy="3810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237578" name="Text Box 10"/>
          <p:cNvSpPr txBox="1">
            <a:spLocks noChangeArrowheads="1"/>
          </p:cNvSpPr>
          <p:nvPr/>
        </p:nvSpPr>
        <p:spPr bwMode="auto">
          <a:xfrm>
            <a:off x="7143750" y="762000"/>
            <a:ext cx="1667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3366FF"/>
                </a:solidFill>
                <a:latin typeface="Gill Sans"/>
                <a:ea typeface="Courier New" charset="0"/>
                <a:cs typeface="Gill Sans" charset="0"/>
              </a:rPr>
              <a:t>Base Case</a:t>
            </a:r>
          </a:p>
        </p:txBody>
      </p:sp>
      <p:sp>
        <p:nvSpPr>
          <p:cNvPr id="237581" name="Text Box 13"/>
          <p:cNvSpPr txBox="1">
            <a:spLocks noChangeArrowheads="1"/>
          </p:cNvSpPr>
          <p:nvPr/>
        </p:nvSpPr>
        <p:spPr bwMode="auto">
          <a:xfrm>
            <a:off x="7143750" y="3124200"/>
            <a:ext cx="15915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3206"/>
                </a:solidFill>
                <a:latin typeface="Gill Sans"/>
                <a:ea typeface="Courier New" charset="0"/>
                <a:cs typeface="Gill Sans" charset="0"/>
              </a:rPr>
              <a:t>One</a:t>
            </a:r>
            <a:br>
              <a:rPr lang="en-US" dirty="0">
                <a:solidFill>
                  <a:srgbClr val="FF3206"/>
                </a:solidFill>
                <a:latin typeface="Gill Sans"/>
                <a:ea typeface="Courier New" charset="0"/>
                <a:cs typeface="Gill Sans" charset="0"/>
              </a:rPr>
            </a:br>
            <a:r>
              <a:rPr lang="en-US" dirty="0">
                <a:solidFill>
                  <a:srgbClr val="FF3206"/>
                </a:solidFill>
                <a:latin typeface="Gill Sans"/>
                <a:ea typeface="Courier New" charset="0"/>
                <a:cs typeface="Gill Sans" charset="0"/>
              </a:rPr>
              <a:t>Recursive</a:t>
            </a:r>
          </a:p>
          <a:p>
            <a:r>
              <a:rPr lang="en-US" dirty="0">
                <a:solidFill>
                  <a:srgbClr val="FF3206"/>
                </a:solidFill>
                <a:latin typeface="Gill Sans"/>
                <a:ea typeface="Courier New" charset="0"/>
                <a:cs typeface="Gill Sans" charset="0"/>
              </a:rPr>
              <a:t>Level</a:t>
            </a:r>
          </a:p>
        </p:txBody>
      </p:sp>
      <p:cxnSp>
        <p:nvCxnSpPr>
          <p:cNvPr id="237582" name="AutoShape 14"/>
          <p:cNvCxnSpPr>
            <a:cxnSpLocks noChangeShapeType="1"/>
            <a:stCxn id="237581" idx="1"/>
          </p:cNvCxnSpPr>
          <p:nvPr/>
        </p:nvCxnSpPr>
        <p:spPr bwMode="auto">
          <a:xfrm flipH="1" flipV="1">
            <a:off x="6553200" y="3762376"/>
            <a:ext cx="590550" cy="54322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7585" name="Oval 17"/>
          <p:cNvSpPr>
            <a:spLocks noChangeArrowheads="1"/>
          </p:cNvSpPr>
          <p:nvPr/>
        </p:nvSpPr>
        <p:spPr bwMode="auto">
          <a:xfrm>
            <a:off x="2209800" y="4876800"/>
            <a:ext cx="1295400" cy="6096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237586" name="Text Box 18"/>
          <p:cNvSpPr txBox="1">
            <a:spLocks noChangeArrowheads="1"/>
          </p:cNvSpPr>
          <p:nvPr/>
        </p:nvSpPr>
        <p:spPr bwMode="auto">
          <a:xfrm>
            <a:off x="7143750" y="4570413"/>
            <a:ext cx="18413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Gill Sans"/>
                <a:ea typeface="Courier New" charset="0"/>
                <a:cs typeface="Gill Sans" charset="0"/>
              </a:rPr>
              <a:t>Operations</a:t>
            </a:r>
          </a:p>
          <a:p>
            <a:r>
              <a:rPr lang="en-US" dirty="0">
                <a:solidFill>
                  <a:schemeClr val="accent2"/>
                </a:solidFill>
                <a:latin typeface="Gill Sans"/>
                <a:ea typeface="Courier New" charset="0"/>
                <a:cs typeface="Gill Sans" charset="0"/>
              </a:rPr>
              <a:t>being </a:t>
            </a:r>
          </a:p>
          <a:p>
            <a:r>
              <a:rPr lang="en-US" dirty="0">
                <a:solidFill>
                  <a:schemeClr val="accent2"/>
                </a:solidFill>
                <a:latin typeface="Gill Sans"/>
                <a:ea typeface="Courier New" charset="0"/>
                <a:cs typeface="Gill Sans" charset="0"/>
              </a:rPr>
              <a:t>counted</a:t>
            </a:r>
          </a:p>
        </p:txBody>
      </p:sp>
      <p:cxnSp>
        <p:nvCxnSpPr>
          <p:cNvPr id="237590" name="AutoShape 22"/>
          <p:cNvCxnSpPr>
            <a:cxnSpLocks noChangeShapeType="1"/>
            <a:stCxn id="237586" idx="2"/>
            <a:endCxn id="237585" idx="4"/>
          </p:cNvCxnSpPr>
          <p:nvPr/>
        </p:nvCxnSpPr>
        <p:spPr bwMode="auto">
          <a:xfrm rot="5400000" flipH="1">
            <a:off x="5226457" y="3117443"/>
            <a:ext cx="469008" cy="5206922"/>
          </a:xfrm>
          <a:prstGeom prst="bentConnector3">
            <a:avLst>
              <a:gd name="adj1" fmla="val -48741"/>
            </a:avLst>
          </a:prstGeom>
          <a:noFill/>
          <a:ln w="76200">
            <a:solidFill>
              <a:schemeClr val="accent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591" name="AutoShape 23"/>
          <p:cNvCxnSpPr>
            <a:cxnSpLocks noChangeShapeType="1"/>
            <a:stCxn id="237578" idx="1"/>
            <a:endCxn id="237577" idx="0"/>
          </p:cNvCxnSpPr>
          <p:nvPr/>
        </p:nvCxnSpPr>
        <p:spPr bwMode="auto">
          <a:xfrm rot="10800000" flipV="1">
            <a:off x="2324100" y="1023610"/>
            <a:ext cx="4819650" cy="881390"/>
          </a:xfrm>
          <a:prstGeom prst="bentConnector2">
            <a:avLst/>
          </a:prstGeom>
          <a:noFill/>
          <a:ln w="76200">
            <a:solidFill>
              <a:srgbClr val="3366FF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Freeform 6"/>
          <p:cNvSpPr>
            <a:spLocks/>
          </p:cNvSpPr>
          <p:nvPr/>
        </p:nvSpPr>
        <p:spPr bwMode="auto">
          <a:xfrm>
            <a:off x="681038" y="2327275"/>
            <a:ext cx="5872162" cy="3768725"/>
          </a:xfrm>
          <a:custGeom>
            <a:avLst/>
            <a:gdLst>
              <a:gd name="T0" fmla="*/ 0 w 5872480"/>
              <a:gd name="T1" fmla="*/ 10154 h 3769360"/>
              <a:gd name="T2" fmla="*/ 2651328 w 5872480"/>
              <a:gd name="T3" fmla="*/ 0 h 3769360"/>
              <a:gd name="T4" fmla="*/ 2681805 w 5872480"/>
              <a:gd name="T5" fmla="*/ 588983 h 3769360"/>
              <a:gd name="T6" fmla="*/ 5871526 w 5872480"/>
              <a:gd name="T7" fmla="*/ 670221 h 3769360"/>
              <a:gd name="T8" fmla="*/ 5871526 w 5872480"/>
              <a:gd name="T9" fmla="*/ 3767455 h 3769360"/>
              <a:gd name="T10" fmla="*/ 0 w 5872480"/>
              <a:gd name="T11" fmla="*/ 3757301 h 3769360"/>
              <a:gd name="T12" fmla="*/ 0 w 5872480"/>
              <a:gd name="T13" fmla="*/ 10154 h 37693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0 w 5872480"/>
              <a:gd name="connsiteY0" fmla="*/ 10160 h 3769360"/>
              <a:gd name="connsiteX1" fmla="*/ 2651760 w 5872480"/>
              <a:gd name="connsiteY1" fmla="*/ 0 h 3769360"/>
              <a:gd name="connsiteX2" fmla="*/ 2663189 w 5872480"/>
              <a:gd name="connsiteY2" fmla="*/ 665493 h 3769360"/>
              <a:gd name="connsiteX3" fmla="*/ 5872480 w 5872480"/>
              <a:gd name="connsiteY3" fmla="*/ 670560 h 3769360"/>
              <a:gd name="connsiteX4" fmla="*/ 5872480 w 5872480"/>
              <a:gd name="connsiteY4" fmla="*/ 3769360 h 3769360"/>
              <a:gd name="connsiteX5" fmla="*/ 0 w 5872480"/>
              <a:gd name="connsiteY5" fmla="*/ 3759200 h 3769360"/>
              <a:gd name="connsiteX6" fmla="*/ 0 w 5872480"/>
              <a:gd name="connsiteY6" fmla="*/ 10160 h 376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2480" h="3769360">
                <a:moveTo>
                  <a:pt x="0" y="10160"/>
                </a:moveTo>
                <a:lnTo>
                  <a:pt x="2651760" y="0"/>
                </a:lnTo>
                <a:lnTo>
                  <a:pt x="2663189" y="665493"/>
                </a:lnTo>
                <a:lnTo>
                  <a:pt x="5872480" y="670560"/>
                </a:lnTo>
                <a:lnTo>
                  <a:pt x="5872480" y="3769360"/>
                </a:lnTo>
                <a:lnTo>
                  <a:pt x="0" y="3759200"/>
                </a:lnTo>
                <a:lnTo>
                  <a:pt x="0" y="10160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ea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 animBg="1"/>
      <p:bldP spid="237573" grpId="0" animBg="1"/>
      <p:bldP spid="237574" grpId="0" animBg="1"/>
      <p:bldP spid="237577" grpId="0" animBg="1"/>
      <p:bldP spid="237578" grpId="0"/>
      <p:bldP spid="237581" grpId="0"/>
      <p:bldP spid="237585" grpId="0" animBg="1"/>
      <p:bldP spid="237586" grpId="0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the recurrence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>
              <a:latin typeface="Gill Sans" charset="0"/>
              <a:ea typeface="Courier New" charset="0"/>
              <a:cs typeface="Gill Sans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Gill Sans" charset="0"/>
              <a:ea typeface="Courier New" charset="0"/>
              <a:cs typeface="Gill Sans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Gill Sans" charset="0"/>
              <a:ea typeface="Courier New" charset="0"/>
              <a:cs typeface="Gill Sans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Gill Sans" charset="0"/>
              <a:ea typeface="Courier New" charset="0"/>
              <a:cs typeface="Gill Sans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Gill Sans" charset="0"/>
              <a:ea typeface="Courier New" charset="0"/>
              <a:cs typeface="Gill Sans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Gill Sans" charset="0"/>
              <a:ea typeface="Courier New" charset="0"/>
              <a:cs typeface="Gill Sans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Gill Sans" charset="0"/>
              <a:ea typeface="Courier New" charset="0"/>
              <a:cs typeface="Gill Sans" charset="0"/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3366FF"/>
              </a:solidFill>
              <a:latin typeface="Gill Sans" charset="0"/>
              <a:ea typeface="Courier New" charset="0"/>
              <a:cs typeface="Gill Sans" charset="0"/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3366FF"/>
              </a:solidFill>
              <a:latin typeface="Gill Sans" charset="0"/>
              <a:ea typeface="Courier New" charset="0"/>
              <a:cs typeface="Gill Sans" charset="0"/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3366FF"/>
                </a:solidFill>
                <a:latin typeface="Gill Sans" charset="0"/>
                <a:ea typeface="Courier New" charset="0"/>
                <a:cs typeface="Gill Sans" charset="0"/>
              </a:rPr>
              <a:t>Total time: proportional to C(n)</a:t>
            </a:r>
            <a:endParaRPr lang="en-US" sz="2400">
              <a:solidFill>
                <a:srgbClr val="3366FF"/>
              </a:solidFill>
              <a:latin typeface="Gill Sans" charset="0"/>
              <a:ea typeface="Courier New" charset="0"/>
              <a:cs typeface="Gill Sans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Gill Sans" charset="0"/>
                <a:ea typeface="Courier New" charset="0"/>
                <a:cs typeface="Gill Sans" charset="0"/>
              </a:rPr>
              <a:t>  (loops, copying data, parameter passing, etc.)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A9C357EC-D21D-0341-939C-AADF529971C8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61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  <p:graphicFrame>
        <p:nvGraphicFramePr>
          <p:cNvPr id="72708" name="Object 2"/>
          <p:cNvGraphicFramePr>
            <a:graphicFrameLocks noChangeAspect="1"/>
          </p:cNvGraphicFramePr>
          <p:nvPr/>
        </p:nvGraphicFramePr>
        <p:xfrm>
          <a:off x="533400" y="1905000"/>
          <a:ext cx="782955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2" name="Equation" r:id="rId4" imgW="2222500" imgH="431800" progId="Equation.3">
                  <p:embed/>
                </p:oleObj>
              </mc:Choice>
              <mc:Fallback>
                <p:oleObj name="Equation" r:id="rId4" imgW="22225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7829550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62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6400800" y="3733800"/>
            <a:ext cx="236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ea typeface="Courier New" charset="0"/>
                <a:cs typeface="Gill Sans" charset="0"/>
              </a:rPr>
              <a:t>One compare per element added to merged list, except the last.</a:t>
            </a:r>
            <a:endParaRPr lang="en-US" sz="2000" dirty="0">
              <a:solidFill>
                <a:schemeClr val="accent2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72710" name="Line 7"/>
          <p:cNvSpPr>
            <a:spLocks noChangeShapeType="1"/>
          </p:cNvSpPr>
          <p:nvPr/>
        </p:nvSpPr>
        <p:spPr bwMode="auto">
          <a:xfrm flipH="1" flipV="1">
            <a:off x="5715000" y="3505200"/>
            <a:ext cx="6096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72711" name="Text Box 8"/>
          <p:cNvSpPr txBox="1">
            <a:spLocks noChangeArrowheads="1"/>
          </p:cNvSpPr>
          <p:nvPr/>
        </p:nvSpPr>
        <p:spPr bwMode="auto">
          <a:xfrm>
            <a:off x="5334000" y="13716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66FF"/>
                </a:solidFill>
                <a:latin typeface="Gill Sans"/>
                <a:ea typeface="Courier New" charset="0"/>
                <a:cs typeface="Gill Sans" charset="0"/>
              </a:rPr>
              <a:t>Base case</a:t>
            </a:r>
          </a:p>
        </p:txBody>
      </p:sp>
      <p:sp>
        <p:nvSpPr>
          <p:cNvPr id="72712" name="Line 9"/>
          <p:cNvSpPr>
            <a:spLocks noChangeShapeType="1"/>
          </p:cNvSpPr>
          <p:nvPr/>
        </p:nvSpPr>
        <p:spPr bwMode="auto">
          <a:xfrm flipH="1">
            <a:off x="2895600" y="1600200"/>
            <a:ext cx="2286000" cy="6096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72713" name="Text Box 10"/>
          <p:cNvSpPr txBox="1">
            <a:spLocks noChangeArrowheads="1"/>
          </p:cNvSpPr>
          <p:nvPr/>
        </p:nvSpPr>
        <p:spPr bwMode="auto">
          <a:xfrm>
            <a:off x="1219200" y="4030663"/>
            <a:ext cx="1684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9331"/>
                </a:solidFill>
                <a:ea typeface="Courier New" charset="0"/>
                <a:cs typeface="Gill Sans" charset="0"/>
              </a:rPr>
              <a:t>Recursive calls</a:t>
            </a:r>
          </a:p>
        </p:txBody>
      </p:sp>
      <p:sp>
        <p:nvSpPr>
          <p:cNvPr id="72714" name="Line 11"/>
          <p:cNvSpPr>
            <a:spLocks noChangeShapeType="1"/>
          </p:cNvSpPr>
          <p:nvPr/>
        </p:nvSpPr>
        <p:spPr bwMode="auto">
          <a:xfrm flipV="1">
            <a:off x="2209800" y="3429000"/>
            <a:ext cx="533400" cy="457200"/>
          </a:xfrm>
          <a:prstGeom prst="line">
            <a:avLst/>
          </a:prstGeom>
          <a:noFill/>
          <a:ln w="28575">
            <a:solidFill>
              <a:srgbClr val="00933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going from code to recurrence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Carefully define what you</a:t>
            </a:r>
            <a:r>
              <a:rPr lang="en-US" altLang="ja-JP" sz="2800" dirty="0">
                <a:latin typeface="Gill Sans" charset="0"/>
                <a:ea typeface="Courier New" charset="0"/>
                <a:cs typeface="Gill Sans" charset="0"/>
              </a:rPr>
              <a:t>’re counting, and </a:t>
            </a:r>
            <a:r>
              <a:rPr lang="en-US" altLang="ja-JP" sz="2800" i="1" dirty="0">
                <a:latin typeface="Gill Sans" charset="0"/>
                <a:ea typeface="Courier New" charset="0"/>
                <a:cs typeface="Gill Sans" charset="0"/>
              </a:rPr>
              <a:t>write it down</a:t>
            </a:r>
            <a:r>
              <a:rPr lang="en-US" altLang="ja-JP" sz="2800" dirty="0">
                <a:latin typeface="Gill Sans" charset="0"/>
                <a:ea typeface="Courier New" charset="0"/>
                <a:cs typeface="Gill Sans" charset="0"/>
              </a:rPr>
              <a:t>!</a:t>
            </a:r>
          </a:p>
          <a:p>
            <a:pPr marL="450850" lvl="1" indent="0">
              <a:spcBef>
                <a:spcPts val="600"/>
              </a:spcBef>
            </a:pP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</a:rPr>
              <a:t>“Let D(n) be the number of pairwise distance calculations</a:t>
            </a:r>
            <a:br>
              <a:rPr lang="en-US" altLang="ja-JP" sz="240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</a:rPr>
              <a:t>  in the Closest-Pair Algorithm when run on n </a:t>
            </a: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  <a:sym typeface="Symbol" charset="0"/>
              </a:rPr>
              <a:t> 1 points</a:t>
            </a: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</a:rPr>
              <a:t>”</a:t>
            </a:r>
          </a:p>
          <a:p>
            <a:pPr marL="0" indent="0">
              <a:spcBef>
                <a:spcPts val="600"/>
              </a:spcBef>
            </a:pP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In code, clearly separate </a:t>
            </a:r>
            <a:r>
              <a:rPr lang="en-US" sz="2800" i="1" dirty="0">
                <a:solidFill>
                  <a:srgbClr val="3366FF"/>
                </a:solidFill>
                <a:latin typeface="Gill Sans" charset="0"/>
                <a:ea typeface="Courier New" charset="0"/>
                <a:cs typeface="Gill Sans" charset="0"/>
              </a:rPr>
              <a:t>base case</a:t>
            </a:r>
            <a:r>
              <a:rPr lang="en-US" sz="2800" i="1" dirty="0">
                <a:latin typeface="Gill Sans" charset="0"/>
                <a:ea typeface="Courier New" charset="0"/>
                <a:cs typeface="Gill Sans" charset="0"/>
              </a:rPr>
              <a:t> 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from </a:t>
            </a:r>
            <a:r>
              <a:rPr lang="en-US" sz="2800" i="1" dirty="0">
                <a:solidFill>
                  <a:srgbClr val="FF3206"/>
                </a:solidFill>
                <a:latin typeface="Gill Sans" charset="0"/>
                <a:ea typeface="Courier New" charset="0"/>
                <a:cs typeface="Gill Sans" charset="0"/>
              </a:rPr>
              <a:t>recursive case</a:t>
            </a:r>
            <a:r>
              <a:rPr lang="en-US" sz="2800" dirty="0">
                <a:solidFill>
                  <a:srgbClr val="FF3206"/>
                </a:solidFill>
                <a:latin typeface="Gill Sans" charset="0"/>
                <a:ea typeface="Courier New" charset="0"/>
                <a:cs typeface="Gill Sans" charset="0"/>
              </a:rPr>
              <a:t>, 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highlight </a:t>
            </a:r>
            <a:r>
              <a:rPr lang="en-US" sz="2800" i="1" dirty="0">
                <a:solidFill>
                  <a:srgbClr val="009331"/>
                </a:solidFill>
                <a:latin typeface="Gill Sans" charset="0"/>
                <a:ea typeface="Courier New" charset="0"/>
                <a:cs typeface="Gill Sans" charset="0"/>
              </a:rPr>
              <a:t>recursive calls, 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and</a:t>
            </a:r>
            <a:r>
              <a:rPr lang="en-US" sz="2800" b="1" dirty="0">
                <a:solidFill>
                  <a:srgbClr val="009331"/>
                </a:solidFill>
                <a:latin typeface="Gill Sans" charset="0"/>
                <a:ea typeface="Courier New" charset="0"/>
                <a:cs typeface="Gill Sans" charset="0"/>
              </a:rPr>
              <a:t> </a:t>
            </a:r>
            <a:r>
              <a:rPr lang="en-US" sz="2800" i="1" dirty="0">
                <a:solidFill>
                  <a:schemeClr val="accent2"/>
                </a:solidFill>
                <a:latin typeface="Gill Sans" charset="0"/>
                <a:ea typeface="Courier New" charset="0"/>
                <a:cs typeface="Gill Sans" charset="0"/>
              </a:rPr>
              <a:t>operations being counted</a:t>
            </a:r>
            <a:r>
              <a:rPr lang="en-US" sz="2800" b="1" dirty="0">
                <a:solidFill>
                  <a:srgbClr val="009331"/>
                </a:solidFill>
                <a:latin typeface="Gill Sans" charset="0"/>
                <a:ea typeface="Courier New" charset="0"/>
                <a:cs typeface="Gill Sans" charset="0"/>
              </a:rPr>
              <a:t>.</a:t>
            </a:r>
            <a:endParaRPr lang="en-US" sz="2800" b="1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>
              <a:spcBef>
                <a:spcPts val="600"/>
              </a:spcBef>
            </a:pP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Write Recurrence(s)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2F8C053D-76C6-1540-8D81-14CE1565BAB7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62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closest pair algorithm</a:t>
            </a:r>
          </a:p>
        </p:txBody>
      </p:sp>
      <p:sp>
        <p:nvSpPr>
          <p:cNvPr id="7680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Gill Sans" charset="0"/>
              <a:ea typeface="Courier New" charset="0"/>
              <a:cs typeface="Gill Sans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D0C4F01C-55AF-1043-85B9-F6FB1336BA48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63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  <p:sp>
        <p:nvSpPr>
          <p:cNvPr id="76804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7391400" cy="5562600"/>
          </a:xfrm>
          <a:prstGeom prst="rect">
            <a:avLst/>
          </a:prstGeom>
          <a:solidFill>
            <a:srgbClr val="FFF5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Closest-Pair(p</a:t>
            </a:r>
            <a:r>
              <a:rPr lang="en-US" sz="1600" b="1" baseline="-25000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1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, …,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p</a:t>
            </a:r>
            <a:r>
              <a:rPr lang="en-US" sz="1600" b="1" baseline="-250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n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) {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if(n &lt;= 1) return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</a:t>
            </a:r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Gill Sans" charset="0"/>
            </a:endParaRPr>
          </a:p>
          <a:p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Gill Sans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Compute separation line L such that half the points</a:t>
            </a:r>
            <a:b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</a:b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are on one side and half on the other side.</a:t>
            </a:r>
          </a:p>
          <a:p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Gill Sans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lang="en-US" sz="1600" b="1" baseline="-25000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1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= Closest-Pair(left half)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lang="en-US" sz="1600" b="1" baseline="-25000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= Closest-Pair(right half)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   </a:t>
            </a:r>
            <a:r>
              <a:rPr lang="en-US" sz="1600" b="1" baseline="-25000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= min(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lang="en-US" sz="1600" b="1" baseline="-25000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1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,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lang="en-US" sz="1600" b="1" baseline="-25000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)</a:t>
            </a:r>
          </a:p>
          <a:p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Gill Sans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Delete all points further than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from separation line L</a:t>
            </a:r>
          </a:p>
          <a:p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Gill Sans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Sort remaining points p[1]…p[m] by y-coordinate.</a:t>
            </a:r>
          </a:p>
          <a:p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Gill Sans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for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= 1..m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   k = 1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   while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i+k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&lt;= m &amp;&amp; p[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i+k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].y &lt; p[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].y +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    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= min(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, distance between p[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] and p[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i+k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]);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     k++;</a:t>
            </a:r>
          </a:p>
          <a:p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Gill Sans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return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.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}</a:t>
            </a:r>
          </a:p>
        </p:txBody>
      </p: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838200" y="1028700"/>
            <a:ext cx="2743200" cy="5334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cxnSp>
        <p:nvCxnSpPr>
          <p:cNvPr id="289800" name="AutoShape 8"/>
          <p:cNvCxnSpPr>
            <a:cxnSpLocks noChangeShapeType="1"/>
            <a:stCxn id="289798" idx="6"/>
            <a:endCxn id="289799" idx="3"/>
          </p:cNvCxnSpPr>
          <p:nvPr/>
        </p:nvCxnSpPr>
        <p:spPr bwMode="auto">
          <a:xfrm flipV="1">
            <a:off x="3581400" y="1287463"/>
            <a:ext cx="2667000" cy="7937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01" name="Oval 9"/>
          <p:cNvSpPr>
            <a:spLocks noChangeArrowheads="1"/>
          </p:cNvSpPr>
          <p:nvPr/>
        </p:nvSpPr>
        <p:spPr bwMode="auto">
          <a:xfrm>
            <a:off x="1447800" y="2209800"/>
            <a:ext cx="3048000" cy="5334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289802" name="Rectangle 10"/>
          <p:cNvSpPr>
            <a:spLocks noChangeArrowheads="1"/>
          </p:cNvSpPr>
          <p:nvPr/>
        </p:nvSpPr>
        <p:spPr bwMode="auto">
          <a:xfrm>
            <a:off x="5105400" y="2378075"/>
            <a:ext cx="2514600" cy="4953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600">
                <a:ea typeface="Courier New" charset="0"/>
                <a:cs typeface="Gill Sans" charset="0"/>
              </a:rPr>
              <a:t>Recursive calls (2)</a:t>
            </a:r>
          </a:p>
        </p:txBody>
      </p:sp>
      <p:cxnSp>
        <p:nvCxnSpPr>
          <p:cNvPr id="289803" name="AutoShape 11"/>
          <p:cNvCxnSpPr>
            <a:cxnSpLocks noChangeShapeType="1"/>
            <a:stCxn id="289801" idx="6"/>
            <a:endCxn id="289802" idx="1"/>
          </p:cNvCxnSpPr>
          <p:nvPr/>
        </p:nvCxnSpPr>
        <p:spPr bwMode="auto">
          <a:xfrm>
            <a:off x="4495800" y="2476500"/>
            <a:ext cx="609600" cy="149225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04" name="Oval 12"/>
          <p:cNvSpPr>
            <a:spLocks noChangeArrowheads="1"/>
          </p:cNvSpPr>
          <p:nvPr/>
        </p:nvSpPr>
        <p:spPr bwMode="auto">
          <a:xfrm>
            <a:off x="1447800" y="2514600"/>
            <a:ext cx="3124200" cy="5334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cxnSp>
        <p:nvCxnSpPr>
          <p:cNvPr id="289805" name="AutoShape 13"/>
          <p:cNvCxnSpPr>
            <a:cxnSpLocks noChangeShapeType="1"/>
            <a:stCxn id="289804" idx="6"/>
            <a:endCxn id="289802" idx="1"/>
          </p:cNvCxnSpPr>
          <p:nvPr/>
        </p:nvCxnSpPr>
        <p:spPr bwMode="auto">
          <a:xfrm flipV="1">
            <a:off x="4572000" y="2625725"/>
            <a:ext cx="533400" cy="155575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62000" y="1657350"/>
            <a:ext cx="7010400" cy="4457700"/>
            <a:chOff x="762000" y="1657350"/>
            <a:chExt cx="7010400" cy="4457700"/>
          </a:xfrm>
        </p:grpSpPr>
        <p:sp>
          <p:nvSpPr>
            <p:cNvPr id="76823" name="Line 14"/>
            <p:cNvSpPr>
              <a:spLocks noChangeShapeType="1"/>
            </p:cNvSpPr>
            <p:nvPr/>
          </p:nvSpPr>
          <p:spPr bwMode="auto">
            <a:xfrm>
              <a:off x="762000" y="1676400"/>
              <a:ext cx="0" cy="441960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76824" name="Line 15"/>
            <p:cNvSpPr>
              <a:spLocks noChangeShapeType="1"/>
            </p:cNvSpPr>
            <p:nvPr/>
          </p:nvSpPr>
          <p:spPr bwMode="auto">
            <a:xfrm>
              <a:off x="7772400" y="1676400"/>
              <a:ext cx="0" cy="60960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76825" name="Line 16"/>
            <p:cNvSpPr>
              <a:spLocks noChangeShapeType="1"/>
            </p:cNvSpPr>
            <p:nvPr/>
          </p:nvSpPr>
          <p:spPr bwMode="auto">
            <a:xfrm>
              <a:off x="7772400" y="2971800"/>
              <a:ext cx="0" cy="312420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cxnSp>
          <p:nvCxnSpPr>
            <p:cNvPr id="76826" name="AutoShape 17"/>
            <p:cNvCxnSpPr>
              <a:cxnSpLocks noChangeShapeType="1"/>
              <a:stCxn id="76823" idx="0"/>
              <a:endCxn id="76824" idx="0"/>
            </p:cNvCxnSpPr>
            <p:nvPr/>
          </p:nvCxnSpPr>
          <p:spPr bwMode="auto">
            <a:xfrm>
              <a:off x="762000" y="1657350"/>
              <a:ext cx="7010400" cy="0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827" name="Line 18"/>
            <p:cNvSpPr>
              <a:spLocks noChangeShapeType="1"/>
            </p:cNvSpPr>
            <p:nvPr/>
          </p:nvSpPr>
          <p:spPr bwMode="auto">
            <a:xfrm>
              <a:off x="1295400" y="2362200"/>
              <a:ext cx="0" cy="53340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cxnSp>
          <p:nvCxnSpPr>
            <p:cNvPr id="76828" name="AutoShape 19"/>
            <p:cNvCxnSpPr>
              <a:cxnSpLocks noChangeShapeType="1"/>
              <a:stCxn id="76823" idx="1"/>
              <a:endCxn id="76825" idx="1"/>
            </p:cNvCxnSpPr>
            <p:nvPr/>
          </p:nvCxnSpPr>
          <p:spPr bwMode="auto">
            <a:xfrm>
              <a:off x="762000" y="6115050"/>
              <a:ext cx="7010400" cy="0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29" name="AutoShape 20"/>
            <p:cNvCxnSpPr>
              <a:cxnSpLocks noChangeShapeType="1"/>
              <a:stCxn id="76827" idx="1"/>
              <a:endCxn id="76825" idx="0"/>
            </p:cNvCxnSpPr>
            <p:nvPr/>
          </p:nvCxnSpPr>
          <p:spPr bwMode="auto">
            <a:xfrm>
              <a:off x="1295400" y="2914650"/>
              <a:ext cx="6477000" cy="38100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30" name="AutoShape 22"/>
            <p:cNvCxnSpPr>
              <a:cxnSpLocks noChangeShapeType="1"/>
              <a:stCxn id="76827" idx="0"/>
              <a:endCxn id="76824" idx="1"/>
            </p:cNvCxnSpPr>
            <p:nvPr/>
          </p:nvCxnSpPr>
          <p:spPr bwMode="auto">
            <a:xfrm flipV="1">
              <a:off x="1295400" y="2305050"/>
              <a:ext cx="6477000" cy="38100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9815" name="Rectangle 23"/>
          <p:cNvSpPr>
            <a:spLocks noChangeArrowheads="1"/>
          </p:cNvSpPr>
          <p:nvPr/>
        </p:nvSpPr>
        <p:spPr bwMode="auto">
          <a:xfrm>
            <a:off x="5105400" y="4191000"/>
            <a:ext cx="2057400" cy="5715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600">
                <a:ea typeface="Courier New" charset="0"/>
                <a:cs typeface="Gill Sans" charset="0"/>
              </a:rPr>
              <a:t>Basic operations at </a:t>
            </a:r>
          </a:p>
          <a:p>
            <a:pPr algn="ctr"/>
            <a:r>
              <a:rPr kumimoji="1" lang="en-US" sz="1600">
                <a:ea typeface="Courier New" charset="0"/>
                <a:cs typeface="Gill Sans" charset="0"/>
              </a:rPr>
              <a:t>this recursive level</a:t>
            </a:r>
          </a:p>
        </p:txBody>
      </p:sp>
      <p:cxnSp>
        <p:nvCxnSpPr>
          <p:cNvPr id="289816" name="AutoShape 24"/>
          <p:cNvCxnSpPr>
            <a:cxnSpLocks noChangeShapeType="1"/>
            <a:stCxn id="289817" idx="7"/>
            <a:endCxn id="289815" idx="1"/>
          </p:cNvCxnSpPr>
          <p:nvPr/>
        </p:nvCxnSpPr>
        <p:spPr bwMode="auto">
          <a:xfrm flipV="1">
            <a:off x="3978275" y="4476750"/>
            <a:ext cx="1127125" cy="554038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17" name="Oval 25"/>
          <p:cNvSpPr>
            <a:spLocks noChangeArrowheads="1"/>
          </p:cNvSpPr>
          <p:nvPr/>
        </p:nvSpPr>
        <p:spPr bwMode="auto">
          <a:xfrm>
            <a:off x="2743200" y="4953000"/>
            <a:ext cx="1447800" cy="5334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289818" name="Rectangle 26"/>
          <p:cNvSpPr>
            <a:spLocks noChangeArrowheads="1"/>
          </p:cNvSpPr>
          <p:nvPr/>
        </p:nvSpPr>
        <p:spPr bwMode="auto">
          <a:xfrm>
            <a:off x="228600" y="152400"/>
            <a:ext cx="2514600" cy="7239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600">
                <a:ea typeface="Courier New" charset="0"/>
                <a:cs typeface="Gill Sans" charset="0"/>
              </a:rPr>
              <a:t>Basic operations:</a:t>
            </a:r>
          </a:p>
          <a:p>
            <a:pPr algn="ctr"/>
            <a:r>
              <a:rPr kumimoji="1" lang="en-US" sz="1600">
                <a:ea typeface="Courier New" charset="0"/>
                <a:cs typeface="Gill Sans" charset="0"/>
              </a:rPr>
              <a:t>distance calcs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7972425" y="2479675"/>
            <a:ext cx="855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ea typeface="Courier New" charset="0"/>
                <a:cs typeface="Gill Sans" charset="0"/>
              </a:rPr>
              <a:t>2D(n / 2)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8057177" y="4953000"/>
            <a:ext cx="36548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ea typeface="Courier New" charset="0"/>
                <a:cs typeface="Gill Sans" charset="0"/>
              </a:rPr>
              <a:t>7</a:t>
            </a:r>
            <a:r>
              <a:rPr lang="en-US" sz="1400" dirty="0" smtClean="0">
                <a:ea typeface="Courier New" charset="0"/>
                <a:cs typeface="Gill Sans" charset="0"/>
              </a:rPr>
              <a:t>n </a:t>
            </a:r>
            <a:endParaRPr lang="en-US" sz="1400" dirty="0">
              <a:ea typeface="Courier New" charset="0"/>
              <a:cs typeface="Gill Sans" charset="0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972425" y="12192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600">
                <a:ea typeface="Courier New" charset="0"/>
                <a:cs typeface="Gill Sans" charset="0"/>
              </a:rPr>
              <a:t>0</a:t>
            </a:r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5105400" y="1096963"/>
            <a:ext cx="1143000" cy="381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600">
                <a:ea typeface="Courier New" charset="0"/>
                <a:cs typeface="Gill Sans" charset="0"/>
              </a:rPr>
              <a:t>Base Case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8077200" y="3352800"/>
            <a:ext cx="990600" cy="990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600">
                <a:ea typeface="Courier New" charset="0"/>
                <a:cs typeface="Gill Sans" charset="0"/>
              </a:rPr>
              <a:t>One </a:t>
            </a:r>
            <a:br>
              <a:rPr kumimoji="1" lang="en-US" sz="1600">
                <a:ea typeface="Courier New" charset="0"/>
                <a:cs typeface="Gill Sans" charset="0"/>
              </a:rPr>
            </a:br>
            <a:r>
              <a:rPr kumimoji="1" lang="en-US" sz="1600">
                <a:ea typeface="Courier New" charset="0"/>
                <a:cs typeface="Gill Sans" charset="0"/>
              </a:rPr>
              <a:t>recursive </a:t>
            </a:r>
            <a:br>
              <a:rPr kumimoji="1" lang="en-US" sz="1600">
                <a:ea typeface="Courier New" charset="0"/>
                <a:cs typeface="Gill Sans" charset="0"/>
              </a:rPr>
            </a:br>
            <a:r>
              <a:rPr kumimoji="1" lang="en-US" sz="1600">
                <a:ea typeface="Courier New" charset="0"/>
                <a:cs typeface="Gill Sans" charset="0"/>
              </a:rPr>
              <a:t>level</a:t>
            </a:r>
          </a:p>
        </p:txBody>
      </p:sp>
      <p:cxnSp>
        <p:nvCxnSpPr>
          <p:cNvPr id="34" name="AutoShape 13"/>
          <p:cNvCxnSpPr>
            <a:cxnSpLocks noChangeShapeType="1"/>
            <a:endCxn id="33" idx="1"/>
          </p:cNvCxnSpPr>
          <p:nvPr/>
        </p:nvCxnSpPr>
        <p:spPr bwMode="auto">
          <a:xfrm flipV="1">
            <a:off x="7772400" y="3848100"/>
            <a:ext cx="304800" cy="495300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8" grpId="0" animBg="1"/>
      <p:bldP spid="289801" grpId="0" animBg="1"/>
      <p:bldP spid="289802" grpId="0" animBg="1"/>
      <p:bldP spid="289804" grpId="0" animBg="1"/>
      <p:bldP spid="289815" grpId="0" animBg="1"/>
      <p:bldP spid="289817" grpId="0" animBg="1"/>
      <p:bldP spid="289818" grpId="0" animBg="1"/>
      <p:bldP spid="30" grpId="0"/>
      <p:bldP spid="31" grpId="0"/>
      <p:bldP spid="32" grpId="0"/>
      <p:bldP spid="289799" grpId="0" animBg="1"/>
      <p:bldP spid="3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0"/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Analysis, I: </a:t>
            </a:r>
            <a:r>
              <a:rPr lang="en-US" altLang="ja-JP" sz="240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</a:rPr>
              <a:t>Let D(n) be the number of pairwise distance calculations in the Closest-Pair Algorithm when run on n </a:t>
            </a: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  <a:sym typeface="Symbol" charset="0"/>
              </a:rPr>
              <a:t> 1 points</a:t>
            </a:r>
            <a:endParaRPr lang="en-US" altLang="ja-JP" sz="2400" dirty="0">
              <a:solidFill>
                <a:srgbClr val="008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0" indent="0"/>
            <a:endParaRPr lang="en-US" sz="28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endParaRPr lang="en-US" sz="28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endParaRPr lang="en-US" sz="28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endParaRPr lang="en-US" sz="28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BUT – that</a:t>
            </a:r>
            <a:r>
              <a:rPr lang="en-US" altLang="ja-JP" sz="2800" dirty="0">
                <a:latin typeface="Gill Sans" charset="0"/>
                <a:ea typeface="Courier New" charset="0"/>
                <a:cs typeface="Gill Sans" charset="0"/>
              </a:rPr>
              <a:t>’s only the number of </a:t>
            </a:r>
            <a:r>
              <a:rPr lang="en-US" altLang="ja-JP" sz="2800" i="1" dirty="0">
                <a:latin typeface="Gill Sans" charset="0"/>
                <a:ea typeface="Courier New" charset="0"/>
                <a:cs typeface="Gill Sans" charset="0"/>
              </a:rPr>
              <a:t>distance calculations</a:t>
            </a:r>
            <a:endParaRPr lang="en-US" altLang="ja-JP" sz="28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endParaRPr lang="en-US" sz="28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What if we counted comparisons?</a:t>
            </a:r>
          </a:p>
        </p:txBody>
      </p:sp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closest pair of points:  analysis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60257171-64AB-5C4D-A5CE-B4D0415553FA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64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  <p:graphicFrame>
        <p:nvGraphicFramePr>
          <p:cNvPr id="78852" name="Object 2"/>
          <p:cNvGraphicFramePr>
            <a:graphicFrameLocks noChangeAspect="1"/>
          </p:cNvGraphicFramePr>
          <p:nvPr/>
        </p:nvGraphicFramePr>
        <p:xfrm>
          <a:off x="1414463" y="2182813"/>
          <a:ext cx="6465887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1" name="Equation" r:id="rId4" imgW="3670300" imgH="406400" progId="Equation.3">
                  <p:embed/>
                </p:oleObj>
              </mc:Choice>
              <mc:Fallback>
                <p:oleObj name="Equation" r:id="rId4" imgW="3670300" imgH="40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017" t="-43201" r="-3017" b="-43201"/>
                      <a:stretch>
                        <a:fillRect/>
                      </a:stretch>
                    </p:blipFill>
                    <p:spPr bwMode="auto">
                      <a:xfrm>
                        <a:off x="1414463" y="2182813"/>
                        <a:ext cx="6465887" cy="1246187"/>
                      </a:xfrm>
                      <a:prstGeom prst="rect">
                        <a:avLst/>
                      </a:prstGeom>
                      <a:solidFill>
                        <a:srgbClr val="FFF5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going from code to recurrence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Carefully define what you</a:t>
            </a:r>
            <a:r>
              <a:rPr lang="en-US" altLang="ja-JP" sz="2800" dirty="0">
                <a:latin typeface="Gill Sans" charset="0"/>
                <a:ea typeface="Courier New" charset="0"/>
                <a:cs typeface="Gill Sans" charset="0"/>
              </a:rPr>
              <a:t>’re counting, and </a:t>
            </a:r>
            <a:r>
              <a:rPr lang="en-US" altLang="ja-JP" sz="2800" i="1" dirty="0">
                <a:latin typeface="Gill Sans" charset="0"/>
                <a:ea typeface="Courier New" charset="0"/>
                <a:cs typeface="Gill Sans" charset="0"/>
              </a:rPr>
              <a:t>write it down</a:t>
            </a:r>
            <a:r>
              <a:rPr lang="en-US" altLang="ja-JP" sz="2800" dirty="0">
                <a:latin typeface="Gill Sans" charset="0"/>
                <a:ea typeface="Courier New" charset="0"/>
                <a:cs typeface="Gill Sans" charset="0"/>
              </a:rPr>
              <a:t>!</a:t>
            </a:r>
          </a:p>
          <a:p>
            <a:pPr marL="450850" lvl="1" indent="0">
              <a:spcBef>
                <a:spcPts val="600"/>
              </a:spcBef>
            </a:pP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</a:rPr>
              <a:t>“Let D(n) be the number of comparisons between coordinates/distances in the Closest-Pair Algorithm </a:t>
            </a:r>
            <a:br>
              <a:rPr lang="en-US" altLang="ja-JP" sz="240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</a:rPr>
              <a:t>when run on n </a:t>
            </a: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  <a:sym typeface="Symbol" charset="0"/>
              </a:rPr>
              <a:t> 1 points</a:t>
            </a: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Gill Sans" charset="0"/>
                <a:cs typeface="Gill Sans" charset="0"/>
              </a:rPr>
              <a:t>”</a:t>
            </a:r>
          </a:p>
          <a:p>
            <a:pPr marL="0" indent="0">
              <a:spcBef>
                <a:spcPts val="600"/>
              </a:spcBef>
            </a:pP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In code, clearly separate </a:t>
            </a:r>
            <a:r>
              <a:rPr lang="en-US" sz="2800" i="1" dirty="0">
                <a:solidFill>
                  <a:srgbClr val="3366FF"/>
                </a:solidFill>
                <a:latin typeface="Gill Sans" charset="0"/>
                <a:ea typeface="Courier New" charset="0"/>
                <a:cs typeface="Gill Sans" charset="0"/>
              </a:rPr>
              <a:t>base case</a:t>
            </a:r>
            <a:r>
              <a:rPr lang="en-US" sz="2800" i="1" dirty="0">
                <a:latin typeface="Gill Sans" charset="0"/>
                <a:ea typeface="Courier New" charset="0"/>
                <a:cs typeface="Gill Sans" charset="0"/>
              </a:rPr>
              <a:t> 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from </a:t>
            </a:r>
            <a:r>
              <a:rPr lang="en-US" sz="2800" i="1" dirty="0">
                <a:solidFill>
                  <a:srgbClr val="FF3206"/>
                </a:solidFill>
                <a:latin typeface="Gill Sans" charset="0"/>
                <a:ea typeface="Courier New" charset="0"/>
                <a:cs typeface="Gill Sans" charset="0"/>
              </a:rPr>
              <a:t>recursive case</a:t>
            </a:r>
            <a:r>
              <a:rPr lang="en-US" sz="2800" dirty="0">
                <a:solidFill>
                  <a:srgbClr val="FF3206"/>
                </a:solidFill>
                <a:latin typeface="Gill Sans" charset="0"/>
                <a:ea typeface="Courier New" charset="0"/>
                <a:cs typeface="Gill Sans" charset="0"/>
              </a:rPr>
              <a:t>, 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highlight </a:t>
            </a:r>
            <a:r>
              <a:rPr lang="en-US" sz="2800" i="1" dirty="0">
                <a:solidFill>
                  <a:srgbClr val="009331"/>
                </a:solidFill>
                <a:latin typeface="Gill Sans" charset="0"/>
                <a:ea typeface="Courier New" charset="0"/>
                <a:cs typeface="Gill Sans" charset="0"/>
              </a:rPr>
              <a:t>recursive calls, 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and</a:t>
            </a:r>
            <a:r>
              <a:rPr lang="en-US" sz="2800" b="1" dirty="0">
                <a:solidFill>
                  <a:srgbClr val="009331"/>
                </a:solidFill>
                <a:latin typeface="Gill Sans" charset="0"/>
                <a:ea typeface="Courier New" charset="0"/>
                <a:cs typeface="Gill Sans" charset="0"/>
              </a:rPr>
              <a:t> </a:t>
            </a:r>
            <a:r>
              <a:rPr lang="en-US" sz="2800" i="1" dirty="0">
                <a:solidFill>
                  <a:schemeClr val="accent2"/>
                </a:solidFill>
                <a:latin typeface="Gill Sans" charset="0"/>
                <a:ea typeface="Courier New" charset="0"/>
                <a:cs typeface="Gill Sans" charset="0"/>
              </a:rPr>
              <a:t>operations being counted</a:t>
            </a:r>
            <a:r>
              <a:rPr lang="en-US" sz="2800" b="1" dirty="0">
                <a:solidFill>
                  <a:srgbClr val="009331"/>
                </a:solidFill>
                <a:latin typeface="Gill Sans" charset="0"/>
                <a:ea typeface="Courier New" charset="0"/>
                <a:cs typeface="Gill Sans" charset="0"/>
              </a:rPr>
              <a:t>.</a:t>
            </a:r>
            <a:endParaRPr lang="en-US" sz="2800" b="1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>
              <a:spcBef>
                <a:spcPts val="600"/>
              </a:spcBef>
            </a:pP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Write Recurrence(s)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3294B4D7-BD33-5C4B-B875-78D876B2509F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65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closest pair algorithm</a:t>
            </a:r>
          </a:p>
        </p:txBody>
      </p:sp>
      <p:sp>
        <p:nvSpPr>
          <p:cNvPr id="829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Gill Sans" charset="0"/>
              <a:ea typeface="Courier New" charset="0"/>
              <a:cs typeface="Gill Sans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A52DD674-C292-E24C-959D-895706935EA4}" type="slidenum">
              <a:rPr lang="en-US" sz="800">
                <a:ea typeface="Courier New" charset="0"/>
                <a:cs typeface="Gill Sans" charset="0"/>
              </a:rPr>
              <a:pPr/>
              <a:t>66</a:t>
            </a:fld>
            <a:endParaRPr lang="en-US" sz="1400">
              <a:ea typeface="Courier New" charset="0"/>
              <a:cs typeface="Gill Sans" charset="0"/>
            </a:endParaRPr>
          </a:p>
        </p:txBody>
      </p:sp>
      <p:sp>
        <p:nvSpPr>
          <p:cNvPr id="82948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7391400" cy="5562600"/>
          </a:xfrm>
          <a:prstGeom prst="rect">
            <a:avLst/>
          </a:prstGeom>
          <a:solidFill>
            <a:srgbClr val="FFF5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Closest-Pair(p</a:t>
            </a:r>
            <a:r>
              <a:rPr lang="en-US" sz="1600" b="1" baseline="-25000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1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, …,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p</a:t>
            </a:r>
            <a:r>
              <a:rPr lang="en-US" sz="1600" b="1" baseline="-250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n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) {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if(n &lt;= 1) return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</a:t>
            </a:r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Gill Sans" charset="0"/>
            </a:endParaRPr>
          </a:p>
          <a:p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Gill Sans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Compute separation line L such that half the points</a:t>
            </a:r>
            <a:b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</a:b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are on one side and half on the other side.</a:t>
            </a:r>
          </a:p>
          <a:p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Gill Sans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lang="en-US" sz="1600" b="1" baseline="-25000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1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= Closest-Pair(left half)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lang="en-US" sz="1600" b="1" baseline="-25000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= Closest-Pair(right half)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   </a:t>
            </a:r>
            <a:r>
              <a:rPr lang="en-US" sz="1600" b="1" baseline="-25000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= min(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lang="en-US" sz="1600" b="1" baseline="-25000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1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,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lang="en-US" sz="1600" b="1" baseline="-25000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)</a:t>
            </a:r>
          </a:p>
          <a:p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Gill Sans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Delete all points further than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from separation line L</a:t>
            </a:r>
          </a:p>
          <a:p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Gill Sans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Sort remaining points p[1]…p[m] by y-coordinate.</a:t>
            </a:r>
          </a:p>
          <a:p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Gill Sans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for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= 1..m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   k = 1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   while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i+k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&lt;= m &amp;&amp; p[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i+k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].y &lt; p[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].y +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    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= min(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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, distance between p[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] and p[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i+k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]);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     k++;</a:t>
            </a:r>
          </a:p>
          <a:p>
            <a:endParaRPr lang="en-US" sz="1600" b="1" dirty="0">
              <a:solidFill>
                <a:srgbClr val="000000"/>
              </a:solidFill>
              <a:latin typeface="Courier New" charset="0"/>
              <a:ea typeface="Courier New" charset="0"/>
              <a:cs typeface="Gill Sans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   return 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  <a:sym typeface="Symbol" charset="0"/>
              </a:rPr>
              <a:t>.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Courier New" charset="0"/>
                <a:cs typeface="Gill Sans" charset="0"/>
              </a:rPr>
              <a:t>}</a:t>
            </a:r>
          </a:p>
        </p:txBody>
      </p:sp>
      <p:sp>
        <p:nvSpPr>
          <p:cNvPr id="81925" name="Text Box 4"/>
          <p:cNvSpPr txBox="1">
            <a:spLocks noChangeArrowheads="1"/>
          </p:cNvSpPr>
          <p:nvPr/>
        </p:nvSpPr>
        <p:spPr bwMode="auto">
          <a:xfrm>
            <a:off x="8026878" y="1752600"/>
            <a:ext cx="826131" cy="308419"/>
          </a:xfrm>
          <a:prstGeom prst="rect">
            <a:avLst/>
          </a:prstGeom>
          <a:solidFill>
            <a:srgbClr val="FFF5CD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 smtClean="0">
                <a:ea typeface="Courier New" charset="0"/>
                <a:cs typeface="Gill Sans" charset="0"/>
              </a:rPr>
              <a:t>k</a:t>
            </a:r>
            <a:r>
              <a:rPr lang="en-US" sz="1400" baseline="-25000" dirty="0" smtClean="0">
                <a:ea typeface="Courier New" charset="0"/>
                <a:cs typeface="Gill Sans" charset="0"/>
              </a:rPr>
              <a:t>1</a:t>
            </a:r>
            <a:r>
              <a:rPr lang="en-US" sz="1400" dirty="0" smtClean="0">
                <a:ea typeface="Courier New" charset="0"/>
                <a:cs typeface="Gill Sans" charset="0"/>
              </a:rPr>
              <a:t>n </a:t>
            </a:r>
            <a:r>
              <a:rPr lang="en-US" sz="1400" dirty="0">
                <a:ea typeface="Courier New" charset="0"/>
                <a:cs typeface="Gill Sans" charset="0"/>
              </a:rPr>
              <a:t>log </a:t>
            </a:r>
            <a:r>
              <a:rPr lang="en-US" sz="1400" dirty="0" smtClean="0">
                <a:ea typeface="Courier New" charset="0"/>
                <a:cs typeface="Gill Sans" charset="0"/>
              </a:rPr>
              <a:t>n</a:t>
            </a:r>
            <a:endParaRPr lang="en-US" sz="1400" dirty="0">
              <a:ea typeface="Courier New" charset="0"/>
              <a:cs typeface="Gill Sans" charset="0"/>
            </a:endParaRPr>
          </a:p>
        </p:txBody>
      </p:sp>
      <p:sp>
        <p:nvSpPr>
          <p:cNvPr id="81926" name="Text Box 5"/>
          <p:cNvSpPr txBox="1">
            <a:spLocks noChangeArrowheads="1"/>
          </p:cNvSpPr>
          <p:nvPr/>
        </p:nvSpPr>
        <p:spPr bwMode="auto">
          <a:xfrm>
            <a:off x="7972425" y="2479675"/>
            <a:ext cx="849313" cy="307975"/>
          </a:xfrm>
          <a:prstGeom prst="rect">
            <a:avLst/>
          </a:prstGeom>
          <a:solidFill>
            <a:srgbClr val="FFF5CD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ea typeface="Courier New" charset="0"/>
                <a:cs typeface="Gill Sans" charset="0"/>
              </a:rPr>
              <a:t>2C(n / 2)</a:t>
            </a:r>
          </a:p>
        </p:txBody>
      </p:sp>
      <p:sp>
        <p:nvSpPr>
          <p:cNvPr id="81927" name="Text Box 6"/>
          <p:cNvSpPr txBox="1">
            <a:spLocks noChangeArrowheads="1"/>
          </p:cNvSpPr>
          <p:nvPr/>
        </p:nvSpPr>
        <p:spPr bwMode="auto">
          <a:xfrm>
            <a:off x="8029139" y="3359150"/>
            <a:ext cx="421560" cy="308419"/>
          </a:xfrm>
          <a:prstGeom prst="rect">
            <a:avLst/>
          </a:prstGeom>
          <a:solidFill>
            <a:srgbClr val="FFF5CD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 smtClean="0">
                <a:ea typeface="Courier New" charset="0"/>
                <a:cs typeface="Gill Sans" charset="0"/>
              </a:rPr>
              <a:t>k</a:t>
            </a:r>
            <a:r>
              <a:rPr lang="en-US" sz="1400" baseline="-25000" dirty="0" smtClean="0">
                <a:ea typeface="Courier New" charset="0"/>
                <a:cs typeface="Gill Sans" charset="0"/>
              </a:rPr>
              <a:t>2</a:t>
            </a:r>
            <a:r>
              <a:rPr lang="en-US" sz="1400" dirty="0" smtClean="0">
                <a:ea typeface="Courier New" charset="0"/>
                <a:cs typeface="Gill Sans" charset="0"/>
              </a:rPr>
              <a:t>n</a:t>
            </a:r>
            <a:endParaRPr lang="en-US" sz="1400" dirty="0">
              <a:ea typeface="Courier New" charset="0"/>
              <a:cs typeface="Gill Sans" charset="0"/>
            </a:endParaRPr>
          </a:p>
        </p:txBody>
      </p:sp>
      <p:sp>
        <p:nvSpPr>
          <p:cNvPr id="81928" name="Text Box 7"/>
          <p:cNvSpPr txBox="1">
            <a:spLocks noChangeArrowheads="1"/>
          </p:cNvSpPr>
          <p:nvPr/>
        </p:nvSpPr>
        <p:spPr bwMode="auto">
          <a:xfrm>
            <a:off x="8026878" y="3810000"/>
            <a:ext cx="826131" cy="308419"/>
          </a:xfrm>
          <a:prstGeom prst="rect">
            <a:avLst/>
          </a:prstGeom>
          <a:solidFill>
            <a:srgbClr val="FFF5CD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 smtClean="0">
                <a:ea typeface="Courier New" charset="0"/>
                <a:cs typeface="Gill Sans" charset="0"/>
              </a:rPr>
              <a:t>k</a:t>
            </a:r>
            <a:r>
              <a:rPr lang="en-US" sz="1400" baseline="-25000" dirty="0" smtClean="0">
                <a:ea typeface="Courier New" charset="0"/>
                <a:cs typeface="Gill Sans" charset="0"/>
              </a:rPr>
              <a:t>3</a:t>
            </a:r>
            <a:r>
              <a:rPr lang="en-US" sz="1400" dirty="0" smtClean="0">
                <a:ea typeface="Courier New" charset="0"/>
                <a:cs typeface="Gill Sans" charset="0"/>
              </a:rPr>
              <a:t>n </a:t>
            </a:r>
            <a:r>
              <a:rPr lang="en-US" sz="1400" dirty="0">
                <a:ea typeface="Courier New" charset="0"/>
                <a:cs typeface="Gill Sans" charset="0"/>
              </a:rPr>
              <a:t>log </a:t>
            </a:r>
            <a:r>
              <a:rPr lang="en-US" sz="1400" dirty="0" smtClean="0">
                <a:ea typeface="Courier New" charset="0"/>
                <a:cs typeface="Gill Sans" charset="0"/>
              </a:rPr>
              <a:t>n</a:t>
            </a:r>
            <a:endParaRPr lang="en-US" sz="1400" dirty="0">
              <a:ea typeface="Courier New" charset="0"/>
              <a:cs typeface="Gill Sans" charset="0"/>
            </a:endParaRPr>
          </a:p>
        </p:txBody>
      </p:sp>
      <p:sp>
        <p:nvSpPr>
          <p:cNvPr id="81929" name="Text Box 8"/>
          <p:cNvSpPr txBox="1">
            <a:spLocks noChangeArrowheads="1"/>
          </p:cNvSpPr>
          <p:nvPr/>
        </p:nvSpPr>
        <p:spPr bwMode="auto">
          <a:xfrm>
            <a:off x="8057176" y="4953000"/>
            <a:ext cx="365485" cy="308419"/>
          </a:xfrm>
          <a:prstGeom prst="rect">
            <a:avLst/>
          </a:prstGeom>
          <a:solidFill>
            <a:srgbClr val="FFF5CD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 smtClean="0">
                <a:ea typeface="Courier New" charset="0"/>
                <a:cs typeface="Gill Sans" charset="0"/>
              </a:rPr>
              <a:t>7n</a:t>
            </a:r>
            <a:endParaRPr lang="en-US" sz="1400" dirty="0">
              <a:ea typeface="Courier New" charset="0"/>
              <a:cs typeface="Gill Sans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447800" y="914400"/>
            <a:ext cx="4876800" cy="2133600"/>
            <a:chOff x="1447800" y="914400"/>
            <a:chExt cx="4876800" cy="2133600"/>
          </a:xfrm>
        </p:grpSpPr>
        <p:sp>
          <p:nvSpPr>
            <p:cNvPr id="82983" name="Oval 12"/>
            <p:cNvSpPr>
              <a:spLocks noChangeArrowheads="1"/>
            </p:cNvSpPr>
            <p:nvPr/>
          </p:nvSpPr>
          <p:spPr bwMode="auto">
            <a:xfrm>
              <a:off x="1447800" y="2209800"/>
              <a:ext cx="3048000" cy="533400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82984" name="Rectangle 13"/>
            <p:cNvSpPr>
              <a:spLocks noChangeArrowheads="1"/>
            </p:cNvSpPr>
            <p:nvPr/>
          </p:nvSpPr>
          <p:spPr bwMode="auto">
            <a:xfrm>
              <a:off x="4267200" y="914400"/>
              <a:ext cx="2057400" cy="4953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600">
                  <a:ea typeface="Courier New" charset="0"/>
                  <a:cs typeface="Gill Sans" charset="0"/>
                </a:rPr>
                <a:t>Recursive calls (2)</a:t>
              </a:r>
            </a:p>
          </p:txBody>
        </p:sp>
        <p:cxnSp>
          <p:nvCxnSpPr>
            <p:cNvPr id="82985" name="AutoShape 14"/>
            <p:cNvCxnSpPr>
              <a:cxnSpLocks noChangeShapeType="1"/>
              <a:stCxn id="82983" idx="6"/>
              <a:endCxn id="82984" idx="2"/>
            </p:cNvCxnSpPr>
            <p:nvPr/>
          </p:nvCxnSpPr>
          <p:spPr bwMode="auto">
            <a:xfrm flipV="1">
              <a:off x="4495800" y="1409700"/>
              <a:ext cx="800100" cy="1066800"/>
            </a:xfrm>
            <a:prstGeom prst="straightConnector1">
              <a:avLst/>
            </a:prstGeom>
            <a:noFill/>
            <a:ln w="38100">
              <a:solidFill>
                <a:srgbClr val="FF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986" name="Oval 15"/>
            <p:cNvSpPr>
              <a:spLocks noChangeArrowheads="1"/>
            </p:cNvSpPr>
            <p:nvPr/>
          </p:nvSpPr>
          <p:spPr bwMode="auto">
            <a:xfrm>
              <a:off x="1447800" y="2514600"/>
              <a:ext cx="3124200" cy="533400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cxnSp>
          <p:nvCxnSpPr>
            <p:cNvPr id="82987" name="AutoShape 16"/>
            <p:cNvCxnSpPr>
              <a:cxnSpLocks noChangeShapeType="1"/>
              <a:stCxn id="82986" idx="6"/>
              <a:endCxn id="82984" idx="2"/>
            </p:cNvCxnSpPr>
            <p:nvPr/>
          </p:nvCxnSpPr>
          <p:spPr bwMode="auto">
            <a:xfrm flipV="1">
              <a:off x="4572000" y="1409700"/>
              <a:ext cx="723900" cy="1371600"/>
            </a:xfrm>
            <a:prstGeom prst="straightConnector1">
              <a:avLst/>
            </a:prstGeom>
            <a:noFill/>
            <a:ln w="38100">
              <a:solidFill>
                <a:srgbClr val="FF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672" name="Rectangle 26"/>
          <p:cNvSpPr>
            <a:spLocks noChangeArrowheads="1"/>
          </p:cNvSpPr>
          <p:nvPr/>
        </p:nvSpPr>
        <p:spPr bwMode="auto">
          <a:xfrm>
            <a:off x="5380038" y="4122738"/>
            <a:ext cx="1905000" cy="7239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600">
                <a:ea typeface="Courier New" charset="0"/>
                <a:cs typeface="Gill Sans" charset="0"/>
              </a:rPr>
              <a:t>Basic operations at </a:t>
            </a:r>
          </a:p>
          <a:p>
            <a:pPr algn="ctr"/>
            <a:r>
              <a:rPr kumimoji="1" lang="en-US" sz="1600">
                <a:ea typeface="Courier New" charset="0"/>
                <a:cs typeface="Gill Sans" charset="0"/>
              </a:rPr>
              <a:t>this recursive level</a:t>
            </a:r>
          </a:p>
        </p:txBody>
      </p:sp>
      <p:cxnSp>
        <p:nvCxnSpPr>
          <p:cNvPr id="27673" name="AutoShape 27"/>
          <p:cNvCxnSpPr>
            <a:cxnSpLocks noChangeShapeType="1"/>
            <a:stCxn id="27674" idx="6"/>
            <a:endCxn id="27672" idx="1"/>
          </p:cNvCxnSpPr>
          <p:nvPr/>
        </p:nvCxnSpPr>
        <p:spPr bwMode="auto">
          <a:xfrm flipV="1">
            <a:off x="2819400" y="4484688"/>
            <a:ext cx="2560638" cy="735012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4" name="Oval 28"/>
          <p:cNvSpPr>
            <a:spLocks noChangeArrowheads="1"/>
          </p:cNvSpPr>
          <p:nvPr/>
        </p:nvSpPr>
        <p:spPr bwMode="auto">
          <a:xfrm>
            <a:off x="1981200" y="4953000"/>
            <a:ext cx="838200" cy="5334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81934" name="Text Box 30"/>
          <p:cNvSpPr txBox="1">
            <a:spLocks noChangeArrowheads="1"/>
          </p:cNvSpPr>
          <p:nvPr/>
        </p:nvSpPr>
        <p:spPr bwMode="auto">
          <a:xfrm>
            <a:off x="7972425" y="1219200"/>
            <a:ext cx="304800" cy="336550"/>
          </a:xfrm>
          <a:prstGeom prst="rect">
            <a:avLst/>
          </a:prstGeom>
          <a:solidFill>
            <a:srgbClr val="FFF5CD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600">
                <a:ea typeface="Courier New" charset="0"/>
                <a:cs typeface="Gill Sans" charset="0"/>
              </a:rPr>
              <a:t>0</a:t>
            </a:r>
          </a:p>
        </p:txBody>
      </p:sp>
      <p:sp>
        <p:nvSpPr>
          <p:cNvPr id="81935" name="Text Box 31"/>
          <p:cNvSpPr txBox="1">
            <a:spLocks noChangeArrowheads="1"/>
          </p:cNvSpPr>
          <p:nvPr/>
        </p:nvSpPr>
        <p:spPr bwMode="auto">
          <a:xfrm>
            <a:off x="7972425" y="2863850"/>
            <a:ext cx="304800" cy="336550"/>
          </a:xfrm>
          <a:prstGeom prst="rect">
            <a:avLst/>
          </a:prstGeom>
          <a:solidFill>
            <a:srgbClr val="FFF5CD"/>
          </a:solidFill>
          <a:ln w="9525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600">
                <a:ea typeface="Courier New" charset="0"/>
                <a:cs typeface="Gill Sans" charset="0"/>
              </a:rPr>
              <a:t>1</a:t>
            </a:r>
          </a:p>
        </p:txBody>
      </p:sp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228600" y="152400"/>
            <a:ext cx="2514600" cy="7239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600">
                <a:ea typeface="Courier New" charset="0"/>
                <a:cs typeface="Gill Sans" charset="0"/>
              </a:rPr>
              <a:t>Basic operations:</a:t>
            </a:r>
          </a:p>
          <a:p>
            <a:pPr algn="ctr"/>
            <a:r>
              <a:rPr kumimoji="1" lang="en-US" sz="1600" i="1">
                <a:ea typeface="Courier New" charset="0"/>
                <a:cs typeface="Gill Sans" charset="0"/>
              </a:rPr>
              <a:t>comparisons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200" y="1028700"/>
            <a:ext cx="3505200" cy="876300"/>
            <a:chOff x="76200" y="1028700"/>
            <a:chExt cx="3505200" cy="876300"/>
          </a:xfrm>
        </p:grpSpPr>
        <p:sp>
          <p:nvSpPr>
            <p:cNvPr id="82980" name="Oval 9"/>
            <p:cNvSpPr>
              <a:spLocks noChangeArrowheads="1"/>
            </p:cNvSpPr>
            <p:nvPr/>
          </p:nvSpPr>
          <p:spPr bwMode="auto">
            <a:xfrm>
              <a:off x="838200" y="1028700"/>
              <a:ext cx="2743200" cy="533400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>
                <a:ea typeface="Courier New" charset="0"/>
                <a:cs typeface="Gill Sans" charset="0"/>
              </a:endParaRPr>
            </a:p>
          </p:txBody>
        </p:sp>
        <p:sp>
          <p:nvSpPr>
            <p:cNvPr id="82981" name="Rectangle 7"/>
            <p:cNvSpPr>
              <a:spLocks noChangeArrowheads="1"/>
            </p:cNvSpPr>
            <p:nvPr/>
          </p:nvSpPr>
          <p:spPr bwMode="auto">
            <a:xfrm>
              <a:off x="76200" y="1524000"/>
              <a:ext cx="1143000" cy="381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600">
                  <a:ea typeface="Courier New" charset="0"/>
                  <a:cs typeface="Gill Sans" charset="0"/>
                </a:rPr>
                <a:t>Base Case</a:t>
              </a:r>
            </a:p>
          </p:txBody>
        </p:sp>
        <p:cxnSp>
          <p:nvCxnSpPr>
            <p:cNvPr id="82982" name="AutoShape 16"/>
            <p:cNvCxnSpPr>
              <a:cxnSpLocks noChangeShapeType="1"/>
              <a:stCxn id="82981" idx="3"/>
              <a:endCxn id="82980" idx="4"/>
            </p:cNvCxnSpPr>
            <p:nvPr/>
          </p:nvCxnSpPr>
          <p:spPr bwMode="auto">
            <a:xfrm flipV="1">
              <a:off x="1219200" y="1562100"/>
              <a:ext cx="990600" cy="152400"/>
            </a:xfrm>
            <a:prstGeom prst="straightConnector1">
              <a:avLst/>
            </a:prstGeom>
            <a:noFill/>
            <a:ln w="38100">
              <a:solidFill>
                <a:srgbClr val="FF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62000" y="1657350"/>
            <a:ext cx="8359775" cy="4819650"/>
            <a:chOff x="762000" y="1657350"/>
            <a:chExt cx="8359048" cy="4819650"/>
          </a:xfrm>
        </p:grpSpPr>
        <p:grpSp>
          <p:nvGrpSpPr>
            <p:cNvPr id="82969" name="Group 3"/>
            <p:cNvGrpSpPr>
              <a:grpSpLocks/>
            </p:cNvGrpSpPr>
            <p:nvPr/>
          </p:nvGrpSpPr>
          <p:grpSpPr bwMode="auto">
            <a:xfrm>
              <a:off x="762000" y="1657350"/>
              <a:ext cx="7010400" cy="4457700"/>
              <a:chOff x="762000" y="1657350"/>
              <a:chExt cx="7010400" cy="4457700"/>
            </a:xfrm>
          </p:grpSpPr>
          <p:sp>
            <p:nvSpPr>
              <p:cNvPr id="82972" name="Line 17"/>
              <p:cNvSpPr>
                <a:spLocks noChangeShapeType="1"/>
              </p:cNvSpPr>
              <p:nvPr/>
            </p:nvSpPr>
            <p:spPr bwMode="auto">
              <a:xfrm>
                <a:off x="762000" y="1676400"/>
                <a:ext cx="0" cy="441960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dirty="0">
                  <a:ea typeface="Gill Sans"/>
                  <a:cs typeface="Gill Sans"/>
                </a:endParaRPr>
              </a:p>
            </p:txBody>
          </p:sp>
          <p:sp>
            <p:nvSpPr>
              <p:cNvPr id="82973" name="Line 18"/>
              <p:cNvSpPr>
                <a:spLocks noChangeShapeType="1"/>
              </p:cNvSpPr>
              <p:nvPr/>
            </p:nvSpPr>
            <p:spPr bwMode="auto">
              <a:xfrm>
                <a:off x="7772400" y="1676400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dirty="0">
                  <a:ea typeface="Gill Sans"/>
                  <a:cs typeface="Gill Sans"/>
                </a:endParaRPr>
              </a:p>
            </p:txBody>
          </p:sp>
          <p:sp>
            <p:nvSpPr>
              <p:cNvPr id="82974" name="Line 19"/>
              <p:cNvSpPr>
                <a:spLocks noChangeShapeType="1"/>
              </p:cNvSpPr>
              <p:nvPr/>
            </p:nvSpPr>
            <p:spPr bwMode="auto">
              <a:xfrm>
                <a:off x="7772400" y="2971800"/>
                <a:ext cx="0" cy="312420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dirty="0">
                  <a:ea typeface="Gill Sans"/>
                  <a:cs typeface="Gill Sans"/>
                </a:endParaRPr>
              </a:p>
            </p:txBody>
          </p:sp>
          <p:cxnSp>
            <p:nvCxnSpPr>
              <p:cNvPr id="82975" name="AutoShape 20"/>
              <p:cNvCxnSpPr>
                <a:cxnSpLocks noChangeShapeType="1"/>
                <a:stCxn id="82972" idx="0"/>
                <a:endCxn id="82973" idx="0"/>
              </p:cNvCxnSpPr>
              <p:nvPr/>
            </p:nvCxnSpPr>
            <p:spPr bwMode="auto">
              <a:xfrm>
                <a:off x="762000" y="1657350"/>
                <a:ext cx="7010400" cy="0"/>
              </a:xfrm>
              <a:prstGeom prst="straightConnector1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976" name="Line 21"/>
              <p:cNvSpPr>
                <a:spLocks noChangeShapeType="1"/>
              </p:cNvSpPr>
              <p:nvPr/>
            </p:nvSpPr>
            <p:spPr bwMode="auto">
              <a:xfrm>
                <a:off x="1295400" y="2362200"/>
                <a:ext cx="0" cy="53340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dirty="0">
                  <a:ea typeface="Gill Sans"/>
                  <a:cs typeface="Gill Sans"/>
                </a:endParaRPr>
              </a:p>
            </p:txBody>
          </p:sp>
          <p:cxnSp>
            <p:nvCxnSpPr>
              <p:cNvPr id="82977" name="AutoShape 22"/>
              <p:cNvCxnSpPr>
                <a:cxnSpLocks noChangeShapeType="1"/>
                <a:stCxn id="82972" idx="1"/>
                <a:endCxn id="82974" idx="1"/>
              </p:cNvCxnSpPr>
              <p:nvPr/>
            </p:nvCxnSpPr>
            <p:spPr bwMode="auto">
              <a:xfrm>
                <a:off x="762000" y="6115050"/>
                <a:ext cx="7010400" cy="0"/>
              </a:xfrm>
              <a:prstGeom prst="straightConnector1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978" name="AutoShape 23"/>
              <p:cNvCxnSpPr>
                <a:cxnSpLocks noChangeShapeType="1"/>
                <a:stCxn id="82976" idx="1"/>
                <a:endCxn id="82974" idx="0"/>
              </p:cNvCxnSpPr>
              <p:nvPr/>
            </p:nvCxnSpPr>
            <p:spPr bwMode="auto">
              <a:xfrm>
                <a:off x="1295400" y="2914650"/>
                <a:ext cx="6477000" cy="38100"/>
              </a:xfrm>
              <a:prstGeom prst="straightConnector1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979" name="AutoShape 25"/>
              <p:cNvCxnSpPr>
                <a:cxnSpLocks noChangeShapeType="1"/>
                <a:stCxn id="82976" idx="0"/>
                <a:endCxn id="82973" idx="1"/>
              </p:cNvCxnSpPr>
              <p:nvPr/>
            </p:nvCxnSpPr>
            <p:spPr bwMode="auto">
              <a:xfrm flipV="1">
                <a:off x="1295400" y="2305050"/>
                <a:ext cx="6477000" cy="38100"/>
              </a:xfrm>
              <a:prstGeom prst="straightConnector1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2970" name="Rectangle 23"/>
            <p:cNvSpPr>
              <a:spLocks noChangeArrowheads="1"/>
            </p:cNvSpPr>
            <p:nvPr/>
          </p:nvSpPr>
          <p:spPr bwMode="auto">
            <a:xfrm>
              <a:off x="8130448" y="5486400"/>
              <a:ext cx="990600" cy="990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600">
                  <a:ea typeface="Courier New" charset="0"/>
                  <a:cs typeface="Gill Sans" charset="0"/>
                </a:rPr>
                <a:t>One </a:t>
              </a:r>
              <a:br>
                <a:rPr kumimoji="1" lang="en-US" sz="1600">
                  <a:ea typeface="Courier New" charset="0"/>
                  <a:cs typeface="Gill Sans" charset="0"/>
                </a:rPr>
              </a:br>
              <a:r>
                <a:rPr kumimoji="1" lang="en-US" sz="1600">
                  <a:ea typeface="Courier New" charset="0"/>
                  <a:cs typeface="Gill Sans" charset="0"/>
                </a:rPr>
                <a:t>recursive </a:t>
              </a:r>
              <a:br>
                <a:rPr kumimoji="1" lang="en-US" sz="1600">
                  <a:ea typeface="Courier New" charset="0"/>
                  <a:cs typeface="Gill Sans" charset="0"/>
                </a:rPr>
              </a:br>
              <a:r>
                <a:rPr kumimoji="1" lang="en-US" sz="1600">
                  <a:ea typeface="Courier New" charset="0"/>
                  <a:cs typeface="Gill Sans" charset="0"/>
                </a:rPr>
                <a:t>level</a:t>
              </a:r>
            </a:p>
          </p:txBody>
        </p:sp>
        <p:cxnSp>
          <p:nvCxnSpPr>
            <p:cNvPr id="82971" name="AutoShape 13"/>
            <p:cNvCxnSpPr>
              <a:cxnSpLocks noChangeShapeType="1"/>
              <a:endCxn id="82970" idx="1"/>
            </p:cNvCxnSpPr>
            <p:nvPr/>
          </p:nvCxnSpPr>
          <p:spPr bwMode="auto">
            <a:xfrm>
              <a:off x="7772400" y="5638800"/>
              <a:ext cx="358048" cy="342900"/>
            </a:xfrm>
            <a:prstGeom prst="straightConnector1">
              <a:avLst/>
            </a:prstGeom>
            <a:noFill/>
            <a:ln w="38100">
              <a:solidFill>
                <a:srgbClr val="FF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5334000" y="1600200"/>
            <a:ext cx="1981200" cy="3810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38200" y="3733800"/>
            <a:ext cx="838200" cy="5334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cxnSp>
        <p:nvCxnSpPr>
          <p:cNvPr id="42" name="AutoShape 27"/>
          <p:cNvCxnSpPr>
            <a:cxnSpLocks noChangeShapeType="1"/>
            <a:stCxn id="40" idx="6"/>
            <a:endCxn id="27672" idx="1"/>
          </p:cNvCxnSpPr>
          <p:nvPr/>
        </p:nvCxnSpPr>
        <p:spPr bwMode="auto">
          <a:xfrm>
            <a:off x="1676400" y="4000500"/>
            <a:ext cx="3703638" cy="484188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27"/>
          <p:cNvCxnSpPr>
            <a:cxnSpLocks noChangeShapeType="1"/>
            <a:stCxn id="39" idx="4"/>
            <a:endCxn id="27672" idx="0"/>
          </p:cNvCxnSpPr>
          <p:nvPr/>
        </p:nvCxnSpPr>
        <p:spPr bwMode="auto">
          <a:xfrm>
            <a:off x="6324600" y="1981200"/>
            <a:ext cx="7938" cy="2141538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Oval 28"/>
          <p:cNvSpPr>
            <a:spLocks noChangeArrowheads="1"/>
          </p:cNvSpPr>
          <p:nvPr/>
        </p:nvSpPr>
        <p:spPr bwMode="auto">
          <a:xfrm>
            <a:off x="1447800" y="2881313"/>
            <a:ext cx="838200" cy="319087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cxnSp>
        <p:nvCxnSpPr>
          <p:cNvPr id="44" name="AutoShape 27"/>
          <p:cNvCxnSpPr>
            <a:cxnSpLocks noChangeShapeType="1"/>
            <a:stCxn id="46" idx="7"/>
            <a:endCxn id="27672" idx="1"/>
          </p:cNvCxnSpPr>
          <p:nvPr/>
        </p:nvCxnSpPr>
        <p:spPr bwMode="auto">
          <a:xfrm flipV="1">
            <a:off x="4886045" y="4484688"/>
            <a:ext cx="493993" cy="360549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4495800" y="4800600"/>
            <a:ext cx="457200" cy="3048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  <p:bldP spid="81926" grpId="0" animBg="1"/>
      <p:bldP spid="81927" grpId="0" animBg="1"/>
      <p:bldP spid="81928" grpId="0" animBg="1"/>
      <p:bldP spid="81929" grpId="0" animBg="1"/>
      <p:bldP spid="27672" grpId="0" animBg="1"/>
      <p:bldP spid="27674" grpId="0" animBg="1"/>
      <p:bldP spid="81934" grpId="0" animBg="1"/>
      <p:bldP spid="81935" grpId="0" animBg="1"/>
      <p:bldP spid="33" grpId="0" animBg="1"/>
      <p:bldP spid="39" grpId="0" animBg="1"/>
      <p:bldP spid="40" grpId="0" animBg="1"/>
      <p:bldP spid="48" grpId="0" animBg="1"/>
      <p:bldP spid="4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closest pair of points:  analysis</a:t>
            </a: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06B4702E-10A4-E641-B0D6-8B34E0295640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67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  <p:graphicFrame>
        <p:nvGraphicFramePr>
          <p:cNvPr id="84996" name="Object 2"/>
          <p:cNvGraphicFramePr>
            <a:graphicFrameLocks noChangeAspect="1"/>
          </p:cNvGraphicFramePr>
          <p:nvPr/>
        </p:nvGraphicFramePr>
        <p:xfrm>
          <a:off x="2062163" y="6008688"/>
          <a:ext cx="494823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5" name="Equation" r:id="rId4" imgW="4635500" imgH="304800" progId="Equation.3">
                  <p:embed/>
                </p:oleObj>
              </mc:Choice>
              <mc:Fallback>
                <p:oleObj name="Equation" r:id="rId4" imgW="4635500" imgH="304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450" t="-51428" r="-3450" b="-51428"/>
                      <a:stretch>
                        <a:fillRect/>
                      </a:stretch>
                    </p:blipFill>
                    <p:spPr bwMode="auto">
                      <a:xfrm>
                        <a:off x="2062163" y="6008688"/>
                        <a:ext cx="4948237" cy="620712"/>
                      </a:xfrm>
                      <a:prstGeom prst="rect">
                        <a:avLst/>
                      </a:prstGeom>
                      <a:solidFill>
                        <a:srgbClr val="FFF5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177439"/>
              </p:ext>
            </p:extLst>
          </p:nvPr>
        </p:nvGraphicFramePr>
        <p:xfrm>
          <a:off x="1068388" y="1446213"/>
          <a:ext cx="7159625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6" name="Equation" r:id="rId6" imgW="4064000" imgH="787400" progId="Equation.3">
                  <p:embed/>
                </p:oleObj>
              </mc:Choice>
              <mc:Fallback>
                <p:oleObj name="Equation" r:id="rId6" imgW="4064000" imgH="787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l="-3017" t="-43201" r="-3017" b="-43201"/>
                      <a:stretch>
                        <a:fillRect/>
                      </a:stretch>
                    </p:blipFill>
                    <p:spPr bwMode="auto">
                      <a:xfrm>
                        <a:off x="1068388" y="1446213"/>
                        <a:ext cx="7159625" cy="2414587"/>
                      </a:xfrm>
                      <a:prstGeom prst="rect">
                        <a:avLst/>
                      </a:prstGeom>
                      <a:solidFill>
                        <a:srgbClr val="FFF5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609600" y="685800"/>
            <a:ext cx="7924800" cy="1066800"/>
          </a:xfrm>
          <a:prstGeom prst="rect">
            <a:avLst/>
          </a:prstGeom>
          <a:solidFill>
            <a:srgbClr val="FFFFFF"/>
          </a:solidFill>
          <a:ln w="76200" cap="flat" cmpd="sng" algn="ctr">
            <a:solidFill>
              <a:srgbClr val="FFFF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5800" y="3429000"/>
            <a:ext cx="7924800" cy="1066800"/>
          </a:xfrm>
          <a:prstGeom prst="rect">
            <a:avLst/>
          </a:prstGeom>
          <a:solidFill>
            <a:srgbClr val="FFFFFF"/>
          </a:solidFill>
          <a:ln w="76200" cap="flat" cmpd="sng" algn="ctr">
            <a:solidFill>
              <a:srgbClr val="FFFF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</a:endParaRP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400" dirty="0">
                <a:latin typeface="Gill Sans" charset="0"/>
                <a:ea typeface="Courier New" charset="0"/>
                <a:cs typeface="Gill Sans" charset="0"/>
              </a:rPr>
              <a:t>Analysis, II: </a:t>
            </a:r>
            <a:r>
              <a:rPr lang="en-US" sz="2400" dirty="0">
                <a:solidFill>
                  <a:srgbClr val="008000"/>
                </a:solidFill>
                <a:latin typeface="Gill Sans" charset="0"/>
                <a:ea typeface="Courier New" charset="0"/>
                <a:cs typeface="Gill Sans" charset="0"/>
              </a:rPr>
              <a:t> </a:t>
            </a: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Courier New" charset="0"/>
                <a:cs typeface="Gill Sans" charset="0"/>
              </a:rPr>
              <a:t>Let C(n) be the number of comparisons of coordinates/distances in the Closest-Pair Algorithm </a:t>
            </a:r>
            <a:br>
              <a:rPr lang="en-US" altLang="ja-JP" sz="2400" dirty="0">
                <a:solidFill>
                  <a:srgbClr val="008000"/>
                </a:solidFill>
                <a:latin typeface="Gill Sans" charset="0"/>
                <a:ea typeface="Courier New" charset="0"/>
                <a:cs typeface="Gill Sans" charset="0"/>
              </a:rPr>
            </a:b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Courier New" charset="0"/>
                <a:cs typeface="Gill Sans" charset="0"/>
              </a:rPr>
              <a:t>when run on n </a:t>
            </a:r>
            <a:r>
              <a:rPr lang="en-US" altLang="ja-JP" sz="2400" dirty="0">
                <a:solidFill>
                  <a:srgbClr val="008000"/>
                </a:solidFill>
                <a:latin typeface="Gill Sans" charset="0"/>
                <a:ea typeface="Courier New" charset="0"/>
                <a:cs typeface="Gill Sans" charset="0"/>
                <a:sym typeface="Symbol" charset="0"/>
              </a:rPr>
              <a:t> 1 points</a:t>
            </a:r>
            <a:endParaRPr lang="en-US" sz="2400" dirty="0">
              <a:solidFill>
                <a:srgbClr val="008000"/>
              </a:solidFill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endParaRPr lang="en-US" sz="24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endParaRPr lang="en-US" sz="24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endParaRPr lang="en-US" sz="24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endParaRPr lang="en-US" sz="24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r>
              <a:rPr lang="en-US" sz="2400" dirty="0">
                <a:latin typeface="Gill Sans" charset="0"/>
                <a:ea typeface="Courier New" charset="0"/>
                <a:cs typeface="Gill Sans" charset="0"/>
              </a:rPr>
              <a:t>Q.  Can we achieve time O(n log n)?</a:t>
            </a:r>
          </a:p>
          <a:p>
            <a:pPr marL="0" indent="0"/>
            <a:endParaRPr lang="en-US" sz="2400" dirty="0">
              <a:latin typeface="Gill Sans" charset="0"/>
              <a:ea typeface="Courier New" charset="0"/>
              <a:cs typeface="Gill Sans" charset="0"/>
            </a:endParaRPr>
          </a:p>
          <a:p>
            <a:pPr marL="0" indent="0"/>
            <a:r>
              <a:rPr lang="en-US" sz="2400" dirty="0">
                <a:latin typeface="Gill Sans" charset="0"/>
                <a:ea typeface="Courier New" charset="0"/>
                <a:cs typeface="Gill Sans" charset="0"/>
              </a:rPr>
              <a:t>A.  Yes. Don't sort points from scratch each time.</a:t>
            </a:r>
          </a:p>
          <a:p>
            <a:pPr lvl="1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Sort by x at top level only.</a:t>
            </a:r>
          </a:p>
          <a:p>
            <a:pPr lvl="1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Each recursive call returns </a:t>
            </a:r>
            <a:r>
              <a:rPr lang="en-US" sz="1800" b="1" dirty="0">
                <a:solidFill>
                  <a:srgbClr val="000000"/>
                </a:solidFill>
                <a:latin typeface="Gill Sans" charset="0"/>
                <a:ea typeface="Gill Sans" charset="0"/>
                <a:cs typeface="Courier New" charset="0"/>
                <a:sym typeface="Symbol" charset="0"/>
              </a:rPr>
              <a:t></a:t>
            </a:r>
            <a:r>
              <a:rPr lang="en-US" sz="1800" b="1" dirty="0">
                <a:solidFill>
                  <a:srgbClr val="000000"/>
                </a:solidFill>
                <a:latin typeface="Gill Sans" charset="0"/>
                <a:ea typeface="Gill Sans" charset="0"/>
                <a:cs typeface="Courier New" charset="0"/>
              </a:rPr>
              <a:t> </a:t>
            </a:r>
            <a:r>
              <a:rPr lang="en-US" sz="2000" i="1" dirty="0">
                <a:latin typeface="Gill Sans" charset="0"/>
                <a:ea typeface="Gill Sans" charset="0"/>
                <a:cs typeface="Courier New" charset="0"/>
              </a:rPr>
              <a:t>and</a:t>
            </a:r>
            <a:r>
              <a:rPr lang="en-US" sz="1200" b="1" dirty="0">
                <a:latin typeface="Gill Sans" charset="0"/>
                <a:ea typeface="Gill Sans" charset="0"/>
                <a:cs typeface="Courier New" charset="0"/>
              </a:rPr>
              <a:t> 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list of all points sorted by y</a:t>
            </a:r>
          </a:p>
          <a:p>
            <a:pPr lvl="1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Sort by </a:t>
            </a:r>
            <a:r>
              <a:rPr lang="en-US" sz="20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merging 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two pre-sorted lists.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Gill Sans" charset="0"/>
              </a:rPr>
              <a:t>Integer Multiplication</a:t>
            </a:r>
          </a:p>
        </p:txBody>
      </p:sp>
      <p:sp>
        <p:nvSpPr>
          <p:cNvPr id="8704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Gill Sans" charset="0"/>
              <a:ea typeface="Courier New" charset="0"/>
              <a:cs typeface="Gill Sans" charset="0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C6C0AE2E-6F3F-2D42-8DCF-DCB949F700C6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68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61"/>
          <p:cNvSpPr>
            <a:spLocks noChangeArrowheads="1"/>
          </p:cNvSpPr>
          <p:nvPr/>
        </p:nvSpPr>
        <p:spPr bwMode="auto">
          <a:xfrm>
            <a:off x="609600" y="2381250"/>
            <a:ext cx="3124200" cy="457200"/>
          </a:xfrm>
          <a:prstGeom prst="rect">
            <a:avLst/>
          </a:prstGeom>
          <a:solidFill>
            <a:srgbClr val="FFF5CD"/>
          </a:solidFill>
          <a:ln w="19050">
            <a:solidFill>
              <a:srgbClr val="0000FF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9090" name="Rectangle 160"/>
          <p:cNvSpPr>
            <a:spLocks noChangeArrowheads="1"/>
          </p:cNvSpPr>
          <p:nvPr/>
        </p:nvSpPr>
        <p:spPr bwMode="auto">
          <a:xfrm>
            <a:off x="609600" y="5710238"/>
            <a:ext cx="3581400" cy="533400"/>
          </a:xfrm>
          <a:prstGeom prst="rect">
            <a:avLst/>
          </a:prstGeom>
          <a:solidFill>
            <a:srgbClr val="FFF5CD"/>
          </a:solidFill>
          <a:ln w="19050">
            <a:solidFill>
              <a:srgbClr val="0000FF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integer arithmetic</a:t>
            </a:r>
          </a:p>
        </p:txBody>
      </p:sp>
      <p:sp>
        <p:nvSpPr>
          <p:cNvPr id="92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dirty="0" smtClean="0">
                <a:ea typeface="Gill Sans"/>
              </a:rPr>
              <a:t>Add.  Given two n-</a:t>
            </a:r>
            <a:r>
              <a:rPr lang="en-US" dirty="0">
                <a:ea typeface="Gill Sans"/>
              </a:rPr>
              <a:t>b</a:t>
            </a:r>
            <a:r>
              <a:rPr lang="en-US" dirty="0" smtClean="0">
                <a:ea typeface="Gill Sans"/>
              </a:rPr>
              <a:t>it </a:t>
            </a:r>
            <a:br>
              <a:rPr lang="en-US" dirty="0" smtClean="0">
                <a:ea typeface="Gill Sans"/>
              </a:rPr>
            </a:br>
            <a:r>
              <a:rPr lang="en-US" dirty="0" smtClean="0">
                <a:ea typeface="Gill Sans"/>
              </a:rPr>
              <a:t>integers a and b, </a:t>
            </a:r>
            <a:br>
              <a:rPr lang="en-US" dirty="0" smtClean="0">
                <a:ea typeface="Gill Sans"/>
              </a:rPr>
            </a:br>
            <a:r>
              <a:rPr lang="en-US" dirty="0" smtClean="0">
                <a:ea typeface="Gill Sans"/>
              </a:rPr>
              <a:t>compute a + b.</a:t>
            </a:r>
            <a:endParaRPr lang="en-US" sz="1200" kern="1200" dirty="0">
              <a:solidFill>
                <a:prstClr val="black"/>
              </a:solidFill>
              <a:ea typeface="Gill Sans"/>
            </a:endParaRPr>
          </a:p>
          <a:p>
            <a:pPr marL="0" lvl="1" indent="0">
              <a:lnSpc>
                <a:spcPct val="150000"/>
              </a:lnSpc>
              <a:defRPr/>
            </a:pPr>
            <a:r>
              <a:rPr lang="en-US" dirty="0" err="1" smtClean="0"/>
              <a:t>O(n</a:t>
            </a:r>
            <a:r>
              <a:rPr lang="en-US" dirty="0" smtClean="0"/>
              <a:t>) bit operations.</a:t>
            </a:r>
          </a:p>
          <a:p>
            <a:pPr lvl="1">
              <a:defRPr/>
            </a:pPr>
            <a:endParaRPr lang="en-US" dirty="0" smtClean="0"/>
          </a:p>
          <a:p>
            <a:pPr marL="0" indent="0">
              <a:defRPr/>
            </a:pPr>
            <a:r>
              <a:rPr lang="en-US" dirty="0" smtClean="0">
                <a:ea typeface="Gill Sans"/>
              </a:rPr>
              <a:t>Multiply.  Given two </a:t>
            </a:r>
            <a:r>
              <a:rPr lang="en-US" dirty="0" err="1" smtClean="0">
                <a:ea typeface="Gill Sans"/>
              </a:rPr>
              <a:t>n</a:t>
            </a:r>
            <a:r>
              <a:rPr lang="en-US" dirty="0" smtClean="0">
                <a:ea typeface="Gill Sans"/>
              </a:rPr>
              <a:t>-digit </a:t>
            </a:r>
            <a:br>
              <a:rPr lang="en-US" dirty="0" smtClean="0">
                <a:ea typeface="Gill Sans"/>
              </a:rPr>
            </a:br>
            <a:r>
              <a:rPr lang="en-US" dirty="0" smtClean="0">
                <a:ea typeface="Gill Sans"/>
              </a:rPr>
              <a:t>integers a and </a:t>
            </a:r>
            <a:r>
              <a:rPr lang="en-US" dirty="0" err="1" smtClean="0">
                <a:ea typeface="Gill Sans"/>
              </a:rPr>
              <a:t>b</a:t>
            </a:r>
            <a:r>
              <a:rPr lang="en-US" dirty="0" smtClean="0">
                <a:ea typeface="Gill Sans"/>
              </a:rPr>
              <a:t>, </a:t>
            </a:r>
            <a:br>
              <a:rPr lang="en-US" dirty="0" smtClean="0">
                <a:ea typeface="Gill Sans"/>
              </a:rPr>
            </a:br>
            <a:r>
              <a:rPr lang="en-US" dirty="0" smtClean="0">
                <a:ea typeface="Gill Sans"/>
              </a:rPr>
              <a:t>compute a × </a:t>
            </a:r>
            <a:r>
              <a:rPr lang="en-US" dirty="0" err="1" smtClean="0">
                <a:ea typeface="Gill Sans"/>
              </a:rPr>
              <a:t>b</a:t>
            </a:r>
            <a:r>
              <a:rPr lang="en-US" dirty="0" smtClean="0">
                <a:ea typeface="Gill Sans"/>
              </a:rPr>
              <a:t>.</a:t>
            </a:r>
            <a:br>
              <a:rPr lang="en-US" dirty="0" smtClean="0">
                <a:ea typeface="Gill Sans"/>
              </a:rPr>
            </a:br>
            <a:r>
              <a:rPr lang="en-US" dirty="0" smtClean="0">
                <a:ea typeface="Gill Sans"/>
              </a:rPr>
              <a:t>The “grade school” method:  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en-US" dirty="0" smtClean="0">
                <a:ea typeface="Gill Sans"/>
                <a:sym typeface="Symbol" charset="2"/>
              </a:rPr>
              <a:t></a:t>
            </a:r>
            <a:r>
              <a:rPr lang="en-US" dirty="0" smtClean="0">
                <a:ea typeface="Gill Sans"/>
              </a:rPr>
              <a:t>(n</a:t>
            </a:r>
            <a:r>
              <a:rPr lang="en-US" baseline="30000" dirty="0" smtClean="0">
                <a:ea typeface="Gill Sans"/>
              </a:rPr>
              <a:t>2</a:t>
            </a:r>
            <a:r>
              <a:rPr lang="en-US" dirty="0" smtClean="0">
                <a:ea typeface="Gill Sans"/>
              </a:rPr>
              <a:t>) bit operations.</a:t>
            </a:r>
            <a:endParaRPr lang="en-US" dirty="0">
              <a:ea typeface="Gill Sans"/>
            </a:endParaRPr>
          </a:p>
        </p:txBody>
      </p:sp>
      <p:sp>
        <p:nvSpPr>
          <p:cNvPr id="890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184ACEB4-86B3-A246-898D-7D299E750A7D}" type="slidenum">
              <a:rPr lang="en-US" sz="14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rPr>
              <a:pPr/>
              <a:t>69</a:t>
            </a:fld>
            <a:endParaRPr lang="en-US" sz="14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9094" name="Rectangle 8"/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9095" name="Rectangle 15"/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9096" name="Rectangle 22"/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9097" name="Rectangle 29"/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89098" name="Group 157"/>
          <p:cNvGrpSpPr>
            <a:grpSpLocks/>
          </p:cNvGrpSpPr>
          <p:nvPr/>
        </p:nvGrpSpPr>
        <p:grpSpPr bwMode="auto">
          <a:xfrm>
            <a:off x="4267200" y="914400"/>
            <a:ext cx="4495800" cy="1411288"/>
            <a:chOff x="4267200" y="914400"/>
            <a:chExt cx="4495800" cy="1411288"/>
          </a:xfrm>
        </p:grpSpPr>
        <p:sp>
          <p:nvSpPr>
            <p:cNvPr id="89206" name="Rectangle 120"/>
            <p:cNvSpPr>
              <a:spLocks noChangeArrowheads="1"/>
            </p:cNvSpPr>
            <p:nvPr/>
          </p:nvSpPr>
          <p:spPr bwMode="auto">
            <a:xfrm>
              <a:off x="495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07" name="Rectangle 121"/>
            <p:cNvSpPr>
              <a:spLocks noChangeArrowheads="1"/>
            </p:cNvSpPr>
            <p:nvPr/>
          </p:nvSpPr>
          <p:spPr bwMode="auto">
            <a:xfrm>
              <a:off x="622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0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08" name="Rectangle 122"/>
            <p:cNvSpPr>
              <a:spLocks noChangeArrowheads="1"/>
            </p:cNvSpPr>
            <p:nvPr/>
          </p:nvSpPr>
          <p:spPr bwMode="auto">
            <a:xfrm>
              <a:off x="579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09" name="Rectangle 123"/>
            <p:cNvSpPr>
              <a:spLocks noChangeArrowheads="1"/>
            </p:cNvSpPr>
            <p:nvPr/>
          </p:nvSpPr>
          <p:spPr bwMode="auto">
            <a:xfrm>
              <a:off x="537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10" name="Rectangle 124"/>
            <p:cNvSpPr>
              <a:spLocks noChangeArrowheads="1"/>
            </p:cNvSpPr>
            <p:nvPr/>
          </p:nvSpPr>
          <p:spPr bwMode="auto">
            <a:xfrm>
              <a:off x="664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11" name="Rectangle 125"/>
            <p:cNvSpPr>
              <a:spLocks noChangeArrowheads="1"/>
            </p:cNvSpPr>
            <p:nvPr/>
          </p:nvSpPr>
          <p:spPr bwMode="auto">
            <a:xfrm>
              <a:off x="622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12" name="Rectangle 126"/>
            <p:cNvSpPr>
              <a:spLocks noChangeArrowheads="1"/>
            </p:cNvSpPr>
            <p:nvPr/>
          </p:nvSpPr>
          <p:spPr bwMode="auto">
            <a:xfrm>
              <a:off x="579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13" name="Rectangle 127"/>
            <p:cNvSpPr>
              <a:spLocks noChangeArrowheads="1"/>
            </p:cNvSpPr>
            <p:nvPr/>
          </p:nvSpPr>
          <p:spPr bwMode="auto">
            <a:xfrm>
              <a:off x="537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0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14" name="Rectangle 128"/>
            <p:cNvSpPr>
              <a:spLocks noChangeArrowheads="1"/>
            </p:cNvSpPr>
            <p:nvPr/>
          </p:nvSpPr>
          <p:spPr bwMode="auto">
            <a:xfrm>
              <a:off x="664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15" name="Rectangle 129"/>
            <p:cNvSpPr>
              <a:spLocks noChangeArrowheads="1"/>
            </p:cNvSpPr>
            <p:nvPr/>
          </p:nvSpPr>
          <p:spPr bwMode="auto">
            <a:xfrm>
              <a:off x="495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+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16" name="Rectangle 130"/>
            <p:cNvSpPr>
              <a:spLocks noChangeArrowheads="1"/>
            </p:cNvSpPr>
            <p:nvPr/>
          </p:nvSpPr>
          <p:spPr bwMode="auto">
            <a:xfrm>
              <a:off x="622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0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17" name="Rectangle 131"/>
            <p:cNvSpPr>
              <a:spLocks noChangeArrowheads="1"/>
            </p:cNvSpPr>
            <p:nvPr/>
          </p:nvSpPr>
          <p:spPr bwMode="auto">
            <a:xfrm>
              <a:off x="579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18" name="Rectangle 132"/>
            <p:cNvSpPr>
              <a:spLocks noChangeArrowheads="1"/>
            </p:cNvSpPr>
            <p:nvPr/>
          </p:nvSpPr>
          <p:spPr bwMode="auto">
            <a:xfrm>
              <a:off x="537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0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19" name="Rectangle 133"/>
            <p:cNvSpPr>
              <a:spLocks noChangeArrowheads="1"/>
            </p:cNvSpPr>
            <p:nvPr/>
          </p:nvSpPr>
          <p:spPr bwMode="auto">
            <a:xfrm>
              <a:off x="664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20" name="Line 134"/>
            <p:cNvSpPr>
              <a:spLocks noChangeShapeType="1"/>
            </p:cNvSpPr>
            <p:nvPr/>
          </p:nvSpPr>
          <p:spPr bwMode="auto">
            <a:xfrm flipH="1" flipV="1">
              <a:off x="4953000" y="1972866"/>
              <a:ext cx="211666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 dirty="0">
                <a:latin typeface="+mn-lt"/>
                <a:ea typeface="Gill Sans"/>
                <a:cs typeface="Gill Sans"/>
              </a:endParaRPr>
            </a:p>
          </p:txBody>
        </p:sp>
        <p:sp>
          <p:nvSpPr>
            <p:cNvPr id="89221" name="Rectangle 135"/>
            <p:cNvSpPr>
              <a:spLocks noChangeArrowheads="1"/>
            </p:cNvSpPr>
            <p:nvPr/>
          </p:nvSpPr>
          <p:spPr bwMode="auto">
            <a:xfrm>
              <a:off x="495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22" name="Rectangle 136"/>
            <p:cNvSpPr>
              <a:spLocks noChangeArrowheads="1"/>
            </p:cNvSpPr>
            <p:nvPr/>
          </p:nvSpPr>
          <p:spPr bwMode="auto">
            <a:xfrm>
              <a:off x="622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23" name="Rectangle 137"/>
            <p:cNvSpPr>
              <a:spLocks noChangeArrowheads="1"/>
            </p:cNvSpPr>
            <p:nvPr/>
          </p:nvSpPr>
          <p:spPr bwMode="auto">
            <a:xfrm>
              <a:off x="579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24" name="Rectangle 138"/>
            <p:cNvSpPr>
              <a:spLocks noChangeArrowheads="1"/>
            </p:cNvSpPr>
            <p:nvPr/>
          </p:nvSpPr>
          <p:spPr bwMode="auto">
            <a:xfrm>
              <a:off x="537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25" name="Rectangle 139"/>
            <p:cNvSpPr>
              <a:spLocks noChangeArrowheads="1"/>
            </p:cNvSpPr>
            <p:nvPr/>
          </p:nvSpPr>
          <p:spPr bwMode="auto">
            <a:xfrm>
              <a:off x="664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26" name="Rectangle 140"/>
            <p:cNvSpPr>
              <a:spLocks noChangeArrowheads="1"/>
            </p:cNvSpPr>
            <p:nvPr/>
          </p:nvSpPr>
          <p:spPr bwMode="auto">
            <a:xfrm>
              <a:off x="495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27" name="Rectangle 141"/>
            <p:cNvSpPr>
              <a:spLocks noChangeArrowheads="1"/>
            </p:cNvSpPr>
            <p:nvPr/>
          </p:nvSpPr>
          <p:spPr bwMode="auto">
            <a:xfrm>
              <a:off x="791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0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28" name="Rectangle 142"/>
            <p:cNvSpPr>
              <a:spLocks noChangeArrowheads="1"/>
            </p:cNvSpPr>
            <p:nvPr/>
          </p:nvSpPr>
          <p:spPr bwMode="auto">
            <a:xfrm>
              <a:off x="749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29" name="Rectangle 143"/>
            <p:cNvSpPr>
              <a:spLocks noChangeArrowheads="1"/>
            </p:cNvSpPr>
            <p:nvPr/>
          </p:nvSpPr>
          <p:spPr bwMode="auto">
            <a:xfrm>
              <a:off x="706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0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30" name="Rectangle 144"/>
            <p:cNvSpPr>
              <a:spLocks noChangeArrowheads="1"/>
            </p:cNvSpPr>
            <p:nvPr/>
          </p:nvSpPr>
          <p:spPr bwMode="auto">
            <a:xfrm>
              <a:off x="833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31" name="Rectangle 145"/>
            <p:cNvSpPr>
              <a:spLocks noChangeArrowheads="1"/>
            </p:cNvSpPr>
            <p:nvPr/>
          </p:nvSpPr>
          <p:spPr bwMode="auto">
            <a:xfrm>
              <a:off x="791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0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32" name="Rectangle 146"/>
            <p:cNvSpPr>
              <a:spLocks noChangeArrowheads="1"/>
            </p:cNvSpPr>
            <p:nvPr/>
          </p:nvSpPr>
          <p:spPr bwMode="auto">
            <a:xfrm>
              <a:off x="749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33" name="Rectangle 147"/>
            <p:cNvSpPr>
              <a:spLocks noChangeArrowheads="1"/>
            </p:cNvSpPr>
            <p:nvPr/>
          </p:nvSpPr>
          <p:spPr bwMode="auto">
            <a:xfrm>
              <a:off x="706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34" name="Rectangle 148"/>
            <p:cNvSpPr>
              <a:spLocks noChangeArrowheads="1"/>
            </p:cNvSpPr>
            <p:nvPr/>
          </p:nvSpPr>
          <p:spPr bwMode="auto">
            <a:xfrm>
              <a:off x="833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35" name="Rectangle 149"/>
            <p:cNvSpPr>
              <a:spLocks noChangeArrowheads="1"/>
            </p:cNvSpPr>
            <p:nvPr/>
          </p:nvSpPr>
          <p:spPr bwMode="auto">
            <a:xfrm>
              <a:off x="791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36" name="Rectangle 150"/>
            <p:cNvSpPr>
              <a:spLocks noChangeArrowheads="1"/>
            </p:cNvSpPr>
            <p:nvPr/>
          </p:nvSpPr>
          <p:spPr bwMode="auto">
            <a:xfrm>
              <a:off x="749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0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37" name="Rectangle 151"/>
            <p:cNvSpPr>
              <a:spLocks noChangeArrowheads="1"/>
            </p:cNvSpPr>
            <p:nvPr/>
          </p:nvSpPr>
          <p:spPr bwMode="auto">
            <a:xfrm>
              <a:off x="706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0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38" name="Rectangle 152"/>
            <p:cNvSpPr>
              <a:spLocks noChangeArrowheads="1"/>
            </p:cNvSpPr>
            <p:nvPr/>
          </p:nvSpPr>
          <p:spPr bwMode="auto">
            <a:xfrm>
              <a:off x="833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0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39" name="Line 153"/>
            <p:cNvSpPr>
              <a:spLocks noChangeShapeType="1"/>
            </p:cNvSpPr>
            <p:nvPr/>
          </p:nvSpPr>
          <p:spPr bwMode="auto">
            <a:xfrm flipH="1" flipV="1">
              <a:off x="7069667" y="1972866"/>
              <a:ext cx="169333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 dirty="0">
                <a:latin typeface="+mn-lt"/>
                <a:ea typeface="Gill Sans"/>
                <a:cs typeface="Gill Sans"/>
              </a:endParaRPr>
            </a:p>
          </p:txBody>
        </p:sp>
        <p:sp>
          <p:nvSpPr>
            <p:cNvPr id="89240" name="Rectangle 154"/>
            <p:cNvSpPr>
              <a:spLocks noChangeArrowheads="1"/>
            </p:cNvSpPr>
            <p:nvPr/>
          </p:nvSpPr>
          <p:spPr bwMode="auto">
            <a:xfrm>
              <a:off x="791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41" name="Rectangle 155"/>
            <p:cNvSpPr>
              <a:spLocks noChangeArrowheads="1"/>
            </p:cNvSpPr>
            <p:nvPr/>
          </p:nvSpPr>
          <p:spPr bwMode="auto">
            <a:xfrm>
              <a:off x="749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0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42" name="Rectangle 156"/>
            <p:cNvSpPr>
              <a:spLocks noChangeArrowheads="1"/>
            </p:cNvSpPr>
            <p:nvPr/>
          </p:nvSpPr>
          <p:spPr bwMode="auto">
            <a:xfrm>
              <a:off x="706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43" name="Rectangle 157"/>
            <p:cNvSpPr>
              <a:spLocks noChangeArrowheads="1"/>
            </p:cNvSpPr>
            <p:nvPr/>
          </p:nvSpPr>
          <p:spPr bwMode="auto">
            <a:xfrm>
              <a:off x="833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44" name="Rectangle 158"/>
            <p:cNvSpPr>
              <a:spLocks noChangeArrowheads="1"/>
            </p:cNvSpPr>
            <p:nvPr/>
          </p:nvSpPr>
          <p:spPr bwMode="auto">
            <a:xfrm>
              <a:off x="664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45" name="Rectangle 159"/>
            <p:cNvSpPr>
              <a:spLocks noChangeArrowheads="1"/>
            </p:cNvSpPr>
            <p:nvPr/>
          </p:nvSpPr>
          <p:spPr bwMode="auto">
            <a:xfrm>
              <a:off x="495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89246" name="Rectangle 160"/>
            <p:cNvSpPr>
              <a:spLocks noChangeArrowheads="1"/>
            </p:cNvSpPr>
            <p:nvPr/>
          </p:nvSpPr>
          <p:spPr bwMode="auto">
            <a:xfrm>
              <a:off x="4267200" y="1600200"/>
              <a:ext cx="443982" cy="277641"/>
            </a:xfrm>
            <a:prstGeom prst="rect">
              <a:avLst/>
            </a:prstGeom>
            <a:solidFill>
              <a:srgbClr val="FFF5CD"/>
            </a:solidFill>
            <a:ln w="9525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2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Add</a:t>
              </a:r>
            </a:p>
          </p:txBody>
        </p:sp>
      </p:grpSp>
      <p:grpSp>
        <p:nvGrpSpPr>
          <p:cNvPr id="89099" name="Group 156"/>
          <p:cNvGrpSpPr>
            <a:grpSpLocks/>
          </p:cNvGrpSpPr>
          <p:nvPr/>
        </p:nvGrpSpPr>
        <p:grpSpPr bwMode="auto">
          <a:xfrm>
            <a:off x="5334000" y="2711450"/>
            <a:ext cx="3352800" cy="3841750"/>
            <a:chOff x="5334000" y="2590800"/>
            <a:chExt cx="3352800" cy="3841750"/>
          </a:xfrm>
        </p:grpSpPr>
        <p:sp>
          <p:nvSpPr>
            <p:cNvPr id="92173" name="Rectangle 5"/>
            <p:cNvSpPr>
              <a:spLocks noChangeArrowheads="1"/>
            </p:cNvSpPr>
            <p:nvPr/>
          </p:nvSpPr>
          <p:spPr bwMode="auto">
            <a:xfrm>
              <a:off x="84772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74" name="Rectangle 6"/>
            <p:cNvSpPr>
              <a:spLocks noChangeArrowheads="1"/>
            </p:cNvSpPr>
            <p:nvPr/>
          </p:nvSpPr>
          <p:spPr bwMode="auto">
            <a:xfrm>
              <a:off x="84772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75" name="Rectangle 9"/>
            <p:cNvSpPr>
              <a:spLocks noChangeArrowheads="1"/>
            </p:cNvSpPr>
            <p:nvPr/>
          </p:nvSpPr>
          <p:spPr bwMode="auto">
            <a:xfrm>
              <a:off x="82677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76" name="Rectangle 10"/>
            <p:cNvSpPr>
              <a:spLocks noChangeArrowheads="1"/>
            </p:cNvSpPr>
            <p:nvPr/>
          </p:nvSpPr>
          <p:spPr bwMode="auto">
            <a:xfrm>
              <a:off x="82677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77" name="Rectangle 11"/>
            <p:cNvSpPr>
              <a:spLocks noChangeArrowheads="1"/>
            </p:cNvSpPr>
            <p:nvPr/>
          </p:nvSpPr>
          <p:spPr bwMode="auto">
            <a:xfrm>
              <a:off x="84772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78" name="Rectangle 12"/>
            <p:cNvSpPr>
              <a:spLocks noChangeArrowheads="1"/>
            </p:cNvSpPr>
            <p:nvPr/>
          </p:nvSpPr>
          <p:spPr bwMode="auto">
            <a:xfrm>
              <a:off x="80581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79" name="Rectangle 13"/>
            <p:cNvSpPr>
              <a:spLocks noChangeArrowheads="1"/>
            </p:cNvSpPr>
            <p:nvPr/>
          </p:nvSpPr>
          <p:spPr bwMode="auto">
            <a:xfrm>
              <a:off x="80581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80" name="Rectangle 14"/>
            <p:cNvSpPr>
              <a:spLocks noChangeArrowheads="1"/>
            </p:cNvSpPr>
            <p:nvPr/>
          </p:nvSpPr>
          <p:spPr bwMode="auto">
            <a:xfrm>
              <a:off x="82677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81" name="Rectangle 16"/>
            <p:cNvSpPr>
              <a:spLocks noChangeArrowheads="1"/>
            </p:cNvSpPr>
            <p:nvPr/>
          </p:nvSpPr>
          <p:spPr bwMode="auto">
            <a:xfrm>
              <a:off x="78486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82" name="Rectangle 17"/>
            <p:cNvSpPr>
              <a:spLocks noChangeArrowheads="1"/>
            </p:cNvSpPr>
            <p:nvPr/>
          </p:nvSpPr>
          <p:spPr bwMode="auto">
            <a:xfrm>
              <a:off x="78486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83" name="Rectangle 18"/>
            <p:cNvSpPr>
              <a:spLocks noChangeArrowheads="1"/>
            </p:cNvSpPr>
            <p:nvPr/>
          </p:nvSpPr>
          <p:spPr bwMode="auto">
            <a:xfrm>
              <a:off x="80581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84" name="Rectangle 19"/>
            <p:cNvSpPr>
              <a:spLocks noChangeArrowheads="1"/>
            </p:cNvSpPr>
            <p:nvPr/>
          </p:nvSpPr>
          <p:spPr bwMode="auto">
            <a:xfrm>
              <a:off x="76390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85" name="Rectangle 20"/>
            <p:cNvSpPr>
              <a:spLocks noChangeArrowheads="1"/>
            </p:cNvSpPr>
            <p:nvPr/>
          </p:nvSpPr>
          <p:spPr bwMode="auto">
            <a:xfrm>
              <a:off x="76390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86" name="Rectangle 21"/>
            <p:cNvSpPr>
              <a:spLocks noChangeArrowheads="1"/>
            </p:cNvSpPr>
            <p:nvPr/>
          </p:nvSpPr>
          <p:spPr bwMode="auto">
            <a:xfrm>
              <a:off x="78486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87" name="Rectangle 23"/>
            <p:cNvSpPr>
              <a:spLocks noChangeArrowheads="1"/>
            </p:cNvSpPr>
            <p:nvPr/>
          </p:nvSpPr>
          <p:spPr bwMode="auto">
            <a:xfrm>
              <a:off x="74295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88" name="Rectangle 24"/>
            <p:cNvSpPr>
              <a:spLocks noChangeArrowheads="1"/>
            </p:cNvSpPr>
            <p:nvPr/>
          </p:nvSpPr>
          <p:spPr bwMode="auto">
            <a:xfrm>
              <a:off x="74295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89" name="Rectangle 25"/>
            <p:cNvSpPr>
              <a:spLocks noChangeArrowheads="1"/>
            </p:cNvSpPr>
            <p:nvPr/>
          </p:nvSpPr>
          <p:spPr bwMode="auto">
            <a:xfrm>
              <a:off x="76390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90" name="Rectangle 26"/>
            <p:cNvSpPr>
              <a:spLocks noChangeArrowheads="1"/>
            </p:cNvSpPr>
            <p:nvPr/>
          </p:nvSpPr>
          <p:spPr bwMode="auto">
            <a:xfrm>
              <a:off x="72199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91" name="Rectangle 27"/>
            <p:cNvSpPr>
              <a:spLocks noChangeArrowheads="1"/>
            </p:cNvSpPr>
            <p:nvPr/>
          </p:nvSpPr>
          <p:spPr bwMode="auto">
            <a:xfrm>
              <a:off x="72199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92" name="Rectangle 28"/>
            <p:cNvSpPr>
              <a:spLocks noChangeArrowheads="1"/>
            </p:cNvSpPr>
            <p:nvPr/>
          </p:nvSpPr>
          <p:spPr bwMode="auto">
            <a:xfrm>
              <a:off x="74295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93" name="Rectangle 30"/>
            <p:cNvSpPr>
              <a:spLocks noChangeArrowheads="1"/>
            </p:cNvSpPr>
            <p:nvPr/>
          </p:nvSpPr>
          <p:spPr bwMode="auto">
            <a:xfrm>
              <a:off x="70104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94" name="Rectangle 31"/>
            <p:cNvSpPr>
              <a:spLocks noChangeArrowheads="1"/>
            </p:cNvSpPr>
            <p:nvPr/>
          </p:nvSpPr>
          <p:spPr bwMode="auto">
            <a:xfrm>
              <a:off x="70104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95" name="Rectangle 32"/>
            <p:cNvSpPr>
              <a:spLocks noChangeArrowheads="1"/>
            </p:cNvSpPr>
            <p:nvPr/>
          </p:nvSpPr>
          <p:spPr bwMode="auto">
            <a:xfrm>
              <a:off x="72199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96" name="Rectangle 34"/>
            <p:cNvSpPr>
              <a:spLocks noChangeArrowheads="1"/>
            </p:cNvSpPr>
            <p:nvPr/>
          </p:nvSpPr>
          <p:spPr bwMode="auto">
            <a:xfrm>
              <a:off x="82677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97" name="Rectangle 35"/>
            <p:cNvSpPr>
              <a:spLocks noChangeArrowheads="1"/>
            </p:cNvSpPr>
            <p:nvPr/>
          </p:nvSpPr>
          <p:spPr bwMode="auto">
            <a:xfrm>
              <a:off x="80581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98" name="Rectangle 36"/>
            <p:cNvSpPr>
              <a:spLocks noChangeArrowheads="1"/>
            </p:cNvSpPr>
            <p:nvPr/>
          </p:nvSpPr>
          <p:spPr bwMode="auto">
            <a:xfrm>
              <a:off x="78486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99" name="Rectangle 37"/>
            <p:cNvSpPr>
              <a:spLocks noChangeArrowheads="1"/>
            </p:cNvSpPr>
            <p:nvPr/>
          </p:nvSpPr>
          <p:spPr bwMode="auto">
            <a:xfrm>
              <a:off x="76390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00" name="Rectangle 38"/>
            <p:cNvSpPr>
              <a:spLocks noChangeArrowheads="1"/>
            </p:cNvSpPr>
            <p:nvPr/>
          </p:nvSpPr>
          <p:spPr bwMode="auto">
            <a:xfrm>
              <a:off x="74295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01" name="Rectangle 39"/>
            <p:cNvSpPr>
              <a:spLocks noChangeArrowheads="1"/>
            </p:cNvSpPr>
            <p:nvPr/>
          </p:nvSpPr>
          <p:spPr bwMode="auto">
            <a:xfrm>
              <a:off x="72199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02" name="Rectangle 40"/>
            <p:cNvSpPr>
              <a:spLocks noChangeArrowheads="1"/>
            </p:cNvSpPr>
            <p:nvPr/>
          </p:nvSpPr>
          <p:spPr bwMode="auto">
            <a:xfrm>
              <a:off x="70104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03" name="Rectangle 42"/>
            <p:cNvSpPr>
              <a:spLocks noChangeArrowheads="1"/>
            </p:cNvSpPr>
            <p:nvPr/>
          </p:nvSpPr>
          <p:spPr bwMode="auto">
            <a:xfrm>
              <a:off x="80581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04" name="Rectangle 43"/>
            <p:cNvSpPr>
              <a:spLocks noChangeArrowheads="1"/>
            </p:cNvSpPr>
            <p:nvPr/>
          </p:nvSpPr>
          <p:spPr bwMode="auto">
            <a:xfrm>
              <a:off x="78486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05" name="Rectangle 44"/>
            <p:cNvSpPr>
              <a:spLocks noChangeArrowheads="1"/>
            </p:cNvSpPr>
            <p:nvPr/>
          </p:nvSpPr>
          <p:spPr bwMode="auto">
            <a:xfrm>
              <a:off x="76390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06" name="Rectangle 45"/>
            <p:cNvSpPr>
              <a:spLocks noChangeArrowheads="1"/>
            </p:cNvSpPr>
            <p:nvPr/>
          </p:nvSpPr>
          <p:spPr bwMode="auto">
            <a:xfrm>
              <a:off x="74295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07" name="Rectangle 46"/>
            <p:cNvSpPr>
              <a:spLocks noChangeArrowheads="1"/>
            </p:cNvSpPr>
            <p:nvPr/>
          </p:nvSpPr>
          <p:spPr bwMode="auto">
            <a:xfrm>
              <a:off x="72199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08" name="Rectangle 47"/>
            <p:cNvSpPr>
              <a:spLocks noChangeArrowheads="1"/>
            </p:cNvSpPr>
            <p:nvPr/>
          </p:nvSpPr>
          <p:spPr bwMode="auto">
            <a:xfrm>
              <a:off x="70104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09" name="Rectangle 48"/>
            <p:cNvSpPr>
              <a:spLocks noChangeArrowheads="1"/>
            </p:cNvSpPr>
            <p:nvPr/>
          </p:nvSpPr>
          <p:spPr bwMode="auto">
            <a:xfrm>
              <a:off x="68008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10" name="Rectangle 50"/>
            <p:cNvSpPr>
              <a:spLocks noChangeArrowheads="1"/>
            </p:cNvSpPr>
            <p:nvPr/>
          </p:nvSpPr>
          <p:spPr bwMode="auto">
            <a:xfrm>
              <a:off x="78486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11" name="Rectangle 51"/>
            <p:cNvSpPr>
              <a:spLocks noChangeArrowheads="1"/>
            </p:cNvSpPr>
            <p:nvPr/>
          </p:nvSpPr>
          <p:spPr bwMode="auto">
            <a:xfrm>
              <a:off x="76390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12" name="Rectangle 52"/>
            <p:cNvSpPr>
              <a:spLocks noChangeArrowheads="1"/>
            </p:cNvSpPr>
            <p:nvPr/>
          </p:nvSpPr>
          <p:spPr bwMode="auto">
            <a:xfrm>
              <a:off x="74295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13" name="Rectangle 53"/>
            <p:cNvSpPr>
              <a:spLocks noChangeArrowheads="1"/>
            </p:cNvSpPr>
            <p:nvPr/>
          </p:nvSpPr>
          <p:spPr bwMode="auto">
            <a:xfrm>
              <a:off x="72199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14" name="Rectangle 54"/>
            <p:cNvSpPr>
              <a:spLocks noChangeArrowheads="1"/>
            </p:cNvSpPr>
            <p:nvPr/>
          </p:nvSpPr>
          <p:spPr bwMode="auto">
            <a:xfrm>
              <a:off x="70104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15" name="Rectangle 55"/>
            <p:cNvSpPr>
              <a:spLocks noChangeArrowheads="1"/>
            </p:cNvSpPr>
            <p:nvPr/>
          </p:nvSpPr>
          <p:spPr bwMode="auto">
            <a:xfrm>
              <a:off x="68008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16" name="Rectangle 56"/>
            <p:cNvSpPr>
              <a:spLocks noChangeArrowheads="1"/>
            </p:cNvSpPr>
            <p:nvPr/>
          </p:nvSpPr>
          <p:spPr bwMode="auto">
            <a:xfrm>
              <a:off x="65913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17" name="Rectangle 58"/>
            <p:cNvSpPr>
              <a:spLocks noChangeArrowheads="1"/>
            </p:cNvSpPr>
            <p:nvPr/>
          </p:nvSpPr>
          <p:spPr bwMode="auto">
            <a:xfrm>
              <a:off x="76390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18" name="Rectangle 59"/>
            <p:cNvSpPr>
              <a:spLocks noChangeArrowheads="1"/>
            </p:cNvSpPr>
            <p:nvPr/>
          </p:nvSpPr>
          <p:spPr bwMode="auto">
            <a:xfrm>
              <a:off x="74295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19" name="Rectangle 60"/>
            <p:cNvSpPr>
              <a:spLocks noChangeArrowheads="1"/>
            </p:cNvSpPr>
            <p:nvPr/>
          </p:nvSpPr>
          <p:spPr bwMode="auto">
            <a:xfrm>
              <a:off x="72199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20" name="Rectangle 61"/>
            <p:cNvSpPr>
              <a:spLocks noChangeArrowheads="1"/>
            </p:cNvSpPr>
            <p:nvPr/>
          </p:nvSpPr>
          <p:spPr bwMode="auto">
            <a:xfrm>
              <a:off x="70104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21" name="Rectangle 62"/>
            <p:cNvSpPr>
              <a:spLocks noChangeArrowheads="1"/>
            </p:cNvSpPr>
            <p:nvPr/>
          </p:nvSpPr>
          <p:spPr bwMode="auto">
            <a:xfrm>
              <a:off x="68008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22" name="Rectangle 63"/>
            <p:cNvSpPr>
              <a:spLocks noChangeArrowheads="1"/>
            </p:cNvSpPr>
            <p:nvPr/>
          </p:nvSpPr>
          <p:spPr bwMode="auto">
            <a:xfrm>
              <a:off x="65913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23" name="Rectangle 64"/>
            <p:cNvSpPr>
              <a:spLocks noChangeArrowheads="1"/>
            </p:cNvSpPr>
            <p:nvPr/>
          </p:nvSpPr>
          <p:spPr bwMode="auto">
            <a:xfrm>
              <a:off x="63817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24" name="Rectangle 66"/>
            <p:cNvSpPr>
              <a:spLocks noChangeArrowheads="1"/>
            </p:cNvSpPr>
            <p:nvPr/>
          </p:nvSpPr>
          <p:spPr bwMode="auto">
            <a:xfrm>
              <a:off x="74295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25" name="Rectangle 67"/>
            <p:cNvSpPr>
              <a:spLocks noChangeArrowheads="1"/>
            </p:cNvSpPr>
            <p:nvPr/>
          </p:nvSpPr>
          <p:spPr bwMode="auto">
            <a:xfrm>
              <a:off x="72199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26" name="Rectangle 68"/>
            <p:cNvSpPr>
              <a:spLocks noChangeArrowheads="1"/>
            </p:cNvSpPr>
            <p:nvPr/>
          </p:nvSpPr>
          <p:spPr bwMode="auto">
            <a:xfrm>
              <a:off x="70104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27" name="Rectangle 69"/>
            <p:cNvSpPr>
              <a:spLocks noChangeArrowheads="1"/>
            </p:cNvSpPr>
            <p:nvPr/>
          </p:nvSpPr>
          <p:spPr bwMode="auto">
            <a:xfrm>
              <a:off x="68008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28" name="Rectangle 70"/>
            <p:cNvSpPr>
              <a:spLocks noChangeArrowheads="1"/>
            </p:cNvSpPr>
            <p:nvPr/>
          </p:nvSpPr>
          <p:spPr bwMode="auto">
            <a:xfrm>
              <a:off x="65913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29" name="Rectangle 71"/>
            <p:cNvSpPr>
              <a:spLocks noChangeArrowheads="1"/>
            </p:cNvSpPr>
            <p:nvPr/>
          </p:nvSpPr>
          <p:spPr bwMode="auto">
            <a:xfrm>
              <a:off x="63817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30" name="Rectangle 72"/>
            <p:cNvSpPr>
              <a:spLocks noChangeArrowheads="1"/>
            </p:cNvSpPr>
            <p:nvPr/>
          </p:nvSpPr>
          <p:spPr bwMode="auto">
            <a:xfrm>
              <a:off x="61722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31" name="Rectangle 74"/>
            <p:cNvSpPr>
              <a:spLocks noChangeArrowheads="1"/>
            </p:cNvSpPr>
            <p:nvPr/>
          </p:nvSpPr>
          <p:spPr bwMode="auto">
            <a:xfrm>
              <a:off x="72199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32" name="Rectangle 75"/>
            <p:cNvSpPr>
              <a:spLocks noChangeArrowheads="1"/>
            </p:cNvSpPr>
            <p:nvPr/>
          </p:nvSpPr>
          <p:spPr bwMode="auto">
            <a:xfrm>
              <a:off x="70104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33" name="Rectangle 76"/>
            <p:cNvSpPr>
              <a:spLocks noChangeArrowheads="1"/>
            </p:cNvSpPr>
            <p:nvPr/>
          </p:nvSpPr>
          <p:spPr bwMode="auto">
            <a:xfrm>
              <a:off x="68008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34" name="Rectangle 77"/>
            <p:cNvSpPr>
              <a:spLocks noChangeArrowheads="1"/>
            </p:cNvSpPr>
            <p:nvPr/>
          </p:nvSpPr>
          <p:spPr bwMode="auto">
            <a:xfrm>
              <a:off x="65913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35" name="Rectangle 78"/>
            <p:cNvSpPr>
              <a:spLocks noChangeArrowheads="1"/>
            </p:cNvSpPr>
            <p:nvPr/>
          </p:nvSpPr>
          <p:spPr bwMode="auto">
            <a:xfrm>
              <a:off x="63817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36" name="Rectangle 79"/>
            <p:cNvSpPr>
              <a:spLocks noChangeArrowheads="1"/>
            </p:cNvSpPr>
            <p:nvPr/>
          </p:nvSpPr>
          <p:spPr bwMode="auto">
            <a:xfrm>
              <a:off x="61722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37" name="Rectangle 80"/>
            <p:cNvSpPr>
              <a:spLocks noChangeArrowheads="1"/>
            </p:cNvSpPr>
            <p:nvPr/>
          </p:nvSpPr>
          <p:spPr bwMode="auto">
            <a:xfrm>
              <a:off x="59626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45" name="Rectangle 90"/>
            <p:cNvSpPr>
              <a:spLocks noChangeArrowheads="1"/>
            </p:cNvSpPr>
            <p:nvPr/>
          </p:nvSpPr>
          <p:spPr bwMode="auto">
            <a:xfrm>
              <a:off x="84772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46" name="Rectangle 91"/>
            <p:cNvSpPr>
              <a:spLocks noChangeArrowheads="1"/>
            </p:cNvSpPr>
            <p:nvPr/>
          </p:nvSpPr>
          <p:spPr bwMode="auto">
            <a:xfrm>
              <a:off x="82677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47" name="Rectangle 92"/>
            <p:cNvSpPr>
              <a:spLocks noChangeArrowheads="1"/>
            </p:cNvSpPr>
            <p:nvPr/>
          </p:nvSpPr>
          <p:spPr bwMode="auto">
            <a:xfrm>
              <a:off x="80581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48" name="Rectangle 93"/>
            <p:cNvSpPr>
              <a:spLocks noChangeArrowheads="1"/>
            </p:cNvSpPr>
            <p:nvPr/>
          </p:nvSpPr>
          <p:spPr bwMode="auto">
            <a:xfrm>
              <a:off x="78486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49" name="Rectangle 94"/>
            <p:cNvSpPr>
              <a:spLocks noChangeArrowheads="1"/>
            </p:cNvSpPr>
            <p:nvPr/>
          </p:nvSpPr>
          <p:spPr bwMode="auto">
            <a:xfrm>
              <a:off x="76390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50" name="Rectangle 95"/>
            <p:cNvSpPr>
              <a:spLocks noChangeArrowheads="1"/>
            </p:cNvSpPr>
            <p:nvPr/>
          </p:nvSpPr>
          <p:spPr bwMode="auto">
            <a:xfrm>
              <a:off x="74295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51" name="Rectangle 96"/>
            <p:cNvSpPr>
              <a:spLocks noChangeArrowheads="1"/>
            </p:cNvSpPr>
            <p:nvPr/>
          </p:nvSpPr>
          <p:spPr bwMode="auto">
            <a:xfrm>
              <a:off x="72199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52" name="Line 97"/>
            <p:cNvSpPr>
              <a:spLocks noChangeShapeType="1"/>
            </p:cNvSpPr>
            <p:nvPr/>
          </p:nvSpPr>
          <p:spPr bwMode="auto">
            <a:xfrm flipH="1" flipV="1">
              <a:off x="7010400" y="6432550"/>
              <a:ext cx="167640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53" name="Rectangle 98"/>
            <p:cNvSpPr>
              <a:spLocks noChangeArrowheads="1"/>
            </p:cNvSpPr>
            <p:nvPr/>
          </p:nvSpPr>
          <p:spPr bwMode="auto">
            <a:xfrm>
              <a:off x="70104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54" name="Rectangle 99"/>
            <p:cNvSpPr>
              <a:spLocks noChangeArrowheads="1"/>
            </p:cNvSpPr>
            <p:nvPr/>
          </p:nvSpPr>
          <p:spPr bwMode="auto">
            <a:xfrm>
              <a:off x="68008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55" name="Rectangle 100"/>
            <p:cNvSpPr>
              <a:spLocks noChangeArrowheads="1"/>
            </p:cNvSpPr>
            <p:nvPr/>
          </p:nvSpPr>
          <p:spPr bwMode="auto">
            <a:xfrm>
              <a:off x="65913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56" name="Rectangle 101"/>
            <p:cNvSpPr>
              <a:spLocks noChangeArrowheads="1"/>
            </p:cNvSpPr>
            <p:nvPr/>
          </p:nvSpPr>
          <p:spPr bwMode="auto">
            <a:xfrm>
              <a:off x="63817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57" name="Rectangle 102"/>
            <p:cNvSpPr>
              <a:spLocks noChangeArrowheads="1"/>
            </p:cNvSpPr>
            <p:nvPr/>
          </p:nvSpPr>
          <p:spPr bwMode="auto">
            <a:xfrm>
              <a:off x="61722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58" name="Rectangle 103"/>
            <p:cNvSpPr>
              <a:spLocks noChangeArrowheads="1"/>
            </p:cNvSpPr>
            <p:nvPr/>
          </p:nvSpPr>
          <p:spPr bwMode="auto">
            <a:xfrm>
              <a:off x="59626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59" name="Rectangle 104"/>
            <p:cNvSpPr>
              <a:spLocks noChangeArrowheads="1"/>
            </p:cNvSpPr>
            <p:nvPr/>
          </p:nvSpPr>
          <p:spPr bwMode="auto">
            <a:xfrm>
              <a:off x="57531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60" name="Rectangle 105"/>
            <p:cNvSpPr>
              <a:spLocks noChangeArrowheads="1"/>
            </p:cNvSpPr>
            <p:nvPr/>
          </p:nvSpPr>
          <p:spPr bwMode="auto">
            <a:xfrm>
              <a:off x="55435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61" name="Rectangle 106"/>
            <p:cNvSpPr>
              <a:spLocks noChangeArrowheads="1"/>
            </p:cNvSpPr>
            <p:nvPr/>
          </p:nvSpPr>
          <p:spPr bwMode="auto">
            <a:xfrm>
              <a:off x="70104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62" name="Rectangle 107"/>
            <p:cNvSpPr>
              <a:spLocks noChangeArrowheads="1"/>
            </p:cNvSpPr>
            <p:nvPr/>
          </p:nvSpPr>
          <p:spPr bwMode="auto">
            <a:xfrm>
              <a:off x="68008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63" name="Rectangle 108"/>
            <p:cNvSpPr>
              <a:spLocks noChangeArrowheads="1"/>
            </p:cNvSpPr>
            <p:nvPr/>
          </p:nvSpPr>
          <p:spPr bwMode="auto">
            <a:xfrm>
              <a:off x="65913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64" name="Rectangle 109"/>
            <p:cNvSpPr>
              <a:spLocks noChangeArrowheads="1"/>
            </p:cNvSpPr>
            <p:nvPr/>
          </p:nvSpPr>
          <p:spPr bwMode="auto">
            <a:xfrm>
              <a:off x="63817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65" name="Rectangle 110"/>
            <p:cNvSpPr>
              <a:spLocks noChangeArrowheads="1"/>
            </p:cNvSpPr>
            <p:nvPr/>
          </p:nvSpPr>
          <p:spPr bwMode="auto">
            <a:xfrm>
              <a:off x="61722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66" name="Rectangle 111"/>
            <p:cNvSpPr>
              <a:spLocks noChangeArrowheads="1"/>
            </p:cNvSpPr>
            <p:nvPr/>
          </p:nvSpPr>
          <p:spPr bwMode="auto">
            <a:xfrm>
              <a:off x="59626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67" name="Rectangle 112"/>
            <p:cNvSpPr>
              <a:spLocks noChangeArrowheads="1"/>
            </p:cNvSpPr>
            <p:nvPr/>
          </p:nvSpPr>
          <p:spPr bwMode="auto">
            <a:xfrm>
              <a:off x="57531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69" name="Rectangle 114"/>
            <p:cNvSpPr>
              <a:spLocks noChangeArrowheads="1"/>
            </p:cNvSpPr>
            <p:nvPr/>
          </p:nvSpPr>
          <p:spPr bwMode="auto">
            <a:xfrm>
              <a:off x="53340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70" name="Line 115"/>
            <p:cNvSpPr>
              <a:spLocks noChangeShapeType="1"/>
            </p:cNvSpPr>
            <p:nvPr/>
          </p:nvSpPr>
          <p:spPr bwMode="auto">
            <a:xfrm flipH="1" flipV="1">
              <a:off x="5334000" y="6432550"/>
              <a:ext cx="188595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71" name="Rectangle 116"/>
            <p:cNvSpPr>
              <a:spLocks noChangeArrowheads="1"/>
            </p:cNvSpPr>
            <p:nvPr/>
          </p:nvSpPr>
          <p:spPr bwMode="auto">
            <a:xfrm>
              <a:off x="68008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72" name="Rectangle 117"/>
            <p:cNvSpPr>
              <a:spLocks noChangeArrowheads="1"/>
            </p:cNvSpPr>
            <p:nvPr/>
          </p:nvSpPr>
          <p:spPr bwMode="auto">
            <a:xfrm>
              <a:off x="68008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*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73" name="Line 118"/>
            <p:cNvSpPr>
              <a:spLocks noChangeShapeType="1"/>
            </p:cNvSpPr>
            <p:nvPr/>
          </p:nvSpPr>
          <p:spPr bwMode="auto">
            <a:xfrm flipH="1" flipV="1">
              <a:off x="6800850" y="3289300"/>
              <a:ext cx="188595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74" name="Rectangle 161"/>
            <p:cNvSpPr>
              <a:spLocks noChangeArrowheads="1"/>
            </p:cNvSpPr>
            <p:nvPr/>
          </p:nvSpPr>
          <p:spPr bwMode="auto">
            <a:xfrm>
              <a:off x="5543550" y="3765550"/>
              <a:ext cx="677863" cy="277813"/>
            </a:xfrm>
            <a:prstGeom prst="rect">
              <a:avLst/>
            </a:prstGeom>
            <a:solidFill>
              <a:srgbClr val="FFFFD9"/>
            </a:solidFill>
            <a:ln>
              <a:headEnd type="none" w="sm" len="sm"/>
              <a:tailEnd type="none" w="sm" len="sm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kumimoji="1" lang="en-US" sz="1200" dirty="0">
                  <a:solidFill>
                    <a:prstClr val="black"/>
                  </a:solidFill>
                  <a:ea typeface="Gill Sans"/>
                  <a:cs typeface="Gill Sans"/>
                </a:rPr>
                <a:t>Multiply</a:t>
              </a:r>
            </a:p>
          </p:txBody>
        </p:sp>
        <p:sp>
          <p:nvSpPr>
            <p:cNvPr id="92238" name="Rectangle 82"/>
            <p:cNvSpPr>
              <a:spLocks noChangeArrowheads="1"/>
            </p:cNvSpPr>
            <p:nvPr/>
          </p:nvSpPr>
          <p:spPr bwMode="auto">
            <a:xfrm>
              <a:off x="70104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39" name="Rectangle 83"/>
            <p:cNvSpPr>
              <a:spLocks noChangeArrowheads="1"/>
            </p:cNvSpPr>
            <p:nvPr/>
          </p:nvSpPr>
          <p:spPr bwMode="auto">
            <a:xfrm>
              <a:off x="68008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40" name="Rectangle 84"/>
            <p:cNvSpPr>
              <a:spLocks noChangeArrowheads="1"/>
            </p:cNvSpPr>
            <p:nvPr/>
          </p:nvSpPr>
          <p:spPr bwMode="auto">
            <a:xfrm>
              <a:off x="65913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41" name="Rectangle 85"/>
            <p:cNvSpPr>
              <a:spLocks noChangeArrowheads="1"/>
            </p:cNvSpPr>
            <p:nvPr/>
          </p:nvSpPr>
          <p:spPr bwMode="auto">
            <a:xfrm>
              <a:off x="63817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42" name="Rectangle 86"/>
            <p:cNvSpPr>
              <a:spLocks noChangeArrowheads="1"/>
            </p:cNvSpPr>
            <p:nvPr/>
          </p:nvSpPr>
          <p:spPr bwMode="auto">
            <a:xfrm>
              <a:off x="61722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43" name="Rectangle 87"/>
            <p:cNvSpPr>
              <a:spLocks noChangeArrowheads="1"/>
            </p:cNvSpPr>
            <p:nvPr/>
          </p:nvSpPr>
          <p:spPr bwMode="auto">
            <a:xfrm>
              <a:off x="59626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44" name="Rectangle 88"/>
            <p:cNvSpPr>
              <a:spLocks noChangeArrowheads="1"/>
            </p:cNvSpPr>
            <p:nvPr/>
          </p:nvSpPr>
          <p:spPr bwMode="auto">
            <a:xfrm>
              <a:off x="57531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68" name="Rectangle 113"/>
            <p:cNvSpPr>
              <a:spLocks noChangeArrowheads="1"/>
            </p:cNvSpPr>
            <p:nvPr/>
          </p:nvSpPr>
          <p:spPr bwMode="auto">
            <a:xfrm>
              <a:off x="55435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</p:grpSp>
      <p:cxnSp>
        <p:nvCxnSpPr>
          <p:cNvPr id="89100" name="Straight Connector 159"/>
          <p:cNvCxnSpPr>
            <a:cxnSpLocks noChangeShapeType="1"/>
          </p:cNvCxnSpPr>
          <p:nvPr/>
        </p:nvCxnSpPr>
        <p:spPr bwMode="auto">
          <a:xfrm rot="16200000" flipH="1">
            <a:off x="7743825" y="2466976"/>
            <a:ext cx="3175" cy="188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1" name="Straight Connector 160"/>
          <p:cNvCxnSpPr>
            <a:cxnSpLocks noChangeShapeType="1"/>
          </p:cNvCxnSpPr>
          <p:nvPr/>
        </p:nvCxnSpPr>
        <p:spPr bwMode="auto">
          <a:xfrm>
            <a:off x="5334000" y="6202363"/>
            <a:ext cx="33337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102" name="Rectangle 157"/>
          <p:cNvSpPr>
            <a:spLocks noChangeArrowheads="1"/>
          </p:cNvSpPr>
          <p:nvPr/>
        </p:nvSpPr>
        <p:spPr bwMode="auto">
          <a:xfrm>
            <a:off x="533400" y="2971800"/>
            <a:ext cx="8382000" cy="388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 type="arrow" w="med" len="med"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9103" name="Rectangle 158"/>
          <p:cNvSpPr>
            <a:spLocks noChangeArrowheads="1"/>
          </p:cNvSpPr>
          <p:nvPr/>
        </p:nvSpPr>
        <p:spPr bwMode="auto">
          <a:xfrm>
            <a:off x="4724400" y="2667000"/>
            <a:ext cx="4191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 type="arrow" w="med" len="med"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0"/>
            <a:ext cx="8229600" cy="14478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sz="4000" dirty="0">
                <a:latin typeface="Arial" charset="0"/>
              </a:rPr>
              <a:t>What you really need to know about recurrences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Work per level changes geometrically with the level</a:t>
            </a:r>
          </a:p>
          <a:p>
            <a:pPr eaLnBrk="1" hangingPunct="1"/>
            <a:r>
              <a:rPr lang="en-US" dirty="0">
                <a:latin typeface="Arial" charset="0"/>
              </a:rPr>
              <a:t>Geometrically increasing (x &gt; 1)</a:t>
            </a:r>
          </a:p>
          <a:p>
            <a:pPr lvl="1" eaLnBrk="1" hangingPunct="1"/>
            <a:r>
              <a:rPr lang="en-US" dirty="0">
                <a:latin typeface="Arial" charset="0"/>
              </a:rPr>
              <a:t>The bottom level </a:t>
            </a:r>
            <a:r>
              <a:rPr lang="en-US" dirty="0" smtClean="0">
                <a:latin typeface="Arial" charset="0"/>
              </a:rPr>
              <a:t>wins – count leaves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Geometrically decreasing  (x &lt; 1)</a:t>
            </a:r>
          </a:p>
          <a:p>
            <a:pPr lvl="1" eaLnBrk="1" hangingPunct="1"/>
            <a:r>
              <a:rPr lang="en-US" dirty="0">
                <a:latin typeface="Arial" charset="0"/>
              </a:rPr>
              <a:t>The top level </a:t>
            </a:r>
            <a:r>
              <a:rPr lang="en-US" dirty="0" smtClean="0">
                <a:latin typeface="Arial" charset="0"/>
              </a:rPr>
              <a:t>wins – count top level work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Balanced (x = 1)</a:t>
            </a:r>
          </a:p>
          <a:p>
            <a:pPr lvl="1" eaLnBrk="1" hangingPunct="1"/>
            <a:r>
              <a:rPr lang="en-US" dirty="0">
                <a:latin typeface="Arial" charset="0"/>
              </a:rPr>
              <a:t>Equal </a:t>
            </a:r>
            <a:r>
              <a:rPr lang="en-US" dirty="0" smtClean="0">
                <a:latin typeface="Arial" charset="0"/>
              </a:rPr>
              <a:t>contribution – top • levels (e.g. “n </a:t>
            </a:r>
            <a:r>
              <a:rPr lang="en-US" dirty="0" err="1" smtClean="0">
                <a:latin typeface="Arial" charset="0"/>
              </a:rPr>
              <a:t>logn</a:t>
            </a:r>
            <a:r>
              <a:rPr lang="en-US" dirty="0" smtClean="0">
                <a:latin typeface="Arial" charset="0"/>
              </a:rPr>
              <a:t>”)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446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61"/>
          <p:cNvSpPr>
            <a:spLocks noChangeArrowheads="1"/>
          </p:cNvSpPr>
          <p:nvPr/>
        </p:nvSpPr>
        <p:spPr bwMode="auto">
          <a:xfrm>
            <a:off x="609600" y="2381250"/>
            <a:ext cx="3124200" cy="457200"/>
          </a:xfrm>
          <a:prstGeom prst="rect">
            <a:avLst/>
          </a:prstGeom>
          <a:solidFill>
            <a:srgbClr val="FFF5CD"/>
          </a:solidFill>
          <a:ln w="19050">
            <a:solidFill>
              <a:srgbClr val="0000FF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91138" name="Rectangle 160"/>
          <p:cNvSpPr>
            <a:spLocks noChangeArrowheads="1"/>
          </p:cNvSpPr>
          <p:nvPr/>
        </p:nvSpPr>
        <p:spPr bwMode="auto">
          <a:xfrm>
            <a:off x="609600" y="5710238"/>
            <a:ext cx="3581400" cy="533400"/>
          </a:xfrm>
          <a:prstGeom prst="rect">
            <a:avLst/>
          </a:prstGeom>
          <a:solidFill>
            <a:srgbClr val="FFF5CD"/>
          </a:solidFill>
          <a:ln w="19050">
            <a:solidFill>
              <a:srgbClr val="0000FF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integer arithmetic</a:t>
            </a:r>
          </a:p>
        </p:txBody>
      </p:sp>
      <p:sp>
        <p:nvSpPr>
          <p:cNvPr id="92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dirty="0" smtClean="0">
                <a:ea typeface="Gill Sans"/>
              </a:rPr>
              <a:t>Add.  Given two n-</a:t>
            </a:r>
            <a:r>
              <a:rPr lang="en-US" dirty="0">
                <a:ea typeface="Gill Sans"/>
              </a:rPr>
              <a:t>b</a:t>
            </a:r>
            <a:r>
              <a:rPr lang="en-US" dirty="0" smtClean="0">
                <a:ea typeface="Gill Sans"/>
              </a:rPr>
              <a:t>it </a:t>
            </a:r>
            <a:br>
              <a:rPr lang="en-US" dirty="0" smtClean="0">
                <a:ea typeface="Gill Sans"/>
              </a:rPr>
            </a:br>
            <a:r>
              <a:rPr lang="en-US" dirty="0" smtClean="0">
                <a:ea typeface="Gill Sans"/>
              </a:rPr>
              <a:t>integers a and b, </a:t>
            </a:r>
            <a:br>
              <a:rPr lang="en-US" dirty="0" smtClean="0">
                <a:ea typeface="Gill Sans"/>
              </a:rPr>
            </a:br>
            <a:r>
              <a:rPr lang="en-US" dirty="0" smtClean="0">
                <a:ea typeface="Gill Sans"/>
              </a:rPr>
              <a:t>compute a + b.</a:t>
            </a:r>
            <a:endParaRPr lang="en-US" sz="1200" kern="1200" dirty="0">
              <a:solidFill>
                <a:prstClr val="black"/>
              </a:solidFill>
              <a:ea typeface="Gill Sans"/>
            </a:endParaRPr>
          </a:p>
          <a:p>
            <a:pPr marL="0" lvl="1" indent="0">
              <a:lnSpc>
                <a:spcPct val="150000"/>
              </a:lnSpc>
              <a:defRPr/>
            </a:pPr>
            <a:r>
              <a:rPr lang="en-US" dirty="0" err="1" smtClean="0"/>
              <a:t>O(n</a:t>
            </a:r>
            <a:r>
              <a:rPr lang="en-US" dirty="0" smtClean="0"/>
              <a:t>) bit operations.</a:t>
            </a:r>
          </a:p>
          <a:p>
            <a:pPr lvl="1">
              <a:defRPr/>
            </a:pPr>
            <a:endParaRPr lang="en-US" dirty="0" smtClean="0"/>
          </a:p>
          <a:p>
            <a:pPr marL="0" indent="0">
              <a:defRPr/>
            </a:pPr>
            <a:r>
              <a:rPr lang="en-US" dirty="0" smtClean="0">
                <a:ea typeface="Gill Sans"/>
              </a:rPr>
              <a:t>Multiply.  Given two n-</a:t>
            </a:r>
            <a:r>
              <a:rPr lang="en-US" dirty="0">
                <a:ea typeface="Gill Sans"/>
              </a:rPr>
              <a:t>b</a:t>
            </a:r>
            <a:r>
              <a:rPr lang="en-US" dirty="0" smtClean="0">
                <a:ea typeface="Gill Sans"/>
              </a:rPr>
              <a:t>it </a:t>
            </a:r>
            <a:br>
              <a:rPr lang="en-US" dirty="0" smtClean="0">
                <a:ea typeface="Gill Sans"/>
              </a:rPr>
            </a:br>
            <a:r>
              <a:rPr lang="en-US" dirty="0" smtClean="0">
                <a:ea typeface="Gill Sans"/>
              </a:rPr>
              <a:t>integers a and b, </a:t>
            </a:r>
            <a:br>
              <a:rPr lang="en-US" dirty="0" smtClean="0">
                <a:ea typeface="Gill Sans"/>
              </a:rPr>
            </a:br>
            <a:r>
              <a:rPr lang="en-US" dirty="0" smtClean="0">
                <a:ea typeface="Gill Sans"/>
              </a:rPr>
              <a:t>compute a × b.</a:t>
            </a:r>
            <a:br>
              <a:rPr lang="en-US" dirty="0" smtClean="0">
                <a:ea typeface="Gill Sans"/>
              </a:rPr>
            </a:br>
            <a:r>
              <a:rPr lang="en-US" dirty="0" smtClean="0">
                <a:ea typeface="Gill Sans"/>
              </a:rPr>
              <a:t>The “grade school” method:  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en-US" dirty="0" smtClean="0">
                <a:ea typeface="Gill Sans"/>
                <a:sym typeface="Symbol" charset="2"/>
              </a:rPr>
              <a:t></a:t>
            </a:r>
            <a:r>
              <a:rPr lang="en-US" dirty="0" smtClean="0">
                <a:ea typeface="Gill Sans"/>
              </a:rPr>
              <a:t>(n</a:t>
            </a:r>
            <a:r>
              <a:rPr lang="en-US" baseline="30000" dirty="0" smtClean="0">
                <a:ea typeface="Gill Sans"/>
              </a:rPr>
              <a:t>2</a:t>
            </a:r>
            <a:r>
              <a:rPr lang="en-US" dirty="0" smtClean="0">
                <a:ea typeface="Gill Sans"/>
              </a:rPr>
              <a:t>) bit operations.</a:t>
            </a:r>
            <a:endParaRPr lang="en-US" dirty="0">
              <a:ea typeface="Gill Sans"/>
            </a:endParaRPr>
          </a:p>
        </p:txBody>
      </p:sp>
      <p:sp>
        <p:nvSpPr>
          <p:cNvPr id="911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A01A3EC-315D-C645-B035-089EE9FDA2B0}" type="slidenum">
              <a:rPr lang="en-US" sz="14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rPr>
              <a:pPr/>
              <a:t>70</a:t>
            </a:fld>
            <a:endParaRPr lang="en-US" sz="14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91142" name="Rectangle 8"/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91143" name="Rectangle 15"/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91144" name="Rectangle 22"/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91145" name="Rectangle 29"/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91146" name="Group 157"/>
          <p:cNvGrpSpPr>
            <a:grpSpLocks/>
          </p:cNvGrpSpPr>
          <p:nvPr/>
        </p:nvGrpSpPr>
        <p:grpSpPr bwMode="auto">
          <a:xfrm>
            <a:off x="4267200" y="914400"/>
            <a:ext cx="4495800" cy="1411288"/>
            <a:chOff x="4267200" y="914400"/>
            <a:chExt cx="4495800" cy="1411288"/>
          </a:xfrm>
        </p:grpSpPr>
        <p:sp>
          <p:nvSpPr>
            <p:cNvPr id="91252" name="Rectangle 120"/>
            <p:cNvSpPr>
              <a:spLocks noChangeArrowheads="1"/>
            </p:cNvSpPr>
            <p:nvPr/>
          </p:nvSpPr>
          <p:spPr bwMode="auto">
            <a:xfrm>
              <a:off x="495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53" name="Rectangle 121"/>
            <p:cNvSpPr>
              <a:spLocks noChangeArrowheads="1"/>
            </p:cNvSpPr>
            <p:nvPr/>
          </p:nvSpPr>
          <p:spPr bwMode="auto">
            <a:xfrm>
              <a:off x="622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54" name="Rectangle 122"/>
            <p:cNvSpPr>
              <a:spLocks noChangeArrowheads="1"/>
            </p:cNvSpPr>
            <p:nvPr/>
          </p:nvSpPr>
          <p:spPr bwMode="auto">
            <a:xfrm>
              <a:off x="579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55" name="Rectangle 123"/>
            <p:cNvSpPr>
              <a:spLocks noChangeArrowheads="1"/>
            </p:cNvSpPr>
            <p:nvPr/>
          </p:nvSpPr>
          <p:spPr bwMode="auto">
            <a:xfrm>
              <a:off x="537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56" name="Rectangle 124"/>
            <p:cNvSpPr>
              <a:spLocks noChangeArrowheads="1"/>
            </p:cNvSpPr>
            <p:nvPr/>
          </p:nvSpPr>
          <p:spPr bwMode="auto">
            <a:xfrm>
              <a:off x="664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57" name="Rectangle 125"/>
            <p:cNvSpPr>
              <a:spLocks noChangeArrowheads="1"/>
            </p:cNvSpPr>
            <p:nvPr/>
          </p:nvSpPr>
          <p:spPr bwMode="auto">
            <a:xfrm>
              <a:off x="622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58" name="Rectangle 126"/>
            <p:cNvSpPr>
              <a:spLocks noChangeArrowheads="1"/>
            </p:cNvSpPr>
            <p:nvPr/>
          </p:nvSpPr>
          <p:spPr bwMode="auto">
            <a:xfrm>
              <a:off x="579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59" name="Rectangle 127"/>
            <p:cNvSpPr>
              <a:spLocks noChangeArrowheads="1"/>
            </p:cNvSpPr>
            <p:nvPr/>
          </p:nvSpPr>
          <p:spPr bwMode="auto">
            <a:xfrm>
              <a:off x="537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60" name="Rectangle 128"/>
            <p:cNvSpPr>
              <a:spLocks noChangeArrowheads="1"/>
            </p:cNvSpPr>
            <p:nvPr/>
          </p:nvSpPr>
          <p:spPr bwMode="auto">
            <a:xfrm>
              <a:off x="664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61" name="Rectangle 129"/>
            <p:cNvSpPr>
              <a:spLocks noChangeArrowheads="1"/>
            </p:cNvSpPr>
            <p:nvPr/>
          </p:nvSpPr>
          <p:spPr bwMode="auto">
            <a:xfrm>
              <a:off x="495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+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62" name="Rectangle 130"/>
            <p:cNvSpPr>
              <a:spLocks noChangeArrowheads="1"/>
            </p:cNvSpPr>
            <p:nvPr/>
          </p:nvSpPr>
          <p:spPr bwMode="auto">
            <a:xfrm>
              <a:off x="622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63" name="Rectangle 131"/>
            <p:cNvSpPr>
              <a:spLocks noChangeArrowheads="1"/>
            </p:cNvSpPr>
            <p:nvPr/>
          </p:nvSpPr>
          <p:spPr bwMode="auto">
            <a:xfrm>
              <a:off x="579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64" name="Rectangle 132"/>
            <p:cNvSpPr>
              <a:spLocks noChangeArrowheads="1"/>
            </p:cNvSpPr>
            <p:nvPr/>
          </p:nvSpPr>
          <p:spPr bwMode="auto">
            <a:xfrm>
              <a:off x="537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65" name="Rectangle 133"/>
            <p:cNvSpPr>
              <a:spLocks noChangeArrowheads="1"/>
            </p:cNvSpPr>
            <p:nvPr/>
          </p:nvSpPr>
          <p:spPr bwMode="auto">
            <a:xfrm>
              <a:off x="664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66" name="Line 134"/>
            <p:cNvSpPr>
              <a:spLocks noChangeShapeType="1"/>
            </p:cNvSpPr>
            <p:nvPr/>
          </p:nvSpPr>
          <p:spPr bwMode="auto">
            <a:xfrm flipH="1" flipV="1">
              <a:off x="4953000" y="1972866"/>
              <a:ext cx="211666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 dirty="0">
                <a:latin typeface="+mn-lt"/>
                <a:ea typeface="Gill Sans"/>
                <a:cs typeface="Gill Sans"/>
              </a:endParaRPr>
            </a:p>
          </p:txBody>
        </p:sp>
        <p:sp>
          <p:nvSpPr>
            <p:cNvPr id="91267" name="Rectangle 135"/>
            <p:cNvSpPr>
              <a:spLocks noChangeArrowheads="1"/>
            </p:cNvSpPr>
            <p:nvPr/>
          </p:nvSpPr>
          <p:spPr bwMode="auto">
            <a:xfrm>
              <a:off x="495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68" name="Rectangle 136"/>
            <p:cNvSpPr>
              <a:spLocks noChangeArrowheads="1"/>
            </p:cNvSpPr>
            <p:nvPr/>
          </p:nvSpPr>
          <p:spPr bwMode="auto">
            <a:xfrm>
              <a:off x="622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69" name="Rectangle 137"/>
            <p:cNvSpPr>
              <a:spLocks noChangeArrowheads="1"/>
            </p:cNvSpPr>
            <p:nvPr/>
          </p:nvSpPr>
          <p:spPr bwMode="auto">
            <a:xfrm>
              <a:off x="579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70" name="Rectangle 138"/>
            <p:cNvSpPr>
              <a:spLocks noChangeArrowheads="1"/>
            </p:cNvSpPr>
            <p:nvPr/>
          </p:nvSpPr>
          <p:spPr bwMode="auto">
            <a:xfrm>
              <a:off x="537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71" name="Rectangle 139"/>
            <p:cNvSpPr>
              <a:spLocks noChangeArrowheads="1"/>
            </p:cNvSpPr>
            <p:nvPr/>
          </p:nvSpPr>
          <p:spPr bwMode="auto">
            <a:xfrm>
              <a:off x="664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72" name="Rectangle 140"/>
            <p:cNvSpPr>
              <a:spLocks noChangeArrowheads="1"/>
            </p:cNvSpPr>
            <p:nvPr/>
          </p:nvSpPr>
          <p:spPr bwMode="auto">
            <a:xfrm>
              <a:off x="495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73" name="Rectangle 141"/>
            <p:cNvSpPr>
              <a:spLocks noChangeArrowheads="1"/>
            </p:cNvSpPr>
            <p:nvPr/>
          </p:nvSpPr>
          <p:spPr bwMode="auto">
            <a:xfrm>
              <a:off x="791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74" name="Rectangle 142"/>
            <p:cNvSpPr>
              <a:spLocks noChangeArrowheads="1"/>
            </p:cNvSpPr>
            <p:nvPr/>
          </p:nvSpPr>
          <p:spPr bwMode="auto">
            <a:xfrm>
              <a:off x="749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75" name="Rectangle 143"/>
            <p:cNvSpPr>
              <a:spLocks noChangeArrowheads="1"/>
            </p:cNvSpPr>
            <p:nvPr/>
          </p:nvSpPr>
          <p:spPr bwMode="auto">
            <a:xfrm>
              <a:off x="706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76" name="Rectangle 144"/>
            <p:cNvSpPr>
              <a:spLocks noChangeArrowheads="1"/>
            </p:cNvSpPr>
            <p:nvPr/>
          </p:nvSpPr>
          <p:spPr bwMode="auto">
            <a:xfrm>
              <a:off x="833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77" name="Rectangle 145"/>
            <p:cNvSpPr>
              <a:spLocks noChangeArrowheads="1"/>
            </p:cNvSpPr>
            <p:nvPr/>
          </p:nvSpPr>
          <p:spPr bwMode="auto">
            <a:xfrm>
              <a:off x="791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78" name="Rectangle 146"/>
            <p:cNvSpPr>
              <a:spLocks noChangeArrowheads="1"/>
            </p:cNvSpPr>
            <p:nvPr/>
          </p:nvSpPr>
          <p:spPr bwMode="auto">
            <a:xfrm>
              <a:off x="749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79" name="Rectangle 147"/>
            <p:cNvSpPr>
              <a:spLocks noChangeArrowheads="1"/>
            </p:cNvSpPr>
            <p:nvPr/>
          </p:nvSpPr>
          <p:spPr bwMode="auto">
            <a:xfrm>
              <a:off x="706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80" name="Rectangle 148"/>
            <p:cNvSpPr>
              <a:spLocks noChangeArrowheads="1"/>
            </p:cNvSpPr>
            <p:nvPr/>
          </p:nvSpPr>
          <p:spPr bwMode="auto">
            <a:xfrm>
              <a:off x="833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81" name="Rectangle 149"/>
            <p:cNvSpPr>
              <a:spLocks noChangeArrowheads="1"/>
            </p:cNvSpPr>
            <p:nvPr/>
          </p:nvSpPr>
          <p:spPr bwMode="auto">
            <a:xfrm>
              <a:off x="791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82" name="Rectangle 150"/>
            <p:cNvSpPr>
              <a:spLocks noChangeArrowheads="1"/>
            </p:cNvSpPr>
            <p:nvPr/>
          </p:nvSpPr>
          <p:spPr bwMode="auto">
            <a:xfrm>
              <a:off x="749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83" name="Rectangle 151"/>
            <p:cNvSpPr>
              <a:spLocks noChangeArrowheads="1"/>
            </p:cNvSpPr>
            <p:nvPr/>
          </p:nvSpPr>
          <p:spPr bwMode="auto">
            <a:xfrm>
              <a:off x="706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84" name="Rectangle 152"/>
            <p:cNvSpPr>
              <a:spLocks noChangeArrowheads="1"/>
            </p:cNvSpPr>
            <p:nvPr/>
          </p:nvSpPr>
          <p:spPr bwMode="auto">
            <a:xfrm>
              <a:off x="833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85" name="Line 153"/>
            <p:cNvSpPr>
              <a:spLocks noChangeShapeType="1"/>
            </p:cNvSpPr>
            <p:nvPr/>
          </p:nvSpPr>
          <p:spPr bwMode="auto">
            <a:xfrm flipH="1" flipV="1">
              <a:off x="7069667" y="1972866"/>
              <a:ext cx="169333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 dirty="0">
                <a:latin typeface="+mn-lt"/>
                <a:ea typeface="Gill Sans"/>
                <a:cs typeface="Gill Sans"/>
              </a:endParaRPr>
            </a:p>
          </p:txBody>
        </p:sp>
        <p:sp>
          <p:nvSpPr>
            <p:cNvPr id="91286" name="Rectangle 154"/>
            <p:cNvSpPr>
              <a:spLocks noChangeArrowheads="1"/>
            </p:cNvSpPr>
            <p:nvPr/>
          </p:nvSpPr>
          <p:spPr bwMode="auto">
            <a:xfrm>
              <a:off x="791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87" name="Rectangle 155"/>
            <p:cNvSpPr>
              <a:spLocks noChangeArrowheads="1"/>
            </p:cNvSpPr>
            <p:nvPr/>
          </p:nvSpPr>
          <p:spPr bwMode="auto">
            <a:xfrm>
              <a:off x="749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88" name="Rectangle 156"/>
            <p:cNvSpPr>
              <a:spLocks noChangeArrowheads="1"/>
            </p:cNvSpPr>
            <p:nvPr/>
          </p:nvSpPr>
          <p:spPr bwMode="auto">
            <a:xfrm>
              <a:off x="706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89" name="Rectangle 157"/>
            <p:cNvSpPr>
              <a:spLocks noChangeArrowheads="1"/>
            </p:cNvSpPr>
            <p:nvPr/>
          </p:nvSpPr>
          <p:spPr bwMode="auto">
            <a:xfrm>
              <a:off x="833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90" name="Rectangle 158"/>
            <p:cNvSpPr>
              <a:spLocks noChangeArrowheads="1"/>
            </p:cNvSpPr>
            <p:nvPr/>
          </p:nvSpPr>
          <p:spPr bwMode="auto">
            <a:xfrm>
              <a:off x="664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91" name="Rectangle 159"/>
            <p:cNvSpPr>
              <a:spLocks noChangeArrowheads="1"/>
            </p:cNvSpPr>
            <p:nvPr/>
          </p:nvSpPr>
          <p:spPr bwMode="auto">
            <a:xfrm>
              <a:off x="495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91292" name="Rectangle 160"/>
            <p:cNvSpPr>
              <a:spLocks noChangeArrowheads="1"/>
            </p:cNvSpPr>
            <p:nvPr/>
          </p:nvSpPr>
          <p:spPr bwMode="auto">
            <a:xfrm>
              <a:off x="4267200" y="1600200"/>
              <a:ext cx="443982" cy="277641"/>
            </a:xfrm>
            <a:prstGeom prst="rect">
              <a:avLst/>
            </a:prstGeom>
            <a:solidFill>
              <a:srgbClr val="FFF5CD"/>
            </a:solidFill>
            <a:ln w="9525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2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Add</a:t>
              </a:r>
            </a:p>
          </p:txBody>
        </p:sp>
      </p:grpSp>
      <p:grpSp>
        <p:nvGrpSpPr>
          <p:cNvPr id="91147" name="Group 156"/>
          <p:cNvGrpSpPr>
            <a:grpSpLocks/>
          </p:cNvGrpSpPr>
          <p:nvPr/>
        </p:nvGrpSpPr>
        <p:grpSpPr bwMode="auto">
          <a:xfrm>
            <a:off x="5334000" y="2711450"/>
            <a:ext cx="3352800" cy="3841750"/>
            <a:chOff x="5334000" y="2590800"/>
            <a:chExt cx="3352800" cy="3841750"/>
          </a:xfrm>
        </p:grpSpPr>
        <p:sp>
          <p:nvSpPr>
            <p:cNvPr id="92173" name="Rectangle 5"/>
            <p:cNvSpPr>
              <a:spLocks noChangeArrowheads="1"/>
            </p:cNvSpPr>
            <p:nvPr/>
          </p:nvSpPr>
          <p:spPr bwMode="auto">
            <a:xfrm>
              <a:off x="84772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74" name="Rectangle 6"/>
            <p:cNvSpPr>
              <a:spLocks noChangeArrowheads="1"/>
            </p:cNvSpPr>
            <p:nvPr/>
          </p:nvSpPr>
          <p:spPr bwMode="auto">
            <a:xfrm>
              <a:off x="84772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75" name="Rectangle 9"/>
            <p:cNvSpPr>
              <a:spLocks noChangeArrowheads="1"/>
            </p:cNvSpPr>
            <p:nvPr/>
          </p:nvSpPr>
          <p:spPr bwMode="auto">
            <a:xfrm>
              <a:off x="82677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76" name="Rectangle 10"/>
            <p:cNvSpPr>
              <a:spLocks noChangeArrowheads="1"/>
            </p:cNvSpPr>
            <p:nvPr/>
          </p:nvSpPr>
          <p:spPr bwMode="auto">
            <a:xfrm>
              <a:off x="82677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77" name="Rectangle 11"/>
            <p:cNvSpPr>
              <a:spLocks noChangeArrowheads="1"/>
            </p:cNvSpPr>
            <p:nvPr/>
          </p:nvSpPr>
          <p:spPr bwMode="auto">
            <a:xfrm>
              <a:off x="84772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78" name="Rectangle 12"/>
            <p:cNvSpPr>
              <a:spLocks noChangeArrowheads="1"/>
            </p:cNvSpPr>
            <p:nvPr/>
          </p:nvSpPr>
          <p:spPr bwMode="auto">
            <a:xfrm>
              <a:off x="80581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79" name="Rectangle 13"/>
            <p:cNvSpPr>
              <a:spLocks noChangeArrowheads="1"/>
            </p:cNvSpPr>
            <p:nvPr/>
          </p:nvSpPr>
          <p:spPr bwMode="auto">
            <a:xfrm>
              <a:off x="80581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80" name="Rectangle 14"/>
            <p:cNvSpPr>
              <a:spLocks noChangeArrowheads="1"/>
            </p:cNvSpPr>
            <p:nvPr/>
          </p:nvSpPr>
          <p:spPr bwMode="auto">
            <a:xfrm>
              <a:off x="82677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81" name="Rectangle 16"/>
            <p:cNvSpPr>
              <a:spLocks noChangeArrowheads="1"/>
            </p:cNvSpPr>
            <p:nvPr/>
          </p:nvSpPr>
          <p:spPr bwMode="auto">
            <a:xfrm>
              <a:off x="78486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82" name="Rectangle 17"/>
            <p:cNvSpPr>
              <a:spLocks noChangeArrowheads="1"/>
            </p:cNvSpPr>
            <p:nvPr/>
          </p:nvSpPr>
          <p:spPr bwMode="auto">
            <a:xfrm>
              <a:off x="78486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83" name="Rectangle 18"/>
            <p:cNvSpPr>
              <a:spLocks noChangeArrowheads="1"/>
            </p:cNvSpPr>
            <p:nvPr/>
          </p:nvSpPr>
          <p:spPr bwMode="auto">
            <a:xfrm>
              <a:off x="80581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84" name="Rectangle 19"/>
            <p:cNvSpPr>
              <a:spLocks noChangeArrowheads="1"/>
            </p:cNvSpPr>
            <p:nvPr/>
          </p:nvSpPr>
          <p:spPr bwMode="auto">
            <a:xfrm>
              <a:off x="76390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85" name="Rectangle 20"/>
            <p:cNvSpPr>
              <a:spLocks noChangeArrowheads="1"/>
            </p:cNvSpPr>
            <p:nvPr/>
          </p:nvSpPr>
          <p:spPr bwMode="auto">
            <a:xfrm>
              <a:off x="76390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86" name="Rectangle 21"/>
            <p:cNvSpPr>
              <a:spLocks noChangeArrowheads="1"/>
            </p:cNvSpPr>
            <p:nvPr/>
          </p:nvSpPr>
          <p:spPr bwMode="auto">
            <a:xfrm>
              <a:off x="78486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87" name="Rectangle 23"/>
            <p:cNvSpPr>
              <a:spLocks noChangeArrowheads="1"/>
            </p:cNvSpPr>
            <p:nvPr/>
          </p:nvSpPr>
          <p:spPr bwMode="auto">
            <a:xfrm>
              <a:off x="74295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88" name="Rectangle 24"/>
            <p:cNvSpPr>
              <a:spLocks noChangeArrowheads="1"/>
            </p:cNvSpPr>
            <p:nvPr/>
          </p:nvSpPr>
          <p:spPr bwMode="auto">
            <a:xfrm>
              <a:off x="74295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89" name="Rectangle 25"/>
            <p:cNvSpPr>
              <a:spLocks noChangeArrowheads="1"/>
            </p:cNvSpPr>
            <p:nvPr/>
          </p:nvSpPr>
          <p:spPr bwMode="auto">
            <a:xfrm>
              <a:off x="76390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90" name="Rectangle 26"/>
            <p:cNvSpPr>
              <a:spLocks noChangeArrowheads="1"/>
            </p:cNvSpPr>
            <p:nvPr/>
          </p:nvSpPr>
          <p:spPr bwMode="auto">
            <a:xfrm>
              <a:off x="72199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91" name="Rectangle 27"/>
            <p:cNvSpPr>
              <a:spLocks noChangeArrowheads="1"/>
            </p:cNvSpPr>
            <p:nvPr/>
          </p:nvSpPr>
          <p:spPr bwMode="auto">
            <a:xfrm>
              <a:off x="72199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92" name="Rectangle 28"/>
            <p:cNvSpPr>
              <a:spLocks noChangeArrowheads="1"/>
            </p:cNvSpPr>
            <p:nvPr/>
          </p:nvSpPr>
          <p:spPr bwMode="auto">
            <a:xfrm>
              <a:off x="74295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93" name="Rectangle 30"/>
            <p:cNvSpPr>
              <a:spLocks noChangeArrowheads="1"/>
            </p:cNvSpPr>
            <p:nvPr/>
          </p:nvSpPr>
          <p:spPr bwMode="auto">
            <a:xfrm>
              <a:off x="70104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94" name="Rectangle 31"/>
            <p:cNvSpPr>
              <a:spLocks noChangeArrowheads="1"/>
            </p:cNvSpPr>
            <p:nvPr/>
          </p:nvSpPr>
          <p:spPr bwMode="auto">
            <a:xfrm>
              <a:off x="70104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95" name="Rectangle 32"/>
            <p:cNvSpPr>
              <a:spLocks noChangeArrowheads="1"/>
            </p:cNvSpPr>
            <p:nvPr/>
          </p:nvSpPr>
          <p:spPr bwMode="auto">
            <a:xfrm>
              <a:off x="72199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96" name="Rectangle 34"/>
            <p:cNvSpPr>
              <a:spLocks noChangeArrowheads="1"/>
            </p:cNvSpPr>
            <p:nvPr/>
          </p:nvSpPr>
          <p:spPr bwMode="auto">
            <a:xfrm>
              <a:off x="82677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97" name="Rectangle 35"/>
            <p:cNvSpPr>
              <a:spLocks noChangeArrowheads="1"/>
            </p:cNvSpPr>
            <p:nvPr/>
          </p:nvSpPr>
          <p:spPr bwMode="auto">
            <a:xfrm>
              <a:off x="80581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98" name="Rectangle 36"/>
            <p:cNvSpPr>
              <a:spLocks noChangeArrowheads="1"/>
            </p:cNvSpPr>
            <p:nvPr/>
          </p:nvSpPr>
          <p:spPr bwMode="auto">
            <a:xfrm>
              <a:off x="78486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199" name="Rectangle 37"/>
            <p:cNvSpPr>
              <a:spLocks noChangeArrowheads="1"/>
            </p:cNvSpPr>
            <p:nvPr/>
          </p:nvSpPr>
          <p:spPr bwMode="auto">
            <a:xfrm>
              <a:off x="76390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00" name="Rectangle 38"/>
            <p:cNvSpPr>
              <a:spLocks noChangeArrowheads="1"/>
            </p:cNvSpPr>
            <p:nvPr/>
          </p:nvSpPr>
          <p:spPr bwMode="auto">
            <a:xfrm>
              <a:off x="74295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01" name="Rectangle 39"/>
            <p:cNvSpPr>
              <a:spLocks noChangeArrowheads="1"/>
            </p:cNvSpPr>
            <p:nvPr/>
          </p:nvSpPr>
          <p:spPr bwMode="auto">
            <a:xfrm>
              <a:off x="72199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02" name="Rectangle 40"/>
            <p:cNvSpPr>
              <a:spLocks noChangeArrowheads="1"/>
            </p:cNvSpPr>
            <p:nvPr/>
          </p:nvSpPr>
          <p:spPr bwMode="auto">
            <a:xfrm>
              <a:off x="70104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03" name="Rectangle 42"/>
            <p:cNvSpPr>
              <a:spLocks noChangeArrowheads="1"/>
            </p:cNvSpPr>
            <p:nvPr/>
          </p:nvSpPr>
          <p:spPr bwMode="auto">
            <a:xfrm>
              <a:off x="80581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04" name="Rectangle 43"/>
            <p:cNvSpPr>
              <a:spLocks noChangeArrowheads="1"/>
            </p:cNvSpPr>
            <p:nvPr/>
          </p:nvSpPr>
          <p:spPr bwMode="auto">
            <a:xfrm>
              <a:off x="78486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05" name="Rectangle 44"/>
            <p:cNvSpPr>
              <a:spLocks noChangeArrowheads="1"/>
            </p:cNvSpPr>
            <p:nvPr/>
          </p:nvSpPr>
          <p:spPr bwMode="auto">
            <a:xfrm>
              <a:off x="76390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06" name="Rectangle 45"/>
            <p:cNvSpPr>
              <a:spLocks noChangeArrowheads="1"/>
            </p:cNvSpPr>
            <p:nvPr/>
          </p:nvSpPr>
          <p:spPr bwMode="auto">
            <a:xfrm>
              <a:off x="74295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07" name="Rectangle 46"/>
            <p:cNvSpPr>
              <a:spLocks noChangeArrowheads="1"/>
            </p:cNvSpPr>
            <p:nvPr/>
          </p:nvSpPr>
          <p:spPr bwMode="auto">
            <a:xfrm>
              <a:off x="72199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08" name="Rectangle 47"/>
            <p:cNvSpPr>
              <a:spLocks noChangeArrowheads="1"/>
            </p:cNvSpPr>
            <p:nvPr/>
          </p:nvSpPr>
          <p:spPr bwMode="auto">
            <a:xfrm>
              <a:off x="70104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09" name="Rectangle 48"/>
            <p:cNvSpPr>
              <a:spLocks noChangeArrowheads="1"/>
            </p:cNvSpPr>
            <p:nvPr/>
          </p:nvSpPr>
          <p:spPr bwMode="auto">
            <a:xfrm>
              <a:off x="68008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10" name="Rectangle 50"/>
            <p:cNvSpPr>
              <a:spLocks noChangeArrowheads="1"/>
            </p:cNvSpPr>
            <p:nvPr/>
          </p:nvSpPr>
          <p:spPr bwMode="auto">
            <a:xfrm>
              <a:off x="78486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11" name="Rectangle 51"/>
            <p:cNvSpPr>
              <a:spLocks noChangeArrowheads="1"/>
            </p:cNvSpPr>
            <p:nvPr/>
          </p:nvSpPr>
          <p:spPr bwMode="auto">
            <a:xfrm>
              <a:off x="76390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12" name="Rectangle 52"/>
            <p:cNvSpPr>
              <a:spLocks noChangeArrowheads="1"/>
            </p:cNvSpPr>
            <p:nvPr/>
          </p:nvSpPr>
          <p:spPr bwMode="auto">
            <a:xfrm>
              <a:off x="74295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13" name="Rectangle 53"/>
            <p:cNvSpPr>
              <a:spLocks noChangeArrowheads="1"/>
            </p:cNvSpPr>
            <p:nvPr/>
          </p:nvSpPr>
          <p:spPr bwMode="auto">
            <a:xfrm>
              <a:off x="72199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14" name="Rectangle 54"/>
            <p:cNvSpPr>
              <a:spLocks noChangeArrowheads="1"/>
            </p:cNvSpPr>
            <p:nvPr/>
          </p:nvSpPr>
          <p:spPr bwMode="auto">
            <a:xfrm>
              <a:off x="70104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15" name="Rectangle 55"/>
            <p:cNvSpPr>
              <a:spLocks noChangeArrowheads="1"/>
            </p:cNvSpPr>
            <p:nvPr/>
          </p:nvSpPr>
          <p:spPr bwMode="auto">
            <a:xfrm>
              <a:off x="68008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16" name="Rectangle 56"/>
            <p:cNvSpPr>
              <a:spLocks noChangeArrowheads="1"/>
            </p:cNvSpPr>
            <p:nvPr/>
          </p:nvSpPr>
          <p:spPr bwMode="auto">
            <a:xfrm>
              <a:off x="65913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17" name="Rectangle 58"/>
            <p:cNvSpPr>
              <a:spLocks noChangeArrowheads="1"/>
            </p:cNvSpPr>
            <p:nvPr/>
          </p:nvSpPr>
          <p:spPr bwMode="auto">
            <a:xfrm>
              <a:off x="76390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18" name="Rectangle 59"/>
            <p:cNvSpPr>
              <a:spLocks noChangeArrowheads="1"/>
            </p:cNvSpPr>
            <p:nvPr/>
          </p:nvSpPr>
          <p:spPr bwMode="auto">
            <a:xfrm>
              <a:off x="74295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19" name="Rectangle 60"/>
            <p:cNvSpPr>
              <a:spLocks noChangeArrowheads="1"/>
            </p:cNvSpPr>
            <p:nvPr/>
          </p:nvSpPr>
          <p:spPr bwMode="auto">
            <a:xfrm>
              <a:off x="72199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20" name="Rectangle 61"/>
            <p:cNvSpPr>
              <a:spLocks noChangeArrowheads="1"/>
            </p:cNvSpPr>
            <p:nvPr/>
          </p:nvSpPr>
          <p:spPr bwMode="auto">
            <a:xfrm>
              <a:off x="70104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21" name="Rectangle 62"/>
            <p:cNvSpPr>
              <a:spLocks noChangeArrowheads="1"/>
            </p:cNvSpPr>
            <p:nvPr/>
          </p:nvSpPr>
          <p:spPr bwMode="auto">
            <a:xfrm>
              <a:off x="68008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22" name="Rectangle 63"/>
            <p:cNvSpPr>
              <a:spLocks noChangeArrowheads="1"/>
            </p:cNvSpPr>
            <p:nvPr/>
          </p:nvSpPr>
          <p:spPr bwMode="auto">
            <a:xfrm>
              <a:off x="65913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23" name="Rectangle 64"/>
            <p:cNvSpPr>
              <a:spLocks noChangeArrowheads="1"/>
            </p:cNvSpPr>
            <p:nvPr/>
          </p:nvSpPr>
          <p:spPr bwMode="auto">
            <a:xfrm>
              <a:off x="63817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24" name="Rectangle 66"/>
            <p:cNvSpPr>
              <a:spLocks noChangeArrowheads="1"/>
            </p:cNvSpPr>
            <p:nvPr/>
          </p:nvSpPr>
          <p:spPr bwMode="auto">
            <a:xfrm>
              <a:off x="74295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25" name="Rectangle 67"/>
            <p:cNvSpPr>
              <a:spLocks noChangeArrowheads="1"/>
            </p:cNvSpPr>
            <p:nvPr/>
          </p:nvSpPr>
          <p:spPr bwMode="auto">
            <a:xfrm>
              <a:off x="72199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26" name="Rectangle 68"/>
            <p:cNvSpPr>
              <a:spLocks noChangeArrowheads="1"/>
            </p:cNvSpPr>
            <p:nvPr/>
          </p:nvSpPr>
          <p:spPr bwMode="auto">
            <a:xfrm>
              <a:off x="70104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27" name="Rectangle 69"/>
            <p:cNvSpPr>
              <a:spLocks noChangeArrowheads="1"/>
            </p:cNvSpPr>
            <p:nvPr/>
          </p:nvSpPr>
          <p:spPr bwMode="auto">
            <a:xfrm>
              <a:off x="68008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28" name="Rectangle 70"/>
            <p:cNvSpPr>
              <a:spLocks noChangeArrowheads="1"/>
            </p:cNvSpPr>
            <p:nvPr/>
          </p:nvSpPr>
          <p:spPr bwMode="auto">
            <a:xfrm>
              <a:off x="65913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29" name="Rectangle 71"/>
            <p:cNvSpPr>
              <a:spLocks noChangeArrowheads="1"/>
            </p:cNvSpPr>
            <p:nvPr/>
          </p:nvSpPr>
          <p:spPr bwMode="auto">
            <a:xfrm>
              <a:off x="63817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30" name="Rectangle 72"/>
            <p:cNvSpPr>
              <a:spLocks noChangeArrowheads="1"/>
            </p:cNvSpPr>
            <p:nvPr/>
          </p:nvSpPr>
          <p:spPr bwMode="auto">
            <a:xfrm>
              <a:off x="61722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31" name="Rectangle 74"/>
            <p:cNvSpPr>
              <a:spLocks noChangeArrowheads="1"/>
            </p:cNvSpPr>
            <p:nvPr/>
          </p:nvSpPr>
          <p:spPr bwMode="auto">
            <a:xfrm>
              <a:off x="72199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32" name="Rectangle 75"/>
            <p:cNvSpPr>
              <a:spLocks noChangeArrowheads="1"/>
            </p:cNvSpPr>
            <p:nvPr/>
          </p:nvSpPr>
          <p:spPr bwMode="auto">
            <a:xfrm>
              <a:off x="70104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33" name="Rectangle 76"/>
            <p:cNvSpPr>
              <a:spLocks noChangeArrowheads="1"/>
            </p:cNvSpPr>
            <p:nvPr/>
          </p:nvSpPr>
          <p:spPr bwMode="auto">
            <a:xfrm>
              <a:off x="68008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34" name="Rectangle 77"/>
            <p:cNvSpPr>
              <a:spLocks noChangeArrowheads="1"/>
            </p:cNvSpPr>
            <p:nvPr/>
          </p:nvSpPr>
          <p:spPr bwMode="auto">
            <a:xfrm>
              <a:off x="65913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35" name="Rectangle 78"/>
            <p:cNvSpPr>
              <a:spLocks noChangeArrowheads="1"/>
            </p:cNvSpPr>
            <p:nvPr/>
          </p:nvSpPr>
          <p:spPr bwMode="auto">
            <a:xfrm>
              <a:off x="63817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36" name="Rectangle 79"/>
            <p:cNvSpPr>
              <a:spLocks noChangeArrowheads="1"/>
            </p:cNvSpPr>
            <p:nvPr/>
          </p:nvSpPr>
          <p:spPr bwMode="auto">
            <a:xfrm>
              <a:off x="61722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37" name="Rectangle 80"/>
            <p:cNvSpPr>
              <a:spLocks noChangeArrowheads="1"/>
            </p:cNvSpPr>
            <p:nvPr/>
          </p:nvSpPr>
          <p:spPr bwMode="auto">
            <a:xfrm>
              <a:off x="59626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45" name="Rectangle 90"/>
            <p:cNvSpPr>
              <a:spLocks noChangeArrowheads="1"/>
            </p:cNvSpPr>
            <p:nvPr/>
          </p:nvSpPr>
          <p:spPr bwMode="auto">
            <a:xfrm>
              <a:off x="84772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46" name="Rectangle 91"/>
            <p:cNvSpPr>
              <a:spLocks noChangeArrowheads="1"/>
            </p:cNvSpPr>
            <p:nvPr/>
          </p:nvSpPr>
          <p:spPr bwMode="auto">
            <a:xfrm>
              <a:off x="82677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47" name="Rectangle 92"/>
            <p:cNvSpPr>
              <a:spLocks noChangeArrowheads="1"/>
            </p:cNvSpPr>
            <p:nvPr/>
          </p:nvSpPr>
          <p:spPr bwMode="auto">
            <a:xfrm>
              <a:off x="80581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48" name="Rectangle 93"/>
            <p:cNvSpPr>
              <a:spLocks noChangeArrowheads="1"/>
            </p:cNvSpPr>
            <p:nvPr/>
          </p:nvSpPr>
          <p:spPr bwMode="auto">
            <a:xfrm>
              <a:off x="78486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49" name="Rectangle 94"/>
            <p:cNvSpPr>
              <a:spLocks noChangeArrowheads="1"/>
            </p:cNvSpPr>
            <p:nvPr/>
          </p:nvSpPr>
          <p:spPr bwMode="auto">
            <a:xfrm>
              <a:off x="76390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50" name="Rectangle 95"/>
            <p:cNvSpPr>
              <a:spLocks noChangeArrowheads="1"/>
            </p:cNvSpPr>
            <p:nvPr/>
          </p:nvSpPr>
          <p:spPr bwMode="auto">
            <a:xfrm>
              <a:off x="74295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51" name="Rectangle 96"/>
            <p:cNvSpPr>
              <a:spLocks noChangeArrowheads="1"/>
            </p:cNvSpPr>
            <p:nvPr/>
          </p:nvSpPr>
          <p:spPr bwMode="auto">
            <a:xfrm>
              <a:off x="72199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52" name="Line 97"/>
            <p:cNvSpPr>
              <a:spLocks noChangeShapeType="1"/>
            </p:cNvSpPr>
            <p:nvPr/>
          </p:nvSpPr>
          <p:spPr bwMode="auto">
            <a:xfrm flipH="1" flipV="1">
              <a:off x="7010400" y="6432550"/>
              <a:ext cx="167640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53" name="Rectangle 98"/>
            <p:cNvSpPr>
              <a:spLocks noChangeArrowheads="1"/>
            </p:cNvSpPr>
            <p:nvPr/>
          </p:nvSpPr>
          <p:spPr bwMode="auto">
            <a:xfrm>
              <a:off x="70104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54" name="Rectangle 99"/>
            <p:cNvSpPr>
              <a:spLocks noChangeArrowheads="1"/>
            </p:cNvSpPr>
            <p:nvPr/>
          </p:nvSpPr>
          <p:spPr bwMode="auto">
            <a:xfrm>
              <a:off x="68008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55" name="Rectangle 100"/>
            <p:cNvSpPr>
              <a:spLocks noChangeArrowheads="1"/>
            </p:cNvSpPr>
            <p:nvPr/>
          </p:nvSpPr>
          <p:spPr bwMode="auto">
            <a:xfrm>
              <a:off x="65913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56" name="Rectangle 101"/>
            <p:cNvSpPr>
              <a:spLocks noChangeArrowheads="1"/>
            </p:cNvSpPr>
            <p:nvPr/>
          </p:nvSpPr>
          <p:spPr bwMode="auto">
            <a:xfrm>
              <a:off x="63817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57" name="Rectangle 102"/>
            <p:cNvSpPr>
              <a:spLocks noChangeArrowheads="1"/>
            </p:cNvSpPr>
            <p:nvPr/>
          </p:nvSpPr>
          <p:spPr bwMode="auto">
            <a:xfrm>
              <a:off x="61722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58" name="Rectangle 103"/>
            <p:cNvSpPr>
              <a:spLocks noChangeArrowheads="1"/>
            </p:cNvSpPr>
            <p:nvPr/>
          </p:nvSpPr>
          <p:spPr bwMode="auto">
            <a:xfrm>
              <a:off x="59626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59" name="Rectangle 104"/>
            <p:cNvSpPr>
              <a:spLocks noChangeArrowheads="1"/>
            </p:cNvSpPr>
            <p:nvPr/>
          </p:nvSpPr>
          <p:spPr bwMode="auto">
            <a:xfrm>
              <a:off x="57531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60" name="Rectangle 105"/>
            <p:cNvSpPr>
              <a:spLocks noChangeArrowheads="1"/>
            </p:cNvSpPr>
            <p:nvPr/>
          </p:nvSpPr>
          <p:spPr bwMode="auto">
            <a:xfrm>
              <a:off x="55435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61" name="Rectangle 106"/>
            <p:cNvSpPr>
              <a:spLocks noChangeArrowheads="1"/>
            </p:cNvSpPr>
            <p:nvPr/>
          </p:nvSpPr>
          <p:spPr bwMode="auto">
            <a:xfrm>
              <a:off x="70104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62" name="Rectangle 107"/>
            <p:cNvSpPr>
              <a:spLocks noChangeArrowheads="1"/>
            </p:cNvSpPr>
            <p:nvPr/>
          </p:nvSpPr>
          <p:spPr bwMode="auto">
            <a:xfrm>
              <a:off x="68008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63" name="Rectangle 108"/>
            <p:cNvSpPr>
              <a:spLocks noChangeArrowheads="1"/>
            </p:cNvSpPr>
            <p:nvPr/>
          </p:nvSpPr>
          <p:spPr bwMode="auto">
            <a:xfrm>
              <a:off x="65913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64" name="Rectangle 109"/>
            <p:cNvSpPr>
              <a:spLocks noChangeArrowheads="1"/>
            </p:cNvSpPr>
            <p:nvPr/>
          </p:nvSpPr>
          <p:spPr bwMode="auto">
            <a:xfrm>
              <a:off x="63817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65" name="Rectangle 110"/>
            <p:cNvSpPr>
              <a:spLocks noChangeArrowheads="1"/>
            </p:cNvSpPr>
            <p:nvPr/>
          </p:nvSpPr>
          <p:spPr bwMode="auto">
            <a:xfrm>
              <a:off x="61722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66" name="Rectangle 111"/>
            <p:cNvSpPr>
              <a:spLocks noChangeArrowheads="1"/>
            </p:cNvSpPr>
            <p:nvPr/>
          </p:nvSpPr>
          <p:spPr bwMode="auto">
            <a:xfrm>
              <a:off x="59626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67" name="Rectangle 112"/>
            <p:cNvSpPr>
              <a:spLocks noChangeArrowheads="1"/>
            </p:cNvSpPr>
            <p:nvPr/>
          </p:nvSpPr>
          <p:spPr bwMode="auto">
            <a:xfrm>
              <a:off x="57531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69" name="Rectangle 114"/>
            <p:cNvSpPr>
              <a:spLocks noChangeArrowheads="1"/>
            </p:cNvSpPr>
            <p:nvPr/>
          </p:nvSpPr>
          <p:spPr bwMode="auto">
            <a:xfrm>
              <a:off x="53340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70" name="Line 115"/>
            <p:cNvSpPr>
              <a:spLocks noChangeShapeType="1"/>
            </p:cNvSpPr>
            <p:nvPr/>
          </p:nvSpPr>
          <p:spPr bwMode="auto">
            <a:xfrm flipH="1" flipV="1">
              <a:off x="5334000" y="6432550"/>
              <a:ext cx="188595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71" name="Rectangle 116"/>
            <p:cNvSpPr>
              <a:spLocks noChangeArrowheads="1"/>
            </p:cNvSpPr>
            <p:nvPr/>
          </p:nvSpPr>
          <p:spPr bwMode="auto">
            <a:xfrm>
              <a:off x="68008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72" name="Rectangle 117"/>
            <p:cNvSpPr>
              <a:spLocks noChangeArrowheads="1"/>
            </p:cNvSpPr>
            <p:nvPr/>
          </p:nvSpPr>
          <p:spPr bwMode="auto">
            <a:xfrm>
              <a:off x="68008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*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73" name="Line 118"/>
            <p:cNvSpPr>
              <a:spLocks noChangeShapeType="1"/>
            </p:cNvSpPr>
            <p:nvPr/>
          </p:nvSpPr>
          <p:spPr bwMode="auto">
            <a:xfrm flipH="1" flipV="1">
              <a:off x="6800850" y="3289300"/>
              <a:ext cx="188595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74" name="Rectangle 161"/>
            <p:cNvSpPr>
              <a:spLocks noChangeArrowheads="1"/>
            </p:cNvSpPr>
            <p:nvPr/>
          </p:nvSpPr>
          <p:spPr bwMode="auto">
            <a:xfrm>
              <a:off x="5543550" y="3765550"/>
              <a:ext cx="677863" cy="277813"/>
            </a:xfrm>
            <a:prstGeom prst="rect">
              <a:avLst/>
            </a:prstGeom>
            <a:solidFill>
              <a:srgbClr val="FFFFD9"/>
            </a:solidFill>
            <a:ln>
              <a:headEnd type="none" w="sm" len="sm"/>
              <a:tailEnd type="none" w="sm" len="sm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kumimoji="1" lang="en-US" sz="1200" dirty="0">
                  <a:solidFill>
                    <a:prstClr val="black"/>
                  </a:solidFill>
                  <a:ea typeface="Gill Sans"/>
                  <a:cs typeface="Gill Sans"/>
                </a:rPr>
                <a:t>Multiply</a:t>
              </a:r>
            </a:p>
          </p:txBody>
        </p:sp>
        <p:sp>
          <p:nvSpPr>
            <p:cNvPr id="92238" name="Rectangle 82"/>
            <p:cNvSpPr>
              <a:spLocks noChangeArrowheads="1"/>
            </p:cNvSpPr>
            <p:nvPr/>
          </p:nvSpPr>
          <p:spPr bwMode="auto">
            <a:xfrm>
              <a:off x="70104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39" name="Rectangle 83"/>
            <p:cNvSpPr>
              <a:spLocks noChangeArrowheads="1"/>
            </p:cNvSpPr>
            <p:nvPr/>
          </p:nvSpPr>
          <p:spPr bwMode="auto">
            <a:xfrm>
              <a:off x="68008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40" name="Rectangle 84"/>
            <p:cNvSpPr>
              <a:spLocks noChangeArrowheads="1"/>
            </p:cNvSpPr>
            <p:nvPr/>
          </p:nvSpPr>
          <p:spPr bwMode="auto">
            <a:xfrm>
              <a:off x="65913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41" name="Rectangle 85"/>
            <p:cNvSpPr>
              <a:spLocks noChangeArrowheads="1"/>
            </p:cNvSpPr>
            <p:nvPr/>
          </p:nvSpPr>
          <p:spPr bwMode="auto">
            <a:xfrm>
              <a:off x="63817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42" name="Rectangle 86"/>
            <p:cNvSpPr>
              <a:spLocks noChangeArrowheads="1"/>
            </p:cNvSpPr>
            <p:nvPr/>
          </p:nvSpPr>
          <p:spPr bwMode="auto">
            <a:xfrm>
              <a:off x="61722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43" name="Rectangle 87"/>
            <p:cNvSpPr>
              <a:spLocks noChangeArrowheads="1"/>
            </p:cNvSpPr>
            <p:nvPr/>
          </p:nvSpPr>
          <p:spPr bwMode="auto">
            <a:xfrm>
              <a:off x="59626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44" name="Rectangle 88"/>
            <p:cNvSpPr>
              <a:spLocks noChangeArrowheads="1"/>
            </p:cNvSpPr>
            <p:nvPr/>
          </p:nvSpPr>
          <p:spPr bwMode="auto">
            <a:xfrm>
              <a:off x="57531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268" name="Rectangle 113"/>
            <p:cNvSpPr>
              <a:spLocks noChangeArrowheads="1"/>
            </p:cNvSpPr>
            <p:nvPr/>
          </p:nvSpPr>
          <p:spPr bwMode="auto">
            <a:xfrm>
              <a:off x="55435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</p:grpSp>
      <p:cxnSp>
        <p:nvCxnSpPr>
          <p:cNvPr id="91148" name="Straight Connector 159"/>
          <p:cNvCxnSpPr>
            <a:cxnSpLocks noChangeShapeType="1"/>
          </p:cNvCxnSpPr>
          <p:nvPr/>
        </p:nvCxnSpPr>
        <p:spPr bwMode="auto">
          <a:xfrm rot="16200000" flipH="1">
            <a:off x="7743825" y="2466976"/>
            <a:ext cx="3175" cy="188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9" name="Straight Connector 160"/>
          <p:cNvCxnSpPr>
            <a:cxnSpLocks noChangeShapeType="1"/>
          </p:cNvCxnSpPr>
          <p:nvPr/>
        </p:nvCxnSpPr>
        <p:spPr bwMode="auto">
          <a:xfrm>
            <a:off x="5334000" y="6202363"/>
            <a:ext cx="33337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divide &amp; conquer multiplication:  warmup</a:t>
            </a:r>
          </a:p>
        </p:txBody>
      </p:sp>
      <p:sp>
        <p:nvSpPr>
          <p:cNvPr id="9421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Gill Sans"/>
              </a:rPr>
              <a:t>To multiply two 2-digit integers:</a:t>
            </a:r>
          </a:p>
          <a:p>
            <a:pPr marL="223838" lvl="1" indent="0">
              <a:defRPr/>
            </a:pPr>
            <a:r>
              <a:rPr lang="en-US" dirty="0" smtClean="0"/>
              <a:t>Multiply four 1-digit integers.</a:t>
            </a:r>
          </a:p>
          <a:p>
            <a:pPr marL="223838" lvl="1" indent="0">
              <a:defRPr/>
            </a:pPr>
            <a:r>
              <a:rPr lang="en-US" dirty="0" smtClean="0"/>
              <a:t>Add, shift some 2-digit integers to obtain result.</a:t>
            </a:r>
          </a:p>
          <a:p>
            <a:pPr marL="223838" lvl="1" indent="0">
              <a:defRPr/>
            </a:pPr>
            <a:endParaRPr lang="en-US" dirty="0" smtClean="0"/>
          </a:p>
          <a:p>
            <a:pPr marL="223838" lvl="1" indent="0">
              <a:defRPr/>
            </a:pPr>
            <a:endParaRPr lang="en-US" dirty="0" smtClean="0"/>
          </a:p>
          <a:p>
            <a:pPr marL="223838" lvl="1" indent="0">
              <a:defRPr/>
            </a:pPr>
            <a:endParaRPr lang="en-US" dirty="0" smtClean="0"/>
          </a:p>
          <a:p>
            <a:pPr marL="223838" lvl="1" indent="0">
              <a:defRPr/>
            </a:pPr>
            <a:endParaRPr lang="en-US" dirty="0" smtClean="0"/>
          </a:p>
          <a:p>
            <a:pPr marL="223838" lvl="1" indent="0">
              <a:defRPr/>
            </a:pPr>
            <a:r>
              <a:rPr lang="en-US" dirty="0" smtClean="0"/>
              <a:t>Same idea works for </a:t>
            </a:r>
            <a:r>
              <a:rPr lang="en-US" i="1" dirty="0" smtClean="0"/>
              <a:t>long</a:t>
            </a:r>
            <a:r>
              <a:rPr lang="en-US" dirty="0" smtClean="0"/>
              <a:t> integers –</a:t>
            </a:r>
          </a:p>
          <a:p>
            <a:pPr marL="223838" lvl="1" indent="0">
              <a:defRPr/>
            </a:pPr>
            <a:r>
              <a:rPr lang="en-US" dirty="0" smtClean="0"/>
              <a:t>can split them into 4 half-sized </a:t>
            </a:r>
            <a:r>
              <a:rPr lang="en-US" dirty="0" err="1" smtClean="0"/>
              <a:t>ints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ea typeface="Gill Sans"/>
            </a:endParaRPr>
          </a:p>
          <a:p>
            <a:pPr>
              <a:defRPr/>
            </a:pPr>
            <a:endParaRPr lang="en-US" dirty="0" smtClean="0">
              <a:ea typeface="Gill Sans"/>
            </a:endParaRPr>
          </a:p>
          <a:p>
            <a:pPr>
              <a:defRPr/>
            </a:pPr>
            <a:endParaRPr lang="en-US" dirty="0" smtClean="0">
              <a:ea typeface="Gill Sans"/>
            </a:endParaRPr>
          </a:p>
          <a:p>
            <a:pPr>
              <a:defRPr/>
            </a:pPr>
            <a:endParaRPr lang="en-US" dirty="0" smtClean="0">
              <a:ea typeface="Gill Sans"/>
            </a:endParaRPr>
          </a:p>
          <a:p>
            <a:pPr>
              <a:defRPr/>
            </a:pPr>
            <a:endParaRPr lang="en-US" dirty="0">
              <a:ea typeface="Gill Sans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ACE87142-6CF9-8A48-9FE7-C825FB6AC444}" type="slidenum">
              <a:rPr lang="en-US" sz="1400">
                <a:solidFill>
                  <a:srgbClr val="C9C2D1"/>
                </a:solidFill>
                <a:latin typeface="+mn-lt"/>
                <a:ea typeface="Courier New" charset="0"/>
                <a:cs typeface="Gill Sans" charset="0"/>
              </a:rPr>
              <a:pPr/>
              <a:t>71</a:t>
            </a:fld>
            <a:endParaRPr lang="en-US" sz="1400" dirty="0">
              <a:solidFill>
                <a:srgbClr val="C9C2D1"/>
              </a:solidFill>
              <a:latin typeface="+mn-lt"/>
              <a:ea typeface="Courier New" charset="0"/>
              <a:cs typeface="Gill Sans" charset="0"/>
            </a:endParaRPr>
          </a:p>
        </p:txBody>
      </p:sp>
      <p:graphicFrame>
        <p:nvGraphicFramePr>
          <p:cNvPr id="93188" name="Object 3"/>
          <p:cNvGraphicFramePr>
            <a:graphicFrameLocks noChangeAspect="1"/>
          </p:cNvGraphicFramePr>
          <p:nvPr/>
        </p:nvGraphicFramePr>
        <p:xfrm>
          <a:off x="304800" y="2449513"/>
          <a:ext cx="5235575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3" name="Equation" r:id="rId4" imgW="2794000" imgH="825500" progId="Equation.3">
                  <p:embed/>
                </p:oleObj>
              </mc:Choice>
              <mc:Fallback>
                <p:oleObj name="Equation" r:id="rId4" imgW="2794000" imgH="825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929" t="-11252" r="-1929" b="-11252"/>
                      <a:stretch>
                        <a:fillRect/>
                      </a:stretch>
                    </p:blipFill>
                    <p:spPr bwMode="auto">
                      <a:xfrm>
                        <a:off x="304800" y="2449513"/>
                        <a:ext cx="5235575" cy="1824037"/>
                      </a:xfrm>
                      <a:prstGeom prst="rect">
                        <a:avLst/>
                      </a:prstGeom>
                      <a:solidFill>
                        <a:srgbClr val="FFF5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189" name="Group 29"/>
          <p:cNvGrpSpPr>
            <a:grpSpLocks/>
          </p:cNvGrpSpPr>
          <p:nvPr/>
        </p:nvGrpSpPr>
        <p:grpSpPr bwMode="auto">
          <a:xfrm>
            <a:off x="7467600" y="2667000"/>
            <a:ext cx="1519238" cy="2819400"/>
            <a:chOff x="7620000" y="2667000"/>
            <a:chExt cx="1518849" cy="2819400"/>
          </a:xfrm>
        </p:grpSpPr>
        <p:sp>
          <p:nvSpPr>
            <p:cNvPr id="93190" name="Rectangle 125"/>
            <p:cNvSpPr>
              <a:spLocks noChangeArrowheads="1"/>
            </p:cNvSpPr>
            <p:nvPr/>
          </p:nvSpPr>
          <p:spPr bwMode="auto">
            <a:xfrm>
              <a:off x="8359848" y="2667000"/>
              <a:ext cx="209550" cy="3492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5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93191" name="Rectangle 126"/>
            <p:cNvSpPr>
              <a:spLocks noChangeArrowheads="1"/>
            </p:cNvSpPr>
            <p:nvPr/>
          </p:nvSpPr>
          <p:spPr bwMode="auto">
            <a:xfrm>
              <a:off x="8359848" y="3016250"/>
              <a:ext cx="209550" cy="3492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2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93192" name="Rectangle 128"/>
            <p:cNvSpPr>
              <a:spLocks noChangeArrowheads="1"/>
            </p:cNvSpPr>
            <p:nvPr/>
          </p:nvSpPr>
          <p:spPr bwMode="auto">
            <a:xfrm>
              <a:off x="8136786" y="2667000"/>
              <a:ext cx="209550" cy="3492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4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93193" name="Rectangle 129"/>
            <p:cNvSpPr>
              <a:spLocks noChangeArrowheads="1"/>
            </p:cNvSpPr>
            <p:nvPr/>
          </p:nvSpPr>
          <p:spPr bwMode="auto">
            <a:xfrm>
              <a:off x="8136786" y="3016250"/>
              <a:ext cx="209550" cy="3492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3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93194" name="Rectangle 145"/>
            <p:cNvSpPr>
              <a:spLocks noChangeArrowheads="1"/>
            </p:cNvSpPr>
            <p:nvPr/>
          </p:nvSpPr>
          <p:spPr bwMode="auto">
            <a:xfrm>
              <a:off x="8359848" y="5137150"/>
              <a:ext cx="209550" cy="3492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0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93195" name="Rectangle 146"/>
            <p:cNvSpPr>
              <a:spLocks noChangeArrowheads="1"/>
            </p:cNvSpPr>
            <p:nvPr/>
          </p:nvSpPr>
          <p:spPr bwMode="auto">
            <a:xfrm>
              <a:off x="8136786" y="5137150"/>
              <a:ext cx="209550" cy="3492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4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93196" name="Rectangle 147"/>
            <p:cNvSpPr>
              <a:spLocks noChangeArrowheads="1"/>
            </p:cNvSpPr>
            <p:nvPr/>
          </p:nvSpPr>
          <p:spPr bwMode="auto">
            <a:xfrm>
              <a:off x="7919262" y="5137150"/>
              <a:ext cx="209550" cy="3492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4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93197" name="Rectangle 148"/>
            <p:cNvSpPr>
              <a:spLocks noChangeArrowheads="1"/>
            </p:cNvSpPr>
            <p:nvPr/>
          </p:nvSpPr>
          <p:spPr bwMode="auto">
            <a:xfrm>
              <a:off x="7696200" y="5137150"/>
              <a:ext cx="209550" cy="3492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93198" name="Line 163"/>
            <p:cNvSpPr>
              <a:spLocks noChangeShapeType="1"/>
            </p:cNvSpPr>
            <p:nvPr/>
          </p:nvSpPr>
          <p:spPr bwMode="auto">
            <a:xfrm flipH="1" flipV="1">
              <a:off x="8077200" y="3429000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 dirty="0">
                <a:latin typeface="+mn-lt"/>
                <a:ea typeface="Gill Sans"/>
                <a:cs typeface="Gill Sans"/>
              </a:endParaRPr>
            </a:p>
          </p:txBody>
        </p:sp>
        <p:sp>
          <p:nvSpPr>
            <p:cNvPr id="93199" name="Rectangle 164"/>
            <p:cNvSpPr>
              <a:spLocks noChangeArrowheads="1"/>
            </p:cNvSpPr>
            <p:nvPr/>
          </p:nvSpPr>
          <p:spPr bwMode="auto">
            <a:xfrm>
              <a:off x="8359848" y="3473450"/>
              <a:ext cx="209550" cy="3492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0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93200" name="Rectangle 165"/>
            <p:cNvSpPr>
              <a:spLocks noChangeArrowheads="1"/>
            </p:cNvSpPr>
            <p:nvPr/>
          </p:nvSpPr>
          <p:spPr bwMode="auto">
            <a:xfrm>
              <a:off x="8136786" y="3473450"/>
              <a:ext cx="209550" cy="3492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93201" name="Rectangle 172"/>
            <p:cNvSpPr>
              <a:spLocks noChangeArrowheads="1"/>
            </p:cNvSpPr>
            <p:nvPr/>
          </p:nvSpPr>
          <p:spPr bwMode="auto">
            <a:xfrm>
              <a:off x="8136786" y="3873500"/>
              <a:ext cx="209550" cy="3492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8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93202" name="Rectangle 173"/>
            <p:cNvSpPr>
              <a:spLocks noChangeArrowheads="1"/>
            </p:cNvSpPr>
            <p:nvPr/>
          </p:nvSpPr>
          <p:spPr bwMode="auto">
            <a:xfrm>
              <a:off x="7919262" y="3873500"/>
              <a:ext cx="209550" cy="3492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0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93203" name="Rectangle 180"/>
            <p:cNvSpPr>
              <a:spLocks noChangeArrowheads="1"/>
            </p:cNvSpPr>
            <p:nvPr/>
          </p:nvSpPr>
          <p:spPr bwMode="auto">
            <a:xfrm>
              <a:off x="8136786" y="4298950"/>
              <a:ext cx="209550" cy="3492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5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93204" name="Rectangle 181"/>
            <p:cNvSpPr>
              <a:spLocks noChangeArrowheads="1"/>
            </p:cNvSpPr>
            <p:nvPr/>
          </p:nvSpPr>
          <p:spPr bwMode="auto">
            <a:xfrm>
              <a:off x="7919262" y="4298950"/>
              <a:ext cx="209550" cy="3492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93205" name="Rectangle 188"/>
            <p:cNvSpPr>
              <a:spLocks noChangeArrowheads="1"/>
            </p:cNvSpPr>
            <p:nvPr/>
          </p:nvSpPr>
          <p:spPr bwMode="auto">
            <a:xfrm>
              <a:off x="7919262" y="4711700"/>
              <a:ext cx="209550" cy="3492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2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93206" name="Rectangle 189"/>
            <p:cNvSpPr>
              <a:spLocks noChangeArrowheads="1"/>
            </p:cNvSpPr>
            <p:nvPr/>
          </p:nvSpPr>
          <p:spPr bwMode="auto">
            <a:xfrm>
              <a:off x="7696200" y="4711700"/>
              <a:ext cx="209550" cy="34925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kumimoji="1" lang="en-US" sz="1400" baseline="-250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93207" name="Line 196"/>
            <p:cNvSpPr>
              <a:spLocks noChangeShapeType="1"/>
            </p:cNvSpPr>
            <p:nvPr/>
          </p:nvSpPr>
          <p:spPr bwMode="auto">
            <a:xfrm flipH="1">
              <a:off x="7620000" y="5100638"/>
              <a:ext cx="9144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 dirty="0">
                <a:latin typeface="+mn-lt"/>
                <a:ea typeface="Gill Sans"/>
                <a:cs typeface="Gill Sans"/>
              </a:endParaRPr>
            </a:p>
          </p:txBody>
        </p:sp>
        <p:sp>
          <p:nvSpPr>
            <p:cNvPr id="93208" name="Rectangle 199"/>
            <p:cNvSpPr>
              <a:spLocks noChangeArrowheads="1"/>
            </p:cNvSpPr>
            <p:nvPr/>
          </p:nvSpPr>
          <p:spPr bwMode="auto">
            <a:xfrm>
              <a:off x="8596386" y="3470275"/>
              <a:ext cx="5176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x</a:t>
              </a:r>
              <a:r>
                <a:rPr lang="en-US" sz="1400" baseline="-250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0</a:t>
              </a:r>
              <a:r>
                <a:rPr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  <a:sym typeface="Symbol" charset="0"/>
                </a:rPr>
                <a:t></a:t>
              </a:r>
              <a:r>
                <a:rPr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y</a:t>
              </a:r>
              <a:r>
                <a:rPr lang="en-US" sz="1400" baseline="-250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0</a:t>
              </a:r>
            </a:p>
          </p:txBody>
        </p:sp>
        <p:sp>
          <p:nvSpPr>
            <p:cNvPr id="93209" name="Rectangle 200"/>
            <p:cNvSpPr>
              <a:spLocks noChangeArrowheads="1"/>
            </p:cNvSpPr>
            <p:nvPr/>
          </p:nvSpPr>
          <p:spPr bwMode="auto">
            <a:xfrm>
              <a:off x="8596386" y="3919538"/>
              <a:ext cx="5176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x</a:t>
              </a:r>
              <a:r>
                <a:rPr lang="en-US" sz="1400" baseline="-250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0</a:t>
              </a:r>
              <a:r>
                <a:rPr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  <a:sym typeface="Symbol" charset="0"/>
                </a:rPr>
                <a:t></a:t>
              </a:r>
              <a:r>
                <a:rPr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y</a:t>
              </a:r>
              <a:r>
                <a:rPr lang="en-US" sz="1400" baseline="-250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endParaRPr lang="en-US" sz="14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93210" name="Rectangle 201"/>
            <p:cNvSpPr>
              <a:spLocks noChangeArrowheads="1"/>
            </p:cNvSpPr>
            <p:nvPr/>
          </p:nvSpPr>
          <p:spPr bwMode="auto">
            <a:xfrm>
              <a:off x="8588448" y="4368800"/>
              <a:ext cx="5176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x</a:t>
              </a:r>
              <a:r>
                <a:rPr lang="en-US" sz="1400" baseline="-250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r>
                <a:rPr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  <a:sym typeface="Symbol" charset="0"/>
                </a:rPr>
                <a:t></a:t>
              </a:r>
              <a:r>
                <a:rPr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y</a:t>
              </a:r>
              <a:r>
                <a:rPr lang="en-US" sz="1400" baseline="-250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0</a:t>
              </a:r>
            </a:p>
          </p:txBody>
        </p:sp>
        <p:sp>
          <p:nvSpPr>
            <p:cNvPr id="93211" name="Rectangle 202"/>
            <p:cNvSpPr>
              <a:spLocks noChangeArrowheads="1"/>
            </p:cNvSpPr>
            <p:nvPr/>
          </p:nvSpPr>
          <p:spPr bwMode="auto">
            <a:xfrm>
              <a:off x="8596386" y="4818063"/>
              <a:ext cx="5176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x</a:t>
              </a:r>
              <a:r>
                <a:rPr lang="en-US" sz="1400" baseline="-250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  <a:r>
                <a:rPr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  <a:sym typeface="Symbol" charset="0"/>
                </a:rPr>
                <a:t></a:t>
              </a:r>
              <a:r>
                <a:rPr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y</a:t>
              </a:r>
              <a:r>
                <a:rPr lang="en-US" sz="1400" baseline="-250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</a:t>
              </a:r>
            </a:p>
          </p:txBody>
        </p:sp>
        <p:sp>
          <p:nvSpPr>
            <p:cNvPr id="93212" name="Rectangle 203"/>
            <p:cNvSpPr>
              <a:spLocks noChangeArrowheads="1"/>
            </p:cNvSpPr>
            <p:nvPr/>
          </p:nvSpPr>
          <p:spPr bwMode="auto">
            <a:xfrm>
              <a:off x="8588448" y="3079750"/>
              <a:ext cx="5504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x</a:t>
              </a:r>
              <a:r>
                <a:rPr lang="en-US" sz="1400" baseline="-250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  </a:t>
              </a:r>
              <a:r>
                <a:rPr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x</a:t>
              </a:r>
              <a:r>
                <a:rPr lang="en-US" sz="1400" baseline="-250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0</a:t>
              </a:r>
              <a:endParaRPr lang="en-US" sz="14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  <p:sp>
          <p:nvSpPr>
            <p:cNvPr id="93213" name="Rectangle 204"/>
            <p:cNvSpPr>
              <a:spLocks noChangeArrowheads="1"/>
            </p:cNvSpPr>
            <p:nvPr/>
          </p:nvSpPr>
          <p:spPr bwMode="auto">
            <a:xfrm>
              <a:off x="8588448" y="2698750"/>
              <a:ext cx="5281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y</a:t>
              </a:r>
              <a:r>
                <a:rPr lang="en-US" sz="1400" baseline="-250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1  </a:t>
              </a:r>
              <a:r>
                <a:rPr lang="en-US" sz="14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y</a:t>
              </a:r>
              <a:r>
                <a:rPr lang="en-US" sz="1400" baseline="-25000">
                  <a:solidFill>
                    <a:srgbClr val="000000"/>
                  </a:solidFill>
                  <a:latin typeface="+mn-lt"/>
                  <a:ea typeface="Courier New" charset="0"/>
                  <a:cs typeface="Gill Sans" charset="0"/>
                </a:rPr>
                <a:t>0</a:t>
              </a:r>
              <a:endParaRPr lang="en-US" sz="140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divide &amp; conquer multiplication:  warmup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ea typeface="Courier New" charset="0"/>
                <a:cs typeface="Gill Sans" charset="0"/>
              </a:rPr>
              <a:t>To multiply two n-bit integers:</a:t>
            </a:r>
          </a:p>
          <a:p>
            <a:pPr lvl="1"/>
            <a:r>
              <a:rPr lang="en-US" sz="2400" dirty="0">
                <a:ea typeface="Gill Sans" charset="0"/>
                <a:cs typeface="Gill Sans" charset="0"/>
              </a:rPr>
              <a:t>Multiply four ½n-bit integers.</a:t>
            </a:r>
          </a:p>
          <a:p>
            <a:pPr lvl="1"/>
            <a:r>
              <a:rPr lang="en-US" sz="2400" dirty="0">
                <a:ea typeface="Gill Sans" charset="0"/>
                <a:cs typeface="Gill Sans" charset="0"/>
              </a:rPr>
              <a:t>Add two ½n-bit integers, and shift to obtain result.</a:t>
            </a:r>
          </a:p>
          <a:p>
            <a:pPr lvl="1"/>
            <a:endParaRPr lang="en-US" dirty="0">
              <a:ea typeface="Gill Sans" charset="0"/>
              <a:cs typeface="Gill Sans" charset="0"/>
            </a:endParaRPr>
          </a:p>
          <a:p>
            <a:pPr marL="0" indent="0"/>
            <a:endParaRPr lang="en-US" dirty="0">
              <a:ea typeface="Courier New" charset="0"/>
              <a:cs typeface="Gill Sans" charset="0"/>
            </a:endParaRPr>
          </a:p>
          <a:p>
            <a:pPr marL="0" indent="0"/>
            <a:endParaRPr lang="en-US" dirty="0">
              <a:ea typeface="Courier New" charset="0"/>
              <a:cs typeface="Gill Sans" charset="0"/>
            </a:endParaRPr>
          </a:p>
          <a:p>
            <a:pPr marL="0" indent="0"/>
            <a:endParaRPr lang="en-US" dirty="0">
              <a:ea typeface="Courier New" charset="0"/>
              <a:cs typeface="Gill Sans" charset="0"/>
            </a:endParaRPr>
          </a:p>
          <a:p>
            <a:pPr marL="0" indent="0"/>
            <a:endParaRPr lang="en-US" dirty="0">
              <a:ea typeface="Courier New" charset="0"/>
              <a:cs typeface="Gill Sans" charset="0"/>
            </a:endParaRPr>
          </a:p>
          <a:p>
            <a:pPr marL="0" indent="0"/>
            <a:endParaRPr lang="en-US" dirty="0">
              <a:ea typeface="Courier New" charset="0"/>
              <a:cs typeface="Gill Sans" charset="0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DC602EDE-5777-4E48-A324-445546A8DBD8}" type="slidenum">
              <a:rPr lang="en-US" sz="1400">
                <a:solidFill>
                  <a:srgbClr val="C9C2D1"/>
                </a:solidFill>
                <a:latin typeface="+mn-lt"/>
                <a:ea typeface="Courier New" charset="0"/>
                <a:cs typeface="Gill Sans" charset="0"/>
              </a:rPr>
              <a:pPr/>
              <a:t>72</a:t>
            </a:fld>
            <a:endParaRPr lang="en-US" sz="1400" dirty="0">
              <a:solidFill>
                <a:srgbClr val="C9C2D1"/>
              </a:solidFill>
              <a:latin typeface="+mn-lt"/>
              <a:ea typeface="Courier New" charset="0"/>
              <a:cs typeface="Gill Sans" charset="0"/>
            </a:endParaRPr>
          </a:p>
        </p:txBody>
      </p:sp>
      <p:graphicFrame>
        <p:nvGraphicFramePr>
          <p:cNvPr id="952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377065"/>
              </p:ext>
            </p:extLst>
          </p:nvPr>
        </p:nvGraphicFramePr>
        <p:xfrm>
          <a:off x="304800" y="4724400"/>
          <a:ext cx="421163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3" name="Equation" r:id="rId4" imgW="3962400" imgH="546100" progId="Equation.3">
                  <p:embed/>
                </p:oleObj>
              </mc:Choice>
              <mc:Fallback>
                <p:oleObj name="Equation" r:id="rId4" imgW="3962400" imgH="546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262" t="-25116" r="-3262" b="-25116"/>
                      <a:stretch>
                        <a:fillRect/>
                      </a:stretch>
                    </p:blipFill>
                    <p:spPr bwMode="auto">
                      <a:xfrm>
                        <a:off x="304800" y="4724400"/>
                        <a:ext cx="4211638" cy="815975"/>
                      </a:xfrm>
                      <a:prstGeom prst="rect">
                        <a:avLst/>
                      </a:prstGeom>
                      <a:solidFill>
                        <a:srgbClr val="FFF5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154433"/>
              </p:ext>
            </p:extLst>
          </p:nvPr>
        </p:nvGraphicFramePr>
        <p:xfrm>
          <a:off x="304800" y="2408238"/>
          <a:ext cx="52355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4" name="Equation" r:id="rId6" imgW="2794000" imgH="863600" progId="Equation.3">
                  <p:embed/>
                </p:oleObj>
              </mc:Choice>
              <mc:Fallback>
                <p:oleObj name="Equation" r:id="rId6" imgW="2794000" imgH="863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929" t="-11252" r="-1929" b="-11252"/>
                      <a:stretch>
                        <a:fillRect/>
                      </a:stretch>
                    </p:blipFill>
                    <p:spPr bwMode="auto">
                      <a:xfrm>
                        <a:off x="304800" y="2408238"/>
                        <a:ext cx="5235575" cy="1908175"/>
                      </a:xfrm>
                      <a:prstGeom prst="rect">
                        <a:avLst/>
                      </a:prstGeom>
                      <a:solidFill>
                        <a:srgbClr val="FFF5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914400" y="5964238"/>
            <a:ext cx="2143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1" lang="en-US" sz="1600" dirty="0" smtClean="0">
                <a:latin typeface="+mn-lt"/>
                <a:ea typeface="Gill Sans"/>
                <a:cs typeface="Gill Sans"/>
              </a:rPr>
              <a:t>assumes n is a power of 2</a:t>
            </a:r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V="1">
            <a:off x="1447800" y="56594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 dirty="0">
              <a:latin typeface="+mn-lt"/>
              <a:ea typeface="Gill Sans"/>
              <a:cs typeface="Gill Sans"/>
            </a:endParaRPr>
          </a:p>
        </p:txBody>
      </p:sp>
      <p:grpSp>
        <p:nvGrpSpPr>
          <p:cNvPr id="95240" name="Group 206"/>
          <p:cNvGrpSpPr>
            <a:grpSpLocks/>
          </p:cNvGrpSpPr>
          <p:nvPr/>
        </p:nvGrpSpPr>
        <p:grpSpPr bwMode="auto">
          <a:xfrm>
            <a:off x="4953000" y="2667000"/>
            <a:ext cx="4132263" cy="2819400"/>
            <a:chOff x="3168" y="1516"/>
            <a:chExt cx="2603" cy="1776"/>
          </a:xfrm>
        </p:grpSpPr>
        <p:grpSp>
          <p:nvGrpSpPr>
            <p:cNvPr id="95241" name="Group 205"/>
            <p:cNvGrpSpPr>
              <a:grpSpLocks/>
            </p:cNvGrpSpPr>
            <p:nvPr/>
          </p:nvGrpSpPr>
          <p:grpSpPr bwMode="auto">
            <a:xfrm>
              <a:off x="3168" y="1516"/>
              <a:ext cx="2256" cy="1776"/>
              <a:chOff x="3168" y="1516"/>
              <a:chExt cx="2256" cy="1776"/>
            </a:xfrm>
          </p:grpSpPr>
          <p:sp>
            <p:nvSpPr>
              <p:cNvPr id="94224" name="Rectangle 125"/>
              <p:cNvSpPr>
                <a:spLocks noChangeArrowheads="1"/>
              </p:cNvSpPr>
              <p:nvPr/>
            </p:nvSpPr>
            <p:spPr bwMode="auto">
              <a:xfrm>
                <a:off x="5280" y="151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25" name="Rectangle 126"/>
              <p:cNvSpPr>
                <a:spLocks noChangeArrowheads="1"/>
              </p:cNvSpPr>
              <p:nvPr/>
            </p:nvSpPr>
            <p:spPr bwMode="auto">
              <a:xfrm>
                <a:off x="5280" y="173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26" name="Rectangle 128"/>
              <p:cNvSpPr>
                <a:spLocks noChangeArrowheads="1"/>
              </p:cNvSpPr>
              <p:nvPr/>
            </p:nvSpPr>
            <p:spPr bwMode="auto">
              <a:xfrm>
                <a:off x="5148" y="151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27" name="Rectangle 129"/>
              <p:cNvSpPr>
                <a:spLocks noChangeArrowheads="1"/>
              </p:cNvSpPr>
              <p:nvPr/>
            </p:nvSpPr>
            <p:spPr bwMode="auto">
              <a:xfrm>
                <a:off x="5148" y="173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28" name="Rectangle 130"/>
              <p:cNvSpPr>
                <a:spLocks noChangeArrowheads="1"/>
              </p:cNvSpPr>
              <p:nvPr/>
            </p:nvSpPr>
            <p:spPr bwMode="auto">
              <a:xfrm>
                <a:off x="5016" y="151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29" name="Rectangle 131"/>
              <p:cNvSpPr>
                <a:spLocks noChangeArrowheads="1"/>
              </p:cNvSpPr>
              <p:nvPr/>
            </p:nvSpPr>
            <p:spPr bwMode="auto">
              <a:xfrm>
                <a:off x="5016" y="173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30" name="Rectangle 133"/>
              <p:cNvSpPr>
                <a:spLocks noChangeArrowheads="1"/>
              </p:cNvSpPr>
              <p:nvPr/>
            </p:nvSpPr>
            <p:spPr bwMode="auto">
              <a:xfrm>
                <a:off x="4884" y="151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31" name="Rectangle 134"/>
              <p:cNvSpPr>
                <a:spLocks noChangeArrowheads="1"/>
              </p:cNvSpPr>
              <p:nvPr/>
            </p:nvSpPr>
            <p:spPr bwMode="auto">
              <a:xfrm>
                <a:off x="4884" y="173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32" name="Rectangle 135"/>
              <p:cNvSpPr>
                <a:spLocks noChangeArrowheads="1"/>
              </p:cNvSpPr>
              <p:nvPr/>
            </p:nvSpPr>
            <p:spPr bwMode="auto">
              <a:xfrm>
                <a:off x="4713" y="151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33" name="Rectangle 136"/>
              <p:cNvSpPr>
                <a:spLocks noChangeArrowheads="1"/>
              </p:cNvSpPr>
              <p:nvPr/>
            </p:nvSpPr>
            <p:spPr bwMode="auto">
              <a:xfrm>
                <a:off x="4713" y="173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34" name="Rectangle 138"/>
              <p:cNvSpPr>
                <a:spLocks noChangeArrowheads="1"/>
              </p:cNvSpPr>
              <p:nvPr/>
            </p:nvSpPr>
            <p:spPr bwMode="auto">
              <a:xfrm>
                <a:off x="4581" y="151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35" name="Rectangle 139"/>
              <p:cNvSpPr>
                <a:spLocks noChangeArrowheads="1"/>
              </p:cNvSpPr>
              <p:nvPr/>
            </p:nvSpPr>
            <p:spPr bwMode="auto">
              <a:xfrm>
                <a:off x="4581" y="173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36" name="Rectangle 140"/>
              <p:cNvSpPr>
                <a:spLocks noChangeArrowheads="1"/>
              </p:cNvSpPr>
              <p:nvPr/>
            </p:nvSpPr>
            <p:spPr bwMode="auto">
              <a:xfrm>
                <a:off x="4449" y="151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37" name="Rectangle 141"/>
              <p:cNvSpPr>
                <a:spLocks noChangeArrowheads="1"/>
              </p:cNvSpPr>
              <p:nvPr/>
            </p:nvSpPr>
            <p:spPr bwMode="auto">
              <a:xfrm>
                <a:off x="4449" y="173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38" name="Rectangle 143"/>
              <p:cNvSpPr>
                <a:spLocks noChangeArrowheads="1"/>
              </p:cNvSpPr>
              <p:nvPr/>
            </p:nvSpPr>
            <p:spPr bwMode="auto">
              <a:xfrm>
                <a:off x="4317" y="151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39" name="Rectangle 144"/>
              <p:cNvSpPr>
                <a:spLocks noChangeArrowheads="1"/>
              </p:cNvSpPr>
              <p:nvPr/>
            </p:nvSpPr>
            <p:spPr bwMode="auto">
              <a:xfrm>
                <a:off x="4317" y="173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40" name="Rectangle 145"/>
              <p:cNvSpPr>
                <a:spLocks noChangeArrowheads="1"/>
              </p:cNvSpPr>
              <p:nvPr/>
            </p:nvSpPr>
            <p:spPr bwMode="auto">
              <a:xfrm>
                <a:off x="5292" y="3072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41" name="Rectangle 146"/>
              <p:cNvSpPr>
                <a:spLocks noChangeArrowheads="1"/>
              </p:cNvSpPr>
              <p:nvPr/>
            </p:nvSpPr>
            <p:spPr bwMode="auto">
              <a:xfrm>
                <a:off x="5160" y="3072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42" name="Rectangle 147"/>
              <p:cNvSpPr>
                <a:spLocks noChangeArrowheads="1"/>
              </p:cNvSpPr>
              <p:nvPr/>
            </p:nvSpPr>
            <p:spPr bwMode="auto">
              <a:xfrm>
                <a:off x="5028" y="3072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43" name="Rectangle 148"/>
              <p:cNvSpPr>
                <a:spLocks noChangeArrowheads="1"/>
              </p:cNvSpPr>
              <p:nvPr/>
            </p:nvSpPr>
            <p:spPr bwMode="auto">
              <a:xfrm>
                <a:off x="4896" y="3072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44" name="Rectangle 149"/>
              <p:cNvSpPr>
                <a:spLocks noChangeArrowheads="1"/>
              </p:cNvSpPr>
              <p:nvPr/>
            </p:nvSpPr>
            <p:spPr bwMode="auto">
              <a:xfrm>
                <a:off x="4704" y="3072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45" name="Rectangle 150"/>
              <p:cNvSpPr>
                <a:spLocks noChangeArrowheads="1"/>
              </p:cNvSpPr>
              <p:nvPr/>
            </p:nvSpPr>
            <p:spPr bwMode="auto">
              <a:xfrm>
                <a:off x="4584" y="3072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46" name="Rectangle 151"/>
              <p:cNvSpPr>
                <a:spLocks noChangeArrowheads="1"/>
              </p:cNvSpPr>
              <p:nvPr/>
            </p:nvSpPr>
            <p:spPr bwMode="auto">
              <a:xfrm>
                <a:off x="4452" y="3072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47" name="Rectangle 152"/>
              <p:cNvSpPr>
                <a:spLocks noChangeArrowheads="1"/>
              </p:cNvSpPr>
              <p:nvPr/>
            </p:nvSpPr>
            <p:spPr bwMode="auto">
              <a:xfrm>
                <a:off x="4320" y="3072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48" name="Rectangle 153"/>
              <p:cNvSpPr>
                <a:spLocks noChangeArrowheads="1"/>
              </p:cNvSpPr>
              <p:nvPr/>
            </p:nvSpPr>
            <p:spPr bwMode="auto">
              <a:xfrm>
                <a:off x="4140" y="3072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49" name="Rectangle 154"/>
              <p:cNvSpPr>
                <a:spLocks noChangeArrowheads="1"/>
              </p:cNvSpPr>
              <p:nvPr/>
            </p:nvSpPr>
            <p:spPr bwMode="auto">
              <a:xfrm>
                <a:off x="4008" y="3072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50" name="Rectangle 155"/>
              <p:cNvSpPr>
                <a:spLocks noChangeArrowheads="1"/>
              </p:cNvSpPr>
              <p:nvPr/>
            </p:nvSpPr>
            <p:spPr bwMode="auto">
              <a:xfrm>
                <a:off x="3876" y="3072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51" name="Rectangle 156"/>
              <p:cNvSpPr>
                <a:spLocks noChangeArrowheads="1"/>
              </p:cNvSpPr>
              <p:nvPr/>
            </p:nvSpPr>
            <p:spPr bwMode="auto">
              <a:xfrm>
                <a:off x="3744" y="3072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52" name="Rectangle 157"/>
              <p:cNvSpPr>
                <a:spLocks noChangeArrowheads="1"/>
              </p:cNvSpPr>
              <p:nvPr/>
            </p:nvSpPr>
            <p:spPr bwMode="auto">
              <a:xfrm>
                <a:off x="3564" y="3072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53" name="Rectangle 158"/>
              <p:cNvSpPr>
                <a:spLocks noChangeArrowheads="1"/>
              </p:cNvSpPr>
              <p:nvPr/>
            </p:nvSpPr>
            <p:spPr bwMode="auto">
              <a:xfrm>
                <a:off x="3432" y="3072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54" name="Rectangle 159"/>
              <p:cNvSpPr>
                <a:spLocks noChangeArrowheads="1"/>
              </p:cNvSpPr>
              <p:nvPr/>
            </p:nvSpPr>
            <p:spPr bwMode="auto">
              <a:xfrm>
                <a:off x="3300" y="3072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55" name="Rectangle 160"/>
              <p:cNvSpPr>
                <a:spLocks noChangeArrowheads="1"/>
              </p:cNvSpPr>
              <p:nvPr/>
            </p:nvSpPr>
            <p:spPr bwMode="auto">
              <a:xfrm>
                <a:off x="3168" y="3072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56" name="Rectangle 161"/>
              <p:cNvSpPr>
                <a:spLocks noChangeArrowheads="1"/>
              </p:cNvSpPr>
              <p:nvPr/>
            </p:nvSpPr>
            <p:spPr bwMode="auto">
              <a:xfrm>
                <a:off x="4188" y="151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57" name="Rectangle 162"/>
              <p:cNvSpPr>
                <a:spLocks noChangeArrowheads="1"/>
              </p:cNvSpPr>
              <p:nvPr/>
            </p:nvSpPr>
            <p:spPr bwMode="auto">
              <a:xfrm>
                <a:off x="4188" y="173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*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58" name="Line 163"/>
              <p:cNvSpPr>
                <a:spLocks noChangeShapeType="1"/>
              </p:cNvSpPr>
              <p:nvPr/>
            </p:nvSpPr>
            <p:spPr bwMode="auto">
              <a:xfrm flipH="1" flipV="1">
                <a:off x="4128" y="1996"/>
                <a:ext cx="12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lang="en-US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59" name="Rectangle 164"/>
              <p:cNvSpPr>
                <a:spLocks noChangeArrowheads="1"/>
              </p:cNvSpPr>
              <p:nvPr/>
            </p:nvSpPr>
            <p:spPr bwMode="auto">
              <a:xfrm>
                <a:off x="5280" y="202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60" name="Rectangle 165"/>
              <p:cNvSpPr>
                <a:spLocks noChangeArrowheads="1"/>
              </p:cNvSpPr>
              <p:nvPr/>
            </p:nvSpPr>
            <p:spPr bwMode="auto">
              <a:xfrm>
                <a:off x="5148" y="202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61" name="Rectangle 166"/>
              <p:cNvSpPr>
                <a:spLocks noChangeArrowheads="1"/>
              </p:cNvSpPr>
              <p:nvPr/>
            </p:nvSpPr>
            <p:spPr bwMode="auto">
              <a:xfrm>
                <a:off x="5016" y="202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62" name="Rectangle 167"/>
              <p:cNvSpPr>
                <a:spLocks noChangeArrowheads="1"/>
              </p:cNvSpPr>
              <p:nvPr/>
            </p:nvSpPr>
            <p:spPr bwMode="auto">
              <a:xfrm>
                <a:off x="4884" y="202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63" name="Rectangle 168"/>
              <p:cNvSpPr>
                <a:spLocks noChangeArrowheads="1"/>
              </p:cNvSpPr>
              <p:nvPr/>
            </p:nvSpPr>
            <p:spPr bwMode="auto">
              <a:xfrm>
                <a:off x="4713" y="202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64" name="Rectangle 169"/>
              <p:cNvSpPr>
                <a:spLocks noChangeArrowheads="1"/>
              </p:cNvSpPr>
              <p:nvPr/>
            </p:nvSpPr>
            <p:spPr bwMode="auto">
              <a:xfrm>
                <a:off x="4581" y="202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65" name="Rectangle 170"/>
              <p:cNvSpPr>
                <a:spLocks noChangeArrowheads="1"/>
              </p:cNvSpPr>
              <p:nvPr/>
            </p:nvSpPr>
            <p:spPr bwMode="auto">
              <a:xfrm>
                <a:off x="4449" y="202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66" name="Rectangle 171"/>
              <p:cNvSpPr>
                <a:spLocks noChangeArrowheads="1"/>
              </p:cNvSpPr>
              <p:nvPr/>
            </p:nvSpPr>
            <p:spPr bwMode="auto">
              <a:xfrm>
                <a:off x="4317" y="202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67" name="Rectangle 172"/>
              <p:cNvSpPr>
                <a:spLocks noChangeArrowheads="1"/>
              </p:cNvSpPr>
              <p:nvPr/>
            </p:nvSpPr>
            <p:spPr bwMode="auto">
              <a:xfrm>
                <a:off x="4716" y="227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68" name="Rectangle 173"/>
              <p:cNvSpPr>
                <a:spLocks noChangeArrowheads="1"/>
              </p:cNvSpPr>
              <p:nvPr/>
            </p:nvSpPr>
            <p:spPr bwMode="auto">
              <a:xfrm>
                <a:off x="4584" y="227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69" name="Rectangle 174"/>
              <p:cNvSpPr>
                <a:spLocks noChangeArrowheads="1"/>
              </p:cNvSpPr>
              <p:nvPr/>
            </p:nvSpPr>
            <p:spPr bwMode="auto">
              <a:xfrm>
                <a:off x="4452" y="227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70" name="Rectangle 175"/>
              <p:cNvSpPr>
                <a:spLocks noChangeArrowheads="1"/>
              </p:cNvSpPr>
              <p:nvPr/>
            </p:nvSpPr>
            <p:spPr bwMode="auto">
              <a:xfrm>
                <a:off x="4320" y="227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71" name="Rectangle 176"/>
              <p:cNvSpPr>
                <a:spLocks noChangeArrowheads="1"/>
              </p:cNvSpPr>
              <p:nvPr/>
            </p:nvSpPr>
            <p:spPr bwMode="auto">
              <a:xfrm>
                <a:off x="4140" y="227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72" name="Rectangle 177"/>
              <p:cNvSpPr>
                <a:spLocks noChangeArrowheads="1"/>
              </p:cNvSpPr>
              <p:nvPr/>
            </p:nvSpPr>
            <p:spPr bwMode="auto">
              <a:xfrm>
                <a:off x="4008" y="227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73" name="Rectangle 178"/>
              <p:cNvSpPr>
                <a:spLocks noChangeArrowheads="1"/>
              </p:cNvSpPr>
              <p:nvPr/>
            </p:nvSpPr>
            <p:spPr bwMode="auto">
              <a:xfrm>
                <a:off x="3876" y="227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74" name="Rectangle 179"/>
              <p:cNvSpPr>
                <a:spLocks noChangeArrowheads="1"/>
              </p:cNvSpPr>
              <p:nvPr/>
            </p:nvSpPr>
            <p:spPr bwMode="auto">
              <a:xfrm>
                <a:off x="3744" y="2276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75" name="Rectangle 180"/>
              <p:cNvSpPr>
                <a:spLocks noChangeArrowheads="1"/>
              </p:cNvSpPr>
              <p:nvPr/>
            </p:nvSpPr>
            <p:spPr bwMode="auto">
              <a:xfrm>
                <a:off x="4716" y="254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76" name="Rectangle 181"/>
              <p:cNvSpPr>
                <a:spLocks noChangeArrowheads="1"/>
              </p:cNvSpPr>
              <p:nvPr/>
            </p:nvSpPr>
            <p:spPr bwMode="auto">
              <a:xfrm>
                <a:off x="4584" y="254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77" name="Rectangle 182"/>
              <p:cNvSpPr>
                <a:spLocks noChangeArrowheads="1"/>
              </p:cNvSpPr>
              <p:nvPr/>
            </p:nvSpPr>
            <p:spPr bwMode="auto">
              <a:xfrm>
                <a:off x="4452" y="254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78" name="Rectangle 183"/>
              <p:cNvSpPr>
                <a:spLocks noChangeArrowheads="1"/>
              </p:cNvSpPr>
              <p:nvPr/>
            </p:nvSpPr>
            <p:spPr bwMode="auto">
              <a:xfrm>
                <a:off x="4320" y="254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79" name="Rectangle 184"/>
              <p:cNvSpPr>
                <a:spLocks noChangeArrowheads="1"/>
              </p:cNvSpPr>
              <p:nvPr/>
            </p:nvSpPr>
            <p:spPr bwMode="auto">
              <a:xfrm>
                <a:off x="4140" y="254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80" name="Rectangle 185"/>
              <p:cNvSpPr>
                <a:spLocks noChangeArrowheads="1"/>
              </p:cNvSpPr>
              <p:nvPr/>
            </p:nvSpPr>
            <p:spPr bwMode="auto">
              <a:xfrm>
                <a:off x="4008" y="254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81" name="Rectangle 186"/>
              <p:cNvSpPr>
                <a:spLocks noChangeArrowheads="1"/>
              </p:cNvSpPr>
              <p:nvPr/>
            </p:nvSpPr>
            <p:spPr bwMode="auto">
              <a:xfrm>
                <a:off x="3876" y="254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82" name="Rectangle 187"/>
              <p:cNvSpPr>
                <a:spLocks noChangeArrowheads="1"/>
              </p:cNvSpPr>
              <p:nvPr/>
            </p:nvSpPr>
            <p:spPr bwMode="auto">
              <a:xfrm>
                <a:off x="3744" y="254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83" name="Rectangle 188"/>
              <p:cNvSpPr>
                <a:spLocks noChangeArrowheads="1"/>
              </p:cNvSpPr>
              <p:nvPr/>
            </p:nvSpPr>
            <p:spPr bwMode="auto">
              <a:xfrm>
                <a:off x="4140" y="280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84" name="Rectangle 189"/>
              <p:cNvSpPr>
                <a:spLocks noChangeArrowheads="1"/>
              </p:cNvSpPr>
              <p:nvPr/>
            </p:nvSpPr>
            <p:spPr bwMode="auto">
              <a:xfrm>
                <a:off x="4008" y="280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85" name="Rectangle 190"/>
              <p:cNvSpPr>
                <a:spLocks noChangeArrowheads="1"/>
              </p:cNvSpPr>
              <p:nvPr/>
            </p:nvSpPr>
            <p:spPr bwMode="auto">
              <a:xfrm>
                <a:off x="3876" y="280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86" name="Rectangle 191"/>
              <p:cNvSpPr>
                <a:spLocks noChangeArrowheads="1"/>
              </p:cNvSpPr>
              <p:nvPr/>
            </p:nvSpPr>
            <p:spPr bwMode="auto">
              <a:xfrm>
                <a:off x="3744" y="280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87" name="Rectangle 192"/>
              <p:cNvSpPr>
                <a:spLocks noChangeArrowheads="1"/>
              </p:cNvSpPr>
              <p:nvPr/>
            </p:nvSpPr>
            <p:spPr bwMode="auto">
              <a:xfrm>
                <a:off x="3564" y="280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88" name="Rectangle 193"/>
              <p:cNvSpPr>
                <a:spLocks noChangeArrowheads="1"/>
              </p:cNvSpPr>
              <p:nvPr/>
            </p:nvSpPr>
            <p:spPr bwMode="auto">
              <a:xfrm>
                <a:off x="3432" y="280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89" name="Rectangle 194"/>
              <p:cNvSpPr>
                <a:spLocks noChangeArrowheads="1"/>
              </p:cNvSpPr>
              <p:nvPr/>
            </p:nvSpPr>
            <p:spPr bwMode="auto">
              <a:xfrm>
                <a:off x="3300" y="280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1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90" name="Rectangle 195"/>
              <p:cNvSpPr>
                <a:spLocks noChangeArrowheads="1"/>
              </p:cNvSpPr>
              <p:nvPr/>
            </p:nvSpPr>
            <p:spPr bwMode="auto">
              <a:xfrm>
                <a:off x="3168" y="2804"/>
                <a:ext cx="132" cy="22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kumimoji="1" lang="en-US" sz="1400" dirty="0">
                    <a:latin typeface="+mn-lt"/>
                    <a:ea typeface="Gill Sans"/>
                    <a:cs typeface="Gill Sans"/>
                  </a:rPr>
                  <a:t>0</a:t>
                </a:r>
                <a:endParaRPr kumimoji="1" lang="en-US" sz="1400" baseline="-25000" dirty="0">
                  <a:latin typeface="+mn-lt"/>
                  <a:ea typeface="Gill Sans"/>
                  <a:cs typeface="Gill Sans"/>
                </a:endParaRPr>
              </a:p>
            </p:txBody>
          </p:sp>
          <p:sp>
            <p:nvSpPr>
              <p:cNvPr id="94291" name="Line 196"/>
              <p:cNvSpPr>
                <a:spLocks noChangeShapeType="1"/>
              </p:cNvSpPr>
              <p:nvPr/>
            </p:nvSpPr>
            <p:spPr bwMode="auto">
              <a:xfrm flipH="1" flipV="1">
                <a:off x="3168" y="3048"/>
                <a:ext cx="225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lang="en-US" dirty="0">
                  <a:latin typeface="+mn-lt"/>
                  <a:ea typeface="Gill Sans"/>
                  <a:cs typeface="Gill Sans"/>
                </a:endParaRPr>
              </a:p>
            </p:txBody>
          </p:sp>
        </p:grpSp>
        <p:sp>
          <p:nvSpPr>
            <p:cNvPr id="94218" name="Rectangle 199"/>
            <p:cNvSpPr>
              <a:spLocks noChangeArrowheads="1"/>
            </p:cNvSpPr>
            <p:nvPr/>
          </p:nvSpPr>
          <p:spPr bwMode="auto">
            <a:xfrm>
              <a:off x="5429" y="2022"/>
              <a:ext cx="32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  <a:ea typeface="Gill Sans"/>
                  <a:cs typeface="Gill Sans"/>
                </a:rPr>
                <a:t>x</a:t>
              </a:r>
              <a:r>
                <a:rPr lang="en-US" sz="1400" baseline="-25000" dirty="0">
                  <a:latin typeface="+mn-lt"/>
                  <a:ea typeface="Gill Sans"/>
                  <a:cs typeface="Gill Sans"/>
                </a:rPr>
                <a:t>0</a:t>
              </a:r>
              <a:r>
                <a:rPr lang="en-US" sz="1400" dirty="0">
                  <a:latin typeface="+mn-lt"/>
                  <a:ea typeface="Gill Sans"/>
                  <a:cs typeface="Gill Sans"/>
                  <a:sym typeface="Symbol" charset="0"/>
                </a:rPr>
                <a:t></a:t>
              </a:r>
              <a:r>
                <a:rPr lang="en-US" sz="1400" dirty="0">
                  <a:latin typeface="+mn-lt"/>
                  <a:ea typeface="Gill Sans"/>
                  <a:cs typeface="Gill Sans"/>
                </a:rPr>
                <a:t>y</a:t>
              </a:r>
              <a:r>
                <a:rPr lang="en-US" sz="1400" baseline="-25000" dirty="0">
                  <a:latin typeface="+mn-lt"/>
                  <a:ea typeface="Gill Sans"/>
                  <a:cs typeface="Gill Sans"/>
                </a:rPr>
                <a:t>0</a:t>
              </a:r>
            </a:p>
          </p:txBody>
        </p:sp>
        <p:sp>
          <p:nvSpPr>
            <p:cNvPr id="94219" name="Rectangle 200"/>
            <p:cNvSpPr>
              <a:spLocks noChangeArrowheads="1"/>
            </p:cNvSpPr>
            <p:nvPr/>
          </p:nvSpPr>
          <p:spPr bwMode="auto">
            <a:xfrm>
              <a:off x="5429" y="2305"/>
              <a:ext cx="32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  <a:ea typeface="Gill Sans"/>
                  <a:cs typeface="Gill Sans"/>
                </a:rPr>
                <a:t>x</a:t>
              </a:r>
              <a:r>
                <a:rPr lang="en-US" sz="1400" baseline="-25000" dirty="0">
                  <a:latin typeface="+mn-lt"/>
                  <a:ea typeface="Gill Sans"/>
                  <a:cs typeface="Gill Sans"/>
                </a:rPr>
                <a:t>0</a:t>
              </a:r>
              <a:r>
                <a:rPr lang="en-US" sz="1400" dirty="0">
                  <a:latin typeface="+mn-lt"/>
                  <a:ea typeface="Gill Sans"/>
                  <a:cs typeface="Gill Sans"/>
                  <a:sym typeface="Symbol" charset="0"/>
                </a:rPr>
                <a:t></a:t>
              </a:r>
              <a:r>
                <a:rPr lang="en-US" sz="1400" dirty="0">
                  <a:latin typeface="+mn-lt"/>
                  <a:ea typeface="Gill Sans"/>
                  <a:cs typeface="Gill Sans"/>
                </a:rPr>
                <a:t>y</a:t>
              </a:r>
              <a:r>
                <a:rPr lang="en-US" sz="1400" baseline="-25000" dirty="0">
                  <a:latin typeface="+mn-lt"/>
                  <a:ea typeface="Gill Sans"/>
                  <a:cs typeface="Gill Sans"/>
                </a:rPr>
                <a:t>1</a:t>
              </a:r>
              <a:endParaRPr lang="en-US" sz="1400" dirty="0">
                <a:latin typeface="+mn-lt"/>
                <a:ea typeface="Gill Sans"/>
                <a:cs typeface="Gill Sans"/>
              </a:endParaRPr>
            </a:p>
          </p:txBody>
        </p:sp>
        <p:sp>
          <p:nvSpPr>
            <p:cNvPr id="94220" name="Rectangle 201"/>
            <p:cNvSpPr>
              <a:spLocks noChangeArrowheads="1"/>
            </p:cNvSpPr>
            <p:nvPr/>
          </p:nvSpPr>
          <p:spPr bwMode="auto">
            <a:xfrm>
              <a:off x="5424" y="2588"/>
              <a:ext cx="32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  <a:ea typeface="Gill Sans"/>
                  <a:cs typeface="Gill Sans"/>
                </a:rPr>
                <a:t>x</a:t>
              </a:r>
              <a:r>
                <a:rPr lang="en-US" sz="1400" baseline="-25000" dirty="0">
                  <a:latin typeface="+mn-lt"/>
                  <a:ea typeface="Gill Sans"/>
                  <a:cs typeface="Gill Sans"/>
                </a:rPr>
                <a:t>1</a:t>
              </a:r>
              <a:r>
                <a:rPr lang="en-US" sz="1400" dirty="0">
                  <a:latin typeface="+mn-lt"/>
                  <a:ea typeface="Gill Sans"/>
                  <a:cs typeface="Gill Sans"/>
                  <a:sym typeface="Symbol" charset="0"/>
                </a:rPr>
                <a:t></a:t>
              </a:r>
              <a:r>
                <a:rPr lang="en-US" sz="1400" dirty="0">
                  <a:latin typeface="+mn-lt"/>
                  <a:ea typeface="Gill Sans"/>
                  <a:cs typeface="Gill Sans"/>
                </a:rPr>
                <a:t>y</a:t>
              </a:r>
              <a:r>
                <a:rPr lang="en-US" sz="1400" baseline="-25000" dirty="0">
                  <a:latin typeface="+mn-lt"/>
                  <a:ea typeface="Gill Sans"/>
                  <a:cs typeface="Gill Sans"/>
                </a:rPr>
                <a:t>0</a:t>
              </a:r>
            </a:p>
          </p:txBody>
        </p:sp>
        <p:sp>
          <p:nvSpPr>
            <p:cNvPr id="94221" name="Rectangle 202"/>
            <p:cNvSpPr>
              <a:spLocks noChangeArrowheads="1"/>
            </p:cNvSpPr>
            <p:nvPr/>
          </p:nvSpPr>
          <p:spPr bwMode="auto">
            <a:xfrm>
              <a:off x="5429" y="2871"/>
              <a:ext cx="32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  <a:ea typeface="Gill Sans"/>
                  <a:cs typeface="Gill Sans"/>
                </a:rPr>
                <a:t>x</a:t>
              </a:r>
              <a:r>
                <a:rPr lang="en-US" sz="1400" baseline="-25000" dirty="0">
                  <a:latin typeface="+mn-lt"/>
                  <a:ea typeface="Gill Sans"/>
                  <a:cs typeface="Gill Sans"/>
                </a:rPr>
                <a:t>1</a:t>
              </a:r>
              <a:r>
                <a:rPr lang="en-US" sz="1400" dirty="0">
                  <a:latin typeface="+mn-lt"/>
                  <a:ea typeface="Gill Sans"/>
                  <a:cs typeface="Gill Sans"/>
                  <a:sym typeface="Symbol" charset="0"/>
                </a:rPr>
                <a:t></a:t>
              </a:r>
              <a:r>
                <a:rPr lang="en-US" sz="1400" dirty="0">
                  <a:latin typeface="+mn-lt"/>
                  <a:ea typeface="Gill Sans"/>
                  <a:cs typeface="Gill Sans"/>
                </a:rPr>
                <a:t>y</a:t>
              </a:r>
              <a:r>
                <a:rPr lang="en-US" sz="1400" baseline="-25000" dirty="0">
                  <a:latin typeface="+mn-lt"/>
                  <a:ea typeface="Gill Sans"/>
                  <a:cs typeface="Gill Sans"/>
                </a:rPr>
                <a:t>1</a:t>
              </a:r>
            </a:p>
          </p:txBody>
        </p:sp>
        <p:sp>
          <p:nvSpPr>
            <p:cNvPr id="94222" name="Rectangle 203"/>
            <p:cNvSpPr>
              <a:spLocks noChangeArrowheads="1"/>
            </p:cNvSpPr>
            <p:nvPr/>
          </p:nvSpPr>
          <p:spPr bwMode="auto">
            <a:xfrm>
              <a:off x="5424" y="1776"/>
              <a:ext cx="3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  <a:ea typeface="Gill Sans"/>
                  <a:cs typeface="Gill Sans"/>
                </a:rPr>
                <a:t>x</a:t>
              </a:r>
              <a:r>
                <a:rPr lang="en-US" sz="1400" baseline="-25000" dirty="0">
                  <a:latin typeface="+mn-lt"/>
                  <a:ea typeface="Gill Sans"/>
                  <a:cs typeface="Gill Sans"/>
                </a:rPr>
                <a:t>1  </a:t>
              </a:r>
              <a:r>
                <a:rPr lang="en-US" sz="1400" dirty="0">
                  <a:latin typeface="+mn-lt"/>
                  <a:ea typeface="Gill Sans"/>
                  <a:cs typeface="Gill Sans"/>
                </a:rPr>
                <a:t>x</a:t>
              </a:r>
              <a:r>
                <a:rPr lang="en-US" sz="1400" baseline="-25000" dirty="0">
                  <a:latin typeface="+mn-lt"/>
                  <a:ea typeface="Gill Sans"/>
                  <a:cs typeface="Gill Sans"/>
                </a:rPr>
                <a:t>0</a:t>
              </a:r>
              <a:endParaRPr lang="en-US" sz="1400" dirty="0">
                <a:latin typeface="+mn-lt"/>
                <a:ea typeface="Gill Sans"/>
                <a:cs typeface="Gill Sans"/>
              </a:endParaRPr>
            </a:p>
          </p:txBody>
        </p:sp>
        <p:sp>
          <p:nvSpPr>
            <p:cNvPr id="94223" name="Rectangle 204"/>
            <p:cNvSpPr>
              <a:spLocks noChangeArrowheads="1"/>
            </p:cNvSpPr>
            <p:nvPr/>
          </p:nvSpPr>
          <p:spPr bwMode="auto">
            <a:xfrm>
              <a:off x="5424" y="1536"/>
              <a:ext cx="33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  <a:ea typeface="Gill Sans"/>
                  <a:cs typeface="Gill Sans"/>
                </a:rPr>
                <a:t>y</a:t>
              </a:r>
              <a:r>
                <a:rPr lang="en-US" sz="1400" baseline="-25000" dirty="0">
                  <a:latin typeface="+mn-lt"/>
                  <a:ea typeface="Gill Sans"/>
                  <a:cs typeface="Gill Sans"/>
                </a:rPr>
                <a:t>1  </a:t>
              </a:r>
              <a:r>
                <a:rPr lang="en-US" sz="1400" dirty="0">
                  <a:latin typeface="+mn-lt"/>
                  <a:ea typeface="Gill Sans"/>
                  <a:cs typeface="Gill Sans"/>
                </a:rPr>
                <a:t>y</a:t>
              </a:r>
              <a:r>
                <a:rPr lang="en-US" sz="1400" baseline="-25000" dirty="0">
                  <a:latin typeface="+mn-lt"/>
                  <a:ea typeface="Gill Sans"/>
                  <a:cs typeface="Gill Sans"/>
                </a:rPr>
                <a:t>0</a:t>
              </a:r>
              <a:endParaRPr lang="en-US" sz="1400" dirty="0">
                <a:latin typeface="+mn-lt"/>
                <a:ea typeface="Gill Sans"/>
                <a:cs typeface="Gill San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Garamond" charset="0"/>
                <a:ea typeface="Gill Sans" charset="0"/>
              </a:rPr>
              <a:t>key trick: 2 multiplies for the price of 1:</a:t>
            </a:r>
            <a:endParaRPr lang="en-US">
              <a:latin typeface="Garamond" charset="0"/>
              <a:ea typeface="Gill Sans" charset="0"/>
            </a:endParaRPr>
          </a:p>
        </p:txBody>
      </p:sp>
      <p:sp>
        <p:nvSpPr>
          <p:cNvPr id="972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EED3FE56-B36F-F248-9F4B-178E8640A0EC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73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  <p:graphicFrame>
        <p:nvGraphicFramePr>
          <p:cNvPr id="97283" name="Object 2"/>
          <p:cNvGraphicFramePr>
            <a:graphicFrameLocks noChangeAspect="1"/>
          </p:cNvGraphicFramePr>
          <p:nvPr/>
        </p:nvGraphicFramePr>
        <p:xfrm>
          <a:off x="609600" y="911225"/>
          <a:ext cx="52355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8" name="Equation" r:id="rId4" imgW="2794000" imgH="863600" progId="Equation.3">
                  <p:embed/>
                </p:oleObj>
              </mc:Choice>
              <mc:Fallback>
                <p:oleObj name="Equation" r:id="rId4" imgW="2794000" imgH="863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929" t="-11252" r="-1929" b="-11252"/>
                      <a:stretch>
                        <a:fillRect/>
                      </a:stretch>
                    </p:blipFill>
                    <p:spPr bwMode="auto">
                      <a:xfrm>
                        <a:off x="609600" y="911225"/>
                        <a:ext cx="5235575" cy="1908175"/>
                      </a:xfrm>
                      <a:prstGeom prst="rect">
                        <a:avLst/>
                      </a:prstGeom>
                      <a:solidFill>
                        <a:srgbClr val="FFF5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3"/>
          <p:cNvGraphicFramePr>
            <a:graphicFrameLocks noChangeAspect="1"/>
          </p:cNvGraphicFramePr>
          <p:nvPr/>
        </p:nvGraphicFramePr>
        <p:xfrm>
          <a:off x="3124200" y="4135438"/>
          <a:ext cx="5330825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9" name="Equation" r:id="rId6" imgW="2844800" imgH="990600" progId="Equation.3">
                  <p:embed/>
                </p:oleObj>
              </mc:Choice>
              <mc:Fallback>
                <p:oleObj name="Equation" r:id="rId6" imgW="2844800" imgH="990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929" t="-11252" r="-1929" b="-11252"/>
                      <a:stretch>
                        <a:fillRect/>
                      </a:stretch>
                    </p:blipFill>
                    <p:spPr bwMode="auto">
                      <a:xfrm>
                        <a:off x="3124200" y="4135438"/>
                        <a:ext cx="5330825" cy="2189162"/>
                      </a:xfrm>
                      <a:prstGeom prst="rect">
                        <a:avLst/>
                      </a:prstGeom>
                      <a:solidFill>
                        <a:srgbClr val="FFF5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Oval 6"/>
          <p:cNvSpPr>
            <a:spLocks noChangeArrowheads="1"/>
          </p:cNvSpPr>
          <p:nvPr/>
        </p:nvSpPr>
        <p:spPr bwMode="auto">
          <a:xfrm>
            <a:off x="3367088" y="2133600"/>
            <a:ext cx="1600200" cy="609600"/>
          </a:xfrm>
          <a:prstGeom prst="ellips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97286" name="Line 7"/>
          <p:cNvSpPr>
            <a:spLocks noChangeShapeType="1"/>
          </p:cNvSpPr>
          <p:nvPr/>
        </p:nvSpPr>
        <p:spPr bwMode="auto">
          <a:xfrm flipH="1">
            <a:off x="2743200" y="5943600"/>
            <a:ext cx="3810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cxnSp>
        <p:nvCxnSpPr>
          <p:cNvPr id="97287" name="AutoShape 11"/>
          <p:cNvCxnSpPr>
            <a:cxnSpLocks noChangeShapeType="1"/>
            <a:stCxn id="97285" idx="4"/>
            <a:endCxn id="97286" idx="1"/>
          </p:cNvCxnSpPr>
          <p:nvPr/>
        </p:nvCxnSpPr>
        <p:spPr bwMode="auto">
          <a:xfrm rot="5400000">
            <a:off x="1854994" y="3631406"/>
            <a:ext cx="3200400" cy="1423988"/>
          </a:xfrm>
          <a:prstGeom prst="bentConnector3">
            <a:avLst>
              <a:gd name="adj1" fmla="val 22356"/>
            </a:avLst>
          </a:prstGeom>
          <a:noFill/>
          <a:ln w="7620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288" name="Rectangle 12"/>
          <p:cNvSpPr>
            <a:spLocks noChangeArrowheads="1"/>
          </p:cNvSpPr>
          <p:nvPr/>
        </p:nvSpPr>
        <p:spPr bwMode="auto">
          <a:xfrm>
            <a:off x="6553200" y="1371600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ea typeface="Courier New" charset="0"/>
                <a:cs typeface="Gill Sans" charset="0"/>
              </a:rPr>
              <a:t>Well, ok, 4 for 3 is more accurate…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Karatsuba multiplication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400" dirty="0">
                <a:ea typeface="Courier New" charset="0"/>
                <a:cs typeface="Gill Sans" charset="0"/>
              </a:rPr>
              <a:t>To multiply two n-bit integers:</a:t>
            </a:r>
          </a:p>
          <a:p>
            <a:pPr lvl="1"/>
            <a:r>
              <a:rPr lang="en-US" sz="2000" dirty="0">
                <a:ea typeface="Gill Sans" charset="0"/>
                <a:cs typeface="Gill Sans" charset="0"/>
              </a:rPr>
              <a:t>Add two ½n bit integers.</a:t>
            </a:r>
          </a:p>
          <a:p>
            <a:pPr lvl="1"/>
            <a:r>
              <a:rPr lang="en-US" sz="2000" dirty="0">
                <a:ea typeface="Gill Sans" charset="0"/>
                <a:cs typeface="Gill Sans" charset="0"/>
              </a:rPr>
              <a:t>Multiply </a:t>
            </a:r>
            <a:r>
              <a:rPr lang="en-US" sz="2000" dirty="0">
                <a:solidFill>
                  <a:srgbClr val="000090"/>
                </a:solidFill>
                <a:ea typeface="Gill Sans" charset="0"/>
                <a:cs typeface="Gill Sans" charset="0"/>
              </a:rPr>
              <a:t>three </a:t>
            </a:r>
            <a:r>
              <a:rPr lang="en-US" sz="2000" dirty="0">
                <a:ea typeface="Gill Sans" charset="0"/>
                <a:cs typeface="Gill Sans" charset="0"/>
              </a:rPr>
              <a:t>½n-bit integers.</a:t>
            </a:r>
          </a:p>
          <a:p>
            <a:pPr lvl="1"/>
            <a:r>
              <a:rPr lang="en-US" sz="2000" dirty="0">
                <a:ea typeface="Gill Sans" charset="0"/>
                <a:cs typeface="Gill Sans" charset="0"/>
              </a:rPr>
              <a:t>Add, subtract, and shift ½n-bit integers to obtain result.</a:t>
            </a:r>
          </a:p>
          <a:p>
            <a:pPr lvl="1"/>
            <a:endParaRPr lang="en-US" sz="2000" dirty="0">
              <a:ea typeface="Gill Sans" charset="0"/>
              <a:cs typeface="Gill Sans" charset="0"/>
            </a:endParaRPr>
          </a:p>
          <a:p>
            <a:pPr marL="0" indent="0"/>
            <a:endParaRPr lang="en-US" sz="2400" dirty="0">
              <a:ea typeface="Courier New" charset="0"/>
              <a:cs typeface="Gill Sans" charset="0"/>
            </a:endParaRPr>
          </a:p>
          <a:p>
            <a:pPr marL="0" indent="0"/>
            <a:endParaRPr lang="en-US" sz="2400" dirty="0">
              <a:ea typeface="Courier New" charset="0"/>
              <a:cs typeface="Gill Sans" charset="0"/>
            </a:endParaRPr>
          </a:p>
          <a:p>
            <a:pPr marL="0" indent="0"/>
            <a:endParaRPr lang="en-US" sz="2400" dirty="0">
              <a:ea typeface="Courier New" charset="0"/>
              <a:cs typeface="Gill Sans" charset="0"/>
            </a:endParaRPr>
          </a:p>
          <a:p>
            <a:pPr marL="0" indent="0">
              <a:lnSpc>
                <a:spcPct val="60000"/>
              </a:lnSpc>
            </a:pPr>
            <a:endParaRPr lang="en-US" sz="2400" dirty="0">
              <a:ea typeface="Courier New" charset="0"/>
              <a:cs typeface="Gill Sans" charset="0"/>
            </a:endParaRPr>
          </a:p>
          <a:p>
            <a:pPr marL="0" indent="0"/>
            <a:r>
              <a:rPr lang="en-US" sz="2400" dirty="0">
                <a:ea typeface="Courier New" charset="0"/>
                <a:cs typeface="Gill Sans" charset="0"/>
              </a:rPr>
              <a:t>Theorem.  </a:t>
            </a:r>
            <a:r>
              <a:rPr lang="en-US" sz="2400" dirty="0">
                <a:solidFill>
                  <a:schemeClr val="hlink"/>
                </a:solidFill>
                <a:ea typeface="Courier New" charset="0"/>
                <a:cs typeface="Gill Sans" charset="0"/>
              </a:rPr>
              <a:t>[</a:t>
            </a:r>
            <a:r>
              <a:rPr lang="en-US" sz="2400" dirty="0" err="1">
                <a:solidFill>
                  <a:schemeClr val="hlink"/>
                </a:solidFill>
                <a:ea typeface="Courier New" charset="0"/>
                <a:cs typeface="Gill Sans" charset="0"/>
              </a:rPr>
              <a:t>Karatsuba-Ofman</a:t>
            </a:r>
            <a:r>
              <a:rPr lang="en-US" sz="2400" dirty="0">
                <a:solidFill>
                  <a:schemeClr val="hlink"/>
                </a:solidFill>
                <a:ea typeface="Courier New" charset="0"/>
                <a:cs typeface="Gill Sans" charset="0"/>
              </a:rPr>
              <a:t>, 1962]</a:t>
            </a:r>
            <a:r>
              <a:rPr lang="en-US" sz="2400" dirty="0">
                <a:ea typeface="Courier New" charset="0"/>
                <a:cs typeface="Gill Sans" charset="0"/>
              </a:rPr>
              <a:t>  Can multiply two n-digit integers in O(n</a:t>
            </a:r>
            <a:r>
              <a:rPr lang="en-US" sz="2400" baseline="30000" dirty="0">
                <a:ea typeface="Courier New" charset="0"/>
                <a:cs typeface="Gill Sans" charset="0"/>
              </a:rPr>
              <a:t>1.585</a:t>
            </a:r>
            <a:r>
              <a:rPr lang="en-US" sz="2400" dirty="0">
                <a:ea typeface="Courier New" charset="0"/>
                <a:cs typeface="Gill Sans" charset="0"/>
              </a:rPr>
              <a:t>) bit operations.</a:t>
            </a:r>
          </a:p>
          <a:p>
            <a:pPr marL="0" indent="0"/>
            <a:endParaRPr lang="en-US" sz="2400" dirty="0">
              <a:ea typeface="Courier New" charset="0"/>
              <a:cs typeface="Gill Sans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E63F75FD-ACA5-584B-94F5-B2E2F1080D94}" type="slidenum">
              <a:rPr lang="en-US" sz="1400">
                <a:solidFill>
                  <a:srgbClr val="C9C2D1"/>
                </a:solidFill>
                <a:latin typeface="+mn-lt"/>
                <a:ea typeface="Courier New" charset="0"/>
                <a:cs typeface="Gill Sans" charset="0"/>
              </a:rPr>
              <a:pPr/>
              <a:t>74</a:t>
            </a:fld>
            <a:endParaRPr lang="en-US" sz="1400" dirty="0">
              <a:solidFill>
                <a:srgbClr val="C9C2D1"/>
              </a:solidFill>
              <a:latin typeface="+mn-lt"/>
              <a:ea typeface="Courier New" charset="0"/>
              <a:cs typeface="Gill Sans" charset="0"/>
            </a:endParaRPr>
          </a:p>
        </p:txBody>
      </p:sp>
      <p:graphicFrame>
        <p:nvGraphicFramePr>
          <p:cNvPr id="993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713037"/>
              </p:ext>
            </p:extLst>
          </p:nvPr>
        </p:nvGraphicFramePr>
        <p:xfrm>
          <a:off x="1752600" y="2425700"/>
          <a:ext cx="5662613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8" name="Equation" r:id="rId4" imgW="5397500" imgH="1206500" progId="Equation.3">
                  <p:embed/>
                </p:oleObj>
              </mc:Choice>
              <mc:Fallback>
                <p:oleObj name="Equation" r:id="rId4" imgW="5397500" imgH="1206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541" t="-11368" r="-2541" b="-22737"/>
                      <a:stretch>
                        <a:fillRect/>
                      </a:stretch>
                    </p:blipFill>
                    <p:spPr bwMode="auto">
                      <a:xfrm>
                        <a:off x="1752600" y="2425700"/>
                        <a:ext cx="5662613" cy="1612900"/>
                      </a:xfrm>
                      <a:prstGeom prst="rect">
                        <a:avLst/>
                      </a:prstGeom>
                      <a:solidFill>
                        <a:srgbClr val="FFF5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373366"/>
              </p:ext>
            </p:extLst>
          </p:nvPr>
        </p:nvGraphicFramePr>
        <p:xfrm>
          <a:off x="1752600" y="5029200"/>
          <a:ext cx="5638800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9" name="Equation" r:id="rId6" imgW="3975100" imgH="927100" progId="Equation.3">
                  <p:embed/>
                </p:oleObj>
              </mc:Choice>
              <mc:Fallback>
                <p:oleObj name="Equation" r:id="rId6" imgW="3975100" imgH="927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628" t="-14400" r="-2628" b="-14400"/>
                      <a:stretch>
                        <a:fillRect/>
                      </a:stretch>
                    </p:blipFill>
                    <p:spPr bwMode="auto">
                      <a:xfrm>
                        <a:off x="1752600" y="5029200"/>
                        <a:ext cx="5638800" cy="1603375"/>
                      </a:xfrm>
                      <a:prstGeom prst="rect">
                        <a:avLst/>
                      </a:prstGeom>
                      <a:solidFill>
                        <a:srgbClr val="FFF5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2927350" y="3736975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200" dirty="0">
                <a:solidFill>
                  <a:srgbClr val="006600"/>
                </a:solidFill>
                <a:latin typeface="+mn-lt"/>
                <a:ea typeface="Gill Sans"/>
                <a:cs typeface="Gill Sans"/>
              </a:rPr>
              <a:t>A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4587875" y="3736975"/>
            <a:ext cx="282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200" dirty="0">
                <a:solidFill>
                  <a:srgbClr val="006600"/>
                </a:solidFill>
                <a:latin typeface="+mn-lt"/>
                <a:ea typeface="Gill Sans"/>
                <a:cs typeface="Gill Sans"/>
              </a:rPr>
              <a:t>B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6938963" y="3733800"/>
            <a:ext cx="295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200" dirty="0">
                <a:solidFill>
                  <a:srgbClr val="006600"/>
                </a:solidFill>
                <a:latin typeface="+mn-lt"/>
                <a:ea typeface="Gill Sans"/>
                <a:cs typeface="Gill Sans"/>
              </a:rPr>
              <a:t>C</a:t>
            </a: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5694363" y="37465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200" dirty="0">
                <a:solidFill>
                  <a:srgbClr val="006600"/>
                </a:solidFill>
                <a:latin typeface="+mn-lt"/>
                <a:ea typeface="Gill Sans"/>
                <a:cs typeface="Gill Sans"/>
              </a:rPr>
              <a:t>A</a:t>
            </a: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6223000" y="3740150"/>
            <a:ext cx="301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200" dirty="0">
                <a:solidFill>
                  <a:srgbClr val="006600"/>
                </a:solidFill>
                <a:latin typeface="+mn-lt"/>
                <a:ea typeface="Gill Sans"/>
                <a:cs typeface="Gill Sans"/>
              </a:rPr>
              <a:t>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Karatsuba multiplication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400" dirty="0" smtClean="0">
                <a:ea typeface="Courier New" charset="0"/>
                <a:cs typeface="Gill Sans" charset="0"/>
              </a:rPr>
              <a:t>Theorem</a:t>
            </a:r>
            <a:r>
              <a:rPr lang="en-US" sz="2400" dirty="0">
                <a:ea typeface="Courier New" charset="0"/>
                <a:cs typeface="Gill Sans" charset="0"/>
              </a:rPr>
              <a:t>.  </a:t>
            </a:r>
            <a:r>
              <a:rPr lang="en-US" sz="2400" dirty="0">
                <a:solidFill>
                  <a:schemeClr val="hlink"/>
                </a:solidFill>
                <a:ea typeface="Courier New" charset="0"/>
                <a:cs typeface="Gill Sans" charset="0"/>
              </a:rPr>
              <a:t>[</a:t>
            </a:r>
            <a:r>
              <a:rPr lang="en-US" sz="2400" dirty="0" err="1">
                <a:solidFill>
                  <a:schemeClr val="hlink"/>
                </a:solidFill>
                <a:ea typeface="Courier New" charset="0"/>
                <a:cs typeface="Gill Sans" charset="0"/>
              </a:rPr>
              <a:t>Karatsuba-Ofman</a:t>
            </a:r>
            <a:r>
              <a:rPr lang="en-US" sz="2400" dirty="0">
                <a:solidFill>
                  <a:schemeClr val="hlink"/>
                </a:solidFill>
                <a:ea typeface="Courier New" charset="0"/>
                <a:cs typeface="Gill Sans" charset="0"/>
              </a:rPr>
              <a:t>, 1962]</a:t>
            </a:r>
            <a:r>
              <a:rPr lang="en-US" sz="2400" dirty="0">
                <a:ea typeface="Courier New" charset="0"/>
                <a:cs typeface="Gill Sans" charset="0"/>
              </a:rPr>
              <a:t>  Can multiply two n-digit integers in O(n</a:t>
            </a:r>
            <a:r>
              <a:rPr lang="en-US" sz="2400" baseline="30000" dirty="0">
                <a:ea typeface="Courier New" charset="0"/>
                <a:cs typeface="Gill Sans" charset="0"/>
              </a:rPr>
              <a:t>1.585</a:t>
            </a:r>
            <a:r>
              <a:rPr lang="en-US" sz="2400" dirty="0">
                <a:ea typeface="Courier New" charset="0"/>
                <a:cs typeface="Gill Sans" charset="0"/>
              </a:rPr>
              <a:t>) bit operations.</a:t>
            </a:r>
          </a:p>
          <a:p>
            <a:pPr marL="0" indent="0"/>
            <a:endParaRPr lang="en-US" sz="2400" dirty="0">
              <a:ea typeface="Courier New" charset="0"/>
              <a:cs typeface="Gill Sans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E63F75FD-ACA5-584B-94F5-B2E2F1080D94}" type="slidenum">
              <a:rPr lang="en-US" sz="1400">
                <a:solidFill>
                  <a:srgbClr val="C9C2D1"/>
                </a:solidFill>
                <a:latin typeface="+mn-lt"/>
                <a:ea typeface="Courier New" charset="0"/>
                <a:cs typeface="Gill Sans" charset="0"/>
              </a:rPr>
              <a:pPr/>
              <a:t>75</a:t>
            </a:fld>
            <a:endParaRPr lang="en-US" sz="1400" dirty="0">
              <a:solidFill>
                <a:srgbClr val="C9C2D1"/>
              </a:solidFill>
              <a:latin typeface="+mn-lt"/>
              <a:ea typeface="Courier New" charset="0"/>
              <a:cs typeface="Gill Sans" charset="0"/>
            </a:endParaRPr>
          </a:p>
        </p:txBody>
      </p:sp>
      <p:graphicFrame>
        <p:nvGraphicFramePr>
          <p:cNvPr id="993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423674"/>
              </p:ext>
            </p:extLst>
          </p:nvPr>
        </p:nvGraphicFramePr>
        <p:xfrm>
          <a:off x="1676400" y="1600200"/>
          <a:ext cx="5638800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4" imgW="3975100" imgH="927100" progId="Equation.3">
                  <p:embed/>
                </p:oleObj>
              </mc:Choice>
              <mc:Fallback>
                <p:oleObj name="Equation" r:id="rId4" imgW="39751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628" t="-14400" r="-2628" b="-14400"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5638800" cy="1603375"/>
                      </a:xfrm>
                      <a:prstGeom prst="rect">
                        <a:avLst/>
                      </a:prstGeom>
                      <a:solidFill>
                        <a:srgbClr val="FFF5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63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multiplication – the bottom line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30188" indent="-230188" defTabSz="692150">
              <a:lnSpc>
                <a:spcPct val="90000"/>
              </a:lnSpc>
            </a:pP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Naïve: 		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  <a:sym typeface="Symbol" charset="0"/>
              </a:rPr>
              <a:t>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(n</a:t>
            </a:r>
            <a:r>
              <a:rPr lang="en-US" sz="2800" baseline="30000" dirty="0">
                <a:latin typeface="Gill Sans" charset="0"/>
                <a:ea typeface="Courier New" charset="0"/>
                <a:cs typeface="Gill Sans" charset="0"/>
              </a:rPr>
              <a:t>2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)</a:t>
            </a:r>
          </a:p>
          <a:p>
            <a:pPr marL="230188" indent="-230188" defTabSz="692150">
              <a:lnSpc>
                <a:spcPct val="90000"/>
              </a:lnSpc>
            </a:pPr>
            <a:r>
              <a:rPr lang="en-US" sz="2800" dirty="0" err="1">
                <a:latin typeface="Gill Sans" charset="0"/>
                <a:ea typeface="Courier New" charset="0"/>
                <a:cs typeface="Gill Sans" charset="0"/>
              </a:rPr>
              <a:t>Karatsuba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: 	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  <a:sym typeface="Symbol" charset="0"/>
              </a:rPr>
              <a:t>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(n</a:t>
            </a:r>
            <a:r>
              <a:rPr lang="en-US" sz="2800" baseline="30000" dirty="0">
                <a:latin typeface="Gill Sans" charset="0"/>
                <a:ea typeface="Courier New" charset="0"/>
                <a:cs typeface="Gill Sans" charset="0"/>
              </a:rPr>
              <a:t>1.59…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)</a:t>
            </a:r>
          </a:p>
          <a:p>
            <a:pPr marL="230188" indent="-230188" defTabSz="692150">
              <a:lnSpc>
                <a:spcPct val="90000"/>
              </a:lnSpc>
            </a:pP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Amusing exercise: generalize </a:t>
            </a:r>
            <a:r>
              <a:rPr lang="en-US" sz="2800" dirty="0" err="1">
                <a:latin typeface="Gill Sans" charset="0"/>
                <a:ea typeface="Courier New" charset="0"/>
                <a:cs typeface="Gill Sans" charset="0"/>
              </a:rPr>
              <a:t>Karatsuba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 to do 5 size </a:t>
            </a:r>
            <a:br>
              <a:rPr lang="en-US" sz="2800" dirty="0">
                <a:latin typeface="Gill Sans" charset="0"/>
                <a:ea typeface="Courier New" charset="0"/>
                <a:cs typeface="Gill Sans" charset="0"/>
              </a:rPr>
            </a:b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n/3 </a:t>
            </a:r>
            <a:r>
              <a:rPr lang="en-US" sz="2800" dirty="0" err="1">
                <a:latin typeface="Gill Sans" charset="0"/>
                <a:ea typeface="Courier New" charset="0"/>
                <a:cs typeface="Gill Sans" charset="0"/>
              </a:rPr>
              <a:t>subproblems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 → 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  <a:sym typeface="Symbol" charset="0"/>
              </a:rPr>
              <a:t>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(n</a:t>
            </a:r>
            <a:r>
              <a:rPr lang="en-US" sz="2800" baseline="30000" dirty="0">
                <a:latin typeface="Gill Sans" charset="0"/>
                <a:ea typeface="Courier New" charset="0"/>
                <a:cs typeface="Gill Sans" charset="0"/>
              </a:rPr>
              <a:t>1.46…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)</a:t>
            </a:r>
          </a:p>
          <a:p>
            <a:pPr marL="230188" indent="-230188" defTabSz="692150">
              <a:lnSpc>
                <a:spcPct val="90000"/>
              </a:lnSpc>
            </a:pP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Best known:	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  <a:sym typeface="Symbol" charset="0"/>
              </a:rPr>
              <a:t>(n log n </a:t>
            </a:r>
            <a:r>
              <a:rPr lang="en-US" sz="2800" dirty="0" err="1">
                <a:latin typeface="Gill Sans" charset="0"/>
                <a:ea typeface="Courier New" charset="0"/>
                <a:cs typeface="Gill Sans" charset="0"/>
                <a:sym typeface="Symbol" charset="0"/>
              </a:rPr>
              <a:t>loglog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  <a:sym typeface="Symbol" charset="0"/>
              </a:rPr>
              <a:t> n)</a:t>
            </a:r>
          </a:p>
          <a:p>
            <a:pPr marL="457200" lvl="1" indent="0" defTabSz="692150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  <a:sym typeface="Symbol" charset="0"/>
              </a:rPr>
              <a:t>"Fast Fourier Transform"</a:t>
            </a:r>
          </a:p>
          <a:p>
            <a:pPr marL="457200" lvl="1" indent="0" defTabSz="692150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  <a:sym typeface="Symbol" charset="0"/>
              </a:rPr>
              <a:t>but mostly unused in practice (unless you need really big numbers - a billion digits of , say)</a:t>
            </a:r>
          </a:p>
          <a:p>
            <a:pPr marL="230188" indent="-230188" defTabSz="692150">
              <a:lnSpc>
                <a:spcPct val="90000"/>
              </a:lnSpc>
            </a:pPr>
            <a:r>
              <a:rPr lang="en-US" sz="2800" dirty="0">
                <a:latin typeface="Gill Sans" charset="0"/>
                <a:ea typeface="Courier New" charset="0"/>
                <a:cs typeface="Gill Sans" charset="0"/>
                <a:sym typeface="Symbol" charset="0"/>
              </a:rPr>
              <a:t>High precision arithmetic </a:t>
            </a:r>
            <a:r>
              <a:rPr lang="en-US" sz="2800" i="1" dirty="0">
                <a:latin typeface="Gill Sans" charset="0"/>
                <a:ea typeface="Courier New" charset="0"/>
                <a:cs typeface="Gill Sans" charset="0"/>
                <a:sym typeface="Symbol" charset="0"/>
              </a:rPr>
              <a:t>IS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  <a:sym typeface="Symbol" charset="0"/>
              </a:rPr>
              <a:t> important for crypto</a:t>
            </a:r>
          </a:p>
          <a:p>
            <a:pPr marL="457200" lvl="1" indent="0" defTabSz="692150">
              <a:lnSpc>
                <a:spcPct val="90000"/>
              </a:lnSpc>
            </a:pPr>
            <a:endParaRPr lang="en-US" sz="2000" dirty="0">
              <a:latin typeface="Gill Sans" charset="0"/>
              <a:ea typeface="Gill Sans" charset="0"/>
              <a:cs typeface="Gill Sans" charset="0"/>
              <a:sym typeface="Symbol" charset="0"/>
            </a:endParaRPr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2F1F3300-D42B-7D48-8A14-627F040CD4E4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76</a:t>
            </a:fld>
            <a:endParaRPr lang="en-US" sz="1400" dirty="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Polynomial Multiplication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BC21B-C7C4-A34A-9672-415215A827D0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201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B286C011-125E-B54F-8AD3-5A01E74AC52C}" type="slidenum">
              <a:rPr lang="en-US" sz="1400">
                <a:solidFill>
                  <a:schemeClr val="bg2"/>
                </a:solidFill>
              </a:rPr>
              <a:pPr/>
              <a:t>78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Another D&amp;C Example: Multiplying </a:t>
            </a:r>
            <a:r>
              <a:rPr lang="en-US" dirty="0" smtClean="0">
                <a:latin typeface="Gill Sans" charset="0"/>
                <a:ea typeface="ＭＳ Ｐゴシック" charset="0"/>
              </a:rPr>
              <a:t>Polynomials</a:t>
            </a:r>
            <a:endParaRPr lang="en-US" dirty="0">
              <a:latin typeface="Gill Sans" charset="0"/>
              <a:ea typeface="ＭＳ Ｐゴシック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ill Sans" charset="0"/>
                <a:ea typeface="ＭＳ Ｐゴシック" charset="0"/>
              </a:rPr>
              <a:t>Similar ideas apply to polynomial multiplication</a:t>
            </a:r>
            <a:endParaRPr lang="en-US" dirty="0">
              <a:latin typeface="Gill Sans" charset="0"/>
              <a:ea typeface="ＭＳ Ｐゴシック" charset="0"/>
            </a:endParaRPr>
          </a:p>
          <a:p>
            <a:pPr lvl="4">
              <a:lnSpc>
                <a:spcPct val="90000"/>
              </a:lnSpc>
            </a:pPr>
            <a:endParaRPr lang="en-US" dirty="0">
              <a:latin typeface="Gill Sans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ill Sans" charset="0"/>
                <a:ea typeface="ＭＳ Ｐゴシック" charset="0"/>
              </a:rPr>
              <a:t>We</a:t>
            </a:r>
            <a:r>
              <a:rPr lang="ja-JP" altLang="en-US" dirty="0" smtClean="0">
                <a:latin typeface="Gill Sans" charset="0"/>
                <a:ea typeface="ＭＳ Ｐゴシック" charset="0"/>
              </a:rPr>
              <a:t>’</a:t>
            </a:r>
            <a:r>
              <a:rPr lang="en-US" altLang="ja-JP" dirty="0" err="1" smtClean="0">
                <a:latin typeface="Gill Sans" charset="0"/>
                <a:ea typeface="ＭＳ Ｐゴシック" charset="0"/>
              </a:rPr>
              <a:t>ll</a:t>
            </a:r>
            <a:r>
              <a:rPr lang="en-US" altLang="ja-JP" dirty="0" smtClean="0">
                <a:latin typeface="Gill Sans" charset="0"/>
                <a:ea typeface="ＭＳ Ｐゴシック" charset="0"/>
              </a:rPr>
              <a:t> </a:t>
            </a:r>
            <a:r>
              <a:rPr lang="en-US" altLang="ja-JP" dirty="0">
                <a:latin typeface="Gill Sans" charset="0"/>
                <a:ea typeface="ＭＳ Ｐゴシック" charset="0"/>
              </a:rPr>
              <a:t>describe the basic ideas by multiplying polynomials rather than integers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ill Sans" charset="0"/>
                <a:ea typeface="ＭＳ Ｐゴシック" charset="0"/>
              </a:rPr>
              <a:t>In fact, it’s somewhat simpler: no </a:t>
            </a:r>
            <a:r>
              <a:rPr lang="en-US" altLang="ja-JP" dirty="0" smtClean="0">
                <a:latin typeface="Gill Sans" charset="0"/>
                <a:ea typeface="ＭＳ Ｐゴシック" charset="0"/>
              </a:rPr>
              <a:t>carries!</a:t>
            </a:r>
            <a:endParaRPr lang="en-US" dirty="0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24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7ADB58DE-6E2B-D74C-A5A2-7C3B34F23449}" type="slidenum">
              <a:rPr lang="en-US" sz="1400">
                <a:solidFill>
                  <a:schemeClr val="bg2"/>
                </a:solidFill>
              </a:rPr>
              <a:pPr/>
              <a:t>79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Notes on Polynomials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tabLst>
                <a:tab pos="6635750" algn="l"/>
              </a:tabLst>
            </a:pPr>
            <a:r>
              <a:rPr lang="en-US">
                <a:latin typeface="Gill Sans" charset="0"/>
                <a:ea typeface="ＭＳ Ｐゴシック" charset="0"/>
              </a:rPr>
              <a:t>These are just formal sequences of coefficients so when we show something multiplied by </a:t>
            </a:r>
            <a:r>
              <a:rPr lang="en-US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x</a:t>
            </a:r>
            <a:r>
              <a:rPr lang="en-US" baseline="3000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k</a:t>
            </a:r>
            <a:r>
              <a:rPr lang="en-US">
                <a:latin typeface="Gill Sans" charset="0"/>
                <a:ea typeface="ＭＳ Ｐゴシック" charset="0"/>
              </a:rPr>
              <a:t> it just means shifted </a:t>
            </a:r>
            <a:r>
              <a:rPr lang="en-US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k</a:t>
            </a:r>
            <a:r>
              <a:rPr lang="en-US">
                <a:latin typeface="Gill Sans" charset="0"/>
                <a:ea typeface="ＭＳ Ｐゴシック" charset="0"/>
              </a:rPr>
              <a:t> places to the left – basically no work</a:t>
            </a:r>
          </a:p>
          <a:p>
            <a:pPr lvl="1">
              <a:lnSpc>
                <a:spcPct val="90000"/>
              </a:lnSpc>
              <a:tabLst>
                <a:tab pos="6635750" algn="l"/>
              </a:tabLst>
            </a:pPr>
            <a:r>
              <a:rPr lang="en-US">
                <a:latin typeface="Gill Sans" charset="0"/>
                <a:ea typeface="ＭＳ Ｐゴシック" charset="0"/>
              </a:rPr>
              <a:t>Usual </a:t>
            </a:r>
            <a:br>
              <a:rPr lang="en-US">
                <a:latin typeface="Gill Sans" charset="0"/>
                <a:ea typeface="ＭＳ Ｐゴシック" charset="0"/>
              </a:rPr>
            </a:br>
            <a:r>
              <a:rPr lang="en-US">
                <a:latin typeface="Gill Sans" charset="0"/>
                <a:ea typeface="ＭＳ Ｐゴシック" charset="0"/>
              </a:rPr>
              <a:t>Polynomial </a:t>
            </a:r>
            <a:br>
              <a:rPr lang="en-US">
                <a:latin typeface="Gill Sans" charset="0"/>
                <a:ea typeface="ＭＳ Ｐゴシック" charset="0"/>
              </a:rPr>
            </a:br>
            <a:r>
              <a:rPr lang="en-US">
                <a:latin typeface="Gill Sans" charset="0"/>
                <a:ea typeface="ＭＳ Ｐゴシック" charset="0"/>
              </a:rPr>
              <a:t>Multiplication:</a:t>
            </a:r>
          </a:p>
          <a:p>
            <a:pPr lvl="1">
              <a:lnSpc>
                <a:spcPct val="90000"/>
              </a:lnSpc>
              <a:tabLst>
                <a:tab pos="6635750" algn="l"/>
              </a:tabLst>
            </a:pPr>
            <a:endParaRPr lang="en-US">
              <a:latin typeface="Gill Sans" charset="0"/>
              <a:ea typeface="ＭＳ Ｐゴシック" charset="0"/>
            </a:endParaRPr>
          </a:p>
          <a:p>
            <a:pPr lvl="1">
              <a:lnSpc>
                <a:spcPct val="90000"/>
              </a:lnSpc>
              <a:tabLst>
                <a:tab pos="6635750" algn="l"/>
              </a:tabLst>
            </a:pPr>
            <a:endParaRPr lang="en-US">
              <a:latin typeface="Gill Sans" charset="0"/>
              <a:ea typeface="ＭＳ Ｐゴシック" charset="0"/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4114800" y="3776663"/>
            <a:ext cx="4064000" cy="2682875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cs typeface="+mn-cs"/>
              </a:rPr>
              <a:t>                  3x</a:t>
            </a:r>
            <a:r>
              <a:rPr lang="en-US" baseline="30000">
                <a:latin typeface="Helvetica" charset="0"/>
                <a:cs typeface="+mn-cs"/>
              </a:rPr>
              <a:t>2</a:t>
            </a:r>
            <a:r>
              <a:rPr lang="en-US">
                <a:latin typeface="Helvetica" charset="0"/>
                <a:cs typeface="+mn-cs"/>
              </a:rPr>
              <a:t> + 2x + 2</a:t>
            </a:r>
          </a:p>
          <a:p>
            <a:pPr>
              <a:defRPr/>
            </a:pPr>
            <a:r>
              <a:rPr lang="en-US">
                <a:latin typeface="Helvetica" charset="0"/>
                <a:cs typeface="+mn-cs"/>
              </a:rPr>
              <a:t>                    x</a:t>
            </a:r>
            <a:r>
              <a:rPr lang="en-US" baseline="30000">
                <a:latin typeface="Helvetica" charset="0"/>
                <a:cs typeface="+mn-cs"/>
              </a:rPr>
              <a:t>2</a:t>
            </a:r>
            <a:r>
              <a:rPr lang="en-US">
                <a:latin typeface="Helvetica" charset="0"/>
                <a:cs typeface="+mn-cs"/>
              </a:rPr>
              <a:t> -  3x + 1</a:t>
            </a:r>
          </a:p>
          <a:p>
            <a:pPr>
              <a:defRPr/>
            </a:pPr>
            <a:r>
              <a:rPr lang="en-US">
                <a:latin typeface="Helvetica" charset="0"/>
                <a:cs typeface="+mn-cs"/>
              </a:rPr>
              <a:t>                  3x</a:t>
            </a:r>
            <a:r>
              <a:rPr lang="en-US" baseline="30000">
                <a:latin typeface="Helvetica" charset="0"/>
                <a:cs typeface="+mn-cs"/>
              </a:rPr>
              <a:t>2</a:t>
            </a:r>
            <a:r>
              <a:rPr lang="en-US">
                <a:latin typeface="Helvetica" charset="0"/>
                <a:cs typeface="+mn-cs"/>
              </a:rPr>
              <a:t> + 2x + 2</a:t>
            </a:r>
          </a:p>
          <a:p>
            <a:pPr>
              <a:defRPr/>
            </a:pPr>
            <a:r>
              <a:rPr lang="en-US">
                <a:latin typeface="Helvetica" charset="0"/>
                <a:cs typeface="+mn-cs"/>
              </a:rPr>
              <a:t>         -9x</a:t>
            </a:r>
            <a:r>
              <a:rPr lang="en-US" baseline="30000">
                <a:latin typeface="Helvetica" charset="0"/>
                <a:cs typeface="+mn-cs"/>
              </a:rPr>
              <a:t>3</a:t>
            </a:r>
            <a:r>
              <a:rPr lang="en-US" sz="2400">
                <a:latin typeface="Helvetica" charset="0"/>
                <a:cs typeface="+mn-cs"/>
              </a:rPr>
              <a:t> </a:t>
            </a:r>
            <a:r>
              <a:rPr lang="en-US">
                <a:latin typeface="Helvetica" charset="0"/>
                <a:cs typeface="+mn-cs"/>
              </a:rPr>
              <a:t>- 6x</a:t>
            </a:r>
            <a:r>
              <a:rPr lang="en-US" baseline="30000">
                <a:latin typeface="Helvetica" charset="0"/>
                <a:cs typeface="+mn-cs"/>
              </a:rPr>
              <a:t>2</a:t>
            </a:r>
            <a:r>
              <a:rPr lang="en-US">
                <a:latin typeface="Helvetica" charset="0"/>
                <a:cs typeface="+mn-cs"/>
              </a:rPr>
              <a:t> - 6x </a:t>
            </a:r>
          </a:p>
          <a:p>
            <a:pPr>
              <a:defRPr/>
            </a:pPr>
            <a:r>
              <a:rPr lang="en-US">
                <a:latin typeface="Helvetica" charset="0"/>
                <a:cs typeface="+mn-cs"/>
              </a:rPr>
              <a:t> 3x</a:t>
            </a:r>
            <a:r>
              <a:rPr lang="en-US" baseline="30000">
                <a:latin typeface="Helvetica" charset="0"/>
                <a:cs typeface="+mn-cs"/>
              </a:rPr>
              <a:t>4</a:t>
            </a:r>
            <a:r>
              <a:rPr lang="en-US">
                <a:latin typeface="Helvetica" charset="0"/>
                <a:cs typeface="+mn-cs"/>
              </a:rPr>
              <a:t> + 2x</a:t>
            </a:r>
            <a:r>
              <a:rPr lang="en-US" baseline="30000">
                <a:latin typeface="Helvetica" charset="0"/>
                <a:cs typeface="+mn-cs"/>
              </a:rPr>
              <a:t>3</a:t>
            </a:r>
            <a:r>
              <a:rPr lang="en-US">
                <a:latin typeface="Helvetica" charset="0"/>
                <a:cs typeface="+mn-cs"/>
              </a:rPr>
              <a:t>+ 2x</a:t>
            </a:r>
            <a:r>
              <a:rPr lang="en-US" baseline="30000">
                <a:latin typeface="Helvetica" charset="0"/>
                <a:cs typeface="+mn-cs"/>
              </a:rPr>
              <a:t>2 </a:t>
            </a:r>
            <a:endParaRPr lang="en-US">
              <a:latin typeface="Helvetica" charset="0"/>
              <a:cs typeface="+mn-cs"/>
            </a:endParaRPr>
          </a:p>
          <a:p>
            <a:pPr>
              <a:defRPr/>
            </a:pPr>
            <a:r>
              <a:rPr lang="en-US">
                <a:latin typeface="Helvetica" charset="0"/>
                <a:cs typeface="+mn-cs"/>
              </a:rPr>
              <a:t> 3x</a:t>
            </a:r>
            <a:r>
              <a:rPr lang="en-US" baseline="30000">
                <a:latin typeface="Helvetica" charset="0"/>
                <a:cs typeface="+mn-cs"/>
              </a:rPr>
              <a:t>4</a:t>
            </a:r>
            <a:r>
              <a:rPr lang="en-US">
                <a:latin typeface="Helvetica" charset="0"/>
                <a:cs typeface="+mn-cs"/>
              </a:rPr>
              <a:t> - 7x</a:t>
            </a:r>
            <a:r>
              <a:rPr lang="en-US" baseline="30000">
                <a:latin typeface="Helvetica" charset="0"/>
                <a:cs typeface="+mn-cs"/>
              </a:rPr>
              <a:t>3</a:t>
            </a:r>
            <a:r>
              <a:rPr lang="en-US">
                <a:latin typeface="Helvetica" charset="0"/>
                <a:cs typeface="+mn-cs"/>
              </a:rPr>
              <a:t>  -   x</a:t>
            </a:r>
            <a:r>
              <a:rPr lang="en-US" baseline="30000">
                <a:latin typeface="Helvetica" charset="0"/>
                <a:cs typeface="+mn-cs"/>
              </a:rPr>
              <a:t>2</a:t>
            </a:r>
            <a:r>
              <a:rPr lang="en-US">
                <a:latin typeface="Helvetica" charset="0"/>
                <a:cs typeface="+mn-cs"/>
              </a:rPr>
              <a:t> - 4x + 2  </a:t>
            </a: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 flipH="1">
            <a:off x="4330700" y="469265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 flipH="1">
            <a:off x="4330700" y="597535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1429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T(n) = aT(n/b) + n</a:t>
            </a:r>
            <a:r>
              <a:rPr lang="en-US" baseline="30000">
                <a:latin typeface="Arial" charset="0"/>
              </a:rPr>
              <a:t>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>
                <a:latin typeface="Arial" charset="0"/>
              </a:rPr>
              <a:t>Balanced:  a = b</a:t>
            </a:r>
            <a:r>
              <a:rPr lang="en-US" sz="3600" baseline="30000">
                <a:latin typeface="Arial" charset="0"/>
              </a:rPr>
              <a:t>c</a:t>
            </a:r>
          </a:p>
          <a:p>
            <a:pPr eaLnBrk="1" hangingPunct="1">
              <a:lnSpc>
                <a:spcPct val="90000"/>
              </a:lnSpc>
            </a:pPr>
            <a:endParaRPr lang="en-US" sz="36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6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>
                <a:latin typeface="Arial" charset="0"/>
              </a:rPr>
              <a:t>Increasing: a &gt; b</a:t>
            </a:r>
            <a:r>
              <a:rPr lang="en-US" sz="3600" baseline="30000">
                <a:latin typeface="Arial" charset="0"/>
              </a:rPr>
              <a:t>c</a:t>
            </a:r>
          </a:p>
          <a:p>
            <a:pPr eaLnBrk="1" hangingPunct="1">
              <a:lnSpc>
                <a:spcPct val="90000"/>
              </a:lnSpc>
            </a:pPr>
            <a:endParaRPr lang="en-US" sz="36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6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>
                <a:latin typeface="Arial" charset="0"/>
              </a:rPr>
              <a:t>Decreasing: a &lt; b</a:t>
            </a:r>
            <a:r>
              <a:rPr lang="en-US" sz="3600" baseline="30000">
                <a:latin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246900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12C732D9-AF36-7A4E-94D2-4E8722915EA5}" type="slidenum">
              <a:rPr lang="en-US" sz="1400">
                <a:solidFill>
                  <a:schemeClr val="bg2"/>
                </a:solidFill>
              </a:rPr>
              <a:pPr/>
              <a:t>80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" charset="0"/>
                <a:ea typeface="ＭＳ Ｐゴシック" charset="0"/>
              </a:rPr>
              <a:t>Polynomial Multiplication    </a:t>
            </a:r>
            <a:endParaRPr lang="en-US" dirty="0">
              <a:latin typeface="Gill Sans" charset="0"/>
              <a:ea typeface="ＭＳ Ｐゴシック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Gill Sans" charset="0"/>
                <a:ea typeface="ＭＳ Ｐゴシック" charset="0"/>
              </a:rPr>
              <a:t>Given: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ill Sans" charset="0"/>
                <a:ea typeface="ＭＳ Ｐゴシック" charset="0"/>
              </a:rPr>
              <a:t> Degree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m-1</a:t>
            </a:r>
            <a:r>
              <a:rPr lang="en-US" sz="2400" dirty="0">
                <a:latin typeface="Gill Sans" charset="0"/>
                <a:ea typeface="ＭＳ Ｐゴシック" charset="0"/>
              </a:rPr>
              <a:t> polynomials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P</a:t>
            </a:r>
            <a:r>
              <a:rPr lang="en-US" sz="2400" dirty="0">
                <a:latin typeface="Gill Sans" charset="0"/>
                <a:ea typeface="ＭＳ Ｐゴシック" charset="0"/>
              </a:rPr>
              <a:t> and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endParaRPr lang="en-US" sz="2400" dirty="0">
              <a:latin typeface="Gill Sans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P </a:t>
            </a:r>
            <a:r>
              <a:rPr lang="en-US" dirty="0" smtClean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= </a:t>
            </a:r>
            <a:r>
              <a:rPr lang="en-US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a</a:t>
            </a:r>
            <a:r>
              <a:rPr lang="en-US" baseline="-250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0 </a:t>
            </a:r>
            <a:r>
              <a:rPr lang="en-US" dirty="0">
                <a:latin typeface="Gill Sans" charset="0"/>
                <a:ea typeface="ＭＳ Ｐゴシック" charset="0"/>
              </a:rPr>
              <a:t>+</a:t>
            </a:r>
            <a:r>
              <a:rPr lang="en-US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a</a:t>
            </a:r>
            <a:r>
              <a:rPr lang="en-US" baseline="-250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x</a:t>
            </a:r>
            <a:r>
              <a:rPr lang="en-US" baseline="-250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 </a:t>
            </a:r>
            <a:r>
              <a:rPr lang="en-US" dirty="0">
                <a:latin typeface="Gill Sans" charset="0"/>
                <a:ea typeface="ＭＳ Ｐゴシック" charset="0"/>
              </a:rPr>
              <a:t>+</a:t>
            </a:r>
            <a:r>
              <a:rPr lang="en-US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a</a:t>
            </a:r>
            <a:r>
              <a:rPr lang="en-US" baseline="-250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2</a:t>
            </a:r>
            <a:r>
              <a:rPr lang="en-US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x</a:t>
            </a:r>
            <a:r>
              <a:rPr lang="en-US" baseline="30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2 </a:t>
            </a:r>
            <a:r>
              <a:rPr lang="en-US" dirty="0">
                <a:latin typeface="Gill Sans" charset="0"/>
                <a:ea typeface="ＭＳ Ｐゴシック" charset="0"/>
              </a:rPr>
              <a:t>+ … +</a:t>
            </a:r>
            <a:r>
              <a:rPr lang="en-US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a</a:t>
            </a:r>
            <a:r>
              <a:rPr lang="en-US" baseline="-250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m-2</a:t>
            </a:r>
            <a:r>
              <a:rPr lang="en-US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x</a:t>
            </a:r>
            <a:r>
              <a:rPr lang="en-US" baseline="30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m-2</a:t>
            </a:r>
            <a:r>
              <a:rPr lang="en-US" dirty="0">
                <a:latin typeface="Gill Sans" charset="0"/>
                <a:ea typeface="ＭＳ Ｐゴシック" charset="0"/>
              </a:rPr>
              <a:t> +</a:t>
            </a:r>
            <a:r>
              <a:rPr lang="en-US" baseline="-250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a</a:t>
            </a:r>
            <a:r>
              <a:rPr lang="en-US" baseline="-250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m-1</a:t>
            </a:r>
            <a:r>
              <a:rPr lang="en-US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x</a:t>
            </a:r>
            <a:r>
              <a:rPr lang="en-US" baseline="30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m-1</a:t>
            </a:r>
            <a:endParaRPr lang="en-US" dirty="0">
              <a:latin typeface="Gill Sans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 = </a:t>
            </a:r>
            <a:r>
              <a:rPr lang="en-US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b</a:t>
            </a:r>
            <a:r>
              <a:rPr lang="en-US" baseline="-250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</a:t>
            </a:r>
            <a:r>
              <a:rPr lang="en-US" dirty="0">
                <a:latin typeface="Gill Sans" charset="0"/>
                <a:ea typeface="ＭＳ Ｐゴシック" charset="0"/>
              </a:rPr>
              <a:t>+</a:t>
            </a:r>
            <a:r>
              <a:rPr lang="en-US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b</a:t>
            </a:r>
            <a:r>
              <a:rPr lang="en-US" baseline="-250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x</a:t>
            </a:r>
            <a:r>
              <a:rPr lang="en-US" dirty="0">
                <a:latin typeface="Gill Sans" charset="0"/>
                <a:ea typeface="ＭＳ Ｐゴシック" charset="0"/>
              </a:rPr>
              <a:t>+</a:t>
            </a:r>
            <a:r>
              <a:rPr lang="en-US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b</a:t>
            </a:r>
            <a:r>
              <a:rPr lang="en-US" baseline="-250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2</a:t>
            </a:r>
            <a:r>
              <a:rPr lang="en-US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x</a:t>
            </a:r>
            <a:r>
              <a:rPr lang="en-US" baseline="30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2</a:t>
            </a:r>
            <a:r>
              <a:rPr lang="en-US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</a:t>
            </a:r>
            <a:r>
              <a:rPr lang="en-US" dirty="0">
                <a:latin typeface="Gill Sans" charset="0"/>
                <a:ea typeface="ＭＳ Ｐゴシック" charset="0"/>
              </a:rPr>
              <a:t>+ … +</a:t>
            </a:r>
            <a:r>
              <a:rPr lang="en-US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b</a:t>
            </a:r>
            <a:r>
              <a:rPr lang="en-US" baseline="-250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m-2</a:t>
            </a:r>
            <a:r>
              <a:rPr lang="en-US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x</a:t>
            </a:r>
            <a:r>
              <a:rPr lang="en-US" baseline="30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m-2</a:t>
            </a:r>
            <a:r>
              <a:rPr lang="en-US" dirty="0">
                <a:latin typeface="Gill Sans" charset="0"/>
                <a:ea typeface="ＭＳ Ｐゴシック" charset="0"/>
              </a:rPr>
              <a:t> +</a:t>
            </a:r>
            <a:r>
              <a:rPr lang="en-US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b</a:t>
            </a:r>
            <a:r>
              <a:rPr lang="en-US" baseline="-250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m-1</a:t>
            </a:r>
            <a:r>
              <a:rPr lang="en-US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x</a:t>
            </a:r>
            <a:r>
              <a:rPr lang="en-US" baseline="30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m-1</a:t>
            </a:r>
            <a:endParaRPr lang="en-US" baseline="-25000" dirty="0">
              <a:latin typeface="Gill San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Gill Sans" charset="0"/>
                <a:ea typeface="ＭＳ Ｐゴシック" charset="0"/>
              </a:rPr>
              <a:t>Compute: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ill Sans" charset="0"/>
                <a:ea typeface="ＭＳ Ｐゴシック" charset="0"/>
              </a:rPr>
              <a:t>Degree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2m-2</a:t>
            </a:r>
            <a:r>
              <a:rPr lang="en-US" sz="2400" dirty="0">
                <a:latin typeface="Gill Sans" charset="0"/>
                <a:ea typeface="ＭＳ Ｐゴシック" charset="0"/>
              </a:rPr>
              <a:t> Polynomial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P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endParaRPr lang="en-US" sz="2400" dirty="0">
              <a:latin typeface="Gill Sans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P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 =</a:t>
            </a:r>
            <a:r>
              <a:rPr lang="en-US" sz="2400" dirty="0">
                <a:latin typeface="Gill Sans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a</a:t>
            </a:r>
            <a:r>
              <a:rPr lang="en-US" sz="2400" baseline="-250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400" dirty="0">
                <a:solidFill>
                  <a:schemeClr val="accent1"/>
                </a:solidFill>
                <a:latin typeface="Gill Sans" charset="0"/>
                <a:ea typeface="ＭＳ Ｐゴシック" charset="0"/>
              </a:rPr>
              <a:t>b</a:t>
            </a:r>
            <a:r>
              <a:rPr lang="en-US" sz="2400" baseline="-25000" dirty="0">
                <a:solidFill>
                  <a:schemeClr val="accent1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400" dirty="0">
                <a:latin typeface="Gill Sans" charset="0"/>
                <a:ea typeface="ＭＳ Ｐゴシック" charset="0"/>
              </a:rPr>
              <a:t> + (</a:t>
            </a:r>
            <a:r>
              <a:rPr lang="en-US" sz="24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a</a:t>
            </a:r>
            <a:r>
              <a:rPr lang="en-US" sz="2400" baseline="-250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4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400" dirty="0">
                <a:latin typeface="Gill Sans" charset="0"/>
                <a:ea typeface="ＭＳ Ｐゴシック" charset="0"/>
              </a:rPr>
              <a:t>+</a:t>
            </a:r>
            <a:r>
              <a:rPr lang="en-US" sz="24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a</a:t>
            </a:r>
            <a:r>
              <a:rPr lang="en-US" sz="2400" baseline="-250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400" dirty="0">
                <a:latin typeface="Gill Sans" charset="0"/>
                <a:ea typeface="ＭＳ Ｐゴシック" charset="0"/>
              </a:rPr>
              <a:t>)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x </a:t>
            </a:r>
            <a:r>
              <a:rPr lang="en-US" sz="2400" dirty="0">
                <a:latin typeface="Gill Sans" charset="0"/>
                <a:ea typeface="ＭＳ Ｐゴシック" charset="0"/>
              </a:rPr>
              <a:t>+ (</a:t>
            </a:r>
            <a:r>
              <a:rPr lang="en-US" sz="24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a</a:t>
            </a:r>
            <a:r>
              <a:rPr lang="en-US" sz="2400" baseline="-250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4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2</a:t>
            </a:r>
            <a:r>
              <a:rPr lang="en-US" sz="2400" dirty="0">
                <a:latin typeface="Gill Sans" charset="0"/>
                <a:ea typeface="ＭＳ Ｐゴシック" charset="0"/>
              </a:rPr>
              <a:t>+</a:t>
            </a:r>
            <a:r>
              <a:rPr lang="en-US" sz="24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a</a:t>
            </a:r>
            <a:r>
              <a:rPr lang="en-US" sz="2400" baseline="-250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1 </a:t>
            </a:r>
            <a:r>
              <a:rPr lang="en-US" sz="2400" dirty="0">
                <a:latin typeface="Gill Sans" charset="0"/>
                <a:ea typeface="ＭＳ Ｐゴシック" charset="0"/>
              </a:rPr>
              <a:t>+</a:t>
            </a:r>
            <a:r>
              <a:rPr lang="en-US" sz="24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a</a:t>
            </a:r>
            <a:r>
              <a:rPr lang="en-US" sz="2400" baseline="-250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400" dirty="0">
                <a:latin typeface="Gill Sans" charset="0"/>
                <a:ea typeface="ＭＳ Ｐゴシック" charset="0"/>
              </a:rPr>
              <a:t>)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x</a:t>
            </a:r>
            <a:r>
              <a:rPr lang="en-US" sz="2400" baseline="30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2 </a:t>
            </a:r>
            <a:r>
              <a:rPr lang="en-US" sz="2400" dirty="0">
                <a:latin typeface="Gill Sans" charset="0"/>
                <a:ea typeface="ＭＳ Ｐゴシック" charset="0"/>
              </a:rPr>
              <a:t>	         	        +...+ (</a:t>
            </a:r>
            <a:r>
              <a:rPr lang="en-US" sz="24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a</a:t>
            </a:r>
            <a:r>
              <a:rPr lang="en-US" sz="2400" baseline="-250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m-2</a:t>
            </a:r>
            <a:r>
              <a:rPr lang="en-US" sz="24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m-1</a:t>
            </a:r>
            <a:r>
              <a:rPr lang="en-US" sz="2400" dirty="0">
                <a:latin typeface="Gill Sans" charset="0"/>
                <a:ea typeface="ＭＳ Ｐゴシック" charset="0"/>
              </a:rPr>
              <a:t>+</a:t>
            </a:r>
            <a:r>
              <a:rPr lang="en-US" sz="24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a</a:t>
            </a:r>
            <a:r>
              <a:rPr lang="en-US" sz="2400" baseline="-250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m-1</a:t>
            </a:r>
            <a:r>
              <a:rPr lang="en-US" sz="24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m-2</a:t>
            </a:r>
            <a:r>
              <a:rPr lang="en-US" sz="2400" dirty="0">
                <a:latin typeface="Gill Sans" charset="0"/>
                <a:ea typeface="ＭＳ Ｐゴシック" charset="0"/>
              </a:rPr>
              <a:t>)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x</a:t>
            </a:r>
            <a:r>
              <a:rPr lang="en-US" sz="2400" baseline="30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2m-3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</a:t>
            </a:r>
            <a:r>
              <a:rPr lang="en-US" sz="2400" dirty="0">
                <a:latin typeface="Gill Sans" charset="0"/>
                <a:ea typeface="ＭＳ Ｐゴシック" charset="0"/>
              </a:rPr>
              <a:t>+ </a:t>
            </a:r>
            <a:r>
              <a:rPr lang="en-US" sz="24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a</a:t>
            </a:r>
            <a:r>
              <a:rPr lang="en-US" sz="2400" baseline="-250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m-1</a:t>
            </a:r>
            <a:r>
              <a:rPr lang="en-US" sz="24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m-1</a:t>
            </a:r>
            <a:r>
              <a:rPr lang="en-US" sz="2400" baseline="-25000" dirty="0">
                <a:latin typeface="Gill Sans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x</a:t>
            </a:r>
            <a:r>
              <a:rPr lang="en-US" sz="2400" baseline="30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2m-2</a:t>
            </a:r>
            <a:endParaRPr lang="en-US" sz="2400" baseline="-25000" dirty="0">
              <a:latin typeface="Gill San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Gill Sans" charset="0"/>
                <a:ea typeface="ＭＳ Ｐゴシック" charset="0"/>
              </a:rPr>
              <a:t>Obvious Algorithm: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ill Sans" charset="0"/>
                <a:ea typeface="ＭＳ Ｐゴシック" charset="0"/>
              </a:rPr>
              <a:t>Compute all </a:t>
            </a:r>
            <a:r>
              <a:rPr lang="en-US" sz="2400" dirty="0" err="1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a</a:t>
            </a:r>
            <a:r>
              <a:rPr lang="en-US" sz="2400" baseline="-25000" dirty="0" err="1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i</a:t>
            </a:r>
            <a:r>
              <a:rPr lang="en-US" sz="2400" dirty="0" err="1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b</a:t>
            </a:r>
            <a:r>
              <a:rPr lang="en-US" sz="2400" baseline="-25000" dirty="0" err="1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j</a:t>
            </a:r>
            <a:r>
              <a:rPr lang="en-US" sz="2400" dirty="0">
                <a:latin typeface="Gill Sans" charset="0"/>
                <a:ea typeface="ＭＳ Ｐゴシック" charset="0"/>
              </a:rPr>
              <a:t> and collect terms 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0033CC"/>
                </a:solidFill>
                <a:latin typeface="Symbol" charset="0"/>
                <a:ea typeface="ＭＳ Ｐゴシック" charset="0"/>
              </a:rPr>
              <a:t>Q </a:t>
            </a:r>
            <a:r>
              <a:rPr lang="en-US" sz="2400" b="1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(m</a:t>
            </a:r>
            <a:r>
              <a:rPr lang="en-US" sz="2400" b="1" baseline="30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2</a:t>
            </a:r>
            <a:r>
              <a:rPr lang="en-US" sz="2400" b="1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)</a:t>
            </a:r>
            <a:r>
              <a:rPr lang="en-US" sz="2400" b="1" dirty="0">
                <a:latin typeface="Gill Sans" charset="0"/>
                <a:ea typeface="ＭＳ Ｐゴシック" charset="0"/>
              </a:rPr>
              <a:t>  </a:t>
            </a:r>
            <a:r>
              <a:rPr lang="en-US" sz="2400" dirty="0">
                <a:latin typeface="Gill Sans" charset="0"/>
                <a:ea typeface="ＭＳ Ｐゴシック" charset="0"/>
              </a:rPr>
              <a:t>time</a:t>
            </a:r>
          </a:p>
        </p:txBody>
      </p:sp>
      <p:grpSp>
        <p:nvGrpSpPr>
          <p:cNvPr id="13316" name="Group 47"/>
          <p:cNvGrpSpPr>
            <a:grpSpLocks/>
          </p:cNvGrpSpPr>
          <p:nvPr/>
        </p:nvGrpSpPr>
        <p:grpSpPr bwMode="auto">
          <a:xfrm>
            <a:off x="7391400" y="762000"/>
            <a:ext cx="1574800" cy="1600200"/>
            <a:chOff x="4656" y="144"/>
            <a:chExt cx="992" cy="1008"/>
          </a:xfrm>
        </p:grpSpPr>
        <p:sp>
          <p:nvSpPr>
            <p:cNvPr id="119814" name="Rectangle 6"/>
            <p:cNvSpPr>
              <a:spLocks noChangeArrowheads="1"/>
            </p:cNvSpPr>
            <p:nvPr/>
          </p:nvSpPr>
          <p:spPr bwMode="auto">
            <a:xfrm>
              <a:off x="5568" y="144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23" name="Line 15"/>
            <p:cNvSpPr>
              <a:spLocks noChangeShapeType="1"/>
            </p:cNvSpPr>
            <p:nvPr/>
          </p:nvSpPr>
          <p:spPr bwMode="auto">
            <a:xfrm flipH="1" flipV="1">
              <a:off x="4784" y="400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24" name="Line 16"/>
            <p:cNvSpPr>
              <a:spLocks noChangeShapeType="1"/>
            </p:cNvSpPr>
            <p:nvPr/>
          </p:nvSpPr>
          <p:spPr bwMode="auto">
            <a:xfrm flipH="1">
              <a:off x="4656" y="1032"/>
              <a:ext cx="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25" name="Rectangle 17"/>
            <p:cNvSpPr>
              <a:spLocks noChangeArrowheads="1"/>
            </p:cNvSpPr>
            <p:nvPr/>
          </p:nvSpPr>
          <p:spPr bwMode="auto">
            <a:xfrm>
              <a:off x="5424" y="144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26" name="Rectangle 18"/>
            <p:cNvSpPr>
              <a:spLocks noChangeArrowheads="1"/>
            </p:cNvSpPr>
            <p:nvPr/>
          </p:nvSpPr>
          <p:spPr bwMode="auto">
            <a:xfrm>
              <a:off x="5280" y="144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27" name="Rectangle 19"/>
            <p:cNvSpPr>
              <a:spLocks noChangeArrowheads="1"/>
            </p:cNvSpPr>
            <p:nvPr/>
          </p:nvSpPr>
          <p:spPr bwMode="auto">
            <a:xfrm>
              <a:off x="5136" y="144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28" name="Rectangle 20"/>
            <p:cNvSpPr>
              <a:spLocks noChangeArrowheads="1"/>
            </p:cNvSpPr>
            <p:nvPr/>
          </p:nvSpPr>
          <p:spPr bwMode="auto">
            <a:xfrm>
              <a:off x="5568" y="288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29" name="Rectangle 21"/>
            <p:cNvSpPr>
              <a:spLocks noChangeArrowheads="1"/>
            </p:cNvSpPr>
            <p:nvPr/>
          </p:nvSpPr>
          <p:spPr bwMode="auto">
            <a:xfrm>
              <a:off x="5424" y="288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30" name="Rectangle 22"/>
            <p:cNvSpPr>
              <a:spLocks noChangeArrowheads="1"/>
            </p:cNvSpPr>
            <p:nvPr/>
          </p:nvSpPr>
          <p:spPr bwMode="auto">
            <a:xfrm>
              <a:off x="5280" y="288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31" name="Rectangle 23"/>
            <p:cNvSpPr>
              <a:spLocks noChangeArrowheads="1"/>
            </p:cNvSpPr>
            <p:nvPr/>
          </p:nvSpPr>
          <p:spPr bwMode="auto">
            <a:xfrm>
              <a:off x="5136" y="288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32" name="Rectangle 24"/>
            <p:cNvSpPr>
              <a:spLocks noChangeArrowheads="1"/>
            </p:cNvSpPr>
            <p:nvPr/>
          </p:nvSpPr>
          <p:spPr bwMode="auto">
            <a:xfrm>
              <a:off x="5568" y="480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33" name="Rectangle 25"/>
            <p:cNvSpPr>
              <a:spLocks noChangeArrowheads="1"/>
            </p:cNvSpPr>
            <p:nvPr/>
          </p:nvSpPr>
          <p:spPr bwMode="auto">
            <a:xfrm>
              <a:off x="5424" y="480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34" name="Rectangle 26"/>
            <p:cNvSpPr>
              <a:spLocks noChangeArrowheads="1"/>
            </p:cNvSpPr>
            <p:nvPr/>
          </p:nvSpPr>
          <p:spPr bwMode="auto">
            <a:xfrm>
              <a:off x="5280" y="480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35" name="Rectangle 27"/>
            <p:cNvSpPr>
              <a:spLocks noChangeArrowheads="1"/>
            </p:cNvSpPr>
            <p:nvPr/>
          </p:nvSpPr>
          <p:spPr bwMode="auto">
            <a:xfrm>
              <a:off x="5136" y="480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36" name="Rectangle 28"/>
            <p:cNvSpPr>
              <a:spLocks noChangeArrowheads="1"/>
            </p:cNvSpPr>
            <p:nvPr/>
          </p:nvSpPr>
          <p:spPr bwMode="auto">
            <a:xfrm>
              <a:off x="5424" y="624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37" name="Rectangle 29"/>
            <p:cNvSpPr>
              <a:spLocks noChangeArrowheads="1"/>
            </p:cNvSpPr>
            <p:nvPr/>
          </p:nvSpPr>
          <p:spPr bwMode="auto">
            <a:xfrm>
              <a:off x="5280" y="624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38" name="Rectangle 30"/>
            <p:cNvSpPr>
              <a:spLocks noChangeArrowheads="1"/>
            </p:cNvSpPr>
            <p:nvPr/>
          </p:nvSpPr>
          <p:spPr bwMode="auto">
            <a:xfrm>
              <a:off x="5136" y="624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39" name="Rectangle 31"/>
            <p:cNvSpPr>
              <a:spLocks noChangeArrowheads="1"/>
            </p:cNvSpPr>
            <p:nvPr/>
          </p:nvSpPr>
          <p:spPr bwMode="auto">
            <a:xfrm>
              <a:off x="4992" y="624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40" name="Rectangle 32"/>
            <p:cNvSpPr>
              <a:spLocks noChangeArrowheads="1"/>
            </p:cNvSpPr>
            <p:nvPr/>
          </p:nvSpPr>
          <p:spPr bwMode="auto">
            <a:xfrm>
              <a:off x="5280" y="768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41" name="Rectangle 33"/>
            <p:cNvSpPr>
              <a:spLocks noChangeArrowheads="1"/>
            </p:cNvSpPr>
            <p:nvPr/>
          </p:nvSpPr>
          <p:spPr bwMode="auto">
            <a:xfrm>
              <a:off x="5136" y="768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42" name="Rectangle 34"/>
            <p:cNvSpPr>
              <a:spLocks noChangeArrowheads="1"/>
            </p:cNvSpPr>
            <p:nvPr/>
          </p:nvSpPr>
          <p:spPr bwMode="auto">
            <a:xfrm>
              <a:off x="4992" y="768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43" name="Rectangle 35"/>
            <p:cNvSpPr>
              <a:spLocks noChangeArrowheads="1"/>
            </p:cNvSpPr>
            <p:nvPr/>
          </p:nvSpPr>
          <p:spPr bwMode="auto">
            <a:xfrm>
              <a:off x="4848" y="768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44" name="Rectangle 36"/>
            <p:cNvSpPr>
              <a:spLocks noChangeArrowheads="1"/>
            </p:cNvSpPr>
            <p:nvPr/>
          </p:nvSpPr>
          <p:spPr bwMode="auto">
            <a:xfrm>
              <a:off x="5136" y="912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45" name="Rectangle 37"/>
            <p:cNvSpPr>
              <a:spLocks noChangeArrowheads="1"/>
            </p:cNvSpPr>
            <p:nvPr/>
          </p:nvSpPr>
          <p:spPr bwMode="auto">
            <a:xfrm>
              <a:off x="4992" y="912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46" name="Rectangle 38"/>
            <p:cNvSpPr>
              <a:spLocks noChangeArrowheads="1"/>
            </p:cNvSpPr>
            <p:nvPr/>
          </p:nvSpPr>
          <p:spPr bwMode="auto">
            <a:xfrm>
              <a:off x="4848" y="912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47" name="Rectangle 39"/>
            <p:cNvSpPr>
              <a:spLocks noChangeArrowheads="1"/>
            </p:cNvSpPr>
            <p:nvPr/>
          </p:nvSpPr>
          <p:spPr bwMode="auto">
            <a:xfrm>
              <a:off x="4704" y="912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48" name="Rectangle 40"/>
            <p:cNvSpPr>
              <a:spLocks noChangeArrowheads="1"/>
            </p:cNvSpPr>
            <p:nvPr/>
          </p:nvSpPr>
          <p:spPr bwMode="auto">
            <a:xfrm>
              <a:off x="5568" y="1104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49" name="Rectangle 41"/>
            <p:cNvSpPr>
              <a:spLocks noChangeArrowheads="1"/>
            </p:cNvSpPr>
            <p:nvPr/>
          </p:nvSpPr>
          <p:spPr bwMode="auto">
            <a:xfrm>
              <a:off x="5424" y="1104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50" name="Rectangle 42"/>
            <p:cNvSpPr>
              <a:spLocks noChangeArrowheads="1"/>
            </p:cNvSpPr>
            <p:nvPr/>
          </p:nvSpPr>
          <p:spPr bwMode="auto">
            <a:xfrm>
              <a:off x="5280" y="1104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51" name="Rectangle 43"/>
            <p:cNvSpPr>
              <a:spLocks noChangeArrowheads="1"/>
            </p:cNvSpPr>
            <p:nvPr/>
          </p:nvSpPr>
          <p:spPr bwMode="auto">
            <a:xfrm>
              <a:off x="5136" y="1104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52" name="Rectangle 44"/>
            <p:cNvSpPr>
              <a:spLocks noChangeArrowheads="1"/>
            </p:cNvSpPr>
            <p:nvPr/>
          </p:nvSpPr>
          <p:spPr bwMode="auto">
            <a:xfrm>
              <a:off x="4992" y="1104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53" name="Rectangle 45"/>
            <p:cNvSpPr>
              <a:spLocks noChangeArrowheads="1"/>
            </p:cNvSpPr>
            <p:nvPr/>
          </p:nvSpPr>
          <p:spPr bwMode="auto">
            <a:xfrm>
              <a:off x="4848" y="1104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54" name="Rectangle 46"/>
            <p:cNvSpPr>
              <a:spLocks noChangeArrowheads="1"/>
            </p:cNvSpPr>
            <p:nvPr/>
          </p:nvSpPr>
          <p:spPr bwMode="auto">
            <a:xfrm>
              <a:off x="4704" y="1104"/>
              <a:ext cx="4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41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6B0F6C9C-8BF3-6D43-80E2-16043B5E0953}" type="slidenum">
              <a:rPr lang="en-US" sz="1400">
                <a:solidFill>
                  <a:schemeClr val="bg2"/>
                </a:solidFill>
              </a:rPr>
              <a:pPr/>
              <a:t>81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248400" cy="533400"/>
          </a:xfrm>
        </p:spPr>
        <p:txBody>
          <a:bodyPr/>
          <a:lstStyle/>
          <a:p>
            <a:r>
              <a:rPr lang="en-US" dirty="0" smtClean="0">
                <a:latin typeface="Gill Sans" charset="0"/>
                <a:ea typeface="ＭＳ Ｐゴシック" charset="0"/>
              </a:rPr>
              <a:t>Naïve Divide </a:t>
            </a:r>
            <a:r>
              <a:rPr lang="en-US" dirty="0">
                <a:latin typeface="Gill Sans" charset="0"/>
                <a:ea typeface="ＭＳ Ｐゴシック" charset="0"/>
              </a:rPr>
              <a:t>and </a:t>
            </a:r>
            <a:r>
              <a:rPr lang="en-US" dirty="0" smtClean="0">
                <a:latin typeface="Gill Sans" charset="0"/>
                <a:ea typeface="ＭＳ Ｐゴシック" charset="0"/>
              </a:rPr>
              <a:t>Conquer</a:t>
            </a:r>
            <a:endParaRPr lang="en-US" dirty="0">
              <a:solidFill>
                <a:schemeClr val="bg1"/>
              </a:solidFill>
              <a:latin typeface="Gill Sans" charset="0"/>
              <a:ea typeface="ＭＳ Ｐゴシック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Gill Sans" charset="0"/>
                <a:ea typeface="ＭＳ Ｐゴシック" charset="0"/>
              </a:rPr>
              <a:t>Assume </a:t>
            </a:r>
            <a:r>
              <a:rPr lang="en-US" sz="28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m=2k</a:t>
            </a:r>
            <a:endParaRPr lang="en-US" dirty="0">
              <a:latin typeface="Gill Sans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P</a:t>
            </a:r>
            <a:r>
              <a:rPr lang="en-US" sz="2400" dirty="0">
                <a:latin typeface="Gill Sans" charset="0"/>
                <a:ea typeface="ＭＳ Ｐゴシック" charset="0"/>
              </a:rPr>
              <a:t> = (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a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</a:t>
            </a:r>
            <a:r>
              <a:rPr lang="en-US" sz="2400" dirty="0">
                <a:latin typeface="Gill Sans" charset="0"/>
                <a:ea typeface="ＭＳ Ｐゴシック" charset="0"/>
              </a:rPr>
              <a:t>+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a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  x </a:t>
            </a:r>
            <a:r>
              <a:rPr lang="en-US" sz="2400" dirty="0">
                <a:latin typeface="Gill Sans" charset="0"/>
                <a:ea typeface="ＭＳ Ｐゴシック" charset="0"/>
              </a:rPr>
              <a:t>+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a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2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x</a:t>
            </a:r>
            <a:r>
              <a:rPr lang="en-US" sz="2400" baseline="30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2 </a:t>
            </a:r>
            <a:r>
              <a:rPr lang="en-US" sz="2400" dirty="0">
                <a:latin typeface="Gill Sans" charset="0"/>
                <a:ea typeface="ＭＳ Ｐゴシック" charset="0"/>
              </a:rPr>
              <a:t>+ ... +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a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k-2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x</a:t>
            </a:r>
            <a:r>
              <a:rPr lang="en-US" sz="2400" baseline="30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k-2</a:t>
            </a:r>
            <a:r>
              <a:rPr lang="en-US" sz="2400" dirty="0">
                <a:latin typeface="Gill Sans" charset="0"/>
                <a:ea typeface="ＭＳ Ｐゴシック" charset="0"/>
              </a:rPr>
              <a:t> +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a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k-1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x</a:t>
            </a:r>
            <a:r>
              <a:rPr lang="en-US" sz="2400" baseline="30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k-1</a:t>
            </a:r>
            <a:r>
              <a:rPr lang="en-US" sz="2400" dirty="0">
                <a:latin typeface="Gill Sans" charset="0"/>
                <a:ea typeface="ＭＳ Ｐゴシック" charset="0"/>
              </a:rPr>
              <a:t>) +                       </a:t>
            </a:r>
            <a:r>
              <a:rPr lang="en-US" sz="2400" dirty="0" smtClean="0">
                <a:latin typeface="Gill Sans" charset="0"/>
                <a:ea typeface="ＭＳ Ｐゴシック" charset="0"/>
              </a:rPr>
              <a:t/>
            </a:r>
            <a:br>
              <a:rPr lang="en-US" sz="2400" dirty="0" smtClean="0">
                <a:latin typeface="Gill Sans" charset="0"/>
                <a:ea typeface="ＭＳ Ｐゴシック" charset="0"/>
              </a:rPr>
            </a:br>
            <a:r>
              <a:rPr lang="en-US" sz="2400" dirty="0" smtClean="0">
                <a:latin typeface="Gill Sans" charset="0"/>
                <a:ea typeface="ＭＳ Ｐゴシック" charset="0"/>
              </a:rPr>
              <a:t>   </a:t>
            </a:r>
            <a:r>
              <a:rPr lang="en-US" sz="2400" dirty="0">
                <a:latin typeface="Gill Sans" charset="0"/>
                <a:ea typeface="ＭＳ Ｐゴシック" charset="0"/>
              </a:rPr>
              <a:t>(</a:t>
            </a:r>
            <a:r>
              <a:rPr lang="en-US" sz="2400" dirty="0" err="1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a</a:t>
            </a:r>
            <a:r>
              <a:rPr lang="en-US" sz="2400" baseline="-25000" dirty="0" err="1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k</a:t>
            </a:r>
            <a:r>
              <a:rPr lang="en-US" sz="2400" dirty="0">
                <a:latin typeface="Gill Sans" charset="0"/>
                <a:ea typeface="ＭＳ Ｐゴシック" charset="0"/>
              </a:rPr>
              <a:t> +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a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k+1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x </a:t>
            </a:r>
            <a:r>
              <a:rPr lang="en-US" sz="2400" dirty="0">
                <a:latin typeface="Gill Sans" charset="0"/>
                <a:ea typeface="ＭＳ Ｐゴシック" charset="0"/>
              </a:rPr>
              <a:t>+           ... +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a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m-2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x</a:t>
            </a:r>
            <a:r>
              <a:rPr lang="en-US" sz="2400" baseline="30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k-2</a:t>
            </a:r>
            <a:r>
              <a:rPr lang="en-US" sz="2400" dirty="0">
                <a:latin typeface="Gill Sans" charset="0"/>
                <a:ea typeface="ＭＳ Ｐゴシック" charset="0"/>
              </a:rPr>
              <a:t> +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a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m-1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x</a:t>
            </a:r>
            <a:r>
              <a:rPr lang="en-US" sz="2400" baseline="30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k-1</a:t>
            </a:r>
            <a:r>
              <a:rPr lang="en-US" sz="2400" dirty="0">
                <a:latin typeface="Gill Sans" charset="0"/>
                <a:ea typeface="ＭＳ Ｐゴシック" charset="0"/>
              </a:rPr>
              <a:t>) </a:t>
            </a:r>
            <a:r>
              <a:rPr lang="en-US" sz="2400" dirty="0" err="1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x</a:t>
            </a:r>
            <a:r>
              <a:rPr lang="en-US" sz="2400" baseline="30000" dirty="0" err="1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k</a:t>
            </a:r>
            <a:r>
              <a:rPr lang="en-US" sz="2400" baseline="300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                   </a:t>
            </a:r>
            <a:r>
              <a:rPr lang="en-US" sz="2400" baseline="30000" dirty="0" smtClean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/>
            </a:r>
            <a:br>
              <a:rPr lang="en-US" sz="2400" baseline="30000" dirty="0" smtClean="0">
                <a:solidFill>
                  <a:srgbClr val="FF0000"/>
                </a:solidFill>
                <a:latin typeface="Gill Sans" charset="0"/>
                <a:ea typeface="ＭＳ Ｐゴシック" charset="0"/>
              </a:rPr>
            </a:br>
            <a:r>
              <a:rPr lang="en-US" sz="2400" dirty="0" smtClean="0">
                <a:latin typeface="Gill Sans" charset="0"/>
                <a:ea typeface="ＭＳ Ｐゴシック" charset="0"/>
              </a:rPr>
              <a:t>=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P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400" dirty="0">
                <a:latin typeface="Gill Sans" charset="0"/>
                <a:ea typeface="ＭＳ Ｐゴシック" charset="0"/>
              </a:rPr>
              <a:t> +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P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400" baseline="-25000" dirty="0">
                <a:solidFill>
                  <a:srgbClr val="009900"/>
                </a:solidFill>
                <a:latin typeface="Gill Sans" charset="0"/>
                <a:ea typeface="ＭＳ Ｐゴシック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x</a:t>
            </a:r>
            <a:r>
              <a:rPr lang="en-US" sz="2400" baseline="30000" dirty="0" err="1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k</a:t>
            </a:r>
            <a:r>
              <a:rPr lang="en-US" sz="2400" baseline="300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r>
              <a:rPr lang="en-US" sz="2400" dirty="0">
                <a:latin typeface="Gill Sans" charset="0"/>
                <a:ea typeface="ＭＳ Ｐゴシック" charset="0"/>
              </a:rPr>
              <a:t> =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400" dirty="0">
                <a:latin typeface="Gill Sans" charset="0"/>
                <a:ea typeface="ＭＳ Ｐゴシック" charset="0"/>
              </a:rPr>
              <a:t> +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400" baseline="-250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x</a:t>
            </a:r>
            <a:r>
              <a:rPr lang="en-US" sz="2400" baseline="30000" dirty="0" err="1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k</a:t>
            </a:r>
            <a:endParaRPr lang="en-US" sz="2400" baseline="30000" dirty="0">
              <a:solidFill>
                <a:srgbClr val="FF0000"/>
              </a:solidFill>
              <a:latin typeface="Gill Sans" charset="0"/>
              <a:ea typeface="ＭＳ Ｐゴシック" charset="0"/>
            </a:endParaRPr>
          </a:p>
          <a:p>
            <a:pPr lvl="4">
              <a:lnSpc>
                <a:spcPct val="90000"/>
              </a:lnSpc>
            </a:pPr>
            <a:endParaRPr lang="en-US" sz="1800" dirty="0">
              <a:latin typeface="Gill San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P</a:t>
            </a:r>
            <a:r>
              <a:rPr lang="en-US" sz="28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r>
              <a:rPr lang="en-US" sz="2400" dirty="0">
                <a:latin typeface="Gill Sans" charset="0"/>
                <a:ea typeface="ＭＳ Ｐゴシック" charset="0"/>
              </a:rPr>
              <a:t>  = (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P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400" dirty="0">
                <a:latin typeface="Gill Sans" charset="0"/>
                <a:ea typeface="ＭＳ Ｐゴシック" charset="0"/>
              </a:rPr>
              <a:t>+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P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x</a:t>
            </a:r>
            <a:r>
              <a:rPr lang="en-US" sz="2400" baseline="300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k</a:t>
            </a:r>
            <a:r>
              <a:rPr lang="en-US" sz="2400" dirty="0">
                <a:latin typeface="Gill Sans" charset="0"/>
                <a:ea typeface="ＭＳ Ｐゴシック" charset="0"/>
              </a:rPr>
              <a:t>)(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400" dirty="0">
                <a:latin typeface="Gill Sans" charset="0"/>
                <a:ea typeface="ＭＳ Ｐゴシック" charset="0"/>
              </a:rPr>
              <a:t>+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x</a:t>
            </a:r>
            <a:r>
              <a:rPr lang="en-US" sz="2400" baseline="300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k</a:t>
            </a:r>
            <a:r>
              <a:rPr lang="en-US" sz="2400" dirty="0">
                <a:latin typeface="Gill Sans" charset="0"/>
                <a:ea typeface="ＭＳ Ｐゴシック" charset="0"/>
              </a:rPr>
              <a:t>)   					</a:t>
            </a:r>
            <a:r>
              <a:rPr lang="en-US" sz="2400" dirty="0" smtClean="0">
                <a:latin typeface="Gill Sans" charset="0"/>
                <a:ea typeface="ＭＳ Ｐゴシック" charset="0"/>
              </a:rPr>
              <a:t/>
            </a:r>
            <a:br>
              <a:rPr lang="en-US" sz="2400" dirty="0" smtClean="0">
                <a:latin typeface="Gill Sans" charset="0"/>
                <a:ea typeface="ＭＳ Ｐゴシック" charset="0"/>
              </a:rPr>
            </a:br>
            <a:r>
              <a:rPr lang="en-US" sz="2400" dirty="0" smtClean="0">
                <a:latin typeface="Gill Sans" charset="0"/>
                <a:ea typeface="ＭＳ Ｐゴシック" charset="0"/>
              </a:rPr>
              <a:t>    </a:t>
            </a:r>
            <a:r>
              <a:rPr lang="en-US" sz="2400" dirty="0">
                <a:latin typeface="Gill Sans" charset="0"/>
                <a:ea typeface="ＭＳ Ｐゴシック" charset="0"/>
              </a:rPr>
              <a:t>=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P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400" dirty="0">
                <a:latin typeface="Gill Sans" charset="0"/>
                <a:ea typeface="ＭＳ Ｐゴシック" charset="0"/>
              </a:rPr>
              <a:t> + (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P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+P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400" dirty="0">
                <a:latin typeface="Gill Sans" charset="0"/>
                <a:ea typeface="ＭＳ Ｐゴシック" charset="0"/>
              </a:rPr>
              <a:t>)</a:t>
            </a:r>
            <a:r>
              <a:rPr lang="en-US" sz="2400" dirty="0" err="1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x</a:t>
            </a:r>
            <a:r>
              <a:rPr lang="en-US" sz="2400" baseline="30000" dirty="0" err="1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k</a:t>
            </a:r>
            <a:r>
              <a:rPr lang="en-US" sz="2400" dirty="0">
                <a:latin typeface="Gill Sans" charset="0"/>
                <a:ea typeface="ＭＳ Ｐゴシック" charset="0"/>
              </a:rPr>
              <a:t> +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P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r>
              <a:rPr lang="en-US" sz="24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x</a:t>
            </a:r>
            <a:r>
              <a:rPr lang="en-US" sz="2400" baseline="300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2k</a:t>
            </a:r>
            <a:endParaRPr lang="en-US" sz="2400" baseline="-25000" dirty="0">
              <a:solidFill>
                <a:schemeClr val="accent1"/>
              </a:solidFill>
              <a:latin typeface="Gill Sans" charset="0"/>
              <a:ea typeface="ＭＳ Ｐゴシック" charset="0"/>
            </a:endParaRPr>
          </a:p>
          <a:p>
            <a:pPr lvl="4">
              <a:lnSpc>
                <a:spcPct val="90000"/>
              </a:lnSpc>
            </a:pPr>
            <a:endParaRPr lang="en-US" sz="1600" baseline="-25000" dirty="0">
              <a:latin typeface="Gill San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4</a:t>
            </a:r>
            <a:r>
              <a:rPr lang="en-US" sz="2400" dirty="0">
                <a:latin typeface="Gill Sans" charset="0"/>
                <a:ea typeface="ＭＳ Ｐゴシック" charset="0"/>
              </a:rPr>
              <a:t> sub-problems of size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k=m/2 </a:t>
            </a:r>
            <a:r>
              <a:rPr lang="en-US" sz="2400" dirty="0">
                <a:latin typeface="Gill Sans" charset="0"/>
                <a:ea typeface="ＭＳ Ｐゴシック" charset="0"/>
              </a:rPr>
              <a:t>plus linear combining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T(m)=4T(m/2)+cm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ill Sans" charset="0"/>
                <a:ea typeface="ＭＳ Ｐゴシック" charset="0"/>
              </a:rPr>
              <a:t>Solution 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T(m) = O(m</a:t>
            </a:r>
            <a:r>
              <a:rPr lang="en-US" sz="2400" baseline="30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2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)	</a:t>
            </a:r>
            <a:endParaRPr lang="en-US" sz="2400" dirty="0">
              <a:latin typeface="Gill San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Gill Sans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858000" y="468610"/>
            <a:ext cx="2133600" cy="14099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</a:endParaRPr>
          </a:p>
        </p:txBody>
      </p:sp>
      <p:grpSp>
        <p:nvGrpSpPr>
          <p:cNvPr id="15364" name="Group 28"/>
          <p:cNvGrpSpPr>
            <a:grpSpLocks/>
          </p:cNvGrpSpPr>
          <p:nvPr/>
        </p:nvGrpSpPr>
        <p:grpSpPr bwMode="auto">
          <a:xfrm>
            <a:off x="6324600" y="228600"/>
            <a:ext cx="2641600" cy="1600200"/>
            <a:chOff x="3984" y="1920"/>
            <a:chExt cx="1664" cy="1008"/>
          </a:xfrm>
        </p:grpSpPr>
        <p:sp>
          <p:nvSpPr>
            <p:cNvPr id="120837" name="Rectangle 5"/>
            <p:cNvSpPr>
              <a:spLocks noChangeArrowheads="1"/>
            </p:cNvSpPr>
            <p:nvPr/>
          </p:nvSpPr>
          <p:spPr bwMode="auto">
            <a:xfrm>
              <a:off x="5280" y="1920"/>
              <a:ext cx="336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0848" name="Rectangle 16"/>
            <p:cNvSpPr>
              <a:spLocks noChangeArrowheads="1"/>
            </p:cNvSpPr>
            <p:nvPr/>
          </p:nvSpPr>
          <p:spPr bwMode="auto">
            <a:xfrm>
              <a:off x="4848" y="1920"/>
              <a:ext cx="336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0849" name="Rectangle 17"/>
            <p:cNvSpPr>
              <a:spLocks noChangeArrowheads="1"/>
            </p:cNvSpPr>
            <p:nvPr/>
          </p:nvSpPr>
          <p:spPr bwMode="auto">
            <a:xfrm>
              <a:off x="5280" y="2064"/>
              <a:ext cx="336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0850" name="Rectangle 18"/>
            <p:cNvSpPr>
              <a:spLocks noChangeArrowheads="1"/>
            </p:cNvSpPr>
            <p:nvPr/>
          </p:nvSpPr>
          <p:spPr bwMode="auto">
            <a:xfrm>
              <a:off x="4848" y="2064"/>
              <a:ext cx="336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0851" name="Rectangle 19"/>
            <p:cNvSpPr>
              <a:spLocks noChangeArrowheads="1"/>
            </p:cNvSpPr>
            <p:nvPr/>
          </p:nvSpPr>
          <p:spPr bwMode="auto">
            <a:xfrm>
              <a:off x="4848" y="2256"/>
              <a:ext cx="76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0853" name="Rectangle 21"/>
            <p:cNvSpPr>
              <a:spLocks noChangeArrowheads="1"/>
            </p:cNvSpPr>
            <p:nvPr/>
          </p:nvSpPr>
          <p:spPr bwMode="auto">
            <a:xfrm>
              <a:off x="4416" y="2400"/>
              <a:ext cx="76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0854" name="Rectangle 22"/>
            <p:cNvSpPr>
              <a:spLocks noChangeArrowheads="1"/>
            </p:cNvSpPr>
            <p:nvPr/>
          </p:nvSpPr>
          <p:spPr bwMode="auto">
            <a:xfrm>
              <a:off x="4416" y="2544"/>
              <a:ext cx="76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0855" name="Rectangle 23"/>
            <p:cNvSpPr>
              <a:spLocks noChangeArrowheads="1"/>
            </p:cNvSpPr>
            <p:nvPr/>
          </p:nvSpPr>
          <p:spPr bwMode="auto">
            <a:xfrm>
              <a:off x="3984" y="2688"/>
              <a:ext cx="76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0856" name="Rectangle 24"/>
            <p:cNvSpPr>
              <a:spLocks noChangeArrowheads="1"/>
            </p:cNvSpPr>
            <p:nvPr/>
          </p:nvSpPr>
          <p:spPr bwMode="auto">
            <a:xfrm>
              <a:off x="3984" y="2880"/>
              <a:ext cx="1632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0858" name="Line 26"/>
            <p:cNvSpPr>
              <a:spLocks noChangeShapeType="1"/>
            </p:cNvSpPr>
            <p:nvPr/>
          </p:nvSpPr>
          <p:spPr bwMode="auto">
            <a:xfrm flipH="1" flipV="1">
              <a:off x="4784" y="2176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0859" name="Line 27"/>
            <p:cNvSpPr>
              <a:spLocks noChangeShapeType="1"/>
            </p:cNvSpPr>
            <p:nvPr/>
          </p:nvSpPr>
          <p:spPr bwMode="auto">
            <a:xfrm flipH="1">
              <a:off x="3984" y="2808"/>
              <a:ext cx="1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9310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B43A1CC5-BD83-5743-A35E-588832D57616}" type="slidenum">
              <a:rPr lang="en-US" sz="1400">
                <a:solidFill>
                  <a:schemeClr val="bg2"/>
                </a:solidFill>
              </a:rPr>
              <a:pPr/>
              <a:t>82</a:t>
            </a:fld>
            <a:endParaRPr lang="en-US" sz="1400">
              <a:solidFill>
                <a:schemeClr val="bg2"/>
              </a:solidFill>
            </a:endParaRPr>
          </a:p>
        </p:txBody>
      </p:sp>
      <p:cxnSp>
        <p:nvCxnSpPr>
          <p:cNvPr id="121858" name="AutoShape 2"/>
          <p:cNvCxnSpPr>
            <a:cxnSpLocks noChangeShapeType="1"/>
          </p:cNvCxnSpPr>
          <p:nvPr/>
        </p:nvCxnSpPr>
        <p:spPr bwMode="auto">
          <a:xfrm>
            <a:off x="457200" y="3971925"/>
            <a:ext cx="0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324600" cy="533400"/>
          </a:xfrm>
        </p:spPr>
        <p:txBody>
          <a:bodyPr/>
          <a:lstStyle/>
          <a:p>
            <a:r>
              <a:rPr lang="en-US" dirty="0" err="1">
                <a:latin typeface="Gill Sans" charset="0"/>
                <a:ea typeface="ＭＳ Ｐゴシック" charset="0"/>
              </a:rPr>
              <a:t>Karatsuba</a:t>
            </a:r>
            <a:r>
              <a:rPr lang="ja-JP" altLang="en-US" dirty="0">
                <a:latin typeface="Gill Sans" charset="0"/>
                <a:ea typeface="ＭＳ Ｐゴシック" charset="0"/>
              </a:rPr>
              <a:t>’</a:t>
            </a:r>
            <a:r>
              <a:rPr lang="en-US" altLang="ja-JP" dirty="0">
                <a:latin typeface="Gill Sans" charset="0"/>
                <a:ea typeface="ＭＳ Ｐゴシック" charset="0"/>
              </a:rPr>
              <a:t>s </a:t>
            </a:r>
            <a:r>
              <a:rPr lang="en-US" altLang="ja-JP" dirty="0" smtClean="0">
                <a:latin typeface="Gill Sans" charset="0"/>
                <a:ea typeface="ＭＳ Ｐゴシック" charset="0"/>
              </a:rPr>
              <a:t>Algorithm</a:t>
            </a:r>
            <a:endParaRPr lang="en-US" dirty="0">
              <a:latin typeface="Gill Sans" charset="0"/>
              <a:ea typeface="ＭＳ Ｐゴシック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78800" cy="4171950"/>
          </a:xfrm>
        </p:spPr>
        <p:txBody>
          <a:bodyPr/>
          <a:lstStyle/>
          <a:p>
            <a:r>
              <a:rPr lang="en-US" sz="2800" dirty="0">
                <a:latin typeface="Gill Sans" charset="0"/>
                <a:ea typeface="ＭＳ Ｐゴシック" charset="0"/>
              </a:rPr>
              <a:t>A better way to compute terms</a:t>
            </a:r>
          </a:p>
          <a:p>
            <a:pPr lvl="1"/>
            <a:r>
              <a:rPr lang="en-US" sz="2400" dirty="0">
                <a:latin typeface="Gill Sans" charset="0"/>
                <a:ea typeface="ＭＳ Ｐゴシック" charset="0"/>
              </a:rPr>
              <a:t>Compute </a:t>
            </a:r>
          </a:p>
          <a:p>
            <a:pPr lvl="2"/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P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</a:p>
          <a:p>
            <a:pPr lvl="2"/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P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endParaRPr lang="en-US" sz="2000" dirty="0">
              <a:latin typeface="Gill Sans" charset="0"/>
              <a:ea typeface="ＭＳ Ｐゴシック" charset="0"/>
            </a:endParaRPr>
          </a:p>
          <a:p>
            <a:pPr lvl="2"/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(P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+P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)(Q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+Q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)</a:t>
            </a:r>
            <a:r>
              <a:rPr lang="en-US" sz="2000" dirty="0">
                <a:latin typeface="Gill Sans" charset="0"/>
                <a:ea typeface="ＭＳ Ｐゴシック" charset="0"/>
              </a:rPr>
              <a:t>  which is 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P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+P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+P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+P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endParaRPr lang="en-US" sz="2000" dirty="0">
              <a:latin typeface="Gill Sans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Gill Sans" charset="0"/>
                <a:ea typeface="ＭＳ Ｐゴシック" charset="0"/>
              </a:rPr>
              <a:t>Then</a:t>
            </a:r>
          </a:p>
          <a:p>
            <a:pPr lvl="2"/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P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+P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000" dirty="0">
                <a:latin typeface="Gill Sans" charset="0"/>
                <a:ea typeface="ＭＳ Ｐゴシック" charset="0"/>
              </a:rPr>
              <a:t> = 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(P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+P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)(Q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+Q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)</a:t>
            </a:r>
            <a:r>
              <a:rPr lang="en-US" sz="2000" dirty="0">
                <a:latin typeface="Gill Sans" charset="0"/>
                <a:ea typeface="ＭＳ Ｐゴシック" charset="0"/>
              </a:rPr>
              <a:t> - 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P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0</a:t>
            </a:r>
            <a:r>
              <a:rPr lang="en-US" sz="2000" baseline="-25000" dirty="0">
                <a:latin typeface="Gill Sans" charset="0"/>
                <a:ea typeface="ＭＳ Ｐゴシック" charset="0"/>
              </a:rPr>
              <a:t> </a:t>
            </a:r>
            <a:r>
              <a:rPr lang="en-US" sz="2000" dirty="0">
                <a:latin typeface="Gill Sans" charset="0"/>
                <a:ea typeface="ＭＳ Ｐゴシック" charset="0"/>
              </a:rPr>
              <a:t>- 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P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Q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</a:t>
            </a:r>
            <a:endParaRPr lang="en-US" sz="2000" dirty="0">
              <a:latin typeface="Gill Sans" charset="0"/>
              <a:ea typeface="ＭＳ Ｐゴシック" charset="0"/>
            </a:endParaRPr>
          </a:p>
          <a:p>
            <a:pPr lvl="1"/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3</a:t>
            </a:r>
            <a:r>
              <a:rPr lang="en-US" sz="2400" dirty="0">
                <a:latin typeface="Gill Sans" charset="0"/>
                <a:ea typeface="ＭＳ Ｐゴシック" charset="0"/>
              </a:rPr>
              <a:t> sub-problems of size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m/2</a:t>
            </a:r>
            <a:r>
              <a:rPr lang="en-US" sz="2400" dirty="0">
                <a:latin typeface="Gill Sans" charset="0"/>
                <a:ea typeface="ＭＳ Ｐゴシック" charset="0"/>
              </a:rPr>
              <a:t> plus </a:t>
            </a:r>
            <a:r>
              <a:rPr lang="en-US" sz="24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O(m)</a:t>
            </a:r>
            <a:r>
              <a:rPr lang="en-US" sz="2400" dirty="0">
                <a:latin typeface="Gill Sans" charset="0"/>
                <a:ea typeface="ＭＳ Ｐゴシック" charset="0"/>
              </a:rPr>
              <a:t> work</a:t>
            </a:r>
          </a:p>
          <a:p>
            <a:pPr lvl="2"/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T(m) = 3 T(m/2) + cm</a:t>
            </a:r>
            <a:endParaRPr lang="en-US" sz="2000" dirty="0">
              <a:latin typeface="Gill Sans" charset="0"/>
              <a:ea typeface="ＭＳ Ｐゴシック" charset="0"/>
            </a:endParaRPr>
          </a:p>
          <a:p>
            <a:pPr lvl="2"/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T(m) = O(m</a:t>
            </a:r>
            <a:r>
              <a:rPr lang="en-US" sz="2000" baseline="30000" dirty="0">
                <a:solidFill>
                  <a:srgbClr val="0033CC"/>
                </a:solidFill>
                <a:latin typeface="Symbol" charset="0"/>
                <a:ea typeface="ＭＳ Ｐゴシック" charset="0"/>
              </a:rPr>
              <a:t>a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)</a:t>
            </a:r>
            <a:r>
              <a:rPr lang="en-US" sz="2000" dirty="0">
                <a:latin typeface="Gill Sans" charset="0"/>
                <a:ea typeface="ＭＳ Ｐゴシック" charset="0"/>
              </a:rPr>
              <a:t> where </a:t>
            </a:r>
            <a:r>
              <a:rPr lang="en-US" sz="2000" dirty="0">
                <a:solidFill>
                  <a:srgbClr val="0033CC"/>
                </a:solidFill>
                <a:latin typeface="Symbol" charset="0"/>
                <a:ea typeface="ＭＳ Ｐゴシック" charset="0"/>
              </a:rPr>
              <a:t>a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 = log</a:t>
            </a:r>
            <a:r>
              <a:rPr lang="en-US" sz="2000" baseline="-25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2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3 = </a:t>
            </a:r>
            <a:r>
              <a:rPr lang="en-US" sz="2000" dirty="0" smtClean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1.585.</a:t>
            </a:r>
            <a:r>
              <a:rPr lang="en-US" sz="2000" dirty="0">
                <a:solidFill>
                  <a:srgbClr val="0033CC"/>
                </a:solidFill>
                <a:latin typeface="Gill Sans" charset="0"/>
                <a:ea typeface="ＭＳ Ｐゴシック" charset="0"/>
              </a:rPr>
              <a:t>..</a:t>
            </a:r>
            <a:endParaRPr lang="en-US" sz="2000" dirty="0">
              <a:latin typeface="Gill Sans" charset="0"/>
              <a:ea typeface="ＭＳ Ｐゴシック" charset="0"/>
            </a:endParaRPr>
          </a:p>
        </p:txBody>
      </p:sp>
      <p:grpSp>
        <p:nvGrpSpPr>
          <p:cNvPr id="17413" name="Group 17"/>
          <p:cNvGrpSpPr>
            <a:grpSpLocks/>
          </p:cNvGrpSpPr>
          <p:nvPr/>
        </p:nvGrpSpPr>
        <p:grpSpPr bwMode="auto">
          <a:xfrm>
            <a:off x="6324600" y="228600"/>
            <a:ext cx="2641600" cy="1371600"/>
            <a:chOff x="3984" y="144"/>
            <a:chExt cx="1664" cy="864"/>
          </a:xfrm>
        </p:grpSpPr>
        <p:sp>
          <p:nvSpPr>
            <p:cNvPr id="121862" name="Rectangle 6"/>
            <p:cNvSpPr>
              <a:spLocks noChangeArrowheads="1"/>
            </p:cNvSpPr>
            <p:nvPr/>
          </p:nvSpPr>
          <p:spPr bwMode="auto">
            <a:xfrm>
              <a:off x="5280" y="144"/>
              <a:ext cx="336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1863" name="Rectangle 7"/>
            <p:cNvSpPr>
              <a:spLocks noChangeArrowheads="1"/>
            </p:cNvSpPr>
            <p:nvPr/>
          </p:nvSpPr>
          <p:spPr bwMode="auto">
            <a:xfrm>
              <a:off x="4848" y="144"/>
              <a:ext cx="336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1864" name="Rectangle 8"/>
            <p:cNvSpPr>
              <a:spLocks noChangeArrowheads="1"/>
            </p:cNvSpPr>
            <p:nvPr/>
          </p:nvSpPr>
          <p:spPr bwMode="auto">
            <a:xfrm>
              <a:off x="5280" y="288"/>
              <a:ext cx="336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1865" name="Rectangle 9"/>
            <p:cNvSpPr>
              <a:spLocks noChangeArrowheads="1"/>
            </p:cNvSpPr>
            <p:nvPr/>
          </p:nvSpPr>
          <p:spPr bwMode="auto">
            <a:xfrm>
              <a:off x="4848" y="288"/>
              <a:ext cx="336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1866" name="Rectangle 10"/>
            <p:cNvSpPr>
              <a:spLocks noChangeArrowheads="1"/>
            </p:cNvSpPr>
            <p:nvPr/>
          </p:nvSpPr>
          <p:spPr bwMode="auto">
            <a:xfrm>
              <a:off x="4848" y="480"/>
              <a:ext cx="76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1867" name="Rectangle 11"/>
            <p:cNvSpPr>
              <a:spLocks noChangeArrowheads="1"/>
            </p:cNvSpPr>
            <p:nvPr/>
          </p:nvSpPr>
          <p:spPr bwMode="auto">
            <a:xfrm>
              <a:off x="4416" y="624"/>
              <a:ext cx="768" cy="48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1869" name="Rectangle 13"/>
            <p:cNvSpPr>
              <a:spLocks noChangeArrowheads="1"/>
            </p:cNvSpPr>
            <p:nvPr/>
          </p:nvSpPr>
          <p:spPr bwMode="auto">
            <a:xfrm>
              <a:off x="3984" y="768"/>
              <a:ext cx="768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1870" name="Rectangle 14"/>
            <p:cNvSpPr>
              <a:spLocks noChangeArrowheads="1"/>
            </p:cNvSpPr>
            <p:nvPr/>
          </p:nvSpPr>
          <p:spPr bwMode="auto">
            <a:xfrm>
              <a:off x="3984" y="960"/>
              <a:ext cx="1632" cy="48"/>
            </a:xfrm>
            <a:prstGeom prst="rect">
              <a:avLst/>
            </a:prstGeom>
            <a:noFill/>
            <a:ln w="762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1871" name="Line 15"/>
            <p:cNvSpPr>
              <a:spLocks noChangeShapeType="1"/>
            </p:cNvSpPr>
            <p:nvPr/>
          </p:nvSpPr>
          <p:spPr bwMode="auto">
            <a:xfrm flipH="1" flipV="1">
              <a:off x="4784" y="400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1872" name="Line 16"/>
            <p:cNvSpPr>
              <a:spLocks noChangeShapeType="1"/>
            </p:cNvSpPr>
            <p:nvPr/>
          </p:nvSpPr>
          <p:spPr bwMode="auto">
            <a:xfrm flipH="1">
              <a:off x="3984" y="888"/>
              <a:ext cx="1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7010400" y="468610"/>
            <a:ext cx="1981200" cy="21719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</a:endParaRPr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>
            <a:off x="4800600" y="36576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4325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4F62D3F8-AD3C-B142-8F5E-D52214B0FB41}" type="slidenum">
              <a:rPr lang="en-US" sz="1400">
                <a:solidFill>
                  <a:schemeClr val="bg2"/>
                </a:solidFill>
              </a:rPr>
              <a:pPr/>
              <a:t>83</a:t>
            </a:fld>
            <a:endParaRPr lang="en-US" sz="1400">
              <a:solidFill>
                <a:schemeClr val="bg2"/>
              </a:solidFill>
            </a:endParaRPr>
          </a:p>
        </p:txBody>
      </p:sp>
      <p:cxnSp>
        <p:nvCxnSpPr>
          <p:cNvPr id="167938" name="AutoShape 2"/>
          <p:cNvCxnSpPr>
            <a:cxnSpLocks noChangeShapeType="1"/>
          </p:cNvCxnSpPr>
          <p:nvPr/>
        </p:nvCxnSpPr>
        <p:spPr bwMode="auto">
          <a:xfrm>
            <a:off x="457200" y="3971925"/>
            <a:ext cx="0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172200" cy="533400"/>
          </a:xfrm>
        </p:spPr>
        <p:txBody>
          <a:bodyPr/>
          <a:lstStyle/>
          <a:p>
            <a:r>
              <a:rPr lang="en-US" dirty="0" err="1" smtClean="0">
                <a:latin typeface="Gill Sans" charset="0"/>
                <a:ea typeface="ＭＳ Ｐゴシック" charset="0"/>
              </a:rPr>
              <a:t>Karatsuba</a:t>
            </a:r>
            <a:r>
              <a:rPr lang="en-US" dirty="0" smtClean="0">
                <a:latin typeface="Gill Sans" charset="0"/>
                <a:ea typeface="ＭＳ Ｐゴシック" charset="0"/>
              </a:rPr>
              <a:t>: Details</a:t>
            </a:r>
            <a:endParaRPr lang="en-US" dirty="0">
              <a:latin typeface="Gill Sans" charset="0"/>
              <a:ea typeface="ＭＳ Ｐゴシック" charset="0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78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>
                <a:latin typeface="Gill Sans" charset="0"/>
                <a:ea typeface="ＭＳ Ｐゴシック" charset="0"/>
              </a:rPr>
              <a:t>PolyMul</a:t>
            </a:r>
            <a:r>
              <a:rPr lang="en-US" sz="2400" dirty="0">
                <a:latin typeface="Gill Sans" charset="0"/>
                <a:ea typeface="ＭＳ Ｐゴシック" charset="0"/>
              </a:rPr>
              <a:t>(P, Q):</a:t>
            </a:r>
          </a:p>
          <a:p>
            <a:pPr marL="463550" lvl="1" indent="-6350">
              <a:lnSpc>
                <a:spcPct val="90000"/>
              </a:lnSpc>
            </a:pPr>
            <a:r>
              <a:rPr lang="en-US" sz="2000" dirty="0">
                <a:latin typeface="Gill Sans" charset="0"/>
                <a:ea typeface="ＭＳ Ｐゴシック" charset="0"/>
              </a:rPr>
              <a:t>// P, Q are length m </a:t>
            </a:r>
            <a:r>
              <a:rPr lang="en-US" sz="2000" dirty="0" smtClean="0">
                <a:latin typeface="Gill Sans" charset="0"/>
                <a:ea typeface="ＭＳ Ｐゴシック" charset="0"/>
              </a:rPr>
              <a:t>= 2k </a:t>
            </a:r>
            <a:r>
              <a:rPr lang="en-US" sz="2000" dirty="0">
                <a:latin typeface="Gill Sans" charset="0"/>
                <a:ea typeface="ＭＳ Ｐゴシック" charset="0"/>
              </a:rPr>
              <a:t>vectors, with P[</a:t>
            </a:r>
            <a:r>
              <a:rPr lang="en-US" sz="2000" dirty="0" err="1">
                <a:latin typeface="Gill Sans" charset="0"/>
                <a:ea typeface="ＭＳ Ｐゴシック" charset="0"/>
              </a:rPr>
              <a:t>i</a:t>
            </a:r>
            <a:r>
              <a:rPr lang="en-US" sz="2000" dirty="0">
                <a:latin typeface="Gill Sans" charset="0"/>
                <a:ea typeface="ＭＳ Ｐゴシック" charset="0"/>
              </a:rPr>
              <a:t>], Q[</a:t>
            </a:r>
            <a:r>
              <a:rPr lang="en-US" sz="2000" dirty="0" err="1">
                <a:latin typeface="Gill Sans" charset="0"/>
                <a:ea typeface="ＭＳ Ｐゴシック" charset="0"/>
              </a:rPr>
              <a:t>i</a:t>
            </a:r>
            <a:r>
              <a:rPr lang="en-US" sz="2000" dirty="0">
                <a:latin typeface="Gill Sans" charset="0"/>
                <a:ea typeface="ＭＳ Ｐゴシック" charset="0"/>
              </a:rPr>
              <a:t>] being</a:t>
            </a:r>
            <a:br>
              <a:rPr lang="en-US" sz="2000" dirty="0">
                <a:latin typeface="Gill Sans" charset="0"/>
                <a:ea typeface="ＭＳ Ｐゴシック" charset="0"/>
              </a:rPr>
            </a:br>
            <a:r>
              <a:rPr lang="en-US" sz="2000" dirty="0">
                <a:latin typeface="Gill Sans" charset="0"/>
                <a:ea typeface="ＭＳ Ｐゴシック" charset="0"/>
              </a:rPr>
              <a:t>// the coefficient of x</a:t>
            </a:r>
            <a:r>
              <a:rPr lang="en-US" sz="2000" baseline="30000" dirty="0">
                <a:latin typeface="Gill Sans" charset="0"/>
                <a:ea typeface="ＭＳ Ｐゴシック" charset="0"/>
              </a:rPr>
              <a:t>i</a:t>
            </a:r>
            <a:r>
              <a:rPr lang="en-US" sz="2000" dirty="0">
                <a:latin typeface="Gill Sans" charset="0"/>
                <a:ea typeface="ＭＳ Ｐゴシック" charset="0"/>
              </a:rPr>
              <a:t> in polynomials P, Q respectively.</a:t>
            </a:r>
          </a:p>
          <a:p>
            <a:pPr marL="463550" lvl="1" indent="-6350">
              <a:lnSpc>
                <a:spcPct val="90000"/>
              </a:lnSpc>
            </a:pPr>
            <a:r>
              <a:rPr lang="en-US" sz="2000" dirty="0">
                <a:latin typeface="Gill Sans" charset="0"/>
                <a:ea typeface="ＭＳ Ｐゴシック" charset="0"/>
              </a:rPr>
              <a:t>if (m==1) return (P[0]*Q[0]);</a:t>
            </a:r>
          </a:p>
          <a:p>
            <a:pPr marL="463550" lvl="1" indent="-6350">
              <a:lnSpc>
                <a:spcPct val="90000"/>
              </a:lnSpc>
            </a:pPr>
            <a:r>
              <a:rPr lang="en-US" sz="2000" dirty="0">
                <a:latin typeface="Gill Sans" charset="0"/>
                <a:ea typeface="ＭＳ Ｐゴシック" charset="0"/>
              </a:rPr>
              <a:t>Let </a:t>
            </a:r>
            <a:r>
              <a:rPr lang="en-US" sz="2000" dirty="0" err="1">
                <a:latin typeface="Gill Sans" charset="0"/>
                <a:ea typeface="ＭＳ Ｐゴシック" charset="0"/>
              </a:rPr>
              <a:t>Pzero</a:t>
            </a:r>
            <a:r>
              <a:rPr lang="en-US" sz="2000" baseline="-25000" dirty="0">
                <a:latin typeface="Gill Sans" charset="0"/>
                <a:ea typeface="ＭＳ Ｐゴシック" charset="0"/>
              </a:rPr>
              <a:t> </a:t>
            </a:r>
            <a:r>
              <a:rPr lang="en-US" sz="2000" dirty="0">
                <a:latin typeface="Gill Sans" charset="0"/>
                <a:ea typeface="ＭＳ Ｐゴシック" charset="0"/>
              </a:rPr>
              <a:t>be elements 0..k-1 of P; Pone be elements k..m-1</a:t>
            </a:r>
          </a:p>
          <a:p>
            <a:pPr marL="463550" lvl="1" indent="-6350">
              <a:lnSpc>
                <a:spcPct val="90000"/>
              </a:lnSpc>
            </a:pPr>
            <a:r>
              <a:rPr lang="en-US" sz="2000" dirty="0" err="1">
                <a:latin typeface="Gill Sans" charset="0"/>
                <a:ea typeface="ＭＳ Ｐゴシック" charset="0"/>
              </a:rPr>
              <a:t>Qzero</a:t>
            </a:r>
            <a:r>
              <a:rPr lang="en-US" sz="2000" dirty="0">
                <a:latin typeface="Gill Sans" charset="0"/>
                <a:ea typeface="ＭＳ Ｐゴシック" charset="0"/>
              </a:rPr>
              <a:t>, </a:t>
            </a:r>
            <a:r>
              <a:rPr lang="en-US" sz="2000" dirty="0" err="1">
                <a:latin typeface="Gill Sans" charset="0"/>
                <a:ea typeface="ＭＳ Ｐゴシック" charset="0"/>
              </a:rPr>
              <a:t>Qone</a:t>
            </a:r>
            <a:r>
              <a:rPr lang="en-US" sz="2000" dirty="0">
                <a:latin typeface="Gill Sans" charset="0"/>
                <a:ea typeface="ＭＳ Ｐゴシック" charset="0"/>
              </a:rPr>
              <a:t> : similar</a:t>
            </a:r>
          </a:p>
          <a:p>
            <a:pPr marL="463550" lvl="1" indent="-6350">
              <a:lnSpc>
                <a:spcPct val="90000"/>
              </a:lnSpc>
            </a:pPr>
            <a:r>
              <a:rPr lang="en-US" sz="2000" dirty="0">
                <a:latin typeface="Gill Sans" charset="0"/>
                <a:ea typeface="ＭＳ Ｐゴシック" charset="0"/>
              </a:rPr>
              <a:t>Prod1 = </a:t>
            </a:r>
            <a:r>
              <a:rPr lang="en-US" sz="2000" dirty="0" err="1">
                <a:latin typeface="Gill Sans" charset="0"/>
                <a:ea typeface="ＭＳ Ｐゴシック" charset="0"/>
              </a:rPr>
              <a:t>PolyMul</a:t>
            </a:r>
            <a:r>
              <a:rPr lang="en-US" sz="2000" dirty="0">
                <a:latin typeface="Gill Sans" charset="0"/>
                <a:ea typeface="ＭＳ Ｐゴシック" charset="0"/>
              </a:rPr>
              <a:t>(</a:t>
            </a:r>
            <a:r>
              <a:rPr lang="en-US" sz="2000" dirty="0" err="1">
                <a:latin typeface="Gill Sans" charset="0"/>
                <a:ea typeface="ＭＳ Ｐゴシック" charset="0"/>
              </a:rPr>
              <a:t>Pzero</a:t>
            </a:r>
            <a:r>
              <a:rPr lang="en-US" sz="2000" dirty="0">
                <a:latin typeface="Gill Sans" charset="0"/>
                <a:ea typeface="ＭＳ Ｐゴシック" charset="0"/>
              </a:rPr>
              <a:t>, </a:t>
            </a:r>
            <a:r>
              <a:rPr lang="en-US" sz="2000" dirty="0" err="1">
                <a:latin typeface="Gill Sans" charset="0"/>
                <a:ea typeface="ＭＳ Ｐゴシック" charset="0"/>
              </a:rPr>
              <a:t>Qzero</a:t>
            </a:r>
            <a:r>
              <a:rPr lang="en-US" sz="2000" dirty="0">
                <a:latin typeface="Gill Sans" charset="0"/>
                <a:ea typeface="ＭＳ Ｐゴシック" charset="0"/>
              </a:rPr>
              <a:t>); 	// result is a (2k-1)-vector</a:t>
            </a:r>
          </a:p>
          <a:p>
            <a:pPr marL="463550" lvl="1" indent="-6350">
              <a:lnSpc>
                <a:spcPct val="90000"/>
              </a:lnSpc>
            </a:pPr>
            <a:r>
              <a:rPr lang="en-US" sz="2000" dirty="0">
                <a:latin typeface="Gill Sans" charset="0"/>
                <a:ea typeface="ＭＳ Ｐゴシック" charset="0"/>
              </a:rPr>
              <a:t>Prod2 = </a:t>
            </a:r>
            <a:r>
              <a:rPr lang="en-US" sz="2000" dirty="0" err="1">
                <a:latin typeface="Gill Sans" charset="0"/>
                <a:ea typeface="ＭＳ Ｐゴシック" charset="0"/>
              </a:rPr>
              <a:t>PolyMul</a:t>
            </a:r>
            <a:r>
              <a:rPr lang="en-US" sz="2000" dirty="0">
                <a:latin typeface="Gill Sans" charset="0"/>
                <a:ea typeface="ＭＳ Ｐゴシック" charset="0"/>
              </a:rPr>
              <a:t>(Pone, </a:t>
            </a:r>
            <a:r>
              <a:rPr lang="en-US" sz="2000" dirty="0" err="1">
                <a:latin typeface="Gill Sans" charset="0"/>
                <a:ea typeface="ＭＳ Ｐゴシック" charset="0"/>
              </a:rPr>
              <a:t>Qone</a:t>
            </a:r>
            <a:r>
              <a:rPr lang="en-US" sz="2000" dirty="0">
                <a:latin typeface="Gill Sans" charset="0"/>
                <a:ea typeface="ＭＳ Ｐゴシック" charset="0"/>
              </a:rPr>
              <a:t>);   	// ditto</a:t>
            </a:r>
          </a:p>
          <a:p>
            <a:pPr marL="463550" lvl="1" indent="-6350">
              <a:lnSpc>
                <a:spcPct val="90000"/>
              </a:lnSpc>
            </a:pPr>
            <a:r>
              <a:rPr lang="en-US" sz="2000" dirty="0" err="1">
                <a:latin typeface="Gill Sans" charset="0"/>
                <a:ea typeface="ＭＳ Ｐゴシック" charset="0"/>
              </a:rPr>
              <a:t>Pzo</a:t>
            </a:r>
            <a:r>
              <a:rPr lang="en-US" sz="2000" dirty="0">
                <a:latin typeface="Gill Sans" charset="0"/>
                <a:ea typeface="ＭＳ Ｐゴシック" charset="0"/>
              </a:rPr>
              <a:t> = </a:t>
            </a:r>
            <a:r>
              <a:rPr lang="en-US" sz="2000" dirty="0" err="1">
                <a:latin typeface="Gill Sans" charset="0"/>
                <a:ea typeface="ＭＳ Ｐゴシック" charset="0"/>
              </a:rPr>
              <a:t>Pzero</a:t>
            </a:r>
            <a:r>
              <a:rPr lang="en-US" sz="2000" dirty="0">
                <a:latin typeface="Gill Sans" charset="0"/>
                <a:ea typeface="ＭＳ Ｐゴシック" charset="0"/>
              </a:rPr>
              <a:t> + Pone;		</a:t>
            </a:r>
            <a:r>
              <a:rPr lang="en-US" sz="2000" dirty="0" smtClean="0">
                <a:latin typeface="Gill Sans" charset="0"/>
                <a:ea typeface="ＭＳ Ｐゴシック" charset="0"/>
              </a:rPr>
              <a:t>	/</a:t>
            </a:r>
            <a:r>
              <a:rPr lang="en-US" sz="2000" dirty="0">
                <a:latin typeface="Gill Sans" charset="0"/>
                <a:ea typeface="ＭＳ Ｐゴシック" charset="0"/>
              </a:rPr>
              <a:t>/ add corresponding elements</a:t>
            </a:r>
          </a:p>
          <a:p>
            <a:pPr marL="463550" lvl="1" indent="-6350">
              <a:lnSpc>
                <a:spcPct val="90000"/>
              </a:lnSpc>
            </a:pPr>
            <a:r>
              <a:rPr lang="en-US" sz="2000" dirty="0" err="1">
                <a:latin typeface="Gill Sans" charset="0"/>
                <a:ea typeface="ＭＳ Ｐゴシック" charset="0"/>
              </a:rPr>
              <a:t>Qzo</a:t>
            </a:r>
            <a:r>
              <a:rPr lang="en-US" sz="2000" dirty="0">
                <a:latin typeface="Gill Sans" charset="0"/>
                <a:ea typeface="ＭＳ Ｐゴシック" charset="0"/>
              </a:rPr>
              <a:t> = </a:t>
            </a:r>
            <a:r>
              <a:rPr lang="en-US" sz="2000" dirty="0" err="1">
                <a:latin typeface="Gill Sans" charset="0"/>
                <a:ea typeface="ＭＳ Ｐゴシック" charset="0"/>
              </a:rPr>
              <a:t>Qzero</a:t>
            </a:r>
            <a:r>
              <a:rPr lang="en-US" sz="2000" dirty="0">
                <a:latin typeface="Gill Sans" charset="0"/>
                <a:ea typeface="ＭＳ Ｐゴシック" charset="0"/>
              </a:rPr>
              <a:t> + </a:t>
            </a:r>
            <a:r>
              <a:rPr lang="en-US" sz="2000" dirty="0" err="1">
                <a:latin typeface="Gill Sans" charset="0"/>
                <a:ea typeface="ＭＳ Ｐゴシック" charset="0"/>
              </a:rPr>
              <a:t>Qone</a:t>
            </a:r>
            <a:r>
              <a:rPr lang="en-US" sz="2000" dirty="0">
                <a:latin typeface="Gill Sans" charset="0"/>
                <a:ea typeface="ＭＳ Ｐゴシック" charset="0"/>
              </a:rPr>
              <a:t>;                  	// ditto</a:t>
            </a:r>
          </a:p>
          <a:p>
            <a:pPr marL="463550" lvl="1" indent="-6350">
              <a:lnSpc>
                <a:spcPct val="90000"/>
              </a:lnSpc>
            </a:pPr>
            <a:r>
              <a:rPr lang="en-US" sz="2000" dirty="0">
                <a:latin typeface="Gill Sans" charset="0"/>
                <a:ea typeface="ＭＳ Ｐゴシック" charset="0"/>
              </a:rPr>
              <a:t>Prod3 = </a:t>
            </a:r>
            <a:r>
              <a:rPr lang="en-US" sz="2000" dirty="0" err="1">
                <a:latin typeface="Gill Sans" charset="0"/>
                <a:ea typeface="ＭＳ Ｐゴシック" charset="0"/>
              </a:rPr>
              <a:t>PolyMul</a:t>
            </a:r>
            <a:r>
              <a:rPr lang="en-US" sz="2000" dirty="0">
                <a:latin typeface="Gill Sans" charset="0"/>
                <a:ea typeface="ＭＳ Ｐゴシック" charset="0"/>
              </a:rPr>
              <a:t>(</a:t>
            </a:r>
            <a:r>
              <a:rPr lang="en-US" sz="2000" dirty="0" err="1">
                <a:latin typeface="Gill Sans" charset="0"/>
                <a:ea typeface="ＭＳ Ｐゴシック" charset="0"/>
              </a:rPr>
              <a:t>Pzo</a:t>
            </a:r>
            <a:r>
              <a:rPr lang="en-US" sz="2000" dirty="0">
                <a:latin typeface="Gill Sans" charset="0"/>
                <a:ea typeface="ＭＳ Ｐゴシック" charset="0"/>
              </a:rPr>
              <a:t>, </a:t>
            </a:r>
            <a:r>
              <a:rPr lang="en-US" sz="2000" dirty="0" err="1">
                <a:latin typeface="Gill Sans" charset="0"/>
                <a:ea typeface="ＭＳ Ｐゴシック" charset="0"/>
              </a:rPr>
              <a:t>Qzo</a:t>
            </a:r>
            <a:r>
              <a:rPr lang="en-US" sz="2000" dirty="0">
                <a:latin typeface="Gill Sans" charset="0"/>
                <a:ea typeface="ＭＳ Ｐゴシック" charset="0"/>
              </a:rPr>
              <a:t>);        	// another (2k-1)-vector</a:t>
            </a:r>
          </a:p>
          <a:p>
            <a:pPr marL="463550" lvl="1" indent="-6350">
              <a:lnSpc>
                <a:spcPct val="90000"/>
              </a:lnSpc>
            </a:pPr>
            <a:r>
              <a:rPr lang="en-US" sz="2000" dirty="0">
                <a:latin typeface="Gill Sans" charset="0"/>
                <a:ea typeface="ＭＳ Ｐゴシック" charset="0"/>
              </a:rPr>
              <a:t>Mid = Prod3 – Prod1 – Prod2;     	// subtract corr. elements</a:t>
            </a:r>
          </a:p>
          <a:p>
            <a:pPr marL="463550" lvl="1" indent="-6350">
              <a:lnSpc>
                <a:spcPct val="90000"/>
              </a:lnSpc>
            </a:pPr>
            <a:r>
              <a:rPr lang="en-US" sz="2000" dirty="0">
                <a:latin typeface="Gill Sans" charset="0"/>
                <a:ea typeface="ＭＳ Ｐゴシック" charset="0"/>
              </a:rPr>
              <a:t>R = Prod1 + Shift(Mid, m/2) + Shift(Prod2,m) // a (2m-1)-vector</a:t>
            </a:r>
          </a:p>
          <a:p>
            <a:pPr marL="463550" lvl="1" indent="-6350">
              <a:lnSpc>
                <a:spcPct val="90000"/>
              </a:lnSpc>
            </a:pPr>
            <a:r>
              <a:rPr lang="en-US" sz="2000" dirty="0">
                <a:latin typeface="Gill Sans" charset="0"/>
                <a:ea typeface="ＭＳ Ｐゴシック" charset="0"/>
              </a:rPr>
              <a:t>Return( R );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858000" y="468610"/>
            <a:ext cx="2133600" cy="21719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</a:endParaRPr>
          </a:p>
        </p:txBody>
      </p:sp>
      <p:grpSp>
        <p:nvGrpSpPr>
          <p:cNvPr id="19461" name="Group 24"/>
          <p:cNvGrpSpPr>
            <a:grpSpLocks/>
          </p:cNvGrpSpPr>
          <p:nvPr/>
        </p:nvGrpSpPr>
        <p:grpSpPr bwMode="auto">
          <a:xfrm>
            <a:off x="6096000" y="133350"/>
            <a:ext cx="3048000" cy="1879600"/>
            <a:chOff x="3840" y="84"/>
            <a:chExt cx="1920" cy="1184"/>
          </a:xfrm>
        </p:grpSpPr>
        <p:grpSp>
          <p:nvGrpSpPr>
            <p:cNvPr id="19462" name="Group 22"/>
            <p:cNvGrpSpPr>
              <a:grpSpLocks/>
            </p:cNvGrpSpPr>
            <p:nvPr/>
          </p:nvGrpSpPr>
          <p:grpSpPr bwMode="auto">
            <a:xfrm>
              <a:off x="3840" y="144"/>
              <a:ext cx="1920" cy="1124"/>
              <a:chOff x="3840" y="144"/>
              <a:chExt cx="1920" cy="1124"/>
            </a:xfrm>
          </p:grpSpPr>
          <p:sp>
            <p:nvSpPr>
              <p:cNvPr id="167947" name="Rectangle 11"/>
              <p:cNvSpPr>
                <a:spLocks noChangeArrowheads="1"/>
              </p:cNvSpPr>
              <p:nvPr/>
            </p:nvSpPr>
            <p:spPr bwMode="auto">
              <a:xfrm>
                <a:off x="5248" y="144"/>
                <a:ext cx="336" cy="48"/>
              </a:xfrm>
              <a:prstGeom prst="rect">
                <a:avLst/>
              </a:prstGeom>
              <a:noFill/>
              <a:ln w="76200">
                <a:solidFill>
                  <a:srgbClr val="00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>
                    <a:solidFill>
                      <a:srgbClr val="FFFF66"/>
                    </a:solidFill>
                    <a:latin typeface="Helvetica" charset="0"/>
                    <a:cs typeface="+mn-cs"/>
                  </a:rPr>
                  <a:t>Pzerp</a:t>
                </a:r>
              </a:p>
            </p:txBody>
          </p:sp>
          <p:sp>
            <p:nvSpPr>
              <p:cNvPr id="167948" name="Rectangle 12"/>
              <p:cNvSpPr>
                <a:spLocks noChangeArrowheads="1"/>
              </p:cNvSpPr>
              <p:nvPr/>
            </p:nvSpPr>
            <p:spPr bwMode="auto">
              <a:xfrm>
                <a:off x="4816" y="144"/>
                <a:ext cx="336" cy="48"/>
              </a:xfrm>
              <a:prstGeom prst="rect">
                <a:avLst/>
              </a:prstGeom>
              <a:noFill/>
              <a:ln w="76200">
                <a:solidFill>
                  <a:srgbClr val="00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>
                    <a:solidFill>
                      <a:srgbClr val="FFFF66"/>
                    </a:solidFill>
                    <a:latin typeface="Helvetica" charset="0"/>
                    <a:cs typeface="+mn-cs"/>
                  </a:rPr>
                  <a:t>Pone</a:t>
                </a:r>
              </a:p>
            </p:txBody>
          </p:sp>
          <p:sp>
            <p:nvSpPr>
              <p:cNvPr id="167949" name="Rectangle 13"/>
              <p:cNvSpPr>
                <a:spLocks noChangeArrowheads="1"/>
              </p:cNvSpPr>
              <p:nvPr/>
            </p:nvSpPr>
            <p:spPr bwMode="auto">
              <a:xfrm>
                <a:off x="5248" y="288"/>
                <a:ext cx="336" cy="48"/>
              </a:xfrm>
              <a:prstGeom prst="rect">
                <a:avLst/>
              </a:prstGeom>
              <a:noFill/>
              <a:ln w="76200">
                <a:solidFill>
                  <a:srgbClr val="00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>
                    <a:solidFill>
                      <a:srgbClr val="FFFF66"/>
                    </a:solidFill>
                    <a:latin typeface="Helvetica" charset="0"/>
                    <a:cs typeface="+mn-cs"/>
                  </a:rPr>
                  <a:t>Qzero</a:t>
                </a:r>
              </a:p>
            </p:txBody>
          </p:sp>
          <p:sp>
            <p:nvSpPr>
              <p:cNvPr id="167950" name="Rectangle 14"/>
              <p:cNvSpPr>
                <a:spLocks noChangeArrowheads="1"/>
              </p:cNvSpPr>
              <p:nvPr/>
            </p:nvSpPr>
            <p:spPr bwMode="auto">
              <a:xfrm>
                <a:off x="4816" y="288"/>
                <a:ext cx="336" cy="48"/>
              </a:xfrm>
              <a:prstGeom prst="rect">
                <a:avLst/>
              </a:prstGeom>
              <a:noFill/>
              <a:ln w="76200">
                <a:solidFill>
                  <a:srgbClr val="00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>
                    <a:solidFill>
                      <a:srgbClr val="FFFF66"/>
                    </a:solidFill>
                    <a:latin typeface="Helvetica" charset="0"/>
                    <a:cs typeface="+mn-cs"/>
                  </a:rPr>
                  <a:t>Qone</a:t>
                </a:r>
              </a:p>
            </p:txBody>
          </p:sp>
          <p:sp>
            <p:nvSpPr>
              <p:cNvPr id="167951" name="Rectangle 15"/>
              <p:cNvSpPr>
                <a:spLocks noChangeArrowheads="1"/>
              </p:cNvSpPr>
              <p:nvPr/>
            </p:nvSpPr>
            <p:spPr bwMode="auto">
              <a:xfrm>
                <a:off x="4816" y="480"/>
                <a:ext cx="768" cy="48"/>
              </a:xfrm>
              <a:prstGeom prst="rect">
                <a:avLst/>
              </a:prstGeom>
              <a:noFill/>
              <a:ln w="76200">
                <a:solidFill>
                  <a:srgbClr val="00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>
                    <a:solidFill>
                      <a:srgbClr val="FFFF66"/>
                    </a:solidFill>
                    <a:latin typeface="Helvetica" charset="0"/>
                    <a:cs typeface="+mn-cs"/>
                  </a:rPr>
                  <a:t>Prod1</a:t>
                </a:r>
                <a:endParaRPr lang="en-US" sz="1800" b="1">
                  <a:solidFill>
                    <a:srgbClr val="FFFF66"/>
                  </a:solidFill>
                  <a:latin typeface="Helvetica" charset="0"/>
                  <a:cs typeface="+mn-cs"/>
                </a:endParaRPr>
              </a:p>
            </p:txBody>
          </p:sp>
          <p:sp>
            <p:nvSpPr>
              <p:cNvPr id="167952" name="Rectangle 16"/>
              <p:cNvSpPr>
                <a:spLocks noChangeArrowheads="1"/>
              </p:cNvSpPr>
              <p:nvPr/>
            </p:nvSpPr>
            <p:spPr bwMode="auto">
              <a:xfrm>
                <a:off x="4384" y="624"/>
                <a:ext cx="768" cy="48"/>
              </a:xfrm>
              <a:prstGeom prst="rect">
                <a:avLst/>
              </a:prstGeom>
              <a:noFill/>
              <a:ln w="762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>
                    <a:solidFill>
                      <a:srgbClr val="FFFF66"/>
                    </a:solidFill>
                    <a:latin typeface="Helvetica" charset="0"/>
                    <a:cs typeface="+mn-cs"/>
                  </a:rPr>
                  <a:t>Mid</a:t>
                </a:r>
              </a:p>
            </p:txBody>
          </p:sp>
          <p:sp>
            <p:nvSpPr>
              <p:cNvPr id="167953" name="Rectangle 17"/>
              <p:cNvSpPr>
                <a:spLocks noChangeArrowheads="1"/>
              </p:cNvSpPr>
              <p:nvPr/>
            </p:nvSpPr>
            <p:spPr bwMode="auto">
              <a:xfrm>
                <a:off x="3952" y="768"/>
                <a:ext cx="768" cy="48"/>
              </a:xfrm>
              <a:prstGeom prst="rect">
                <a:avLst/>
              </a:prstGeom>
              <a:noFill/>
              <a:ln w="76200">
                <a:solidFill>
                  <a:srgbClr val="00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>
                    <a:solidFill>
                      <a:srgbClr val="FFFF66"/>
                    </a:solidFill>
                    <a:latin typeface="Helvetica" charset="0"/>
                    <a:cs typeface="+mn-cs"/>
                  </a:rPr>
                  <a:t>Prod2</a:t>
                </a:r>
              </a:p>
            </p:txBody>
          </p:sp>
          <p:sp>
            <p:nvSpPr>
              <p:cNvPr id="167954" name="Rectangle 18"/>
              <p:cNvSpPr>
                <a:spLocks noChangeArrowheads="1"/>
              </p:cNvSpPr>
              <p:nvPr/>
            </p:nvSpPr>
            <p:spPr bwMode="auto">
              <a:xfrm>
                <a:off x="3952" y="960"/>
                <a:ext cx="1632" cy="48"/>
              </a:xfrm>
              <a:prstGeom prst="rect">
                <a:avLst/>
              </a:prstGeom>
              <a:noFill/>
              <a:ln w="76200">
                <a:solidFill>
                  <a:srgbClr val="00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>
                    <a:solidFill>
                      <a:srgbClr val="FFFF66"/>
                    </a:solidFill>
                    <a:latin typeface="Helvetica" charset="0"/>
                    <a:cs typeface="+mn-cs"/>
                  </a:rPr>
                  <a:t>R</a:t>
                </a:r>
              </a:p>
            </p:txBody>
          </p:sp>
          <p:sp>
            <p:nvSpPr>
              <p:cNvPr id="167955" name="Line 19"/>
              <p:cNvSpPr>
                <a:spLocks noChangeShapeType="1"/>
              </p:cNvSpPr>
              <p:nvPr/>
            </p:nvSpPr>
            <p:spPr bwMode="auto">
              <a:xfrm flipH="1" flipV="1">
                <a:off x="4752" y="400"/>
                <a:ext cx="8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7956" name="Line 20"/>
              <p:cNvSpPr>
                <a:spLocks noChangeShapeType="1"/>
              </p:cNvSpPr>
              <p:nvPr/>
            </p:nvSpPr>
            <p:spPr bwMode="auto">
              <a:xfrm flipH="1">
                <a:off x="3952" y="888"/>
                <a:ext cx="16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7957" name="Text Box 21"/>
              <p:cNvSpPr txBox="1">
                <a:spLocks noChangeArrowheads="1"/>
              </p:cNvSpPr>
              <p:nvPr/>
            </p:nvSpPr>
            <p:spPr bwMode="auto">
              <a:xfrm>
                <a:off x="3840" y="1056"/>
                <a:ext cx="192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1260475" algn="l"/>
                    <a:tab pos="1824038" algn="l"/>
                    <a:tab pos="2682875" algn="r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>
                  <a:tabLst>
                    <a:tab pos="1260475" algn="l"/>
                    <a:tab pos="1824038" algn="l"/>
                    <a:tab pos="2682875" algn="r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tabLst>
                    <a:tab pos="1260475" algn="l"/>
                    <a:tab pos="1824038" algn="l"/>
                    <a:tab pos="2682875" algn="r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tabLst>
                    <a:tab pos="1260475" algn="l"/>
                    <a:tab pos="1824038" algn="l"/>
                    <a:tab pos="2682875" algn="r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tabLst>
                    <a:tab pos="1260475" algn="l"/>
                    <a:tab pos="1824038" algn="l"/>
                    <a:tab pos="2682875" algn="r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60475" algn="l"/>
                    <a:tab pos="1824038" algn="l"/>
                    <a:tab pos="2682875" algn="r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60475" algn="l"/>
                    <a:tab pos="1824038" algn="l"/>
                    <a:tab pos="2682875" algn="r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60475" algn="l"/>
                    <a:tab pos="1824038" algn="l"/>
                    <a:tab pos="2682875" algn="r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60475" algn="l"/>
                    <a:tab pos="1824038" algn="l"/>
                    <a:tab pos="2682875" algn="r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smtClean="0">
                    <a:solidFill>
                      <a:srgbClr val="0033CC"/>
                    </a:solidFill>
                    <a:latin typeface="Helvetica" charset="0"/>
                    <a:cs typeface="+mn-cs"/>
                  </a:rPr>
                  <a:t>2m-2	m	m/2	0</a:t>
                </a:r>
              </a:p>
            </p:txBody>
          </p:sp>
        </p:grpSp>
        <p:sp>
          <p:nvSpPr>
            <p:cNvPr id="167959" name="Text Box 23"/>
            <p:cNvSpPr txBox="1">
              <a:spLocks noChangeArrowheads="1"/>
            </p:cNvSpPr>
            <p:nvPr/>
          </p:nvSpPr>
          <p:spPr bwMode="auto">
            <a:xfrm>
              <a:off x="4452" y="84"/>
              <a:ext cx="34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600" b="1">
                  <a:solidFill>
                    <a:srgbClr val="0033CC"/>
                  </a:solidFill>
                  <a:latin typeface="Helvetica" charset="0"/>
                  <a:cs typeface="+mn-cs"/>
                </a:rPr>
                <a:t>P =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600" b="1">
                  <a:solidFill>
                    <a:srgbClr val="0033CC"/>
                  </a:solidFill>
                  <a:latin typeface="Helvetica" charset="0"/>
                  <a:cs typeface="+mn-cs"/>
                </a:rPr>
                <a:t>Q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76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5A8758DB-DF4E-E44A-8D63-61C8DC57C8ED}" type="slidenum">
              <a:rPr lang="en-US" sz="1400">
                <a:solidFill>
                  <a:schemeClr val="bg2"/>
                </a:solidFill>
              </a:rPr>
              <a:pPr/>
              <a:t>84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09000" cy="381000"/>
          </a:xfrm>
        </p:spPr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Multiplication – The Bottom 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692150">
              <a:lnSpc>
                <a:spcPct val="90000"/>
              </a:lnSpc>
            </a:pPr>
            <a:r>
              <a:rPr lang="en-US" sz="2800" dirty="0">
                <a:latin typeface="Gill Sans" charset="0"/>
                <a:ea typeface="ＭＳ Ｐゴシック" charset="0"/>
              </a:rPr>
              <a:t>Polynomials</a:t>
            </a:r>
          </a:p>
          <a:p>
            <a:pPr lvl="1" defTabSz="692150">
              <a:lnSpc>
                <a:spcPct val="90000"/>
              </a:lnSpc>
            </a:pPr>
            <a:r>
              <a:rPr lang="en-US" sz="2400" dirty="0">
                <a:latin typeface="Gill Sans" charset="0"/>
                <a:ea typeface="ＭＳ Ｐゴシック" charset="0"/>
              </a:rPr>
              <a:t>Naïve: 		</a:t>
            </a:r>
            <a:r>
              <a:rPr lang="en-US" sz="2400" dirty="0">
                <a:latin typeface="Gill Sans" charset="0"/>
                <a:ea typeface="ＭＳ Ｐゴシック" charset="0"/>
                <a:sym typeface="Symbol" charset="0"/>
              </a:rPr>
              <a:t></a:t>
            </a:r>
            <a:r>
              <a:rPr lang="en-US" sz="2400" dirty="0">
                <a:latin typeface="Gill Sans" charset="0"/>
                <a:ea typeface="ＭＳ Ｐゴシック" charset="0"/>
              </a:rPr>
              <a:t>(n</a:t>
            </a:r>
            <a:r>
              <a:rPr lang="en-US" sz="2400" baseline="30000" dirty="0">
                <a:latin typeface="Gill Sans" charset="0"/>
                <a:ea typeface="ＭＳ Ｐゴシック" charset="0"/>
              </a:rPr>
              <a:t>2</a:t>
            </a:r>
            <a:r>
              <a:rPr lang="en-US" sz="2400" dirty="0">
                <a:latin typeface="Gill Sans" charset="0"/>
                <a:ea typeface="ＭＳ Ｐゴシック" charset="0"/>
              </a:rPr>
              <a:t>)</a:t>
            </a:r>
          </a:p>
          <a:p>
            <a:pPr lvl="1" defTabSz="692150">
              <a:lnSpc>
                <a:spcPct val="90000"/>
              </a:lnSpc>
            </a:pPr>
            <a:r>
              <a:rPr lang="en-US" sz="2400" dirty="0" err="1">
                <a:latin typeface="Gill Sans" charset="0"/>
                <a:ea typeface="ＭＳ Ｐゴシック" charset="0"/>
              </a:rPr>
              <a:t>Karatsuba</a:t>
            </a:r>
            <a:r>
              <a:rPr lang="en-US" sz="2400" dirty="0">
                <a:latin typeface="Gill Sans" charset="0"/>
                <a:ea typeface="ＭＳ Ｐゴシック" charset="0"/>
              </a:rPr>
              <a:t>: 	</a:t>
            </a:r>
            <a:r>
              <a:rPr lang="en-US" sz="2400" dirty="0">
                <a:latin typeface="Gill Sans" charset="0"/>
                <a:ea typeface="ＭＳ Ｐゴシック" charset="0"/>
                <a:sym typeface="Symbol" charset="0"/>
              </a:rPr>
              <a:t></a:t>
            </a:r>
            <a:r>
              <a:rPr lang="en-US" sz="2400" dirty="0">
                <a:latin typeface="Gill Sans" charset="0"/>
                <a:ea typeface="ＭＳ Ｐゴシック" charset="0"/>
              </a:rPr>
              <a:t>(</a:t>
            </a:r>
            <a:r>
              <a:rPr lang="en-US" sz="2400" dirty="0" smtClean="0">
                <a:latin typeface="Gill Sans" charset="0"/>
                <a:ea typeface="ＭＳ Ｐゴシック" charset="0"/>
              </a:rPr>
              <a:t>n</a:t>
            </a:r>
            <a:r>
              <a:rPr lang="en-US" sz="2400" baseline="30000" dirty="0" smtClean="0">
                <a:latin typeface="Gill Sans" charset="0"/>
                <a:ea typeface="ＭＳ Ｐゴシック" charset="0"/>
              </a:rPr>
              <a:t>1.585…</a:t>
            </a:r>
            <a:r>
              <a:rPr lang="en-US" sz="2400" dirty="0">
                <a:latin typeface="Gill Sans" charset="0"/>
                <a:ea typeface="ＭＳ Ｐゴシック" charset="0"/>
              </a:rPr>
              <a:t>)</a:t>
            </a:r>
          </a:p>
          <a:p>
            <a:pPr lvl="1" defTabSz="692150">
              <a:lnSpc>
                <a:spcPct val="90000"/>
              </a:lnSpc>
            </a:pPr>
            <a:r>
              <a:rPr lang="en-US" sz="2400" dirty="0">
                <a:latin typeface="Gill Sans" charset="0"/>
                <a:ea typeface="ＭＳ Ｐゴシック" charset="0"/>
              </a:rPr>
              <a:t>Best known: </a:t>
            </a:r>
            <a:r>
              <a:rPr lang="en-US" sz="2400" dirty="0">
                <a:latin typeface="Gill Sans" charset="0"/>
                <a:ea typeface="ＭＳ Ｐゴシック" charset="0"/>
                <a:sym typeface="Symbol" charset="0"/>
              </a:rPr>
              <a:t>(n log n)</a:t>
            </a:r>
          </a:p>
          <a:p>
            <a:pPr lvl="2" defTabSz="692150">
              <a:lnSpc>
                <a:spcPct val="90000"/>
              </a:lnSpc>
            </a:pPr>
            <a:r>
              <a:rPr lang="en-US" sz="2000" dirty="0">
                <a:latin typeface="Gill Sans" charset="0"/>
                <a:ea typeface="ＭＳ Ｐゴシック" charset="0"/>
                <a:sym typeface="Symbol" charset="0"/>
              </a:rPr>
              <a:t>"Fast Fourier Transform"</a:t>
            </a:r>
          </a:p>
          <a:p>
            <a:pPr defTabSz="692150">
              <a:lnSpc>
                <a:spcPct val="90000"/>
              </a:lnSpc>
            </a:pPr>
            <a:r>
              <a:rPr lang="en-US" sz="2800" dirty="0">
                <a:latin typeface="Gill Sans" charset="0"/>
                <a:ea typeface="ＭＳ Ｐゴシック" charset="0"/>
                <a:sym typeface="Symbol" charset="0"/>
              </a:rPr>
              <a:t>Integers</a:t>
            </a:r>
          </a:p>
          <a:p>
            <a:pPr marL="463550" lvl="1" indent="-6350" defTabSz="692150">
              <a:lnSpc>
                <a:spcPct val="90000"/>
              </a:lnSpc>
            </a:pPr>
            <a:r>
              <a:rPr lang="en-US" sz="2400" dirty="0">
                <a:latin typeface="Gill Sans" charset="0"/>
                <a:ea typeface="ＭＳ Ｐゴシック" charset="0"/>
                <a:sym typeface="Symbol" charset="0"/>
              </a:rPr>
              <a:t>Similar, but some ugly details re: carries, etc.  </a:t>
            </a:r>
            <a:r>
              <a:rPr lang="en-US" sz="2400" dirty="0" smtClean="0">
                <a:latin typeface="Gill Sans" charset="0"/>
                <a:ea typeface="ＭＳ Ｐゴシック" charset="0"/>
                <a:sym typeface="Symbol" charset="0"/>
              </a:rPr>
              <a:t/>
            </a:r>
            <a:br>
              <a:rPr lang="en-US" sz="2400" dirty="0" smtClean="0">
                <a:latin typeface="Gill Sans" charset="0"/>
                <a:ea typeface="ＭＳ Ｐゴシック" charset="0"/>
                <a:sym typeface="Symbol" charset="0"/>
              </a:rPr>
            </a:br>
            <a:r>
              <a:rPr lang="en-US" sz="2400" dirty="0" smtClean="0">
                <a:latin typeface="Gill Sans" charset="0"/>
                <a:ea typeface="ＭＳ Ｐゴシック" charset="0"/>
                <a:sym typeface="Symbol" charset="0"/>
              </a:rPr>
              <a:t>gives </a:t>
            </a:r>
            <a:r>
              <a:rPr lang="en-US" sz="2400" dirty="0">
                <a:latin typeface="Gill Sans" charset="0"/>
                <a:ea typeface="ＭＳ Ｐゴシック" charset="0"/>
                <a:sym typeface="Symbol" charset="0"/>
              </a:rPr>
              <a:t>(n log n </a:t>
            </a:r>
            <a:r>
              <a:rPr lang="en-US" sz="2400" dirty="0" err="1">
                <a:latin typeface="Gill Sans" charset="0"/>
                <a:ea typeface="ＭＳ Ｐゴシック" charset="0"/>
                <a:sym typeface="Symbol" charset="0"/>
              </a:rPr>
              <a:t>loglog</a:t>
            </a:r>
            <a:r>
              <a:rPr lang="en-US" sz="2400" dirty="0">
                <a:latin typeface="Gill Sans" charset="0"/>
                <a:ea typeface="ＭＳ Ｐゴシック" charset="0"/>
                <a:sym typeface="Symbol" charset="0"/>
              </a:rPr>
              <a:t> n), </a:t>
            </a:r>
          </a:p>
          <a:p>
            <a:pPr lvl="2" defTabSz="692150">
              <a:lnSpc>
                <a:spcPct val="90000"/>
              </a:lnSpc>
            </a:pPr>
            <a:r>
              <a:rPr lang="en-US" sz="2000" dirty="0">
                <a:latin typeface="Gill Sans" charset="0"/>
                <a:ea typeface="ＭＳ Ｐゴシック" charset="0"/>
                <a:sym typeface="Symbol" charset="0"/>
              </a:rPr>
              <a:t>but mostly unused in practice</a:t>
            </a:r>
          </a:p>
          <a:p>
            <a:pPr lvl="1" defTabSz="692150">
              <a:lnSpc>
                <a:spcPct val="90000"/>
              </a:lnSpc>
            </a:pPr>
            <a:endParaRPr lang="en-US" sz="2000" dirty="0">
              <a:latin typeface="Gill Sans" charset="0"/>
              <a:ea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697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Median and Selection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BC21B-C7C4-A34A-9672-415215A827D0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292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Computing the Median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Median: Given </a:t>
            </a:r>
            <a:r>
              <a:rPr lang="en-US" dirty="0">
                <a:latin typeface="Arial" charset="0"/>
              </a:rPr>
              <a:t>n numbers, find the number of rank </a:t>
            </a:r>
            <a:r>
              <a:rPr lang="en-US" dirty="0" smtClean="0">
                <a:latin typeface="Arial" charset="0"/>
              </a:rPr>
              <a:t>n/2  (to be precise, say:</a:t>
            </a:r>
            <a:r>
              <a:rPr lang="en-US" dirty="0" smtClean="0">
                <a:latin typeface="Arial" charset="0"/>
              </a:rPr>
              <a:t>⎡n/2⎤</a:t>
            </a:r>
            <a:r>
              <a:rPr lang="en-US" dirty="0" smtClean="0">
                <a:latin typeface="Arial" charset="0"/>
              </a:rPr>
              <a:t>)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Selection: </a:t>
            </a:r>
            <a:r>
              <a:rPr lang="en-US" dirty="0">
                <a:latin typeface="Arial" charset="0"/>
              </a:rPr>
              <a:t>given n numbers and an integer k, find the k-</a:t>
            </a:r>
            <a:r>
              <a:rPr lang="en-US" dirty="0" err="1">
                <a:latin typeface="Arial" charset="0"/>
              </a:rPr>
              <a:t>th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largest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E.g., Median is </a:t>
            </a:r>
            <a:r>
              <a:rPr lang="en-US" dirty="0" smtClean="0">
                <a:latin typeface="Arial" charset="0"/>
              </a:rPr>
              <a:t>⎡n/2⎤-</a:t>
            </a:r>
            <a:r>
              <a:rPr lang="en-US" dirty="0" err="1" smtClean="0">
                <a:latin typeface="Arial" charset="0"/>
              </a:rPr>
              <a:t>nd</a:t>
            </a:r>
            <a:r>
              <a:rPr lang="en-US" dirty="0" smtClean="0">
                <a:latin typeface="Arial" charset="0"/>
              </a:rPr>
              <a:t> largest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076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“order statistics”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find max with n-1 comparisons</a:t>
            </a:r>
          </a:p>
          <a:p>
            <a:r>
              <a:rPr lang="en-US" dirty="0" smtClean="0"/>
              <a:t>Can find 2</a:t>
            </a:r>
            <a:r>
              <a:rPr lang="en-US" baseline="30000" dirty="0" smtClean="0"/>
              <a:t>nd</a:t>
            </a:r>
            <a:r>
              <a:rPr lang="en-US" dirty="0" smtClean="0"/>
              <a:t> largest with another n-2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largest with another n-3</a:t>
            </a:r>
          </a:p>
          <a:p>
            <a:r>
              <a:rPr lang="en-US" dirty="0" smtClean="0"/>
              <a:t>etc.: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largest in O(</a:t>
            </a:r>
            <a:r>
              <a:rPr lang="en-US" dirty="0" err="1" smtClean="0"/>
              <a:t>kn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hat about k &gt; log n?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BC21B-C7C4-A34A-9672-415215A827D0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508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914400"/>
            <a:ext cx="7315200" cy="52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2800" dirty="0"/>
              <a:t>Select(A, k){</a:t>
            </a:r>
          </a:p>
          <a:p>
            <a:pPr defTabSz="450850" eaLnBrk="1" hangingPunct="1"/>
            <a:r>
              <a:rPr lang="en-US" sz="2800" dirty="0"/>
              <a:t>	Choose </a:t>
            </a:r>
            <a:r>
              <a:rPr lang="en-US" sz="2800" dirty="0" smtClean="0"/>
              <a:t>x </a:t>
            </a:r>
            <a:r>
              <a:rPr lang="en-US" sz="2800" dirty="0"/>
              <a:t>from A</a:t>
            </a:r>
          </a:p>
          <a:p>
            <a:pPr eaLnBrk="1" hangingPunct="1">
              <a:tabLst>
                <a:tab pos="450850" algn="l"/>
              </a:tabLst>
            </a:pPr>
            <a:r>
              <a:rPr lang="en-US" sz="2800" dirty="0"/>
              <a:t>	S</a:t>
            </a:r>
            <a:r>
              <a:rPr lang="en-US" sz="2800" baseline="-25000" dirty="0"/>
              <a:t>1</a:t>
            </a:r>
            <a:r>
              <a:rPr lang="en-US" sz="2800" dirty="0"/>
              <a:t> = {y in A | y &lt; x}</a:t>
            </a:r>
          </a:p>
          <a:p>
            <a:pPr eaLnBrk="1" hangingPunct="1">
              <a:tabLst>
                <a:tab pos="450850" algn="l"/>
              </a:tabLst>
            </a:pPr>
            <a:r>
              <a:rPr lang="en-US" sz="2800" dirty="0"/>
              <a:t>	S</a:t>
            </a:r>
            <a:r>
              <a:rPr lang="en-US" sz="2800" baseline="-25000" dirty="0"/>
              <a:t>2</a:t>
            </a:r>
            <a:r>
              <a:rPr lang="en-US" sz="2800" dirty="0"/>
              <a:t> = {y in A | y </a:t>
            </a:r>
            <a:r>
              <a:rPr lang="en-US" sz="2800" dirty="0" smtClean="0"/>
              <a:t>= </a:t>
            </a:r>
            <a:r>
              <a:rPr lang="en-US" sz="2800" dirty="0"/>
              <a:t>x}</a:t>
            </a:r>
          </a:p>
          <a:p>
            <a:pPr eaLnBrk="1" hangingPunct="1">
              <a:tabLst>
                <a:tab pos="450850" algn="l"/>
              </a:tabLst>
            </a:pPr>
            <a:r>
              <a:rPr lang="en-US" sz="2800" dirty="0"/>
              <a:t>	S</a:t>
            </a:r>
            <a:r>
              <a:rPr lang="en-US" sz="2800" baseline="-25000" dirty="0"/>
              <a:t>3</a:t>
            </a:r>
            <a:r>
              <a:rPr lang="en-US" sz="2800" dirty="0"/>
              <a:t> = {y in A | y &gt;</a:t>
            </a:r>
            <a:r>
              <a:rPr lang="en-US" sz="2800" dirty="0" smtClean="0"/>
              <a:t> </a:t>
            </a:r>
            <a:r>
              <a:rPr lang="en-US" sz="2800" dirty="0"/>
              <a:t>x}</a:t>
            </a:r>
          </a:p>
          <a:p>
            <a:pPr eaLnBrk="1" hangingPunct="1">
              <a:tabLst>
                <a:tab pos="450850" algn="l"/>
              </a:tabLst>
            </a:pPr>
            <a:r>
              <a:rPr lang="en-US" sz="2800" dirty="0"/>
              <a:t>	if (|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| ≥ </a:t>
            </a:r>
            <a:r>
              <a:rPr lang="en-US" sz="2800" dirty="0"/>
              <a:t>k)</a:t>
            </a:r>
          </a:p>
          <a:p>
            <a:pPr eaLnBrk="1" hangingPunct="1">
              <a:tabLst>
                <a:tab pos="450850" algn="l"/>
              </a:tabLst>
            </a:pPr>
            <a:r>
              <a:rPr lang="en-US" sz="2800" dirty="0"/>
              <a:t>		return Select(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dirty="0"/>
              <a:t>k)</a:t>
            </a:r>
          </a:p>
          <a:p>
            <a:pPr eaLnBrk="1" hangingPunct="1">
              <a:tabLst>
                <a:tab pos="450850" algn="l"/>
              </a:tabLst>
            </a:pPr>
            <a:r>
              <a:rPr lang="en-US" sz="2800" dirty="0"/>
              <a:t>	else if (|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| </a:t>
            </a:r>
            <a:r>
              <a:rPr lang="en-US" sz="2800" dirty="0"/>
              <a:t>+ |</a:t>
            </a:r>
            <a:r>
              <a:rPr lang="en-US" sz="2800" dirty="0" smtClean="0"/>
              <a:t>S</a:t>
            </a:r>
            <a:r>
              <a:rPr lang="en-US" sz="2800" baseline="-25000" dirty="0"/>
              <a:t>2</a:t>
            </a:r>
            <a:r>
              <a:rPr lang="en-US" sz="2800" dirty="0" smtClean="0"/>
              <a:t>| ≥ </a:t>
            </a:r>
            <a:r>
              <a:rPr lang="en-US" sz="2800" dirty="0"/>
              <a:t>k)</a:t>
            </a:r>
          </a:p>
          <a:p>
            <a:pPr eaLnBrk="1" hangingPunct="1">
              <a:tabLst>
                <a:tab pos="450850" algn="l"/>
              </a:tabLst>
            </a:pPr>
            <a:r>
              <a:rPr lang="en-US" sz="2800" dirty="0"/>
              <a:t>		return x</a:t>
            </a:r>
          </a:p>
          <a:p>
            <a:pPr eaLnBrk="1" hangingPunct="1">
              <a:tabLst>
                <a:tab pos="450850" algn="l"/>
              </a:tabLst>
            </a:pPr>
            <a:r>
              <a:rPr lang="en-US" sz="2800" dirty="0"/>
              <a:t>	else</a:t>
            </a:r>
          </a:p>
          <a:p>
            <a:pPr eaLnBrk="1" hangingPunct="1">
              <a:tabLst>
                <a:tab pos="450850" algn="l"/>
              </a:tabLst>
            </a:pPr>
            <a:r>
              <a:rPr lang="en-US" sz="2800" dirty="0"/>
              <a:t>		return Select(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</a:t>
            </a:r>
            <a:r>
              <a:rPr lang="en-US" sz="2800" dirty="0"/>
              <a:t>k - |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| </a:t>
            </a:r>
            <a:r>
              <a:rPr lang="en-US" sz="2800" dirty="0"/>
              <a:t>- |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|</a:t>
            </a:r>
            <a:r>
              <a:rPr lang="en-US" sz="2800" dirty="0"/>
              <a:t>)</a:t>
            </a:r>
          </a:p>
          <a:p>
            <a:pPr eaLnBrk="1" hangingPunct="1"/>
            <a:r>
              <a:rPr lang="en-US" sz="2800" dirty="0"/>
              <a:t>}</a:t>
            </a:r>
          </a:p>
        </p:txBody>
      </p:sp>
      <p:sp>
        <p:nvSpPr>
          <p:cNvPr id="15369" name="TextBox 15368"/>
          <p:cNvSpPr txBox="1"/>
          <p:nvPr/>
        </p:nvSpPr>
        <p:spPr>
          <a:xfrm>
            <a:off x="7086600" y="1295400"/>
            <a:ext cx="518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=x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799" y="2315670"/>
            <a:ext cx="3200401" cy="36576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36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Select(A, k)</a:t>
            </a: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5257798" y="1857660"/>
            <a:ext cx="1828802" cy="365760"/>
          </a:xfrm>
          <a:prstGeom prst="rect">
            <a:avLst/>
          </a:prstGeom>
          <a:solidFill>
            <a:srgbClr val="800000">
              <a:alpha val="49000"/>
            </a:srgb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7086599" y="2314860"/>
            <a:ext cx="457200" cy="365760"/>
          </a:xfrm>
          <a:prstGeom prst="rect">
            <a:avLst/>
          </a:prstGeom>
          <a:solidFill>
            <a:srgbClr val="008000">
              <a:alpha val="49000"/>
            </a:srgb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7543800" y="4662630"/>
            <a:ext cx="990600" cy="365760"/>
          </a:xfrm>
          <a:prstGeom prst="rect">
            <a:avLst/>
          </a:prstGeom>
          <a:solidFill>
            <a:srgbClr val="0000FF">
              <a:alpha val="49000"/>
            </a:srgb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7086600" y="4663440"/>
            <a:ext cx="457200" cy="365760"/>
          </a:xfrm>
          <a:prstGeom prst="rect">
            <a:avLst/>
          </a:prstGeom>
          <a:solidFill>
            <a:srgbClr val="008000">
              <a:alpha val="49000"/>
            </a:srgb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7543799" y="2758440"/>
            <a:ext cx="914400" cy="365760"/>
          </a:xfrm>
          <a:prstGeom prst="rect">
            <a:avLst/>
          </a:prstGeom>
          <a:solidFill>
            <a:srgbClr val="0000FF">
              <a:alpha val="49000"/>
            </a:srgb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86599" y="1857660"/>
            <a:ext cx="1371600" cy="36576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>
            <a:off x="5257799" y="2758440"/>
            <a:ext cx="3200401" cy="36576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5257800" y="4663440"/>
            <a:ext cx="1828802" cy="365760"/>
          </a:xfrm>
          <a:prstGeom prst="rect">
            <a:avLst/>
          </a:prstGeom>
          <a:solidFill>
            <a:srgbClr val="800000">
              <a:alpha val="49000"/>
            </a:srgb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5" name="Elbow Connector 14"/>
          <p:cNvCxnSpPr>
            <a:stCxn id="17" idx="3"/>
          </p:cNvCxnSpPr>
          <p:nvPr/>
        </p:nvCxnSpPr>
        <p:spPr>
          <a:xfrm>
            <a:off x="4800600" y="3771900"/>
            <a:ext cx="1905000" cy="876300"/>
          </a:xfrm>
          <a:prstGeom prst="bentConnector3">
            <a:avLst>
              <a:gd name="adj1" fmla="val 99241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4419600" y="3581400"/>
            <a:ext cx="381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4419600" y="4038600"/>
            <a:ext cx="381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6096000" y="5257800"/>
            <a:ext cx="381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8" name="Elbow Connector 27"/>
          <p:cNvCxnSpPr>
            <a:stCxn id="20" idx="3"/>
            <a:endCxn id="11" idx="0"/>
          </p:cNvCxnSpPr>
          <p:nvPr/>
        </p:nvCxnSpPr>
        <p:spPr>
          <a:xfrm>
            <a:off x="4800600" y="4229100"/>
            <a:ext cx="2514600" cy="434340"/>
          </a:xfrm>
          <a:prstGeom prst="bent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1" idx="3"/>
            <a:endCxn id="10" idx="2"/>
          </p:cNvCxnSpPr>
          <p:nvPr/>
        </p:nvCxnSpPr>
        <p:spPr>
          <a:xfrm flipV="1">
            <a:off x="6477000" y="5028390"/>
            <a:ext cx="1562100" cy="419910"/>
          </a:xfrm>
          <a:prstGeom prst="bentConnector2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68" name="Straight Arrow Connector 15367"/>
          <p:cNvCxnSpPr/>
          <p:nvPr/>
        </p:nvCxnSpPr>
        <p:spPr>
          <a:xfrm>
            <a:off x="7090496" y="1701800"/>
            <a:ext cx="457200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543800" y="1717322"/>
            <a:ext cx="914400" cy="0"/>
          </a:xfrm>
          <a:prstGeom prst="straightConnector1">
            <a:avLst/>
          </a:prstGeom>
          <a:ln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243689" y="1715912"/>
            <a:ext cx="1842911" cy="0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35854" y="1295400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&lt; x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88454" y="1295400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&gt; x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05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Randomized Selection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Choose the element </a:t>
            </a:r>
            <a:r>
              <a:rPr lang="en-US" i="1" dirty="0">
                <a:latin typeface="Arial" charset="0"/>
              </a:rPr>
              <a:t>at random</a:t>
            </a:r>
          </a:p>
          <a:p>
            <a:pPr eaLnBrk="1" hangingPunct="1"/>
            <a:r>
              <a:rPr lang="en-US" dirty="0">
                <a:latin typeface="Arial" charset="0"/>
              </a:rPr>
              <a:t>Analysis </a:t>
            </a:r>
            <a:r>
              <a:rPr lang="en-US" dirty="0" smtClean="0">
                <a:latin typeface="Arial" charset="0"/>
              </a:rPr>
              <a:t>(not here) can </a:t>
            </a:r>
            <a:r>
              <a:rPr lang="en-US" dirty="0">
                <a:latin typeface="Arial" charset="0"/>
              </a:rPr>
              <a:t>show that the algorithm has </a:t>
            </a:r>
            <a:r>
              <a:rPr lang="en-US" i="1" dirty="0">
                <a:latin typeface="Arial" charset="0"/>
              </a:rPr>
              <a:t>expected</a:t>
            </a:r>
            <a:r>
              <a:rPr lang="en-US" dirty="0">
                <a:latin typeface="Arial" charset="0"/>
              </a:rPr>
              <a:t> run time O(n</a:t>
            </a:r>
            <a:r>
              <a:rPr lang="en-US" dirty="0" smtClean="0">
                <a:latin typeface="Arial" charset="0"/>
              </a:rPr>
              <a:t>)</a:t>
            </a:r>
          </a:p>
          <a:p>
            <a:pPr lvl="1" eaLnBrk="1" hangingPunct="1"/>
            <a:r>
              <a:rPr lang="en-US" dirty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ketch: a random element eliminates, on average, ~ ½ of the data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Although worst case is </a:t>
            </a:r>
            <a:r>
              <a:rPr lang="en-US" dirty="0" err="1" smtClean="0">
                <a:latin typeface="Arial" charset="0"/>
              </a:rPr>
              <a:t>Θ</a:t>
            </a:r>
            <a:r>
              <a:rPr lang="en-US" dirty="0" smtClean="0">
                <a:latin typeface="Arial" charset="0"/>
              </a:rPr>
              <a:t>(n</a:t>
            </a:r>
            <a:r>
              <a:rPr lang="en-US" baseline="30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), albeit improbable (like Quicksort), for most purposes this is the method of choice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Worst case matters?  Read on…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Recurrences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en-US" sz="2400" dirty="0" smtClean="0">
                <a:latin typeface="Gill Sans" charset="0"/>
                <a:ea typeface="Courier New" charset="0"/>
                <a:cs typeface="Gill Sans" charset="0"/>
              </a:rPr>
              <a:t>Next</a:t>
            </a:r>
            <a:r>
              <a:rPr lang="en-US" sz="2400" dirty="0">
                <a:latin typeface="Gill Sans" charset="0"/>
                <a:ea typeface="Courier New" charset="0"/>
                <a:cs typeface="Gill Sans" charset="0"/>
              </a:rPr>
              <a:t>: how to solve them</a:t>
            </a:r>
          </a:p>
        </p:txBody>
      </p:sp>
      <p:sp>
        <p:nvSpPr>
          <p:cNvPr id="10547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8BE5822E-0FF5-B74D-9D1B-7F3139BA66A2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9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Deterministic Selection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What is the run time of select if we can guarantee that </a:t>
            </a:r>
            <a:r>
              <a:rPr lang="en-US" dirty="0" smtClean="0">
                <a:latin typeface="Arial" charset="0"/>
              </a:rPr>
              <a:t>“choose” </a:t>
            </a:r>
            <a:r>
              <a:rPr lang="en-US" dirty="0">
                <a:latin typeface="Arial" charset="0"/>
              </a:rPr>
              <a:t>finds an x such that |S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| &lt; 3n/4 and |</a:t>
            </a:r>
            <a:r>
              <a:rPr lang="en-US" dirty="0" smtClean="0">
                <a:latin typeface="Arial" charset="0"/>
              </a:rPr>
              <a:t>S</a:t>
            </a:r>
            <a:r>
              <a:rPr lang="en-US" baseline="-25000" dirty="0" smtClean="0">
                <a:latin typeface="Arial" charset="0"/>
              </a:rPr>
              <a:t>3</a:t>
            </a:r>
            <a:r>
              <a:rPr lang="en-US" dirty="0" smtClean="0">
                <a:latin typeface="Arial" charset="0"/>
              </a:rPr>
              <a:t>| </a:t>
            </a:r>
            <a:r>
              <a:rPr lang="en-US" dirty="0">
                <a:latin typeface="Arial" charset="0"/>
              </a:rPr>
              <a:t>&lt; 3n/4</a:t>
            </a:r>
          </a:p>
        </p:txBody>
      </p:sp>
    </p:spTree>
    <p:extLst>
      <p:ext uri="{BB962C8B-B14F-4D97-AF65-F5344CB8AC3E}">
        <p14:creationId xmlns:p14="http://schemas.microsoft.com/office/powerpoint/2010/main" val="36268267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BFPRT Algorithm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 very clever </a:t>
            </a:r>
            <a:r>
              <a:rPr lang="en-US" dirty="0" smtClean="0">
                <a:latin typeface="Arial" charset="0"/>
              </a:rPr>
              <a:t>“choose” </a:t>
            </a:r>
            <a:r>
              <a:rPr lang="en-US" dirty="0">
                <a:latin typeface="Arial" charset="0"/>
              </a:rPr>
              <a:t>algorithm . . . </a:t>
            </a:r>
          </a:p>
        </p:txBody>
      </p:sp>
      <p:sp>
        <p:nvSpPr>
          <p:cNvPr id="18436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2425700"/>
            <a:ext cx="6159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2800" dirty="0"/>
              <a:t>Split into n/5 sets of size 5</a:t>
            </a:r>
          </a:p>
          <a:p>
            <a:pPr eaLnBrk="1" hangingPunct="1"/>
            <a:r>
              <a:rPr lang="en-US" sz="2800" dirty="0"/>
              <a:t>M be the set of medians of these sets</a:t>
            </a:r>
          </a:p>
          <a:p>
            <a:pPr eaLnBrk="1" hangingPunct="1"/>
            <a:r>
              <a:rPr lang="en-US" sz="2800" dirty="0" smtClean="0"/>
              <a:t>Return x = </a:t>
            </a:r>
            <a:r>
              <a:rPr lang="en-US" sz="2800" dirty="0"/>
              <a:t>the median of M</a:t>
            </a:r>
          </a:p>
        </p:txBody>
      </p:sp>
      <p:pic>
        <p:nvPicPr>
          <p:cNvPr id="18437" name="Picture 2" descr="http://upload.wikimedia.org/wikipedia/commons/thumb/b/b2/VaughanPratt.JPG/180px-VaughanPratt.JPG">
            <a:hlinkClick r:id="rId10" tooltip="Vaughan Pratt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2" y="4833938"/>
            <a:ext cx="11842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http://sigact.acm.org/floyd/floyd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7" y="4853781"/>
            <a:ext cx="11430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http://www.ewh.ieee.org/r1/boston/computer/RonRivest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2" y="4772819"/>
            <a:ext cx="11430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http://media.codethinked.com/images/posts/12-2007/Manuel_Blum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44256"/>
            <a:ext cx="11223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http://freekeyboard.net/IMG/gif/Robert_Tarjan.gi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7" y="4800600"/>
            <a:ext cx="11604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359984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M. Blum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76311" y="6351138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R. Floyd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14422" y="6342292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V. Pratt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633344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R. </a:t>
            </a:r>
            <a:r>
              <a:rPr lang="en-US" sz="2000" dirty="0" err="1" smtClean="0"/>
              <a:t>Rivest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162800" y="6324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R. </a:t>
            </a:r>
            <a:r>
              <a:rPr lang="en-US" sz="2000" dirty="0" err="1" smtClean="0"/>
              <a:t>Tarjan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66846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BFPRT runtime</a:t>
            </a:r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dirty="0" smtClean="0">
                <a:ea typeface="+mn-ea"/>
              </a:rPr>
              <a:t>Split </a:t>
            </a:r>
            <a:r>
              <a:rPr lang="en-US" sz="3200" dirty="0">
                <a:ea typeface="+mn-ea"/>
              </a:rPr>
              <a:t>into n/5 sets of size 5</a:t>
            </a:r>
          </a:p>
          <a:p>
            <a:pPr>
              <a:defRPr/>
            </a:pPr>
            <a:r>
              <a:rPr lang="en-US" sz="3200" dirty="0" smtClean="0">
                <a:ea typeface="+mn-ea"/>
              </a:rPr>
              <a:t>Let M </a:t>
            </a:r>
            <a:r>
              <a:rPr lang="en-US" sz="3200" dirty="0">
                <a:ea typeface="+mn-ea"/>
              </a:rPr>
              <a:t>be the set of medians of these sets</a:t>
            </a:r>
          </a:p>
          <a:p>
            <a:pPr>
              <a:defRPr/>
            </a:pPr>
            <a:r>
              <a:rPr lang="en-US" sz="3200" dirty="0">
                <a:ea typeface="+mn-ea"/>
              </a:rPr>
              <a:t>C</a:t>
            </a:r>
            <a:r>
              <a:rPr lang="en-US" sz="3200" dirty="0" smtClean="0">
                <a:ea typeface="+mn-ea"/>
              </a:rPr>
              <a:t>hoose x to be </a:t>
            </a:r>
            <a:r>
              <a:rPr lang="en-US" sz="3200" dirty="0">
                <a:ea typeface="+mn-ea"/>
              </a:rPr>
              <a:t>the median of M</a:t>
            </a:r>
          </a:p>
          <a:p>
            <a:pPr>
              <a:defRPr/>
            </a:pPr>
            <a:r>
              <a:rPr lang="en-US" sz="3200" dirty="0">
                <a:ea typeface="+mn-ea"/>
              </a:rPr>
              <a:t>Construct S</a:t>
            </a:r>
            <a:r>
              <a:rPr lang="en-US" sz="3200" baseline="-25000" dirty="0">
                <a:ea typeface="+mn-ea"/>
              </a:rPr>
              <a:t>1</a:t>
            </a:r>
            <a:r>
              <a:rPr lang="en-US" sz="3200" dirty="0">
                <a:ea typeface="+mn-ea"/>
              </a:rPr>
              <a:t> </a:t>
            </a:r>
            <a:r>
              <a:rPr lang="en-US" sz="3200" dirty="0" smtClean="0">
                <a:ea typeface="+mn-ea"/>
              </a:rPr>
              <a:t>, S</a:t>
            </a:r>
            <a:r>
              <a:rPr lang="en-US" sz="3200" baseline="-25000" dirty="0" smtClean="0">
                <a:ea typeface="+mn-ea"/>
              </a:rPr>
              <a:t>2</a:t>
            </a:r>
            <a:r>
              <a:rPr lang="en-US" sz="3200" dirty="0" smtClean="0">
                <a:ea typeface="+mn-ea"/>
              </a:rPr>
              <a:t> and S</a:t>
            </a:r>
            <a:r>
              <a:rPr lang="en-US" sz="3200" baseline="-25000" dirty="0" smtClean="0">
                <a:ea typeface="+mn-ea"/>
              </a:rPr>
              <a:t>3</a:t>
            </a:r>
            <a:r>
              <a:rPr lang="en-US" sz="3200" dirty="0" smtClean="0">
                <a:ea typeface="+mn-ea"/>
              </a:rPr>
              <a:t> as above</a:t>
            </a:r>
            <a:endParaRPr lang="en-US" sz="3200" dirty="0">
              <a:ea typeface="+mn-ea"/>
            </a:endParaRPr>
          </a:p>
          <a:p>
            <a:pPr>
              <a:defRPr/>
            </a:pPr>
            <a:r>
              <a:rPr lang="en-US" sz="3200" dirty="0">
                <a:ea typeface="+mn-ea"/>
              </a:rPr>
              <a:t>Recursive call in S</a:t>
            </a:r>
            <a:r>
              <a:rPr lang="en-US" sz="3200" baseline="-25000" dirty="0">
                <a:ea typeface="+mn-ea"/>
              </a:rPr>
              <a:t>1</a:t>
            </a:r>
            <a:r>
              <a:rPr lang="en-US" sz="3200" dirty="0">
                <a:ea typeface="+mn-ea"/>
              </a:rPr>
              <a:t> or </a:t>
            </a:r>
            <a:r>
              <a:rPr lang="en-US" sz="3200" dirty="0" smtClean="0">
                <a:ea typeface="+mn-ea"/>
              </a:rPr>
              <a:t>S</a:t>
            </a:r>
            <a:r>
              <a:rPr lang="en-US" sz="3200" baseline="-25000" dirty="0">
                <a:ea typeface="+mn-ea"/>
              </a:rPr>
              <a:t>3</a:t>
            </a:r>
            <a:endParaRPr lang="en-US" sz="3200" baseline="-25000" dirty="0"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kern="0" dirty="0" smtClean="0">
                <a:latin typeface="+mn-lt"/>
                <a:ea typeface="+mn-ea"/>
              </a:rPr>
              <a:t>To show: </a:t>
            </a:r>
            <a:r>
              <a:rPr lang="en-US" sz="3200" kern="0" dirty="0"/>
              <a:t>|S</a:t>
            </a:r>
            <a:r>
              <a:rPr lang="en-US" sz="3200" kern="0" baseline="-25000" dirty="0"/>
              <a:t>1</a:t>
            </a:r>
            <a:r>
              <a:rPr lang="en-US" sz="3200" kern="0" dirty="0"/>
              <a:t>| &lt; 3n/4, |</a:t>
            </a:r>
            <a:r>
              <a:rPr lang="en-US" sz="3200" kern="0" dirty="0" smtClean="0"/>
              <a:t>S</a:t>
            </a:r>
            <a:r>
              <a:rPr lang="en-US" sz="3200" kern="0" baseline="-25000" dirty="0" smtClean="0"/>
              <a:t>3</a:t>
            </a:r>
            <a:r>
              <a:rPr lang="en-US" sz="3200" kern="0" dirty="0" smtClean="0"/>
              <a:t>| </a:t>
            </a:r>
            <a:r>
              <a:rPr lang="en-US" sz="3200" kern="0" dirty="0"/>
              <a:t>&lt; 3n/4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kern="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kern="0" dirty="0" smtClean="0">
                <a:latin typeface="+mn-lt"/>
                <a:ea typeface="+mn-ea"/>
              </a:rPr>
              <a:t>n/5 + 3n/4 = 0.95n ⇒ O(n), worst case</a:t>
            </a:r>
            <a:endParaRPr lang="en-US" sz="32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10690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Straight Connector 149"/>
          <p:cNvCxnSpPr>
            <a:stCxn id="5" idx="6"/>
            <a:endCxn id="157" idx="2"/>
          </p:cNvCxnSpPr>
          <p:nvPr/>
        </p:nvCxnSpPr>
        <p:spPr>
          <a:xfrm flipV="1">
            <a:off x="1371600" y="2209800"/>
            <a:ext cx="6248400" cy="213360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" idx="4"/>
            <a:endCxn id="7" idx="0"/>
          </p:cNvCxnSpPr>
          <p:nvPr/>
        </p:nvCxnSpPr>
        <p:spPr>
          <a:xfrm>
            <a:off x="1295400" y="35052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of Medians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219200" y="3352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19200" y="3810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19200" y="4267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19200" y="4724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200" y="5181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stCxn id="71" idx="4"/>
            <a:endCxn id="75" idx="0"/>
          </p:cNvCxnSpPr>
          <p:nvPr/>
        </p:nvCxnSpPr>
        <p:spPr>
          <a:xfrm>
            <a:off x="1752600" y="33528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1676400" y="3200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676400" y="3657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676400" y="4114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676400" y="4572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676400" y="5029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stCxn id="77" idx="4"/>
            <a:endCxn id="81" idx="0"/>
          </p:cNvCxnSpPr>
          <p:nvPr/>
        </p:nvCxnSpPr>
        <p:spPr>
          <a:xfrm>
            <a:off x="2209800" y="32004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2133600" y="3048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133600" y="3505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133600" y="4419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133600" y="4876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>
            <a:stCxn id="83" idx="4"/>
            <a:endCxn id="87" idx="0"/>
          </p:cNvCxnSpPr>
          <p:nvPr/>
        </p:nvCxnSpPr>
        <p:spPr>
          <a:xfrm>
            <a:off x="2667000" y="30480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2590800" y="2895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590800" y="3352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590800" y="3810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590800" y="4267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590800" y="4724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>
            <a:stCxn id="89" idx="4"/>
            <a:endCxn id="93" idx="0"/>
          </p:cNvCxnSpPr>
          <p:nvPr/>
        </p:nvCxnSpPr>
        <p:spPr>
          <a:xfrm>
            <a:off x="3124200" y="28956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3048000" y="2743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048000" y="3200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48000" y="3657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048000" y="4114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048000" y="4572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>
            <a:stCxn id="95" idx="4"/>
            <a:endCxn id="99" idx="0"/>
          </p:cNvCxnSpPr>
          <p:nvPr/>
        </p:nvCxnSpPr>
        <p:spPr>
          <a:xfrm>
            <a:off x="3581400" y="27432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505200" y="2590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505200" y="3048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505200" y="3505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505200" y="3962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505200" y="4419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>
            <a:stCxn id="101" idx="4"/>
            <a:endCxn id="105" idx="0"/>
          </p:cNvCxnSpPr>
          <p:nvPr/>
        </p:nvCxnSpPr>
        <p:spPr>
          <a:xfrm>
            <a:off x="4038600" y="25908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3962400" y="2438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962400" y="2895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962400" y="3352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962400" y="3810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962400" y="4267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>
            <a:stCxn id="107" idx="4"/>
            <a:endCxn id="111" idx="0"/>
          </p:cNvCxnSpPr>
          <p:nvPr/>
        </p:nvCxnSpPr>
        <p:spPr>
          <a:xfrm>
            <a:off x="4495800" y="24384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4419600" y="2286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419600" y="2743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370832" y="3176660"/>
            <a:ext cx="246888" cy="246888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419600" y="3657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419600" y="4114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>
            <a:stCxn id="113" idx="4"/>
            <a:endCxn id="117" idx="0"/>
          </p:cNvCxnSpPr>
          <p:nvPr/>
        </p:nvCxnSpPr>
        <p:spPr>
          <a:xfrm>
            <a:off x="4953000" y="22860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4876800" y="2133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876800" y="2590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876800" y="3048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4876800" y="3505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876800" y="3962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>
            <a:stCxn id="119" idx="4"/>
            <a:endCxn id="123" idx="0"/>
          </p:cNvCxnSpPr>
          <p:nvPr/>
        </p:nvCxnSpPr>
        <p:spPr>
          <a:xfrm>
            <a:off x="5410200" y="21336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5334000" y="1981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334000" y="2438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334000" y="2895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5334000" y="3352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5334000" y="3810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>
            <a:stCxn id="125" idx="4"/>
            <a:endCxn id="129" idx="0"/>
          </p:cNvCxnSpPr>
          <p:nvPr/>
        </p:nvCxnSpPr>
        <p:spPr>
          <a:xfrm>
            <a:off x="5867400" y="19812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5791200" y="1828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5791200" y="2286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5791200" y="2743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791200" y="3200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791200" y="3657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>
            <a:stCxn id="131" idx="4"/>
            <a:endCxn id="135" idx="0"/>
          </p:cNvCxnSpPr>
          <p:nvPr/>
        </p:nvCxnSpPr>
        <p:spPr>
          <a:xfrm>
            <a:off x="6324600" y="18288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6248400" y="1676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6248400" y="2133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6248400" y="2590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6248400" y="3048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248400" y="3505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/>
          <p:cNvCxnSpPr>
            <a:stCxn id="137" idx="4"/>
            <a:endCxn id="141" idx="0"/>
          </p:cNvCxnSpPr>
          <p:nvPr/>
        </p:nvCxnSpPr>
        <p:spPr>
          <a:xfrm>
            <a:off x="6781800" y="16764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6705600" y="1524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705600" y="1981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705600" y="2438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705600" y="2895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05600" y="3352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>
            <a:stCxn id="143" idx="4"/>
            <a:endCxn id="147" idx="0"/>
          </p:cNvCxnSpPr>
          <p:nvPr/>
        </p:nvCxnSpPr>
        <p:spPr>
          <a:xfrm>
            <a:off x="7239000" y="15240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7162800" y="1371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7162800" y="1828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7162800" y="2286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162800" y="3200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>
            <a:stCxn id="155" idx="4"/>
            <a:endCxn id="159" idx="0"/>
          </p:cNvCxnSpPr>
          <p:nvPr/>
        </p:nvCxnSpPr>
        <p:spPr>
          <a:xfrm>
            <a:off x="7696200" y="13716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7620000" y="1219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7620000" y="1676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7620000" y="2133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620000" y="2590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620000" y="3048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609600" y="1219200"/>
            <a:ext cx="0" cy="41910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 rot="16200000">
            <a:off x="-1298367" y="3122702"/>
            <a:ext cx="3201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small                     large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657600" y="4964668"/>
            <a:ext cx="3014167" cy="46166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= median of medians</a:t>
            </a:r>
            <a:endParaRPr lang="en-US" sz="2400" dirty="0"/>
          </a:p>
        </p:txBody>
      </p:sp>
      <p:cxnSp>
        <p:nvCxnSpPr>
          <p:cNvPr id="166" name="Curved Connector 165"/>
          <p:cNvCxnSpPr>
            <a:stCxn id="109" idx="5"/>
            <a:endCxn id="164" idx="0"/>
          </p:cNvCxnSpPr>
          <p:nvPr/>
        </p:nvCxnSpPr>
        <p:spPr>
          <a:xfrm rot="16200000" flipH="1">
            <a:off x="4084486" y="3884470"/>
            <a:ext cx="1577276" cy="583120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>
            <a:off x="2133600" y="3962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TextBox 193"/>
          <p:cNvSpPr txBox="1"/>
          <p:nvPr/>
        </p:nvSpPr>
        <p:spPr>
          <a:xfrm>
            <a:off x="0" y="6381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NB: conceptual; algorithm finds median(s), but does not sort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14547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Straight Connector 149"/>
          <p:cNvCxnSpPr>
            <a:stCxn id="5" idx="6"/>
            <a:endCxn id="157" idx="2"/>
          </p:cNvCxnSpPr>
          <p:nvPr/>
        </p:nvCxnSpPr>
        <p:spPr>
          <a:xfrm flipV="1">
            <a:off x="1371600" y="2209800"/>
            <a:ext cx="6248400" cy="213360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" idx="4"/>
            <a:endCxn id="7" idx="0"/>
          </p:cNvCxnSpPr>
          <p:nvPr/>
        </p:nvCxnSpPr>
        <p:spPr>
          <a:xfrm>
            <a:off x="1295400" y="35052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of Medians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219200" y="3352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19200" y="3810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19200" y="4267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19200" y="4724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200" y="5181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stCxn id="71" idx="4"/>
            <a:endCxn id="75" idx="0"/>
          </p:cNvCxnSpPr>
          <p:nvPr/>
        </p:nvCxnSpPr>
        <p:spPr>
          <a:xfrm>
            <a:off x="1752600" y="33528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1676400" y="3200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676400" y="3657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676400" y="4114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676400" y="4572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676400" y="5029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stCxn id="77" idx="4"/>
            <a:endCxn id="81" idx="0"/>
          </p:cNvCxnSpPr>
          <p:nvPr/>
        </p:nvCxnSpPr>
        <p:spPr>
          <a:xfrm>
            <a:off x="2209800" y="32004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2133600" y="3048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133600" y="3505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133600" y="4419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133600" y="4876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>
            <a:stCxn id="83" idx="4"/>
            <a:endCxn id="87" idx="0"/>
          </p:cNvCxnSpPr>
          <p:nvPr/>
        </p:nvCxnSpPr>
        <p:spPr>
          <a:xfrm>
            <a:off x="2667000" y="30480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2590800" y="2895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590800" y="3352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590800" y="3810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590800" y="4267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590800" y="4724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>
            <a:stCxn id="89" idx="4"/>
            <a:endCxn id="93" idx="0"/>
          </p:cNvCxnSpPr>
          <p:nvPr/>
        </p:nvCxnSpPr>
        <p:spPr>
          <a:xfrm>
            <a:off x="3124200" y="28956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3048000" y="2743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048000" y="3200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48000" y="3657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048000" y="4114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048000" y="4572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>
            <a:stCxn id="95" idx="4"/>
            <a:endCxn id="99" idx="0"/>
          </p:cNvCxnSpPr>
          <p:nvPr/>
        </p:nvCxnSpPr>
        <p:spPr>
          <a:xfrm>
            <a:off x="3581400" y="27432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505200" y="2590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505200" y="3048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505200" y="3505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505200" y="3962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505200" y="4419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>
            <a:stCxn id="101" idx="4"/>
            <a:endCxn id="105" idx="0"/>
          </p:cNvCxnSpPr>
          <p:nvPr/>
        </p:nvCxnSpPr>
        <p:spPr>
          <a:xfrm>
            <a:off x="4038600" y="25908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3962400" y="2438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962400" y="2895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962400" y="3352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962400" y="3810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962400" y="4267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>
            <a:stCxn id="107" idx="4"/>
            <a:endCxn id="111" idx="0"/>
          </p:cNvCxnSpPr>
          <p:nvPr/>
        </p:nvCxnSpPr>
        <p:spPr>
          <a:xfrm>
            <a:off x="4495800" y="24384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4419600" y="2286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419600" y="2743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370832" y="3176660"/>
            <a:ext cx="246888" cy="246888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419600" y="3657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419600" y="4114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>
            <a:stCxn id="113" idx="4"/>
            <a:endCxn id="117" idx="0"/>
          </p:cNvCxnSpPr>
          <p:nvPr/>
        </p:nvCxnSpPr>
        <p:spPr>
          <a:xfrm>
            <a:off x="4953000" y="22860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4876800" y="2133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876800" y="2590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876800" y="3048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4876800" y="3505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876800" y="3962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>
            <a:stCxn id="119" idx="4"/>
            <a:endCxn id="123" idx="0"/>
          </p:cNvCxnSpPr>
          <p:nvPr/>
        </p:nvCxnSpPr>
        <p:spPr>
          <a:xfrm>
            <a:off x="5410200" y="21336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5334000" y="1981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334000" y="2438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334000" y="2895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5334000" y="3352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5334000" y="3810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>
            <a:stCxn id="125" idx="4"/>
            <a:endCxn id="129" idx="0"/>
          </p:cNvCxnSpPr>
          <p:nvPr/>
        </p:nvCxnSpPr>
        <p:spPr>
          <a:xfrm>
            <a:off x="5867400" y="19812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5791200" y="1828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5791200" y="2286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5791200" y="2743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791200" y="3200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791200" y="3657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>
            <a:stCxn id="131" idx="4"/>
            <a:endCxn id="135" idx="0"/>
          </p:cNvCxnSpPr>
          <p:nvPr/>
        </p:nvCxnSpPr>
        <p:spPr>
          <a:xfrm>
            <a:off x="6324600" y="18288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6248400" y="1676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6248400" y="2133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6248400" y="2590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6248400" y="3048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248400" y="3505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/>
          <p:cNvCxnSpPr>
            <a:stCxn id="137" idx="4"/>
            <a:endCxn id="141" idx="0"/>
          </p:cNvCxnSpPr>
          <p:nvPr/>
        </p:nvCxnSpPr>
        <p:spPr>
          <a:xfrm>
            <a:off x="6781800" y="16764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6705600" y="1524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705600" y="1981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705600" y="2438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705600" y="2895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05600" y="3352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>
            <a:stCxn id="143" idx="4"/>
            <a:endCxn id="147" idx="0"/>
          </p:cNvCxnSpPr>
          <p:nvPr/>
        </p:nvCxnSpPr>
        <p:spPr>
          <a:xfrm>
            <a:off x="7239000" y="15240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7162800" y="1371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7162800" y="1828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7162800" y="2286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162800" y="3200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>
            <a:stCxn id="155" idx="4"/>
            <a:endCxn id="159" idx="0"/>
          </p:cNvCxnSpPr>
          <p:nvPr/>
        </p:nvCxnSpPr>
        <p:spPr>
          <a:xfrm>
            <a:off x="7696200" y="1371600"/>
            <a:ext cx="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7620000" y="1219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7620000" y="1676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7620000" y="2133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620000" y="2590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620000" y="3048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/>
          <p:cNvSpPr txBox="1"/>
          <p:nvPr/>
        </p:nvSpPr>
        <p:spPr>
          <a:xfrm>
            <a:off x="3657600" y="4964668"/>
            <a:ext cx="3014167" cy="46166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= median of medians</a:t>
            </a:r>
            <a:endParaRPr lang="en-US" sz="2400" dirty="0"/>
          </a:p>
        </p:txBody>
      </p:sp>
      <p:cxnSp>
        <p:nvCxnSpPr>
          <p:cNvPr id="166" name="Curved Connector 165"/>
          <p:cNvCxnSpPr>
            <a:stCxn id="109" idx="5"/>
            <a:endCxn id="164" idx="0"/>
          </p:cNvCxnSpPr>
          <p:nvPr/>
        </p:nvCxnSpPr>
        <p:spPr>
          <a:xfrm rot="16200000" flipH="1">
            <a:off x="4084486" y="3884470"/>
            <a:ext cx="1577276" cy="583120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>
            <a:off x="2133600" y="3962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1044520" y="2982754"/>
            <a:ext cx="3639135" cy="2567391"/>
          </a:xfrm>
          <a:custGeom>
            <a:avLst/>
            <a:gdLst>
              <a:gd name="connsiteX0" fmla="*/ 0 w 3580231"/>
              <a:gd name="connsiteY0" fmla="*/ 1258480 h 2552090"/>
              <a:gd name="connsiteX1" fmla="*/ 3580231 w 3580231"/>
              <a:gd name="connsiteY1" fmla="*/ 0 h 2552090"/>
              <a:gd name="connsiteX2" fmla="*/ 3544622 w 3580231"/>
              <a:gd name="connsiteY2" fmla="*/ 1388812 h 2552090"/>
              <a:gd name="connsiteX3" fmla="*/ 43107 w 3580231"/>
              <a:gd name="connsiteY3" fmla="*/ 2552090 h 2552090"/>
              <a:gd name="connsiteX4" fmla="*/ 0 w 3580231"/>
              <a:gd name="connsiteY4" fmla="*/ 1258480 h 2552090"/>
              <a:gd name="connsiteX0" fmla="*/ 0 w 3682336"/>
              <a:gd name="connsiteY0" fmla="*/ 1258480 h 2552090"/>
              <a:gd name="connsiteX1" fmla="*/ 3580231 w 3682336"/>
              <a:gd name="connsiteY1" fmla="*/ 0 h 2552090"/>
              <a:gd name="connsiteX2" fmla="*/ 3682336 w 3682336"/>
              <a:gd name="connsiteY2" fmla="*/ 1368411 h 2552090"/>
              <a:gd name="connsiteX3" fmla="*/ 43107 w 3682336"/>
              <a:gd name="connsiteY3" fmla="*/ 2552090 h 2552090"/>
              <a:gd name="connsiteX4" fmla="*/ 0 w 3682336"/>
              <a:gd name="connsiteY4" fmla="*/ 1258480 h 2552090"/>
              <a:gd name="connsiteX0" fmla="*/ 0 w 3687342"/>
              <a:gd name="connsiteY0" fmla="*/ 1273781 h 2567391"/>
              <a:gd name="connsiteX1" fmla="*/ 3687342 w 3687342"/>
              <a:gd name="connsiteY1" fmla="*/ 0 h 2567391"/>
              <a:gd name="connsiteX2" fmla="*/ 3682336 w 3687342"/>
              <a:gd name="connsiteY2" fmla="*/ 1383712 h 2567391"/>
              <a:gd name="connsiteX3" fmla="*/ 43107 w 3687342"/>
              <a:gd name="connsiteY3" fmla="*/ 2567391 h 2567391"/>
              <a:gd name="connsiteX4" fmla="*/ 0 w 3687342"/>
              <a:gd name="connsiteY4" fmla="*/ 1273781 h 2567391"/>
              <a:gd name="connsiteX0" fmla="*/ 7898 w 3644235"/>
              <a:gd name="connsiteY0" fmla="*/ 1217677 h 2567391"/>
              <a:gd name="connsiteX1" fmla="*/ 3644235 w 3644235"/>
              <a:gd name="connsiteY1" fmla="*/ 0 h 2567391"/>
              <a:gd name="connsiteX2" fmla="*/ 3639229 w 3644235"/>
              <a:gd name="connsiteY2" fmla="*/ 1383712 h 2567391"/>
              <a:gd name="connsiteX3" fmla="*/ 0 w 3644235"/>
              <a:gd name="connsiteY3" fmla="*/ 2567391 h 2567391"/>
              <a:gd name="connsiteX4" fmla="*/ 7898 w 3644235"/>
              <a:gd name="connsiteY4" fmla="*/ 1217677 h 2567391"/>
              <a:gd name="connsiteX0" fmla="*/ 2798 w 3639135"/>
              <a:gd name="connsiteY0" fmla="*/ 1217677 h 2567391"/>
              <a:gd name="connsiteX1" fmla="*/ 3639135 w 3639135"/>
              <a:gd name="connsiteY1" fmla="*/ 0 h 2567391"/>
              <a:gd name="connsiteX2" fmla="*/ 3634129 w 3639135"/>
              <a:gd name="connsiteY2" fmla="*/ 1383712 h 2567391"/>
              <a:gd name="connsiteX3" fmla="*/ 0 w 3639135"/>
              <a:gd name="connsiteY3" fmla="*/ 2567391 h 2567391"/>
              <a:gd name="connsiteX4" fmla="*/ 2798 w 3639135"/>
              <a:gd name="connsiteY4" fmla="*/ 1217677 h 256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9135" h="2567391">
                <a:moveTo>
                  <a:pt x="2798" y="1217677"/>
                </a:moveTo>
                <a:lnTo>
                  <a:pt x="3639135" y="0"/>
                </a:lnTo>
                <a:cubicBezTo>
                  <a:pt x="3637466" y="461237"/>
                  <a:pt x="3635798" y="922475"/>
                  <a:pt x="3634129" y="1383712"/>
                </a:cubicBezTo>
                <a:lnTo>
                  <a:pt x="0" y="2567391"/>
                </a:lnTo>
                <a:cubicBezTo>
                  <a:pt x="2633" y="2117486"/>
                  <a:pt x="165" y="1667582"/>
                  <a:pt x="2798" y="1217677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  <a:noFill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783004" y="5486400"/>
            <a:ext cx="3208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Points ≤ x, ∴ NOT in S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≈ 3n/10 of them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38200" y="1066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Points ≥ x, ∴ NOT in S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≈ 3n/10 of them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6" name="Freeform 185"/>
          <p:cNvSpPr/>
          <p:nvPr/>
        </p:nvSpPr>
        <p:spPr>
          <a:xfrm>
            <a:off x="4285665" y="990600"/>
            <a:ext cx="3639135" cy="2567391"/>
          </a:xfrm>
          <a:custGeom>
            <a:avLst/>
            <a:gdLst>
              <a:gd name="connsiteX0" fmla="*/ 0 w 3580231"/>
              <a:gd name="connsiteY0" fmla="*/ 1258480 h 2552090"/>
              <a:gd name="connsiteX1" fmla="*/ 3580231 w 3580231"/>
              <a:gd name="connsiteY1" fmla="*/ 0 h 2552090"/>
              <a:gd name="connsiteX2" fmla="*/ 3544622 w 3580231"/>
              <a:gd name="connsiteY2" fmla="*/ 1388812 h 2552090"/>
              <a:gd name="connsiteX3" fmla="*/ 43107 w 3580231"/>
              <a:gd name="connsiteY3" fmla="*/ 2552090 h 2552090"/>
              <a:gd name="connsiteX4" fmla="*/ 0 w 3580231"/>
              <a:gd name="connsiteY4" fmla="*/ 1258480 h 2552090"/>
              <a:gd name="connsiteX0" fmla="*/ 0 w 3682336"/>
              <a:gd name="connsiteY0" fmla="*/ 1258480 h 2552090"/>
              <a:gd name="connsiteX1" fmla="*/ 3580231 w 3682336"/>
              <a:gd name="connsiteY1" fmla="*/ 0 h 2552090"/>
              <a:gd name="connsiteX2" fmla="*/ 3682336 w 3682336"/>
              <a:gd name="connsiteY2" fmla="*/ 1368411 h 2552090"/>
              <a:gd name="connsiteX3" fmla="*/ 43107 w 3682336"/>
              <a:gd name="connsiteY3" fmla="*/ 2552090 h 2552090"/>
              <a:gd name="connsiteX4" fmla="*/ 0 w 3682336"/>
              <a:gd name="connsiteY4" fmla="*/ 1258480 h 2552090"/>
              <a:gd name="connsiteX0" fmla="*/ 0 w 3687342"/>
              <a:gd name="connsiteY0" fmla="*/ 1273781 h 2567391"/>
              <a:gd name="connsiteX1" fmla="*/ 3687342 w 3687342"/>
              <a:gd name="connsiteY1" fmla="*/ 0 h 2567391"/>
              <a:gd name="connsiteX2" fmla="*/ 3682336 w 3687342"/>
              <a:gd name="connsiteY2" fmla="*/ 1383712 h 2567391"/>
              <a:gd name="connsiteX3" fmla="*/ 43107 w 3687342"/>
              <a:gd name="connsiteY3" fmla="*/ 2567391 h 2567391"/>
              <a:gd name="connsiteX4" fmla="*/ 0 w 3687342"/>
              <a:gd name="connsiteY4" fmla="*/ 1273781 h 2567391"/>
              <a:gd name="connsiteX0" fmla="*/ 7898 w 3644235"/>
              <a:gd name="connsiteY0" fmla="*/ 1217677 h 2567391"/>
              <a:gd name="connsiteX1" fmla="*/ 3644235 w 3644235"/>
              <a:gd name="connsiteY1" fmla="*/ 0 h 2567391"/>
              <a:gd name="connsiteX2" fmla="*/ 3639229 w 3644235"/>
              <a:gd name="connsiteY2" fmla="*/ 1383712 h 2567391"/>
              <a:gd name="connsiteX3" fmla="*/ 0 w 3644235"/>
              <a:gd name="connsiteY3" fmla="*/ 2567391 h 2567391"/>
              <a:gd name="connsiteX4" fmla="*/ 7898 w 3644235"/>
              <a:gd name="connsiteY4" fmla="*/ 1217677 h 2567391"/>
              <a:gd name="connsiteX0" fmla="*/ 2798 w 3639135"/>
              <a:gd name="connsiteY0" fmla="*/ 1217677 h 2567391"/>
              <a:gd name="connsiteX1" fmla="*/ 3639135 w 3639135"/>
              <a:gd name="connsiteY1" fmla="*/ 0 h 2567391"/>
              <a:gd name="connsiteX2" fmla="*/ 3634129 w 3639135"/>
              <a:gd name="connsiteY2" fmla="*/ 1383712 h 2567391"/>
              <a:gd name="connsiteX3" fmla="*/ 0 w 3639135"/>
              <a:gd name="connsiteY3" fmla="*/ 2567391 h 2567391"/>
              <a:gd name="connsiteX4" fmla="*/ 2798 w 3639135"/>
              <a:gd name="connsiteY4" fmla="*/ 1217677 h 256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9135" h="2567391">
                <a:moveTo>
                  <a:pt x="2798" y="1217677"/>
                </a:moveTo>
                <a:lnTo>
                  <a:pt x="3639135" y="0"/>
                </a:lnTo>
                <a:cubicBezTo>
                  <a:pt x="3637466" y="461237"/>
                  <a:pt x="3635798" y="922475"/>
                  <a:pt x="3634129" y="1383712"/>
                </a:cubicBezTo>
                <a:lnTo>
                  <a:pt x="0" y="2567391"/>
                </a:lnTo>
                <a:cubicBezTo>
                  <a:pt x="2633" y="2117486"/>
                  <a:pt x="165" y="1667582"/>
                  <a:pt x="2798" y="1217677"/>
                </a:cubicBezTo>
                <a:close/>
              </a:path>
            </a:pathLst>
          </a:cu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  <a:noFill/>
            </a:endParaRPr>
          </a:p>
        </p:txBody>
      </p:sp>
      <p:cxnSp>
        <p:nvCxnSpPr>
          <p:cNvPr id="188" name="Straight Arrow Connector 187"/>
          <p:cNvCxnSpPr>
            <a:stCxn id="185" idx="3"/>
            <a:endCxn id="186" idx="0"/>
          </p:cNvCxnSpPr>
          <p:nvPr/>
        </p:nvCxnSpPr>
        <p:spPr>
          <a:xfrm>
            <a:off x="4114800" y="1482299"/>
            <a:ext cx="173663" cy="72597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stCxn id="184" idx="1"/>
            <a:endCxn id="182" idx="3"/>
          </p:cNvCxnSpPr>
          <p:nvPr/>
        </p:nvCxnSpPr>
        <p:spPr>
          <a:xfrm flipH="1" flipV="1">
            <a:off x="1044520" y="5550145"/>
            <a:ext cx="738484" cy="351754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6858000" y="3733800"/>
            <a:ext cx="2133601" cy="1631216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Bottom Line: recursive call on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or S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includes only about 70% of points</a:t>
            </a:r>
            <a:endParaRPr lang="en-US" sz="2000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609600" y="1219200"/>
            <a:ext cx="0" cy="41910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 rot="16200000">
            <a:off x="-1298367" y="3122702"/>
            <a:ext cx="3201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small                     large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0" y="6381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NB: conceptual; algorithm finds median(s), but does not sort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11810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BFPRT Recurrence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≈ 7n/10 points in </a:t>
            </a:r>
            <a:r>
              <a:rPr lang="en-US" dirty="0" err="1" smtClean="0">
                <a:latin typeface="Arial" charset="0"/>
              </a:rPr>
              <a:t>subproblem</a:t>
            </a:r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More precisely, various fussiness: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⎡n/5⎤groups, all but (possibly) last of size 5</a:t>
            </a:r>
          </a:p>
          <a:p>
            <a:pPr lvl="1" eaLnBrk="1" hangingPunct="1"/>
            <a:r>
              <a:rPr lang="en-US" dirty="0">
                <a:latin typeface="Arial" charset="0"/>
              </a:rPr>
              <a:t>U</a:t>
            </a:r>
            <a:r>
              <a:rPr lang="en-US" dirty="0" smtClean="0">
                <a:latin typeface="Arial" charset="0"/>
              </a:rPr>
              <a:t>pper/lower half of ≥⎣</a:t>
            </a:r>
            <a:r>
              <a:rPr lang="en-US" dirty="0" smtClean="0">
                <a:latin typeface="Arial" charset="0"/>
              </a:rPr>
              <a:t>⎡n/5⎤/2</a:t>
            </a:r>
            <a:r>
              <a:rPr lang="en-US" dirty="0" smtClean="0">
                <a:latin typeface="Arial" charset="0"/>
              </a:rPr>
              <a:t>⎦groups excluded</a:t>
            </a:r>
          </a:p>
          <a:p>
            <a:pPr lvl="1" eaLnBrk="1" hangingPunct="1"/>
            <a:r>
              <a:rPr lang="en-US" dirty="0">
                <a:latin typeface="Arial" charset="0"/>
              </a:rPr>
              <a:t>W</a:t>
            </a:r>
            <a:r>
              <a:rPr lang="en-US" dirty="0" smtClean="0">
                <a:latin typeface="Arial" charset="0"/>
              </a:rPr>
              <a:t>ith some algebra, ∃</a:t>
            </a:r>
            <a:r>
              <a:rPr lang="en-US" dirty="0" err="1" smtClean="0">
                <a:latin typeface="Arial" charset="0"/>
              </a:rPr>
              <a:t>a,b,c</a:t>
            </a:r>
            <a:r>
              <a:rPr lang="en-US" dirty="0" smtClean="0">
                <a:latin typeface="Arial" charset="0"/>
              </a:rPr>
              <a:t> such that: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T</a:t>
            </a:r>
            <a:r>
              <a:rPr lang="en-US" dirty="0">
                <a:latin typeface="Arial" charset="0"/>
              </a:rPr>
              <a:t>(n) </a:t>
            </a:r>
            <a:r>
              <a:rPr lang="en-US" dirty="0" smtClean="0">
                <a:latin typeface="Arial" charset="0"/>
              </a:rPr>
              <a:t>≤ T(7n/10+a) </a:t>
            </a:r>
            <a:r>
              <a:rPr lang="en-US" dirty="0">
                <a:latin typeface="Arial" charset="0"/>
              </a:rPr>
              <a:t>+ T(n/</a:t>
            </a:r>
            <a:r>
              <a:rPr lang="en-US" dirty="0" smtClean="0">
                <a:latin typeface="Arial" charset="0"/>
              </a:rPr>
              <a:t>5+b) </a:t>
            </a:r>
            <a:r>
              <a:rPr lang="en-US" dirty="0">
                <a:latin typeface="Arial" charset="0"/>
              </a:rPr>
              <a:t>+ c n</a:t>
            </a:r>
          </a:p>
        </p:txBody>
      </p:sp>
    </p:spTree>
    <p:extLst>
      <p:ext uri="{BB962C8B-B14F-4D97-AF65-F5344CB8AC3E}">
        <p14:creationId xmlns:p14="http://schemas.microsoft.com/office/powerpoint/2010/main" val="27778626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BFPRT Recurrence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</a:rPr>
              <a:t>T</a:t>
            </a:r>
            <a:r>
              <a:rPr lang="en-US" dirty="0">
                <a:latin typeface="Arial" charset="0"/>
              </a:rPr>
              <a:t>(n) </a:t>
            </a:r>
            <a:r>
              <a:rPr lang="en-US" dirty="0" smtClean="0">
                <a:latin typeface="Arial" charset="0"/>
              </a:rPr>
              <a:t>≤ T(7n/10+a) </a:t>
            </a:r>
            <a:r>
              <a:rPr lang="en-US" dirty="0">
                <a:latin typeface="Arial" charset="0"/>
              </a:rPr>
              <a:t>+ T(n/</a:t>
            </a:r>
            <a:r>
              <a:rPr lang="en-US" dirty="0" smtClean="0">
                <a:latin typeface="Arial" charset="0"/>
              </a:rPr>
              <a:t>5+b) </a:t>
            </a:r>
            <a:r>
              <a:rPr lang="en-US" dirty="0">
                <a:latin typeface="Arial" charset="0"/>
              </a:rPr>
              <a:t>+ c n</a:t>
            </a:r>
          </a:p>
        </p:txBody>
      </p:sp>
      <p:sp>
        <p:nvSpPr>
          <p:cNvPr id="2048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172200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Prove that T(n) &lt;= 20 c </a:t>
            </a:r>
            <a:r>
              <a:rPr lang="en-US" sz="2400" dirty="0" smtClean="0"/>
              <a:t>n for n &gt; 20(</a:t>
            </a:r>
            <a:r>
              <a:rPr lang="en-US" sz="2400" dirty="0" err="1" smtClean="0"/>
              <a:t>a+b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741203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d &amp; c summary</a:t>
            </a:r>
          </a:p>
        </p:txBody>
      </p:sp>
      <p:sp>
        <p:nvSpPr>
          <p:cNvPr id="10342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Courier New" charset="0"/>
                <a:cs typeface="Gill Sans" charset="0"/>
              </a:rPr>
              <a:t>Idea:</a:t>
            </a:r>
          </a:p>
          <a:p>
            <a:pPr lvl="1"/>
            <a:r>
              <a:rPr lang="en-US">
                <a:latin typeface="Gill Sans" charset="0"/>
                <a:ea typeface="Gill Sans" charset="0"/>
                <a:cs typeface="Gill Sans" charset="0"/>
              </a:rPr>
              <a:t>“Two halves are better than a whole”</a:t>
            </a:r>
          </a:p>
          <a:p>
            <a:pPr lvl="2"/>
            <a:r>
              <a:rPr lang="en-US">
                <a:latin typeface="Gill Sans" charset="0"/>
                <a:ea typeface="Gill Sans" charset="0"/>
                <a:cs typeface="Gill Sans" charset="0"/>
              </a:rPr>
              <a:t>if the base algorithm has super-linear complexity.</a:t>
            </a:r>
          </a:p>
          <a:p>
            <a:pPr lvl="1"/>
            <a:r>
              <a:rPr lang="en-US">
                <a:latin typeface="Gill Sans" charset="0"/>
                <a:ea typeface="Gill Sans" charset="0"/>
                <a:cs typeface="Gill Sans" charset="0"/>
              </a:rPr>
              <a:t>“If a little's good, then more's better”</a:t>
            </a:r>
          </a:p>
          <a:p>
            <a:pPr lvl="2"/>
            <a:r>
              <a:rPr lang="en-US">
                <a:latin typeface="Gill Sans" charset="0"/>
                <a:ea typeface="Gill Sans" charset="0"/>
                <a:cs typeface="Gill Sans" charset="0"/>
              </a:rPr>
              <a:t>repeat above, recursively</a:t>
            </a:r>
          </a:p>
          <a:p>
            <a:r>
              <a:rPr lang="en-US">
                <a:latin typeface="Gill Sans" charset="0"/>
                <a:ea typeface="Courier New" charset="0"/>
                <a:cs typeface="Gill Sans" charset="0"/>
              </a:rPr>
              <a:t>Applications: Many.  </a:t>
            </a:r>
          </a:p>
          <a:p>
            <a:pPr lvl="1"/>
            <a:r>
              <a:rPr lang="en-US">
                <a:latin typeface="Gill Sans" charset="0"/>
                <a:ea typeface="Gill Sans" charset="0"/>
                <a:cs typeface="Gill Sans" charset="0"/>
              </a:rPr>
              <a:t>Binary Search, Merge Sort, (Quicksort), Closest points, Integer multiply,…</a:t>
            </a:r>
          </a:p>
        </p:txBody>
      </p:sp>
      <p:sp>
        <p:nvSpPr>
          <p:cNvPr id="10342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25EFD7A7-D057-314F-9065-355344057937}" type="slidenum">
              <a:rPr lang="en-US" sz="1400">
                <a:solidFill>
                  <a:srgbClr val="C9C2D1"/>
                </a:solidFill>
                <a:ea typeface="Courier New" charset="0"/>
                <a:cs typeface="Gill Sans" charset="0"/>
              </a:rPr>
              <a:pPr/>
              <a:t>97</a:t>
            </a:fld>
            <a:endParaRPr lang="en-US" sz="1400" dirty="0">
              <a:solidFill>
                <a:srgbClr val="C9C2D1"/>
              </a:solidFill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Exponentiation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BC21B-C7C4-A34A-9672-415215A827D0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998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Gill Sans" charset="0"/>
              </a:rPr>
              <a:t>another d&amp;c example: fast exponentiation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Power(</a:t>
            </a:r>
            <a:r>
              <a:rPr lang="en-US" sz="2800" dirty="0" err="1">
                <a:latin typeface="Gill Sans" charset="0"/>
                <a:ea typeface="Courier New" charset="0"/>
                <a:cs typeface="Gill Sans" charset="0"/>
              </a:rPr>
              <a:t>a,n</a:t>
            </a:r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9900"/>
                </a:solidFill>
                <a:latin typeface="Gill Sans" charset="0"/>
                <a:ea typeface="Gill Sans" charset="0"/>
                <a:cs typeface="Gill Sans" charset="0"/>
              </a:rPr>
              <a:t>Input: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 integer</a:t>
            </a:r>
            <a:r>
              <a:rPr lang="en-US" sz="2400" i="1" dirty="0">
                <a:latin typeface="Gill Sans" charset="0"/>
                <a:ea typeface="Gill Sans" charset="0"/>
                <a:cs typeface="Gill Sans" charset="0"/>
              </a:rPr>
              <a:t> n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 and number </a:t>
            </a:r>
            <a:r>
              <a:rPr lang="en-US" sz="2400" i="1" dirty="0">
                <a:latin typeface="Gill Sans" charset="0"/>
                <a:ea typeface="Gill Sans" charset="0"/>
                <a:cs typeface="Gill Sans" charset="0"/>
              </a:rPr>
              <a:t>a</a:t>
            </a:r>
          </a:p>
          <a:p>
            <a:pPr lvl="1"/>
            <a:r>
              <a:rPr lang="en-US" sz="2400" b="1" dirty="0">
                <a:solidFill>
                  <a:srgbClr val="009900"/>
                </a:solidFill>
                <a:latin typeface="Gill Sans" charset="0"/>
                <a:ea typeface="Gill Sans" charset="0"/>
                <a:cs typeface="Gill Sans" charset="0"/>
              </a:rPr>
              <a:t>Output:</a:t>
            </a:r>
            <a:r>
              <a:rPr lang="en-US" sz="2400" b="1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i="1" dirty="0">
                <a:latin typeface="Gill Sans" charset="0"/>
                <a:ea typeface="Gill Sans" charset="0"/>
                <a:cs typeface="Gill Sans" charset="0"/>
              </a:rPr>
              <a:t>a</a:t>
            </a:r>
            <a:r>
              <a:rPr lang="en-US" sz="2400" i="1" baseline="30000" dirty="0">
                <a:latin typeface="Gill Sans" charset="0"/>
                <a:ea typeface="Gill Sans" charset="0"/>
                <a:cs typeface="Gill Sans" charset="0"/>
              </a:rPr>
              <a:t>n</a:t>
            </a:r>
          </a:p>
          <a:p>
            <a:pPr lvl="4"/>
            <a:endParaRPr lang="en-US" sz="1800" b="1" baseline="30000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Obvious algorithm</a:t>
            </a:r>
          </a:p>
          <a:p>
            <a:pPr lvl="1"/>
            <a:r>
              <a:rPr lang="en-US" sz="2400" i="1" dirty="0">
                <a:latin typeface="Gill Sans" charset="0"/>
                <a:ea typeface="Gill Sans" charset="0"/>
                <a:cs typeface="Gill Sans" charset="0"/>
              </a:rPr>
              <a:t>n-1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 multiplications</a:t>
            </a:r>
          </a:p>
          <a:p>
            <a:pPr lvl="4"/>
            <a:endParaRPr lang="en-US" sz="1800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800" dirty="0">
                <a:latin typeface="Gill Sans" charset="0"/>
                <a:ea typeface="Courier New" charset="0"/>
                <a:cs typeface="Gill Sans" charset="0"/>
              </a:rPr>
              <a:t>Observation:</a:t>
            </a:r>
          </a:p>
          <a:p>
            <a:pPr lvl="1"/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if </a:t>
            </a:r>
            <a:r>
              <a:rPr lang="en-US" sz="2400" i="1" dirty="0">
                <a:latin typeface="Gill Sans" charset="0"/>
                <a:ea typeface="Gill Sans" charset="0"/>
                <a:cs typeface="Gill Sans" charset="0"/>
              </a:rPr>
              <a:t>n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 is even, </a:t>
            </a:r>
            <a:r>
              <a:rPr lang="en-US" sz="2400" i="1" dirty="0">
                <a:latin typeface="Gill Sans" charset="0"/>
                <a:ea typeface="Gill Sans" charset="0"/>
                <a:cs typeface="Gill Sans" charset="0"/>
              </a:rPr>
              <a:t>n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 = </a:t>
            </a:r>
            <a:r>
              <a:rPr lang="en-US" sz="2400" i="1" dirty="0">
                <a:latin typeface="Gill Sans" charset="0"/>
                <a:ea typeface="Gill Sans" charset="0"/>
                <a:cs typeface="Gill Sans" charset="0"/>
              </a:rPr>
              <a:t>2m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, then </a:t>
            </a:r>
            <a:r>
              <a:rPr lang="en-US" sz="2400" i="1" dirty="0">
                <a:latin typeface="Gill Sans" charset="0"/>
                <a:ea typeface="Gill Sans" charset="0"/>
                <a:cs typeface="Gill Sans" charset="0"/>
              </a:rPr>
              <a:t>a</a:t>
            </a:r>
            <a:r>
              <a:rPr lang="en-US" sz="2400" i="1" baseline="30000" dirty="0">
                <a:latin typeface="Gill Sans" charset="0"/>
                <a:ea typeface="Gill Sans" charset="0"/>
                <a:cs typeface="Gill Sans" charset="0"/>
              </a:rPr>
              <a:t>n 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= </a:t>
            </a:r>
            <a:r>
              <a:rPr lang="en-US" sz="2400" i="1" dirty="0">
                <a:latin typeface="Gill Sans" charset="0"/>
                <a:ea typeface="Gill Sans" charset="0"/>
                <a:cs typeface="Gill Sans" charset="0"/>
              </a:rPr>
              <a:t>a</a:t>
            </a:r>
            <a:r>
              <a:rPr lang="en-US" sz="2400" i="1" baseline="30000" dirty="0"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sz="2000" i="1" dirty="0">
                <a:latin typeface="Gill Sans" charset="0"/>
                <a:ea typeface="Gill Sans" charset="0"/>
                <a:cs typeface="Gill Sans" charset="0"/>
                <a:sym typeface="Symbol" charset="0"/>
              </a:rPr>
              <a:t> </a:t>
            </a:r>
            <a:r>
              <a:rPr lang="en-US" sz="2400" i="1" dirty="0">
                <a:latin typeface="Gill Sans" charset="0"/>
                <a:ea typeface="Gill Sans" charset="0"/>
                <a:cs typeface="Gill Sans" charset="0"/>
              </a:rPr>
              <a:t>a</a:t>
            </a:r>
            <a:r>
              <a:rPr lang="en-US" sz="2400" i="1" baseline="30000" dirty="0">
                <a:latin typeface="Gill Sans" charset="0"/>
                <a:ea typeface="Gill Sans" charset="0"/>
                <a:cs typeface="Gill Sans" charset="0"/>
              </a:rPr>
              <a:t>m</a:t>
            </a:r>
            <a:endParaRPr lang="en-US" sz="2400" i="1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595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F89CF0DD-9D11-9C47-BBEE-604335898A46}" type="slidenum">
              <a:rPr lang="en-US" sz="1400">
                <a:solidFill>
                  <a:schemeClr val="bg2"/>
                </a:solidFill>
                <a:ea typeface="Courier New" charset="0"/>
                <a:cs typeface="Gill Sans" charset="0"/>
              </a:rPr>
              <a:pPr/>
              <a:t>99</a:t>
            </a:fld>
            <a:endParaRPr lang="en-US" sz="1400">
              <a:solidFill>
                <a:schemeClr val="bg2"/>
              </a:solidFill>
              <a:ea typeface="Courier New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312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Blank Presentation">
      <a:majorFont>
        <a:latin typeface="Gill Sans"/>
        <a:ea typeface="Osaka"/>
        <a:cs typeface="Osaka"/>
      </a:majorFont>
      <a:minorFont>
        <a:latin typeface="Gill San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00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00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Designs\Contemporary Portrait.pot</Template>
  <TotalTime>24038</TotalTime>
  <Words>5826</Words>
  <Application>Microsoft Macintosh PowerPoint</Application>
  <PresentationFormat>On-screen Show (4:3)</PresentationFormat>
  <Paragraphs>1769</Paragraphs>
  <Slides>103</Slides>
  <Notes>73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103</vt:i4>
      </vt:variant>
    </vt:vector>
  </HeadingPairs>
  <TitlesOfParts>
    <vt:vector size="106" baseType="lpstr">
      <vt:lpstr>312</vt:lpstr>
      <vt:lpstr>Equation</vt:lpstr>
      <vt:lpstr>Microsoft Equation</vt:lpstr>
      <vt:lpstr>CSEP 521 Algorithms</vt:lpstr>
      <vt:lpstr>Divide and Conquer Algorithms</vt:lpstr>
      <vt:lpstr>divide &amp; conquer – the key idea</vt:lpstr>
      <vt:lpstr>d&amp;c approach, cont.</vt:lpstr>
      <vt:lpstr>d&amp;c approach, cont.</vt:lpstr>
      <vt:lpstr>mergesort (review)</vt:lpstr>
      <vt:lpstr>What you really need to know about recurrences</vt:lpstr>
      <vt:lpstr>T(n) = aT(n/b) + nc</vt:lpstr>
      <vt:lpstr>Recurrences</vt:lpstr>
      <vt:lpstr>mergesort (review)</vt:lpstr>
      <vt:lpstr>Solve: T(1) = c  T(n) = 2 T(n/2) + cn</vt:lpstr>
      <vt:lpstr>Solve: T(1) = c  T(n) = 4 T(n/2) + cn</vt:lpstr>
      <vt:lpstr>Solve: T(1) = c  T(n) = 3 T(n/2) + cn</vt:lpstr>
      <vt:lpstr>a useful identity</vt:lpstr>
      <vt:lpstr>Solve: T(1) = c  T(n) = 3 T(n/2) + cn    (cont.)</vt:lpstr>
      <vt:lpstr>Solve: T(1) = c  T(n) = 3 T(n/2) + cn    (cont.)</vt:lpstr>
      <vt:lpstr>Solve: T(1) = c  T(n) = 3 T(n/2) + cn    (cont.)</vt:lpstr>
      <vt:lpstr>divide and conquer – master recurrence</vt:lpstr>
      <vt:lpstr>master recurrence: proof sketch</vt:lpstr>
      <vt:lpstr>Example:   Matrix Multiplication –  Strassen’s Method</vt:lpstr>
      <vt:lpstr>Multiplying Matrices</vt:lpstr>
      <vt:lpstr>Simple Matrix Multiply</vt:lpstr>
      <vt:lpstr>Multiplying Matrices</vt:lpstr>
      <vt:lpstr>Multiplying Matrices</vt:lpstr>
      <vt:lpstr>Multiplying Matrices</vt:lpstr>
      <vt:lpstr>Multiplying Matrices</vt:lpstr>
      <vt:lpstr>Multiplying Matrices</vt:lpstr>
      <vt:lpstr>Strassen’s algorithm</vt:lpstr>
      <vt:lpstr>The algorithm</vt:lpstr>
      <vt:lpstr>Example:  Counting Inversions</vt:lpstr>
      <vt:lpstr>Inversion Problem</vt:lpstr>
      <vt:lpstr>Application</vt:lpstr>
      <vt:lpstr>Inversion Problem</vt:lpstr>
      <vt:lpstr>Counting Inversions</vt:lpstr>
      <vt:lpstr>Count the Inversions</vt:lpstr>
      <vt:lpstr>Problem – how do we count inversions between sub problems in O(n) time?</vt:lpstr>
      <vt:lpstr>Counting inversions while merging</vt:lpstr>
      <vt:lpstr>Inversions</vt:lpstr>
      <vt:lpstr> A Divide &amp; Conquer Example: Closest Pair of Points</vt:lpstr>
      <vt:lpstr>closest pair of points: non-geometric version</vt:lpstr>
      <vt:lpstr>closest pair of points: 1 dimensional version</vt:lpstr>
      <vt:lpstr>closest pair of points: 2 dimensional version</vt:lpstr>
      <vt:lpstr>closest pair of points. 2d, Euclidean distance:  1st try</vt:lpstr>
      <vt:lpstr>closest pair of points:  1st try</vt:lpstr>
      <vt:lpstr>closest pair of points</vt:lpstr>
      <vt:lpstr>closest pair of points</vt:lpstr>
      <vt:lpstr>closest pair of points</vt:lpstr>
      <vt:lpstr>closest pair of points</vt:lpstr>
      <vt:lpstr>closest pair of points</vt:lpstr>
      <vt:lpstr>closest pair of points</vt:lpstr>
      <vt:lpstr>closest pair of points</vt:lpstr>
      <vt:lpstr>closest pair of points</vt:lpstr>
      <vt:lpstr>closest pair algorithm</vt:lpstr>
      <vt:lpstr>closest pair of points:  analysis</vt:lpstr>
      <vt:lpstr>closest pair of points:  analysis</vt:lpstr>
      <vt:lpstr>closest pair of points:  analysis</vt:lpstr>
      <vt:lpstr>is it worth the effort?</vt:lpstr>
      <vt:lpstr>Going From Code to Recurrence</vt:lpstr>
      <vt:lpstr>going from code to recurrence</vt:lpstr>
      <vt:lpstr>merge sort</vt:lpstr>
      <vt:lpstr>the recurrence</vt:lpstr>
      <vt:lpstr>going from code to recurrence</vt:lpstr>
      <vt:lpstr>closest pair algorithm</vt:lpstr>
      <vt:lpstr>closest pair of points:  analysis</vt:lpstr>
      <vt:lpstr>going from code to recurrence</vt:lpstr>
      <vt:lpstr>closest pair algorithm</vt:lpstr>
      <vt:lpstr>closest pair of points:  analysis</vt:lpstr>
      <vt:lpstr>Integer Multiplication</vt:lpstr>
      <vt:lpstr>integer arithmetic</vt:lpstr>
      <vt:lpstr>integer arithmetic</vt:lpstr>
      <vt:lpstr>divide &amp; conquer multiplication:  warmup</vt:lpstr>
      <vt:lpstr>divide &amp; conquer multiplication:  warmup</vt:lpstr>
      <vt:lpstr>key trick: 2 multiplies for the price of 1:</vt:lpstr>
      <vt:lpstr>Karatsuba multiplication</vt:lpstr>
      <vt:lpstr>Karatsuba multiplication</vt:lpstr>
      <vt:lpstr>multiplication – the bottom line</vt:lpstr>
      <vt:lpstr>Polynomial Multiplication</vt:lpstr>
      <vt:lpstr>Another D&amp;C Example: Multiplying Polynomials</vt:lpstr>
      <vt:lpstr>Notes on Polynomials</vt:lpstr>
      <vt:lpstr>Polynomial Multiplication    </vt:lpstr>
      <vt:lpstr>Naïve Divide and Conquer</vt:lpstr>
      <vt:lpstr>Karatsuba’s Algorithm</vt:lpstr>
      <vt:lpstr>Karatsuba: Details</vt:lpstr>
      <vt:lpstr>Multiplication – The Bottom Line</vt:lpstr>
      <vt:lpstr> Median and Selection</vt:lpstr>
      <vt:lpstr>Computing the Median</vt:lpstr>
      <vt:lpstr>“order statistics”</vt:lpstr>
      <vt:lpstr>Select(A, k)</vt:lpstr>
      <vt:lpstr>Randomized Selection</vt:lpstr>
      <vt:lpstr>Deterministic Selection</vt:lpstr>
      <vt:lpstr>BFPRT Algorithm</vt:lpstr>
      <vt:lpstr>BFPRT runtime</vt:lpstr>
      <vt:lpstr>Median of Medians</vt:lpstr>
      <vt:lpstr>Median of Medians</vt:lpstr>
      <vt:lpstr>BFPRT Recurrence</vt:lpstr>
      <vt:lpstr>BFPRT Recurrence</vt:lpstr>
      <vt:lpstr>d &amp; c summary</vt:lpstr>
      <vt:lpstr>Exponentiation</vt:lpstr>
      <vt:lpstr>another d&amp;c example: fast exponentiation</vt:lpstr>
      <vt:lpstr>divide &amp; conquer algorithm</vt:lpstr>
      <vt:lpstr>analysis</vt:lpstr>
      <vt:lpstr>a practical application - RSA</vt:lpstr>
      <vt:lpstr>d &amp; c summary</vt:lpstr>
    </vt:vector>
  </TitlesOfParts>
  <Manager/>
  <Company>uw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417:  Algorithms and Computational Complexity</dc:title>
  <dc:subject/>
  <dc:creator>ruzzo</dc:creator>
  <cp:keywords/>
  <dc:description/>
  <cp:lastModifiedBy>Walter L. Ruzzo</cp:lastModifiedBy>
  <cp:revision>241</cp:revision>
  <cp:lastPrinted>2013-02-01T01:18:46Z</cp:lastPrinted>
  <dcterms:created xsi:type="dcterms:W3CDTF">2009-02-23T17:12:38Z</dcterms:created>
  <dcterms:modified xsi:type="dcterms:W3CDTF">2013-02-04T22:44:48Z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ruzzo@cs.washington.edu</vt:lpwstr>
  </property>
  <property fmtid="{D5CDD505-2E9C-101B-9397-08002B2CF9AE}" pid="8" name="HomePage">
    <vt:lpwstr>http://www.cs.washington.edu/homes/ruzzo</vt:lpwstr>
  </property>
  <property fmtid="{D5CDD505-2E9C-101B-9397-08002B2CF9AE}" pid="9" name="Other">
    <vt:lpwstr>(c) 1998,  University of Washington, CSE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W:\www\education\courses\421\CurrentQtr</vt:lpwstr>
  </property>
</Properties>
</file>