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5"/>
  </p:notesMasterIdLst>
  <p:handoutMasterIdLst>
    <p:handoutMasterId r:id="rId76"/>
  </p:handoutMasterIdLst>
  <p:sldIdLst>
    <p:sldId id="256" r:id="rId2"/>
    <p:sldId id="521" r:id="rId3"/>
    <p:sldId id="518" r:id="rId4"/>
    <p:sldId id="611" r:id="rId5"/>
    <p:sldId id="612" r:id="rId6"/>
    <p:sldId id="613" r:id="rId7"/>
    <p:sldId id="614" r:id="rId8"/>
    <p:sldId id="615" r:id="rId9"/>
    <p:sldId id="616" r:id="rId10"/>
    <p:sldId id="617" r:id="rId11"/>
    <p:sldId id="618" r:id="rId12"/>
    <p:sldId id="619" r:id="rId13"/>
    <p:sldId id="620" r:id="rId14"/>
    <p:sldId id="529" r:id="rId15"/>
    <p:sldId id="530" r:id="rId16"/>
    <p:sldId id="536" r:id="rId17"/>
    <p:sldId id="537" r:id="rId18"/>
    <p:sldId id="540" r:id="rId19"/>
    <p:sldId id="541" r:id="rId20"/>
    <p:sldId id="542" r:id="rId21"/>
    <p:sldId id="543" r:id="rId22"/>
    <p:sldId id="544" r:id="rId23"/>
    <p:sldId id="545" r:id="rId24"/>
    <p:sldId id="546" r:id="rId25"/>
    <p:sldId id="547" r:id="rId26"/>
    <p:sldId id="548" r:id="rId27"/>
    <p:sldId id="549" r:id="rId28"/>
    <p:sldId id="550" r:id="rId29"/>
    <p:sldId id="551" r:id="rId30"/>
    <p:sldId id="552" r:id="rId31"/>
    <p:sldId id="553" r:id="rId32"/>
    <p:sldId id="554" r:id="rId33"/>
    <p:sldId id="555" r:id="rId34"/>
    <p:sldId id="556" r:id="rId35"/>
    <p:sldId id="557" r:id="rId36"/>
    <p:sldId id="584" r:id="rId37"/>
    <p:sldId id="558" r:id="rId38"/>
    <p:sldId id="621" r:id="rId39"/>
    <p:sldId id="559" r:id="rId40"/>
    <p:sldId id="585" r:id="rId41"/>
    <p:sldId id="560" r:id="rId42"/>
    <p:sldId id="622" r:id="rId43"/>
    <p:sldId id="623" r:id="rId44"/>
    <p:sldId id="561" r:id="rId45"/>
    <p:sldId id="586" r:id="rId46"/>
    <p:sldId id="563" r:id="rId47"/>
    <p:sldId id="564" r:id="rId48"/>
    <p:sldId id="624" r:id="rId49"/>
    <p:sldId id="625" r:id="rId50"/>
    <p:sldId id="565" r:id="rId51"/>
    <p:sldId id="566" r:id="rId52"/>
    <p:sldId id="567" r:id="rId53"/>
    <p:sldId id="590" r:id="rId54"/>
    <p:sldId id="591" r:id="rId55"/>
    <p:sldId id="592" r:id="rId56"/>
    <p:sldId id="593" r:id="rId57"/>
    <p:sldId id="594" r:id="rId58"/>
    <p:sldId id="595" r:id="rId59"/>
    <p:sldId id="596" r:id="rId60"/>
    <p:sldId id="568" r:id="rId61"/>
    <p:sldId id="598" r:id="rId62"/>
    <p:sldId id="599" r:id="rId63"/>
    <p:sldId id="600" r:id="rId64"/>
    <p:sldId id="601" r:id="rId65"/>
    <p:sldId id="602" r:id="rId66"/>
    <p:sldId id="603" r:id="rId67"/>
    <p:sldId id="604" r:id="rId68"/>
    <p:sldId id="605" r:id="rId69"/>
    <p:sldId id="606" r:id="rId70"/>
    <p:sldId id="607" r:id="rId71"/>
    <p:sldId id="608" r:id="rId72"/>
    <p:sldId id="570" r:id="rId73"/>
    <p:sldId id="609" r:id="rId7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D60093"/>
    <a:srgbClr val="FF5050"/>
    <a:srgbClr val="009900"/>
    <a:srgbClr val="00CC00"/>
    <a:srgbClr val="00FFCC"/>
    <a:srgbClr val="80008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AB0591-DEBD-417B-9CD5-4D26972BDE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687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2251B7-9878-4DD4-A5F2-D78B9C659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104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36C39-F699-4EFD-A1E6-A0D6525CEA7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696BC02-9066-49D3-84AD-7331D11F7C6D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C423648-23D3-411B-A204-4D9B129FE7DE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B6810E0-9703-406A-9CCB-2D3DF8366EEB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747E3C-8990-4DEE-B75F-4FEB31D77EBC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97EAF3-BE6C-4057-9D40-BA0B322DA80B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8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4E8D3-E583-4C20-8840-3F1AF0743C2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BDDC9-2F68-4327-B51A-8DFD124F531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1CDA1-E178-49E5-B466-DA20F7C363D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11EDC-408B-47A0-BD39-87B1CA47316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3ADB4-A41B-44D2-AD7F-25A4A1424F2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7C95F5-66AA-4CF0-8948-E8E0DA803A8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EC4AA-E012-4161-913B-109643E61BD9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278F0-639D-4802-B352-7A0477BD2081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CD945-C8C4-4CC4-BB46-DD72BB3D518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14D3A-B894-4F59-96FB-AD602DAD9EF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73E2A-714C-4C4E-83D7-9DE97AC85BD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D032EA-EE80-40F7-A29E-908523CE263E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8DB7DF-3441-4626-9E34-82ECF4009391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B4026-E21F-498E-844C-9812339843FE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A9599C-A0FD-44BC-8359-5021817A18EE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6048B-97D9-4CBA-A4F7-664B30EDD26E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F387E4-FFDE-496C-AF41-2547814C081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9C586-C0C2-45C9-9F30-9278AEE681CA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70C51-6916-452A-A8F8-F762888CDE7F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4C915B-A0CA-46F3-AAE2-BBFA23AF8F0A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7C1B65-429A-4B4C-A661-53494F050423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02535-65A9-42D5-A59C-366C24E9B52A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EADC41-9302-4639-A64B-59281DF80D2B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74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C3AB6-DBE9-4A3A-BD0A-1571AB0D441E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79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C19D24-6E8F-4818-8E8E-E6BB20E7F557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74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94397-282E-4764-97B9-414A5A3A792C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78709-C619-4C58-9E54-65C20B1958C0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18396C2-67DE-4EE0-AD2F-44219D191E15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D89A3-1E79-4CA0-9768-DEBBFFB29E80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87EBF-1E84-4485-A2E2-BD8288A2D58C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51053-AEDF-4F6B-ABD1-38CBEDE78D52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80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43D386-F716-4FCA-89AE-D04ADEEBD3AD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75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76FC2-8CF5-4B85-91FC-3712D4470C88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0AC62-BF15-42B8-BEB8-141A29E13BBD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DA5E1-56F5-4919-94F8-CE6CE42F50EB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87B1E-1468-4E5D-B8EB-40ADDCA1FA38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63B83F-E0EB-40C3-963A-4F602F6F6C5F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80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821A57-7442-4FBD-936C-526D144B5CDD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81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4F0927-0D18-4E66-8A92-A578B9F6415B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C0726-3915-41B5-8074-78DF0E342502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81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8532EF-94F2-4FAD-8655-01540125895A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7413E-4BED-4AA4-AA0E-1417A2C471EE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D2619-2896-40E6-943E-93371847A366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3EBEF-1F4C-4DBE-867A-28F07F031069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82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E0DADC-3184-48FB-A1BC-BA4BF9D22333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8CB1E8-B966-453A-9899-6D54CA8B45B3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82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4DBBF-D9EC-4606-84A5-318028F783BE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82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2D2A5-ABF3-4E17-8BBC-5D5DE126A844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83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CB2DAA-5D6C-4BE4-A879-7769197BC3C7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83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B593353-13C3-4C95-B6C5-308AA13FFE62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39FDA-6784-4518-BF4F-FCDC6DF17A7B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33F6E6-E3DA-4899-9D53-AE101FE42BA7}" type="slidenum">
              <a:rPr lang="en-US" altLang="en-US"/>
              <a:pPr/>
              <a:t>66</a:t>
            </a:fld>
            <a:endParaRPr lang="en-US" altLang="en-US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476F0-AEEB-4956-916E-8B9D566D4549}" type="slidenum">
              <a:rPr lang="en-US" altLang="en-US"/>
              <a:pPr/>
              <a:t>67</a:t>
            </a:fld>
            <a:endParaRPr lang="en-US" altLang="en-US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D0FF0-D5F7-4484-AA86-496A0EB8DAB5}" type="slidenum">
              <a:rPr lang="en-US" altLang="en-US"/>
              <a:pPr/>
              <a:t>68</a:t>
            </a:fld>
            <a:endParaRPr lang="en-US" altLang="en-US"/>
          </a:p>
        </p:txBody>
      </p:sp>
      <p:sp>
        <p:nvSpPr>
          <p:cNvPr id="84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F4977-7C23-48A4-A08A-C4AC59A31299}" type="slidenum">
              <a:rPr lang="en-US" altLang="en-US"/>
              <a:pPr/>
              <a:t>69</a:t>
            </a:fld>
            <a:endParaRPr lang="en-US" altLang="en-US"/>
          </a:p>
        </p:txBody>
      </p:sp>
      <p:sp>
        <p:nvSpPr>
          <p:cNvPr id="84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F4AEC-037A-49E9-A022-2B58D6CD4A0B}" type="slidenum">
              <a:rPr lang="en-US" altLang="en-US"/>
              <a:pPr/>
              <a:t>70</a:t>
            </a:fld>
            <a:endParaRPr lang="en-US" altLang="en-US"/>
          </a:p>
        </p:txBody>
      </p:sp>
      <p:sp>
        <p:nvSpPr>
          <p:cNvPr id="84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9F36E7-E7DB-4AFE-9D10-36CA6C1D9434}" type="slidenum">
              <a:rPr lang="en-US" altLang="en-US"/>
              <a:pPr/>
              <a:t>71</a:t>
            </a:fld>
            <a:endParaRPr lang="en-US" altLang="en-US"/>
          </a:p>
        </p:txBody>
      </p:sp>
      <p:sp>
        <p:nvSpPr>
          <p:cNvPr id="84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B38945-6455-4F6E-B95A-0DDADE430945}" type="slidenum">
              <a:rPr lang="en-US" altLang="en-US"/>
              <a:pPr/>
              <a:t>72</a:t>
            </a:fld>
            <a:endParaRPr lang="en-US" altLang="en-US"/>
          </a:p>
        </p:txBody>
      </p:sp>
      <p:sp>
        <p:nvSpPr>
          <p:cNvPr id="76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FFB54-B094-40D5-B78B-EFA64923D007}" type="slidenum">
              <a:rPr lang="en-US" altLang="en-US"/>
              <a:pPr/>
              <a:t>73</a:t>
            </a:fld>
            <a:endParaRPr lang="en-US" altLang="en-US"/>
          </a:p>
        </p:txBody>
      </p:sp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B18E1A-DA44-483F-AB20-2DE88F6A14CA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CCE28EF-A623-42A7-942C-0D8F7CD24215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A9D325-B2EA-4DB3-9CC0-6BAE407F4F42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4A9618-AACD-42B6-A57D-6C54F50140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0F7CE-4C54-4E63-94E9-9E9B8E930A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12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7DA3B-42ED-48DB-8184-BD80842FB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80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401B2-1060-4D1C-ADA5-DEFDF32FD2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6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72B25-4F07-4213-9AEB-9655675681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5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94C97-407D-4F4E-A08D-7292F208A9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86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3AC65-9CE0-47FF-820E-7ABF829338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926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A7807-9E2F-4959-BE8D-7468209CD3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328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8FCA0-F5D5-46D5-8F78-F0D87C59F5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94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A96FC-635C-4918-9FCC-EAA0A32ED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48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1B440-0991-48A6-B8FF-F46B110C08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27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fld id="{8C833A40-0AA7-4C32-B325-4279A5907A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905000"/>
          </a:xfrm>
        </p:spPr>
        <p:txBody>
          <a:bodyPr/>
          <a:lstStyle/>
          <a:p>
            <a:pPr algn="ctr"/>
            <a:r>
              <a:rPr lang="en-US" altLang="en-US" sz="2800" dirty="0"/>
              <a:t>CSEP505: Programming Languages</a:t>
            </a:r>
            <a:br>
              <a:rPr lang="en-US" altLang="en-US" sz="2800" dirty="0"/>
            </a:br>
            <a:r>
              <a:rPr lang="en-US" altLang="en-US" sz="2800" dirty="0"/>
              <a:t>Lecture 6: Types, </a:t>
            </a:r>
            <a:r>
              <a:rPr lang="en-US" altLang="en-US" sz="2800" dirty="0" smtClean="0"/>
              <a:t>Types, Types</a:t>
            </a:r>
            <a:endParaRPr lang="en-US" altLang="en-US" sz="28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343400"/>
            <a:ext cx="6400800" cy="1600200"/>
          </a:xfrm>
        </p:spPr>
        <p:txBody>
          <a:bodyPr/>
          <a:lstStyle/>
          <a:p>
            <a:r>
              <a:rPr lang="en-US" altLang="en-US" dirty="0"/>
              <a:t>Dan Grossman</a:t>
            </a:r>
          </a:p>
          <a:p>
            <a:r>
              <a:rPr lang="en-US" altLang="en-US" dirty="0" smtClean="0"/>
              <a:t>Autumn 2016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800080"/>
                </a:solidFill>
              </a:rPr>
              <a:t>Lecture 5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en-US" sz="1400">
                <a:solidFill>
                  <a:srgbClr val="800080"/>
                </a:solidFill>
              </a:rPr>
              <a:t>CSE P505 Autumn 2016  Dan Grossman</a:t>
            </a:r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7B233FC-75E4-4684-A578-6DF577C3F8B2}" type="slidenum">
              <a:rPr lang="en-US" altLang="en-US" sz="1400">
                <a:solidFill>
                  <a:srgbClr val="800080"/>
                </a:solidFill>
              </a:rPr>
              <a:pPr eaLnBrk="1" hangingPunct="1"/>
              <a:t>10</a:t>
            </a:fld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What’s the point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Progress is what we care about</a:t>
            </a:r>
          </a:p>
          <a:p>
            <a:pPr eaLnBrk="1" hangingPunct="1"/>
            <a:r>
              <a:rPr lang="en-US" altLang="en-US" dirty="0" smtClean="0"/>
              <a:t>But Preservation is the </a:t>
            </a:r>
            <a:r>
              <a:rPr lang="en-US" altLang="en-US" i="1" dirty="0" smtClean="0">
                <a:solidFill>
                  <a:schemeClr val="accent2"/>
                </a:solidFill>
              </a:rPr>
              <a:t>invariant</a:t>
            </a:r>
            <a:r>
              <a:rPr lang="en-US" altLang="en-US" dirty="0" smtClean="0"/>
              <a:t> that holds no matter how long we have been running</a:t>
            </a:r>
          </a:p>
          <a:p>
            <a:pPr eaLnBrk="1" hangingPunct="1"/>
            <a:r>
              <a:rPr lang="en-US" altLang="en-US" dirty="0" smtClean="0"/>
              <a:t>(Progress and Preservation) implies Soundness</a:t>
            </a:r>
          </a:p>
          <a:p>
            <a:pPr eaLnBrk="1" hangingPunct="1"/>
            <a:endParaRPr lang="en-US" altLang="en-US" sz="900" dirty="0" smtClean="0"/>
          </a:p>
          <a:p>
            <a:pPr eaLnBrk="1" hangingPunct="1"/>
            <a:r>
              <a:rPr lang="en-US" altLang="en-US" dirty="0" smtClean="0"/>
              <a:t>This is a very general/powerful recipe for showing you “don’t get to a bad place”</a:t>
            </a:r>
          </a:p>
          <a:p>
            <a:pPr lvl="1" eaLnBrk="1" hangingPunct="1"/>
            <a:r>
              <a:rPr lang="en-US" altLang="en-US" dirty="0" smtClean="0"/>
              <a:t>If invariant holds, then (a) you’re in a good place (progress) and (b) anywhere you go is a good place (preservation)</a:t>
            </a:r>
          </a:p>
          <a:p>
            <a:pPr eaLnBrk="1" hangingPunct="1"/>
            <a:endParaRPr lang="en-US" altLang="en-US" sz="900" dirty="0" smtClean="0"/>
          </a:p>
          <a:p>
            <a:pPr eaLnBrk="1" hangingPunct="1"/>
            <a:r>
              <a:rPr lang="en-US" altLang="en-US" dirty="0" smtClean="0"/>
              <a:t>Details on next two slides less important…</a:t>
            </a:r>
          </a:p>
        </p:txBody>
      </p:sp>
    </p:spTree>
    <p:extLst>
      <p:ext uri="{BB962C8B-B14F-4D97-AF65-F5344CB8AC3E}">
        <p14:creationId xmlns:p14="http://schemas.microsoft.com/office/powerpoint/2010/main" val="24169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800080"/>
                </a:solidFill>
              </a:rPr>
              <a:t>Lecture 5</a:t>
            </a:r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en-US" sz="1400">
                <a:solidFill>
                  <a:srgbClr val="800080"/>
                </a:solidFill>
              </a:rPr>
              <a:t>CSE P505 Autumn 2016  Dan Grossman</a:t>
            </a:r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53FBEF9-8960-42BC-BBBC-514AE8DE2A11}" type="slidenum">
              <a:rPr lang="en-US" altLang="en-US" sz="1400">
                <a:solidFill>
                  <a:srgbClr val="800080"/>
                </a:solidFill>
              </a:rPr>
              <a:pPr eaLnBrk="1" hangingPunct="1"/>
              <a:t>11</a:t>
            </a:fld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Forget a couple things?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altLang="en-US" dirty="0" smtClean="0">
                <a:cs typeface="Courier New" pitchFamily="49" charset="0"/>
              </a:rPr>
              <a:t>Progress: </a:t>
            </a:r>
            <a:r>
              <a:rPr lang="en-US" altLang="en-US" dirty="0" smtClean="0"/>
              <a:t>If </a:t>
            </a:r>
            <a:r>
              <a:rPr lang="en-US" altLang="en-US" dirty="0" smtClean="0">
                <a:cs typeface="Arial" charset="0"/>
              </a:rPr>
              <a:t>  .</a:t>
            </a:r>
            <a:r>
              <a:rPr lang="en-US" altLang="en-US" dirty="0" smtClean="0">
                <a:solidFill>
                  <a:srgbClr val="009900"/>
                </a:solidFill>
              </a:rPr>
              <a:t> </a:t>
            </a:r>
            <a:r>
              <a:rPr lang="en-US" altLang="en-US" dirty="0" smtClean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dirty="0" smtClean="0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e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 smtClean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smtClean="0">
                <a:cs typeface="Courier New" pitchFamily="49" charset="0"/>
              </a:rPr>
              <a:t>then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altLang="en-US" dirty="0" smtClean="0">
                <a:cs typeface="Courier New" pitchFamily="49" charset="0"/>
              </a:rPr>
              <a:t> is a value or there exists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dirty="0" smtClean="0">
                <a:cs typeface="Courier New" pitchFamily="49" charset="0"/>
              </a:rPr>
              <a:t>an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altLang="en-US" dirty="0" smtClean="0">
                <a:cs typeface="Courier New" pitchFamily="49" charset="0"/>
              </a:rPr>
              <a:t> such that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e2</a:t>
            </a:r>
          </a:p>
          <a:p>
            <a:pPr marL="457200" indent="-457200" eaLnBrk="1" hangingPunct="1">
              <a:buFontTx/>
              <a:buNone/>
            </a:pPr>
            <a:endParaRPr lang="en-US" altLang="en-US" dirty="0" smtClean="0">
              <a:cs typeface="Arial" charset="0"/>
            </a:endParaRPr>
          </a:p>
          <a:p>
            <a:pPr marL="457200" indent="-457200" eaLnBrk="1" hangingPunct="1">
              <a:buFontTx/>
              <a:buNone/>
            </a:pPr>
            <a:r>
              <a:rPr lang="en-US" altLang="en-US" dirty="0" smtClean="0">
                <a:cs typeface="Arial" charset="0"/>
              </a:rPr>
              <a:t>Proof: Induction on height of derivation tree for .</a:t>
            </a:r>
            <a:r>
              <a:rPr lang="en-US" altLang="en-US" dirty="0" smtClean="0">
                <a:solidFill>
                  <a:srgbClr val="009900"/>
                </a:solidFill>
              </a:rPr>
              <a:t> </a:t>
            </a:r>
            <a:r>
              <a:rPr lang="en-US" altLang="en-US" dirty="0" smtClean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dirty="0" smtClean="0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e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 smtClean="0">
                <a:latin typeface="Courier New" pitchFamily="49" charset="0"/>
                <a:cs typeface="Courier New" pitchFamily="49" charset="0"/>
              </a:rPr>
              <a:t>τ</a:t>
            </a: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 eaLnBrk="1" hangingPunct="1">
              <a:buFontTx/>
              <a:buNone/>
            </a:pPr>
            <a:r>
              <a:rPr lang="en-US" altLang="en-US" dirty="0" smtClean="0">
                <a:cs typeface="Arial" charset="0"/>
              </a:rPr>
              <a:t>Rough idea:</a:t>
            </a:r>
          </a:p>
          <a:p>
            <a:pPr marL="457200" indent="-457200" eaLnBrk="1" hangingPunct="1"/>
            <a:r>
              <a:rPr lang="en-US" altLang="en-US" dirty="0" smtClean="0">
                <a:cs typeface="Arial" charset="0"/>
              </a:rPr>
              <a:t>Trivial unless 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e</a:t>
            </a:r>
            <a:r>
              <a:rPr lang="en-US" altLang="en-US" dirty="0" smtClean="0">
                <a:cs typeface="Arial" charset="0"/>
              </a:rPr>
              <a:t> is an application</a:t>
            </a:r>
          </a:p>
          <a:p>
            <a:pPr marL="457200" indent="-457200" eaLnBrk="1" hangingPunct="1"/>
            <a:r>
              <a:rPr lang="en-US" altLang="en-US" dirty="0" smtClean="0">
                <a:cs typeface="Arial" charset="0"/>
              </a:rPr>
              <a:t>For 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e</a:t>
            </a:r>
            <a:r>
              <a:rPr lang="en-US" altLang="en-US" dirty="0" smtClean="0">
                <a:cs typeface="Arial" charset="0"/>
              </a:rPr>
              <a:t> = 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e1 e2</a:t>
            </a:r>
            <a:r>
              <a:rPr lang="en-US" altLang="en-US" dirty="0" smtClean="0">
                <a:cs typeface="Arial" charset="0"/>
              </a:rPr>
              <a:t>, </a:t>
            </a:r>
          </a:p>
          <a:p>
            <a:pPr marL="914400" lvl="1" indent="-457200" eaLnBrk="1" hangingPunct="1"/>
            <a:r>
              <a:rPr lang="en-US" altLang="en-US" dirty="0" smtClean="0">
                <a:cs typeface="Arial" charset="0"/>
              </a:rPr>
              <a:t>If left or right not a value, induction</a:t>
            </a:r>
          </a:p>
          <a:p>
            <a:pPr marL="914400" lvl="1" indent="-457200" eaLnBrk="1" hangingPunct="1"/>
            <a:r>
              <a:rPr lang="en-US" altLang="en-US" dirty="0" smtClean="0">
                <a:cs typeface="Arial" charset="0"/>
              </a:rPr>
              <a:t>If both values,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e1</a:t>
            </a:r>
            <a:r>
              <a:rPr lang="en-US" altLang="en-US" dirty="0" smtClean="0">
                <a:solidFill>
                  <a:schemeClr val="accent2"/>
                </a:solidFill>
                <a:cs typeface="Arial" charset="0"/>
              </a:rPr>
              <a:t> must be a lambda</a:t>
            </a:r>
            <a:r>
              <a:rPr lang="en-US" altLang="en-US" dirty="0" smtClean="0">
                <a:cs typeface="Arial" charset="0"/>
              </a:rPr>
              <a:t>…</a:t>
            </a:r>
          </a:p>
          <a:p>
            <a:pPr marL="457200" indent="-457200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98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800080"/>
                </a:solidFill>
              </a:rPr>
              <a:t>Lecture 5</a:t>
            </a:r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en-US" sz="1400">
                <a:solidFill>
                  <a:srgbClr val="800080"/>
                </a:solidFill>
              </a:rPr>
              <a:t>CSE P505 Autumn 2016  Dan Grossman</a:t>
            </a:r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8CB26B9-715C-4594-82AE-6AA17324D5D5}" type="slidenum">
              <a:rPr lang="en-US" altLang="en-US" sz="1400">
                <a:solidFill>
                  <a:srgbClr val="800080"/>
                </a:solidFill>
              </a:rPr>
              <a:pPr eaLnBrk="1" hangingPunct="1"/>
              <a:t>12</a:t>
            </a:fld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Forget a couple things?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96200" cy="4495800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r>
              <a:rPr lang="en-US" altLang="en-US" smtClean="0">
                <a:cs typeface="Arial" charset="0"/>
              </a:rPr>
              <a:t>Preservation: If .</a:t>
            </a:r>
            <a:r>
              <a:rPr lang="en-US" altLang="en-US" smtClean="0">
                <a:solidFill>
                  <a:srgbClr val="009900"/>
                </a:solidFill>
              </a:rPr>
              <a:t> </a:t>
            </a:r>
            <a:r>
              <a:rPr lang="en-US" altLang="en-US" smtClean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smtClean="0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e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smtClean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mtClean="0">
                <a:cs typeface="Courier New" pitchFamily="49" charset="0"/>
              </a:rPr>
              <a:t>and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 e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e2</a:t>
            </a:r>
            <a:r>
              <a:rPr lang="en-US" altLang="en-US" smtClean="0">
                <a:cs typeface="Arial" charset="0"/>
              </a:rPr>
              <a:t> then .</a:t>
            </a:r>
            <a:r>
              <a:rPr lang="en-US" altLang="en-US" smtClean="0">
                <a:solidFill>
                  <a:srgbClr val="009900"/>
                </a:solidFill>
              </a:rPr>
              <a:t> </a:t>
            </a:r>
            <a:r>
              <a:rPr lang="en-US" altLang="en-US" smtClean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smtClean="0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e2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smtClean="0">
                <a:latin typeface="Courier New" pitchFamily="49" charset="0"/>
                <a:cs typeface="Courier New" pitchFamily="49" charset="0"/>
              </a:rPr>
              <a:t>τ</a:t>
            </a:r>
            <a:endParaRPr lang="en-US" altLang="en-US" b="1" smtClean="0">
              <a:latin typeface="Courier New" pitchFamily="49" charset="0"/>
              <a:cs typeface="Courier New" pitchFamily="49" charset="0"/>
            </a:endParaRPr>
          </a:p>
          <a:p>
            <a:pPr marL="457200" indent="-457200" eaLnBrk="1" hangingPunct="1">
              <a:buFontTx/>
              <a:buNone/>
            </a:pPr>
            <a:endParaRPr lang="en-US" altLang="en-US" b="1" smtClean="0">
              <a:latin typeface="Courier New" pitchFamily="49" charset="0"/>
              <a:cs typeface="Courier New" pitchFamily="49" charset="0"/>
            </a:endParaRPr>
          </a:p>
          <a:p>
            <a:pPr marL="457200" indent="-457200" eaLnBrk="1" hangingPunct="1">
              <a:buFontTx/>
              <a:buNone/>
            </a:pPr>
            <a:r>
              <a:rPr lang="en-US" altLang="en-US" smtClean="0">
                <a:cs typeface="Courier New" pitchFamily="49" charset="0"/>
              </a:rPr>
              <a:t>Also by induction on assumed typing derivation.</a:t>
            </a:r>
          </a:p>
          <a:p>
            <a:pPr marL="457200" indent="-457200" eaLnBrk="1" hangingPunct="1">
              <a:buFontTx/>
              <a:buNone/>
            </a:pPr>
            <a:endParaRPr lang="en-US" altLang="en-US" smtClean="0">
              <a:cs typeface="Courier New" pitchFamily="49" charset="0"/>
            </a:endParaRPr>
          </a:p>
          <a:p>
            <a:pPr marL="457200" indent="-457200" eaLnBrk="1" hangingPunct="1">
              <a:buFontTx/>
              <a:buNone/>
            </a:pPr>
            <a:r>
              <a:rPr lang="en-US" altLang="en-US" smtClean="0">
                <a:cs typeface="Courier New" pitchFamily="49" charset="0"/>
              </a:rPr>
              <a:t>The trouble is when e</a:t>
            </a:r>
            <a:r>
              <a:rPr lang="en-US" altLang="en-US" smtClean="0">
                <a:solidFill>
                  <a:srgbClr val="009900"/>
                </a:solidFill>
                <a:cs typeface="Arial" charset="0"/>
              </a:rPr>
              <a:t>→</a:t>
            </a:r>
            <a:r>
              <a:rPr lang="en-US" altLang="en-US" smtClean="0">
                <a:cs typeface="Arial" charset="0"/>
              </a:rPr>
              <a:t>e’ involves substitution </a:t>
            </a:r>
          </a:p>
          <a:p>
            <a:pPr marL="914400" lvl="1" indent="-457200" eaLnBrk="1" hangingPunct="1"/>
            <a:r>
              <a:rPr lang="en-US" altLang="en-US" smtClean="0">
                <a:cs typeface="Arial" charset="0"/>
              </a:rPr>
              <a:t>Requires another theorem</a:t>
            </a:r>
          </a:p>
          <a:p>
            <a:pPr marL="457200" indent="-457200" eaLnBrk="1" hangingPunct="1">
              <a:buFontTx/>
              <a:buNone/>
            </a:pPr>
            <a:endParaRPr lang="en-US" altLang="en-US" smtClean="0">
              <a:cs typeface="Courier New" pitchFamily="49" charset="0"/>
            </a:endParaRPr>
          </a:p>
          <a:p>
            <a:pPr marL="457200" indent="-457200" eaLnBrk="1" hangingPunct="1">
              <a:buFontTx/>
              <a:buNone/>
            </a:pPr>
            <a:r>
              <a:rPr lang="en-US" altLang="en-US" smtClean="0">
                <a:cs typeface="Courier New" pitchFamily="49" charset="0"/>
              </a:rPr>
              <a:t>Substitution: 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mtClean="0">
                <a:cs typeface="Courier New" pitchFamily="49" charset="0"/>
              </a:rPr>
              <a:t>	If </a:t>
            </a:r>
            <a:r>
              <a:rPr lang="el-GR" altLang="en-US" smtClean="0">
                <a:cs typeface="Arial" charset="0"/>
              </a:rPr>
              <a:t>Γ</a:t>
            </a:r>
            <a:r>
              <a:rPr lang="en-US" altLang="en-US" smtClean="0">
                <a:solidFill>
                  <a:srgbClr val="009900"/>
                </a:solidFill>
                <a:cs typeface="Arial" charset="0"/>
              </a:rPr>
              <a:t>,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x</a:t>
            </a:r>
            <a:r>
              <a:rPr lang="en-US" altLang="en-US" smtClean="0">
                <a:solidFill>
                  <a:srgbClr val="009900"/>
                </a:solidFill>
                <a:cs typeface="Arial" charset="0"/>
              </a:rPr>
              <a:t>:</a:t>
            </a:r>
            <a:r>
              <a:rPr lang="el-GR" altLang="en-US" b="1" smtClean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smtClean="0">
                <a:solidFill>
                  <a:srgbClr val="009900"/>
                </a:solidFill>
              </a:rPr>
              <a:t> </a:t>
            </a:r>
            <a:r>
              <a:rPr lang="en-US" altLang="en-US" smtClean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smtClean="0">
                <a:latin typeface="ZapfChancery" pitchFamily="18" charset="0"/>
                <a:sym typeface="Symbol" pitchFamily="18" charset="2"/>
              </a:rPr>
              <a:t>  </a:t>
            </a:r>
            <a:r>
              <a:rPr lang="en-US" altLang="en-US" b="1" smtClean="0">
                <a:latin typeface="Courier New" pitchFamily="49" charset="0"/>
              </a:rPr>
              <a:t>e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smtClean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smtClean="0">
                <a:solidFill>
                  <a:srgbClr val="009900"/>
                </a:solidFill>
              </a:rPr>
              <a:t> </a:t>
            </a:r>
            <a:r>
              <a:rPr lang="en-US" altLang="en-US" smtClean="0"/>
              <a:t>and</a:t>
            </a:r>
            <a:r>
              <a:rPr lang="en-US" altLang="en-US" smtClean="0">
                <a:solidFill>
                  <a:srgbClr val="009900"/>
                </a:solidFill>
              </a:rPr>
              <a:t> </a:t>
            </a:r>
            <a:r>
              <a:rPr lang="el-GR" altLang="en-US" smtClean="0">
                <a:cs typeface="Arial" charset="0"/>
              </a:rPr>
              <a:t>Γ</a:t>
            </a:r>
            <a:r>
              <a:rPr lang="en-US" altLang="en-US" smtClean="0">
                <a:solidFill>
                  <a:srgbClr val="009900"/>
                </a:solidFill>
              </a:rPr>
              <a:t> </a:t>
            </a:r>
            <a:r>
              <a:rPr lang="en-US" altLang="en-US" smtClean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smtClean="0">
                <a:latin typeface="ZapfChancery" pitchFamily="18" charset="0"/>
                <a:sym typeface="Symbol" pitchFamily="18" charset="2"/>
              </a:rPr>
              <a:t>  </a:t>
            </a:r>
            <a:r>
              <a:rPr lang="en-US" altLang="en-US" b="1" smtClean="0">
                <a:latin typeface="Courier New" pitchFamily="49" charset="0"/>
              </a:rPr>
              <a:t>e1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smtClean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smtClean="0">
                <a:cs typeface="Courier New" pitchFamily="49" charset="0"/>
              </a:rPr>
              <a:t>, 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smtClean="0">
                <a:cs typeface="Courier New" pitchFamily="49" charset="0"/>
              </a:rPr>
              <a:t>	then </a:t>
            </a:r>
            <a:r>
              <a:rPr lang="el-GR" altLang="en-US" smtClean="0">
                <a:cs typeface="Arial" charset="0"/>
              </a:rPr>
              <a:t>Γ</a:t>
            </a:r>
            <a:r>
              <a:rPr lang="en-US" altLang="en-US" smtClean="0">
                <a:solidFill>
                  <a:srgbClr val="009900"/>
                </a:solidFill>
              </a:rPr>
              <a:t> </a:t>
            </a:r>
            <a:r>
              <a:rPr lang="en-US" altLang="en-US" smtClean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smtClean="0">
                <a:latin typeface="ZapfChancery" pitchFamily="18" charset="0"/>
                <a:sym typeface="Symbol" pitchFamily="18" charset="2"/>
              </a:rPr>
              <a:t>  </a:t>
            </a:r>
            <a:r>
              <a:rPr lang="en-US" altLang="en-US" b="1" smtClean="0">
                <a:latin typeface="Courier New" pitchFamily="49" charset="0"/>
              </a:rPr>
              <a:t>e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</a:rPr>
              <a:t>{</a:t>
            </a:r>
            <a:r>
              <a:rPr lang="en-US" altLang="en-US" b="1" smtClean="0">
                <a:latin typeface="Courier New" pitchFamily="49" charset="0"/>
              </a:rPr>
              <a:t>e1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</a:rPr>
              <a:t>/</a:t>
            </a:r>
            <a:r>
              <a:rPr lang="en-US" altLang="en-US" b="1" smtClean="0">
                <a:latin typeface="Courier New" pitchFamily="49" charset="0"/>
              </a:rPr>
              <a:t>x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</a:rPr>
              <a:t>}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smtClean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smtClean="0">
                <a:solidFill>
                  <a:srgbClr val="009900"/>
                </a:solidFill>
              </a:rPr>
              <a:t>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153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800080"/>
                </a:solidFill>
              </a:rPr>
              <a:t>Lecture 5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en-US" sz="1400">
                <a:solidFill>
                  <a:srgbClr val="800080"/>
                </a:solidFill>
              </a:rPr>
              <a:t>CSE P505 Autumn 2016  Dan Grossman</a:t>
            </a:r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EB4EDB4-3D88-44A0-8AC6-8F6EF467B487}" type="slidenum">
              <a:rPr lang="en-US" altLang="en-US" sz="1400">
                <a:solidFill>
                  <a:srgbClr val="800080"/>
                </a:solidFill>
              </a:rPr>
              <a:pPr eaLnBrk="1" hangingPunct="1"/>
              <a:t>13</a:t>
            </a:fld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Our plan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Simply-typed Lambda-Calculus</a:t>
            </a:r>
          </a:p>
          <a:p>
            <a:pPr eaLnBrk="1" hangingPunct="1"/>
            <a:r>
              <a:rPr lang="en-US" altLang="en-US" smtClean="0"/>
              <a:t>Safety = (preservation + progress)</a:t>
            </a: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Extensions (pairs, datatypes, recursion, etc.)</a:t>
            </a:r>
          </a:p>
          <a:p>
            <a:pPr eaLnBrk="1" hangingPunct="1"/>
            <a:r>
              <a:rPr lang="en-US" altLang="en-US" smtClean="0"/>
              <a:t>Digression: static vs. dynamic typing</a:t>
            </a:r>
          </a:p>
          <a:p>
            <a:pPr eaLnBrk="1" hangingPunct="1"/>
            <a:r>
              <a:rPr lang="en-US" altLang="en-US" smtClean="0"/>
              <a:t>Digression: Curry-Howard Isomorphism</a:t>
            </a:r>
          </a:p>
          <a:p>
            <a:pPr eaLnBrk="1" hangingPunct="1"/>
            <a:r>
              <a:rPr lang="en-US" altLang="en-US" smtClean="0"/>
              <a:t>Subtyping</a:t>
            </a:r>
          </a:p>
          <a:p>
            <a:pPr eaLnBrk="1" hangingPunct="1"/>
            <a:r>
              <a:rPr lang="en-US" altLang="en-US" smtClean="0"/>
              <a:t>Type Variables: </a:t>
            </a:r>
          </a:p>
          <a:p>
            <a:pPr lvl="1" eaLnBrk="1" hangingPunct="1"/>
            <a:r>
              <a:rPr lang="en-US" altLang="en-US" smtClean="0"/>
              <a:t>Generics (</a:t>
            </a:r>
            <a:r>
              <a:rPr lang="en-US" altLang="en-US" smtClean="0">
                <a:sym typeface="Symbol" pitchFamily="18" charset="2"/>
              </a:rPr>
              <a:t>), Abstract types (), Recursive types</a:t>
            </a:r>
          </a:p>
          <a:p>
            <a:pPr eaLnBrk="1" hangingPunct="1"/>
            <a:r>
              <a:rPr lang="en-US" altLang="en-US" smtClean="0">
                <a:sym typeface="Symbol" pitchFamily="18" charset="2"/>
              </a:rPr>
              <a:t>Type inference</a:t>
            </a:r>
          </a:p>
        </p:txBody>
      </p:sp>
    </p:spTree>
    <p:extLst>
      <p:ext uri="{BB962C8B-B14F-4D97-AF65-F5344CB8AC3E}">
        <p14:creationId xmlns:p14="http://schemas.microsoft.com/office/powerpoint/2010/main" val="15797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04AEA-4467-44E0-86E0-EE449BC2DFF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Having laid the groundwork…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 far:</a:t>
            </a:r>
          </a:p>
          <a:p>
            <a:pPr lvl="1"/>
            <a:r>
              <a:rPr lang="en-US" altLang="en-US"/>
              <a:t>Our language (STLC) is tiny</a:t>
            </a:r>
          </a:p>
          <a:p>
            <a:pPr lvl="1"/>
            <a:r>
              <a:rPr lang="en-US" altLang="en-US"/>
              <a:t>We used heavy-duty tools to define it</a:t>
            </a:r>
          </a:p>
          <a:p>
            <a:pPr lvl="1"/>
            <a:endParaRPr lang="en-US" altLang="en-US"/>
          </a:p>
          <a:p>
            <a:r>
              <a:rPr lang="en-US" altLang="en-US"/>
              <a:t>Now:</a:t>
            </a:r>
          </a:p>
          <a:p>
            <a:pPr lvl="1"/>
            <a:r>
              <a:rPr lang="en-US" altLang="en-US"/>
              <a:t>Add lots of things quickly</a:t>
            </a:r>
          </a:p>
          <a:p>
            <a:pPr lvl="1"/>
            <a:r>
              <a:rPr lang="en-US" altLang="en-US"/>
              <a:t>Because our tools are all we need</a:t>
            </a:r>
          </a:p>
          <a:p>
            <a:pPr lvl="1"/>
            <a:endParaRPr lang="en-US" altLang="en-US"/>
          </a:p>
          <a:p>
            <a:r>
              <a:rPr lang="en-US" altLang="en-US"/>
              <a:t>And each addition will have the same form…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B17A-12F1-49AD-9174-D0F441724FF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method to our madness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plan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Add syntax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Add new semantic rules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Add new typing rules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Such that we remain safe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If our addition extends the syntax of types, then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New values (of that type)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Ways to make the new values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called </a:t>
            </a:r>
            <a:r>
              <a:rPr lang="en-US" altLang="en-US">
                <a:solidFill>
                  <a:schemeClr val="accent2"/>
                </a:solidFill>
              </a:rPr>
              <a:t>introduction forms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Ways to use the new values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called </a:t>
            </a:r>
            <a:r>
              <a:rPr lang="en-US" altLang="en-US">
                <a:solidFill>
                  <a:schemeClr val="accent2"/>
                </a:solidFill>
              </a:rPr>
              <a:t>elimination forms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15C2-41C7-4192-9E3B-7313F67C979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Let bindings (CBV)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>
                <a:latin typeface="Courier New" pitchFamily="49" charset="0"/>
              </a:rPr>
              <a:t>e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::= … |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let</a:t>
            </a:r>
            <a:r>
              <a:rPr lang="en-US" altLang="en-US" b="1">
                <a:latin typeface="Courier New" pitchFamily="49" charset="0"/>
              </a:rPr>
              <a:t> x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=</a:t>
            </a:r>
            <a:r>
              <a:rPr lang="en-US" altLang="en-US" b="1">
                <a:latin typeface="Courier New" pitchFamily="49" charset="0"/>
              </a:rPr>
              <a:t> e1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in</a:t>
            </a:r>
            <a:r>
              <a:rPr lang="en-US" altLang="en-US" b="1">
                <a:latin typeface="Courier New" pitchFamily="49" charset="0"/>
              </a:rPr>
              <a:t> e2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(no new values or types)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70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200" b="1" i="1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i="1">
                <a:latin typeface="Courier New" pitchFamily="49" charset="0"/>
              </a:rPr>
              <a:t>	               </a:t>
            </a:r>
            <a:r>
              <a:rPr lang="en-US" altLang="en-US" b="1">
                <a:latin typeface="Courier New" pitchFamily="49" charset="0"/>
              </a:rPr>
              <a:t>e1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>
                <a:latin typeface="Courier New" pitchFamily="49" charset="0"/>
              </a:rPr>
              <a:t>e1’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9900"/>
                </a:solidFill>
              </a:rPr>
              <a:t>    	</a:t>
            </a:r>
            <a:r>
              <a:rPr lang="en-US" altLang="en-US" b="1">
                <a:solidFill>
                  <a:srgbClr val="009900"/>
                </a:solidFill>
              </a:rPr>
              <a:t>––––––––––––––––––––––––––––––––––––––––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 	let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</a:rPr>
              <a:t> x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=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</a:rPr>
              <a:t> e1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in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</a:rPr>
              <a:t> e2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let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  <a:cs typeface="Arial" charset="0"/>
              </a:rPr>
              <a:t> x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=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  <a:cs typeface="Arial" charset="0"/>
              </a:rPr>
              <a:t> e1’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in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  <a:cs typeface="Arial" charset="0"/>
              </a:rPr>
              <a:t> e2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200" b="1" i="1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9900"/>
                </a:solidFill>
              </a:rPr>
              <a:t>     	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9900"/>
                </a:solidFill>
              </a:rPr>
              <a:t>	       </a:t>
            </a:r>
            <a:r>
              <a:rPr lang="en-US" altLang="en-US" b="1">
                <a:solidFill>
                  <a:srgbClr val="009900"/>
                </a:solidFill>
              </a:rPr>
              <a:t>–––––––––––––––––––––––––––––––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     	  let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</a:rPr>
              <a:t> x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=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</a:rPr>
              <a:t> v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in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</a:rPr>
              <a:t> e2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 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  <a:cs typeface="Arial" charset="0"/>
              </a:rPr>
              <a:t>e2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{</a:t>
            </a:r>
            <a:r>
              <a:rPr lang="en-US" altLang="en-US" b="1">
                <a:latin typeface="Courier New" pitchFamily="49" charset="0"/>
              </a:rPr>
              <a:t>v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/</a:t>
            </a:r>
            <a:r>
              <a:rPr lang="en-US" altLang="en-US" b="1">
                <a:latin typeface="Courier New" pitchFamily="49" charset="0"/>
              </a:rPr>
              <a:t>x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}</a:t>
            </a:r>
            <a:endParaRPr lang="en-US" altLang="en-US" b="1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b="1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>
                <a:latin typeface="Courier New" pitchFamily="49" charset="0"/>
                <a:cs typeface="Arial" charset="0"/>
              </a:rPr>
              <a:t>    </a:t>
            </a:r>
            <a:r>
              <a:rPr lang="el-GR" altLang="en-US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latin typeface="Courier New" pitchFamily="49" charset="0"/>
                <a:cs typeface="Arial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</a:rPr>
              <a:t>e1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altLang="en-US" b="1">
                <a:latin typeface="Courier New" pitchFamily="49" charset="0"/>
                <a:cs typeface="Arial" charset="0"/>
              </a:rPr>
              <a:t>    </a:t>
            </a:r>
            <a:r>
              <a:rPr lang="el-GR" altLang="en-US">
                <a:latin typeface="Courier New" pitchFamily="49" charset="0"/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  <a:cs typeface="Arial" charset="0"/>
              </a:rPr>
              <a:t>,</a:t>
            </a:r>
            <a:r>
              <a:rPr lang="en-US" altLang="en-US" b="1">
                <a:latin typeface="Courier New" pitchFamily="49" charset="0"/>
                <a:cs typeface="Arial" charset="0"/>
              </a:rPr>
              <a:t>x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</a:rPr>
              <a:t>e2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en-US" b="1">
                <a:solidFill>
                  <a:srgbClr val="009900"/>
                </a:solidFill>
              </a:rPr>
              <a:t>–––––––––––––––––––––––––––––––––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  </a:t>
            </a:r>
            <a:r>
              <a:rPr lang="el-GR" altLang="en-US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let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</a:rPr>
              <a:t> x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=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</a:rPr>
              <a:t> e1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in</a:t>
            </a:r>
            <a:r>
              <a:rPr lang="en-US" altLang="en-US" b="1">
                <a:solidFill>
                  <a:schemeClr val="tx2"/>
                </a:solidFill>
                <a:latin typeface="Courier New" pitchFamily="49" charset="0"/>
              </a:rPr>
              <a:t> e2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 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DBDE-0185-4C34-8E10-F7E41F2A93BD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Let as sugar?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altLang="en-US" dirty="0"/>
              <a:t>let is actually so much like lambda, we could use 2 other different but equivalent semantics</a:t>
            </a:r>
          </a:p>
          <a:p>
            <a:pPr marL="457200" indent="-457200">
              <a:buClr>
                <a:schemeClr val="tx1"/>
              </a:buClr>
              <a:buFontTx/>
              <a:buAutoNum type="arabicPeriod" startAt="2"/>
            </a:pPr>
            <a:endParaRPr lang="en-US" altLang="en-US" sz="1000" dirty="0">
              <a:solidFill>
                <a:schemeClr val="accent2"/>
              </a:solidFill>
            </a:endParaRPr>
          </a:p>
          <a:p>
            <a:pPr marL="457200" indent="-457200">
              <a:buClr>
                <a:schemeClr val="tx1"/>
              </a:buClr>
              <a:buFontTx/>
              <a:buAutoNum type="arabicPeriod" startAt="2"/>
            </a:pP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x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= </a:t>
            </a:r>
            <a:r>
              <a:rPr lang="en-US" altLang="en-US" b="1" dirty="0" smtClean="0">
                <a:latin typeface="Courier New" pitchFamily="49" charset="0"/>
              </a:rPr>
              <a:t>e1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in</a:t>
            </a:r>
            <a:r>
              <a:rPr lang="en-US" altLang="en-US" b="1" dirty="0">
                <a:latin typeface="Courier New" pitchFamily="49" charset="0"/>
              </a:rPr>
              <a:t> e2</a:t>
            </a:r>
            <a:r>
              <a:rPr lang="en-US" altLang="en-US" dirty="0"/>
              <a:t> is sugar (a different concrete way to write the same abstract syntax) for 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(</a:t>
            </a:r>
            <a:r>
              <a:rPr lang="el-GR" altLang="en-US" b="1" dirty="0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 dirty="0">
                <a:latin typeface="Courier New" pitchFamily="49" charset="0"/>
              </a:rPr>
              <a:t>x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 dirty="0">
                <a:latin typeface="Courier New" pitchFamily="49" charset="0"/>
              </a:rPr>
              <a:t>e2) e1</a:t>
            </a:r>
            <a:endParaRPr lang="en-US" altLang="en-US" dirty="0"/>
          </a:p>
          <a:p>
            <a:pPr marL="457200" indent="-457200">
              <a:buClr>
                <a:schemeClr val="tx1"/>
              </a:buClr>
              <a:buFontTx/>
              <a:buAutoNum type="arabicPeriod" startAt="2"/>
            </a:pPr>
            <a:endParaRPr lang="en-US" altLang="en-US" dirty="0"/>
          </a:p>
          <a:p>
            <a:pPr marL="457200" indent="-457200">
              <a:buClr>
                <a:schemeClr val="tx1"/>
              </a:buClr>
              <a:buFontTx/>
              <a:buAutoNum type="arabicPeriod" startAt="2"/>
            </a:pPr>
            <a:r>
              <a:rPr lang="en-US" altLang="en-US" dirty="0"/>
              <a:t>Instead of rules on last slide, just use</a:t>
            </a:r>
          </a:p>
          <a:p>
            <a:pPr marL="457200" indent="-457200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9900"/>
                </a:solidFill>
              </a:rPr>
              <a:t>          –––––––––––––––––––––––––––––––––</a:t>
            </a:r>
          </a:p>
          <a:p>
            <a:pPr marL="457200" indent="-457200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          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 x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 e1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in</a:t>
            </a:r>
            <a:r>
              <a:rPr lang="en-US" altLang="en-US" b="1" dirty="0">
                <a:solidFill>
                  <a:schemeClr val="tx2"/>
                </a:solidFill>
                <a:latin typeface="Courier New" pitchFamily="49" charset="0"/>
              </a:rPr>
              <a:t> e2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 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(</a:t>
            </a:r>
            <a:r>
              <a:rPr lang="el-GR" altLang="en-US" b="1" dirty="0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 dirty="0">
                <a:latin typeface="Courier New" pitchFamily="49" charset="0"/>
              </a:rPr>
              <a:t>x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 dirty="0">
                <a:latin typeface="Courier New" pitchFamily="49" charset="0"/>
              </a:rPr>
              <a:t>e2) e1</a:t>
            </a:r>
            <a:endParaRPr lang="en-US" altLang="en-US" b="1" dirty="0">
              <a:latin typeface="Courier New" pitchFamily="49" charset="0"/>
              <a:cs typeface="Arial" charset="0"/>
            </a:endParaRPr>
          </a:p>
          <a:p>
            <a:pPr marL="457200" indent="-457200">
              <a:buFontTx/>
              <a:buNone/>
            </a:pPr>
            <a:endParaRPr lang="en-US" altLang="en-US" sz="1000" dirty="0"/>
          </a:p>
          <a:p>
            <a:pPr marL="457200" indent="-457200">
              <a:buFontTx/>
              <a:buNone/>
            </a:pPr>
            <a:r>
              <a:rPr lang="en-US" altLang="en-US" dirty="0"/>
              <a:t>Note: In </a:t>
            </a:r>
            <a:r>
              <a:rPr lang="en-US" altLang="en-US" dirty="0" err="1" smtClean="0"/>
              <a:t>OCaml</a:t>
            </a:r>
            <a:r>
              <a:rPr lang="en-US" altLang="en-US" dirty="0"/>
              <a:t>, let is </a:t>
            </a:r>
            <a:r>
              <a:rPr lang="en-US" altLang="en-US" i="1" dirty="0"/>
              <a:t>not</a:t>
            </a:r>
            <a:r>
              <a:rPr lang="en-US" altLang="en-US" dirty="0"/>
              <a:t> sugar for application because let is type-  </a:t>
            </a:r>
          </a:p>
          <a:p>
            <a:pPr marL="457200" indent="-457200">
              <a:buFontTx/>
              <a:buNone/>
            </a:pPr>
            <a:r>
              <a:rPr lang="en-US" altLang="en-US" dirty="0"/>
              <a:t>	   checked differently (type variables)</a:t>
            </a:r>
          </a:p>
          <a:p>
            <a:pPr marL="457200" indent="-457200">
              <a:buFontTx/>
              <a:buAutoNum type="arabicPeriod" startAt="2"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4814C-4B14-4390-88D3-7242B9C5E0C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Booleans</a:t>
            </a:r>
          </a:p>
        </p:txBody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467600" cy="4495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e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::= … |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tru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fls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?</a:t>
            </a:r>
            <a:r>
              <a:rPr lang="en-US" altLang="en-US" b="1" dirty="0">
                <a:latin typeface="Courier New" pitchFamily="49" charset="0"/>
              </a:rPr>
              <a:t> e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 dirty="0">
                <a:latin typeface="Courier New" pitchFamily="49" charset="0"/>
              </a:rPr>
              <a:t> 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v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::= … |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tru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fls</a:t>
            </a:r>
            <a:endParaRPr lang="en-US" alt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::= … | </a:t>
            </a:r>
            <a:r>
              <a:rPr lang="en-US" altLang="en-US" b="1" dirty="0">
                <a:latin typeface="Courier New" pitchFamily="49" charset="0"/>
              </a:rPr>
              <a:t>bool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400" b="1" i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i="1" dirty="0"/>
              <a:t>                      </a:t>
            </a:r>
            <a:r>
              <a:rPr lang="en-US" altLang="en-US" b="1" dirty="0">
                <a:latin typeface="Courier New" pitchFamily="49" charset="0"/>
              </a:rPr>
              <a:t>e1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e1’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</a:rPr>
              <a:t>–––––––––––––––––––––––––––––––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e1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?</a:t>
            </a:r>
            <a:r>
              <a:rPr lang="en-US" altLang="en-US" b="1" dirty="0">
                <a:latin typeface="Courier New" pitchFamily="49" charset="0"/>
              </a:rPr>
              <a:t> e2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 dirty="0">
                <a:latin typeface="Courier New" pitchFamily="49" charset="0"/>
              </a:rPr>
              <a:t> e3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 </a:t>
            </a:r>
            <a:r>
              <a:rPr lang="en-US" altLang="en-US" b="1" dirty="0">
                <a:latin typeface="Courier New" pitchFamily="49" charset="0"/>
              </a:rPr>
              <a:t>e1’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?</a:t>
            </a:r>
            <a:r>
              <a:rPr lang="en-US" altLang="en-US" b="1" dirty="0">
                <a:latin typeface="Courier New" pitchFamily="49" charset="0"/>
              </a:rPr>
              <a:t> e2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 dirty="0">
                <a:latin typeface="Courier New" pitchFamily="49" charset="0"/>
              </a:rPr>
              <a:t> e3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</a:rPr>
              <a:t>––––––––––––––––––––           ––––––––––––––––––––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 err="1">
                <a:latin typeface="Courier New" pitchFamily="49" charset="0"/>
              </a:rPr>
              <a:t>tru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?</a:t>
            </a:r>
            <a:r>
              <a:rPr lang="en-US" altLang="en-US" b="1" dirty="0">
                <a:latin typeface="Courier New" pitchFamily="49" charset="0"/>
              </a:rPr>
              <a:t> e2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 dirty="0">
                <a:latin typeface="Courier New" pitchFamily="49" charset="0"/>
              </a:rPr>
              <a:t> e3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 </a:t>
            </a:r>
            <a:r>
              <a:rPr lang="en-US" altLang="en-US" b="1" dirty="0">
                <a:latin typeface="Courier New" pitchFamily="49" charset="0"/>
              </a:rPr>
              <a:t>e2     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err="1" smtClean="0">
                <a:latin typeface="Courier New" pitchFamily="49" charset="0"/>
              </a:rPr>
              <a:t>fls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?</a:t>
            </a:r>
            <a:r>
              <a:rPr lang="en-US" altLang="en-US" b="1" dirty="0">
                <a:latin typeface="Courier New" pitchFamily="49" charset="0"/>
              </a:rPr>
              <a:t> e2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 dirty="0">
                <a:latin typeface="Courier New" pitchFamily="49" charset="0"/>
              </a:rPr>
              <a:t> e3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 </a:t>
            </a:r>
            <a:r>
              <a:rPr lang="en-US" altLang="en-US" b="1" dirty="0">
                <a:latin typeface="Courier New" pitchFamily="49" charset="0"/>
              </a:rPr>
              <a:t>e3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</a:rPr>
              <a:t>		–––––––––––––           ––––––––––––––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  <a:cs typeface="Arial" charset="0"/>
              </a:rPr>
              <a:t>		 </a:t>
            </a:r>
            <a:r>
              <a:rPr lang="el-GR" altLang="en-US" b="1" dirty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 dirty="0" err="1">
                <a:latin typeface="Courier New" pitchFamily="49" charset="0"/>
                <a:sym typeface="Symbol" pitchFamily="18" charset="2"/>
              </a:rPr>
              <a:t>tru</a:t>
            </a:r>
            <a:r>
              <a:rPr lang="en-US" altLang="en-US" b="1" dirty="0" err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n-US" altLang="en-US" b="1" dirty="0" err="1">
                <a:latin typeface="Courier New" pitchFamily="49" charset="0"/>
                <a:sym typeface="Symbol" pitchFamily="18" charset="2"/>
              </a:rPr>
              <a:t>bool</a:t>
            </a:r>
            <a:r>
              <a:rPr lang="en-US" altLang="en-US" b="1" dirty="0">
                <a:latin typeface="Courier New" pitchFamily="49" charset="0"/>
                <a:sym typeface="Symbol" pitchFamily="18" charset="2"/>
              </a:rPr>
              <a:t>      </a:t>
            </a:r>
            <a:r>
              <a:rPr lang="el-GR" altLang="en-US" b="1" dirty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 dirty="0" err="1">
                <a:latin typeface="Courier New" pitchFamily="49" charset="0"/>
                <a:sym typeface="Symbol" pitchFamily="18" charset="2"/>
              </a:rPr>
              <a:t>fls</a:t>
            </a:r>
            <a:r>
              <a:rPr lang="en-US" altLang="en-US" b="1" dirty="0" err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n-US" altLang="en-US" b="1" dirty="0" err="1">
                <a:latin typeface="Courier New" pitchFamily="49" charset="0"/>
                <a:sym typeface="Symbol" pitchFamily="18" charset="2"/>
              </a:rPr>
              <a:t>bool</a:t>
            </a:r>
            <a:endParaRPr lang="en-US" alt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4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  <a:cs typeface="Arial" charset="0"/>
              </a:rPr>
              <a:t>		</a:t>
            </a:r>
            <a:r>
              <a:rPr lang="el-GR" altLang="en-US" b="1" dirty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 dirty="0">
                <a:latin typeface="Courier New" pitchFamily="49" charset="0"/>
              </a:rPr>
              <a:t>e1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n-US" altLang="en-US" b="1" dirty="0">
                <a:latin typeface="Courier New" pitchFamily="49" charset="0"/>
                <a:sym typeface="Symbol" pitchFamily="18" charset="2"/>
              </a:rPr>
              <a:t>bool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altLang="en-US" b="1" dirty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 dirty="0">
                <a:latin typeface="Courier New" pitchFamily="49" charset="0"/>
              </a:rPr>
              <a:t>e2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altLang="en-US" b="1" dirty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 dirty="0">
                <a:latin typeface="Courier New" pitchFamily="49" charset="0"/>
              </a:rPr>
              <a:t>e3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altLang="en-US" b="1" dirty="0">
              <a:solidFill>
                <a:srgbClr val="0099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</a:rPr>
              <a:t>		––––––––––––––––––––––––––––––––</a:t>
            </a:r>
            <a:endParaRPr lang="en-US" altLang="en-US" b="1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		  </a:t>
            </a:r>
            <a:r>
              <a:rPr lang="el-GR" altLang="en-US" b="1" dirty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 dirty="0">
                <a:latin typeface="Courier New" pitchFamily="49" charset="0"/>
              </a:rPr>
              <a:t> e1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?</a:t>
            </a:r>
            <a:r>
              <a:rPr lang="en-US" altLang="en-US" b="1" dirty="0">
                <a:latin typeface="Courier New" pitchFamily="49" charset="0"/>
              </a:rPr>
              <a:t> e2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 dirty="0">
                <a:latin typeface="Courier New" pitchFamily="49" charset="0"/>
              </a:rPr>
              <a:t> e3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: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endParaRPr lang="en-US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6685E-E807-4494-9306-C5228267368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OCaml</a:t>
            </a:r>
            <a:r>
              <a:rPr lang="en-US" altLang="en-US" dirty="0"/>
              <a:t>? Large-step?</a:t>
            </a:r>
          </a:p>
        </p:txBody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altLang="en-US" dirty="0"/>
              <a:t>In </a:t>
            </a:r>
            <a:r>
              <a:rPr lang="en-US" altLang="en-US" dirty="0" smtClean="0"/>
              <a:t>Homework </a:t>
            </a:r>
            <a:r>
              <a:rPr lang="en-US" altLang="en-US" dirty="0"/>
              <a:t>3, you add conditionals, pairs, etc. to our environment-based large-step interpreter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altLang="en-US" dirty="0"/>
              <a:t>Compared to last slide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altLang="en-US" dirty="0"/>
              <a:t>Different meta-language (cases rearranged)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altLang="en-US" dirty="0"/>
              <a:t>Large-step instead of small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altLang="en-US" dirty="0"/>
              <a:t>Large-step </a:t>
            </a:r>
            <a:r>
              <a:rPr lang="en-US" altLang="en-US" dirty="0" err="1"/>
              <a:t>booleans</a:t>
            </a:r>
            <a:r>
              <a:rPr lang="en-US" altLang="en-US" dirty="0"/>
              <a:t> with inference rules: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endParaRPr lang="en-US" altLang="en-US" sz="800" dirty="0"/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9900"/>
                </a:solidFill>
              </a:rPr>
              <a:t>     		––––––––      ––––––––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ym typeface="Symbol" pitchFamily="18" charset="2"/>
              </a:rPr>
              <a:t>		            	</a:t>
            </a:r>
            <a:r>
              <a:rPr lang="en-US" altLang="en-US" dirty="0" err="1">
                <a:sym typeface="Symbol" pitchFamily="18" charset="2"/>
              </a:rPr>
              <a:t>tru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cs typeface="Arial" charset="0"/>
                <a:sym typeface="Wingdings" pitchFamily="2" charset="2"/>
              </a:rPr>
              <a:t> </a:t>
            </a:r>
            <a:r>
              <a:rPr lang="en-US" altLang="en-US" dirty="0" err="1">
                <a:cs typeface="Arial" charset="0"/>
                <a:sym typeface="Wingdings" pitchFamily="2" charset="2"/>
              </a:rPr>
              <a:t>tru</a:t>
            </a:r>
            <a:r>
              <a:rPr lang="en-US" altLang="en-US" dirty="0">
                <a:cs typeface="Arial" charset="0"/>
                <a:sym typeface="Wingdings" pitchFamily="2" charset="2"/>
              </a:rPr>
              <a:t>          </a:t>
            </a:r>
            <a:r>
              <a:rPr lang="en-US" altLang="en-US" dirty="0" err="1">
                <a:cs typeface="Arial" charset="0"/>
                <a:sym typeface="Wingdings" pitchFamily="2" charset="2"/>
              </a:rPr>
              <a:t>fls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cs typeface="Arial" charset="0"/>
                <a:sym typeface="Wingdings" pitchFamily="2" charset="2"/>
              </a:rPr>
              <a:t> </a:t>
            </a:r>
            <a:r>
              <a:rPr lang="en-US" altLang="en-US" dirty="0" err="1">
                <a:cs typeface="Arial" charset="0"/>
                <a:sym typeface="Wingdings" pitchFamily="2" charset="2"/>
              </a:rPr>
              <a:t>fls</a:t>
            </a:r>
            <a:endParaRPr lang="en-US" altLang="en-US" dirty="0">
              <a:cs typeface="Arial" charset="0"/>
              <a:sym typeface="Wingdings" pitchFamily="2" charset="2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dirty="0"/>
              <a:t>	    e1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cs typeface="Arial" charset="0"/>
                <a:sym typeface="Wingdings" pitchFamily="2" charset="2"/>
              </a:rPr>
              <a:t> </a:t>
            </a:r>
            <a:r>
              <a:rPr lang="en-US" altLang="en-US" dirty="0" err="1">
                <a:cs typeface="Arial" charset="0"/>
                <a:sym typeface="Wingdings" pitchFamily="2" charset="2"/>
              </a:rPr>
              <a:t>tru</a:t>
            </a:r>
            <a:r>
              <a:rPr lang="en-US" altLang="en-US" dirty="0">
                <a:cs typeface="Arial" charset="0"/>
                <a:sym typeface="Wingdings" pitchFamily="2" charset="2"/>
              </a:rPr>
              <a:t>    </a:t>
            </a:r>
            <a:r>
              <a:rPr lang="en-US" altLang="en-US" dirty="0"/>
              <a:t>e2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cs typeface="Arial" charset="0"/>
                <a:sym typeface="Wingdings" pitchFamily="2" charset="2"/>
              </a:rPr>
              <a:t>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r>
              <a:rPr lang="en-US" altLang="en-US" dirty="0">
                <a:cs typeface="Arial" charset="0"/>
                <a:sym typeface="Wingdings" pitchFamily="2" charset="2"/>
              </a:rPr>
              <a:t>v       </a:t>
            </a:r>
            <a:r>
              <a:rPr lang="en-US" altLang="en-US" dirty="0"/>
              <a:t>       e1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cs typeface="Arial" charset="0"/>
                <a:sym typeface="Wingdings" pitchFamily="2" charset="2"/>
              </a:rPr>
              <a:t> </a:t>
            </a:r>
            <a:r>
              <a:rPr lang="en-US" altLang="en-US" dirty="0" err="1">
                <a:cs typeface="Arial" charset="0"/>
                <a:sym typeface="Wingdings" pitchFamily="2" charset="2"/>
              </a:rPr>
              <a:t>fls</a:t>
            </a:r>
            <a:r>
              <a:rPr lang="en-US" altLang="en-US" dirty="0">
                <a:cs typeface="Arial" charset="0"/>
                <a:sym typeface="Wingdings" pitchFamily="2" charset="2"/>
              </a:rPr>
              <a:t>    </a:t>
            </a:r>
            <a:r>
              <a:rPr lang="en-US" altLang="en-US" dirty="0"/>
              <a:t>e3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cs typeface="Arial" charset="0"/>
                <a:sym typeface="Wingdings" pitchFamily="2" charset="2"/>
              </a:rPr>
              <a:t>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r>
              <a:rPr lang="en-US" altLang="en-US" dirty="0">
                <a:cs typeface="Arial" charset="0"/>
                <a:sym typeface="Wingdings" pitchFamily="2" charset="2"/>
              </a:rPr>
              <a:t>v</a:t>
            </a:r>
            <a:endParaRPr lang="en-US" altLang="en-US" dirty="0">
              <a:sym typeface="Wingdings" pitchFamily="2" charset="2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9900"/>
                </a:solidFill>
              </a:rPr>
              <a:t>	   –––––––––––––––            –––––––––––––––– 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dirty="0"/>
              <a:t>          e1 </a:t>
            </a:r>
            <a:r>
              <a:rPr lang="en-US" altLang="en-US" dirty="0">
                <a:solidFill>
                  <a:schemeClr val="accent2"/>
                </a:solidFill>
              </a:rPr>
              <a:t>?</a:t>
            </a:r>
            <a:r>
              <a:rPr lang="en-US" altLang="en-US" dirty="0"/>
              <a:t> e2 </a:t>
            </a:r>
            <a:r>
              <a:rPr lang="en-US" altLang="en-US" dirty="0">
                <a:solidFill>
                  <a:schemeClr val="accent2"/>
                </a:solidFill>
              </a:rPr>
              <a:t>:</a:t>
            </a:r>
            <a:r>
              <a:rPr lang="en-US" altLang="en-US" dirty="0"/>
              <a:t> e3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cs typeface="Arial" charset="0"/>
                <a:sym typeface="Wingdings" pitchFamily="2" charset="2"/>
              </a:rPr>
              <a:t></a:t>
            </a:r>
            <a:r>
              <a:rPr lang="en-US" altLang="en-US" b="1" dirty="0">
                <a:solidFill>
                  <a:srgbClr val="009900"/>
                </a:solidFill>
                <a:cs typeface="Arial" charset="0"/>
              </a:rPr>
              <a:t> </a:t>
            </a:r>
            <a:r>
              <a:rPr lang="en-US" altLang="en-US" dirty="0"/>
              <a:t>v                 e1 </a:t>
            </a:r>
            <a:r>
              <a:rPr lang="en-US" altLang="en-US" dirty="0">
                <a:solidFill>
                  <a:schemeClr val="accent2"/>
                </a:solidFill>
              </a:rPr>
              <a:t>?</a:t>
            </a:r>
            <a:r>
              <a:rPr lang="en-US" altLang="en-US" dirty="0"/>
              <a:t> e2 </a:t>
            </a:r>
            <a:r>
              <a:rPr lang="en-US" altLang="en-US" dirty="0">
                <a:solidFill>
                  <a:schemeClr val="accent2"/>
                </a:solidFill>
              </a:rPr>
              <a:t>:</a:t>
            </a:r>
            <a:r>
              <a:rPr lang="en-US" altLang="en-US" dirty="0"/>
              <a:t> e3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cs typeface="Arial" charset="0"/>
                <a:sym typeface="Wingdings" pitchFamily="2" charset="2"/>
              </a:rPr>
              <a:t></a:t>
            </a:r>
            <a:r>
              <a:rPr lang="en-US" altLang="en-US" b="1" dirty="0">
                <a:solidFill>
                  <a:srgbClr val="009900"/>
                </a:solidFill>
                <a:cs typeface="Arial" charset="0"/>
              </a:rPr>
              <a:t> </a:t>
            </a:r>
            <a:r>
              <a:rPr lang="en-US" altLang="en-US" dirty="0"/>
              <a:t>v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en-US" alt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25D81-72DA-41AE-890A-5836E27126C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Our plan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Simply-typed Lambda-Calculus</a:t>
            </a:r>
          </a:p>
          <a:p>
            <a:r>
              <a:rPr lang="en-US" altLang="en-US" dirty="0"/>
              <a:t>Safety = (preservation + progress)</a:t>
            </a:r>
          </a:p>
          <a:p>
            <a:r>
              <a:rPr lang="en-US" altLang="en-US" dirty="0"/>
              <a:t>Extensions (pairs, datatypes, recursion, etc.)</a:t>
            </a:r>
          </a:p>
          <a:p>
            <a:r>
              <a:rPr lang="en-US" altLang="en-US" dirty="0"/>
              <a:t>Digression: static vs. dynamic typing</a:t>
            </a:r>
          </a:p>
          <a:p>
            <a:r>
              <a:rPr lang="en-US" altLang="en-US" dirty="0"/>
              <a:t>Digression: Curry-Howard Isomorphism</a:t>
            </a:r>
          </a:p>
          <a:p>
            <a:r>
              <a:rPr lang="en-US" altLang="en-US" dirty="0"/>
              <a:t>Subtyping</a:t>
            </a:r>
          </a:p>
          <a:p>
            <a:r>
              <a:rPr lang="en-US" altLang="en-US" dirty="0"/>
              <a:t>Type Variables: </a:t>
            </a:r>
          </a:p>
          <a:p>
            <a:pPr lvl="1"/>
            <a:r>
              <a:rPr lang="en-US" altLang="en-US" dirty="0"/>
              <a:t>Generics (</a:t>
            </a:r>
            <a:r>
              <a:rPr lang="en-US" altLang="en-US" dirty="0">
                <a:sym typeface="Symbol" pitchFamily="18" charset="2"/>
              </a:rPr>
              <a:t>), Abstract types () </a:t>
            </a:r>
          </a:p>
          <a:p>
            <a:r>
              <a:rPr lang="en-US" altLang="en-US" dirty="0">
                <a:sym typeface="Symbol" pitchFamily="18" charset="2"/>
              </a:rPr>
              <a:t>Type inference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3FE3-4055-4ABA-BF7D-772F26CF36D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Pairs (CBV, left-to-right)</a:t>
            </a:r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4495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e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::= … |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</a:rPr>
              <a:t>e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,</a:t>
            </a:r>
            <a:r>
              <a:rPr lang="en-US" altLang="en-US" b="1" dirty="0" err="1">
                <a:latin typeface="Courier New" pitchFamily="49" charset="0"/>
              </a:rPr>
              <a:t>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.1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.2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v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::= … |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</a:rPr>
              <a:t>v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,</a:t>
            </a:r>
            <a:r>
              <a:rPr lang="en-US" altLang="en-US" b="1" dirty="0" err="1">
                <a:latin typeface="Courier New" pitchFamily="49" charset="0"/>
              </a:rPr>
              <a:t>v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  <a:endParaRPr lang="en-US" alt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::= … |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endParaRPr lang="en-US" alt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200" b="1" i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200" b="1" i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i="1" dirty="0"/>
              <a:t>        </a:t>
            </a:r>
            <a:r>
              <a:rPr lang="en-US" altLang="en-US" b="1" i="1" dirty="0" smtClean="0"/>
              <a:t> </a:t>
            </a:r>
            <a:r>
              <a:rPr lang="en-US" altLang="en-US" b="1" dirty="0" smtClean="0">
                <a:latin typeface="Courier New" pitchFamily="49" charset="0"/>
              </a:rPr>
              <a:t>e1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b="1" dirty="0" smtClean="0">
                <a:latin typeface="Courier New" pitchFamily="49" charset="0"/>
              </a:rPr>
              <a:t>e1</a:t>
            </a:r>
            <a:r>
              <a:rPr lang="en-US" altLang="en-US" b="1" dirty="0">
                <a:latin typeface="Courier New" pitchFamily="49" charset="0"/>
              </a:rPr>
              <a:t>’   </a:t>
            </a:r>
            <a:r>
              <a:rPr lang="en-US" altLang="en-US" b="1" dirty="0" smtClean="0">
                <a:latin typeface="Courier New" pitchFamily="49" charset="0"/>
              </a:rPr>
              <a:t>         e2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b="1" dirty="0">
                <a:latin typeface="Courier New" pitchFamily="49" charset="0"/>
              </a:rPr>
              <a:t>e2’ </a:t>
            </a:r>
            <a:r>
              <a:rPr lang="en-US" altLang="en-US" b="1" dirty="0" smtClean="0">
                <a:latin typeface="Courier New" pitchFamily="49" charset="0"/>
              </a:rPr>
              <a:t>      </a:t>
            </a:r>
            <a:r>
              <a:rPr lang="en-US" altLang="en-US" b="1" dirty="0" err="1" smtClean="0">
                <a:latin typeface="Courier New" pitchFamily="49" charset="0"/>
              </a:rPr>
              <a:t>e</a:t>
            </a:r>
            <a:r>
              <a:rPr lang="en-US" altLang="en-US" b="1" dirty="0" err="1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b="1" dirty="0" err="1">
                <a:latin typeface="Courier New" pitchFamily="49" charset="0"/>
              </a:rPr>
              <a:t>e</a:t>
            </a:r>
            <a:r>
              <a:rPr lang="en-US" altLang="en-US" b="1" dirty="0">
                <a:latin typeface="Courier New" pitchFamily="49" charset="0"/>
              </a:rPr>
              <a:t>’     </a:t>
            </a:r>
            <a:r>
              <a:rPr lang="en-US" altLang="en-US" b="1" dirty="0" smtClean="0">
                <a:latin typeface="Courier New" pitchFamily="49" charset="0"/>
              </a:rPr>
              <a:t>  </a:t>
            </a:r>
            <a:r>
              <a:rPr lang="en-US" altLang="en-US" b="1" dirty="0" err="1" smtClean="0">
                <a:latin typeface="Courier New" pitchFamily="49" charset="0"/>
              </a:rPr>
              <a:t>e</a:t>
            </a:r>
            <a:r>
              <a:rPr lang="en-US" altLang="en-US" b="1" dirty="0" err="1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b="1" dirty="0" err="1">
                <a:latin typeface="Courier New" pitchFamily="49" charset="0"/>
              </a:rPr>
              <a:t>e</a:t>
            </a:r>
            <a:r>
              <a:rPr lang="en-US" altLang="en-US" b="1" dirty="0">
                <a:latin typeface="Courier New" pitchFamily="49" charset="0"/>
              </a:rPr>
              <a:t>’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</a:rPr>
              <a:t>––––––––––––––––––   –––––––––––––––  ––––––––––    –––––––––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altLang="en-US" b="1" dirty="0">
                <a:latin typeface="Courier New" pitchFamily="49" charset="0"/>
              </a:rPr>
              <a:t>e1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,</a:t>
            </a:r>
            <a:r>
              <a:rPr lang="en-US" altLang="en-US" b="1" dirty="0">
                <a:latin typeface="Courier New" pitchFamily="49" charset="0"/>
              </a:rPr>
              <a:t>e2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(</a:t>
            </a:r>
            <a:r>
              <a:rPr lang="en-US" altLang="en-US" b="1" dirty="0">
                <a:latin typeface="Courier New" pitchFamily="49" charset="0"/>
              </a:rPr>
              <a:t>e1’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,</a:t>
            </a:r>
            <a:r>
              <a:rPr lang="en-US" altLang="en-US" b="1" dirty="0">
                <a:latin typeface="Courier New" pitchFamily="49" charset="0"/>
              </a:rPr>
              <a:t>e2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altLang="en-US" b="1" dirty="0">
                <a:latin typeface="Courier New" pitchFamily="49" charset="0"/>
              </a:rPr>
              <a:t>v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,</a:t>
            </a:r>
            <a:r>
              <a:rPr lang="en-US" altLang="en-US" b="1" dirty="0">
                <a:latin typeface="Courier New" pitchFamily="49" charset="0"/>
              </a:rPr>
              <a:t>e2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(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v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,</a:t>
            </a:r>
            <a:r>
              <a:rPr lang="en-US" altLang="en-US" b="1" dirty="0">
                <a:latin typeface="Courier New" pitchFamily="49" charset="0"/>
              </a:rPr>
              <a:t>e2’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) </a:t>
            </a:r>
            <a:r>
              <a:rPr lang="en-US" altLang="en-US" b="1" dirty="0">
                <a:latin typeface="Courier New" pitchFamily="49" charset="0"/>
              </a:rPr>
              <a:t>e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.1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e’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.1 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e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.2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e’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.2</a:t>
            </a:r>
            <a:endParaRPr lang="en-US" altLang="en-US" b="1" dirty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2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</a:rPr>
              <a:t>––––––––––––––––             ––––––––––––––––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altLang="en-US" b="1" dirty="0">
                <a:latin typeface="Courier New" pitchFamily="49" charset="0"/>
              </a:rPr>
              <a:t>v1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,</a:t>
            </a:r>
            <a:r>
              <a:rPr lang="en-US" altLang="en-US" b="1" dirty="0">
                <a:latin typeface="Courier New" pitchFamily="49" charset="0"/>
              </a:rPr>
              <a:t>v2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).1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 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v1      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altLang="en-US" b="1" dirty="0">
                <a:latin typeface="Courier New" pitchFamily="49" charset="0"/>
              </a:rPr>
              <a:t>v1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,</a:t>
            </a:r>
            <a:r>
              <a:rPr lang="en-US" altLang="en-US" b="1" dirty="0">
                <a:latin typeface="Courier New" pitchFamily="49" charset="0"/>
              </a:rPr>
              <a:t>v2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).2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 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v2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l-GR" altLang="en-US" b="1" dirty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sz="400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e1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1  </a:t>
            </a:r>
            <a:r>
              <a:rPr lang="el-GR" altLang="en-US" b="1" dirty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sz="800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e2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altLang="en-US" b="1" dirty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sz="800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e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1*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altLang="en-US" b="1" dirty="0" smtClean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sz="800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e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1*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2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</a:rPr>
              <a:t>––––––––––––––––––––     ––––––––––––       </a:t>
            </a:r>
            <a:r>
              <a:rPr lang="en-US" altLang="en-US" b="1" dirty="0" smtClean="0">
                <a:solidFill>
                  <a:srgbClr val="009900"/>
                </a:solidFill>
              </a:rPr>
              <a:t>––––––––––––</a:t>
            </a:r>
            <a:endParaRPr lang="en-US" altLang="en-US" b="1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l-GR" altLang="en-US" b="1" dirty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(</a:t>
            </a:r>
            <a:r>
              <a:rPr lang="en-US" altLang="en-US" b="1" dirty="0">
                <a:latin typeface="Courier New" pitchFamily="49" charset="0"/>
              </a:rPr>
              <a:t>e1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,</a:t>
            </a:r>
            <a:r>
              <a:rPr lang="en-US" altLang="en-US" b="1" dirty="0">
                <a:latin typeface="Courier New" pitchFamily="49" charset="0"/>
              </a:rPr>
              <a:t>e2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)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1*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2  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altLang="en-US" b="1" dirty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sz="800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e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.1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1  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altLang="en-US" b="1" dirty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sz="800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e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.2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7AF3-9372-4772-A882-AA74743735B4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Toward Sums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Next addition: </a:t>
            </a:r>
            <a:r>
              <a:rPr lang="en-US" altLang="en-US" i="1" dirty="0"/>
              <a:t>sums</a:t>
            </a:r>
            <a:r>
              <a:rPr lang="en-US" altLang="en-US" dirty="0"/>
              <a:t> (much like ML datatypes)</a:t>
            </a:r>
          </a:p>
          <a:p>
            <a:endParaRPr lang="en-US" altLang="en-US" sz="900" dirty="0"/>
          </a:p>
          <a:p>
            <a:endParaRPr lang="en-US" altLang="en-US" sz="900" dirty="0"/>
          </a:p>
          <a:p>
            <a:r>
              <a:rPr lang="en-US" altLang="en-US" dirty="0"/>
              <a:t>Informal review of ML datatype basics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	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type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 dirty="0">
                <a:latin typeface="Courier New" pitchFamily="49" charset="0"/>
              </a:rPr>
              <a:t> t1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 dirty="0">
                <a:latin typeface="Courier New" pitchFamily="49" charset="0"/>
              </a:rPr>
              <a:t> t2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 dirty="0">
                <a:latin typeface="Courier New" pitchFamily="49" charset="0"/>
              </a:rPr>
              <a:t> t3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Introduction forms: constructor applied to expression</a:t>
            </a:r>
          </a:p>
          <a:p>
            <a:pPr lvl="1"/>
            <a:r>
              <a:rPr lang="en-US" altLang="en-US" dirty="0"/>
              <a:t>Elimination forms: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match</a:t>
            </a:r>
            <a:r>
              <a:rPr lang="en-US" altLang="en-US" b="1" dirty="0">
                <a:latin typeface="Courier New" pitchFamily="49" charset="0"/>
              </a:rPr>
              <a:t> e1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with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pat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exp</a:t>
            </a:r>
            <a:r>
              <a:rPr lang="en-US" altLang="en-US" b="1" dirty="0">
                <a:latin typeface="Courier New" pitchFamily="49" charset="0"/>
              </a:rPr>
              <a:t> …</a:t>
            </a:r>
          </a:p>
          <a:p>
            <a:pPr lvl="1"/>
            <a:r>
              <a:rPr lang="en-US" altLang="en-US" dirty="0"/>
              <a:t>Typing: If </a:t>
            </a:r>
            <a:r>
              <a:rPr lang="en-US" altLang="en-US" b="1" dirty="0">
                <a:latin typeface="Courier New" pitchFamily="49" charset="0"/>
              </a:rPr>
              <a:t>e</a:t>
            </a:r>
            <a:r>
              <a:rPr lang="en-US" altLang="en-US" dirty="0"/>
              <a:t> has type </a:t>
            </a:r>
            <a:r>
              <a:rPr lang="en-US" altLang="en-US" b="1" dirty="0">
                <a:latin typeface="Courier New" pitchFamily="49" charset="0"/>
              </a:rPr>
              <a:t>t1</a:t>
            </a:r>
            <a:r>
              <a:rPr lang="en-US" altLang="en-US" dirty="0"/>
              <a:t>, then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altLang="en-US" b="1" dirty="0">
                <a:latin typeface="Courier New" pitchFamily="49" charset="0"/>
              </a:rPr>
              <a:t> e</a:t>
            </a:r>
            <a:r>
              <a:rPr lang="en-US" altLang="en-US" dirty="0"/>
              <a:t> has type </a:t>
            </a:r>
            <a:r>
              <a:rPr lang="en-US" altLang="en-US" b="1" dirty="0">
                <a:latin typeface="Courier New" pitchFamily="49" charset="0"/>
              </a:rPr>
              <a:t>t</a:t>
            </a:r>
            <a:r>
              <a:rPr lang="en-US" altLang="en-US" dirty="0"/>
              <a:t> …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D939-A4FE-4435-BC2E-CC049357FD97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Unlike ML, part 1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ML datatypes do a lot at once</a:t>
            </a:r>
          </a:p>
          <a:p>
            <a:pPr lvl="1"/>
            <a:r>
              <a:rPr lang="en-US" altLang="en-US" dirty="0"/>
              <a:t>Allow recursive types</a:t>
            </a:r>
          </a:p>
          <a:p>
            <a:pPr lvl="1"/>
            <a:r>
              <a:rPr lang="en-US" altLang="en-US" dirty="0"/>
              <a:t>Introduce a new </a:t>
            </a:r>
            <a:r>
              <a:rPr lang="en-US" altLang="en-US" i="1" dirty="0"/>
              <a:t>name</a:t>
            </a:r>
            <a:r>
              <a:rPr lang="en-US" altLang="en-US" dirty="0"/>
              <a:t> for a type</a:t>
            </a:r>
          </a:p>
          <a:p>
            <a:pPr lvl="1"/>
            <a:r>
              <a:rPr lang="en-US" altLang="en-US" dirty="0"/>
              <a:t>Allow type parameters</a:t>
            </a:r>
          </a:p>
          <a:p>
            <a:pPr lvl="1"/>
            <a:r>
              <a:rPr lang="en-US" altLang="en-US" dirty="0"/>
              <a:t>Allow fancy pattern </a:t>
            </a:r>
            <a:r>
              <a:rPr lang="en-US" altLang="en-US" dirty="0" smtClean="0"/>
              <a:t>matching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What we do will be </a:t>
            </a:r>
            <a:r>
              <a:rPr lang="en-US" altLang="en-US" i="1" dirty="0">
                <a:solidFill>
                  <a:schemeClr val="accent2"/>
                </a:solidFill>
              </a:rPr>
              <a:t>simpler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altLang="en-US" dirty="0"/>
              <a:t>Skip recursive </a:t>
            </a:r>
            <a:r>
              <a:rPr lang="en-US" altLang="en-US" dirty="0" smtClean="0"/>
              <a:t>types [an orthogonal addition]</a:t>
            </a:r>
            <a:endParaRPr lang="en-US" altLang="en-US" dirty="0"/>
          </a:p>
          <a:p>
            <a:pPr lvl="1"/>
            <a:r>
              <a:rPr lang="en-US" altLang="en-US" dirty="0"/>
              <a:t>Avoid names (a bit simpler in theory)</a:t>
            </a:r>
          </a:p>
          <a:p>
            <a:pPr lvl="1"/>
            <a:r>
              <a:rPr lang="en-US" altLang="en-US" dirty="0"/>
              <a:t>Skip type parameters</a:t>
            </a:r>
          </a:p>
          <a:p>
            <a:pPr lvl="1"/>
            <a:r>
              <a:rPr lang="en-US" altLang="en-US" dirty="0"/>
              <a:t>Only patterns of form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x</a:t>
            </a:r>
            <a:r>
              <a:rPr lang="en-US" altLang="en-US" dirty="0"/>
              <a:t>  and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 x</a:t>
            </a:r>
            <a:r>
              <a:rPr lang="en-US" altLang="en-US" dirty="0"/>
              <a:t> (rest is sugar)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2C6DD-E67F-4AE4-B108-DCB05EF75556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Unlike ML, part 2</a:t>
            </a:r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we add will also be </a:t>
            </a:r>
            <a:r>
              <a:rPr lang="en-US" altLang="en-US" i="1">
                <a:solidFill>
                  <a:schemeClr val="accent2"/>
                </a:solidFill>
              </a:rPr>
              <a:t>different</a:t>
            </a:r>
          </a:p>
          <a:p>
            <a:pPr lvl="1"/>
            <a:r>
              <a:rPr lang="en-US" altLang="en-US"/>
              <a:t>Only two constructors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altLang="en-US"/>
              <a:t> and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B</a:t>
            </a:r>
          </a:p>
          <a:p>
            <a:pPr lvl="1"/>
            <a:r>
              <a:rPr lang="en-US" altLang="en-US"/>
              <a:t>All sum types use these constructors</a:t>
            </a:r>
          </a:p>
          <a:p>
            <a:pPr lvl="1"/>
            <a:r>
              <a:rPr lang="en-US" altLang="en-US"/>
              <a:t>So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altLang="en-US" b="1">
                <a:latin typeface="Courier New" pitchFamily="49" charset="0"/>
              </a:rPr>
              <a:t> e</a:t>
            </a:r>
            <a:r>
              <a:rPr lang="en-US" altLang="en-US"/>
              <a:t> can have any sum type allowed by </a:t>
            </a:r>
            <a:r>
              <a:rPr lang="en-US" altLang="en-US" b="1">
                <a:latin typeface="Courier New" pitchFamily="49" charset="0"/>
              </a:rPr>
              <a:t>e</a:t>
            </a:r>
            <a:r>
              <a:rPr lang="en-US" altLang="en-US"/>
              <a:t>’s type</a:t>
            </a:r>
          </a:p>
          <a:p>
            <a:pPr lvl="1"/>
            <a:r>
              <a:rPr lang="en-US" altLang="en-US"/>
              <a:t>No need to declare sum types in advance</a:t>
            </a:r>
          </a:p>
          <a:p>
            <a:pPr lvl="1"/>
            <a:r>
              <a:rPr lang="en-US" altLang="en-US"/>
              <a:t>Like functions, will “guess types” in our rules</a:t>
            </a:r>
          </a:p>
          <a:p>
            <a:pPr lvl="1"/>
            <a:endParaRPr lang="en-US" altLang="en-US"/>
          </a:p>
          <a:p>
            <a:r>
              <a:rPr lang="en-US" altLang="en-US"/>
              <a:t>This still helps explain what datatypes are</a:t>
            </a:r>
          </a:p>
          <a:p>
            <a:endParaRPr lang="en-US" altLang="en-US"/>
          </a:p>
          <a:p>
            <a:r>
              <a:rPr lang="en-US" altLang="en-US"/>
              <a:t>After formalism, compare to C unions and 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54DDC-7935-4A29-90A7-2AD5E8334F86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math (with type rules to come)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e  </a:t>
            </a:r>
            <a:r>
              <a:rPr lang="en-US" altLang="en-US" dirty="0">
                <a:solidFill>
                  <a:srgbClr val="009900"/>
                </a:solidFill>
              </a:rPr>
              <a:t>::= … |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A</a:t>
            </a:r>
            <a:r>
              <a:rPr lang="en-US" altLang="en-US" dirty="0"/>
              <a:t> e </a:t>
            </a:r>
            <a:r>
              <a:rPr lang="en-US" altLang="en-US" dirty="0">
                <a:solidFill>
                  <a:srgbClr val="009900"/>
                </a:solidFill>
              </a:rPr>
              <a:t>|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B</a:t>
            </a:r>
            <a:r>
              <a:rPr lang="en-US" altLang="en-US" dirty="0"/>
              <a:t> e </a:t>
            </a:r>
            <a:r>
              <a:rPr lang="en-US" altLang="en-US" dirty="0">
                <a:solidFill>
                  <a:srgbClr val="009900"/>
                </a:solidFill>
              </a:rPr>
              <a:t>|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match</a:t>
            </a:r>
            <a:r>
              <a:rPr lang="en-US" altLang="en-US" dirty="0"/>
              <a:t> e </a:t>
            </a:r>
            <a:r>
              <a:rPr lang="en-US" altLang="en-US" dirty="0">
                <a:solidFill>
                  <a:schemeClr val="accent2"/>
                </a:solidFill>
              </a:rPr>
              <a:t>with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A</a:t>
            </a:r>
            <a:r>
              <a:rPr lang="en-US" altLang="en-US" dirty="0"/>
              <a:t> x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-&gt;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/>
              <a:t>e </a:t>
            </a:r>
            <a:r>
              <a:rPr lang="en-US" altLang="en-US" dirty="0">
                <a:solidFill>
                  <a:schemeClr val="accent2"/>
                </a:solidFill>
              </a:rPr>
              <a:t>|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B</a:t>
            </a:r>
            <a:r>
              <a:rPr lang="en-US" altLang="en-US" dirty="0"/>
              <a:t> x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-&gt;</a:t>
            </a:r>
            <a:r>
              <a:rPr lang="en-US" altLang="en-US" dirty="0"/>
              <a:t> e</a:t>
            </a:r>
            <a:endParaRPr lang="en-US" altLang="en-US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v  </a:t>
            </a:r>
            <a:r>
              <a:rPr lang="en-US" altLang="en-US" dirty="0">
                <a:solidFill>
                  <a:srgbClr val="009900"/>
                </a:solidFill>
              </a:rPr>
              <a:t>::= … |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A</a:t>
            </a:r>
            <a:r>
              <a:rPr lang="en-US" altLang="en-US" dirty="0"/>
              <a:t> v </a:t>
            </a:r>
            <a:r>
              <a:rPr lang="en-US" altLang="en-US" dirty="0">
                <a:solidFill>
                  <a:srgbClr val="009900"/>
                </a:solidFill>
              </a:rPr>
              <a:t>|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B</a:t>
            </a:r>
            <a:r>
              <a:rPr lang="en-US" altLang="en-US" dirty="0"/>
              <a:t> v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>
                <a:solidFill>
                  <a:srgbClr val="009900"/>
                </a:solidFill>
              </a:rPr>
              <a:t>::= … |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endParaRPr lang="en-US" altLang="en-US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i="1" dirty="0"/>
              <a:t>    </a:t>
            </a:r>
            <a:r>
              <a:rPr lang="en-US" altLang="en-US" dirty="0"/>
              <a:t>e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cs typeface="Arial" charset="0"/>
              </a:rPr>
              <a:t>→ 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r>
              <a:rPr lang="en-US" altLang="en-US" dirty="0"/>
              <a:t>e</a:t>
            </a:r>
            <a:r>
              <a:rPr lang="en-US" altLang="en-US" b="1" dirty="0"/>
              <a:t>’           </a:t>
            </a:r>
            <a:r>
              <a:rPr lang="en-US" altLang="en-US" dirty="0"/>
              <a:t>e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cs typeface="Arial" charset="0"/>
              </a:rPr>
              <a:t>→ 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r>
              <a:rPr lang="en-US" altLang="en-US" dirty="0"/>
              <a:t>e</a:t>
            </a:r>
            <a:r>
              <a:rPr lang="en-US" altLang="en-US" b="1" dirty="0"/>
              <a:t>’                     </a:t>
            </a:r>
            <a:r>
              <a:rPr lang="en-US" altLang="en-US" b="1" dirty="0" smtClean="0"/>
              <a:t>          </a:t>
            </a:r>
            <a:r>
              <a:rPr lang="en-US" altLang="en-US" dirty="0" smtClean="0"/>
              <a:t>e1</a:t>
            </a:r>
            <a:r>
              <a:rPr lang="en-US" altLang="en-US" dirty="0" smtClean="0">
                <a:solidFill>
                  <a:srgbClr val="009900"/>
                </a:solidFill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cs typeface="Arial" charset="0"/>
              </a:rPr>
              <a:t>→ </a:t>
            </a:r>
            <a:r>
              <a:rPr lang="en-US" altLang="en-US" dirty="0">
                <a:solidFill>
                  <a:srgbClr val="009900"/>
                </a:solidFill>
              </a:rPr>
              <a:t> </a:t>
            </a:r>
            <a:r>
              <a:rPr lang="en-US" altLang="en-US" dirty="0"/>
              <a:t>e1</a:t>
            </a:r>
            <a:r>
              <a:rPr lang="en-US" altLang="en-US" b="1" dirty="0"/>
              <a:t>’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9900"/>
                </a:solidFill>
              </a:rPr>
              <a:t>–––––––––     –––––––––        –––––––––––––––––––––––––––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accent2"/>
                </a:solidFill>
                <a:cs typeface="Arial" charset="0"/>
              </a:rPr>
              <a:t>A</a:t>
            </a:r>
            <a:r>
              <a:rPr lang="en-US" altLang="en-US" dirty="0">
                <a:cs typeface="Arial" charset="0"/>
              </a:rPr>
              <a:t> e</a:t>
            </a:r>
            <a:r>
              <a:rPr lang="en-US" altLang="en-US" b="1" dirty="0">
                <a:cs typeface="Arial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cs typeface="Arial" charset="0"/>
              </a:rPr>
              <a:t>→ </a:t>
            </a:r>
            <a:r>
              <a:rPr lang="en-US" altLang="en-US" dirty="0">
                <a:solidFill>
                  <a:schemeClr val="accent2"/>
                </a:solidFill>
                <a:cs typeface="Arial" charset="0"/>
              </a:rPr>
              <a:t>A</a:t>
            </a:r>
            <a:r>
              <a:rPr lang="en-US" altLang="en-US" dirty="0">
                <a:cs typeface="Arial" charset="0"/>
              </a:rPr>
              <a:t> </a:t>
            </a:r>
            <a:r>
              <a:rPr lang="en-US" altLang="en-US" dirty="0"/>
              <a:t>e</a:t>
            </a:r>
            <a:r>
              <a:rPr lang="en-US" altLang="en-US" b="1" dirty="0"/>
              <a:t>’</a:t>
            </a:r>
            <a:r>
              <a:rPr lang="en-US" altLang="en-US" dirty="0"/>
              <a:t>      </a:t>
            </a:r>
            <a:r>
              <a:rPr lang="en-US" altLang="en-US" dirty="0">
                <a:solidFill>
                  <a:schemeClr val="accent2"/>
                </a:solidFill>
              </a:rPr>
              <a:t>B</a:t>
            </a:r>
            <a:r>
              <a:rPr lang="en-US" altLang="en-US" dirty="0"/>
              <a:t> e </a:t>
            </a:r>
            <a:r>
              <a:rPr lang="en-US" altLang="en-US" b="1" dirty="0">
                <a:solidFill>
                  <a:srgbClr val="009900"/>
                </a:solidFill>
                <a:cs typeface="Arial" charset="0"/>
              </a:rPr>
              <a:t>→ </a:t>
            </a:r>
            <a:r>
              <a:rPr lang="en-US" altLang="en-US" dirty="0">
                <a:solidFill>
                  <a:schemeClr val="accent2"/>
                </a:solidFill>
              </a:rPr>
              <a:t>B</a:t>
            </a:r>
            <a:r>
              <a:rPr lang="en-US" altLang="en-US" dirty="0"/>
              <a:t> e’        </a:t>
            </a:r>
            <a:r>
              <a:rPr lang="en-US" altLang="en-US" dirty="0">
                <a:solidFill>
                  <a:schemeClr val="accent2"/>
                </a:solidFill>
              </a:rPr>
              <a:t>match</a:t>
            </a:r>
            <a:r>
              <a:rPr lang="en-US" altLang="en-US" dirty="0"/>
              <a:t> e1 </a:t>
            </a:r>
            <a:r>
              <a:rPr lang="en-US" altLang="en-US" dirty="0">
                <a:solidFill>
                  <a:schemeClr val="accent2"/>
                </a:solidFill>
              </a:rPr>
              <a:t>with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A</a:t>
            </a:r>
            <a:r>
              <a:rPr lang="en-US" altLang="en-US" dirty="0"/>
              <a:t> x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-&gt;</a:t>
            </a:r>
            <a:r>
              <a:rPr lang="en-US" altLang="en-US" dirty="0"/>
              <a:t>e2 </a:t>
            </a:r>
            <a:r>
              <a:rPr lang="en-US" altLang="en-US" dirty="0">
                <a:solidFill>
                  <a:schemeClr val="accent2"/>
                </a:solidFill>
              </a:rPr>
              <a:t>|B</a:t>
            </a:r>
            <a:r>
              <a:rPr lang="en-US" altLang="en-US" dirty="0"/>
              <a:t> y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-&gt;</a:t>
            </a:r>
            <a:r>
              <a:rPr lang="en-US" altLang="en-US" dirty="0"/>
              <a:t> e3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cs typeface="Arial" charset="0"/>
              </a:rPr>
              <a:t>                                                 →</a:t>
            </a:r>
            <a:r>
              <a:rPr lang="en-US" altLang="en-US" dirty="0">
                <a:solidFill>
                  <a:schemeClr val="accent2"/>
                </a:solidFill>
              </a:rPr>
              <a:t>   match</a:t>
            </a:r>
            <a:r>
              <a:rPr lang="en-US" altLang="en-US" dirty="0"/>
              <a:t> e1</a:t>
            </a:r>
            <a:r>
              <a:rPr lang="en-US" altLang="en-US" b="1" dirty="0"/>
              <a:t>’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with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A</a:t>
            </a:r>
            <a:r>
              <a:rPr lang="en-US" altLang="en-US" dirty="0"/>
              <a:t> x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-&gt;</a:t>
            </a:r>
            <a:r>
              <a:rPr lang="en-US" altLang="en-US" dirty="0"/>
              <a:t>e2 </a:t>
            </a:r>
            <a:r>
              <a:rPr lang="en-US" altLang="en-US" dirty="0">
                <a:solidFill>
                  <a:schemeClr val="accent2"/>
                </a:solidFill>
              </a:rPr>
              <a:t>|B</a:t>
            </a:r>
            <a:r>
              <a:rPr lang="en-US" altLang="en-US" dirty="0"/>
              <a:t> y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-&gt;</a:t>
            </a:r>
            <a:r>
              <a:rPr lang="en-US" altLang="en-US" dirty="0"/>
              <a:t> e3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b="1" dirty="0">
              <a:solidFill>
                <a:srgbClr val="009900"/>
              </a:solidFill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9900"/>
                </a:solidFill>
              </a:rPr>
              <a:t>    ––––––––––––––––––––––––––––––––––––––––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     match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A</a:t>
            </a:r>
            <a:r>
              <a:rPr lang="en-US" altLang="en-US" dirty="0"/>
              <a:t> v </a:t>
            </a:r>
            <a:r>
              <a:rPr lang="en-US" altLang="en-US" dirty="0">
                <a:solidFill>
                  <a:schemeClr val="accent2"/>
                </a:solidFill>
              </a:rPr>
              <a:t>with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A</a:t>
            </a:r>
            <a:r>
              <a:rPr lang="en-US" altLang="en-US" dirty="0"/>
              <a:t> x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-&gt;</a:t>
            </a:r>
            <a:r>
              <a:rPr lang="en-US" altLang="en-US" dirty="0"/>
              <a:t>e2 </a:t>
            </a:r>
            <a:r>
              <a:rPr lang="en-US" altLang="en-US" dirty="0">
                <a:solidFill>
                  <a:schemeClr val="accent2"/>
                </a:solidFill>
              </a:rPr>
              <a:t>| B</a:t>
            </a:r>
            <a:r>
              <a:rPr lang="en-US" altLang="en-US" dirty="0"/>
              <a:t> y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-&gt;</a:t>
            </a:r>
            <a:r>
              <a:rPr lang="en-US" altLang="en-US" dirty="0"/>
              <a:t> e3   </a:t>
            </a:r>
            <a:r>
              <a:rPr lang="en-US" altLang="en-US" b="1" dirty="0">
                <a:solidFill>
                  <a:srgbClr val="009900"/>
                </a:solidFill>
                <a:cs typeface="Arial" charset="0"/>
              </a:rPr>
              <a:t>→   </a:t>
            </a:r>
            <a:r>
              <a:rPr lang="en-US" altLang="en-US" dirty="0">
                <a:solidFill>
                  <a:schemeClr val="tx2"/>
                </a:solidFill>
                <a:cs typeface="Arial" charset="0"/>
              </a:rPr>
              <a:t>e2</a:t>
            </a:r>
            <a:r>
              <a:rPr lang="en-US" altLang="en-US" dirty="0">
                <a:solidFill>
                  <a:srgbClr val="009900"/>
                </a:solidFill>
              </a:rPr>
              <a:t>{</a:t>
            </a:r>
            <a:r>
              <a:rPr lang="en-US" altLang="en-US" dirty="0"/>
              <a:t>v</a:t>
            </a:r>
            <a:r>
              <a:rPr lang="en-US" altLang="en-US" dirty="0">
                <a:solidFill>
                  <a:srgbClr val="009900"/>
                </a:solidFill>
              </a:rPr>
              <a:t>/</a:t>
            </a:r>
            <a:r>
              <a:rPr lang="en-US" altLang="en-US" dirty="0"/>
              <a:t>x</a:t>
            </a:r>
            <a:r>
              <a:rPr lang="en-US" altLang="en-US" dirty="0">
                <a:solidFill>
                  <a:srgbClr val="009900"/>
                </a:solidFill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dirty="0">
              <a:solidFill>
                <a:srgbClr val="0099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9900"/>
                </a:solidFill>
              </a:rPr>
              <a:t>    ––––––––––––––––––––––––––––––––––––––––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     match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B</a:t>
            </a:r>
            <a:r>
              <a:rPr lang="en-US" altLang="en-US" dirty="0"/>
              <a:t> v </a:t>
            </a:r>
            <a:r>
              <a:rPr lang="en-US" altLang="en-US" dirty="0">
                <a:solidFill>
                  <a:schemeClr val="accent2"/>
                </a:solidFill>
              </a:rPr>
              <a:t>with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A</a:t>
            </a:r>
            <a:r>
              <a:rPr lang="en-US" altLang="en-US" dirty="0"/>
              <a:t> x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-&gt;</a:t>
            </a:r>
            <a:r>
              <a:rPr lang="en-US" altLang="en-US" dirty="0"/>
              <a:t>e2 </a:t>
            </a:r>
            <a:r>
              <a:rPr lang="en-US" altLang="en-US" dirty="0">
                <a:solidFill>
                  <a:schemeClr val="accent2"/>
                </a:solidFill>
              </a:rPr>
              <a:t>| B</a:t>
            </a:r>
            <a:r>
              <a:rPr lang="en-US" altLang="en-US" dirty="0"/>
              <a:t> y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-&gt;</a:t>
            </a:r>
            <a:r>
              <a:rPr lang="en-US" altLang="en-US" dirty="0"/>
              <a:t> e3   </a:t>
            </a:r>
            <a:r>
              <a:rPr lang="en-US" altLang="en-US" b="1" dirty="0">
                <a:solidFill>
                  <a:srgbClr val="009900"/>
                </a:solidFill>
                <a:cs typeface="Arial" charset="0"/>
              </a:rPr>
              <a:t>→   </a:t>
            </a:r>
            <a:r>
              <a:rPr lang="en-US" altLang="en-US" dirty="0">
                <a:solidFill>
                  <a:schemeClr val="tx2"/>
                </a:solidFill>
                <a:cs typeface="Arial" charset="0"/>
              </a:rPr>
              <a:t>e3</a:t>
            </a:r>
            <a:r>
              <a:rPr lang="en-US" altLang="en-US" dirty="0">
                <a:solidFill>
                  <a:srgbClr val="009900"/>
                </a:solidFill>
              </a:rPr>
              <a:t>{</a:t>
            </a:r>
            <a:r>
              <a:rPr lang="en-US" altLang="en-US" dirty="0"/>
              <a:t>v</a:t>
            </a:r>
            <a:r>
              <a:rPr lang="en-US" altLang="en-US" dirty="0">
                <a:solidFill>
                  <a:srgbClr val="009900"/>
                </a:solidFill>
              </a:rPr>
              <a:t>/</a:t>
            </a:r>
            <a:r>
              <a:rPr lang="en-US" altLang="en-US" dirty="0"/>
              <a:t>y</a:t>
            </a:r>
            <a:r>
              <a:rPr lang="en-US" altLang="en-US" dirty="0">
                <a:solidFill>
                  <a:srgbClr val="009900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7639C-B6B1-42D2-84EC-C7AC461484C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72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Low-level view</a:t>
            </a:r>
          </a:p>
        </p:txBody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2895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You can think of datatype values as “pairs”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First component: A or B (or 0 or 1 if you prefer)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Second component: “the data”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e2 or e3 of match evaluated with “the data” in place of the variable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This is all like </a:t>
            </a:r>
            <a:r>
              <a:rPr lang="en-US" altLang="en-US" dirty="0" err="1" smtClean="0"/>
              <a:t>OCaml</a:t>
            </a:r>
            <a:r>
              <a:rPr lang="en-US" altLang="en-US" dirty="0" smtClean="0"/>
              <a:t> </a:t>
            </a:r>
            <a:r>
              <a:rPr lang="en-US" altLang="en-US" dirty="0"/>
              <a:t>as in </a:t>
            </a:r>
            <a:r>
              <a:rPr lang="en-US" altLang="en-US" dirty="0" smtClean="0"/>
              <a:t>Lecture 1</a:t>
            </a:r>
          </a:p>
          <a:p>
            <a:pPr>
              <a:lnSpc>
                <a:spcPct val="90000"/>
              </a:lnSpc>
            </a:pPr>
            <a:endParaRPr lang="en-US" altLang="en-US" sz="1200" dirty="0"/>
          </a:p>
          <a:p>
            <a:pPr>
              <a:lnSpc>
                <a:spcPct val="90000"/>
              </a:lnSpc>
            </a:pPr>
            <a:r>
              <a:rPr lang="en-US" altLang="en-US" dirty="0"/>
              <a:t>Example values of type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-&gt;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en-US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  <p:sp>
        <p:nvSpPr>
          <p:cNvPr id="720900" name="Rectangle 4"/>
          <p:cNvSpPr>
            <a:spLocks noChangeArrowheads="1"/>
          </p:cNvSpPr>
          <p:nvPr/>
        </p:nvSpPr>
        <p:spPr bwMode="auto">
          <a:xfrm>
            <a:off x="1295400" y="51816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901" name="Rectangle 5"/>
          <p:cNvSpPr>
            <a:spLocks noChangeArrowheads="1"/>
          </p:cNvSpPr>
          <p:nvPr/>
        </p:nvSpPr>
        <p:spPr bwMode="auto">
          <a:xfrm>
            <a:off x="1066800" y="4953000"/>
            <a:ext cx="9144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902" name="Text Box 6"/>
          <p:cNvSpPr txBox="1">
            <a:spLocks noChangeArrowheads="1"/>
          </p:cNvSpPr>
          <p:nvPr/>
        </p:nvSpPr>
        <p:spPr bwMode="auto">
          <a:xfrm>
            <a:off x="1066800" y="5105400"/>
            <a:ext cx="636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>
                <a:latin typeface="Arial" charset="0"/>
              </a:rPr>
              <a:t>0</a:t>
            </a:r>
          </a:p>
        </p:txBody>
      </p:sp>
      <p:sp>
        <p:nvSpPr>
          <p:cNvPr id="720903" name="Rectangle 7"/>
          <p:cNvSpPr>
            <a:spLocks noChangeArrowheads="1"/>
          </p:cNvSpPr>
          <p:nvPr/>
        </p:nvSpPr>
        <p:spPr bwMode="auto">
          <a:xfrm>
            <a:off x="1981200" y="4953000"/>
            <a:ext cx="9144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904" name="Text Box 8"/>
          <p:cNvSpPr txBox="1">
            <a:spLocks noChangeArrowheads="1"/>
          </p:cNvSpPr>
          <p:nvPr/>
        </p:nvSpPr>
        <p:spPr bwMode="auto">
          <a:xfrm>
            <a:off x="1897063" y="5105400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>
                <a:latin typeface="Arial" charset="0"/>
              </a:rPr>
              <a:t>17</a:t>
            </a:r>
          </a:p>
        </p:txBody>
      </p:sp>
      <p:sp>
        <p:nvSpPr>
          <p:cNvPr id="720905" name="Rectangle 9"/>
          <p:cNvSpPr>
            <a:spLocks noChangeArrowheads="1"/>
          </p:cNvSpPr>
          <p:nvPr/>
        </p:nvSpPr>
        <p:spPr bwMode="auto">
          <a:xfrm>
            <a:off x="4038600" y="51816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906" name="Rectangle 10"/>
          <p:cNvSpPr>
            <a:spLocks noChangeArrowheads="1"/>
          </p:cNvSpPr>
          <p:nvPr/>
        </p:nvSpPr>
        <p:spPr bwMode="auto">
          <a:xfrm>
            <a:off x="3810000" y="4953000"/>
            <a:ext cx="9144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907" name="Text Box 11"/>
          <p:cNvSpPr txBox="1">
            <a:spLocks noChangeArrowheads="1"/>
          </p:cNvSpPr>
          <p:nvPr/>
        </p:nvSpPr>
        <p:spPr bwMode="auto">
          <a:xfrm>
            <a:off x="3810000" y="5105400"/>
            <a:ext cx="636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>
                <a:latin typeface="Arial" charset="0"/>
              </a:rPr>
              <a:t>1</a:t>
            </a:r>
          </a:p>
        </p:txBody>
      </p:sp>
      <p:sp>
        <p:nvSpPr>
          <p:cNvPr id="720908" name="Rectangle 12"/>
          <p:cNvSpPr>
            <a:spLocks noChangeArrowheads="1"/>
          </p:cNvSpPr>
          <p:nvPr/>
        </p:nvSpPr>
        <p:spPr bwMode="auto">
          <a:xfrm>
            <a:off x="4724400" y="4953000"/>
            <a:ext cx="9144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909" name="Line 13"/>
          <p:cNvSpPr>
            <a:spLocks noChangeShapeType="1"/>
          </p:cNvSpPr>
          <p:nvPr/>
        </p:nvSpPr>
        <p:spPr bwMode="auto">
          <a:xfrm flipV="1">
            <a:off x="5257800" y="4876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910" name="Rectangle 14"/>
          <p:cNvSpPr>
            <a:spLocks noChangeArrowheads="1"/>
          </p:cNvSpPr>
          <p:nvPr/>
        </p:nvSpPr>
        <p:spPr bwMode="auto">
          <a:xfrm>
            <a:off x="6172200" y="4343400"/>
            <a:ext cx="9144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911" name="Text Box 15"/>
          <p:cNvSpPr txBox="1">
            <a:spLocks noChangeArrowheads="1"/>
          </p:cNvSpPr>
          <p:nvPr/>
        </p:nvSpPr>
        <p:spPr bwMode="auto">
          <a:xfrm>
            <a:off x="5791200" y="4495800"/>
            <a:ext cx="1177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l-GR" altLang="en-US" sz="2000">
                <a:solidFill>
                  <a:schemeClr val="accent2"/>
                </a:solidFill>
                <a:latin typeface="Arial" charset="0"/>
              </a:rPr>
              <a:t>λ</a:t>
            </a:r>
            <a:r>
              <a:rPr lang="en-US" altLang="en-US" sz="2000">
                <a:latin typeface="Arial" charset="0"/>
              </a:rPr>
              <a:t>x</a:t>
            </a:r>
            <a:r>
              <a:rPr lang="en-US" altLang="en-US" sz="2000">
                <a:solidFill>
                  <a:schemeClr val="accent2"/>
                </a:solidFill>
                <a:latin typeface="Arial" charset="0"/>
              </a:rPr>
              <a:t>.</a:t>
            </a:r>
          </a:p>
          <a:p>
            <a:pPr algn="ctr"/>
            <a:r>
              <a:rPr lang="en-US" altLang="en-US" sz="2000">
                <a:latin typeface="Arial" charset="0"/>
              </a:rPr>
              <a:t>    x+y</a:t>
            </a:r>
          </a:p>
        </p:txBody>
      </p:sp>
      <p:sp>
        <p:nvSpPr>
          <p:cNvPr id="720912" name="Rectangle 16"/>
          <p:cNvSpPr>
            <a:spLocks noChangeArrowheads="1"/>
          </p:cNvSpPr>
          <p:nvPr/>
        </p:nvSpPr>
        <p:spPr bwMode="auto">
          <a:xfrm>
            <a:off x="7086600" y="4343400"/>
            <a:ext cx="9144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913" name="Text Box 17"/>
          <p:cNvSpPr txBox="1">
            <a:spLocks noChangeArrowheads="1"/>
          </p:cNvSpPr>
          <p:nvPr/>
        </p:nvSpPr>
        <p:spPr bwMode="auto">
          <a:xfrm>
            <a:off x="6767513" y="4543425"/>
            <a:ext cx="1281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000">
                <a:latin typeface="Arial" charset="0"/>
              </a:rPr>
              <a:t>[(“y”,6)]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2B97A-B082-447D-8D20-ADF7379CE07C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72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Typing rules</a:t>
            </a:r>
          </a:p>
        </p:txBody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Key idea for datatype </a:t>
            </a:r>
            <a:r>
              <a:rPr lang="en-US" altLang="en-US" dirty="0" smtClean="0"/>
              <a:t>expression: </a:t>
            </a:r>
            <a:r>
              <a:rPr lang="en-US" altLang="en-US" dirty="0"/>
              <a:t>“other can be anything”</a:t>
            </a:r>
          </a:p>
          <a:p>
            <a:r>
              <a:rPr lang="en-US" altLang="en-US" dirty="0"/>
              <a:t>Key idea for matches: “branches need same type”</a:t>
            </a:r>
          </a:p>
          <a:p>
            <a:pPr lvl="1"/>
            <a:r>
              <a:rPr lang="en-US" altLang="en-US" dirty="0"/>
              <a:t>Just like conditionals</a:t>
            </a:r>
          </a:p>
          <a:p>
            <a:pPr lvl="1"/>
            <a:endParaRPr lang="en-US" alt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cs typeface="Arial" charset="0"/>
              </a:rPr>
              <a:t>         </a:t>
            </a:r>
            <a:r>
              <a:rPr lang="el-GR" altLang="en-US" dirty="0">
                <a:cs typeface="Arial" charset="0"/>
              </a:rPr>
              <a:t>Γ</a:t>
            </a:r>
            <a:r>
              <a:rPr lang="en-US" altLang="en-US" dirty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dirty="0">
                <a:latin typeface="ZapfChancery" pitchFamily="18" charset="0"/>
                <a:sym typeface="Symbol" pitchFamily="18" charset="2"/>
              </a:rPr>
              <a:t>  </a:t>
            </a:r>
            <a:r>
              <a:rPr lang="en-US" altLang="en-US" b="1" dirty="0">
                <a:latin typeface="Courier New" pitchFamily="49" charset="0"/>
              </a:rPr>
              <a:t>e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altLang="en-US" dirty="0">
                <a:solidFill>
                  <a:srgbClr val="009900"/>
                </a:solidFill>
              </a:rPr>
              <a:t>                   </a:t>
            </a:r>
            <a:r>
              <a:rPr lang="el-GR" altLang="en-US" dirty="0">
                <a:cs typeface="Arial" charset="0"/>
              </a:rPr>
              <a:t>Γ</a:t>
            </a:r>
            <a:r>
              <a:rPr lang="en-US" altLang="en-US" dirty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dirty="0">
                <a:latin typeface="ZapfChancery" pitchFamily="18" charset="0"/>
                <a:sym typeface="Symbol" pitchFamily="18" charset="2"/>
              </a:rPr>
              <a:t>  </a:t>
            </a:r>
            <a:r>
              <a:rPr lang="en-US" altLang="en-US" b="1" dirty="0">
                <a:latin typeface="Courier New" pitchFamily="49" charset="0"/>
              </a:rPr>
              <a:t>e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2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9900"/>
                </a:solidFill>
              </a:rPr>
              <a:t>    ––––––––––––––        –––––––––––––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cs typeface="Arial" charset="0"/>
              </a:rPr>
              <a:t>     </a:t>
            </a:r>
            <a:r>
              <a:rPr lang="el-GR" altLang="en-US" dirty="0">
                <a:cs typeface="Arial" charset="0"/>
              </a:rPr>
              <a:t>Γ</a:t>
            </a:r>
            <a:r>
              <a:rPr lang="en-US" altLang="en-US" dirty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A</a:t>
            </a:r>
            <a:r>
              <a:rPr lang="en-US" altLang="en-US" dirty="0"/>
              <a:t> </a:t>
            </a:r>
            <a:r>
              <a:rPr lang="en-US" altLang="en-US" b="1" dirty="0">
                <a:latin typeface="Courier New" pitchFamily="49" charset="0"/>
              </a:rPr>
              <a:t>e</a:t>
            </a:r>
            <a:r>
              <a:rPr lang="en-US" altLang="en-US" dirty="0">
                <a:solidFill>
                  <a:srgbClr val="009900"/>
                </a:solidFill>
              </a:rPr>
              <a:t> :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1+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2     </a:t>
            </a:r>
            <a:r>
              <a:rPr lang="el-GR" altLang="en-US" dirty="0">
                <a:cs typeface="Arial" charset="0"/>
              </a:rPr>
              <a:t>Γ</a:t>
            </a:r>
            <a:r>
              <a:rPr lang="en-US" altLang="en-US" dirty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dirty="0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dirty="0">
                <a:solidFill>
                  <a:schemeClr val="accent2"/>
                </a:solidFill>
              </a:rPr>
              <a:t>B</a:t>
            </a:r>
            <a:r>
              <a:rPr lang="en-US" altLang="en-US" dirty="0"/>
              <a:t> </a:t>
            </a:r>
            <a:r>
              <a:rPr lang="en-US" altLang="en-US" b="1" dirty="0">
                <a:latin typeface="Courier New" pitchFamily="49" charset="0"/>
              </a:rPr>
              <a:t>e</a:t>
            </a:r>
            <a:r>
              <a:rPr lang="en-US" altLang="en-US" dirty="0">
                <a:solidFill>
                  <a:srgbClr val="009900"/>
                </a:solidFill>
              </a:rPr>
              <a:t> :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1+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altLang="en-US" dirty="0">
                <a:cs typeface="Arial" charset="0"/>
              </a:rPr>
              <a:t>Γ</a:t>
            </a:r>
            <a:r>
              <a:rPr lang="en-US" altLang="en-US" dirty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dirty="0"/>
              <a:t> </a:t>
            </a:r>
            <a:r>
              <a:rPr lang="en-US" altLang="en-US" b="1" dirty="0">
                <a:latin typeface="Courier New" pitchFamily="49" charset="0"/>
              </a:rPr>
              <a:t>e1</a:t>
            </a:r>
            <a:r>
              <a:rPr lang="en-US" altLang="en-US" dirty="0">
                <a:solidFill>
                  <a:srgbClr val="009900"/>
                </a:solidFill>
              </a:rPr>
              <a:t> :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1+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2  </a:t>
            </a:r>
            <a:r>
              <a:rPr lang="el-GR" altLang="en-US" dirty="0">
                <a:cs typeface="Arial" charset="0"/>
              </a:rPr>
              <a:t>Γ</a:t>
            </a:r>
            <a:r>
              <a:rPr lang="en-US" altLang="en-US" dirty="0">
                <a:solidFill>
                  <a:srgbClr val="009900"/>
                </a:solidFill>
                <a:cs typeface="Arial" charset="0"/>
              </a:rPr>
              <a:t>,</a:t>
            </a:r>
            <a:r>
              <a:rPr lang="en-US" altLang="en-US" dirty="0">
                <a:cs typeface="Arial" charset="0"/>
              </a:rPr>
              <a:t>x</a:t>
            </a:r>
            <a:r>
              <a:rPr lang="en-US" altLang="en-US" dirty="0">
                <a:solidFill>
                  <a:srgbClr val="009900"/>
                </a:solidFill>
                <a:cs typeface="Arial" charset="0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dirty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dirty="0"/>
              <a:t> </a:t>
            </a:r>
            <a:r>
              <a:rPr lang="en-US" altLang="en-US" b="1" dirty="0">
                <a:latin typeface="Courier New" pitchFamily="49" charset="0"/>
              </a:rPr>
              <a:t>e2</a:t>
            </a:r>
            <a:r>
              <a:rPr lang="en-US" altLang="en-US" dirty="0">
                <a:solidFill>
                  <a:srgbClr val="009900"/>
                </a:solidFill>
              </a:rPr>
              <a:t> :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altLang="en-US" dirty="0">
                <a:cs typeface="Arial" charset="0"/>
              </a:rPr>
              <a:t>Γ</a:t>
            </a:r>
            <a:r>
              <a:rPr lang="en-US" altLang="en-US" dirty="0">
                <a:solidFill>
                  <a:srgbClr val="009900"/>
                </a:solidFill>
                <a:cs typeface="Arial" charset="0"/>
              </a:rPr>
              <a:t>,</a:t>
            </a:r>
            <a:r>
              <a:rPr lang="en-US" altLang="en-US" dirty="0">
                <a:cs typeface="Arial" charset="0"/>
              </a:rPr>
              <a:t>y</a:t>
            </a:r>
            <a:r>
              <a:rPr lang="en-US" altLang="en-US" dirty="0">
                <a:solidFill>
                  <a:srgbClr val="009900"/>
                </a:solidFill>
                <a:cs typeface="Arial" charset="0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dirty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dirty="0"/>
              <a:t> </a:t>
            </a:r>
            <a:r>
              <a:rPr lang="en-US" altLang="en-US" b="1" dirty="0">
                <a:latin typeface="Courier New" pitchFamily="49" charset="0"/>
              </a:rPr>
              <a:t>e3</a:t>
            </a:r>
            <a:r>
              <a:rPr lang="en-US" altLang="en-US" dirty="0">
                <a:solidFill>
                  <a:srgbClr val="009900"/>
                </a:solidFill>
              </a:rPr>
              <a:t> :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9900"/>
                </a:solidFill>
              </a:rPr>
              <a:t>   </a:t>
            </a:r>
            <a:r>
              <a:rPr lang="en-US" altLang="en-US" dirty="0">
                <a:solidFill>
                  <a:srgbClr val="009900"/>
                </a:solidFill>
              </a:rPr>
              <a:t>––––––––––––––––––––––––––––––––––––––––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         </a:t>
            </a:r>
            <a:r>
              <a:rPr lang="el-GR" altLang="en-US" dirty="0">
                <a:cs typeface="Arial" charset="0"/>
              </a:rPr>
              <a:t>Γ</a:t>
            </a:r>
            <a:r>
              <a:rPr lang="en-US" altLang="en-US" dirty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dirty="0">
                <a:solidFill>
                  <a:schemeClr val="accent2"/>
                </a:solidFill>
              </a:rPr>
              <a:t> match</a:t>
            </a:r>
            <a:r>
              <a:rPr lang="en-US" altLang="en-US" dirty="0"/>
              <a:t> </a:t>
            </a:r>
            <a:r>
              <a:rPr lang="en-US" altLang="en-US" b="1" dirty="0">
                <a:latin typeface="Courier New" pitchFamily="49" charset="0"/>
              </a:rPr>
              <a:t>e1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with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A</a:t>
            </a:r>
            <a:r>
              <a:rPr lang="en-US" altLang="en-US" dirty="0"/>
              <a:t> x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e2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| B</a:t>
            </a:r>
            <a:r>
              <a:rPr lang="en-US" altLang="en-US" dirty="0"/>
              <a:t> y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-&gt;</a:t>
            </a:r>
            <a:r>
              <a:rPr lang="en-US" altLang="en-US" dirty="0"/>
              <a:t> </a:t>
            </a:r>
            <a:r>
              <a:rPr lang="en-US" altLang="en-US" b="1" dirty="0">
                <a:latin typeface="Courier New" pitchFamily="49" charset="0"/>
              </a:rPr>
              <a:t>e3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9900"/>
                </a:solidFill>
              </a:rPr>
              <a:t>: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endParaRPr lang="en-US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695B4-1656-4806-ACC5-23F615976316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Compare to pairs, part 1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“pairs  and sums” is a big idea</a:t>
            </a:r>
          </a:p>
          <a:p>
            <a:pPr lvl="1"/>
            <a:r>
              <a:rPr lang="en-US" altLang="en-US"/>
              <a:t>Languages should have both (in some form)</a:t>
            </a:r>
          </a:p>
          <a:p>
            <a:pPr lvl="1"/>
            <a:r>
              <a:rPr lang="en-US" altLang="en-US"/>
              <a:t>Somehow pairs come across as simpler, but they’re really “dual” (see Curry-Howard soon)</a:t>
            </a:r>
          </a:p>
          <a:p>
            <a:r>
              <a:rPr lang="en-US" altLang="en-US"/>
              <a:t>Introduction forms: </a:t>
            </a:r>
          </a:p>
          <a:p>
            <a:pPr lvl="1"/>
            <a:r>
              <a:rPr lang="en-US" altLang="en-US"/>
              <a:t>pairs: “need both”, sums: “need one”</a:t>
            </a:r>
          </a:p>
          <a:p>
            <a:pPr lvl="1"/>
            <a:endParaRPr lang="en-US" altLang="en-US"/>
          </a:p>
          <a:p>
            <a:pPr>
              <a:spcBef>
                <a:spcPct val="0"/>
              </a:spcBef>
              <a:buFontTx/>
              <a:buNone/>
            </a:pP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 </a:t>
            </a:r>
            <a:r>
              <a:rPr lang="en-US" altLang="en-US" b="1">
                <a:latin typeface="Courier New" pitchFamily="49" charset="0"/>
              </a:rPr>
              <a:t>e1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 </a:t>
            </a:r>
            <a:r>
              <a:rPr lang="en-US" altLang="en-US" b="1">
                <a:latin typeface="Courier New" pitchFamily="49" charset="0"/>
              </a:rPr>
              <a:t>e2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  </a:t>
            </a:r>
            <a:r>
              <a:rPr lang="en-US" altLang="en-US">
                <a:solidFill>
                  <a:srgbClr val="009900"/>
                </a:solidFill>
              </a:rPr>
              <a:t>  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 </a:t>
            </a:r>
            <a:r>
              <a:rPr lang="en-US" altLang="en-US" b="1">
                <a:latin typeface="Courier New" pitchFamily="49" charset="0"/>
              </a:rPr>
              <a:t>e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altLang="en-US">
                <a:solidFill>
                  <a:srgbClr val="009900"/>
                </a:solidFill>
              </a:rPr>
              <a:t>              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 </a:t>
            </a:r>
            <a:r>
              <a:rPr lang="en-US" altLang="en-US" b="1">
                <a:latin typeface="Courier New" pitchFamily="49" charset="0"/>
              </a:rPr>
              <a:t>e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9900"/>
                </a:solidFill>
              </a:rPr>
              <a:t>––––––––––––––––––      ––––––––––––       –––––––––––––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cs typeface="Arial" charset="0"/>
              </a:rPr>
              <a:t>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(</a:t>
            </a:r>
            <a:r>
              <a:rPr lang="en-US" altLang="en-US" b="1">
                <a:latin typeface="Courier New" pitchFamily="49" charset="0"/>
              </a:rPr>
              <a:t>e1</a:t>
            </a:r>
            <a:r>
              <a:rPr lang="en-US" altLang="en-US">
                <a:solidFill>
                  <a:schemeClr val="accent2"/>
                </a:solidFill>
              </a:rPr>
              <a:t>,</a:t>
            </a:r>
            <a:r>
              <a:rPr lang="en-US" altLang="en-US" b="1">
                <a:latin typeface="Courier New" pitchFamily="49" charset="0"/>
              </a:rPr>
              <a:t>e2</a:t>
            </a:r>
            <a:r>
              <a:rPr lang="en-US" altLang="en-US">
                <a:solidFill>
                  <a:schemeClr val="accent2"/>
                </a:solidFill>
              </a:rPr>
              <a:t>)</a:t>
            </a:r>
            <a:r>
              <a:rPr lang="en-US" altLang="en-US">
                <a:solidFill>
                  <a:srgbClr val="009900"/>
                </a:solidFill>
              </a:rPr>
              <a:t> : 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1*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>
                <a:cs typeface="Arial" charset="0"/>
              </a:rPr>
              <a:t>       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A</a:t>
            </a:r>
            <a:r>
              <a:rPr lang="en-US" altLang="en-US"/>
              <a:t> </a:t>
            </a:r>
            <a:r>
              <a:rPr lang="en-US" altLang="en-US" b="1">
                <a:latin typeface="Courier New" pitchFamily="49" charset="0"/>
              </a:rPr>
              <a:t>e</a:t>
            </a:r>
            <a:r>
              <a:rPr lang="en-US" altLang="en-US">
                <a:solidFill>
                  <a:srgbClr val="009900"/>
                </a:solidFill>
              </a:rPr>
              <a:t> : 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1+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>
                <a:solidFill>
                  <a:schemeClr val="accent2"/>
                </a:solidFill>
              </a:rPr>
              <a:t>B</a:t>
            </a:r>
            <a:r>
              <a:rPr lang="en-US" altLang="en-US"/>
              <a:t> </a:t>
            </a:r>
            <a:r>
              <a:rPr lang="en-US" altLang="en-US" b="1">
                <a:latin typeface="Courier New" pitchFamily="49" charset="0"/>
              </a:rPr>
              <a:t>e</a:t>
            </a:r>
            <a:r>
              <a:rPr lang="en-US" altLang="en-US">
                <a:solidFill>
                  <a:srgbClr val="009900"/>
                </a:solidFill>
              </a:rPr>
              <a:t> : 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1+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A675-F57C-4BD1-A552-1926C3EA46C8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Compare to pairs, part 2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Elimination forms</a:t>
            </a:r>
          </a:p>
          <a:p>
            <a:pPr lvl="1"/>
            <a:r>
              <a:rPr lang="en-US" altLang="en-US"/>
              <a:t>pairs: “get either”, sums: “be prepared for either”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cs typeface="Arial" charset="0"/>
              </a:rPr>
              <a:t>	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 </a:t>
            </a:r>
            <a:r>
              <a:rPr lang="en-US" altLang="en-US" b="1">
                <a:latin typeface="Courier New" pitchFamily="49" charset="0"/>
              </a:rPr>
              <a:t>e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1*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 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 </a:t>
            </a:r>
            <a:r>
              <a:rPr lang="en-US" altLang="en-US" b="1">
                <a:latin typeface="Courier New" pitchFamily="49" charset="0"/>
              </a:rPr>
              <a:t>e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1*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9900"/>
                </a:solidFill>
              </a:rPr>
              <a:t>	–––––––––––      ––––––––––––</a:t>
            </a:r>
            <a:endParaRPr lang="en-US" altLang="en-US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cs typeface="Arial" charset="0"/>
              </a:rPr>
              <a:t>	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 </a:t>
            </a:r>
            <a:r>
              <a:rPr lang="en-US" altLang="en-US" b="1">
                <a:latin typeface="Courier New" pitchFamily="49" charset="0"/>
              </a:rPr>
              <a:t>e</a:t>
            </a:r>
            <a:r>
              <a:rPr lang="en-US" altLang="en-US">
                <a:solidFill>
                  <a:schemeClr val="accent2"/>
                </a:solidFill>
              </a:rPr>
              <a:t>.1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   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 </a:t>
            </a:r>
            <a:r>
              <a:rPr lang="en-US" altLang="en-US" b="1">
                <a:latin typeface="Courier New" pitchFamily="49" charset="0"/>
              </a:rPr>
              <a:t>e</a:t>
            </a:r>
            <a:r>
              <a:rPr lang="en-US" altLang="en-US">
                <a:solidFill>
                  <a:schemeClr val="accent2"/>
                </a:solidFill>
              </a:rPr>
              <a:t>.2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cs typeface="Arial" charset="0"/>
              </a:rPr>
              <a:t>  	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/>
              <a:t> </a:t>
            </a:r>
            <a:r>
              <a:rPr lang="en-US" altLang="en-US" b="1">
                <a:latin typeface="Courier New" pitchFamily="49" charset="0"/>
              </a:rPr>
              <a:t>e1</a:t>
            </a:r>
            <a:r>
              <a:rPr lang="en-US" altLang="en-US">
                <a:solidFill>
                  <a:srgbClr val="009900"/>
                </a:solidFill>
              </a:rPr>
              <a:t> : 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1+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  <a:cs typeface="Arial" charset="0"/>
              </a:rPr>
              <a:t>,</a:t>
            </a:r>
            <a:r>
              <a:rPr lang="en-US" altLang="en-US">
                <a:cs typeface="Arial" charset="0"/>
              </a:rPr>
              <a:t>x</a:t>
            </a:r>
            <a:r>
              <a:rPr lang="en-US" altLang="en-US">
                <a:solidFill>
                  <a:srgbClr val="009900"/>
                </a:solidFill>
                <a:cs typeface="Arial" charset="0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/>
              <a:t> </a:t>
            </a:r>
            <a:r>
              <a:rPr lang="en-US" altLang="en-US" b="1">
                <a:latin typeface="Courier New" pitchFamily="49" charset="0"/>
              </a:rPr>
              <a:t>e2</a:t>
            </a:r>
            <a:r>
              <a:rPr lang="en-US" altLang="en-US">
                <a:solidFill>
                  <a:srgbClr val="009900"/>
                </a:solidFill>
              </a:rPr>
              <a:t> : 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  <a:cs typeface="Arial" charset="0"/>
              </a:rPr>
              <a:t>,</a:t>
            </a:r>
            <a:r>
              <a:rPr lang="en-US" altLang="en-US">
                <a:cs typeface="Arial" charset="0"/>
              </a:rPr>
              <a:t>y</a:t>
            </a:r>
            <a:r>
              <a:rPr lang="en-US" altLang="en-US">
                <a:solidFill>
                  <a:srgbClr val="009900"/>
                </a:solidFill>
                <a:cs typeface="Arial" charset="0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/>
              <a:t> </a:t>
            </a:r>
            <a:r>
              <a:rPr lang="en-US" altLang="en-US" b="1">
                <a:latin typeface="Courier New" pitchFamily="49" charset="0"/>
              </a:rPr>
              <a:t>e3</a:t>
            </a:r>
            <a:r>
              <a:rPr lang="en-US" altLang="en-US">
                <a:solidFill>
                  <a:srgbClr val="009900"/>
                </a:solidFill>
              </a:rPr>
              <a:t> : 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endParaRPr lang="en-US" altLang="en-US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9900"/>
                </a:solidFill>
              </a:rPr>
              <a:t>   	</a:t>
            </a:r>
            <a:r>
              <a:rPr lang="en-US" altLang="en-US">
                <a:solidFill>
                  <a:srgbClr val="009900"/>
                </a:solidFill>
              </a:rPr>
              <a:t>––––––––––––––––––––––––––––––––––––––––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          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>
                <a:solidFill>
                  <a:schemeClr val="accent2"/>
                </a:solidFill>
              </a:rPr>
              <a:t> match</a:t>
            </a:r>
            <a:r>
              <a:rPr lang="en-US" altLang="en-US"/>
              <a:t> </a:t>
            </a:r>
            <a:r>
              <a:rPr lang="en-US" altLang="en-US" b="1">
                <a:latin typeface="Courier New" pitchFamily="49" charset="0"/>
              </a:rPr>
              <a:t>e1</a:t>
            </a:r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with</a:t>
            </a:r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A</a:t>
            </a:r>
            <a:r>
              <a:rPr lang="en-US" altLang="en-US"/>
              <a:t> x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e2</a:t>
            </a:r>
            <a:r>
              <a:rPr lang="en-US" altLang="en-US"/>
              <a:t> </a:t>
            </a:r>
            <a:r>
              <a:rPr lang="en-US" altLang="en-US">
                <a:solidFill>
                  <a:schemeClr val="accent2"/>
                </a:solidFill>
              </a:rPr>
              <a:t>| B</a:t>
            </a:r>
            <a:r>
              <a:rPr lang="en-US" altLang="en-US"/>
              <a:t> y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-&gt;</a:t>
            </a:r>
            <a:r>
              <a:rPr lang="en-US" altLang="en-US" b="1">
                <a:latin typeface="Courier New" pitchFamily="49" charset="0"/>
              </a:rPr>
              <a:t>e3</a:t>
            </a:r>
            <a:r>
              <a:rPr lang="en-US" altLang="en-US"/>
              <a:t> </a:t>
            </a:r>
            <a:r>
              <a:rPr lang="en-US" altLang="en-US">
                <a:solidFill>
                  <a:srgbClr val="009900"/>
                </a:solidFill>
              </a:rPr>
              <a:t>: 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endParaRPr lang="en-US" altLang="en-US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b="1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4B57-E491-45FC-94B4-1C9DC47EADE0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Living with just pairs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If stubborn you can cram sums into pairs (don’t!)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Round-peg, square-hole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Less efficient (dummy values)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More error-prone (may use dummy values)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Example: </a:t>
            </a:r>
            <a:r>
              <a:rPr lang="en-US" altLang="en-US" b="1">
                <a:latin typeface="Courier New" pitchFamily="49" charset="0"/>
              </a:rPr>
              <a:t>int + (int -&gt; int)</a:t>
            </a:r>
            <a:r>
              <a:rPr lang="en-US" altLang="en-US"/>
              <a:t> becomes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b="1">
                <a:latin typeface="Courier New" pitchFamily="49" charset="0"/>
              </a:rPr>
              <a:t>int * (int * (int -&gt; int))</a:t>
            </a:r>
          </a:p>
        </p:txBody>
      </p:sp>
      <p:sp>
        <p:nvSpPr>
          <p:cNvPr id="729092" name="Rectangle 4"/>
          <p:cNvSpPr>
            <a:spLocks noChangeArrowheads="1"/>
          </p:cNvSpPr>
          <p:nvPr/>
        </p:nvSpPr>
        <p:spPr bwMode="auto">
          <a:xfrm>
            <a:off x="1295400" y="51816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093" name="Rectangle 5"/>
          <p:cNvSpPr>
            <a:spLocks noChangeArrowheads="1"/>
          </p:cNvSpPr>
          <p:nvPr/>
        </p:nvSpPr>
        <p:spPr bwMode="auto">
          <a:xfrm>
            <a:off x="3429000" y="54102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094" name="Rectangle 6"/>
          <p:cNvSpPr>
            <a:spLocks noChangeArrowheads="1"/>
          </p:cNvSpPr>
          <p:nvPr/>
        </p:nvSpPr>
        <p:spPr bwMode="auto">
          <a:xfrm>
            <a:off x="838200" y="5334000"/>
            <a:ext cx="9144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095" name="Text Box 7"/>
          <p:cNvSpPr txBox="1">
            <a:spLocks noChangeArrowheads="1"/>
          </p:cNvSpPr>
          <p:nvPr/>
        </p:nvSpPr>
        <p:spPr bwMode="auto">
          <a:xfrm>
            <a:off x="838200" y="5486400"/>
            <a:ext cx="636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>
                <a:latin typeface="Arial" charset="0"/>
              </a:rPr>
              <a:t>1</a:t>
            </a:r>
          </a:p>
        </p:txBody>
      </p:sp>
      <p:sp>
        <p:nvSpPr>
          <p:cNvPr id="729096" name="Rectangle 8"/>
          <p:cNvSpPr>
            <a:spLocks noChangeArrowheads="1"/>
          </p:cNvSpPr>
          <p:nvPr/>
        </p:nvSpPr>
        <p:spPr bwMode="auto">
          <a:xfrm>
            <a:off x="1752600" y="5334000"/>
            <a:ext cx="9144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097" name="Line 9"/>
          <p:cNvSpPr>
            <a:spLocks noChangeShapeType="1"/>
          </p:cNvSpPr>
          <p:nvPr/>
        </p:nvSpPr>
        <p:spPr bwMode="auto">
          <a:xfrm flipV="1">
            <a:off x="2286000" y="58674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098" name="Rectangle 10"/>
          <p:cNvSpPr>
            <a:spLocks noChangeArrowheads="1"/>
          </p:cNvSpPr>
          <p:nvPr/>
        </p:nvSpPr>
        <p:spPr bwMode="auto">
          <a:xfrm>
            <a:off x="5791200" y="5334000"/>
            <a:ext cx="9144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099" name="Text Box 11"/>
          <p:cNvSpPr txBox="1">
            <a:spLocks noChangeArrowheads="1"/>
          </p:cNvSpPr>
          <p:nvPr/>
        </p:nvSpPr>
        <p:spPr bwMode="auto">
          <a:xfrm>
            <a:off x="5562600" y="5486400"/>
            <a:ext cx="1184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l-GR" altLang="en-US" sz="2000">
                <a:solidFill>
                  <a:schemeClr val="accent2"/>
                </a:solidFill>
                <a:latin typeface="Arial" charset="0"/>
              </a:rPr>
              <a:t>λ</a:t>
            </a:r>
            <a:r>
              <a:rPr lang="en-US" altLang="en-US" sz="2000">
                <a:latin typeface="Arial" charset="0"/>
              </a:rPr>
              <a:t>x</a:t>
            </a:r>
            <a:r>
              <a:rPr lang="en-US" altLang="en-US" sz="2000">
                <a:solidFill>
                  <a:schemeClr val="accent2"/>
                </a:solidFill>
                <a:latin typeface="Arial" charset="0"/>
              </a:rPr>
              <a:t>. </a:t>
            </a:r>
            <a:r>
              <a:rPr lang="el-GR" altLang="en-US" sz="2000">
                <a:solidFill>
                  <a:schemeClr val="accent2"/>
                </a:solidFill>
                <a:latin typeface="Arial" charset="0"/>
              </a:rPr>
              <a:t>λ</a:t>
            </a:r>
            <a:r>
              <a:rPr lang="en-US" altLang="en-US" sz="2000">
                <a:latin typeface="Arial" charset="0"/>
              </a:rPr>
              <a:t>y</a:t>
            </a:r>
            <a:r>
              <a:rPr lang="en-US" altLang="en-US" sz="2000">
                <a:solidFill>
                  <a:schemeClr val="accent2"/>
                </a:solidFill>
                <a:latin typeface="Arial" charset="0"/>
              </a:rPr>
              <a:t>.</a:t>
            </a:r>
          </a:p>
          <a:p>
            <a:pPr algn="ctr"/>
            <a:r>
              <a:rPr lang="en-US" altLang="en-US" sz="2000">
                <a:latin typeface="Arial" charset="0"/>
              </a:rPr>
              <a:t>x+y</a:t>
            </a:r>
          </a:p>
        </p:txBody>
      </p:sp>
      <p:sp>
        <p:nvSpPr>
          <p:cNvPr id="729100" name="Rectangle 12"/>
          <p:cNvSpPr>
            <a:spLocks noChangeArrowheads="1"/>
          </p:cNvSpPr>
          <p:nvPr/>
        </p:nvSpPr>
        <p:spPr bwMode="auto">
          <a:xfrm>
            <a:off x="6705600" y="5334000"/>
            <a:ext cx="9144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01" name="Text Box 13"/>
          <p:cNvSpPr txBox="1">
            <a:spLocks noChangeArrowheads="1"/>
          </p:cNvSpPr>
          <p:nvPr/>
        </p:nvSpPr>
        <p:spPr bwMode="auto">
          <a:xfrm>
            <a:off x="6427788" y="5534025"/>
            <a:ext cx="1196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000">
                <a:latin typeface="Arial" charset="0"/>
              </a:rPr>
              <a:t>[(“y”,6]</a:t>
            </a:r>
          </a:p>
        </p:txBody>
      </p:sp>
      <p:sp>
        <p:nvSpPr>
          <p:cNvPr id="729102" name="Rectangle 14"/>
          <p:cNvSpPr>
            <a:spLocks noChangeArrowheads="1"/>
          </p:cNvSpPr>
          <p:nvPr/>
        </p:nvSpPr>
        <p:spPr bwMode="auto">
          <a:xfrm>
            <a:off x="3079750" y="5381625"/>
            <a:ext cx="9144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03" name="Text Box 15"/>
          <p:cNvSpPr txBox="1">
            <a:spLocks noChangeArrowheads="1"/>
          </p:cNvSpPr>
          <p:nvPr/>
        </p:nvSpPr>
        <p:spPr bwMode="auto">
          <a:xfrm>
            <a:off x="3124200" y="5486400"/>
            <a:ext cx="636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5050"/>
                </a:solidFill>
                <a:latin typeface="Arial" charset="0"/>
              </a:rPr>
              <a:t>0</a:t>
            </a:r>
          </a:p>
        </p:txBody>
      </p:sp>
      <p:sp>
        <p:nvSpPr>
          <p:cNvPr id="729104" name="Rectangle 16"/>
          <p:cNvSpPr>
            <a:spLocks noChangeArrowheads="1"/>
          </p:cNvSpPr>
          <p:nvPr/>
        </p:nvSpPr>
        <p:spPr bwMode="auto">
          <a:xfrm>
            <a:off x="3994150" y="5381625"/>
            <a:ext cx="9144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05" name="Line 17"/>
          <p:cNvSpPr>
            <a:spLocks noChangeShapeType="1"/>
          </p:cNvSpPr>
          <p:nvPr/>
        </p:nvSpPr>
        <p:spPr bwMode="auto">
          <a:xfrm>
            <a:off x="4419600" y="5791200"/>
            <a:ext cx="12192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06" name="Rectangle 18"/>
          <p:cNvSpPr>
            <a:spLocks noChangeArrowheads="1"/>
          </p:cNvSpPr>
          <p:nvPr/>
        </p:nvSpPr>
        <p:spPr bwMode="auto">
          <a:xfrm>
            <a:off x="1371600" y="38100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07" name="Rectangle 19"/>
          <p:cNvSpPr>
            <a:spLocks noChangeArrowheads="1"/>
          </p:cNvSpPr>
          <p:nvPr/>
        </p:nvSpPr>
        <p:spPr bwMode="auto">
          <a:xfrm>
            <a:off x="3505200" y="40386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08" name="Rectangle 20"/>
          <p:cNvSpPr>
            <a:spLocks noChangeArrowheads="1"/>
          </p:cNvSpPr>
          <p:nvPr/>
        </p:nvSpPr>
        <p:spPr bwMode="auto">
          <a:xfrm>
            <a:off x="914400" y="3962400"/>
            <a:ext cx="9144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09" name="Text Box 21"/>
          <p:cNvSpPr txBox="1">
            <a:spLocks noChangeArrowheads="1"/>
          </p:cNvSpPr>
          <p:nvPr/>
        </p:nvSpPr>
        <p:spPr bwMode="auto">
          <a:xfrm>
            <a:off x="914400" y="4114800"/>
            <a:ext cx="636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>
                <a:latin typeface="Arial" charset="0"/>
              </a:rPr>
              <a:t>0</a:t>
            </a:r>
          </a:p>
        </p:txBody>
      </p:sp>
      <p:sp>
        <p:nvSpPr>
          <p:cNvPr id="729110" name="Rectangle 22"/>
          <p:cNvSpPr>
            <a:spLocks noChangeArrowheads="1"/>
          </p:cNvSpPr>
          <p:nvPr/>
        </p:nvSpPr>
        <p:spPr bwMode="auto">
          <a:xfrm>
            <a:off x="1828800" y="3962400"/>
            <a:ext cx="9144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11" name="Line 23"/>
          <p:cNvSpPr>
            <a:spLocks noChangeShapeType="1"/>
          </p:cNvSpPr>
          <p:nvPr/>
        </p:nvSpPr>
        <p:spPr bwMode="auto">
          <a:xfrm flipV="1">
            <a:off x="2362200" y="44958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12" name="Rectangle 24"/>
          <p:cNvSpPr>
            <a:spLocks noChangeArrowheads="1"/>
          </p:cNvSpPr>
          <p:nvPr/>
        </p:nvSpPr>
        <p:spPr bwMode="auto">
          <a:xfrm>
            <a:off x="5867400" y="3962400"/>
            <a:ext cx="9144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13" name="Text Box 25"/>
          <p:cNvSpPr txBox="1">
            <a:spLocks noChangeArrowheads="1"/>
          </p:cNvSpPr>
          <p:nvPr/>
        </p:nvSpPr>
        <p:spPr bwMode="auto">
          <a:xfrm>
            <a:off x="5702300" y="4114800"/>
            <a:ext cx="1057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l-GR" altLang="en-US" sz="2000">
                <a:solidFill>
                  <a:srgbClr val="FF5050"/>
                </a:solidFill>
                <a:latin typeface="Arial" charset="0"/>
              </a:rPr>
              <a:t>λ</a:t>
            </a:r>
            <a:r>
              <a:rPr lang="en-US" altLang="en-US" sz="2000">
                <a:solidFill>
                  <a:srgbClr val="FF5050"/>
                </a:solidFill>
                <a:latin typeface="Arial" charset="0"/>
              </a:rPr>
              <a:t>x. x.</a:t>
            </a:r>
          </a:p>
          <a:p>
            <a:pPr algn="ctr"/>
            <a:endParaRPr lang="en-US" altLang="en-US" sz="2000">
              <a:solidFill>
                <a:srgbClr val="FF5050"/>
              </a:solidFill>
              <a:latin typeface="Arial" charset="0"/>
            </a:endParaRPr>
          </a:p>
        </p:txBody>
      </p:sp>
      <p:sp>
        <p:nvSpPr>
          <p:cNvPr id="729114" name="Rectangle 26"/>
          <p:cNvSpPr>
            <a:spLocks noChangeArrowheads="1"/>
          </p:cNvSpPr>
          <p:nvPr/>
        </p:nvSpPr>
        <p:spPr bwMode="auto">
          <a:xfrm>
            <a:off x="6781800" y="3962400"/>
            <a:ext cx="9144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15" name="Text Box 27"/>
          <p:cNvSpPr txBox="1">
            <a:spLocks noChangeArrowheads="1"/>
          </p:cNvSpPr>
          <p:nvPr/>
        </p:nvSpPr>
        <p:spPr bwMode="auto">
          <a:xfrm>
            <a:off x="6761163" y="4162425"/>
            <a:ext cx="67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000">
                <a:solidFill>
                  <a:srgbClr val="FF5050"/>
                </a:solidFill>
                <a:latin typeface="Arial" charset="0"/>
              </a:rPr>
              <a:t>[ ]</a:t>
            </a:r>
          </a:p>
        </p:txBody>
      </p:sp>
      <p:sp>
        <p:nvSpPr>
          <p:cNvPr id="729116" name="Rectangle 28"/>
          <p:cNvSpPr>
            <a:spLocks noChangeArrowheads="1"/>
          </p:cNvSpPr>
          <p:nvPr/>
        </p:nvSpPr>
        <p:spPr bwMode="auto">
          <a:xfrm>
            <a:off x="3155950" y="4010025"/>
            <a:ext cx="9144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17" name="Text Box 29"/>
          <p:cNvSpPr txBox="1">
            <a:spLocks noChangeArrowheads="1"/>
          </p:cNvSpPr>
          <p:nvPr/>
        </p:nvSpPr>
        <p:spPr bwMode="auto">
          <a:xfrm>
            <a:off x="3116263" y="4114800"/>
            <a:ext cx="80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latin typeface="Arial" charset="0"/>
              </a:rPr>
              <a:t>17</a:t>
            </a:r>
          </a:p>
        </p:txBody>
      </p:sp>
      <p:sp>
        <p:nvSpPr>
          <p:cNvPr id="729118" name="Rectangle 30"/>
          <p:cNvSpPr>
            <a:spLocks noChangeArrowheads="1"/>
          </p:cNvSpPr>
          <p:nvPr/>
        </p:nvSpPr>
        <p:spPr bwMode="auto">
          <a:xfrm>
            <a:off x="4070350" y="4010025"/>
            <a:ext cx="914400" cy="9144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9119" name="Line 31"/>
          <p:cNvSpPr>
            <a:spLocks noChangeShapeType="1"/>
          </p:cNvSpPr>
          <p:nvPr/>
        </p:nvSpPr>
        <p:spPr bwMode="auto">
          <a:xfrm>
            <a:off x="4495800" y="4419600"/>
            <a:ext cx="1219200" cy="0"/>
          </a:xfrm>
          <a:prstGeom prst="line">
            <a:avLst/>
          </a:prstGeom>
          <a:noFill/>
          <a:ln w="15875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BA6E-5F8F-48DD-A187-12E5531CDAB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STLC in one slide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6002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Expressions:   </a:t>
            </a:r>
            <a:r>
              <a:rPr lang="en-US" altLang="en-US" b="1">
                <a:latin typeface="Courier New" pitchFamily="49" charset="0"/>
              </a:rPr>
              <a:t>e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::= </a:t>
            </a:r>
            <a:r>
              <a:rPr lang="en-US" altLang="en-US" b="1">
                <a:latin typeface="Courier New" pitchFamily="49" charset="0"/>
              </a:rPr>
              <a:t>x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x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e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 e e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 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	    Values:   </a:t>
            </a:r>
            <a:r>
              <a:rPr lang="en-US" altLang="en-US" b="1">
                <a:latin typeface="Courier New" pitchFamily="49" charset="0"/>
              </a:rPr>
              <a:t>v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::= </a:t>
            </a: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x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e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>
                <a:latin typeface="Courier New" pitchFamily="49" charset="0"/>
              </a:rPr>
              <a:t> 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         Types:   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::=</a:t>
            </a:r>
            <a:r>
              <a:rPr lang="en-US" altLang="en-US" b="1">
                <a:latin typeface="Courier New" pitchFamily="49" charset="0"/>
              </a:rPr>
              <a:t> int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 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cs typeface="Arial" charset="0"/>
              </a:rPr>
              <a:t>→ 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endParaRPr lang="en-US" altLang="en-US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cs typeface="Courier New" pitchFamily="49" charset="0"/>
              </a:rPr>
              <a:t>     Contexts: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::=</a:t>
            </a:r>
            <a:r>
              <a:rPr lang="en-US" altLang="en-US" b="1">
                <a:latin typeface="Courier New" pitchFamily="49" charset="0"/>
              </a:rPr>
              <a:t> .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cs typeface="Arial" charset="0"/>
              </a:rPr>
              <a:t>, </a:t>
            </a:r>
            <a:r>
              <a:rPr lang="en-US" altLang="en-US" b="1">
                <a:latin typeface="Courier New" pitchFamily="49" charset="0"/>
                <a:cs typeface="Arial" charset="0"/>
              </a:rPr>
              <a:t>x</a:t>
            </a:r>
            <a:r>
              <a:rPr lang="en-US" altLang="en-US">
                <a:cs typeface="Arial" charset="0"/>
              </a:rPr>
              <a:t> : 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endParaRPr lang="en-US" altLang="en-US"/>
          </a:p>
        </p:txBody>
      </p:sp>
      <p:sp>
        <p:nvSpPr>
          <p:cNvPr id="657412" name="Rectangle 4"/>
          <p:cNvSpPr>
            <a:spLocks noChangeArrowheads="1"/>
          </p:cNvSpPr>
          <p:nvPr/>
        </p:nvSpPr>
        <p:spPr bwMode="auto">
          <a:xfrm>
            <a:off x="1676400" y="2971800"/>
            <a:ext cx="7010400" cy="1143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975" indent="-539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1682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2825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2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9900"/>
                </a:solidFill>
              </a:rPr>
              <a:t>   </a:t>
            </a:r>
            <a:r>
              <a:rPr lang="en-US" altLang="en-US" b="1" dirty="0">
                <a:latin typeface="Courier New" pitchFamily="49" charset="0"/>
              </a:rPr>
              <a:t>e1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 </a:t>
            </a:r>
            <a:r>
              <a:rPr lang="en-US" altLang="en-US" b="1" dirty="0">
                <a:latin typeface="Courier New" pitchFamily="49" charset="0"/>
              </a:rPr>
              <a:t>e1’</a:t>
            </a:r>
            <a:r>
              <a:rPr lang="en-US" altLang="en-US" b="1" dirty="0"/>
              <a:t>           </a:t>
            </a:r>
            <a:r>
              <a:rPr lang="en-US" altLang="en-US" b="1" dirty="0">
                <a:latin typeface="Courier New" pitchFamily="49" charset="0"/>
              </a:rPr>
              <a:t>e2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 </a:t>
            </a:r>
            <a:r>
              <a:rPr lang="en-US" altLang="en-US" b="1" dirty="0">
                <a:latin typeface="Courier New" pitchFamily="49" charset="0"/>
              </a:rPr>
              <a:t>e2’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9900"/>
                </a:solidFill>
              </a:rPr>
              <a:t>–––––––––––––    –––––––––––     –––––––––––––––––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e1</a:t>
            </a:r>
            <a:r>
              <a:rPr lang="en-US" altLang="en-US" sz="900" b="1" dirty="0"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e2</a:t>
            </a:r>
            <a:r>
              <a:rPr lang="en-US" altLang="en-US" sz="900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sz="900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e1’</a:t>
            </a:r>
            <a:r>
              <a:rPr lang="en-US" altLang="en-US" sz="900" b="1" dirty="0"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e2  v</a:t>
            </a:r>
            <a:r>
              <a:rPr lang="en-US" altLang="en-US" sz="900" b="1" dirty="0"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e2</a:t>
            </a:r>
            <a:r>
              <a:rPr lang="en-US" altLang="en-US" sz="900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sz="900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v</a:t>
            </a:r>
            <a:r>
              <a:rPr lang="en-US" altLang="en-US" sz="900" b="1" dirty="0"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e2’ 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sz="1000" b="1" dirty="0" smtClean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(</a:t>
            </a:r>
            <a:r>
              <a:rPr lang="el-GR" altLang="en-US" b="1" dirty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λ</a:t>
            </a:r>
            <a:r>
              <a:rPr lang="en-US" altLang="en-US" b="1" dirty="0" err="1">
                <a:latin typeface="Courier New" pitchFamily="49" charset="0"/>
                <a:cs typeface="Arial" charset="0"/>
              </a:rPr>
              <a:t>x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 dirty="0" err="1">
                <a:latin typeface="Courier New" pitchFamily="49" charset="0"/>
              </a:rPr>
              <a:t>e</a:t>
            </a:r>
            <a:r>
              <a:rPr lang="en-US" altLang="en-US" b="1" dirty="0">
                <a:latin typeface="Courier New" pitchFamily="49" charset="0"/>
              </a:rPr>
              <a:t>)</a:t>
            </a:r>
            <a:r>
              <a:rPr lang="en-US" altLang="en-US" sz="900" b="1" dirty="0"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v</a:t>
            </a:r>
            <a:r>
              <a:rPr lang="en-US" altLang="en-US" sz="900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 </a:t>
            </a:r>
            <a:r>
              <a:rPr lang="en-US" altLang="en-US" b="1" dirty="0">
                <a:latin typeface="Courier New" pitchFamily="49" charset="0"/>
              </a:rPr>
              <a:t>e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{</a:t>
            </a:r>
            <a:r>
              <a:rPr lang="en-US" altLang="en-US" b="1" dirty="0">
                <a:latin typeface="Courier New" pitchFamily="49" charset="0"/>
              </a:rPr>
              <a:t>v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/</a:t>
            </a:r>
            <a:r>
              <a:rPr lang="en-US" altLang="en-US" b="1" dirty="0">
                <a:latin typeface="Courier New" pitchFamily="49" charset="0"/>
              </a:rPr>
              <a:t>x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}</a:t>
            </a:r>
            <a:r>
              <a:rPr lang="en-US" altLang="en-US" dirty="0">
                <a:solidFill>
                  <a:srgbClr val="009900"/>
                </a:solidFill>
              </a:rPr>
              <a:t>                </a:t>
            </a:r>
          </a:p>
        </p:txBody>
      </p:sp>
      <p:sp>
        <p:nvSpPr>
          <p:cNvPr id="657413" name="Rectangle 5"/>
          <p:cNvSpPr>
            <a:spLocks noChangeArrowheads="1"/>
          </p:cNvSpPr>
          <p:nvPr/>
        </p:nvSpPr>
        <p:spPr bwMode="auto">
          <a:xfrm>
            <a:off x="1981200" y="4267200"/>
            <a:ext cx="6705600" cy="20574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975" indent="-539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1682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2825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9900"/>
                </a:solidFill>
              </a:rPr>
              <a:t>  –––––––––––        ––––––––––––</a:t>
            </a:r>
            <a:endParaRPr lang="en-US" altLang="en-US" b="1">
              <a:latin typeface="Courier New" pitchFamily="49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cs typeface="Arial" charset="0"/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c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int    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cs typeface="Arial" charset="0"/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x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(</a:t>
            </a:r>
            <a:r>
              <a:rPr lang="en-US" altLang="en-US" b="1">
                <a:latin typeface="Courier New" pitchFamily="49" charset="0"/>
                <a:cs typeface="Arial" charset="0"/>
              </a:rPr>
              <a:t>x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)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</a:t>
            </a:r>
            <a:endParaRPr lang="en-US" altLang="en-US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cs typeface="Arial" charset="0"/>
              </a:rPr>
              <a:t>    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  <a:cs typeface="Arial" charset="0"/>
              </a:rPr>
              <a:t>,</a:t>
            </a:r>
            <a:r>
              <a:rPr lang="en-US" altLang="en-US" b="1">
                <a:latin typeface="Courier New" pitchFamily="49" charset="0"/>
                <a:cs typeface="Arial" charset="0"/>
              </a:rPr>
              <a:t>x</a:t>
            </a:r>
            <a:r>
              <a:rPr lang="en-US" altLang="en-US" b="1">
                <a:solidFill>
                  <a:srgbClr val="009900"/>
                </a:solidFill>
                <a:cs typeface="Arial" charset="0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 </a:t>
            </a:r>
            <a:r>
              <a:rPr lang="en-US" altLang="en-US" b="1">
                <a:latin typeface="Courier New" pitchFamily="49" charset="0"/>
              </a:rPr>
              <a:t>e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>
                <a:solidFill>
                  <a:srgbClr val="009900"/>
                </a:solidFill>
              </a:rPr>
              <a:t>           </a:t>
            </a:r>
            <a:r>
              <a:rPr lang="en-US" altLang="en-US">
                <a:cs typeface="Arial" charset="0"/>
              </a:rPr>
              <a:t>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cs typeface="Arial" charset="0"/>
              </a:rPr>
              <a:t>e1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b="1">
                <a:cs typeface="Arial" charset="0"/>
              </a:rPr>
              <a:t>→ 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cs typeface="Arial" charset="0"/>
              </a:rPr>
              <a:t>e2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</a:t>
            </a:r>
            <a:endParaRPr lang="en-US" altLang="en-US">
              <a:solidFill>
                <a:srgbClr val="009900"/>
              </a:solidFill>
            </a:endParaRPr>
          </a:p>
          <a:p>
            <a:pPr lvl="2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9900"/>
                </a:solidFill>
              </a:rPr>
              <a:t>––––––––––––––––––   ––––––––––––––––––––––––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cs typeface="Arial" charset="0"/>
              </a:rPr>
              <a:t>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cs typeface="Arial" charset="0"/>
              </a:rPr>
              <a:t>(</a:t>
            </a:r>
            <a:r>
              <a:rPr lang="el-GR" altLang="en-US" b="1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λ</a:t>
            </a:r>
            <a:r>
              <a:rPr lang="en-US" altLang="en-US" b="1">
                <a:latin typeface="Courier New" pitchFamily="49" charset="0"/>
                <a:cs typeface="Arial" charset="0"/>
              </a:rPr>
              <a:t>x</a:t>
            </a:r>
            <a:r>
              <a:rPr lang="en-US" altLang="en-US" b="1" i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e)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b="1">
                <a:cs typeface="Arial" charset="0"/>
              </a:rPr>
              <a:t>→ 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    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cs typeface="Arial" charset="0"/>
              </a:rPr>
              <a:t>e1 e2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>
                <a:solidFill>
                  <a:srgbClr val="009900"/>
                </a:solidFill>
              </a:rPr>
              <a:t>    	</a:t>
            </a:r>
          </a:p>
        </p:txBody>
      </p:sp>
      <p:sp>
        <p:nvSpPr>
          <p:cNvPr id="657414" name="Rectangle 6"/>
          <p:cNvSpPr>
            <a:spLocks noChangeArrowheads="1"/>
          </p:cNvSpPr>
          <p:nvPr/>
        </p:nvSpPr>
        <p:spPr bwMode="auto">
          <a:xfrm>
            <a:off x="228600" y="3124200"/>
            <a:ext cx="1371600" cy="6858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975" indent="-539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1682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2825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2">
              <a:buFontTx/>
              <a:buNone/>
            </a:pPr>
            <a:endParaRPr lang="en-US" altLang="en-US" sz="1000" i="1"/>
          </a:p>
          <a:p>
            <a:pPr lvl="2">
              <a:buFontTx/>
              <a:buNone/>
            </a:pPr>
            <a:r>
              <a:rPr lang="en-US" altLang="en-US" b="1">
                <a:latin typeface="Courier New" pitchFamily="49" charset="0"/>
              </a:rPr>
              <a:t>e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b="1">
                <a:latin typeface="Courier New" pitchFamily="49" charset="0"/>
              </a:rPr>
              <a:t>e’</a:t>
            </a:r>
            <a:r>
              <a:rPr lang="en-US" altLang="en-US" i="1">
                <a:sym typeface="Wingdings" pitchFamily="2" charset="2"/>
              </a:rPr>
              <a:t> 	</a:t>
            </a:r>
          </a:p>
        </p:txBody>
      </p:sp>
      <p:sp>
        <p:nvSpPr>
          <p:cNvPr id="657415" name="Rectangle 7"/>
          <p:cNvSpPr>
            <a:spLocks noChangeArrowheads="1"/>
          </p:cNvSpPr>
          <p:nvPr/>
        </p:nvSpPr>
        <p:spPr bwMode="auto">
          <a:xfrm>
            <a:off x="381000" y="3352800"/>
            <a:ext cx="1066800" cy="381000"/>
          </a:xfrm>
          <a:prstGeom prst="rect">
            <a:avLst/>
          </a:prstGeom>
          <a:noFill/>
          <a:ln w="349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7417" name="Rectangle 9"/>
          <p:cNvSpPr>
            <a:spLocks noChangeArrowheads="1"/>
          </p:cNvSpPr>
          <p:nvPr/>
        </p:nvSpPr>
        <p:spPr bwMode="auto">
          <a:xfrm>
            <a:off x="228600" y="4343400"/>
            <a:ext cx="1600200" cy="6858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975" indent="-539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1682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2825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2">
              <a:buFontTx/>
              <a:buNone/>
            </a:pPr>
            <a:endParaRPr lang="en-US" altLang="en-US" sz="1000" i="1" dirty="0"/>
          </a:p>
          <a:p>
            <a:pPr lvl="2">
              <a:buFontTx/>
              <a:buNone/>
            </a:pPr>
            <a:r>
              <a:rPr lang="el-GR" altLang="en-US" dirty="0">
                <a:cs typeface="Arial" charset="0"/>
              </a:rPr>
              <a:t>Γ</a:t>
            </a:r>
            <a:r>
              <a:rPr lang="en-US" altLang="en-US" dirty="0">
                <a:cs typeface="Arial" charset="0"/>
              </a:rPr>
              <a:t> </a:t>
            </a:r>
            <a:r>
              <a:rPr lang="en-US" altLang="en-US" dirty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dirty="0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 dirty="0" smtClean="0">
                <a:latin typeface="Courier New" pitchFamily="49" charset="0"/>
                <a:sym typeface="Symbol" pitchFamily="18" charset="2"/>
              </a:rPr>
              <a:t>e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 smtClean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i="1" dirty="0" smtClean="0">
                <a:sym typeface="Wingdings" pitchFamily="2" charset="2"/>
              </a:rPr>
              <a:t> </a:t>
            </a:r>
            <a:r>
              <a:rPr lang="en-US" altLang="en-US" i="1" dirty="0">
                <a:sym typeface="Wingdings" pitchFamily="2" charset="2"/>
              </a:rPr>
              <a:t>	</a:t>
            </a:r>
          </a:p>
        </p:txBody>
      </p:sp>
      <p:sp>
        <p:nvSpPr>
          <p:cNvPr id="657418" name="Rectangle 10"/>
          <p:cNvSpPr>
            <a:spLocks noChangeArrowheads="1"/>
          </p:cNvSpPr>
          <p:nvPr/>
        </p:nvSpPr>
        <p:spPr bwMode="auto">
          <a:xfrm>
            <a:off x="381000" y="4572000"/>
            <a:ext cx="1371600" cy="381000"/>
          </a:xfrm>
          <a:prstGeom prst="rect">
            <a:avLst/>
          </a:prstGeom>
          <a:noFill/>
          <a:ln w="349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0CE5E-75DA-4ED8-835F-8ECF834D1D09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Sums in other guises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648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type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A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 dirty="0">
                <a:latin typeface="Courier New" pitchFamily="49" charset="0"/>
              </a:rPr>
              <a:t> t1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B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 dirty="0">
                <a:latin typeface="Courier New" pitchFamily="49" charset="0"/>
              </a:rPr>
              <a:t> t2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C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 dirty="0">
                <a:latin typeface="Courier New" pitchFamily="49" charset="0"/>
              </a:rPr>
              <a:t> t3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match</a:t>
            </a:r>
            <a:r>
              <a:rPr lang="en-US" altLang="en-US" b="1" dirty="0">
                <a:latin typeface="Courier New" pitchFamily="49" charset="0"/>
              </a:rPr>
              <a:t> e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with</a:t>
            </a:r>
            <a:r>
              <a:rPr lang="en-US" altLang="en-US" b="1" dirty="0">
                <a:latin typeface="Courier New" pitchFamily="49" charset="0"/>
              </a:rPr>
              <a:t> A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…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Meets C: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rgbClr val="009900"/>
                </a:solidFill>
                <a:latin typeface="Courier New" pitchFamily="49" charset="0"/>
              </a:rPr>
              <a:t>struct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sz="600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rgbClr val="009900"/>
                </a:solidFill>
                <a:latin typeface="Courier New" pitchFamily="49" charset="0"/>
              </a:rPr>
              <a:t>enum</a:t>
            </a: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{</a:t>
            </a:r>
            <a:r>
              <a:rPr lang="en-US" altLang="en-US" b="1" dirty="0">
                <a:latin typeface="Courier New" pitchFamily="49" charset="0"/>
              </a:rPr>
              <a:t>A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,</a:t>
            </a:r>
            <a:r>
              <a:rPr lang="en-US" altLang="en-US" b="1" dirty="0">
                <a:latin typeface="Courier New" pitchFamily="49" charset="0"/>
              </a:rPr>
              <a:t> B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,</a:t>
            </a:r>
            <a:r>
              <a:rPr lang="en-US" altLang="en-US" b="1" dirty="0">
                <a:latin typeface="Courier New" pitchFamily="49" charset="0"/>
              </a:rPr>
              <a:t> C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}</a:t>
            </a:r>
            <a:r>
              <a:rPr lang="en-US" altLang="en-US" b="1" dirty="0">
                <a:latin typeface="Courier New" pitchFamily="49" charset="0"/>
              </a:rPr>
              <a:t>           </a:t>
            </a:r>
            <a:r>
              <a:rPr lang="en-US" altLang="en-US" sz="400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tag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	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union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{</a:t>
            </a:r>
            <a:r>
              <a:rPr lang="en-US" altLang="en-US" b="1" dirty="0">
                <a:latin typeface="Courier New" pitchFamily="49" charset="0"/>
              </a:rPr>
              <a:t>t1 a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  <a:r>
              <a:rPr lang="en-US" altLang="en-US" b="1" dirty="0">
                <a:latin typeface="Courier New" pitchFamily="49" charset="0"/>
              </a:rPr>
              <a:t> t2 b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  <a:r>
              <a:rPr lang="en-US" altLang="en-US" b="1" dirty="0">
                <a:latin typeface="Courier New" pitchFamily="49" charset="0"/>
              </a:rPr>
              <a:t> t3 c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;}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data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};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…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switch(</a:t>
            </a:r>
            <a:r>
              <a:rPr lang="en-US" altLang="en-US" b="1" dirty="0">
                <a:latin typeface="Courier New" pitchFamily="49" charset="0"/>
              </a:rPr>
              <a:t>e-&gt;tag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){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case</a:t>
            </a:r>
            <a:r>
              <a:rPr lang="en-US" altLang="en-US" b="1" dirty="0">
                <a:latin typeface="Courier New" pitchFamily="49" charset="0"/>
              </a:rPr>
              <a:t> A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:</a:t>
            </a:r>
            <a:r>
              <a:rPr lang="en-US" altLang="en-US" b="1" dirty="0">
                <a:latin typeface="Courier New" pitchFamily="49" charset="0"/>
              </a:rPr>
              <a:t> t1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</a:rPr>
              <a:t>=e-&gt;</a:t>
            </a:r>
            <a:r>
              <a:rPr lang="en-US" altLang="en-US" b="1" dirty="0" err="1">
                <a:latin typeface="Courier New" pitchFamily="49" charset="0"/>
              </a:rPr>
              <a:t>data.a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 </a:t>
            </a:r>
            <a:r>
              <a:rPr lang="en-US" altLang="en-US" b="1" dirty="0">
                <a:latin typeface="Courier New" pitchFamily="49" charset="0"/>
              </a:rPr>
              <a:t>…</a:t>
            </a:r>
          </a:p>
          <a:p>
            <a:pPr>
              <a:lnSpc>
                <a:spcPct val="90000"/>
              </a:lnSpc>
            </a:pPr>
            <a:endParaRPr lang="en-US" altLang="en-US" sz="600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No static checking that tag is obeyed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As fat as the fattest variant (avoidable with casts)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Mutation costs us again</a:t>
            </a:r>
            <a:r>
              <a:rPr lang="en-US" altLang="en-US" dirty="0" smtClean="0"/>
              <a:t>!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Some “modern progress” in Rust, Swift, …?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D081-7D68-4915-A9E0-D122D77062A1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Sums in other guises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type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A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 dirty="0">
                <a:latin typeface="Courier New" pitchFamily="49" charset="0"/>
              </a:rPr>
              <a:t> t1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B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 dirty="0">
                <a:latin typeface="Courier New" pitchFamily="49" charset="0"/>
              </a:rPr>
              <a:t> t2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C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 dirty="0">
                <a:latin typeface="Courier New" pitchFamily="49" charset="0"/>
              </a:rPr>
              <a:t> t3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match</a:t>
            </a:r>
            <a:r>
              <a:rPr lang="en-US" altLang="en-US" b="1" dirty="0">
                <a:latin typeface="Courier New" pitchFamily="49" charset="0"/>
              </a:rPr>
              <a:t> e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with</a:t>
            </a:r>
            <a:r>
              <a:rPr lang="en-US" altLang="en-US" b="1" dirty="0">
                <a:latin typeface="Courier New" pitchFamily="49" charset="0"/>
              </a:rPr>
              <a:t> A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…</a:t>
            </a:r>
          </a:p>
          <a:p>
            <a:pPr>
              <a:buFontTx/>
              <a:buNone/>
            </a:pPr>
            <a:r>
              <a:rPr lang="en-US" altLang="en-US" dirty="0"/>
              <a:t>Meets </a:t>
            </a:r>
            <a:r>
              <a:rPr lang="en-US" altLang="en-US" dirty="0" smtClean="0"/>
              <a:t>Java [C# similar]:</a:t>
            </a:r>
            <a:endParaRPr lang="en-US" alt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abstract class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{abstract</a:t>
            </a:r>
            <a:r>
              <a:rPr lang="en-US" altLang="en-US" b="1" dirty="0">
                <a:latin typeface="Courier New" pitchFamily="49" charset="0"/>
              </a:rPr>
              <a:t> Object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altLang="en-US" b="1" dirty="0">
                <a:latin typeface="Courier New" pitchFamily="49" charset="0"/>
              </a:rPr>
              <a:t>();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class</a:t>
            </a:r>
            <a:r>
              <a:rPr lang="en-US" altLang="en-US" b="1" dirty="0">
                <a:latin typeface="Courier New" pitchFamily="49" charset="0"/>
              </a:rPr>
              <a:t> A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extends</a:t>
            </a:r>
            <a:r>
              <a:rPr lang="en-US" altLang="en-US" b="1" dirty="0">
                <a:latin typeface="Courier New" pitchFamily="49" charset="0"/>
              </a:rPr>
              <a:t> t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{</a:t>
            </a:r>
            <a:r>
              <a:rPr lang="en-US" altLang="en-US" b="1" dirty="0">
                <a:latin typeface="Courier New" pitchFamily="49" charset="0"/>
              </a:rPr>
              <a:t> t1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  <a:r>
              <a:rPr lang="en-US" altLang="en-US" b="1" dirty="0">
                <a:latin typeface="Courier New" pitchFamily="49" charset="0"/>
              </a:rPr>
              <a:t> Object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altLang="en-US" b="1" dirty="0">
                <a:latin typeface="Courier New" pitchFamily="49" charset="0"/>
              </a:rPr>
              <a:t>(){…}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class</a:t>
            </a:r>
            <a:r>
              <a:rPr lang="en-US" altLang="en-US" b="1" dirty="0">
                <a:latin typeface="Courier New" pitchFamily="49" charset="0"/>
              </a:rPr>
              <a:t> B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extends</a:t>
            </a:r>
            <a:r>
              <a:rPr lang="en-US" altLang="en-US" b="1" dirty="0">
                <a:latin typeface="Courier New" pitchFamily="49" charset="0"/>
              </a:rPr>
              <a:t> t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{</a:t>
            </a:r>
            <a:r>
              <a:rPr lang="en-US" altLang="en-US" b="1" dirty="0">
                <a:latin typeface="Courier New" pitchFamily="49" charset="0"/>
              </a:rPr>
              <a:t> t2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  <a:r>
              <a:rPr lang="en-US" altLang="en-US" b="1" dirty="0">
                <a:latin typeface="Courier New" pitchFamily="49" charset="0"/>
              </a:rPr>
              <a:t> Object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altLang="en-US" b="1" dirty="0">
                <a:latin typeface="Courier New" pitchFamily="49" charset="0"/>
              </a:rPr>
              <a:t>(){…}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class</a:t>
            </a:r>
            <a:r>
              <a:rPr lang="en-US" altLang="en-US" b="1" dirty="0">
                <a:latin typeface="Courier New" pitchFamily="49" charset="0"/>
              </a:rPr>
              <a:t> C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extends</a:t>
            </a:r>
            <a:r>
              <a:rPr lang="en-US" altLang="en-US" b="1" dirty="0">
                <a:latin typeface="Courier New" pitchFamily="49" charset="0"/>
              </a:rPr>
              <a:t> t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{</a:t>
            </a:r>
            <a:r>
              <a:rPr lang="en-US" altLang="en-US" b="1" dirty="0">
                <a:latin typeface="Courier New" pitchFamily="49" charset="0"/>
              </a:rPr>
              <a:t> t3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;</a:t>
            </a:r>
            <a:r>
              <a:rPr lang="en-US" altLang="en-US" b="1" dirty="0">
                <a:latin typeface="Courier New" pitchFamily="49" charset="0"/>
              </a:rPr>
              <a:t> Object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m</a:t>
            </a:r>
            <a:r>
              <a:rPr lang="en-US" altLang="en-US" b="1" dirty="0">
                <a:latin typeface="Courier New" pitchFamily="49" charset="0"/>
              </a:rPr>
              <a:t>(){…}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… </a:t>
            </a:r>
            <a:r>
              <a:rPr lang="en-US" altLang="en-US" b="1" dirty="0" err="1">
                <a:latin typeface="Courier New" pitchFamily="49" charset="0"/>
              </a:rPr>
              <a:t>e.m</a:t>
            </a:r>
            <a:r>
              <a:rPr lang="en-US" altLang="en-US" b="1" dirty="0">
                <a:latin typeface="Courier New" pitchFamily="49" charset="0"/>
              </a:rPr>
              <a:t>() …</a:t>
            </a:r>
          </a:p>
          <a:p>
            <a:pPr>
              <a:spcBef>
                <a:spcPct val="0"/>
              </a:spcBef>
            </a:pPr>
            <a:endParaRPr lang="en-US" altLang="en-US" b="1" dirty="0">
              <a:latin typeface="Courier New" pitchFamily="49" charset="0"/>
            </a:endParaRPr>
          </a:p>
          <a:p>
            <a:pPr lvl="1">
              <a:spcBef>
                <a:spcPct val="0"/>
              </a:spcBef>
            </a:pPr>
            <a:r>
              <a:rPr lang="en-US" altLang="en-US" dirty="0"/>
              <a:t>A new method for each match expression</a:t>
            </a:r>
          </a:p>
          <a:p>
            <a:pPr lvl="1">
              <a:spcBef>
                <a:spcPct val="0"/>
              </a:spcBef>
            </a:pPr>
            <a:r>
              <a:rPr lang="en-US" altLang="en-US" dirty="0"/>
              <a:t>Supports orthogonal forms of extensibility </a:t>
            </a:r>
            <a:endParaRPr lang="en-US" altLang="en-US" dirty="0" smtClean="0"/>
          </a:p>
          <a:p>
            <a:pPr lvl="2">
              <a:spcBef>
                <a:spcPct val="0"/>
              </a:spcBef>
            </a:pPr>
            <a:r>
              <a:rPr lang="en-US" altLang="en-US" dirty="0" smtClean="0"/>
              <a:t>New constructors vs. new operations over the </a:t>
            </a:r>
            <a:r>
              <a:rPr lang="en-US" altLang="en-US" dirty="0" err="1" smtClean="0"/>
              <a:t>dataype</a:t>
            </a:r>
            <a:r>
              <a:rPr lang="en-US" altLang="en-US" dirty="0" smtClean="0"/>
              <a:t>!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C3C9-CBDD-4792-A413-5F1B27DD420E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are we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Have added let, bools, pairs, sums</a:t>
            </a:r>
          </a:p>
          <a:p>
            <a:r>
              <a:rPr lang="en-US" altLang="en-US" dirty="0"/>
              <a:t>Could have added many other things</a:t>
            </a:r>
          </a:p>
          <a:p>
            <a:r>
              <a:rPr lang="en-US" altLang="en-US" dirty="0"/>
              <a:t>Amazing fact:</a:t>
            </a:r>
          </a:p>
          <a:p>
            <a:pPr lvl="1"/>
            <a:r>
              <a:rPr lang="en-US" altLang="en-US" dirty="0"/>
              <a:t>Even with everything we have added so far, every program terminates!</a:t>
            </a:r>
          </a:p>
          <a:p>
            <a:pPr lvl="1"/>
            <a:r>
              <a:rPr lang="en-US" altLang="en-US" dirty="0"/>
              <a:t>i.e., if </a:t>
            </a:r>
            <a:r>
              <a:rPr lang="en-US" altLang="en-US" dirty="0">
                <a:cs typeface="Arial" charset="0"/>
              </a:rPr>
              <a:t>.</a:t>
            </a:r>
            <a:r>
              <a:rPr lang="en-US" altLang="en-US" dirty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dirty="0">
                <a:latin typeface="ZapfChancery" pitchFamily="18" charset="0"/>
                <a:sym typeface="Symbol" pitchFamily="18" charset="2"/>
              </a:rPr>
              <a:t>  </a:t>
            </a:r>
            <a:r>
              <a:rPr lang="en-US" altLang="en-US" b="1" dirty="0">
                <a:latin typeface="Courier New" pitchFamily="49" charset="0"/>
              </a:rPr>
              <a:t>e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>
                <a:cs typeface="Courier New" pitchFamily="49" charset="0"/>
              </a:rPr>
              <a:t>then there exists a value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altLang="en-US" dirty="0">
                <a:cs typeface="Courier New" pitchFamily="49" charset="0"/>
              </a:rPr>
              <a:t>such that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		  e </a:t>
            </a:r>
            <a:r>
              <a:rPr lang="en-US" altLang="en-US" b="1" dirty="0">
                <a:solidFill>
                  <a:srgbClr val="009900"/>
                </a:solidFill>
                <a:cs typeface="Arial" charset="0"/>
              </a:rPr>
              <a:t>→*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endParaRPr lang="en-US" altLang="en-US" dirty="0">
              <a:cs typeface="Arial" charset="0"/>
            </a:endParaRPr>
          </a:p>
          <a:p>
            <a:pPr lvl="1"/>
            <a:r>
              <a:rPr lang="en-US" altLang="en-US" dirty="0">
                <a:cs typeface="Arial" charset="0"/>
              </a:rPr>
              <a:t>Corollary: Our encoding of recursion won’t type-check</a:t>
            </a:r>
          </a:p>
          <a:p>
            <a:r>
              <a:rPr lang="en-US" altLang="en-US" dirty="0">
                <a:cs typeface="Arial" charset="0"/>
              </a:rPr>
              <a:t>To regain Turing-completeness, need explicit support for recursion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9B59-122F-408F-832C-E1EE1D9BFBC2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Recursion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Could add “fix e”, but most people find “</a:t>
            </a:r>
            <a:r>
              <a:rPr lang="en-US" altLang="en-US" dirty="0" err="1"/>
              <a:t>letrec</a:t>
            </a:r>
            <a:r>
              <a:rPr lang="en-US" altLang="en-US" dirty="0"/>
              <a:t> f x . e” more intuitive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e  </a:t>
            </a:r>
            <a:r>
              <a:rPr lang="en-US" altLang="en-US" dirty="0">
                <a:solidFill>
                  <a:srgbClr val="009900"/>
                </a:solidFill>
              </a:rPr>
              <a:t>::= … |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letrec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/>
              <a:t>f x </a:t>
            </a:r>
            <a:r>
              <a:rPr lang="en-US" altLang="en-US" dirty="0">
                <a:solidFill>
                  <a:schemeClr val="accent2"/>
                </a:solidFill>
              </a:rPr>
              <a:t>.</a:t>
            </a:r>
            <a:r>
              <a:rPr lang="en-US" altLang="en-US" dirty="0"/>
              <a:t> 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v  </a:t>
            </a:r>
            <a:r>
              <a:rPr lang="en-US" altLang="en-US" dirty="0">
                <a:solidFill>
                  <a:srgbClr val="009900"/>
                </a:solidFill>
              </a:rPr>
              <a:t>::= … |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chemeClr val="accent2"/>
                </a:solidFill>
              </a:rPr>
              <a:t>letrec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/>
              <a:t>f x </a:t>
            </a:r>
            <a:r>
              <a:rPr lang="en-US" altLang="en-US" dirty="0">
                <a:solidFill>
                  <a:schemeClr val="accent2"/>
                </a:solidFill>
              </a:rPr>
              <a:t>.</a:t>
            </a:r>
            <a:r>
              <a:rPr lang="en-US" altLang="en-US" dirty="0"/>
              <a:t> 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(no new types)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8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800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/>
              <a:t>“Substitute argument like lambda &amp; whole function for f”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9900"/>
                </a:solidFill>
              </a:rPr>
              <a:t>	</a:t>
            </a:r>
            <a:r>
              <a:rPr lang="en-US" altLang="en-US" dirty="0" smtClean="0">
                <a:solidFill>
                  <a:srgbClr val="009900"/>
                </a:solidFill>
              </a:rPr>
              <a:t>	––––––––––––––––––––––––––––––––––  </a:t>
            </a:r>
            <a:endParaRPr lang="en-US" altLang="en-US" dirty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chemeClr val="accent2"/>
                </a:solidFill>
              </a:rPr>
              <a:t>	</a:t>
            </a:r>
            <a:r>
              <a:rPr lang="en-US" altLang="en-US" dirty="0">
                <a:solidFill>
                  <a:schemeClr val="accent2"/>
                </a:solidFill>
              </a:rPr>
              <a:t>	</a:t>
            </a:r>
            <a:r>
              <a:rPr lang="en-US" altLang="en-US" dirty="0"/>
              <a:t>(</a:t>
            </a:r>
            <a:r>
              <a:rPr lang="en-US" altLang="en-US" dirty="0" err="1">
                <a:solidFill>
                  <a:schemeClr val="accent2"/>
                </a:solidFill>
              </a:rPr>
              <a:t>letrec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/>
              <a:t>f x </a:t>
            </a:r>
            <a:r>
              <a:rPr lang="en-US" altLang="en-US" dirty="0">
                <a:solidFill>
                  <a:schemeClr val="accent2"/>
                </a:solidFill>
              </a:rPr>
              <a:t>.</a:t>
            </a:r>
            <a:r>
              <a:rPr lang="en-US" altLang="en-US" dirty="0"/>
              <a:t> e) v </a:t>
            </a:r>
            <a:r>
              <a:rPr lang="en-US" altLang="en-US" dirty="0">
                <a:solidFill>
                  <a:srgbClr val="009900"/>
                </a:solidFill>
                <a:cs typeface="Arial" charset="0"/>
              </a:rPr>
              <a:t>→ </a:t>
            </a:r>
            <a:r>
              <a:rPr lang="en-US" altLang="en-US" dirty="0">
                <a:cs typeface="Arial" charset="0"/>
              </a:rPr>
              <a:t>(e</a:t>
            </a:r>
            <a:r>
              <a:rPr lang="en-US" altLang="en-US" dirty="0">
                <a:solidFill>
                  <a:srgbClr val="009900"/>
                </a:solidFill>
                <a:cs typeface="Arial" charset="0"/>
              </a:rPr>
              <a:t>{</a:t>
            </a:r>
            <a:r>
              <a:rPr lang="en-US" altLang="en-US" dirty="0">
                <a:cs typeface="Arial" charset="0"/>
              </a:rPr>
              <a:t>v</a:t>
            </a:r>
            <a:r>
              <a:rPr lang="en-US" altLang="en-US" dirty="0">
                <a:solidFill>
                  <a:srgbClr val="009900"/>
                </a:solidFill>
                <a:cs typeface="Arial" charset="0"/>
              </a:rPr>
              <a:t>/</a:t>
            </a:r>
            <a:r>
              <a:rPr lang="en-US" altLang="en-US" dirty="0">
                <a:cs typeface="Arial" charset="0"/>
              </a:rPr>
              <a:t>x</a:t>
            </a:r>
            <a:r>
              <a:rPr lang="en-US" altLang="en-US" dirty="0">
                <a:solidFill>
                  <a:srgbClr val="009900"/>
                </a:solidFill>
                <a:cs typeface="Arial" charset="0"/>
              </a:rPr>
              <a:t>}</a:t>
            </a:r>
            <a:r>
              <a:rPr lang="en-US" altLang="en-US" dirty="0">
                <a:cs typeface="Arial" charset="0"/>
              </a:rPr>
              <a:t>)</a:t>
            </a:r>
            <a:r>
              <a:rPr lang="en-US" altLang="en-US" dirty="0">
                <a:solidFill>
                  <a:srgbClr val="009900"/>
                </a:solidFill>
                <a:cs typeface="Arial" charset="0"/>
              </a:rPr>
              <a:t>{</a:t>
            </a:r>
            <a:r>
              <a:rPr lang="en-US" altLang="en-US" dirty="0">
                <a:cs typeface="Arial" charset="0"/>
              </a:rPr>
              <a:t>(</a:t>
            </a:r>
            <a:r>
              <a:rPr lang="en-US" altLang="en-US" dirty="0" err="1">
                <a:solidFill>
                  <a:schemeClr val="accent2"/>
                </a:solidFill>
              </a:rPr>
              <a:t>letrec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/>
              <a:t>f x </a:t>
            </a:r>
            <a:r>
              <a:rPr lang="en-US" altLang="en-US" dirty="0">
                <a:solidFill>
                  <a:schemeClr val="accent2"/>
                </a:solidFill>
              </a:rPr>
              <a:t>.</a:t>
            </a:r>
            <a:r>
              <a:rPr lang="en-US" altLang="en-US" dirty="0"/>
              <a:t> e)</a:t>
            </a:r>
            <a:r>
              <a:rPr lang="en-US" altLang="en-US" dirty="0">
                <a:solidFill>
                  <a:srgbClr val="009900"/>
                </a:solidFill>
              </a:rPr>
              <a:t> /</a:t>
            </a:r>
            <a:r>
              <a:rPr lang="en-US" altLang="en-US" dirty="0"/>
              <a:t> f</a:t>
            </a:r>
            <a:r>
              <a:rPr lang="en-US" altLang="en-US" dirty="0">
                <a:solidFill>
                  <a:srgbClr val="009900"/>
                </a:solidFill>
              </a:rPr>
              <a:t>}</a:t>
            </a:r>
            <a:endParaRPr lang="en-US" altLang="en-US" sz="700" dirty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dirty="0">
              <a:solidFill>
                <a:srgbClr val="00990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9900"/>
                </a:solidFill>
              </a:rPr>
              <a:t>	</a:t>
            </a:r>
            <a:r>
              <a:rPr lang="en-US" altLang="en-US" dirty="0" smtClean="0">
                <a:solidFill>
                  <a:srgbClr val="009900"/>
                </a:solidFill>
              </a:rPr>
              <a:t>		 </a:t>
            </a:r>
            <a:r>
              <a:rPr lang="el-GR" altLang="en-US" dirty="0">
                <a:cs typeface="Arial" charset="0"/>
              </a:rPr>
              <a:t>Γ</a:t>
            </a:r>
            <a:r>
              <a:rPr lang="en-US" altLang="en-US" dirty="0">
                <a:solidFill>
                  <a:srgbClr val="009900"/>
                </a:solidFill>
                <a:cs typeface="Arial" charset="0"/>
              </a:rPr>
              <a:t>, </a:t>
            </a:r>
            <a:r>
              <a:rPr lang="en-US" altLang="en-US" dirty="0">
                <a:cs typeface="Arial" charset="0"/>
              </a:rPr>
              <a:t>f</a:t>
            </a:r>
            <a:r>
              <a:rPr lang="en-US" altLang="en-US" dirty="0">
                <a:solidFill>
                  <a:srgbClr val="009900"/>
                </a:solidFill>
                <a:cs typeface="Arial" charset="0"/>
              </a:rPr>
              <a:t>:</a:t>
            </a:r>
            <a:r>
              <a:rPr lang="en-US" altLang="en-US" dirty="0">
                <a:cs typeface="Arial" charset="0"/>
              </a:rPr>
              <a:t>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b="1" dirty="0">
                <a:cs typeface="Arial" charset="0"/>
              </a:rPr>
              <a:t>→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dirty="0">
                <a:solidFill>
                  <a:srgbClr val="009900"/>
                </a:solidFill>
                <a:cs typeface="Courier New" pitchFamily="49" charset="0"/>
              </a:rPr>
              <a:t>,</a:t>
            </a:r>
            <a:r>
              <a:rPr lang="en-US" altLang="en-US" dirty="0">
                <a:cs typeface="Courier New" pitchFamily="49" charset="0"/>
              </a:rPr>
              <a:t> x</a:t>
            </a:r>
            <a:r>
              <a:rPr lang="en-US" altLang="en-US" dirty="0">
                <a:solidFill>
                  <a:srgbClr val="009900"/>
                </a:solidFill>
                <a:cs typeface="Courier New" pitchFamily="49" charset="0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altLang="en-US" dirty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dirty="0">
                <a:latin typeface="ZapfChancery" pitchFamily="18" charset="0"/>
                <a:sym typeface="Symbol" pitchFamily="18" charset="2"/>
              </a:rPr>
              <a:t>  </a:t>
            </a:r>
            <a:r>
              <a:rPr lang="en-US" altLang="en-US" b="1" dirty="0">
                <a:latin typeface="Courier New" pitchFamily="49" charset="0"/>
              </a:rPr>
              <a:t>e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2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rgbClr val="009900"/>
                </a:solidFill>
              </a:rPr>
              <a:t>		</a:t>
            </a:r>
            <a:r>
              <a:rPr lang="en-US" altLang="en-US" dirty="0">
                <a:solidFill>
                  <a:srgbClr val="009900"/>
                </a:solidFill>
              </a:rPr>
              <a:t>	–––––––––––––––––––––––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 smtClean="0">
                <a:cs typeface="Arial" charset="0"/>
              </a:rPr>
              <a:t>			   </a:t>
            </a:r>
            <a:r>
              <a:rPr lang="el-GR" altLang="en-US" dirty="0">
                <a:cs typeface="Arial" charset="0"/>
              </a:rPr>
              <a:t>Γ</a:t>
            </a:r>
            <a:r>
              <a:rPr lang="en-US" altLang="en-US" dirty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 </a:t>
            </a:r>
            <a:r>
              <a:rPr lang="en-US" altLang="en-US" dirty="0" err="1">
                <a:solidFill>
                  <a:schemeClr val="accent2"/>
                </a:solidFill>
              </a:rPr>
              <a:t>letrec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/>
              <a:t>f x </a:t>
            </a:r>
            <a:r>
              <a:rPr lang="en-US" altLang="en-US" dirty="0">
                <a:solidFill>
                  <a:schemeClr val="accent2"/>
                </a:solidFill>
              </a:rPr>
              <a:t>.</a:t>
            </a:r>
            <a:r>
              <a:rPr lang="en-US" altLang="en-US" dirty="0"/>
              <a:t> e :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b="1" dirty="0">
                <a:cs typeface="Arial" charset="0"/>
              </a:rPr>
              <a:t>→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1110-82C3-49F3-9827-C3646DE363AE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Our plan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altLang="en-US"/>
              <a:t>Simply-typed Lambda-Calculus</a:t>
            </a:r>
          </a:p>
          <a:p>
            <a:r>
              <a:rPr lang="en-US" altLang="en-US"/>
              <a:t>Safety = (preservation + progress)</a:t>
            </a:r>
          </a:p>
          <a:p>
            <a:r>
              <a:rPr lang="en-US" altLang="en-US"/>
              <a:t>Extensions (pairs, datatypes, recursion, etc.)</a:t>
            </a:r>
          </a:p>
          <a:p>
            <a:r>
              <a:rPr lang="en-US" altLang="en-US">
                <a:solidFill>
                  <a:schemeClr val="accent2"/>
                </a:solidFill>
              </a:rPr>
              <a:t>Digression: static vs. dynamic typing</a:t>
            </a:r>
          </a:p>
          <a:p>
            <a:r>
              <a:rPr lang="en-US" altLang="en-US"/>
              <a:t>Digression: Curry-Howard Isomorphism</a:t>
            </a:r>
          </a:p>
          <a:p>
            <a:r>
              <a:rPr lang="en-US" altLang="en-US"/>
              <a:t>Subtyping</a:t>
            </a:r>
          </a:p>
          <a:p>
            <a:r>
              <a:rPr lang="en-US" altLang="en-US"/>
              <a:t>Type Variables: </a:t>
            </a:r>
          </a:p>
          <a:p>
            <a:pPr lvl="1"/>
            <a:r>
              <a:rPr lang="en-US" altLang="en-US"/>
              <a:t>Generics (</a:t>
            </a:r>
            <a:r>
              <a:rPr lang="en-US" altLang="en-US">
                <a:sym typeface="Symbol" pitchFamily="18" charset="2"/>
              </a:rPr>
              <a:t>), Abstract types () </a:t>
            </a:r>
          </a:p>
          <a:p>
            <a:r>
              <a:rPr lang="en-US" altLang="en-US">
                <a:sym typeface="Symbol" pitchFamily="18" charset="2"/>
              </a:rPr>
              <a:t>Type inference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4410-2390-46C3-95DE-4C5DFE5B047A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Static vs. dynamic typing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First decide something is an error</a:t>
            </a:r>
          </a:p>
          <a:p>
            <a:pPr lvl="1"/>
            <a:r>
              <a:rPr lang="en-US" altLang="en-US"/>
              <a:t>Examples: 3 + “hi”, function-call arity, redundant matches</a:t>
            </a:r>
          </a:p>
          <a:p>
            <a:pPr lvl="1"/>
            <a:r>
              <a:rPr lang="en-US" altLang="en-US"/>
              <a:t>Examples: divide-by-zero, null-pointer dereference, bounds</a:t>
            </a:r>
          </a:p>
          <a:p>
            <a:pPr lvl="1"/>
            <a:r>
              <a:rPr lang="en-US" altLang="en-US"/>
              <a:t>Soundness / completeness depends on what’s checked!</a:t>
            </a:r>
          </a:p>
          <a:p>
            <a:pPr lvl="1"/>
            <a:endParaRPr lang="en-US" altLang="en-US" sz="1000"/>
          </a:p>
          <a:p>
            <a:r>
              <a:rPr lang="en-US" altLang="en-US"/>
              <a:t>Then decide when to prevent the error</a:t>
            </a:r>
          </a:p>
          <a:p>
            <a:pPr lvl="1"/>
            <a:r>
              <a:rPr lang="en-US" altLang="en-US"/>
              <a:t>Example: At compile-time (static)</a:t>
            </a:r>
          </a:p>
          <a:p>
            <a:pPr lvl="1"/>
            <a:r>
              <a:rPr lang="en-US" altLang="en-US"/>
              <a:t>Example: At run-time (dynamic)</a:t>
            </a:r>
          </a:p>
          <a:p>
            <a:pPr lvl="1"/>
            <a:endParaRPr lang="en-US" altLang="en-US" sz="1000"/>
          </a:p>
          <a:p>
            <a:r>
              <a:rPr lang="en-US" altLang="en-US"/>
              <a:t>“Static vs. dynamic” can be discussed rationally!</a:t>
            </a:r>
          </a:p>
          <a:p>
            <a:pPr lvl="1"/>
            <a:r>
              <a:rPr lang="en-US" altLang="en-US"/>
              <a:t>Most languages have some of both</a:t>
            </a:r>
          </a:p>
          <a:p>
            <a:pPr lvl="1"/>
            <a:r>
              <a:rPr lang="en-US" altLang="en-US"/>
              <a:t>There are trade-offs based on facts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178-D120-4D18-84C9-22DE346DAF22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benefits/limitations</a:t>
            </a:r>
          </a:p>
        </p:txBody>
      </p:sp>
      <p:sp>
        <p:nvSpPr>
          <p:cNvPr id="79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Indisputable facts: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Languages with static checks catch certain bugs without testing</a:t>
            </a:r>
          </a:p>
          <a:p>
            <a:pPr lvl="1"/>
            <a:r>
              <a:rPr lang="en-US" altLang="en-US"/>
              <a:t>Earlier in the software-development cycle</a:t>
            </a:r>
          </a:p>
          <a:p>
            <a:pPr lvl="1"/>
            <a:endParaRPr lang="en-US" altLang="en-US"/>
          </a:p>
          <a:p>
            <a:r>
              <a:rPr lang="en-US" altLang="en-US"/>
              <a:t>Impossible to catch exactly the buggy programs at compile-time</a:t>
            </a:r>
          </a:p>
          <a:p>
            <a:pPr lvl="1"/>
            <a:r>
              <a:rPr lang="en-US" altLang="en-US"/>
              <a:t>Undecidability: even code reachability</a:t>
            </a:r>
          </a:p>
          <a:p>
            <a:pPr lvl="1"/>
            <a:r>
              <a:rPr lang="en-US" altLang="en-US"/>
              <a:t>Context: Impossible to know how code will be used/called</a:t>
            </a:r>
          </a:p>
          <a:p>
            <a:pPr lvl="1"/>
            <a:r>
              <a:rPr lang="en-US" altLang="en-US"/>
              <a:t>Application level: Algorithmic bugs remain</a:t>
            </a:r>
          </a:p>
          <a:p>
            <a:pPr lvl="2"/>
            <a:r>
              <a:rPr lang="en-US" altLang="en-US"/>
              <a:t>No idea what program you’re trying to 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3EE6-EB75-49DF-AF43-85599C2B2B12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Eagerness</a:t>
            </a:r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6200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I prefer to acknowledge a continuum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rather than “static vs. dynamic” (2 most common points)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Example: divide-by-zero and code </a:t>
            </a:r>
            <a:r>
              <a:rPr lang="en-US" altLang="en-US" b="1" dirty="0">
                <a:latin typeface="Courier New" pitchFamily="49" charset="0"/>
              </a:rPr>
              <a:t>3/0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Keystroke time: Disallow it in the editor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Compile-time</a:t>
            </a:r>
            <a:r>
              <a:rPr lang="en-US" altLang="en-US" dirty="0"/>
              <a:t>: reject if code is reachable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maybe on a dead branch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Link-time: reject if code is reachable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maybe function is never used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Run-time: reject if code executed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maybe branch is never taken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Later: reject only if result is used to index an array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cf. floating-point </a:t>
            </a:r>
            <a:r>
              <a:rPr lang="en-US" altLang="en-US" b="1" dirty="0">
                <a:latin typeface="Courier New" pitchFamily="49" charset="0"/>
              </a:rPr>
              <a:t>+inf.0</a:t>
            </a:r>
            <a:r>
              <a:rPr lang="en-US" altLang="en-US" dirty="0"/>
              <a:t>!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Inherent </a:t>
            </a:r>
            <a:r>
              <a:rPr lang="en-US" dirty="0" smtClean="0"/>
              <a:t>Trade-off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“Catching a bug before it matters” </a:t>
            </a:r>
          </a:p>
          <a:p>
            <a:pPr marL="0" indent="0" algn="ctr">
              <a:buNone/>
            </a:pPr>
            <a:r>
              <a:rPr lang="en-US" dirty="0"/>
              <a:t>is in inherent tension with </a:t>
            </a:r>
          </a:p>
          <a:p>
            <a:pPr marL="0" indent="0" algn="ctr">
              <a:buNone/>
            </a:pPr>
            <a:r>
              <a:rPr lang="en-US" dirty="0"/>
              <a:t>“Don’t report a bug that might not matter”</a:t>
            </a:r>
          </a:p>
          <a:p>
            <a:endParaRPr lang="en-US" dirty="0" smtClean="0"/>
          </a:p>
          <a:p>
            <a:r>
              <a:rPr lang="en-US" dirty="0" smtClean="0"/>
              <a:t>Corollary: Can always wish for a slightly better trade-off for a particular code-base at a particular point in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01B2-1060-4D1C-ADA5-DEFDF32FD20D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2202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8A807-17C0-4277-939B-645E7FFFD283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Exploring some arguments</a:t>
            </a:r>
          </a:p>
        </p:txBody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7244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altLang="en-US" dirty="0"/>
              <a:t>(a) “Dynamic typing is more convenient”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en-US" altLang="en-US" dirty="0"/>
              <a:t>Avoids “dinky little sum types”</a:t>
            </a:r>
            <a:endParaRPr lang="en-US" altLang="en-US" sz="1200" dirty="0"/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 dirty="0"/>
              <a:t>    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 (* if </a:t>
            </a:r>
            <a:r>
              <a:rPr lang="en-US" altLang="en-US" b="1" dirty="0" err="1" smtClean="0">
                <a:solidFill>
                  <a:srgbClr val="FF5050"/>
                </a:solidFill>
                <a:latin typeface="Courier New" pitchFamily="49" charset="0"/>
              </a:rPr>
              <a:t>OCaml</a:t>
            </a: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were dynamically typed *)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 dirty="0"/>
              <a:t>	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latin typeface="Courier New" pitchFamily="49" charset="0"/>
              </a:rPr>
              <a:t> x&gt;0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 dirty="0">
                <a:latin typeface="Courier New" pitchFamily="49" charset="0"/>
              </a:rPr>
              <a:t> 2*x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else</a:t>
            </a:r>
            <a:r>
              <a:rPr lang="en-US" altLang="en-US" b="1" dirty="0">
                <a:latin typeface="Courier New" pitchFamily="49" charset="0"/>
              </a:rPr>
              <a:t> false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…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altLang="en-US" b="1" dirty="0">
                <a:latin typeface="Courier New" pitchFamily="49" charset="0"/>
              </a:rPr>
              <a:t> = (f 19) + 4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 dirty="0"/>
              <a:t>versus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   (* actual </a:t>
            </a:r>
            <a:r>
              <a:rPr lang="en-US" altLang="en-US" b="1" dirty="0" err="1" smtClean="0">
                <a:solidFill>
                  <a:srgbClr val="FF5050"/>
                </a:solidFill>
                <a:latin typeface="Courier New" pitchFamily="49" charset="0"/>
              </a:rPr>
              <a:t>OCaml</a:t>
            </a: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*)</a:t>
            </a:r>
            <a:endParaRPr lang="en-US" altLang="en-US" dirty="0"/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	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type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 dirty="0">
                <a:latin typeface="Courier New" pitchFamily="49" charset="0"/>
              </a:rPr>
              <a:t> bool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	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latin typeface="Courier New" pitchFamily="49" charset="0"/>
              </a:rPr>
              <a:t> x&gt;0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 dirty="0">
                <a:latin typeface="Courier New" pitchFamily="49" charset="0"/>
              </a:rPr>
              <a:t> A(2*x)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else</a:t>
            </a:r>
            <a:r>
              <a:rPr lang="en-US" altLang="en-US" b="1" dirty="0">
                <a:latin typeface="Courier New" pitchFamily="49" charset="0"/>
              </a:rPr>
              <a:t> B false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…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altLang="en-US" b="1" dirty="0">
                <a:latin typeface="Courier New" pitchFamily="49" charset="0"/>
              </a:rPr>
              <a:t> =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match</a:t>
            </a:r>
            <a:r>
              <a:rPr lang="en-US" altLang="en-US" b="1" dirty="0">
                <a:latin typeface="Courier New" pitchFamily="49" charset="0"/>
              </a:rPr>
              <a:t> f 19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with</a:t>
            </a:r>
            <a:r>
              <a:rPr lang="en-US" altLang="en-US" b="1" dirty="0">
                <a:latin typeface="Courier New" pitchFamily="49" charset="0"/>
              </a:rPr>
              <a:t> A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x + 4 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      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_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raise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800080"/>
                </a:solidFill>
              </a:rPr>
              <a:t>Lecture 5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en-US" sz="1400">
                <a:solidFill>
                  <a:srgbClr val="800080"/>
                </a:solidFill>
              </a:rPr>
              <a:t>CSE P505 Autumn 2016  Dan Grossman</a:t>
            </a:r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9220726-F4CC-4480-BC01-824FB65B7D01}" type="slidenum">
              <a:rPr lang="en-US" altLang="en-US" sz="1400">
                <a:solidFill>
                  <a:srgbClr val="800080"/>
                </a:solidFill>
              </a:rPr>
              <a:pPr eaLnBrk="1" hangingPunct="1"/>
              <a:t>4</a:t>
            </a:fld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Rule-by-rule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Constant rule: context irrelevant</a:t>
            </a:r>
          </a:p>
          <a:p>
            <a:pPr eaLnBrk="1" hangingPunct="1"/>
            <a:r>
              <a:rPr lang="en-US" altLang="en-US" smtClean="0"/>
              <a:t>Variable rule: lookup (no instantiation if x not in </a:t>
            </a:r>
            <a:r>
              <a:rPr lang="el-GR" altLang="en-US" smtClean="0">
                <a:cs typeface="Arial" charset="0"/>
              </a:rPr>
              <a:t>Γ</a:t>
            </a:r>
            <a:r>
              <a:rPr lang="en-US" altLang="en-US" smtClean="0">
                <a:cs typeface="Arial" charset="0"/>
              </a:rPr>
              <a:t>)</a:t>
            </a:r>
          </a:p>
          <a:p>
            <a:pPr eaLnBrk="1" hangingPunct="1"/>
            <a:r>
              <a:rPr lang="en-US" altLang="en-US" smtClean="0">
                <a:cs typeface="Arial" charset="0"/>
              </a:rPr>
              <a:t>Application rule: “yeah, that makes sense”</a:t>
            </a:r>
          </a:p>
          <a:p>
            <a:pPr eaLnBrk="1" hangingPunct="1"/>
            <a:r>
              <a:rPr lang="en-US" altLang="en-US" smtClean="0">
                <a:cs typeface="Arial" charset="0"/>
              </a:rPr>
              <a:t>Function rule the interesting one…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1219200" y="1600200"/>
            <a:ext cx="6705600" cy="20574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975" indent="-53975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168275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282575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9900"/>
                </a:solidFill>
              </a:rPr>
              <a:t>  –––––––––––        ––––––––––––</a:t>
            </a:r>
            <a:endParaRPr lang="en-US" altLang="en-US" b="1">
              <a:latin typeface="Courier New" pitchFamily="49" charset="0"/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cs typeface="Arial" charset="0"/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c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int    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cs typeface="Arial" charset="0"/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x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(</a:t>
            </a:r>
            <a:r>
              <a:rPr lang="en-US" altLang="en-US" b="1">
                <a:latin typeface="Courier New" pitchFamily="49" charset="0"/>
                <a:cs typeface="Arial" charset="0"/>
              </a:rPr>
              <a:t>x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)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</a:t>
            </a:r>
            <a:endParaRPr lang="en-US" altLang="en-US" b="1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cs typeface="Arial" charset="0"/>
              </a:rPr>
              <a:t>    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  <a:cs typeface="Arial" charset="0"/>
              </a:rPr>
              <a:t>,</a:t>
            </a:r>
            <a:r>
              <a:rPr lang="en-US" altLang="en-US" b="1">
                <a:latin typeface="Courier New" pitchFamily="49" charset="0"/>
                <a:cs typeface="Arial" charset="0"/>
              </a:rPr>
              <a:t>x</a:t>
            </a:r>
            <a:r>
              <a:rPr lang="en-US" altLang="en-US" b="1">
                <a:solidFill>
                  <a:srgbClr val="009900"/>
                </a:solidFill>
                <a:cs typeface="Arial" charset="0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 </a:t>
            </a:r>
            <a:r>
              <a:rPr lang="en-US" altLang="en-US" b="1">
                <a:latin typeface="Courier New" pitchFamily="49" charset="0"/>
              </a:rPr>
              <a:t>e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>
                <a:solidFill>
                  <a:srgbClr val="009900"/>
                </a:solidFill>
              </a:rPr>
              <a:t>         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cs typeface="Arial" charset="0"/>
              </a:rPr>
              <a:t>e1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b="1">
                <a:cs typeface="Arial" charset="0"/>
              </a:rPr>
              <a:t>→ 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cs typeface="Arial" charset="0"/>
              </a:rPr>
              <a:t>e2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</a:t>
            </a:r>
            <a:endParaRPr lang="en-US" altLang="en-US">
              <a:solidFill>
                <a:srgbClr val="0099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9900"/>
                </a:solidFill>
              </a:rPr>
              <a:t> ––––––––––––––––––      ––––––––––––––––––––––––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cs typeface="Arial" charset="0"/>
              </a:rPr>
              <a:t>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cs typeface="Arial" charset="0"/>
              </a:rPr>
              <a:t>(</a:t>
            </a:r>
            <a:r>
              <a:rPr lang="el-GR" altLang="en-US" b="1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λ</a:t>
            </a:r>
            <a:r>
              <a:rPr lang="en-US" altLang="en-US" b="1">
                <a:latin typeface="Courier New" pitchFamily="49" charset="0"/>
                <a:cs typeface="Arial" charset="0"/>
              </a:rPr>
              <a:t>x</a:t>
            </a:r>
            <a:r>
              <a:rPr lang="en-US" altLang="en-US" b="1" i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e)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b="1">
                <a:cs typeface="Arial" charset="0"/>
              </a:rPr>
              <a:t>→ 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    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cs typeface="Arial" charset="0"/>
              </a:rPr>
              <a:t>e1 e2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>
                <a:solidFill>
                  <a:srgbClr val="009900"/>
                </a:solidFill>
              </a:rPr>
              <a:t>    	</a:t>
            </a:r>
          </a:p>
        </p:txBody>
      </p:sp>
    </p:spTree>
    <p:extLst>
      <p:ext uri="{BB962C8B-B14F-4D97-AF65-F5344CB8AC3E}">
        <p14:creationId xmlns:p14="http://schemas.microsoft.com/office/powerpoint/2010/main" val="6062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78C-45F9-4410-879E-561905749A8B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Exploring some arguments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 dirty="0"/>
              <a:t>(b) “Static typing is more convenient”</a:t>
            </a:r>
          </a:p>
          <a:p>
            <a:pPr marL="914400" lvl="1" indent="-457200"/>
            <a:r>
              <a:rPr lang="en-US" altLang="en-US" dirty="0"/>
              <a:t>Harder to write a library defensively that raises errors before it’s too late or client gets a bizarre failure message</a:t>
            </a:r>
          </a:p>
          <a:p>
            <a:pPr marL="457200" indent="-457200">
              <a:buFontTx/>
              <a:buNone/>
            </a:pPr>
            <a:endParaRPr lang="en-US" altLang="en-US" sz="1000" dirty="0"/>
          </a:p>
          <a:p>
            <a:pPr marL="457200" indent="-457200">
              <a:buFontTx/>
              <a:buNone/>
            </a:pPr>
            <a:r>
              <a:rPr lang="en-US" altLang="en-US" dirty="0"/>
              <a:t>    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 (* if </a:t>
            </a:r>
            <a:r>
              <a:rPr lang="en-US" altLang="en-US" b="1" dirty="0" err="1" smtClean="0">
                <a:solidFill>
                  <a:srgbClr val="FF5050"/>
                </a:solidFill>
                <a:latin typeface="Courier New" pitchFamily="49" charset="0"/>
              </a:rPr>
              <a:t>OCaml</a:t>
            </a: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were dynamically typed *)</a:t>
            </a:r>
          </a:p>
          <a:p>
            <a:pPr marL="457200" indent="-457200">
              <a:buFontTx/>
              <a:buNone/>
            </a:pPr>
            <a:r>
              <a:rPr lang="en-US" altLang="en-US" dirty="0"/>
              <a:t>	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? x </a:t>
            </a:r>
          </a:p>
          <a:p>
            <a:pPr marL="457200" indent="-457200"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 dirty="0">
                <a:latin typeface="Courier New" pitchFamily="49" charset="0"/>
              </a:rPr>
              <a:t> x*x*x </a:t>
            </a:r>
          </a:p>
          <a:p>
            <a:pPr marL="457200" indent="-457200"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else</a:t>
            </a:r>
            <a:r>
              <a:rPr lang="en-US" altLang="en-US" b="1" dirty="0">
                <a:latin typeface="Courier New" pitchFamily="49" charset="0"/>
              </a:rPr>
              <a:t> raise Failure</a:t>
            </a:r>
          </a:p>
          <a:p>
            <a:pPr marL="457200" indent="-457200">
              <a:buFontTx/>
              <a:buNone/>
            </a:pPr>
            <a:r>
              <a:rPr lang="en-US" altLang="en-US" dirty="0"/>
              <a:t>versus</a:t>
            </a:r>
          </a:p>
          <a:p>
            <a:pPr marL="457200" indent="-457200">
              <a:buFontTx/>
              <a:buNone/>
            </a:pP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   (* actual </a:t>
            </a:r>
            <a:r>
              <a:rPr lang="en-US" altLang="en-US" b="1" dirty="0" err="1" smtClean="0">
                <a:solidFill>
                  <a:srgbClr val="FF5050"/>
                </a:solidFill>
                <a:latin typeface="Courier New" pitchFamily="49" charset="0"/>
              </a:rPr>
              <a:t>OCaml</a:t>
            </a: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*)</a:t>
            </a:r>
          </a:p>
          <a:p>
            <a:pPr marL="457200" indent="-457200">
              <a:buFontTx/>
              <a:buNone/>
            </a:pP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x*x*x </a:t>
            </a:r>
          </a:p>
          <a:p>
            <a:pPr marL="457200" indent="-457200">
              <a:buFontTx/>
              <a:buNone/>
            </a:pPr>
            <a:endParaRPr lang="en-US" altLang="en-US" b="1" dirty="0">
              <a:solidFill>
                <a:srgbClr val="FF505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8D59A-AD65-4000-BA3D-6AB1A63818B6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Exploring some arguments</a:t>
            </a:r>
          </a:p>
        </p:txBody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 marL="457200" indent="-457200">
              <a:buFontTx/>
              <a:buAutoNum type="arabicPeriod" startAt="2"/>
            </a:pPr>
            <a:r>
              <a:rPr lang="en-US" altLang="en-US" dirty="0"/>
              <a:t>Static typing does/doesn’t prevent useful programs</a:t>
            </a:r>
          </a:p>
          <a:p>
            <a:pPr marL="457200" indent="-457200">
              <a:buFontTx/>
              <a:buNone/>
            </a:pPr>
            <a:r>
              <a:rPr lang="en-US" altLang="en-US" dirty="0"/>
              <a:t>Overly restrictive type systems certainly can (cf. Pascal arrays)</a:t>
            </a:r>
          </a:p>
          <a:p>
            <a:pPr marL="457200" indent="-457200">
              <a:buFontTx/>
              <a:buNone/>
            </a:pPr>
            <a:r>
              <a:rPr lang="en-US" altLang="en-US" dirty="0"/>
              <a:t>Sum types give you as much flexibility as you want:</a:t>
            </a:r>
          </a:p>
          <a:p>
            <a:pPr marL="457200" indent="-457200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	type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anything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</a:p>
          <a:p>
            <a:pPr marL="457200" indent="-457200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	  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</a:t>
            </a:r>
          </a:p>
          <a:p>
            <a:pPr marL="457200" indent="-457200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	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Bool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 dirty="0">
                <a:latin typeface="Courier New" pitchFamily="49" charset="0"/>
              </a:rPr>
              <a:t> bool</a:t>
            </a:r>
          </a:p>
          <a:p>
            <a:pPr marL="457200" indent="-457200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	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Fun</a:t>
            </a: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 dirty="0">
                <a:latin typeface="Courier New" pitchFamily="49" charset="0"/>
              </a:rPr>
              <a:t> anything -&gt; anything</a:t>
            </a:r>
          </a:p>
          <a:p>
            <a:pPr marL="457200" indent="-457200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	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Pair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 dirty="0">
                <a:latin typeface="Courier New" pitchFamily="49" charset="0"/>
              </a:rPr>
              <a:t> anything * anything</a:t>
            </a:r>
          </a:p>
          <a:p>
            <a:pPr marL="457200" indent="-457200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	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 …</a:t>
            </a:r>
          </a:p>
          <a:p>
            <a:pPr marL="457200" indent="-457200">
              <a:buFontTx/>
              <a:buNone/>
            </a:pPr>
            <a:r>
              <a:rPr lang="en-US" altLang="en-US" dirty="0"/>
              <a:t>Viewed this way, dynamic typing is static typing with </a:t>
            </a:r>
            <a:r>
              <a:rPr lang="en-US" altLang="en-US" i="1" dirty="0"/>
              <a:t>one type</a:t>
            </a:r>
            <a:r>
              <a:rPr lang="en-US" altLang="en-US" dirty="0"/>
              <a:t> and implicit tag addition/checking/removal</a:t>
            </a:r>
          </a:p>
          <a:p>
            <a:pPr marL="914400" lvl="1" indent="-457200"/>
            <a:r>
              <a:rPr lang="en-US" altLang="en-US" dirty="0"/>
              <a:t>Easy to compile dynamic typing into </a:t>
            </a:r>
            <a:r>
              <a:rPr lang="en-US" altLang="en-US" dirty="0" err="1" smtClean="0"/>
              <a:t>OCaml</a:t>
            </a:r>
            <a:r>
              <a:rPr lang="en-US" altLang="en-US" dirty="0" smtClean="0"/>
              <a:t> </a:t>
            </a:r>
            <a:r>
              <a:rPr lang="en-US" altLang="en-US" dirty="0"/>
              <a:t>this way</a:t>
            </a:r>
          </a:p>
          <a:p>
            <a:pPr marL="914400" lvl="1" indent="-457200"/>
            <a:r>
              <a:rPr lang="en-US" altLang="en-US" dirty="0"/>
              <a:t>More painful by hand (constructors and matches </a:t>
            </a:r>
            <a:r>
              <a:rPr lang="en-US" altLang="en-US" i="1" dirty="0"/>
              <a:t>everywhere</a:t>
            </a:r>
            <a:r>
              <a:rPr lang="en-US" alt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Exploring some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 (a) Static catches bugs earlier</a:t>
            </a:r>
          </a:p>
          <a:p>
            <a:pPr lvl="1"/>
            <a:r>
              <a:rPr lang="en-US" dirty="0" smtClean="0"/>
              <a:t>As soon as compiled</a:t>
            </a:r>
          </a:p>
          <a:p>
            <a:pPr lvl="1"/>
            <a:r>
              <a:rPr lang="en-US" dirty="0" smtClean="0"/>
              <a:t>Whatever is checked need not be tested for</a:t>
            </a:r>
          </a:p>
          <a:p>
            <a:pPr lvl="1"/>
            <a:r>
              <a:rPr lang="en-US" dirty="0" smtClean="0"/>
              <a:t>Programmers can “lean on the </a:t>
            </a:r>
            <a:r>
              <a:rPr lang="en-US" dirty="0" err="1" smtClean="0"/>
              <a:t>the</a:t>
            </a:r>
            <a:r>
              <a:rPr lang="en-US" dirty="0" smtClean="0"/>
              <a:t> type-checker”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currying versus </a:t>
            </a:r>
            <a:r>
              <a:rPr lang="en-US" dirty="0" err="1" smtClean="0"/>
              <a:t>tupling</a:t>
            </a:r>
            <a:r>
              <a:rPr lang="en-US" dirty="0" smtClean="0"/>
              <a:t>:</a:t>
            </a:r>
          </a:p>
          <a:p>
            <a:pPr marL="457200" indent="-457200">
              <a:buFontTx/>
              <a:buNone/>
            </a:pP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   (* does not type-check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*)</a:t>
            </a:r>
          </a:p>
          <a:p>
            <a:pPr marL="457200" indent="-457200">
              <a:buFontTx/>
              <a:buNone/>
            </a:pPr>
            <a:r>
              <a:rPr lang="en-US" altLang="en-US" dirty="0"/>
              <a:t>	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pow x y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y=0 </a:t>
            </a:r>
            <a:endParaRPr lang="en-US" altLang="en-US" b="1" dirty="0">
              <a:latin typeface="Courier New" pitchFamily="49" charset="0"/>
            </a:endParaRPr>
          </a:p>
          <a:p>
            <a:pPr marL="457200" indent="-457200"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 dirty="0" smtClean="0">
                <a:latin typeface="Courier New" pitchFamily="49" charset="0"/>
              </a:rPr>
              <a:t> 1 </a:t>
            </a:r>
            <a:endParaRPr lang="en-US" altLang="en-US" b="1" dirty="0">
              <a:latin typeface="Courier New" pitchFamily="49" charset="0"/>
            </a:endParaRPr>
          </a:p>
          <a:p>
            <a:pPr marL="457200" indent="-457200"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else</a:t>
            </a:r>
            <a:r>
              <a:rPr lang="en-US" altLang="en-US" b="1" dirty="0" smtClean="0">
                <a:latin typeface="Courier New" pitchFamily="49" charset="0"/>
              </a:rPr>
              <a:t> x * pow (x,y-1)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01B2-1060-4D1C-ADA5-DEFDF32FD20D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9635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Exploring some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 (b) But static often catches only “easy” bugs</a:t>
            </a:r>
          </a:p>
          <a:p>
            <a:pPr lvl="1"/>
            <a:r>
              <a:rPr lang="en-US" dirty="0" smtClean="0"/>
              <a:t>So you still have to test</a:t>
            </a:r>
          </a:p>
          <a:p>
            <a:pPr lvl="1"/>
            <a:r>
              <a:rPr lang="en-US" dirty="0" smtClean="0"/>
              <a:t>And any decent test-suite will catch the “easy” bugs too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still wrong even after fixing currying vs. </a:t>
            </a:r>
            <a:r>
              <a:rPr lang="en-US" dirty="0" err="1" smtClean="0"/>
              <a:t>tupling</a:t>
            </a:r>
            <a:endParaRPr lang="en-US" dirty="0" smtClean="0"/>
          </a:p>
          <a:p>
            <a:pPr marL="457200" indent="-457200">
              <a:buFontTx/>
              <a:buNone/>
            </a:pP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   (* does not type-check </a:t>
            </a:r>
            <a:r>
              <a:rPr lang="en-US" altLang="en-US" b="1" i="1" dirty="0" smtClean="0">
                <a:solidFill>
                  <a:srgbClr val="FF5050"/>
                </a:solidFill>
                <a:latin typeface="Courier New" pitchFamily="49" charset="0"/>
              </a:rPr>
              <a:t>and </a:t>
            </a:r>
            <a:r>
              <a:rPr lang="en-US" altLang="en-US" b="1" dirty="0" smtClean="0">
                <a:solidFill>
                  <a:srgbClr val="FF5050"/>
                </a:solidFill>
                <a:latin typeface="Courier New" pitchFamily="49" charset="0"/>
              </a:rPr>
              <a:t>wrong algorithm </a:t>
            </a:r>
            <a:r>
              <a:rPr lang="en-US" altLang="en-US" b="1" dirty="0">
                <a:solidFill>
                  <a:srgbClr val="FF5050"/>
                </a:solidFill>
                <a:latin typeface="Courier New" pitchFamily="49" charset="0"/>
              </a:rPr>
              <a:t>*)</a:t>
            </a:r>
          </a:p>
          <a:p>
            <a:pPr marL="457200" indent="-457200">
              <a:buFontTx/>
              <a:buNone/>
            </a:pPr>
            <a:r>
              <a:rPr lang="en-US" altLang="en-US" dirty="0"/>
              <a:t>	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pow x y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y=0 </a:t>
            </a:r>
            <a:endParaRPr lang="en-US" altLang="en-US" b="1" dirty="0">
              <a:latin typeface="Courier New" pitchFamily="49" charset="0"/>
            </a:endParaRPr>
          </a:p>
          <a:p>
            <a:pPr marL="457200" indent="-457200"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 dirty="0" smtClean="0">
                <a:latin typeface="Courier New" pitchFamily="49" charset="0"/>
              </a:rPr>
              <a:t> 1 </a:t>
            </a:r>
            <a:endParaRPr lang="en-US" altLang="en-US" b="1" dirty="0">
              <a:latin typeface="Courier New" pitchFamily="49" charset="0"/>
            </a:endParaRPr>
          </a:p>
          <a:p>
            <a:pPr marL="457200" indent="-457200"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</a:t>
            </a:r>
            <a:r>
              <a:rPr lang="en-US" altLang="en-US" b="1" dirty="0" smtClean="0"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</a:rPr>
              <a:t>else</a:t>
            </a:r>
            <a:r>
              <a:rPr lang="en-US" altLang="en-US" b="1" dirty="0" smtClean="0">
                <a:latin typeface="Courier New" pitchFamily="49" charset="0"/>
              </a:rPr>
              <a:t> x + pow (x,y-1)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01B2-1060-4D1C-ADA5-DEFDF32FD20D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4845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F2E0-8FEA-413B-B3D9-C9CFB78171D7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Exploring some arguments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4</a:t>
            </a:r>
            <a:r>
              <a:rPr lang="en-US" altLang="en-US" dirty="0" smtClean="0"/>
              <a:t>.  (a</a:t>
            </a:r>
            <a:r>
              <a:rPr lang="en-US" altLang="en-US" dirty="0"/>
              <a:t>) “Dynamic typing better for code evolution”</a:t>
            </a:r>
          </a:p>
          <a:p>
            <a:pPr marL="457200" indent="-457200">
              <a:buFontTx/>
              <a:buNone/>
            </a:pPr>
            <a:endParaRPr lang="en-US" altLang="en-US" sz="900" dirty="0"/>
          </a:p>
          <a:p>
            <a:pPr marL="457200" indent="-457200">
              <a:buFontTx/>
              <a:buNone/>
            </a:pPr>
            <a:r>
              <a:rPr lang="en-US" altLang="en-US" dirty="0"/>
              <a:t>Imagine changing: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x*x*x </a:t>
            </a:r>
          </a:p>
          <a:p>
            <a:pPr marL="457200" indent="-457200">
              <a:buFontTx/>
              <a:buNone/>
            </a:pPr>
            <a:r>
              <a:rPr lang="en-US" altLang="en-US" dirty="0"/>
              <a:t>  </a:t>
            </a:r>
          </a:p>
          <a:p>
            <a:pPr marL="457200" indent="-457200">
              <a:buFontTx/>
              <a:buNone/>
            </a:pPr>
            <a:r>
              <a:rPr lang="en-US" altLang="en-US" dirty="0"/>
              <a:t>To: 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type</a:t>
            </a:r>
            <a:r>
              <a:rPr lang="en-US" altLang="en-US" b="1" dirty="0">
                <a:latin typeface="Courier New" pitchFamily="49" charset="0"/>
              </a:rPr>
              <a:t> t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of</a:t>
            </a:r>
            <a:r>
              <a:rPr lang="en-US" altLang="en-US" b="1" dirty="0">
                <a:latin typeface="Courier New" pitchFamily="49" charset="0"/>
              </a:rPr>
              <a:t> string</a:t>
            </a:r>
          </a:p>
          <a:p>
            <a:pPr marL="457200" indent="-457200"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 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match</a:t>
            </a:r>
            <a:r>
              <a:rPr lang="en-US" altLang="en-US" b="1" dirty="0">
                <a:latin typeface="Courier New" pitchFamily="49" charset="0"/>
              </a:rPr>
              <a:t> x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with</a:t>
            </a:r>
            <a:r>
              <a:rPr lang="en-US" altLang="en-US" b="1" dirty="0">
                <a:latin typeface="Courier New" pitchFamily="49" charset="0"/>
              </a:rPr>
              <a:t> I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*</a:t>
            </a:r>
            <a:r>
              <a:rPr lang="en-US" altLang="en-US" b="1" dirty="0" err="1"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*</a:t>
            </a:r>
            <a:r>
              <a:rPr lang="en-US" altLang="en-US" b="1" dirty="0" err="1">
                <a:latin typeface="Courier New" pitchFamily="49" charset="0"/>
              </a:rPr>
              <a:t>i</a:t>
            </a:r>
            <a:r>
              <a:rPr lang="en-US" altLang="en-US" b="1" dirty="0">
                <a:latin typeface="Courier New" pitchFamily="49" charset="0"/>
              </a:rPr>
              <a:t> </a:t>
            </a:r>
          </a:p>
          <a:p>
            <a:pPr marL="457200" indent="-457200"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       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S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-&gt;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s^s^s</a:t>
            </a:r>
            <a:endParaRPr lang="en-US" altLang="en-US" b="1" dirty="0">
              <a:latin typeface="Courier New" pitchFamily="49" charset="0"/>
            </a:endParaRPr>
          </a:p>
          <a:p>
            <a:pPr marL="914400" lvl="1" indent="-457200"/>
            <a:r>
              <a:rPr lang="en-US" altLang="en-US" dirty="0"/>
              <a:t>Static: Must change all existing callers</a:t>
            </a:r>
          </a:p>
          <a:p>
            <a:pPr marL="457200" indent="-457200"/>
            <a:endParaRPr lang="en-US" altLang="en-US" dirty="0"/>
          </a:p>
          <a:p>
            <a:pPr marL="457200" indent="-457200">
              <a:buFontTx/>
              <a:buNone/>
            </a:pPr>
            <a:r>
              <a:rPr lang="en-US" altLang="en-US" dirty="0"/>
              <a:t>Dynamic: No change to existing callers…</a:t>
            </a:r>
          </a:p>
          <a:p>
            <a:pPr marL="457200" indent="-457200"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? x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 dirty="0">
                <a:latin typeface="Courier New" pitchFamily="49" charset="0"/>
              </a:rPr>
              <a:t> x*x*x</a:t>
            </a:r>
          </a:p>
          <a:p>
            <a:pPr marL="457200" indent="-457200"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     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else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err="1">
                <a:latin typeface="Courier New" pitchFamily="49" charset="0"/>
              </a:rPr>
              <a:t>x^x^x</a:t>
            </a:r>
            <a:endParaRPr lang="en-US" altLang="en-US" b="1" dirty="0">
              <a:latin typeface="Courier New" pitchFamily="49" charset="0"/>
            </a:endParaRPr>
          </a:p>
          <a:p>
            <a:pPr marL="457200" indent="-457200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B5FAC-3A40-4B78-B4AB-473BE49CEEE2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Exploring some arguments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en-US" altLang="en-US" dirty="0"/>
              <a:t>(b) “Static typing better for code evolution”</a:t>
            </a:r>
          </a:p>
          <a:p>
            <a:pPr marL="457200" indent="-457200">
              <a:buFontTx/>
              <a:buNone/>
            </a:pPr>
            <a:endParaRPr lang="en-US" altLang="en-US" sz="900" dirty="0"/>
          </a:p>
          <a:p>
            <a:pPr marL="457200" indent="-457200">
              <a:buFontTx/>
              <a:buNone/>
            </a:pPr>
            <a:r>
              <a:rPr lang="en-US" altLang="en-US" dirty="0"/>
              <a:t>Imagine changing the return type instead of the argument type:</a:t>
            </a:r>
          </a:p>
          <a:p>
            <a:pPr marL="457200" indent="-457200">
              <a:buFontTx/>
              <a:buNone/>
            </a:pPr>
            <a:r>
              <a:rPr lang="en-US" altLang="en-US" dirty="0"/>
              <a:t>   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latin typeface="Courier New" pitchFamily="49" charset="0"/>
              </a:rPr>
              <a:t> x &gt; 0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 dirty="0">
                <a:latin typeface="Courier New" pitchFamily="49" charset="0"/>
              </a:rPr>
              <a:t> I (x*x*x) </a:t>
            </a:r>
          </a:p>
          <a:p>
            <a:pPr marL="457200" indent="-457200"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                      </a:t>
            </a:r>
            <a:r>
              <a:rPr lang="en-US" altLang="en-US" sz="1400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else</a:t>
            </a:r>
            <a:r>
              <a:rPr lang="en-US" altLang="en-US" b="1" dirty="0">
                <a:latin typeface="Courier New" pitchFamily="49" charset="0"/>
              </a:rPr>
              <a:t> S </a:t>
            </a:r>
            <a:r>
              <a:rPr lang="en-US" altLang="en-US" b="1" dirty="0" smtClean="0">
                <a:latin typeface="Courier New" pitchFamily="49" charset="0"/>
              </a:rPr>
              <a:t>"hi"</a:t>
            </a:r>
            <a:endParaRPr lang="en-US" altLang="en-US" b="1" dirty="0">
              <a:latin typeface="Courier New" pitchFamily="49" charset="0"/>
            </a:endParaRPr>
          </a:p>
          <a:p>
            <a:pPr marL="457200" indent="-457200">
              <a:buFontTx/>
              <a:buNone/>
            </a:pPr>
            <a:r>
              <a:rPr lang="en-US" altLang="en-US" dirty="0"/>
              <a:t>  </a:t>
            </a:r>
          </a:p>
          <a:p>
            <a:pPr marL="457200" indent="-457200"/>
            <a:r>
              <a:rPr lang="en-US" altLang="en-US" dirty="0"/>
              <a:t>Static: Type-checker gives you a full to-do list</a:t>
            </a:r>
          </a:p>
          <a:p>
            <a:pPr marL="914400" lvl="1" indent="-457200"/>
            <a:r>
              <a:rPr lang="en-US" altLang="en-US" dirty="0"/>
              <a:t>cf. Adding a new constructor if you avoid wildcard patterns</a:t>
            </a:r>
          </a:p>
          <a:p>
            <a:pPr marL="457200" indent="-457200"/>
            <a:endParaRPr lang="en-US" altLang="en-US" dirty="0"/>
          </a:p>
          <a:p>
            <a:pPr marL="457200" indent="-457200"/>
            <a:r>
              <a:rPr lang="en-US" altLang="en-US" dirty="0"/>
              <a:t>Dynamic: No change to existing callers; failures at runtime</a:t>
            </a:r>
          </a:p>
          <a:p>
            <a:pPr marL="457200" indent="-457200">
              <a:buFontTx/>
              <a:buNone/>
            </a:pP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   let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=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if</a:t>
            </a:r>
            <a:r>
              <a:rPr lang="en-US" altLang="en-US" b="1" dirty="0">
                <a:latin typeface="Courier New" pitchFamily="49" charset="0"/>
              </a:rPr>
              <a:t> x &gt; 0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then</a:t>
            </a:r>
            <a:r>
              <a:rPr lang="en-US" altLang="en-US" b="1" dirty="0">
                <a:latin typeface="Courier New" pitchFamily="49" charset="0"/>
              </a:rPr>
              <a:t> x*x*x</a:t>
            </a:r>
          </a:p>
          <a:p>
            <a:pPr marL="457200" indent="-457200"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                        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else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 smtClean="0">
                <a:latin typeface="Courier New" pitchFamily="49" charset="0"/>
              </a:rPr>
              <a:t>"hi"</a:t>
            </a:r>
            <a:endParaRPr lang="en-US" altLang="en-US" b="1" dirty="0">
              <a:latin typeface="Courier New" pitchFamily="49" charset="0"/>
            </a:endParaRPr>
          </a:p>
          <a:p>
            <a:pPr marL="457200" indent="-457200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97A0-DC5A-4C49-9605-5119BFF04CF7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Exploring some arguments</a:t>
            </a:r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+mj-lt"/>
              <a:buAutoNum type="arabicPeriod" startAt="5"/>
            </a:pPr>
            <a:r>
              <a:rPr lang="en-US" altLang="en-US" dirty="0"/>
              <a:t>Types make code reuse easier/harder</a:t>
            </a:r>
          </a:p>
          <a:p>
            <a:pPr marL="457200" indent="-457200">
              <a:lnSpc>
                <a:spcPct val="90000"/>
              </a:lnSpc>
            </a:pPr>
            <a:endParaRPr lang="en-US" altLang="en-US" sz="1200" dirty="0"/>
          </a:p>
          <a:p>
            <a:pPr marL="457200" indent="-457200">
              <a:lnSpc>
                <a:spcPct val="90000"/>
              </a:lnSpc>
            </a:pPr>
            <a:r>
              <a:rPr lang="en-US" altLang="en-US" dirty="0"/>
              <a:t>Dynamic: 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dirty="0"/>
              <a:t>Sound static typing always means some code could be reused more if only the type-checker would allow it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dirty="0"/>
              <a:t>By using the same data structures for everything (e.g., lists), you can reuse lots of libraries</a:t>
            </a:r>
          </a:p>
          <a:p>
            <a:pPr marL="457200" indent="-457200">
              <a:lnSpc>
                <a:spcPct val="90000"/>
              </a:lnSpc>
            </a:pPr>
            <a:endParaRPr lang="en-US" altLang="en-US" sz="1200" dirty="0"/>
          </a:p>
          <a:p>
            <a:pPr marL="457200" indent="-457200">
              <a:lnSpc>
                <a:spcPct val="90000"/>
              </a:lnSpc>
            </a:pPr>
            <a:r>
              <a:rPr lang="en-US" altLang="en-US" dirty="0"/>
              <a:t>Static: 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dirty="0"/>
              <a:t>Using separate types catches bugs and enforces abstractions (don’t accidentally confuse two lists)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altLang="en-US" dirty="0"/>
              <a:t>Advanced types can provide enough flexibility in practice</a:t>
            </a:r>
          </a:p>
          <a:p>
            <a:pPr marL="914400" lvl="1" indent="-457200">
              <a:lnSpc>
                <a:spcPct val="90000"/>
              </a:lnSpc>
            </a:pPr>
            <a:endParaRPr lang="en-US" altLang="en-US" sz="1200" dirty="0"/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altLang="en-US" dirty="0"/>
              <a:t>Whether to encode with an existing type and use libraries or make a new type is a key design trade-off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1110-2EF9-4240-825E-56A8101469F1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75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Exploring some arguments</a:t>
            </a:r>
          </a:p>
        </p:txBody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altLang="en-US" dirty="0"/>
              <a:t>Types make programs slower/faster</a:t>
            </a:r>
          </a:p>
          <a:p>
            <a:pPr marL="457200" indent="-457200"/>
            <a:endParaRPr lang="en-US" altLang="en-US" dirty="0"/>
          </a:p>
          <a:p>
            <a:pPr marL="457200" indent="-457200"/>
            <a:r>
              <a:rPr lang="en-US" altLang="en-US" dirty="0"/>
              <a:t>Static</a:t>
            </a:r>
          </a:p>
          <a:p>
            <a:pPr marL="914400" lvl="1" indent="-457200"/>
            <a:r>
              <a:rPr lang="en-US" altLang="en-US" dirty="0"/>
              <a:t>Faster and smaller because programmer controls where tag tests occur and which tags are actually stored</a:t>
            </a:r>
          </a:p>
          <a:p>
            <a:pPr marL="1314450" lvl="2" indent="-457200"/>
            <a:r>
              <a:rPr lang="en-US" altLang="en-US" dirty="0"/>
              <a:t>Example: “Only when using datatypes”</a:t>
            </a:r>
          </a:p>
          <a:p>
            <a:pPr marL="457200" indent="-457200"/>
            <a:endParaRPr lang="en-US" altLang="en-US" dirty="0" smtClean="0"/>
          </a:p>
          <a:p>
            <a:pPr marL="457200" indent="-457200"/>
            <a:r>
              <a:rPr lang="en-US" altLang="en-US" dirty="0" smtClean="0"/>
              <a:t>Dynamic</a:t>
            </a:r>
            <a:r>
              <a:rPr lang="en-US" altLang="en-US" dirty="0"/>
              <a:t>:</a:t>
            </a:r>
          </a:p>
          <a:p>
            <a:pPr marL="914400" lvl="1" indent="-457200"/>
            <a:r>
              <a:rPr lang="en-US" altLang="en-US" dirty="0"/>
              <a:t>Faster because don’t have to code around the type system</a:t>
            </a:r>
          </a:p>
          <a:p>
            <a:pPr marL="914400" lvl="1" indent="-457200"/>
            <a:r>
              <a:rPr lang="en-US" altLang="en-US" dirty="0"/>
              <a:t>Optimizer can remove </a:t>
            </a:r>
            <a:r>
              <a:rPr lang="en-US" altLang="en-US" dirty="0" smtClean="0"/>
              <a:t>[some] unnecessary </a:t>
            </a:r>
            <a:r>
              <a:rPr lang="en-US" altLang="en-US" dirty="0"/>
              <a:t>tag </a:t>
            </a:r>
            <a:r>
              <a:rPr lang="en-US" altLang="en-US" dirty="0" smtClean="0"/>
              <a:t>tests [and tends to do better in inner loops]</a:t>
            </a:r>
            <a:endParaRPr lang="en-US" altLang="en-US" dirty="0"/>
          </a:p>
          <a:p>
            <a:pPr marL="914400" lvl="1" indent="-457200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Exploring some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7"/>
            </a:pPr>
            <a:r>
              <a:rPr lang="en-US" dirty="0" smtClean="0"/>
              <a:t>(a) Dynamic better for prototyping</a:t>
            </a:r>
          </a:p>
          <a:p>
            <a:pPr marL="457200" indent="-457200">
              <a:buAutoNum type="arabicPeriod" startAt="7"/>
            </a:pPr>
            <a:endParaRPr lang="en-US" dirty="0"/>
          </a:p>
          <a:p>
            <a:pPr marL="0" indent="0">
              <a:buNone/>
            </a:pPr>
            <a:r>
              <a:rPr lang="en-US" dirty="0"/>
              <a:t>Early on, you may not know what cases you need in datatypes and functions</a:t>
            </a:r>
          </a:p>
          <a:p>
            <a:pPr lvl="1"/>
            <a:r>
              <a:rPr lang="en-US" dirty="0"/>
              <a:t>But static typing disallows code without having all cases; dynamic lets incomplete programs run</a:t>
            </a:r>
          </a:p>
          <a:p>
            <a:pPr lvl="1"/>
            <a:r>
              <a:rPr lang="en-US" dirty="0"/>
              <a:t>So you make premature commitments to data structures</a:t>
            </a:r>
          </a:p>
          <a:p>
            <a:pPr lvl="1"/>
            <a:r>
              <a:rPr lang="en-US" dirty="0"/>
              <a:t>And end up writing code to appease the type-checker that you later throw away</a:t>
            </a:r>
          </a:p>
          <a:p>
            <a:pPr lvl="2"/>
            <a:r>
              <a:rPr lang="en-US" dirty="0"/>
              <a:t>Particularly frustrating while prototyping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01B2-1060-4D1C-ADA5-DEFDF32FD20D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07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Exploring some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  (b)  Static better for prototyping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better way to document your evolving decisions on data structures and code-cases than with the type system?</a:t>
            </a:r>
          </a:p>
          <a:p>
            <a:pPr lvl="1"/>
            <a:r>
              <a:rPr lang="en-US" dirty="0"/>
              <a:t>New, evolving code most likely to make inconsistent assumptions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Easy to put in temporary stubs as necessary, such as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| _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raise Unimplemented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01B2-1060-4D1C-ADA5-DEFDF32FD20D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52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800080"/>
                </a:solidFill>
              </a:rPr>
              <a:t>Lecture 5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en-US" sz="1400">
                <a:solidFill>
                  <a:srgbClr val="800080"/>
                </a:solidFill>
              </a:rPr>
              <a:t>CSE P505 Autumn 2016  Dan Grossman</a:t>
            </a:r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F0EBE0-9DE4-476D-95A2-A78E790DA80E}" type="slidenum">
              <a:rPr lang="en-US" altLang="en-US" sz="1400">
                <a:solidFill>
                  <a:srgbClr val="800080"/>
                </a:solidFill>
              </a:rPr>
              <a:pPr eaLnBrk="1" hangingPunct="1"/>
              <a:t>5</a:t>
            </a:fld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function rule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Where did </a:t>
            </a:r>
            <a:r>
              <a:rPr lang="el-GR" altLang="en-US" b="1" dirty="0" smtClean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dirty="0" smtClean="0">
                <a:solidFill>
                  <a:srgbClr val="009900"/>
                </a:solidFill>
              </a:rPr>
              <a:t> </a:t>
            </a:r>
            <a:r>
              <a:rPr lang="en-US" altLang="en-US" dirty="0" smtClean="0"/>
              <a:t>come from?</a:t>
            </a:r>
          </a:p>
          <a:p>
            <a:pPr lvl="1" eaLnBrk="1" hangingPunct="1"/>
            <a:r>
              <a:rPr lang="en-US" altLang="en-US" dirty="0" smtClean="0"/>
              <a:t>Our rule “inferred” or “guessed” it</a:t>
            </a:r>
          </a:p>
          <a:p>
            <a:pPr lvl="1" eaLnBrk="1" hangingPunct="1"/>
            <a:r>
              <a:rPr lang="en-US" altLang="en-US" dirty="0" smtClean="0"/>
              <a:t>To be syntax-directed, change </a:t>
            </a:r>
            <a:r>
              <a:rPr lang="el-GR" altLang="en-US" b="1" dirty="0" smtClean="0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 dirty="0" err="1" smtClean="0">
                <a:latin typeface="Courier New" pitchFamily="49" charset="0"/>
              </a:rPr>
              <a:t>x</a:t>
            </a:r>
            <a:r>
              <a:rPr lang="en-US" alt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 dirty="0" err="1" smtClean="0">
                <a:latin typeface="Courier New" pitchFamily="49" charset="0"/>
              </a:rPr>
              <a:t>e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to</a:t>
            </a:r>
            <a:r>
              <a:rPr lang="en-US" altLang="en-US" i="1" dirty="0" smtClean="0"/>
              <a:t> </a:t>
            </a:r>
            <a:r>
              <a:rPr lang="el-GR" altLang="en-US" b="1" dirty="0" smtClean="0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 dirty="0" smtClean="0">
                <a:latin typeface="Courier New" pitchFamily="49" charset="0"/>
              </a:rPr>
              <a:t>x</a:t>
            </a:r>
            <a:r>
              <a:rPr lang="en-US" altLang="en-US" b="1" i="1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l-GR" altLang="en-US" b="1" dirty="0" smtClean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 dirty="0" smtClean="0">
                <a:latin typeface="Courier New" pitchFamily="49" charset="0"/>
              </a:rPr>
              <a:t>e</a:t>
            </a:r>
            <a:r>
              <a:rPr lang="en-US" altLang="en-US" b="1" i="1" dirty="0" smtClean="0">
                <a:latin typeface="Courier New" pitchFamily="49" charset="0"/>
              </a:rPr>
              <a:t> </a:t>
            </a:r>
            <a:r>
              <a:rPr lang="en-US" altLang="en-US" dirty="0" smtClean="0"/>
              <a:t>and use that</a:t>
            </a:r>
            <a:r>
              <a:rPr lang="en-US" altLang="en-US" b="1" i="1" dirty="0" smtClean="0">
                <a:latin typeface="Courier New" pitchFamily="49" charset="0"/>
              </a:rPr>
              <a:t> </a:t>
            </a:r>
            <a:r>
              <a:rPr lang="el-GR" altLang="en-US" b="1" dirty="0" smtClean="0">
                <a:latin typeface="Courier New" pitchFamily="49" charset="0"/>
                <a:cs typeface="Courier New" pitchFamily="49" charset="0"/>
              </a:rPr>
              <a:t>τ</a:t>
            </a: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en-US" dirty="0" smtClean="0">
                <a:cs typeface="Courier New" pitchFamily="49" charset="0"/>
              </a:rPr>
              <a:t>If we think of </a:t>
            </a:r>
            <a:r>
              <a:rPr lang="el-GR" altLang="en-US" dirty="0" smtClean="0">
                <a:cs typeface="Arial" charset="0"/>
              </a:rPr>
              <a:t>Γ</a:t>
            </a:r>
            <a:r>
              <a:rPr lang="en-US" altLang="en-US" dirty="0" smtClean="0">
                <a:cs typeface="Arial" charset="0"/>
              </a:rPr>
              <a:t> as a partial function, we need </a:t>
            </a:r>
            <a:r>
              <a:rPr lang="en-US" altLang="en-US" b="1" dirty="0">
                <a:latin typeface="Courier New" pitchFamily="49" charset="0"/>
              </a:rPr>
              <a:t>x</a:t>
            </a:r>
            <a:r>
              <a:rPr lang="en-US" altLang="en-US" dirty="0" smtClean="0">
                <a:cs typeface="Arial" charset="0"/>
              </a:rPr>
              <a:t> not already in it (implicit systematic renaming [alpha-conversion] allows)</a:t>
            </a:r>
          </a:p>
          <a:p>
            <a:pPr lvl="1" eaLnBrk="1" hangingPunct="1"/>
            <a:r>
              <a:rPr lang="en-US" altLang="en-US" dirty="0" smtClean="0">
                <a:cs typeface="Arial" charset="0"/>
              </a:rPr>
              <a:t>Or can think of it as shadowing</a:t>
            </a:r>
          </a:p>
        </p:txBody>
      </p:sp>
      <p:sp>
        <p:nvSpPr>
          <p:cNvPr id="40967" name="Rectangle 4"/>
          <p:cNvSpPr>
            <a:spLocks noChangeArrowheads="1"/>
          </p:cNvSpPr>
          <p:nvPr/>
        </p:nvSpPr>
        <p:spPr bwMode="auto">
          <a:xfrm>
            <a:off x="3124200" y="1600200"/>
            <a:ext cx="3048000" cy="11430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975" indent="-53975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168275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282575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9900"/>
                </a:solidFill>
              </a:rPr>
              <a:t>  </a:t>
            </a:r>
            <a:r>
              <a:rPr lang="en-US" altLang="en-US">
                <a:cs typeface="Arial" charset="0"/>
              </a:rPr>
              <a:t>     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cs typeface="Arial" charset="0"/>
              </a:rPr>
              <a:t>,</a:t>
            </a:r>
            <a:r>
              <a:rPr lang="en-US" altLang="en-US" b="1">
                <a:latin typeface="Courier New" pitchFamily="49" charset="0"/>
                <a:cs typeface="Arial" charset="0"/>
              </a:rPr>
              <a:t>x</a:t>
            </a:r>
            <a:r>
              <a:rPr lang="en-US" altLang="en-US" b="1">
                <a:solidFill>
                  <a:srgbClr val="009900"/>
                </a:solidFill>
                <a:cs typeface="Arial" charset="0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 </a:t>
            </a:r>
            <a:r>
              <a:rPr lang="en-US" altLang="en-US" b="1">
                <a:latin typeface="Courier New" pitchFamily="49" charset="0"/>
              </a:rPr>
              <a:t>e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>
                <a:solidFill>
                  <a:srgbClr val="009900"/>
                </a:solidFill>
              </a:rPr>
              <a:t>––––––––––––––––––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9900"/>
                </a:solidFill>
              </a:rPr>
              <a:t>  </a:t>
            </a:r>
            <a:r>
              <a:rPr lang="el-GR" altLang="en-US">
                <a:cs typeface="Arial" charset="0"/>
              </a:rPr>
              <a:t>Γ</a:t>
            </a:r>
            <a:r>
              <a:rPr lang="en-US" altLang="en-US">
                <a:solidFill>
                  <a:srgbClr val="009900"/>
                </a:solidFill>
              </a:rPr>
              <a:t> </a:t>
            </a:r>
            <a:r>
              <a:rPr lang="en-US" altLang="en-US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cs typeface="Arial" charset="0"/>
              </a:rPr>
              <a:t>(</a:t>
            </a:r>
            <a:r>
              <a:rPr lang="el-GR" altLang="en-US" b="1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λ</a:t>
            </a:r>
            <a:r>
              <a:rPr lang="en-US" altLang="en-US" b="1">
                <a:latin typeface="Courier New" pitchFamily="49" charset="0"/>
                <a:cs typeface="Arial" charset="0"/>
              </a:rPr>
              <a:t>x</a:t>
            </a:r>
            <a:r>
              <a:rPr lang="en-US" altLang="en-US" b="1" i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e)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b="1">
                <a:cs typeface="Arial" charset="0"/>
              </a:rPr>
              <a:t>→ 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2</a:t>
            </a:r>
            <a:endParaRPr lang="en-US" altLang="en-US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8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0353-2256-47C4-BE12-91BB214997FF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Our plan</a:t>
            </a:r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altLang="en-US"/>
              <a:t>Simply-typed Lambda-Calculus</a:t>
            </a:r>
          </a:p>
          <a:p>
            <a:r>
              <a:rPr lang="en-US" altLang="en-US"/>
              <a:t>Safety = (preservation + progress)</a:t>
            </a:r>
          </a:p>
          <a:p>
            <a:r>
              <a:rPr lang="en-US" altLang="en-US"/>
              <a:t>Extensions (pairs, datatypes, recursion, etc.)</a:t>
            </a:r>
          </a:p>
          <a:p>
            <a:r>
              <a:rPr lang="en-US" altLang="en-US"/>
              <a:t>Digression: static vs. dynamic typing</a:t>
            </a:r>
          </a:p>
          <a:p>
            <a:r>
              <a:rPr lang="en-US" altLang="en-US">
                <a:solidFill>
                  <a:schemeClr val="accent2"/>
                </a:solidFill>
              </a:rPr>
              <a:t>Digression: Curry-Howard Isomorphism</a:t>
            </a:r>
          </a:p>
          <a:p>
            <a:r>
              <a:rPr lang="en-US" altLang="en-US"/>
              <a:t>Subtyping</a:t>
            </a:r>
          </a:p>
          <a:p>
            <a:r>
              <a:rPr lang="en-US" altLang="en-US"/>
              <a:t>Type Variables: </a:t>
            </a:r>
          </a:p>
          <a:p>
            <a:pPr lvl="1"/>
            <a:r>
              <a:rPr lang="en-US" altLang="en-US"/>
              <a:t>Generics (</a:t>
            </a:r>
            <a:r>
              <a:rPr lang="en-US" altLang="en-US">
                <a:sym typeface="Symbol" pitchFamily="18" charset="2"/>
              </a:rPr>
              <a:t>), Abstract types (), Recursive types</a:t>
            </a:r>
          </a:p>
          <a:p>
            <a:r>
              <a:rPr lang="en-US" altLang="en-US">
                <a:sym typeface="Symbol" pitchFamily="18" charset="2"/>
              </a:rPr>
              <a:t>Type inference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524-EA6A-4F67-BA84-EC81AD1891E8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Curry-Howard Isomorphism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What we did</a:t>
            </a:r>
          </a:p>
          <a:p>
            <a:pPr lvl="1"/>
            <a:r>
              <a:rPr lang="en-US" altLang="en-US" dirty="0"/>
              <a:t>Define a </a:t>
            </a:r>
            <a:r>
              <a:rPr lang="en-US" altLang="en-US" i="1" dirty="0"/>
              <a:t>programming language</a:t>
            </a:r>
          </a:p>
          <a:p>
            <a:pPr lvl="1"/>
            <a:r>
              <a:rPr lang="en-US" altLang="en-US" dirty="0"/>
              <a:t>Define a </a:t>
            </a:r>
            <a:r>
              <a:rPr lang="en-US" altLang="en-US" i="1" dirty="0"/>
              <a:t>type system</a:t>
            </a:r>
            <a:r>
              <a:rPr lang="en-US" altLang="en-US" dirty="0"/>
              <a:t> to </a:t>
            </a:r>
            <a:r>
              <a:rPr lang="en-US" altLang="en-US" dirty="0" smtClean="0"/>
              <a:t>rule out programs we don’t want</a:t>
            </a:r>
            <a:endParaRPr lang="en-US" altLang="en-US" dirty="0"/>
          </a:p>
          <a:p>
            <a:r>
              <a:rPr lang="en-US" altLang="en-US" dirty="0"/>
              <a:t>What logicians do</a:t>
            </a:r>
          </a:p>
          <a:p>
            <a:pPr lvl="1"/>
            <a:r>
              <a:rPr lang="en-US" altLang="en-US" dirty="0"/>
              <a:t>Define a </a:t>
            </a:r>
            <a:r>
              <a:rPr lang="en-US" altLang="en-US" i="1" dirty="0"/>
              <a:t>logic</a:t>
            </a:r>
            <a:r>
              <a:rPr lang="en-US" altLang="en-US" dirty="0"/>
              <a:t> (a way to state propositions)</a:t>
            </a:r>
          </a:p>
          <a:p>
            <a:pPr lvl="2"/>
            <a:r>
              <a:rPr lang="en-US" altLang="en-US" dirty="0"/>
              <a:t>E.g.,:</a:t>
            </a:r>
            <a:r>
              <a:rPr lang="en-US" altLang="en-US" b="1" dirty="0"/>
              <a:t> </a:t>
            </a:r>
            <a:r>
              <a:rPr lang="en-US" altLang="en-US" b="1" dirty="0">
                <a:latin typeface="Courier New" pitchFamily="49" charset="0"/>
              </a:rPr>
              <a:t>f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::=</a:t>
            </a:r>
            <a:r>
              <a:rPr lang="en-US" altLang="en-US" b="1" dirty="0">
                <a:latin typeface="Courier New" pitchFamily="49" charset="0"/>
              </a:rPr>
              <a:t> p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f or f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f and f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 f -&gt; f</a:t>
            </a:r>
          </a:p>
          <a:p>
            <a:pPr lvl="1"/>
            <a:r>
              <a:rPr lang="en-US" altLang="en-US" dirty="0"/>
              <a:t>Define a </a:t>
            </a:r>
            <a:r>
              <a:rPr lang="en-US" altLang="en-US" i="1" dirty="0"/>
              <a:t>proof system</a:t>
            </a:r>
            <a:r>
              <a:rPr lang="en-US" altLang="en-US" dirty="0"/>
              <a:t> (a </a:t>
            </a:r>
            <a:r>
              <a:rPr lang="en-US" altLang="en-US" dirty="0" smtClean="0"/>
              <a:t>[sound] way </a:t>
            </a:r>
            <a:r>
              <a:rPr lang="en-US" altLang="en-US" dirty="0"/>
              <a:t>to prove propositions)</a:t>
            </a:r>
          </a:p>
          <a:p>
            <a:r>
              <a:rPr lang="en-US" altLang="en-US" dirty="0"/>
              <a:t>It turns out we did that too!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Slogans:</a:t>
            </a:r>
          </a:p>
          <a:p>
            <a:pPr lvl="1"/>
            <a:r>
              <a:rPr lang="en-US" altLang="en-US" dirty="0" smtClean="0"/>
              <a:t>“Propositions are Types”</a:t>
            </a:r>
            <a:endParaRPr lang="en-US" altLang="en-US" dirty="0"/>
          </a:p>
          <a:p>
            <a:pPr lvl="1"/>
            <a:r>
              <a:rPr lang="en-US" altLang="en-US" dirty="0" smtClean="0"/>
              <a:t>“Proofs are Programs”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EE46-0078-482C-885E-2B83D46AE1DC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funny STLC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Let’s take the explicitly typed STLC with:</a:t>
            </a:r>
          </a:p>
          <a:p>
            <a:pPr lvl="1"/>
            <a:r>
              <a:rPr lang="en-US" altLang="en-US" dirty="0" smtClean="0"/>
              <a:t>Any number of base </a:t>
            </a:r>
            <a:r>
              <a:rPr lang="en-US" altLang="en-US" dirty="0"/>
              <a:t>types </a:t>
            </a:r>
            <a:r>
              <a:rPr lang="en-US" altLang="en-US" b="1" dirty="0">
                <a:latin typeface="Courier New" pitchFamily="49" charset="0"/>
              </a:rPr>
              <a:t>b1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itchFamily="49" charset="0"/>
              </a:rPr>
              <a:t>b2</a:t>
            </a:r>
            <a:r>
              <a:rPr lang="en-US" altLang="en-US" dirty="0"/>
              <a:t>, …</a:t>
            </a:r>
          </a:p>
          <a:p>
            <a:pPr lvl="1"/>
            <a:r>
              <a:rPr lang="en-US" altLang="en-US" dirty="0"/>
              <a:t>pairs </a:t>
            </a:r>
          </a:p>
          <a:p>
            <a:pPr lvl="1"/>
            <a:r>
              <a:rPr lang="en-US" altLang="en-US" dirty="0" smtClean="0"/>
              <a:t>sums</a:t>
            </a:r>
            <a:endParaRPr lang="en-US" altLang="en-US" dirty="0"/>
          </a:p>
          <a:p>
            <a:pPr lvl="1"/>
            <a:r>
              <a:rPr lang="en-US" altLang="en-US" dirty="0"/>
              <a:t>no </a:t>
            </a:r>
            <a:r>
              <a:rPr lang="en-US" altLang="en-US" dirty="0" smtClean="0"/>
              <a:t>constants (can add one or more if you want)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Expressions:  e </a:t>
            </a:r>
            <a:r>
              <a:rPr lang="en-US" altLang="en-US" dirty="0">
                <a:solidFill>
                  <a:srgbClr val="009900"/>
                </a:solidFill>
              </a:rPr>
              <a:t>::= </a:t>
            </a:r>
            <a:r>
              <a:rPr lang="en-US" altLang="en-US" dirty="0"/>
              <a:t>x </a:t>
            </a:r>
            <a:r>
              <a:rPr lang="en-US" altLang="en-US" dirty="0">
                <a:solidFill>
                  <a:srgbClr val="009900"/>
                </a:solidFill>
              </a:rPr>
              <a:t>|</a:t>
            </a:r>
            <a:r>
              <a:rPr lang="en-US" altLang="en-US" dirty="0"/>
              <a:t> </a:t>
            </a:r>
            <a:r>
              <a:rPr lang="el-GR" altLang="en-US" dirty="0">
                <a:solidFill>
                  <a:schemeClr val="accent2"/>
                </a:solidFill>
              </a:rPr>
              <a:t>λ</a:t>
            </a:r>
            <a:r>
              <a:rPr lang="en-US" altLang="en-US" dirty="0"/>
              <a:t>x</a:t>
            </a:r>
            <a:r>
              <a:rPr lang="en-US" altLang="en-US" dirty="0">
                <a:solidFill>
                  <a:schemeClr val="accent2"/>
                </a:solidFill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dirty="0">
                <a:solidFill>
                  <a:schemeClr val="accent2"/>
                </a:solidFill>
              </a:rPr>
              <a:t>.</a:t>
            </a:r>
            <a:r>
              <a:rPr lang="en-US" altLang="en-US" dirty="0"/>
              <a:t> e </a:t>
            </a:r>
            <a:r>
              <a:rPr lang="en-US" altLang="en-US" dirty="0">
                <a:solidFill>
                  <a:srgbClr val="009900"/>
                </a:solidFill>
              </a:rPr>
              <a:t>|</a:t>
            </a:r>
            <a:r>
              <a:rPr lang="en-US" altLang="en-US" dirty="0"/>
              <a:t> e </a:t>
            </a:r>
            <a:r>
              <a:rPr lang="en-US" altLang="en-US" dirty="0" err="1"/>
              <a:t>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9900"/>
                </a:solidFill>
              </a:rPr>
              <a:t>|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(</a:t>
            </a:r>
            <a:r>
              <a:rPr lang="en-US" altLang="en-US" dirty="0" err="1"/>
              <a:t>e</a:t>
            </a:r>
            <a:r>
              <a:rPr lang="en-US" altLang="en-US" dirty="0" err="1">
                <a:solidFill>
                  <a:schemeClr val="accent2"/>
                </a:solidFill>
              </a:rPr>
              <a:t>,</a:t>
            </a:r>
            <a:r>
              <a:rPr lang="en-US" altLang="en-US" dirty="0" err="1"/>
              <a:t>e</a:t>
            </a:r>
            <a:r>
              <a:rPr lang="en-US" altLang="en-US" dirty="0">
                <a:solidFill>
                  <a:schemeClr val="accent2"/>
                </a:solidFill>
              </a:rPr>
              <a:t>)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9900"/>
                </a:solidFill>
              </a:rPr>
              <a:t>|</a:t>
            </a:r>
            <a:r>
              <a:rPr lang="en-US" altLang="en-US" dirty="0"/>
              <a:t> e</a:t>
            </a:r>
            <a:r>
              <a:rPr lang="en-US" altLang="en-US" dirty="0">
                <a:solidFill>
                  <a:schemeClr val="accent2"/>
                </a:solidFill>
              </a:rPr>
              <a:t>.1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9900"/>
                </a:solidFill>
              </a:rPr>
              <a:t>|</a:t>
            </a:r>
            <a:r>
              <a:rPr lang="en-US" altLang="en-US" dirty="0"/>
              <a:t> e</a:t>
            </a:r>
            <a:r>
              <a:rPr lang="en-US" altLang="en-US" dirty="0">
                <a:solidFill>
                  <a:schemeClr val="accent2"/>
                </a:solidFill>
              </a:rPr>
              <a:t>.2 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chemeClr val="accent2"/>
                </a:solidFill>
              </a:rPr>
              <a:t>                            </a:t>
            </a:r>
            <a:r>
              <a:rPr lang="en-US" altLang="en-US" dirty="0">
                <a:solidFill>
                  <a:srgbClr val="009900"/>
                </a:solidFill>
              </a:rPr>
              <a:t>|</a:t>
            </a:r>
            <a:r>
              <a:rPr lang="en-US" altLang="en-US" dirty="0"/>
              <a:t>   </a:t>
            </a:r>
            <a:r>
              <a:rPr lang="en-US" altLang="en-US" dirty="0">
                <a:solidFill>
                  <a:schemeClr val="accent2"/>
                </a:solidFill>
              </a:rPr>
              <a:t>A</a:t>
            </a:r>
            <a:r>
              <a:rPr lang="en-US" altLang="en-US" dirty="0"/>
              <a:t> e </a:t>
            </a:r>
            <a:r>
              <a:rPr lang="en-US" altLang="en-US" dirty="0">
                <a:solidFill>
                  <a:srgbClr val="009900"/>
                </a:solidFill>
              </a:rPr>
              <a:t>|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B</a:t>
            </a:r>
            <a:r>
              <a:rPr lang="en-US" altLang="en-US" dirty="0"/>
              <a:t> e </a:t>
            </a:r>
            <a:r>
              <a:rPr lang="en-US" altLang="en-US" dirty="0">
                <a:solidFill>
                  <a:srgbClr val="009900"/>
                </a:solidFill>
              </a:rPr>
              <a:t>|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match</a:t>
            </a:r>
            <a:r>
              <a:rPr lang="en-US" altLang="en-US" dirty="0"/>
              <a:t> e </a:t>
            </a:r>
            <a:r>
              <a:rPr lang="en-US" altLang="en-US" dirty="0">
                <a:solidFill>
                  <a:schemeClr val="accent2"/>
                </a:solidFill>
              </a:rPr>
              <a:t>with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A</a:t>
            </a:r>
            <a:r>
              <a:rPr lang="en-US" altLang="en-US" dirty="0"/>
              <a:t> x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-&gt;</a:t>
            </a:r>
            <a:r>
              <a:rPr lang="en-US" altLang="en-US" dirty="0"/>
              <a:t>e </a:t>
            </a:r>
            <a:r>
              <a:rPr lang="en-US" altLang="en-US" dirty="0">
                <a:solidFill>
                  <a:schemeClr val="accent2"/>
                </a:solidFill>
              </a:rPr>
              <a:t>|B</a:t>
            </a:r>
            <a:r>
              <a:rPr lang="en-US" altLang="en-US" dirty="0"/>
              <a:t> x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-&gt;</a:t>
            </a:r>
            <a:r>
              <a:rPr lang="en-US" altLang="en-US" dirty="0"/>
              <a:t>e</a:t>
            </a:r>
          </a:p>
          <a:p>
            <a:pPr>
              <a:buFontTx/>
              <a:buNone/>
            </a:pPr>
            <a:r>
              <a:rPr lang="en-US" altLang="en-US" dirty="0">
                <a:cs typeface="Courier New" pitchFamily="49" charset="0"/>
              </a:rPr>
              <a:t>Types:        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::=</a:t>
            </a:r>
            <a:r>
              <a:rPr lang="en-US" altLang="en-US" b="1" dirty="0">
                <a:latin typeface="Courier New" pitchFamily="49" charset="0"/>
              </a:rPr>
              <a:t> b1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b2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</a:t>
            </a:r>
            <a:r>
              <a:rPr lang="en-US" altLang="en-US" b="1" dirty="0">
                <a:latin typeface="Courier New" pitchFamily="49" charset="0"/>
              </a:rPr>
              <a:t>…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cs typeface="Arial" charset="0"/>
              </a:rPr>
              <a:t>→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*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|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dirty="0">
                <a:cs typeface="Arial" charset="0"/>
              </a:rPr>
              <a:t>+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endParaRPr lang="en-US" alt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altLang="en-US" dirty="0">
                <a:cs typeface="Courier New" pitchFamily="49" charset="0"/>
              </a:rPr>
              <a:t>Even without constants, plenty of terms type-check with </a:t>
            </a:r>
            <a:r>
              <a:rPr lang="el-GR" altLang="en-US" dirty="0">
                <a:cs typeface="Arial" charset="0"/>
              </a:rPr>
              <a:t>Γ</a:t>
            </a:r>
            <a:r>
              <a:rPr lang="en-US" altLang="en-US" dirty="0">
                <a:cs typeface="Arial" charset="0"/>
              </a:rPr>
              <a:t> = .</a:t>
            </a:r>
            <a:endParaRPr lang="el-GR" alt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00391-549D-47C3-9056-A55ED965C89F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programs</a:t>
            </a:r>
          </a:p>
        </p:txBody>
      </p:sp>
      <p:sp>
        <p:nvSpPr>
          <p:cNvPr id="80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x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b17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x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/>
              <a:t>has type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 b="1">
                <a:latin typeface="Courier New" pitchFamily="49" charset="0"/>
              </a:rPr>
              <a:t>b17 </a:t>
            </a:r>
            <a:r>
              <a:rPr lang="en-US" altLang="en-US" b="1">
                <a:latin typeface="Courier New" pitchFamily="49" charset="0"/>
                <a:cs typeface="Arial" charset="0"/>
              </a:rPr>
              <a:t>→ b17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FF4FD-2585-4DB1-8D7F-88F26C69C90C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81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programs</a:t>
            </a:r>
          </a:p>
        </p:txBody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x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b1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f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b1</a:t>
            </a:r>
            <a:r>
              <a:rPr lang="en-US" altLang="en-US" b="1">
                <a:latin typeface="Courier New" pitchFamily="49" charset="0"/>
                <a:cs typeface="Arial" charset="0"/>
              </a:rPr>
              <a:t>→b2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f x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/>
              <a:t>has type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 b="1">
                <a:latin typeface="Courier New" pitchFamily="49" charset="0"/>
              </a:rPr>
              <a:t>b1 </a:t>
            </a:r>
            <a:r>
              <a:rPr lang="en-US" altLang="en-US" b="1">
                <a:latin typeface="Courier New" pitchFamily="49" charset="0"/>
                <a:cs typeface="Arial" charset="0"/>
              </a:rPr>
              <a:t>→ (b1 → b2) → b2</a:t>
            </a:r>
          </a:p>
          <a:p>
            <a:pPr algn="ctr">
              <a:buFontTx/>
              <a:buNone/>
            </a:pPr>
            <a:endParaRPr lang="en-US" altLang="en-US" b="1"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6220-F6D3-4454-8DD1-A18A1826F9B8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programs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x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b1</a:t>
            </a:r>
            <a:r>
              <a:rPr lang="en-US" altLang="en-US" b="1">
                <a:latin typeface="Courier New" pitchFamily="49" charset="0"/>
                <a:cs typeface="Arial" charset="0"/>
              </a:rPr>
              <a:t>→b2→b3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y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  <a:cs typeface="Arial" charset="0"/>
              </a:rPr>
              <a:t>b2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z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  <a:cs typeface="Arial" charset="0"/>
              </a:rPr>
              <a:t>b1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x z y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/>
              <a:t>has type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 b="1">
                <a:latin typeface="Courier New" pitchFamily="49" charset="0"/>
                <a:cs typeface="Arial" charset="0"/>
              </a:rPr>
              <a:t>(b1 → b2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latin typeface="Courier New" pitchFamily="49" charset="0"/>
                <a:cs typeface="Arial" charset="0"/>
              </a:rPr>
              <a:t>→ b3) → b2 → b1 → b3</a:t>
            </a:r>
          </a:p>
          <a:p>
            <a:pPr algn="ctr">
              <a:buFontTx/>
              <a:buNone/>
            </a:pPr>
            <a:endParaRPr lang="en-US" altLang="en-US" b="1">
              <a:latin typeface="Courier New" pitchFamily="49" charset="0"/>
              <a:cs typeface="Arial" charset="0"/>
            </a:endParaRPr>
          </a:p>
          <a:p>
            <a:pPr algn="ctr">
              <a:buFontTx/>
              <a:buNone/>
            </a:pPr>
            <a:endParaRPr lang="en-US" altLang="en-US" b="1"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7B9D-3FE3-4B87-8045-F6C9EA85F44F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programs</a:t>
            </a: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x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b1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altLang="en-US" b="1">
                <a:latin typeface="Courier New" pitchFamily="49" charset="0"/>
              </a:rPr>
              <a:t>(x),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altLang="en-US" b="1">
                <a:latin typeface="Courier New" pitchFamily="49" charset="0"/>
              </a:rPr>
              <a:t>(x))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/>
              <a:t>has type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 b="1">
                <a:latin typeface="Courier New" pitchFamily="49" charset="0"/>
                <a:cs typeface="Arial" charset="0"/>
              </a:rPr>
              <a:t>b1 → ((b1+b7) * (b1+b4))</a:t>
            </a:r>
          </a:p>
          <a:p>
            <a:pPr algn="ctr">
              <a:buFontTx/>
              <a:buNone/>
            </a:pPr>
            <a:endParaRPr lang="en-US" altLang="en-US" b="1">
              <a:latin typeface="Courier New" pitchFamily="49" charset="0"/>
              <a:cs typeface="Arial" charset="0"/>
            </a:endParaRPr>
          </a:p>
          <a:p>
            <a:pPr algn="ctr">
              <a:buFontTx/>
              <a:buNone/>
            </a:pPr>
            <a:endParaRPr lang="en-US" altLang="en-US" b="1"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01B1-8623-43DF-AB9F-8F30097F564C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programs</a:t>
            </a:r>
          </a:p>
        </p:txBody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f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b1</a:t>
            </a:r>
            <a:r>
              <a:rPr lang="en-US" altLang="en-US" b="1">
                <a:latin typeface="Courier New" pitchFamily="49" charset="0"/>
                <a:cs typeface="Arial" charset="0"/>
              </a:rPr>
              <a:t>→</a:t>
            </a:r>
            <a:r>
              <a:rPr lang="en-US" altLang="en-US" b="1">
                <a:latin typeface="Courier New" pitchFamily="49" charset="0"/>
              </a:rPr>
              <a:t>b3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g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b2</a:t>
            </a:r>
            <a:r>
              <a:rPr lang="en-US" altLang="en-US" b="1">
                <a:latin typeface="Courier New" pitchFamily="49" charset="0"/>
                <a:cs typeface="Arial" charset="0"/>
              </a:rPr>
              <a:t>→</a:t>
            </a:r>
            <a:r>
              <a:rPr lang="en-US" altLang="en-US" b="1">
                <a:latin typeface="Courier New" pitchFamily="49" charset="0"/>
              </a:rPr>
              <a:t>b3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 </a:t>
            </a: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z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b1+b2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</a:p>
          <a:p>
            <a:pPr algn="ctr"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match </a:t>
            </a:r>
            <a:r>
              <a:rPr lang="en-US" altLang="en-US" b="1">
                <a:latin typeface="Courier New" pitchFamily="49" charset="0"/>
              </a:rPr>
              <a:t>z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with A </a:t>
            </a:r>
            <a:r>
              <a:rPr lang="en-US" altLang="en-US" b="1">
                <a:latin typeface="Courier New" pitchFamily="49" charset="0"/>
              </a:rPr>
              <a:t>x. f x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| B </a:t>
            </a:r>
            <a:r>
              <a:rPr lang="en-US" altLang="en-US" b="1">
                <a:latin typeface="Courier New" pitchFamily="49" charset="0"/>
              </a:rPr>
              <a:t>x. g x)</a:t>
            </a: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/>
              <a:t>has type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 b="1">
                <a:latin typeface="Courier New" pitchFamily="49" charset="0"/>
                <a:cs typeface="Arial" charset="0"/>
              </a:rPr>
              <a:t>(b1 → b3)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latin typeface="Courier New" pitchFamily="49" charset="0"/>
                <a:cs typeface="Arial" charset="0"/>
              </a:rPr>
              <a:t>→ (b2 → b3) → (b1 + b2) → b3</a:t>
            </a:r>
          </a:p>
          <a:p>
            <a:pPr algn="ctr">
              <a:buFontTx/>
              <a:buNone/>
            </a:pPr>
            <a:endParaRPr lang="en-US" altLang="en-US" b="1">
              <a:latin typeface="Courier New" pitchFamily="49" charset="0"/>
              <a:cs typeface="Arial" charset="0"/>
            </a:endParaRPr>
          </a:p>
          <a:p>
            <a:pPr algn="ctr">
              <a:buFontTx/>
              <a:buNone/>
            </a:pPr>
            <a:endParaRPr lang="en-US" altLang="en-US" b="1"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8E1A9-45B4-498C-994B-0860E672B50E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81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programs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x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b1</a:t>
            </a:r>
            <a:r>
              <a:rPr lang="en-US" altLang="en-US" b="1">
                <a:latin typeface="Courier New" pitchFamily="49" charset="0"/>
                <a:cs typeface="Arial" charset="0"/>
              </a:rPr>
              <a:t>*</a:t>
            </a:r>
            <a:r>
              <a:rPr lang="en-US" altLang="en-US" b="1">
                <a:latin typeface="Courier New" pitchFamily="49" charset="0"/>
              </a:rPr>
              <a:t>b2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y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b3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 </a:t>
            </a:r>
            <a:r>
              <a:rPr lang="en-US" altLang="en-US" b="1">
                <a:latin typeface="Courier New" pitchFamily="49" charset="0"/>
              </a:rPr>
              <a:t>((y,x.1),x.2)</a:t>
            </a:r>
            <a:endParaRPr lang="en-US" altLang="en-US" b="1">
              <a:solidFill>
                <a:schemeClr val="accent2"/>
              </a:solidFill>
              <a:latin typeface="Courier New" pitchFamily="49" charset="0"/>
            </a:endParaRP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/>
              <a:t>has type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 b="1">
                <a:latin typeface="Courier New" pitchFamily="49" charset="0"/>
                <a:cs typeface="Arial" charset="0"/>
              </a:rPr>
              <a:t>(b1*b2) → b3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latin typeface="Courier New" pitchFamily="49" charset="0"/>
                <a:cs typeface="Arial" charset="0"/>
              </a:rPr>
              <a:t>→ ((b3*b1)*b2)</a:t>
            </a:r>
          </a:p>
          <a:p>
            <a:pPr algn="ctr">
              <a:buFontTx/>
              <a:buNone/>
            </a:pPr>
            <a:endParaRPr lang="en-US" altLang="en-US" b="1">
              <a:latin typeface="Courier New" pitchFamily="49" charset="0"/>
              <a:cs typeface="Arial" charset="0"/>
            </a:endParaRPr>
          </a:p>
          <a:p>
            <a:pPr algn="ctr">
              <a:buFontTx/>
              <a:buNone/>
            </a:pPr>
            <a:endParaRPr lang="en-US" altLang="en-US" b="1"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772DF-BB9C-4A23-A53B-5895506C37F3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82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Empty and nonempty types</a:t>
            </a:r>
          </a:p>
        </p:txBody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So we have </a:t>
            </a:r>
            <a:r>
              <a:rPr lang="en-US" altLang="en-US" dirty="0" smtClean="0"/>
              <a:t>types </a:t>
            </a:r>
            <a:r>
              <a:rPr lang="en-US" altLang="en-US" dirty="0"/>
              <a:t>for which there are closed values:</a:t>
            </a:r>
          </a:p>
          <a:p>
            <a:pPr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	b17 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→ b17</a:t>
            </a:r>
          </a:p>
          <a:p>
            <a:pPr>
              <a:buFontTx/>
              <a:buNone/>
            </a:pPr>
            <a:r>
              <a:rPr lang="en-US" altLang="en-US" b="1" dirty="0">
                <a:latin typeface="Courier New" pitchFamily="49" charset="0"/>
              </a:rPr>
              <a:t>	b1 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→ (b1 → b2) → b2</a:t>
            </a:r>
          </a:p>
          <a:p>
            <a:pPr>
              <a:buFontTx/>
              <a:buNone/>
            </a:pPr>
            <a:r>
              <a:rPr lang="en-US" altLang="en-US" b="1" dirty="0">
                <a:latin typeface="Courier New" pitchFamily="49" charset="0"/>
                <a:cs typeface="Arial" charset="0"/>
              </a:rPr>
              <a:t>	(b1 → b2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→ b3) → b2 → b1 → b3</a:t>
            </a:r>
          </a:p>
          <a:p>
            <a:pPr>
              <a:buFontTx/>
              <a:buNone/>
            </a:pPr>
            <a:r>
              <a:rPr lang="en-US" altLang="en-US" b="1" dirty="0">
                <a:latin typeface="Courier New" pitchFamily="49" charset="0"/>
                <a:cs typeface="Arial" charset="0"/>
              </a:rPr>
              <a:t>	b1 → ((b1+b7) * (b1+b4))</a:t>
            </a:r>
          </a:p>
          <a:p>
            <a:pPr>
              <a:buFontTx/>
              <a:buNone/>
            </a:pPr>
            <a:r>
              <a:rPr lang="en-US" altLang="en-US" b="1" dirty="0">
                <a:latin typeface="Courier New" pitchFamily="49" charset="0"/>
                <a:cs typeface="Arial" charset="0"/>
              </a:rPr>
              <a:t>	(b1 → b3)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→ (b2 → b3) → (b1 + b2) → b3</a:t>
            </a:r>
          </a:p>
          <a:p>
            <a:pPr>
              <a:buFontTx/>
              <a:buNone/>
            </a:pPr>
            <a:r>
              <a:rPr lang="en-US" altLang="en-US" b="1" dirty="0">
                <a:latin typeface="Courier New" pitchFamily="49" charset="0"/>
                <a:cs typeface="Arial" charset="0"/>
              </a:rPr>
              <a:t>	(b1*b2) → b3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→ ((b3*b1)*b2)</a:t>
            </a:r>
          </a:p>
          <a:p>
            <a:pPr>
              <a:buFontTx/>
              <a:buNone/>
            </a:pPr>
            <a:endParaRPr lang="en-US" altLang="en-US" sz="1000" dirty="0">
              <a:cs typeface="Arial" charset="0"/>
            </a:endParaRPr>
          </a:p>
          <a:p>
            <a:pPr>
              <a:buFontTx/>
              <a:buNone/>
            </a:pPr>
            <a:r>
              <a:rPr lang="en-US" altLang="en-US" dirty="0">
                <a:cs typeface="Arial" charset="0"/>
              </a:rPr>
              <a:t>But there are also many types for which there are no closed values:</a:t>
            </a:r>
          </a:p>
          <a:p>
            <a:pPr algn="ctr">
              <a:buFontTx/>
              <a:buNone/>
            </a:pPr>
            <a:r>
              <a:rPr lang="en-US" altLang="en-US" b="1" dirty="0">
                <a:latin typeface="Courier New" pitchFamily="49" charset="0"/>
                <a:cs typeface="Arial" charset="0"/>
              </a:rPr>
              <a:t>b1		b1→b2	   b1+(b1→b2)   b1→(b2→b1)→b2</a:t>
            </a:r>
          </a:p>
          <a:p>
            <a:pPr>
              <a:buFontTx/>
              <a:buNone/>
            </a:pPr>
            <a:endParaRPr lang="en-US" altLang="en-US" sz="1000" dirty="0">
              <a:cs typeface="Arial" charset="0"/>
            </a:endParaRPr>
          </a:p>
          <a:p>
            <a:pPr>
              <a:buFontTx/>
              <a:buNone/>
            </a:pPr>
            <a:r>
              <a:rPr lang="en-US" altLang="en-US" dirty="0">
                <a:cs typeface="Arial" charset="0"/>
              </a:rPr>
              <a:t>And “I” have a </a:t>
            </a:r>
            <a:r>
              <a:rPr lang="en-US" altLang="en-US" dirty="0" smtClean="0">
                <a:cs typeface="Arial" charset="0"/>
              </a:rPr>
              <a:t>“secret” </a:t>
            </a:r>
            <a:r>
              <a:rPr lang="en-US" altLang="en-US" dirty="0">
                <a:cs typeface="Arial" charset="0"/>
              </a:rPr>
              <a:t>way of knowing which types have values</a:t>
            </a:r>
          </a:p>
          <a:p>
            <a:pPr lvl="1"/>
            <a:r>
              <a:rPr lang="en-US" altLang="en-US" dirty="0">
                <a:cs typeface="Arial" charset="0"/>
              </a:rPr>
              <a:t>Let me show you propositional logic…</a:t>
            </a:r>
            <a:endParaRPr lang="en-US" altLang="en-US" b="1" dirty="0"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800080"/>
                </a:solidFill>
              </a:rPr>
              <a:t>Lecture 5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en-US" sz="1400">
                <a:solidFill>
                  <a:srgbClr val="800080"/>
                </a:solidFill>
              </a:rPr>
              <a:t>CSE P505 Autumn 2016  Dan Grossman</a:t>
            </a:r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C37C8BE-50F8-491C-B4FF-C4589815B878}" type="slidenum">
              <a:rPr lang="en-US" altLang="en-US" sz="1400">
                <a:solidFill>
                  <a:srgbClr val="800080"/>
                </a:solidFill>
              </a:rPr>
              <a:pPr eaLnBrk="1" hangingPunct="1"/>
              <a:t>6</a:t>
            </a:fld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Our plan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Simply-typed Lambda-Calculus</a:t>
            </a: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Safety = (preservation + progress)</a:t>
            </a:r>
          </a:p>
          <a:p>
            <a:pPr eaLnBrk="1" hangingPunct="1"/>
            <a:r>
              <a:rPr lang="en-US" altLang="en-US" smtClean="0"/>
              <a:t>Extensions (pairs, datatypes, recursion, etc.)</a:t>
            </a:r>
          </a:p>
          <a:p>
            <a:pPr eaLnBrk="1" hangingPunct="1"/>
            <a:r>
              <a:rPr lang="en-US" altLang="en-US" smtClean="0"/>
              <a:t>Digression: static vs. dynamic typing</a:t>
            </a:r>
          </a:p>
          <a:p>
            <a:pPr eaLnBrk="1" hangingPunct="1"/>
            <a:r>
              <a:rPr lang="en-US" altLang="en-US" smtClean="0"/>
              <a:t>Digression: Curry-Howard Isomorphism</a:t>
            </a:r>
          </a:p>
          <a:p>
            <a:pPr eaLnBrk="1" hangingPunct="1"/>
            <a:r>
              <a:rPr lang="en-US" altLang="en-US" smtClean="0"/>
              <a:t>Subtyping</a:t>
            </a:r>
          </a:p>
          <a:p>
            <a:pPr eaLnBrk="1" hangingPunct="1"/>
            <a:r>
              <a:rPr lang="en-US" altLang="en-US" smtClean="0"/>
              <a:t>Type Variables: </a:t>
            </a:r>
          </a:p>
          <a:p>
            <a:pPr lvl="1" eaLnBrk="1" hangingPunct="1"/>
            <a:r>
              <a:rPr lang="en-US" altLang="en-US" smtClean="0"/>
              <a:t>Generics (</a:t>
            </a:r>
            <a:r>
              <a:rPr lang="en-US" altLang="en-US" smtClean="0">
                <a:sym typeface="Symbol" pitchFamily="18" charset="2"/>
              </a:rPr>
              <a:t>), Abstract types (), Recursive types</a:t>
            </a:r>
          </a:p>
          <a:p>
            <a:pPr eaLnBrk="1" hangingPunct="1"/>
            <a:r>
              <a:rPr lang="en-US" altLang="en-US" smtClean="0">
                <a:sym typeface="Symbol" pitchFamily="18" charset="2"/>
              </a:rPr>
              <a:t>Type inference</a:t>
            </a:r>
          </a:p>
        </p:txBody>
      </p:sp>
    </p:spTree>
    <p:extLst>
      <p:ext uri="{BB962C8B-B14F-4D97-AF65-F5344CB8AC3E}">
        <p14:creationId xmlns:p14="http://schemas.microsoft.com/office/powerpoint/2010/main" val="62446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EF59-C794-43FF-8D09-B3ADA518F975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Propositional Logic</a:t>
            </a:r>
          </a:p>
        </p:txBody>
      </p:sp>
      <p:sp>
        <p:nvSpPr>
          <p:cNvPr id="763907" name="Rectangle 3"/>
          <p:cNvSpPr>
            <a:spLocks noChangeArrowheads="1"/>
          </p:cNvSpPr>
          <p:nvPr/>
        </p:nvSpPr>
        <p:spPr bwMode="auto">
          <a:xfrm>
            <a:off x="914400" y="2743200"/>
            <a:ext cx="7848600" cy="365760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975" indent="-539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1682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282575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  <a:cs typeface="Arial" charset="0"/>
              </a:rPr>
              <a:t>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p1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 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p2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 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p1*p2    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p1*p2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9900"/>
                </a:solidFill>
              </a:rPr>
              <a:t>–––––––––––––––        –––––––––––         –––––––––</a:t>
            </a:r>
            <a:endParaRPr lang="en-US" altLang="en-US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</a:rPr>
              <a:t> p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1*p2        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p1        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p2</a:t>
            </a:r>
            <a:endParaRPr lang="en-US" altLang="en-US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  <a:cs typeface="Arial" charset="0"/>
              </a:rPr>
              <a:t>  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p1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p2    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p1+p2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latin typeface="Courier New" pitchFamily="49" charset="0"/>
                <a:cs typeface="Arial" charset="0"/>
              </a:rPr>
              <a:t>,p1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p3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latin typeface="Courier New" pitchFamily="49" charset="0"/>
                <a:cs typeface="Arial" charset="0"/>
              </a:rPr>
              <a:t>,p2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p3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>
                <a:solidFill>
                  <a:srgbClr val="009900"/>
                </a:solidFill>
              </a:rPr>
              <a:t>–––––––––       –––––––––      –––––––––––––––––––––––––––</a:t>
            </a:r>
            <a:endParaRPr lang="en-US" altLang="en-US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</a:rPr>
              <a:t> p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1+p2   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p1+p2          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p3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b="1">
              <a:latin typeface="Courier New" pitchFamily="49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  <a:cs typeface="Arial" charset="0"/>
              </a:rPr>
              <a:t> p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in</a:t>
            </a:r>
            <a:r>
              <a:rPr lang="en-US" altLang="en-US" b="1">
                <a:latin typeface="Courier New" pitchFamily="49" charset="0"/>
                <a:cs typeface="Arial" charset="0"/>
              </a:rPr>
              <a:t>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    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latin typeface="Courier New" pitchFamily="49" charset="0"/>
                <a:cs typeface="Arial" charset="0"/>
              </a:rPr>
              <a:t>,p1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p2    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p1</a:t>
            </a:r>
            <a:r>
              <a:rPr lang="en-US" altLang="en-US" b="1">
                <a:cs typeface="Arial" charset="0"/>
              </a:rPr>
              <a:t>→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p2 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p1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9900"/>
                </a:solidFill>
              </a:rPr>
              <a:t>–––––––––      –––––––––––        –––––––––––––––––</a:t>
            </a:r>
            <a:endParaRPr lang="en-US" altLang="en-US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latin typeface="Courier New" pitchFamily="49" charset="0"/>
              </a:rPr>
              <a:t>  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</a:rPr>
              <a:t> p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    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p1</a:t>
            </a:r>
            <a:r>
              <a:rPr lang="en-US" altLang="en-US" b="1">
                <a:cs typeface="Arial" charset="0"/>
              </a:rPr>
              <a:t>→ 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p2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p2</a:t>
            </a:r>
            <a:endParaRPr lang="en-US" altLang="en-US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39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1066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With </a:t>
            </a:r>
            <a:r>
              <a:rPr lang="en-US" altLang="en-US" b="1"/>
              <a:t>→ </a:t>
            </a:r>
            <a:r>
              <a:rPr lang="en-US" altLang="en-US"/>
              <a:t>for implies</a:t>
            </a:r>
            <a:r>
              <a:rPr lang="en-US" altLang="en-US" b="1"/>
              <a:t>, </a:t>
            </a:r>
            <a:r>
              <a:rPr lang="en-US" altLang="en-US" b="1">
                <a:latin typeface="Courier New" pitchFamily="49" charset="0"/>
              </a:rPr>
              <a:t>+</a:t>
            </a:r>
            <a:r>
              <a:rPr lang="en-US" altLang="en-US" b="1"/>
              <a:t> </a:t>
            </a:r>
            <a:r>
              <a:rPr lang="en-US" altLang="en-US"/>
              <a:t>for inclusive-or and</a:t>
            </a:r>
            <a:r>
              <a:rPr lang="en-US" altLang="en-US" b="1"/>
              <a:t> </a:t>
            </a:r>
            <a:r>
              <a:rPr lang="en-US" altLang="en-US" b="1">
                <a:latin typeface="Courier New" pitchFamily="49" charset="0"/>
              </a:rPr>
              <a:t>*</a:t>
            </a:r>
            <a:r>
              <a:rPr lang="en-US" altLang="en-US" b="1"/>
              <a:t> </a:t>
            </a:r>
            <a:r>
              <a:rPr lang="en-US" altLang="en-US"/>
              <a:t>for and: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b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::=</a:t>
            </a:r>
            <a:r>
              <a:rPr lang="en-US" altLang="en-US" b="1">
                <a:latin typeface="Courier New" pitchFamily="49" charset="0"/>
              </a:rPr>
              <a:t> p1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 </a:t>
            </a:r>
            <a:r>
              <a:rPr lang="en-US" altLang="en-US" b="1">
                <a:latin typeface="Courier New" pitchFamily="49" charset="0"/>
              </a:rPr>
              <a:t>p2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 </a:t>
            </a:r>
            <a:r>
              <a:rPr lang="en-US" altLang="en-US" b="1">
                <a:latin typeface="Courier New" pitchFamily="49" charset="0"/>
              </a:rPr>
              <a:t>…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altLang="en-US" b="1">
                <a:cs typeface="Arial" charset="0"/>
              </a:rPr>
              <a:t>→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altLang="en-US" b="1">
                <a:latin typeface="Courier New" pitchFamily="49" charset="0"/>
                <a:cs typeface="Arial" charset="0"/>
              </a:rPr>
              <a:t>*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| 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p</a:t>
            </a:r>
            <a:r>
              <a:rPr lang="en-US" altLang="en-US">
                <a:cs typeface="Arial" charset="0"/>
              </a:rPr>
              <a:t>+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latin typeface="Courier New" pitchFamily="49" charset="0"/>
                <a:cs typeface="Arial" charset="0"/>
              </a:rPr>
              <a:t> 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::= </a:t>
            </a:r>
            <a:r>
              <a:rPr lang="en-US" altLang="en-US" b="1">
                <a:latin typeface="Courier New" pitchFamily="49" charset="0"/>
              </a:rPr>
              <a:t>.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</a:rPr>
              <a:t> | </a:t>
            </a:r>
            <a:r>
              <a:rPr lang="el-GR" altLang="en-US" b="1">
                <a:latin typeface="Courier New" pitchFamily="49" charset="0"/>
                <a:cs typeface="Arial" charset="0"/>
              </a:rPr>
              <a:t>Γ</a:t>
            </a:r>
            <a:r>
              <a:rPr lang="en-US" altLang="en-US" b="1">
                <a:latin typeface="Courier New" pitchFamily="49" charset="0"/>
                <a:cs typeface="Arial" charset="0"/>
              </a:rPr>
              <a:t>,p</a:t>
            </a:r>
            <a:endParaRPr lang="en-US" alt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3910" name="Text Box 6"/>
          <p:cNvSpPr txBox="1">
            <a:spLocks noChangeArrowheads="1"/>
          </p:cNvSpPr>
          <p:nvPr/>
        </p:nvSpPr>
        <p:spPr bwMode="auto">
          <a:xfrm>
            <a:off x="7010400" y="1981200"/>
            <a:ext cx="965200" cy="508000"/>
          </a:xfrm>
          <a:prstGeom prst="rect">
            <a:avLst/>
          </a:prstGeom>
          <a:noFill/>
          <a:ln w="508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b="1">
                <a:latin typeface="Arial" charset="0"/>
              </a:rPr>
              <a:t>Γ</a:t>
            </a:r>
            <a:r>
              <a:rPr lang="en-US" altLang="en-US" b="1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>
                <a:latin typeface="Courier New" pitchFamily="49" charset="0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1E9E-767B-41E8-A554-268A23BDB1C3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Guess what!!!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That’s exactly our type system, just:</a:t>
            </a:r>
          </a:p>
          <a:p>
            <a:r>
              <a:rPr lang="en-US" altLang="en-US"/>
              <a:t>Erasing terms </a:t>
            </a:r>
          </a:p>
          <a:p>
            <a:r>
              <a:rPr lang="en-US" altLang="en-US"/>
              <a:t>Changing every </a:t>
            </a:r>
            <a:r>
              <a:rPr lang="el-GR" altLang="en-US" b="1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>
                <a:cs typeface="Courier New" pitchFamily="49" charset="0"/>
              </a:rPr>
              <a:t>to a</a:t>
            </a:r>
            <a:r>
              <a:rPr lang="en-US" altLang="en-US" b="1">
                <a:latin typeface="Courier New" pitchFamily="49" charset="0"/>
                <a:cs typeface="Courier New" pitchFamily="49" charset="0"/>
              </a:rPr>
              <a:t> p</a:t>
            </a:r>
            <a:r>
              <a:rPr lang="en-US" altLang="en-US"/>
              <a:t> </a:t>
            </a:r>
          </a:p>
          <a:p>
            <a:endParaRPr lang="en-US" altLang="en-US"/>
          </a:p>
          <a:p>
            <a:pPr>
              <a:buFontTx/>
              <a:buNone/>
            </a:pPr>
            <a:r>
              <a:rPr lang="en-US" altLang="en-US"/>
              <a:t>So our type system </a:t>
            </a:r>
            <a:r>
              <a:rPr lang="en-US" altLang="en-US" b="1" i="1"/>
              <a:t>is</a:t>
            </a:r>
            <a:r>
              <a:rPr lang="en-US" altLang="en-US"/>
              <a:t> a proof system for propositional logic</a:t>
            </a:r>
          </a:p>
          <a:p>
            <a:r>
              <a:rPr lang="en-US" altLang="en-US"/>
              <a:t>Function-call rule is modus ponens</a:t>
            </a:r>
          </a:p>
          <a:p>
            <a:r>
              <a:rPr lang="en-US" altLang="en-US"/>
              <a:t>Function-definition rule is implication-introduction</a:t>
            </a:r>
          </a:p>
          <a:p>
            <a:r>
              <a:rPr lang="en-US" altLang="en-US"/>
              <a:t>Variable-lookup rule is assumption</a:t>
            </a:r>
          </a:p>
          <a:p>
            <a:r>
              <a:rPr lang="en-US" altLang="en-US" b="1">
                <a:latin typeface="Courier New" pitchFamily="49" charset="0"/>
              </a:rPr>
              <a:t>e</a:t>
            </a:r>
            <a:r>
              <a:rPr lang="en-US" altLang="en-US"/>
              <a:t>.1 and </a:t>
            </a:r>
            <a:r>
              <a:rPr lang="en-US" altLang="en-US" b="1">
                <a:latin typeface="Courier New" pitchFamily="49" charset="0"/>
              </a:rPr>
              <a:t>e</a:t>
            </a:r>
            <a:r>
              <a:rPr lang="en-US" altLang="en-US"/>
              <a:t>.2 rules are and-elimination</a:t>
            </a:r>
          </a:p>
          <a:p>
            <a:r>
              <a:rPr lang="en-US" altLang="en-US"/>
              <a:t>…</a:t>
            </a:r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1A62D-E0EB-4AC7-AE6D-BDBD3E500C5A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Curry-Howard Isomorphism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altLang="en-US" dirty="0"/>
              <a:t>Given a closed term that type-checks, </a:t>
            </a:r>
            <a:r>
              <a:rPr lang="en-US" altLang="en-US" dirty="0" smtClean="0"/>
              <a:t>take the typing derivation, erase the terms, and have a propositional-logic proof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Given a propositional-logic proof of a formula, there </a:t>
            </a:r>
            <a:r>
              <a:rPr lang="en-US" altLang="en-US" dirty="0" smtClean="0"/>
              <a:t>exists </a:t>
            </a:r>
            <a:r>
              <a:rPr lang="en-US" altLang="en-US" dirty="0"/>
              <a:t>a closed lambda-calculus term with that formula for its type </a:t>
            </a:r>
            <a:r>
              <a:rPr lang="en-US" altLang="en-US" i="1" dirty="0"/>
              <a:t>(almost)</a:t>
            </a:r>
          </a:p>
          <a:p>
            <a:endParaRPr lang="en-US" altLang="en-US" dirty="0"/>
          </a:p>
          <a:p>
            <a:r>
              <a:rPr lang="en-US" altLang="en-US" dirty="0"/>
              <a:t>A term that type-checks is a </a:t>
            </a:r>
            <a:r>
              <a:rPr lang="en-US" altLang="en-US" i="1" dirty="0"/>
              <a:t>proof</a:t>
            </a:r>
            <a:r>
              <a:rPr lang="en-US" altLang="en-US" dirty="0"/>
              <a:t> – it tells you exactly how to derive the logic formula corresponding to its type</a:t>
            </a:r>
          </a:p>
          <a:p>
            <a:endParaRPr lang="en-US" altLang="en-US" dirty="0"/>
          </a:p>
          <a:p>
            <a:r>
              <a:rPr lang="en-US" altLang="en-US" dirty="0"/>
              <a:t>Lambdas are no more or less made up than logical implication</a:t>
            </a:r>
            <a:r>
              <a:rPr lang="en-US" altLang="en-US" dirty="0" smtClean="0"/>
              <a:t>!</a:t>
            </a:r>
          </a:p>
          <a:p>
            <a:pPr lvl="1"/>
            <a:r>
              <a:rPr lang="en-US" altLang="en-US" dirty="0" smtClean="0"/>
              <a:t>STLC with pairs and sums </a:t>
            </a:r>
            <a:r>
              <a:rPr lang="en-US" altLang="en-US" i="1" dirty="0" smtClean="0"/>
              <a:t>is </a:t>
            </a:r>
            <a:r>
              <a:rPr lang="en-US" altLang="en-US" dirty="0" smtClean="0"/>
              <a:t>[constructive] propositional logic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Let’s revisit our examples under the logical interpretation…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557A-1551-4AB4-AA36-8FE63AFE2935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programs</a:t>
            </a:r>
          </a:p>
        </p:txBody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x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b17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x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/>
              <a:t>is a proof that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 b="1">
                <a:latin typeface="Courier New" pitchFamily="49" charset="0"/>
              </a:rPr>
              <a:t>b17 </a:t>
            </a:r>
            <a:r>
              <a:rPr lang="en-US" altLang="en-US" b="1">
                <a:latin typeface="Courier New" pitchFamily="49" charset="0"/>
                <a:cs typeface="Arial" charset="0"/>
              </a:rPr>
              <a:t>→ b17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547F3-0B6D-425B-9CB0-84C93A5FF1BB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programs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x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b1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f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b1</a:t>
            </a:r>
            <a:r>
              <a:rPr lang="en-US" altLang="en-US" b="1">
                <a:latin typeface="Courier New" pitchFamily="49" charset="0"/>
                <a:cs typeface="Arial" charset="0"/>
              </a:rPr>
              <a:t>→b2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f x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/>
              <a:t>is a proof that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 b="1">
                <a:latin typeface="Courier New" pitchFamily="49" charset="0"/>
              </a:rPr>
              <a:t>b1 </a:t>
            </a:r>
            <a:r>
              <a:rPr lang="en-US" altLang="en-US" b="1">
                <a:latin typeface="Courier New" pitchFamily="49" charset="0"/>
                <a:cs typeface="Arial" charset="0"/>
              </a:rPr>
              <a:t>→ (b1 → b2) → b2</a:t>
            </a:r>
          </a:p>
          <a:p>
            <a:pPr algn="ctr">
              <a:buFontTx/>
              <a:buNone/>
            </a:pPr>
            <a:endParaRPr lang="en-US" altLang="en-US" b="1"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1597-0BB3-4082-87FA-B344B006A79C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programs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x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b1</a:t>
            </a:r>
            <a:r>
              <a:rPr lang="en-US" altLang="en-US" b="1">
                <a:latin typeface="Courier New" pitchFamily="49" charset="0"/>
                <a:cs typeface="Arial" charset="0"/>
              </a:rPr>
              <a:t>→b2→b3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y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  <a:cs typeface="Arial" charset="0"/>
              </a:rPr>
              <a:t>b2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z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  <a:cs typeface="Arial" charset="0"/>
              </a:rPr>
              <a:t>b1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x z y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/>
              <a:t>is a proof that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 b="1">
                <a:latin typeface="Courier New" pitchFamily="49" charset="0"/>
                <a:cs typeface="Arial" charset="0"/>
              </a:rPr>
              <a:t>(b1 → b2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latin typeface="Courier New" pitchFamily="49" charset="0"/>
                <a:cs typeface="Arial" charset="0"/>
              </a:rPr>
              <a:t>→ b3) → b2 → b1 → b3</a:t>
            </a:r>
          </a:p>
          <a:p>
            <a:pPr algn="ctr">
              <a:buFontTx/>
              <a:buNone/>
            </a:pPr>
            <a:endParaRPr lang="en-US" altLang="en-US" b="1">
              <a:latin typeface="Courier New" pitchFamily="49" charset="0"/>
              <a:cs typeface="Arial" charset="0"/>
            </a:endParaRPr>
          </a:p>
          <a:p>
            <a:pPr algn="ctr">
              <a:buFontTx/>
              <a:buNone/>
            </a:pPr>
            <a:endParaRPr lang="en-US" altLang="en-US" b="1"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11E8-3295-4EC9-9D18-773AD4CE879A}" type="slidenum">
              <a:rPr lang="en-US" altLang="en-US"/>
              <a:pPr/>
              <a:t>66</a:t>
            </a:fld>
            <a:endParaRPr lang="en-US" altLang="en-US"/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programs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x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b1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altLang="en-US" b="1">
                <a:latin typeface="Courier New" pitchFamily="49" charset="0"/>
              </a:rPr>
              <a:t>(x),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altLang="en-US" b="1">
                <a:latin typeface="Courier New" pitchFamily="49" charset="0"/>
              </a:rPr>
              <a:t>(x))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/>
              <a:t>is a proof that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 b="1">
                <a:latin typeface="Courier New" pitchFamily="49" charset="0"/>
                <a:cs typeface="Arial" charset="0"/>
              </a:rPr>
              <a:t>b1 → ((b1+b7) * (b1+b4))</a:t>
            </a:r>
          </a:p>
          <a:p>
            <a:pPr algn="ctr">
              <a:buFontTx/>
              <a:buNone/>
            </a:pPr>
            <a:endParaRPr lang="en-US" altLang="en-US" b="1">
              <a:latin typeface="Courier New" pitchFamily="49" charset="0"/>
              <a:cs typeface="Arial" charset="0"/>
            </a:endParaRPr>
          </a:p>
          <a:p>
            <a:pPr algn="ctr">
              <a:buFontTx/>
              <a:buNone/>
            </a:pPr>
            <a:endParaRPr lang="en-US" altLang="en-US" b="1"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71A2-E589-4F2B-8BFA-599685CBE345}" type="slidenum">
              <a:rPr lang="en-US" altLang="en-US"/>
              <a:pPr/>
              <a:t>67</a:t>
            </a:fld>
            <a:endParaRPr lang="en-US" altLang="en-US"/>
          </a:p>
        </p:txBody>
      </p:sp>
      <p:sp>
        <p:nvSpPr>
          <p:cNvPr id="83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programs</a:t>
            </a: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f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b1</a:t>
            </a:r>
            <a:r>
              <a:rPr lang="en-US" altLang="en-US" b="1">
                <a:latin typeface="Courier New" pitchFamily="49" charset="0"/>
                <a:cs typeface="Arial" charset="0"/>
              </a:rPr>
              <a:t>→</a:t>
            </a:r>
            <a:r>
              <a:rPr lang="en-US" altLang="en-US" b="1">
                <a:latin typeface="Courier New" pitchFamily="49" charset="0"/>
              </a:rPr>
              <a:t>b3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g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b2</a:t>
            </a:r>
            <a:r>
              <a:rPr lang="en-US" altLang="en-US" b="1">
                <a:latin typeface="Courier New" pitchFamily="49" charset="0"/>
                <a:cs typeface="Arial" charset="0"/>
              </a:rPr>
              <a:t>→</a:t>
            </a:r>
            <a:r>
              <a:rPr lang="en-US" altLang="en-US" b="1">
                <a:latin typeface="Courier New" pitchFamily="49" charset="0"/>
              </a:rPr>
              <a:t>b3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 </a:t>
            </a: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z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b1+b2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</a:p>
          <a:p>
            <a:pPr algn="ctr">
              <a:buFontTx/>
              <a:buNone/>
            </a:pPr>
            <a:r>
              <a:rPr lang="en-US" altLang="en-US" b="1">
                <a:latin typeface="Courier New" pitchFamily="49" charset="0"/>
              </a:rPr>
              <a:t>        (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match </a:t>
            </a:r>
            <a:r>
              <a:rPr lang="en-US" altLang="en-US" b="1">
                <a:latin typeface="Courier New" pitchFamily="49" charset="0"/>
              </a:rPr>
              <a:t>z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with A </a:t>
            </a:r>
            <a:r>
              <a:rPr lang="en-US" altLang="en-US" b="1">
                <a:latin typeface="Courier New" pitchFamily="49" charset="0"/>
              </a:rPr>
              <a:t>x. f x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| B </a:t>
            </a:r>
            <a:r>
              <a:rPr lang="en-US" altLang="en-US" b="1">
                <a:latin typeface="Courier New" pitchFamily="49" charset="0"/>
              </a:rPr>
              <a:t>x. g x)</a:t>
            </a: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/>
              <a:t>is a proof that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 b="1">
                <a:latin typeface="Courier New" pitchFamily="49" charset="0"/>
                <a:cs typeface="Arial" charset="0"/>
              </a:rPr>
              <a:t>(b1 → b3)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latin typeface="Courier New" pitchFamily="49" charset="0"/>
                <a:cs typeface="Arial" charset="0"/>
              </a:rPr>
              <a:t>→ (b2 → b3) → (b1 + b2) → b3</a:t>
            </a:r>
          </a:p>
          <a:p>
            <a:pPr algn="ctr">
              <a:buFontTx/>
              <a:buNone/>
            </a:pPr>
            <a:endParaRPr lang="en-US" altLang="en-US" b="1">
              <a:latin typeface="Courier New" pitchFamily="49" charset="0"/>
              <a:cs typeface="Arial" charset="0"/>
            </a:endParaRPr>
          </a:p>
          <a:p>
            <a:pPr algn="ctr">
              <a:buFontTx/>
              <a:buNone/>
            </a:pPr>
            <a:endParaRPr lang="en-US" altLang="en-US" b="1"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15C2A-FE0A-4C3A-BA2E-B1634306C0A6}" type="slidenum">
              <a:rPr lang="en-US" altLang="en-US"/>
              <a:pPr/>
              <a:t>68</a:t>
            </a:fld>
            <a:endParaRPr lang="en-US" altLang="en-US"/>
          </a:p>
        </p:txBody>
      </p:sp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programs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alt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x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b1</a:t>
            </a:r>
            <a:r>
              <a:rPr lang="en-US" altLang="en-US" b="1">
                <a:latin typeface="Courier New" pitchFamily="49" charset="0"/>
                <a:cs typeface="Arial" charset="0"/>
              </a:rPr>
              <a:t>*</a:t>
            </a:r>
            <a:r>
              <a:rPr lang="en-US" altLang="en-US" b="1">
                <a:latin typeface="Courier New" pitchFamily="49" charset="0"/>
              </a:rPr>
              <a:t>b2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l-GR" altLang="en-US" b="1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>
                <a:latin typeface="Courier New" pitchFamily="49" charset="0"/>
              </a:rPr>
              <a:t>y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altLang="en-US" b="1">
                <a:latin typeface="Courier New" pitchFamily="49" charset="0"/>
              </a:rPr>
              <a:t>b3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</a:rPr>
              <a:t>. </a:t>
            </a:r>
            <a:r>
              <a:rPr lang="en-US" altLang="en-US" b="1">
                <a:latin typeface="Courier New" pitchFamily="49" charset="0"/>
              </a:rPr>
              <a:t>((y,x.1),x.2)</a:t>
            </a:r>
            <a:endParaRPr lang="en-US" altLang="en-US" b="1">
              <a:solidFill>
                <a:schemeClr val="accent2"/>
              </a:solidFill>
              <a:latin typeface="Courier New" pitchFamily="49" charset="0"/>
            </a:endParaRP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/>
              <a:t>is a proof that</a:t>
            </a:r>
          </a:p>
          <a:p>
            <a:pPr algn="ctr">
              <a:buFontTx/>
              <a:buNone/>
            </a:pPr>
            <a:endParaRPr lang="en-US" altLang="en-US"/>
          </a:p>
          <a:p>
            <a:pPr algn="ctr">
              <a:buFontTx/>
              <a:buNone/>
            </a:pPr>
            <a:r>
              <a:rPr lang="en-US" altLang="en-US" b="1">
                <a:latin typeface="Courier New" pitchFamily="49" charset="0"/>
                <a:cs typeface="Arial" charset="0"/>
              </a:rPr>
              <a:t>(b1*b2) → b3</a:t>
            </a:r>
            <a:r>
              <a:rPr lang="en-US" altLang="en-US" b="1">
                <a:latin typeface="Courier New" pitchFamily="49" charset="0"/>
              </a:rPr>
              <a:t> </a:t>
            </a:r>
            <a:r>
              <a:rPr lang="en-US" altLang="en-US" b="1">
                <a:latin typeface="Courier New" pitchFamily="49" charset="0"/>
                <a:cs typeface="Arial" charset="0"/>
              </a:rPr>
              <a:t>→ ((b3*b1)*b2)</a:t>
            </a:r>
          </a:p>
          <a:p>
            <a:pPr algn="ctr">
              <a:buFontTx/>
              <a:buNone/>
            </a:pPr>
            <a:endParaRPr lang="en-US" altLang="en-US" b="1">
              <a:latin typeface="Courier New" pitchFamily="49" charset="0"/>
              <a:cs typeface="Arial" charset="0"/>
            </a:endParaRPr>
          </a:p>
          <a:p>
            <a:pPr algn="ctr">
              <a:buFontTx/>
              <a:buNone/>
            </a:pPr>
            <a:endParaRPr lang="en-US" altLang="en-US" b="1">
              <a:latin typeface="Courier New" pitchFamily="49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C405-314A-45F9-89A4-ECF95BBFA373}" type="slidenum">
              <a:rPr lang="en-US" altLang="en-US"/>
              <a:pPr/>
              <a:t>69</a:t>
            </a:fld>
            <a:endParaRPr lang="en-US" altLang="en-US"/>
          </a:p>
        </p:txBody>
      </p:sp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care?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315200" cy="4495800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Makes me glad I’m not a dog</a:t>
            </a:r>
          </a:p>
          <a:p>
            <a:endParaRPr lang="en-US" altLang="en-US" dirty="0"/>
          </a:p>
          <a:p>
            <a:r>
              <a:rPr lang="en-US" altLang="en-US" dirty="0" smtClean="0"/>
              <a:t>Don’t think of logic and computing as distinct fields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Thinking “the other way” can help you debug interfaces</a:t>
            </a:r>
          </a:p>
          <a:p>
            <a:endParaRPr lang="en-US" altLang="en-US" dirty="0"/>
          </a:p>
          <a:p>
            <a:r>
              <a:rPr lang="en-US" altLang="en-US" dirty="0"/>
              <a:t>Type systems are not </a:t>
            </a:r>
            <a:r>
              <a:rPr lang="en-US" altLang="en-US" i="1" dirty="0"/>
              <a:t>ad hoc</a:t>
            </a:r>
            <a:r>
              <a:rPr lang="en-US" altLang="en-US" dirty="0"/>
              <a:t> piles of rules</a:t>
            </a:r>
            <a:r>
              <a:rPr lang="en-US" altLang="en-US" dirty="0" smtClean="0"/>
              <a:t>!</a:t>
            </a:r>
          </a:p>
          <a:p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STLC is a </a:t>
            </a:r>
            <a:r>
              <a:rPr lang="en-US" altLang="en-US" i="1" dirty="0" smtClean="0"/>
              <a:t>sound </a:t>
            </a:r>
            <a:r>
              <a:rPr lang="en-US" altLang="en-US" dirty="0" smtClean="0"/>
              <a:t>proof system for propositional logic</a:t>
            </a:r>
          </a:p>
          <a:p>
            <a:pPr lvl="1"/>
            <a:r>
              <a:rPr lang="en-US" altLang="en-US" dirty="0" smtClean="0"/>
              <a:t>But it’s not quite </a:t>
            </a:r>
            <a:r>
              <a:rPr lang="en-US" altLang="en-US" i="1" dirty="0" smtClean="0"/>
              <a:t>complete…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800080"/>
                </a:solidFill>
              </a:rPr>
              <a:t>Lecture 5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en-US" sz="1400">
                <a:solidFill>
                  <a:srgbClr val="800080"/>
                </a:solidFill>
              </a:rPr>
              <a:t>CSE P505 Autumn 2016  Dan Grossman</a:t>
            </a:r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E404EF-CEAA-4DE5-98A9-8ED812FF850D}" type="slidenum">
              <a:rPr lang="en-US" altLang="en-US" sz="1400">
                <a:solidFill>
                  <a:srgbClr val="800080"/>
                </a:solidFill>
              </a:rPr>
              <a:pPr eaLnBrk="1" hangingPunct="1"/>
              <a:t>7</a:t>
            </a:fld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 it “right”?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Can define any type system we want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What we defined is sound and incomplete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Can prove incomplete with one example</a:t>
            </a:r>
          </a:p>
          <a:p>
            <a:pPr lvl="1" eaLnBrk="1" hangingPunct="1"/>
            <a:r>
              <a:rPr lang="en-US" altLang="en-US" smtClean="0"/>
              <a:t>Every variable has exactly one simple type</a:t>
            </a:r>
          </a:p>
          <a:p>
            <a:pPr lvl="1" eaLnBrk="1" hangingPunct="1"/>
            <a:r>
              <a:rPr lang="en-US" altLang="en-US" smtClean="0"/>
              <a:t>Example (doesn’t get stuck, doesn’t typecheck)</a:t>
            </a:r>
          </a:p>
          <a:p>
            <a:pPr lvl="1" eaLnBrk="1" hangingPunct="1">
              <a:buFontTx/>
              <a:buNone/>
            </a:pPr>
            <a:r>
              <a:rPr lang="en-US" altLang="en-US" b="1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altLang="en-US" b="1" smtClean="0">
                <a:latin typeface="Courier New" pitchFamily="49" charset="0"/>
              </a:rPr>
              <a:t>(</a:t>
            </a:r>
            <a:r>
              <a:rPr lang="el-GR" altLang="en-US" b="1" smtClean="0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 smtClean="0">
                <a:latin typeface="Courier New" pitchFamily="49" charset="0"/>
              </a:rPr>
              <a:t>x</a:t>
            </a:r>
            <a:r>
              <a:rPr lang="en-US" altLang="en-US" b="1" smtClean="0">
                <a:solidFill>
                  <a:schemeClr val="accent2"/>
                </a:solidFill>
                <a:latin typeface="Courier New" pitchFamily="49" charset="0"/>
              </a:rPr>
              <a:t>. </a:t>
            </a:r>
            <a:r>
              <a:rPr lang="en-US" altLang="en-US" b="1" smtClean="0">
                <a:latin typeface="Courier New" pitchFamily="49" charset="0"/>
              </a:rPr>
              <a:t>(x (</a:t>
            </a:r>
            <a:r>
              <a:rPr lang="el-GR" altLang="en-US" b="1" smtClean="0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 smtClean="0">
                <a:latin typeface="Courier New" pitchFamily="49" charset="0"/>
              </a:rPr>
              <a:t>y</a:t>
            </a:r>
            <a:r>
              <a:rPr lang="en-US" altLang="en-US" b="1" smtClean="0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 smtClean="0">
                <a:latin typeface="Courier New" pitchFamily="49" charset="0"/>
              </a:rPr>
              <a:t>y)) (x 3)) (</a:t>
            </a:r>
            <a:r>
              <a:rPr lang="el-GR" altLang="en-US" b="1" smtClean="0">
                <a:solidFill>
                  <a:schemeClr val="accent2"/>
                </a:solidFill>
                <a:latin typeface="Courier New" pitchFamily="49" charset="0"/>
              </a:rPr>
              <a:t>λ</a:t>
            </a:r>
            <a:r>
              <a:rPr lang="en-US" altLang="en-US" b="1" smtClean="0">
                <a:latin typeface="Courier New" pitchFamily="49" charset="0"/>
              </a:rPr>
              <a:t>z</a:t>
            </a:r>
            <a:r>
              <a:rPr lang="en-US" altLang="en-US" b="1" smtClean="0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 smtClean="0">
                <a:latin typeface="Courier New" pitchFamily="49" charset="0"/>
              </a:rPr>
              <a:t>z)</a:t>
            </a:r>
          </a:p>
        </p:txBody>
      </p:sp>
    </p:spTree>
    <p:extLst>
      <p:ext uri="{BB962C8B-B14F-4D97-AF65-F5344CB8AC3E}">
        <p14:creationId xmlns:p14="http://schemas.microsoft.com/office/powerpoint/2010/main" val="6541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6983-A577-4D4D-95EF-8721131320B1}" type="slidenum">
              <a:rPr lang="en-US" altLang="en-US"/>
              <a:pPr/>
              <a:t>70</a:t>
            </a:fld>
            <a:endParaRPr lang="en-US" altLang="en-US"/>
          </a:p>
        </p:txBody>
      </p:sp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Classical vs. Constructive</a:t>
            </a: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Classical propositional logic has the “law of the excluded middle”: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000" dirty="0"/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9900"/>
                </a:solidFill>
              </a:rPr>
              <a:t>––––––––––––––– </a:t>
            </a:r>
            <a:endParaRPr lang="en-US" altLang="en-US" dirty="0"/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l-GR" altLang="en-US" b="1" dirty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 dirty="0">
                <a:latin typeface="Courier New" pitchFamily="49" charset="0"/>
              </a:rPr>
              <a:t> p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1+(p1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→p2)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cs typeface="Arial" charset="0"/>
              </a:rPr>
              <a:t>Think “p or not p” or double negation (we don’t have a not)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dirty="0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cs typeface="Arial" charset="0"/>
              </a:rPr>
              <a:t>Logics without this rule (or anything equivalent) are called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i="1" dirty="0">
                <a:cs typeface="Arial" charset="0"/>
              </a:rPr>
              <a:t>constructive. </a:t>
            </a:r>
            <a:r>
              <a:rPr lang="en-US" altLang="en-US" dirty="0">
                <a:cs typeface="Arial" charset="0"/>
              </a:rPr>
              <a:t>They’re useful because proofs “know how the world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cs typeface="Arial" charset="0"/>
              </a:rPr>
              <a:t>is” and therefore “are executable.”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dirty="0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cs typeface="Arial" charset="0"/>
              </a:rPr>
              <a:t>Our match rule let’s us “branch on possibilities”, but </a:t>
            </a:r>
            <a:r>
              <a:rPr lang="en-US" altLang="en-US" i="1" dirty="0">
                <a:cs typeface="Arial" charset="0"/>
              </a:rPr>
              <a:t>using it</a:t>
            </a:r>
            <a:r>
              <a:rPr lang="en-US" altLang="en-US" dirty="0">
                <a:cs typeface="Arial" charset="0"/>
              </a:rPr>
              <a:t> requires </a:t>
            </a:r>
            <a:r>
              <a:rPr lang="en-US" altLang="en-US" i="1" dirty="0">
                <a:cs typeface="Arial" charset="0"/>
              </a:rPr>
              <a:t>knowing</a:t>
            </a:r>
            <a:r>
              <a:rPr lang="en-US" altLang="en-US" dirty="0">
                <a:cs typeface="Arial" charset="0"/>
              </a:rPr>
              <a:t> </a:t>
            </a:r>
            <a:r>
              <a:rPr lang="en-US" altLang="en-US" dirty="0" smtClean="0">
                <a:cs typeface="Arial" charset="0"/>
              </a:rPr>
              <a:t>which </a:t>
            </a:r>
            <a:r>
              <a:rPr lang="en-US" altLang="en-US" dirty="0">
                <a:cs typeface="Arial" charset="0"/>
              </a:rPr>
              <a:t>possibility </a:t>
            </a:r>
            <a:r>
              <a:rPr lang="en-US" altLang="en-US" dirty="0" smtClean="0">
                <a:cs typeface="Arial" charset="0"/>
              </a:rPr>
              <a:t>holds [or that both do]:</a:t>
            </a:r>
            <a:endParaRPr lang="en-US" altLang="en-US" dirty="0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	 	 </a:t>
            </a:r>
            <a:r>
              <a:rPr lang="el-GR" altLang="en-US" b="1" dirty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p1+p2  </a:t>
            </a:r>
            <a:r>
              <a:rPr lang="el-GR" altLang="en-US" b="1" dirty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,p1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 dirty="0">
                <a:latin typeface="Courier New" pitchFamily="49" charset="0"/>
                <a:sym typeface="Symbol" pitchFamily="18" charset="2"/>
              </a:rPr>
              <a:t>p3 </a:t>
            </a:r>
            <a:r>
              <a:rPr lang="el-GR" altLang="en-US" b="1" dirty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,p2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 dirty="0">
                <a:latin typeface="Courier New" pitchFamily="49" charset="0"/>
                <a:sym typeface="Symbol" pitchFamily="18" charset="2"/>
              </a:rPr>
              <a:t>p3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9900"/>
                </a:solidFill>
              </a:rPr>
              <a:t>	          	  –––––––––––––––––––––––––––</a:t>
            </a:r>
            <a:endParaRPr lang="en-US" altLang="en-US" dirty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		                 </a:t>
            </a:r>
            <a:r>
              <a:rPr lang="el-GR" altLang="en-US" b="1" dirty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 dirty="0">
                <a:latin typeface="Courier New" pitchFamily="49" charset="0"/>
                <a:sym typeface="Symbol" pitchFamily="18" charset="2"/>
              </a:rPr>
              <a:t> p3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EE4EA-B071-41A5-9061-AB7103DEF3CC}" type="slidenum">
              <a:rPr lang="en-US" altLang="en-US"/>
              <a:pPr/>
              <a:t>71</a:t>
            </a:fld>
            <a:endParaRPr lang="en-US" altLang="en-US"/>
          </a:p>
        </p:txBody>
      </p:sp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classical proof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Theorem: I can always wake up at 9 and be at work by 10.</a:t>
            </a:r>
          </a:p>
          <a:p>
            <a:pPr>
              <a:buFontTx/>
              <a:buNone/>
            </a:pPr>
            <a:r>
              <a:rPr lang="en-US" altLang="en-US" dirty="0"/>
              <a:t>Proof: If it’s a weekday, I can take a bus that leaves at 9:30.  If it is not a weekday, traffic is light and I can drive.  </a:t>
            </a:r>
            <a:r>
              <a:rPr lang="en-US" altLang="en-US" i="1" dirty="0"/>
              <a:t>Since it is a weekday or it is not a weekday</a:t>
            </a:r>
            <a:r>
              <a:rPr lang="en-US" altLang="en-US" dirty="0"/>
              <a:t>, I can be at work by 10.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Problem: If you wake up and don’t know if it’s a weekday, this proof does not let you construct a plan to get to work by 10.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In constructive logic, if a theorem is proven, we have a plan/program</a:t>
            </a:r>
          </a:p>
          <a:p>
            <a:pPr lvl="1"/>
            <a:r>
              <a:rPr lang="en-US" altLang="en-US" dirty="0"/>
              <a:t>And you can still prove, “If I know whether or not it is a weekday, then I can wake up at 9 and be at work by 10”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EEB3E-8FD2-4EAE-AD1E-74D66C6E1B20}" type="slidenum">
              <a:rPr lang="en-US" altLang="en-US"/>
              <a:pPr/>
              <a:t>72</a:t>
            </a:fld>
            <a:endParaRPr lang="en-US" altLang="en-US"/>
          </a:p>
        </p:txBody>
      </p:sp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about recursion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letrec</a:t>
            </a:r>
            <a:r>
              <a:rPr lang="en-US" altLang="en-US" dirty="0"/>
              <a:t> lets you prove anything </a:t>
            </a:r>
          </a:p>
          <a:p>
            <a:pPr lvl="1"/>
            <a:r>
              <a:rPr lang="en-US" altLang="en-US" dirty="0"/>
              <a:t>(that’s bad – an “inconsistent logic”)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dirty="0"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  <a:cs typeface="Arial" charset="0"/>
              </a:rPr>
              <a:t>     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   </a:t>
            </a:r>
            <a:r>
              <a:rPr lang="el-GR" altLang="en-US" b="1" dirty="0" smtClean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,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f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→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</a:t>
            </a:r>
            <a:r>
              <a:rPr lang="en-US" altLang="en-US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altLang="en-US" b="1" dirty="0">
                <a:latin typeface="Courier New" pitchFamily="49" charset="0"/>
              </a:rPr>
              <a:t>e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2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9900"/>
                </a:solidFill>
              </a:rPr>
              <a:t>	   ––––––––––––––––––––––––––––––––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Courier New" pitchFamily="49" charset="0"/>
                <a:cs typeface="Arial" charset="0"/>
              </a:rPr>
              <a:t>      </a:t>
            </a:r>
            <a:r>
              <a:rPr lang="el-GR" altLang="en-US" b="1" dirty="0">
                <a:latin typeface="Courier New" pitchFamily="49" charset="0"/>
                <a:cs typeface="Arial" charset="0"/>
              </a:rPr>
              <a:t>Γ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├ </a:t>
            </a:r>
            <a:r>
              <a:rPr lang="en-US" altLang="en-US" b="1" dirty="0" err="1">
                <a:solidFill>
                  <a:schemeClr val="accent2"/>
                </a:solidFill>
                <a:latin typeface="Courier New" pitchFamily="49" charset="0"/>
              </a:rPr>
              <a:t>letrec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</a:rPr>
              <a:t>f x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altLang="en-US" b="1" dirty="0">
                <a:latin typeface="Courier New" pitchFamily="49" charset="0"/>
              </a:rPr>
              <a:t> e </a:t>
            </a:r>
            <a:r>
              <a:rPr lang="en-US" altLang="en-US" b="1" dirty="0">
                <a:solidFill>
                  <a:srgbClr val="009900"/>
                </a:solidFill>
                <a:latin typeface="Courier New" pitchFamily="49" charset="0"/>
              </a:rPr>
              <a:t>: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→</a:t>
            </a:r>
            <a:r>
              <a:rPr lang="el-GR" altLang="en-US" b="1" dirty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>
                <a:latin typeface="Courier New" pitchFamily="49" charset="0"/>
                <a:cs typeface="Courier New" pitchFamily="49" charset="0"/>
              </a:rPr>
              <a:t>2</a:t>
            </a:r>
          </a:p>
          <a:p>
            <a:endParaRPr lang="en-US" altLang="en-US" dirty="0"/>
          </a:p>
          <a:p>
            <a:r>
              <a:rPr lang="en-US" altLang="en-US" dirty="0"/>
              <a:t>Only terminating programs are proofs!</a:t>
            </a:r>
          </a:p>
          <a:p>
            <a:endParaRPr lang="en-US" altLang="en-US" dirty="0"/>
          </a:p>
          <a:p>
            <a:r>
              <a:rPr lang="en-US" altLang="en-US" dirty="0"/>
              <a:t>Related: In ML, a function of type </a:t>
            </a:r>
            <a:r>
              <a:rPr lang="en-US" altLang="en-US" b="1" dirty="0" err="1">
                <a:latin typeface="Courier New" pitchFamily="49" charset="0"/>
              </a:rPr>
              <a:t>int</a:t>
            </a:r>
            <a:r>
              <a:rPr lang="en-US" altLang="en-US" b="1" dirty="0">
                <a:latin typeface="Courier New" pitchFamily="49" charset="0"/>
              </a:rPr>
              <a:t> 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→ ’a</a:t>
            </a:r>
            <a:r>
              <a:rPr lang="en-US" altLang="en-US" dirty="0">
                <a:cs typeface="Arial" charset="0"/>
              </a:rPr>
              <a:t> never returns normally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Lecture 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altLang="en-US" smtClean="0"/>
              <a:t>CSE P505 August 2016  Dan Grossman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8D5C-D2BE-410B-BEF7-4CEA7D9AE64A}" type="slidenum">
              <a:rPr lang="en-US" altLang="en-US"/>
              <a:pPr/>
              <a:t>73</a:t>
            </a:fld>
            <a:endParaRPr lang="en-US" altLang="en-US"/>
          </a:p>
        </p:txBody>
      </p:sp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Last word on Curry-Howard</a:t>
            </a:r>
          </a:p>
        </p:txBody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It’s not just STLC and constructive propositional logic</a:t>
            </a:r>
          </a:p>
          <a:p>
            <a:pPr lvl="1"/>
            <a:r>
              <a:rPr lang="en-US" altLang="en-US"/>
              <a:t>Every logic has a corresponding typed lambda calculus and vice-versa</a:t>
            </a:r>
          </a:p>
          <a:p>
            <a:pPr lvl="1"/>
            <a:r>
              <a:rPr lang="en-US" altLang="en-US"/>
              <a:t>Generics correspond to universal quantification</a:t>
            </a:r>
          </a:p>
          <a:p>
            <a:pPr lvl="1"/>
            <a:endParaRPr lang="en-US" altLang="en-US"/>
          </a:p>
          <a:p>
            <a:r>
              <a:rPr lang="en-US" altLang="en-US"/>
              <a:t>If you remember one thing: the typing rule for function application is implication-elimination (a.k.a. modus ponens)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800080"/>
                </a:solidFill>
              </a:rPr>
              <a:t>Lecture 5</a:t>
            </a:r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en-US" sz="1400">
                <a:solidFill>
                  <a:srgbClr val="800080"/>
                </a:solidFill>
              </a:rPr>
              <a:t>CSE P505 Autumn 2016  Dan Grossman</a:t>
            </a:r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09826B-7B12-42E2-9439-4CE6D30FA225}" type="slidenum">
              <a:rPr lang="en-US" altLang="en-US" sz="1400">
                <a:solidFill>
                  <a:srgbClr val="800080"/>
                </a:solidFill>
              </a:rPr>
              <a:pPr eaLnBrk="1" hangingPunct="1"/>
              <a:t>8</a:t>
            </a:fld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Sound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en-US" dirty="0" smtClean="0"/>
              <a:t>Statement of soundness theorem: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dirty="0" smtClean="0"/>
              <a:t>	If </a:t>
            </a:r>
            <a:r>
              <a:rPr lang="en-US" altLang="en-US" dirty="0" smtClean="0">
                <a:cs typeface="Arial" charset="0"/>
              </a:rPr>
              <a:t>  .</a:t>
            </a:r>
            <a:r>
              <a:rPr lang="en-US" altLang="en-US" dirty="0" smtClean="0">
                <a:solidFill>
                  <a:srgbClr val="009900"/>
                </a:solidFill>
              </a:rPr>
              <a:t> </a:t>
            </a:r>
            <a:r>
              <a:rPr lang="en-US" altLang="en-US" dirty="0" smtClean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dirty="0" smtClean="0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e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 smtClean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smtClean="0">
                <a:cs typeface="Courier New" pitchFamily="49" charset="0"/>
              </a:rPr>
              <a:t>and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→*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e2</a:t>
            </a:r>
            <a:r>
              <a:rPr lang="en-US" altLang="en-US" dirty="0" smtClean="0">
                <a:cs typeface="Arial" charset="0"/>
              </a:rPr>
              <a:t>, </a:t>
            </a:r>
          </a:p>
          <a:p>
            <a:pPr marL="457200" indent="-457200" eaLnBrk="1" hangingPunct="1">
              <a:buFontTx/>
              <a:buNone/>
            </a:pPr>
            <a:r>
              <a:rPr lang="en-US" altLang="en-US" dirty="0" smtClean="0">
                <a:cs typeface="Arial" charset="0"/>
              </a:rPr>
              <a:t>       then 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e2</a:t>
            </a:r>
            <a:r>
              <a:rPr lang="en-US" altLang="en-US" dirty="0" smtClean="0">
                <a:cs typeface="Arial" charset="0"/>
              </a:rPr>
              <a:t> is a value or there exists an 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e3</a:t>
            </a:r>
            <a:r>
              <a:rPr lang="en-US" altLang="en-US" dirty="0" smtClean="0">
                <a:cs typeface="Arial" charset="0"/>
              </a:rPr>
              <a:t> such that 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e2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e3</a:t>
            </a:r>
          </a:p>
          <a:p>
            <a:pPr marL="457200" indent="-457200" eaLnBrk="1" hangingPunct="1">
              <a:buFontTx/>
              <a:buNone/>
            </a:pPr>
            <a:endParaRPr lang="en-US" altLang="en-US" sz="1000" dirty="0" smtClean="0">
              <a:cs typeface="Arial" charset="0"/>
            </a:endParaRPr>
          </a:p>
          <a:p>
            <a:pPr marL="457200" indent="-457200" eaLnBrk="1" hangingPunct="1"/>
            <a:r>
              <a:rPr lang="en-US" altLang="en-US" dirty="0" smtClean="0">
                <a:cs typeface="Courier New" pitchFamily="49" charset="0"/>
              </a:rPr>
              <a:t>Proof is non-trivial</a:t>
            </a:r>
          </a:p>
          <a:p>
            <a:pPr marL="914400" lvl="1" indent="-457200" eaLnBrk="1" hangingPunct="1"/>
            <a:r>
              <a:rPr lang="en-US" altLang="en-US" dirty="0" smtClean="0">
                <a:cs typeface="Courier New" pitchFamily="49" charset="0"/>
              </a:rPr>
              <a:t>Must hold for all </a:t>
            </a:r>
            <a:r>
              <a:rPr lang="en-US" altLang="en-US" b="1" dirty="0">
                <a:latin typeface="Courier New" pitchFamily="49" charset="0"/>
                <a:cs typeface="Arial" charset="0"/>
              </a:rPr>
              <a:t>e</a:t>
            </a:r>
            <a:r>
              <a:rPr lang="en-US" altLang="en-US" dirty="0" smtClean="0">
                <a:cs typeface="Courier New" pitchFamily="49" charset="0"/>
              </a:rPr>
              <a:t> and any number of steps</a:t>
            </a:r>
          </a:p>
          <a:p>
            <a:pPr marL="914400" lvl="1" indent="-457200" eaLnBrk="1" hangingPunct="1"/>
            <a:r>
              <a:rPr lang="en-US" altLang="en-US" dirty="0" smtClean="0">
                <a:cs typeface="Courier New" pitchFamily="49" charset="0"/>
              </a:rPr>
              <a:t>But easy given two helper theorems…</a:t>
            </a:r>
          </a:p>
          <a:p>
            <a:pPr marL="914400" lvl="1" indent="-457200" eaLnBrk="1" hangingPunct="1"/>
            <a:endParaRPr lang="en-US" altLang="en-US" dirty="0" smtClean="0">
              <a:cs typeface="Courier New" pitchFamily="49" charset="0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dirty="0" smtClean="0">
                <a:cs typeface="Courier New" pitchFamily="49" charset="0"/>
              </a:rPr>
              <a:t>Progress: </a:t>
            </a:r>
            <a:r>
              <a:rPr lang="en-US" altLang="en-US" dirty="0" smtClean="0"/>
              <a:t>If </a:t>
            </a:r>
            <a:r>
              <a:rPr lang="en-US" altLang="en-US" dirty="0" smtClean="0">
                <a:cs typeface="Arial" charset="0"/>
              </a:rPr>
              <a:t>  .</a:t>
            </a:r>
            <a:r>
              <a:rPr lang="en-US" altLang="en-US" dirty="0" smtClean="0">
                <a:solidFill>
                  <a:srgbClr val="009900"/>
                </a:solidFill>
              </a:rPr>
              <a:t> </a:t>
            </a:r>
            <a:r>
              <a:rPr lang="en-US" altLang="en-US" dirty="0" smtClean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dirty="0" smtClean="0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e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 smtClean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 smtClean="0">
                <a:cs typeface="Courier New" pitchFamily="49" charset="0"/>
              </a:rPr>
              <a:t>,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smtClean="0">
                <a:cs typeface="Courier New" pitchFamily="49" charset="0"/>
              </a:rPr>
              <a:t>then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altLang="en-US" dirty="0" smtClean="0">
                <a:cs typeface="Courier New" pitchFamily="49" charset="0"/>
              </a:rPr>
              <a:t> is a value or there exists an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altLang="en-US" dirty="0" smtClean="0">
                <a:cs typeface="Courier New" pitchFamily="49" charset="0"/>
              </a:rPr>
              <a:t> such that 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e2</a:t>
            </a:r>
          </a:p>
          <a:p>
            <a:pPr marL="457200" indent="-457200" eaLnBrk="1" hangingPunct="1">
              <a:buFontTx/>
              <a:buAutoNum type="arabicPeriod"/>
            </a:pPr>
            <a:endParaRPr lang="en-US" altLang="en-US" dirty="0" smtClean="0">
              <a:cs typeface="Arial" charset="0"/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dirty="0" smtClean="0">
                <a:cs typeface="Arial" charset="0"/>
              </a:rPr>
              <a:t>Preservation: If .</a:t>
            </a:r>
            <a:r>
              <a:rPr lang="en-US" altLang="en-US" dirty="0" smtClean="0">
                <a:solidFill>
                  <a:srgbClr val="009900"/>
                </a:solidFill>
              </a:rPr>
              <a:t> </a:t>
            </a:r>
            <a:r>
              <a:rPr lang="en-US" altLang="en-US" dirty="0" smtClean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dirty="0" smtClean="0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e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 smtClean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smtClean="0">
                <a:cs typeface="Courier New" pitchFamily="49" charset="0"/>
              </a:rPr>
              <a:t>and</a:t>
            </a:r>
            <a:r>
              <a:rPr lang="en-US" altLang="en-US" b="1" dirty="0" smtClean="0">
                <a:latin typeface="Courier New" pitchFamily="49" charset="0"/>
                <a:cs typeface="Courier New" pitchFamily="49" charset="0"/>
              </a:rPr>
              <a:t> e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e2</a:t>
            </a:r>
            <a:r>
              <a:rPr lang="en-US" altLang="en-US" b="1" dirty="0" smtClean="0">
                <a:cs typeface="Arial" charset="0"/>
              </a:rPr>
              <a:t>, </a:t>
            </a:r>
            <a:r>
              <a:rPr lang="en-US" altLang="en-US" dirty="0" smtClean="0">
                <a:cs typeface="Arial" charset="0"/>
              </a:rPr>
              <a:t> then .</a:t>
            </a:r>
            <a:r>
              <a:rPr lang="en-US" altLang="en-US" dirty="0" smtClean="0">
                <a:solidFill>
                  <a:srgbClr val="009900"/>
                </a:solidFill>
              </a:rPr>
              <a:t> </a:t>
            </a:r>
            <a:r>
              <a:rPr lang="en-US" altLang="en-US" dirty="0" smtClean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dirty="0" smtClean="0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 dirty="0" smtClean="0">
                <a:latin typeface="Courier New" pitchFamily="49" charset="0"/>
                <a:cs typeface="Arial" charset="0"/>
              </a:rPr>
              <a:t>e2</a:t>
            </a:r>
            <a:r>
              <a:rPr lang="en-US" altLang="en-US" b="1" dirty="0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dirty="0" smtClean="0">
                <a:latin typeface="Courier New" pitchFamily="49" charset="0"/>
                <a:cs typeface="Courier New" pitchFamily="49" charset="0"/>
              </a:rPr>
              <a:t>τ</a:t>
            </a:r>
            <a:endParaRPr lang="en-US" alt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49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800080"/>
                </a:solidFill>
              </a:rPr>
              <a:t>Lecture 5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NL" altLang="en-US" sz="1400">
                <a:solidFill>
                  <a:srgbClr val="800080"/>
                </a:solidFill>
              </a:rPr>
              <a:t>CSE P505 Autumn 2016  Dan Grossman</a:t>
            </a:r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F75DD2F-1937-4459-BAD4-C6AF158E8448}" type="slidenum">
              <a:rPr lang="en-US" altLang="en-US" sz="1400">
                <a:solidFill>
                  <a:srgbClr val="800080"/>
                </a:solidFill>
              </a:rPr>
              <a:pPr eaLnBrk="1" hangingPunct="1"/>
              <a:t>9</a:t>
            </a:fld>
            <a:endParaRPr lang="en-US" altLang="en-US" sz="1400">
              <a:solidFill>
                <a:srgbClr val="800080"/>
              </a:solidFill>
            </a:endParaRP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Let’s prove it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ct val="0"/>
              </a:spcBef>
              <a:buFontTx/>
              <a:buNone/>
            </a:pPr>
            <a:r>
              <a:rPr lang="en-US" altLang="en-US" smtClean="0"/>
              <a:t>Prove: If </a:t>
            </a:r>
            <a:r>
              <a:rPr lang="en-US" altLang="en-US" smtClean="0">
                <a:cs typeface="Arial" charset="0"/>
              </a:rPr>
              <a:t>  .</a:t>
            </a:r>
            <a:r>
              <a:rPr lang="en-US" altLang="en-US" smtClean="0">
                <a:solidFill>
                  <a:srgbClr val="009900"/>
                </a:solidFill>
              </a:rPr>
              <a:t> </a:t>
            </a:r>
            <a:r>
              <a:rPr lang="en-US" altLang="en-US" smtClean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smtClean="0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e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smtClean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mtClean="0">
                <a:cs typeface="Courier New" pitchFamily="49" charset="0"/>
              </a:rPr>
              <a:t>and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→*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e2</a:t>
            </a:r>
            <a:r>
              <a:rPr lang="en-US" altLang="en-US" smtClean="0">
                <a:cs typeface="Arial" charset="0"/>
              </a:rPr>
              <a:t>, </a:t>
            </a:r>
          </a:p>
          <a:p>
            <a:pPr marL="457200" indent="-457200" eaLnBrk="1" hangingPunct="1">
              <a:spcBef>
                <a:spcPct val="0"/>
              </a:spcBef>
              <a:buFontTx/>
              <a:buNone/>
            </a:pPr>
            <a:r>
              <a:rPr lang="en-US" altLang="en-US" smtClean="0">
                <a:cs typeface="Arial" charset="0"/>
              </a:rPr>
              <a:t>            then e2 is a value or </a:t>
            </a:r>
            <a:r>
              <a:rPr lang="en-US" altLang="en-US" smtClean="0">
                <a:cs typeface="Arial" charset="0"/>
                <a:sym typeface="Symbol" pitchFamily="18" charset="2"/>
              </a:rPr>
              <a:t> 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e3</a:t>
            </a:r>
            <a:r>
              <a:rPr lang="en-US" altLang="en-US" smtClean="0">
                <a:cs typeface="Arial" charset="0"/>
              </a:rPr>
              <a:t> such that 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e2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e3</a:t>
            </a:r>
            <a:r>
              <a:rPr lang="en-US" altLang="en-US" smtClean="0">
                <a:cs typeface="Arial" charset="0"/>
              </a:rPr>
              <a:t>, assuming:</a:t>
            </a:r>
          </a:p>
          <a:p>
            <a:pPr marL="457200" indent="-457200"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mtClean="0"/>
              <a:t>If </a:t>
            </a:r>
            <a:r>
              <a:rPr lang="en-US" altLang="en-US" smtClean="0">
                <a:cs typeface="Arial" charset="0"/>
              </a:rPr>
              <a:t>  .</a:t>
            </a:r>
            <a:r>
              <a:rPr lang="en-US" altLang="en-US" smtClean="0">
                <a:solidFill>
                  <a:srgbClr val="009900"/>
                </a:solidFill>
              </a:rPr>
              <a:t> </a:t>
            </a:r>
            <a:r>
              <a:rPr lang="en-US" altLang="en-US" smtClean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smtClean="0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e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smtClean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mtClean="0">
                <a:cs typeface="Courier New" pitchFamily="49" charset="0"/>
              </a:rPr>
              <a:t>then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altLang="en-US" smtClean="0">
                <a:cs typeface="Courier New" pitchFamily="49" charset="0"/>
              </a:rPr>
              <a:t> is a value or </a:t>
            </a:r>
            <a:r>
              <a:rPr lang="en-US" altLang="en-US" smtClean="0">
                <a:cs typeface="Courier New" pitchFamily="49" charset="0"/>
                <a:sym typeface="Symbol" pitchFamily="18" charset="2"/>
              </a:rPr>
              <a:t></a:t>
            </a:r>
            <a:r>
              <a:rPr lang="en-US" altLang="en-US" smtClean="0">
                <a:cs typeface="Courier New" pitchFamily="49" charset="0"/>
              </a:rPr>
              <a:t>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altLang="en-US" smtClean="0">
                <a:cs typeface="Courier New" pitchFamily="49" charset="0"/>
              </a:rPr>
              <a:t> such that 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e2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altLang="en-US" smtClean="0">
                <a:cs typeface="Arial" charset="0"/>
              </a:rPr>
              <a:t>If .</a:t>
            </a:r>
            <a:r>
              <a:rPr lang="en-US" altLang="en-US" smtClean="0">
                <a:solidFill>
                  <a:srgbClr val="009900"/>
                </a:solidFill>
              </a:rPr>
              <a:t> </a:t>
            </a:r>
            <a:r>
              <a:rPr lang="en-US" altLang="en-US" smtClean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smtClean="0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e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smtClean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mtClean="0">
                <a:cs typeface="Courier New" pitchFamily="49" charset="0"/>
              </a:rPr>
              <a:t>and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</a:rPr>
              <a:t> e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e2</a:t>
            </a:r>
            <a:r>
              <a:rPr lang="en-US" altLang="en-US" smtClean="0">
                <a:cs typeface="Arial" charset="0"/>
              </a:rPr>
              <a:t> then .</a:t>
            </a:r>
            <a:r>
              <a:rPr lang="en-US" altLang="en-US" smtClean="0">
                <a:solidFill>
                  <a:srgbClr val="009900"/>
                </a:solidFill>
              </a:rPr>
              <a:t> </a:t>
            </a:r>
            <a:r>
              <a:rPr lang="en-US" altLang="en-US" smtClean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smtClean="0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e2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smtClean="0">
                <a:latin typeface="Courier New" pitchFamily="49" charset="0"/>
                <a:cs typeface="Courier New" pitchFamily="49" charset="0"/>
              </a:rPr>
              <a:t>τ</a:t>
            </a:r>
            <a:endParaRPr lang="en-US" altLang="en-US" b="1" smtClean="0">
              <a:latin typeface="Courier New" pitchFamily="49" charset="0"/>
              <a:cs typeface="Courier New" pitchFamily="49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None/>
            </a:pPr>
            <a:endParaRPr lang="en-US" altLang="en-US" smtClean="0">
              <a:cs typeface="Arial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None/>
            </a:pPr>
            <a:r>
              <a:rPr lang="en-US" altLang="en-US" smtClean="0">
                <a:cs typeface="Arial" charset="0"/>
              </a:rPr>
              <a:t>Prove something stronger: Also show .</a:t>
            </a:r>
            <a:r>
              <a:rPr lang="en-US" altLang="en-US" smtClean="0">
                <a:solidFill>
                  <a:srgbClr val="009900"/>
                </a:solidFill>
              </a:rPr>
              <a:t> </a:t>
            </a:r>
            <a:r>
              <a:rPr lang="en-US" altLang="en-US" smtClean="0">
                <a:solidFill>
                  <a:srgbClr val="009900"/>
                </a:solidFill>
                <a:latin typeface="ZapfChancery" pitchFamily="18" charset="0"/>
                <a:sym typeface="Symbol" pitchFamily="18" charset="2"/>
              </a:rPr>
              <a:t>├</a:t>
            </a:r>
            <a:r>
              <a:rPr lang="en-US" altLang="en-US" b="1" smtClean="0">
                <a:latin typeface="ZapfChancery" pitchFamily="18" charset="0"/>
                <a:sym typeface="Symbol" pitchFamily="18" charset="2"/>
              </a:rPr>
              <a:t> 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e2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  <a:sym typeface="Symbol" pitchFamily="18" charset="2"/>
              </a:rPr>
              <a:t>:</a:t>
            </a:r>
            <a:r>
              <a:rPr lang="el-GR" altLang="en-US" b="1" smtClean="0">
                <a:latin typeface="Courier New" pitchFamily="49" charset="0"/>
                <a:cs typeface="Courier New" pitchFamily="49" charset="0"/>
              </a:rPr>
              <a:t>τ</a:t>
            </a:r>
            <a:endParaRPr lang="en-US" altLang="en-US" smtClean="0">
              <a:cs typeface="Arial" charset="0"/>
            </a:endParaRPr>
          </a:p>
          <a:p>
            <a:pPr marL="457200" indent="-457200" eaLnBrk="1" hangingPunct="1">
              <a:buFontTx/>
              <a:buNone/>
            </a:pPr>
            <a:endParaRPr lang="en-US" altLang="en-US" sz="700" smtClean="0">
              <a:cs typeface="Arial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None/>
            </a:pPr>
            <a:r>
              <a:rPr lang="en-US" altLang="en-US" smtClean="0">
                <a:cs typeface="Arial" charset="0"/>
              </a:rPr>
              <a:t>Proof: By induction on n where 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e</a:t>
            </a:r>
            <a:r>
              <a:rPr lang="en-US" altLang="en-US" b="1" smtClean="0">
                <a:solidFill>
                  <a:srgbClr val="009900"/>
                </a:solidFill>
                <a:latin typeface="Courier New" pitchFamily="49" charset="0"/>
                <a:cs typeface="Arial" charset="0"/>
              </a:rPr>
              <a:t>→*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e2</a:t>
            </a:r>
            <a:r>
              <a:rPr lang="en-US" altLang="en-US" smtClean="0">
                <a:cs typeface="Arial" charset="0"/>
              </a:rPr>
              <a:t> in n steps</a:t>
            </a:r>
          </a:p>
          <a:p>
            <a:pPr marL="457200" indent="-457200" eaLnBrk="1" hangingPunct="1">
              <a:spcBef>
                <a:spcPct val="0"/>
              </a:spcBef>
            </a:pPr>
            <a:r>
              <a:rPr lang="en-US" altLang="en-US" smtClean="0">
                <a:cs typeface="Arial" charset="0"/>
              </a:rPr>
              <a:t>Case n=0: immediate from progress (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e</a:t>
            </a:r>
            <a:r>
              <a:rPr lang="en-US" altLang="en-US" smtClean="0">
                <a:cs typeface="Arial" charset="0"/>
              </a:rPr>
              <a:t>=</a:t>
            </a:r>
            <a:r>
              <a:rPr lang="en-US" altLang="en-US" b="1" smtClean="0">
                <a:latin typeface="Courier New" pitchFamily="49" charset="0"/>
                <a:cs typeface="Arial" charset="0"/>
              </a:rPr>
              <a:t>e2</a:t>
            </a:r>
            <a:r>
              <a:rPr lang="en-US" altLang="en-US" smtClean="0">
                <a:cs typeface="Arial" charset="0"/>
              </a:rPr>
              <a:t>)</a:t>
            </a:r>
          </a:p>
          <a:p>
            <a:pPr marL="457200" indent="-457200" eaLnBrk="1" hangingPunct="1">
              <a:spcBef>
                <a:spcPct val="0"/>
              </a:spcBef>
            </a:pPr>
            <a:r>
              <a:rPr lang="en-US" altLang="en-US" smtClean="0">
                <a:cs typeface="Arial" charset="0"/>
              </a:rPr>
              <a:t>Case n&gt;0: then </a:t>
            </a:r>
            <a:r>
              <a:rPr lang="en-US" altLang="en-US" smtClean="0">
                <a:cs typeface="Courier New" pitchFamily="49" charset="0"/>
                <a:sym typeface="Symbol" pitchFamily="18" charset="2"/>
              </a:rPr>
              <a:t></a:t>
            </a:r>
            <a:r>
              <a:rPr lang="en-US" altLang="en-US" b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e3</a:t>
            </a:r>
            <a:r>
              <a:rPr lang="en-US" altLang="en-US" smtClean="0">
                <a:cs typeface="Courier New" pitchFamily="49" charset="0"/>
                <a:sym typeface="Symbol" pitchFamily="18" charset="2"/>
              </a:rPr>
              <a:t> such that…</a:t>
            </a:r>
            <a:endParaRPr lang="en-US" altLang="en-US" smtClean="0">
              <a:cs typeface="Arial" charset="0"/>
            </a:endParaRPr>
          </a:p>
          <a:p>
            <a:pPr marL="457200" indent="-457200" eaLnBrk="1" hangingPunct="1">
              <a:buFontTx/>
              <a:buAutoNum type="arabicPeriod"/>
            </a:pPr>
            <a:endParaRPr lang="en-US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32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dan_design_template</Template>
  <TotalTime>41494</TotalTime>
  <Words>5177</Words>
  <Application>Microsoft Office PowerPoint</Application>
  <PresentationFormat>On-screen Show (4:3)</PresentationFormat>
  <Paragraphs>1115</Paragraphs>
  <Slides>73</Slides>
  <Notes>68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dan_design_template</vt:lpstr>
      <vt:lpstr>CSEP505: Programming Languages Lecture 6: Types, Types, Types</vt:lpstr>
      <vt:lpstr>Our plan</vt:lpstr>
      <vt:lpstr>STLC in one slide</vt:lpstr>
      <vt:lpstr>Rule-by-rule</vt:lpstr>
      <vt:lpstr>The function rule</vt:lpstr>
      <vt:lpstr>Our plan</vt:lpstr>
      <vt:lpstr>Is it “right”?</vt:lpstr>
      <vt:lpstr>Sound</vt:lpstr>
      <vt:lpstr>Let’s prove it</vt:lpstr>
      <vt:lpstr>What’s the point</vt:lpstr>
      <vt:lpstr>Forget a couple things?</vt:lpstr>
      <vt:lpstr>Forget a couple things?</vt:lpstr>
      <vt:lpstr>Our plan</vt:lpstr>
      <vt:lpstr>Having laid the groundwork…</vt:lpstr>
      <vt:lpstr>A method to our madness</vt:lpstr>
      <vt:lpstr>Let bindings (CBV)</vt:lpstr>
      <vt:lpstr>Let as sugar?</vt:lpstr>
      <vt:lpstr>Booleans</vt:lpstr>
      <vt:lpstr>OCaml? Large-step?</vt:lpstr>
      <vt:lpstr>Pairs (CBV, left-to-right)</vt:lpstr>
      <vt:lpstr>Toward Sums</vt:lpstr>
      <vt:lpstr>Unlike ML, part 1</vt:lpstr>
      <vt:lpstr>Unlike ML, part 2</vt:lpstr>
      <vt:lpstr>The math (with type rules to come)</vt:lpstr>
      <vt:lpstr>Low-level view</vt:lpstr>
      <vt:lpstr>Typing rules</vt:lpstr>
      <vt:lpstr>Compare to pairs, part 1</vt:lpstr>
      <vt:lpstr>Compare to pairs, part 2</vt:lpstr>
      <vt:lpstr>Living with just pairs</vt:lpstr>
      <vt:lpstr>Sums in other guises</vt:lpstr>
      <vt:lpstr>Sums in other guises</vt:lpstr>
      <vt:lpstr>Where are we</vt:lpstr>
      <vt:lpstr>Recursion</vt:lpstr>
      <vt:lpstr>Our plan</vt:lpstr>
      <vt:lpstr>Static vs. dynamic typing</vt:lpstr>
      <vt:lpstr>Basic benefits/limitations</vt:lpstr>
      <vt:lpstr>Eagerness</vt:lpstr>
      <vt:lpstr>Inherent Trade-off</vt:lpstr>
      <vt:lpstr>Exploring some arguments</vt:lpstr>
      <vt:lpstr>Exploring some arguments</vt:lpstr>
      <vt:lpstr>Exploring some arguments</vt:lpstr>
      <vt:lpstr>Exploring some arguments</vt:lpstr>
      <vt:lpstr>Exploring some arguments</vt:lpstr>
      <vt:lpstr>Exploring some arguments</vt:lpstr>
      <vt:lpstr>Exploring some arguments</vt:lpstr>
      <vt:lpstr>Exploring some arguments</vt:lpstr>
      <vt:lpstr>Exploring some arguments</vt:lpstr>
      <vt:lpstr>Exploring some arguments</vt:lpstr>
      <vt:lpstr>Exploring some arguments</vt:lpstr>
      <vt:lpstr>Our plan</vt:lpstr>
      <vt:lpstr>Curry-Howard Isomorphism</vt:lpstr>
      <vt:lpstr>A funny STLC</vt:lpstr>
      <vt:lpstr>Example programs</vt:lpstr>
      <vt:lpstr>Example programs</vt:lpstr>
      <vt:lpstr>Example programs</vt:lpstr>
      <vt:lpstr>Example programs</vt:lpstr>
      <vt:lpstr>Example programs</vt:lpstr>
      <vt:lpstr>Example programs</vt:lpstr>
      <vt:lpstr>Empty and nonempty types</vt:lpstr>
      <vt:lpstr>Propositional Logic</vt:lpstr>
      <vt:lpstr>Guess what!!!</vt:lpstr>
      <vt:lpstr>Curry-Howard Isomorphism</vt:lpstr>
      <vt:lpstr>Example programs</vt:lpstr>
      <vt:lpstr>Example programs</vt:lpstr>
      <vt:lpstr>Example programs</vt:lpstr>
      <vt:lpstr>Example programs</vt:lpstr>
      <vt:lpstr>Example programs</vt:lpstr>
      <vt:lpstr>Example programs</vt:lpstr>
      <vt:lpstr>Why care?</vt:lpstr>
      <vt:lpstr>Classical vs. Constructive</vt:lpstr>
      <vt:lpstr>Example classical proof</vt:lpstr>
      <vt:lpstr>What about recursion</vt:lpstr>
      <vt:lpstr>Last word on Curry-Howard</vt:lpstr>
    </vt:vector>
  </TitlesOfParts>
  <Company>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P505: Programming Languages Lecture 1: Intro; Caml; functional programming</dc:title>
  <dc:creator>Dan Grossman</dc:creator>
  <cp:lastModifiedBy>cse</cp:lastModifiedBy>
  <cp:revision>878</cp:revision>
  <dcterms:created xsi:type="dcterms:W3CDTF">2006-03-22T23:32:21Z</dcterms:created>
  <dcterms:modified xsi:type="dcterms:W3CDTF">2016-11-10T19:37:57Z</dcterms:modified>
</cp:coreProperties>
</file>