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3"/>
  </p:notesMasterIdLst>
  <p:handoutMasterIdLst>
    <p:handoutMasterId r:id="rId64"/>
  </p:handoutMasterIdLst>
  <p:sldIdLst>
    <p:sldId id="256" r:id="rId2"/>
    <p:sldId id="398" r:id="rId3"/>
    <p:sldId id="346" r:id="rId4"/>
    <p:sldId id="353" r:id="rId5"/>
    <p:sldId id="356" r:id="rId6"/>
    <p:sldId id="357" r:id="rId7"/>
    <p:sldId id="358" r:id="rId8"/>
    <p:sldId id="359" r:id="rId9"/>
    <p:sldId id="360" r:id="rId10"/>
    <p:sldId id="361" r:id="rId11"/>
    <p:sldId id="399" r:id="rId12"/>
    <p:sldId id="363" r:id="rId13"/>
    <p:sldId id="365" r:id="rId14"/>
    <p:sldId id="364" r:id="rId15"/>
    <p:sldId id="366" r:id="rId16"/>
    <p:sldId id="367" r:id="rId17"/>
    <p:sldId id="369" r:id="rId18"/>
    <p:sldId id="370" r:id="rId19"/>
    <p:sldId id="371" r:id="rId20"/>
    <p:sldId id="372" r:id="rId21"/>
    <p:sldId id="374" r:id="rId22"/>
    <p:sldId id="393" r:id="rId23"/>
    <p:sldId id="394" r:id="rId24"/>
    <p:sldId id="395" r:id="rId25"/>
    <p:sldId id="396" r:id="rId26"/>
    <p:sldId id="400" r:id="rId27"/>
    <p:sldId id="401" r:id="rId28"/>
    <p:sldId id="402" r:id="rId29"/>
    <p:sldId id="403" r:id="rId30"/>
    <p:sldId id="404" r:id="rId31"/>
    <p:sldId id="442" r:id="rId32"/>
    <p:sldId id="443" r:id="rId33"/>
    <p:sldId id="441" r:id="rId34"/>
    <p:sldId id="405" r:id="rId35"/>
    <p:sldId id="439" r:id="rId36"/>
    <p:sldId id="406" r:id="rId37"/>
    <p:sldId id="407" r:id="rId38"/>
    <p:sldId id="434" r:id="rId39"/>
    <p:sldId id="445" r:id="rId40"/>
    <p:sldId id="446" r:id="rId41"/>
    <p:sldId id="447" r:id="rId42"/>
    <p:sldId id="448" r:id="rId43"/>
    <p:sldId id="449" r:id="rId44"/>
    <p:sldId id="450" r:id="rId45"/>
    <p:sldId id="452" r:id="rId46"/>
    <p:sldId id="453" r:id="rId47"/>
    <p:sldId id="451" r:id="rId48"/>
    <p:sldId id="444" r:id="rId49"/>
    <p:sldId id="425" r:id="rId50"/>
    <p:sldId id="426" r:id="rId51"/>
    <p:sldId id="427" r:id="rId52"/>
    <p:sldId id="428" r:id="rId53"/>
    <p:sldId id="429" r:id="rId54"/>
    <p:sldId id="440" r:id="rId55"/>
    <p:sldId id="430" r:id="rId56"/>
    <p:sldId id="431" r:id="rId57"/>
    <p:sldId id="432" r:id="rId58"/>
    <p:sldId id="435" r:id="rId59"/>
    <p:sldId id="436" r:id="rId60"/>
    <p:sldId id="437" r:id="rId61"/>
    <p:sldId id="438" r:id="rId6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66FFFF"/>
    <a:srgbClr val="D60093"/>
    <a:srgbClr val="FF5050"/>
    <a:srgbClr val="00CC00"/>
    <a:srgbClr val="00FFCC"/>
    <a:srgbClr val="00FF99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8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F09F84-845F-47EF-9782-94ABD07755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6584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3C0BE96-84C2-464A-B423-4580CF2A1C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0547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A0A421-5EBC-4238-A6B0-572C32F0DB0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59AC79-A5C4-4E6F-AFD6-59AF5D4B1FB7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F13B99-2061-47E8-9767-AF1D3D881180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6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4CC597-9D26-4CB2-948A-6726BA1EEA6C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8DA1AF-8141-485C-9DC3-8DEBFEB0F9AB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FD5A9B-14F8-410C-95D1-0445C7F76643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D1B398-3936-493E-9D16-E8AFD5EB44DE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A753AF-8AE2-4EE0-B68F-324EA0B35338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2C8BCE-5FCA-410A-8853-AFD17672803E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2120F0-EA4B-4941-B37F-E6F154137916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6AFDA9-E5E8-4553-B795-EA38754554C4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F2FC48-ADC1-4777-BB42-4D6D7D6CFCD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253DDB-03FD-43C6-A2C6-BD88AE12E49C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58055A-FD42-43EC-82C8-47F0EF093840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6A743C-A93D-4AFA-8FEB-193D816B5016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2CE735-5ADE-4169-9488-66DC2E36BD42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53E0EE-D7DB-45DB-8DA4-449280DEBACB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37D3CB-C748-4EB6-9495-384ED6B0D5BB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64FE4F-C76B-4E00-A135-A851E5A5545B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366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0853F3-CA69-473B-BF49-F2636FEAB72D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7191F6-F832-46FC-8B29-92F9007FF04A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37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1E1EA0-315F-43AD-933A-590AE66E698B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CD51C0-C391-4CF4-801D-AA529893B0A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DFA911-0DAF-46AA-A36A-DCB582E1297B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37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CCEA95-1E88-4B00-8ADE-E3AB3E6B89DF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452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461445-62CE-4F4F-AFCE-A34F1CC34847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454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EA7DAB-59D2-48A7-84F7-2F5D8CB16EC2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450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A9A2D5-FEF4-4D0E-8F69-24ADA0911820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376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8FB5C9-8E6D-4DF9-A6EC-7D351AA95FC4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446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E7AA47-443B-4914-BFC4-66F7BD38E113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378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83875B-C99D-4CB1-8109-875897DB3C0B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380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1E1ED3-E0B0-4022-B2E5-0C3A321E9337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43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600048-FD1C-4CA9-936E-9173785926D8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458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8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27F809-9051-482B-B4F6-BA00A61313E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DF0B80-0FC1-428A-AC90-6F0C7FD62D17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46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F5F368-3410-4EC6-AA70-361CCE6E30D5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462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CDEF7B-5CB1-4FA4-8834-BFEC14B19599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464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674C1D-7D18-4F4E-989C-BD79AEE972D8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466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095255-84FB-4052-B62A-C67FFF9BF933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468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095255-84FB-4052-B62A-C67FFF9BF933}" type="slidenum">
              <a:rPr lang="en-US" altLang="en-US"/>
              <a:pPr/>
              <a:t>45</a:t>
            </a:fld>
            <a:endParaRPr lang="en-US" altLang="en-US"/>
          </a:p>
        </p:txBody>
      </p:sp>
      <p:sp>
        <p:nvSpPr>
          <p:cNvPr id="468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095255-84FB-4052-B62A-C67FFF9BF933}" type="slidenum">
              <a:rPr lang="en-US" altLang="en-US"/>
              <a:pPr/>
              <a:t>46</a:t>
            </a:fld>
            <a:endParaRPr lang="en-US" altLang="en-US"/>
          </a:p>
        </p:txBody>
      </p:sp>
      <p:sp>
        <p:nvSpPr>
          <p:cNvPr id="468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C525FA-87C8-4719-A537-E72C26E6D2D8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471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8EB5AA-9AFA-4666-A9BF-0894A7783FDE}" type="slidenum">
              <a:rPr lang="en-US" altLang="en-US"/>
              <a:pPr/>
              <a:t>48</a:t>
            </a:fld>
            <a:endParaRPr lang="en-US" altLang="en-US"/>
          </a:p>
        </p:txBody>
      </p:sp>
      <p:sp>
        <p:nvSpPr>
          <p:cNvPr id="456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5CD823-2D38-4F01-9CD4-590A172CF82B}" type="slidenum">
              <a:rPr lang="en-US" altLang="en-US"/>
              <a:pPr/>
              <a:t>49</a:t>
            </a:fld>
            <a:endParaRPr lang="en-US" altLang="en-US"/>
          </a:p>
        </p:txBody>
      </p:sp>
      <p:sp>
        <p:nvSpPr>
          <p:cNvPr id="417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721B64-A59F-44EA-AA33-244BBD4C2AB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8F7BCB-A9C2-4FC5-A38B-BC562EA9A5F0}" type="slidenum">
              <a:rPr lang="en-US" altLang="en-US"/>
              <a:pPr/>
              <a:t>50</a:t>
            </a:fld>
            <a:endParaRPr lang="en-US" altLang="en-US"/>
          </a:p>
        </p:txBody>
      </p:sp>
      <p:sp>
        <p:nvSpPr>
          <p:cNvPr id="419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7C76B0-D81A-496F-9D6C-167AEBB6A8ED}" type="slidenum">
              <a:rPr lang="en-US" altLang="en-US"/>
              <a:pPr/>
              <a:t>51</a:t>
            </a:fld>
            <a:endParaRPr lang="en-US" altLang="en-US"/>
          </a:p>
        </p:txBody>
      </p:sp>
      <p:sp>
        <p:nvSpPr>
          <p:cNvPr id="421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DD5778-4BB3-4C93-9A58-420FB9B43739}" type="slidenum">
              <a:rPr lang="en-US" altLang="en-US"/>
              <a:pPr/>
              <a:t>52</a:t>
            </a:fld>
            <a:endParaRPr lang="en-US" altLang="en-US"/>
          </a:p>
        </p:txBody>
      </p:sp>
      <p:sp>
        <p:nvSpPr>
          <p:cNvPr id="423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345A16-13AC-4385-9D24-9AE89608F313}" type="slidenum">
              <a:rPr lang="en-US" altLang="en-US"/>
              <a:pPr/>
              <a:t>53</a:t>
            </a:fld>
            <a:endParaRPr lang="en-US" altLang="en-US"/>
          </a:p>
        </p:txBody>
      </p:sp>
      <p:sp>
        <p:nvSpPr>
          <p:cNvPr id="425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51E96D-562C-4F02-A38E-C29C7B7EE4C3}" type="slidenum">
              <a:rPr lang="en-US" altLang="en-US"/>
              <a:pPr/>
              <a:t>54</a:t>
            </a:fld>
            <a:endParaRPr lang="en-US" altLang="en-US"/>
          </a:p>
        </p:txBody>
      </p:sp>
      <p:sp>
        <p:nvSpPr>
          <p:cNvPr id="44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D9ECA5-A7E4-4FD8-8A88-951F257A4248}" type="slidenum">
              <a:rPr lang="en-US" altLang="en-US"/>
              <a:pPr/>
              <a:t>55</a:t>
            </a:fld>
            <a:endParaRPr lang="en-US" altLang="en-US"/>
          </a:p>
        </p:txBody>
      </p:sp>
      <p:sp>
        <p:nvSpPr>
          <p:cNvPr id="428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BA51EF-0BD8-4015-B914-E75F37B139CE}" type="slidenum">
              <a:rPr lang="en-US" altLang="en-US"/>
              <a:pPr/>
              <a:t>56</a:t>
            </a:fld>
            <a:endParaRPr lang="en-US" altLang="en-US"/>
          </a:p>
        </p:txBody>
      </p:sp>
      <p:sp>
        <p:nvSpPr>
          <p:cNvPr id="430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E01141-B5BC-4DC1-9091-A73F7724D750}" type="slidenum">
              <a:rPr lang="en-US" altLang="en-US"/>
              <a:pPr/>
              <a:t>57</a:t>
            </a:fld>
            <a:endParaRPr lang="en-US" altLang="en-US"/>
          </a:p>
        </p:txBody>
      </p:sp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886BE5-D02C-4F66-A2DC-358EB3325836}" type="slidenum">
              <a:rPr lang="en-US" altLang="en-US"/>
              <a:pPr/>
              <a:t>58</a:t>
            </a:fld>
            <a:endParaRPr lang="en-US" altLang="en-US"/>
          </a:p>
        </p:txBody>
      </p:sp>
      <p:sp>
        <p:nvSpPr>
          <p:cNvPr id="438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BC173E-1958-4E8B-8B22-4050595FB2AF}" type="slidenum">
              <a:rPr lang="en-US" altLang="en-US"/>
              <a:pPr/>
              <a:t>59</a:t>
            </a:fld>
            <a:endParaRPr lang="en-US" altLang="en-US"/>
          </a:p>
        </p:txBody>
      </p:sp>
      <p:sp>
        <p:nvSpPr>
          <p:cNvPr id="440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55DBD5-5DE3-4A82-A10D-6E46F47C4099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839F80-D41D-4778-B181-0F7CB03A032A}" type="slidenum">
              <a:rPr lang="en-US" altLang="en-US"/>
              <a:pPr/>
              <a:t>60</a:t>
            </a:fld>
            <a:endParaRPr lang="en-US" altLang="en-US"/>
          </a:p>
        </p:txBody>
      </p:sp>
      <p:sp>
        <p:nvSpPr>
          <p:cNvPr id="442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10433E-3C62-446B-A3BE-A97CA11129A3}" type="slidenum">
              <a:rPr lang="en-US" altLang="en-US"/>
              <a:pPr/>
              <a:t>61</a:t>
            </a:fld>
            <a:endParaRPr lang="en-US" altLang="en-US"/>
          </a:p>
        </p:txBody>
      </p:sp>
      <p:sp>
        <p:nvSpPr>
          <p:cNvPr id="444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607571-33BC-4533-84A6-A2142615320E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66FAAB-ABDA-432C-A9DE-6030F8EF9573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6BBC98-D513-4EBA-81DC-87058C3B66F7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6464441-6DAA-4847-A0F4-ED8C0B55451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4B1E5-E6F5-45CC-BCE4-78AF1031E9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5917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512BA-85AB-4DD8-B65E-0006116B8F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736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0B2E2-0836-4FCC-BBDA-AF584EDF49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3746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F00B49-177D-456E-AF3B-BCB6F2F02A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4671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F2565-59AC-4868-B5BB-0A5B17B91E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1426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E8FF7-CEA9-46B8-8A62-E83D174C06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2784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9CF163-412A-4CCF-BF75-16D7A1D50C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654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78092-DE04-4BCF-9C2F-AB450669EA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4011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87C84-C0B3-458D-8C75-A079399362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2552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D9757-03CA-4362-83F3-A0F2988E2E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286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fld id="{67568D36-CA28-497A-A768-7E36560EBA8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600200"/>
          </a:xfrm>
        </p:spPr>
        <p:txBody>
          <a:bodyPr/>
          <a:lstStyle/>
          <a:p>
            <a:pPr algn="ctr"/>
            <a:r>
              <a:rPr lang="en-US" altLang="en-US" sz="2800"/>
              <a:t>CSEP505: Programming Languages</a:t>
            </a:r>
            <a:br>
              <a:rPr lang="en-US" altLang="en-US" sz="2800"/>
            </a:br>
            <a:r>
              <a:rPr lang="en-US" altLang="en-US" sz="2800"/>
              <a:t>Lecture 3: Small-step operational semantics, semantics via translation, state-passing, introduction to lambda-calculus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4343400"/>
            <a:ext cx="6400800" cy="1600200"/>
          </a:xfrm>
        </p:spPr>
        <p:txBody>
          <a:bodyPr/>
          <a:lstStyle/>
          <a:p>
            <a:r>
              <a:rPr lang="en-US" altLang="en-US" dirty="0"/>
              <a:t>Dan Grossman</a:t>
            </a:r>
          </a:p>
          <a:p>
            <a:r>
              <a:rPr lang="en-US" altLang="en-US" dirty="0" smtClean="0"/>
              <a:t>Autumn 2016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CA51-C15E-4C5A-B420-50DBABF07A93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Language properties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semantics is </a:t>
            </a:r>
            <a:r>
              <a:rPr lang="en-US" altLang="en-US" i="1"/>
              <a:t>necessary</a:t>
            </a:r>
            <a:r>
              <a:rPr lang="en-US" altLang="en-US"/>
              <a:t> to  prove language properties</a:t>
            </a:r>
          </a:p>
          <a:p>
            <a:endParaRPr lang="en-US" altLang="en-US" sz="900"/>
          </a:p>
          <a:p>
            <a:r>
              <a:rPr lang="en-US" altLang="en-US"/>
              <a:t>Example: Expression evaluation is </a:t>
            </a:r>
            <a:r>
              <a:rPr lang="en-US" altLang="en-US" i="1"/>
              <a:t>total</a:t>
            </a:r>
            <a:r>
              <a:rPr lang="en-US" altLang="en-US"/>
              <a:t> and </a:t>
            </a:r>
            <a:r>
              <a:rPr lang="en-US" altLang="en-US" i="1"/>
              <a:t>deterministic</a:t>
            </a:r>
          </a:p>
          <a:p>
            <a:pPr>
              <a:buFontTx/>
              <a:buNone/>
            </a:pPr>
            <a:r>
              <a:rPr lang="en-US" altLang="en-US"/>
              <a:t>	“For all heaps </a:t>
            </a:r>
            <a:r>
              <a:rPr lang="en-US" altLang="en-US" b="1">
                <a:latin typeface="Courier New" pitchFamily="49" charset="0"/>
              </a:rPr>
              <a:t>h</a:t>
            </a:r>
            <a:r>
              <a:rPr lang="en-US" altLang="en-US"/>
              <a:t> and expressions </a:t>
            </a:r>
            <a:r>
              <a:rPr lang="en-US" altLang="en-US" b="1">
                <a:latin typeface="Courier New" pitchFamily="49" charset="0"/>
              </a:rPr>
              <a:t>e</a:t>
            </a:r>
            <a:r>
              <a:rPr lang="en-US" altLang="en-US"/>
              <a:t>, there is exactly one integer </a:t>
            </a:r>
            <a:r>
              <a:rPr lang="en-US" altLang="en-US" b="1">
                <a:latin typeface="Courier New" pitchFamily="49" charset="0"/>
              </a:rPr>
              <a:t>i</a:t>
            </a:r>
            <a:r>
              <a:rPr lang="en-US" altLang="en-US"/>
              <a:t> such that </a:t>
            </a:r>
            <a:r>
              <a:rPr lang="en-US" altLang="en-US" b="1">
                <a:latin typeface="Courier New" pitchFamily="49" charset="0"/>
              </a:rPr>
              <a:t>interp_e h e</a:t>
            </a:r>
            <a:r>
              <a:rPr lang="en-US" altLang="en-US"/>
              <a:t> returns </a:t>
            </a:r>
            <a:r>
              <a:rPr lang="en-US" altLang="en-US" b="1">
                <a:latin typeface="Courier New" pitchFamily="49" charset="0"/>
              </a:rPr>
              <a:t>i</a:t>
            </a:r>
            <a:r>
              <a:rPr lang="en-US" altLang="en-US"/>
              <a:t>”</a:t>
            </a:r>
          </a:p>
          <a:p>
            <a:pPr lvl="1"/>
            <a:r>
              <a:rPr lang="en-US" altLang="en-US"/>
              <a:t>Rarely true for “real” languages</a:t>
            </a:r>
          </a:p>
          <a:p>
            <a:pPr lvl="1"/>
            <a:r>
              <a:rPr lang="en-US" altLang="en-US"/>
              <a:t>But often care about subsets for which it is true</a:t>
            </a:r>
          </a:p>
          <a:p>
            <a:pPr lvl="1"/>
            <a:endParaRPr lang="en-US" altLang="en-US"/>
          </a:p>
          <a:p>
            <a:r>
              <a:rPr lang="en-US" altLang="en-US"/>
              <a:t>Prove for all expressions by induction on the tree-height of an expression</a:t>
            </a:r>
          </a:p>
          <a:p>
            <a:pPr>
              <a:buFontTx/>
              <a:buNone/>
            </a:pPr>
            <a:endParaRPr lang="en-US" altLang="en-US" sz="900"/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DEC5-2B09-46E4-8537-80873367053D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Where are we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Finished our first syntax definition and interpreter</a:t>
            </a:r>
          </a:p>
          <a:p>
            <a:pPr lvl="1"/>
            <a:r>
              <a:rPr lang="en-US" altLang="en-US" dirty="0"/>
              <a:t>Will quickly review</a:t>
            </a:r>
          </a:p>
          <a:p>
            <a:r>
              <a:rPr lang="en-US" altLang="en-US" dirty="0">
                <a:solidFill>
                  <a:schemeClr val="accent2"/>
                </a:solidFill>
              </a:rPr>
              <a:t>Then a second “small-step” interpreter for same language</a:t>
            </a:r>
          </a:p>
          <a:p>
            <a:pPr lvl="1"/>
            <a:r>
              <a:rPr lang="en-US" altLang="en-US" dirty="0">
                <a:solidFill>
                  <a:schemeClr val="accent2"/>
                </a:solidFill>
              </a:rPr>
              <a:t>Equivalent results, complementary as a definition</a:t>
            </a:r>
          </a:p>
          <a:p>
            <a:r>
              <a:rPr lang="en-US" altLang="en-US" dirty="0"/>
              <a:t>Then a third equivalent semantics via translation</a:t>
            </a:r>
          </a:p>
          <a:p>
            <a:pPr lvl="1"/>
            <a:r>
              <a:rPr lang="en-US" altLang="en-US" dirty="0"/>
              <a:t>Trickier, but worth seeing</a:t>
            </a:r>
          </a:p>
          <a:p>
            <a:r>
              <a:rPr lang="en-US" altLang="en-US" dirty="0"/>
              <a:t>Then quick overview of </a:t>
            </a:r>
            <a:r>
              <a:rPr lang="en-US" altLang="en-US" dirty="0" smtClean="0"/>
              <a:t>Homework </a:t>
            </a:r>
            <a:r>
              <a:rPr lang="en-US" altLang="en-US" dirty="0"/>
              <a:t>2</a:t>
            </a:r>
          </a:p>
          <a:p>
            <a:r>
              <a:rPr lang="en-US" altLang="en-US" dirty="0"/>
              <a:t>Then a couple useful digressions</a:t>
            </a:r>
          </a:p>
          <a:p>
            <a:r>
              <a:rPr lang="en-US" altLang="en-US" dirty="0"/>
              <a:t>Then start on </a:t>
            </a:r>
            <a:r>
              <a:rPr lang="en-US" altLang="en-US" dirty="0"/>
              <a:t>lambda-calculus [if we have time]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3E93-804B-4FC7-8AF1-4467227D0B95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Small-step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2514600"/>
          </a:xfrm>
        </p:spPr>
        <p:txBody>
          <a:bodyPr/>
          <a:lstStyle/>
          <a:p>
            <a:r>
              <a:rPr lang="en-US" altLang="en-US"/>
              <a:t>Now redo our interpreter with small-step</a:t>
            </a:r>
          </a:p>
          <a:p>
            <a:pPr lvl="1"/>
            <a:r>
              <a:rPr lang="en-US" altLang="en-US"/>
              <a:t>An expression/statement “becomes a slightly simpler thing”</a:t>
            </a:r>
          </a:p>
          <a:p>
            <a:pPr lvl="1"/>
            <a:r>
              <a:rPr lang="en-US" altLang="en-US"/>
              <a:t>A less efficient interpreter, but has advantages as a definition (discuss after interpreter)</a:t>
            </a:r>
          </a:p>
        </p:txBody>
      </p:sp>
      <p:graphicFrame>
        <p:nvGraphicFramePr>
          <p:cNvPr id="263209" name="Group 41"/>
          <p:cNvGraphicFramePr>
            <a:graphicFrameLocks noGrp="1"/>
          </p:cNvGraphicFramePr>
          <p:nvPr/>
        </p:nvGraphicFramePr>
        <p:xfrm>
          <a:off x="914400" y="3429000"/>
          <a:ext cx="7543800" cy="1962151"/>
        </p:xfrm>
        <a:graphic>
          <a:graphicData uri="http://schemas.openxmlformats.org/drawingml/2006/table">
            <a:tbl>
              <a:tblPr/>
              <a:tblGrid>
                <a:gridCol w="1574800"/>
                <a:gridCol w="2463800"/>
                <a:gridCol w="3505200"/>
              </a:tblGrid>
              <a:tr h="601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Large-step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Small-step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interp_e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heap-&gt;exp-&gt;int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heap-&gt;exp-&gt;exp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0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interp_s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heap-&gt;stmt-&gt;heap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heap-&gt;stmt-&gt;(heap*stmt)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352D-8BC2-489C-A611-04EB5507A913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Switching to concrete syntax, where each </a:t>
            </a:r>
            <a:r>
              <a:rPr lang="en-US" altLang="en-US">
                <a:cs typeface="Arial" charset="0"/>
              </a:rPr>
              <a:t>→</a:t>
            </a:r>
            <a:r>
              <a:rPr lang="en-US" altLang="en-US"/>
              <a:t> is one call to </a:t>
            </a:r>
            <a:r>
              <a:rPr lang="en-US" altLang="en-US" b="1">
                <a:latin typeface="Courier New" pitchFamily="49" charset="0"/>
              </a:rPr>
              <a:t>interp_e</a:t>
            </a:r>
            <a:r>
              <a:rPr lang="en-US" altLang="en-US"/>
              <a:t> and heap maps everything to 0</a:t>
            </a:r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r>
              <a:rPr lang="en-US" altLang="en-US" b="1">
                <a:latin typeface="Courier New" pitchFamily="49" charset="0"/>
              </a:rPr>
              <a:t>(x+3)+(y*z) </a:t>
            </a:r>
            <a:r>
              <a:rPr lang="en-US" altLang="en-US" b="1">
                <a:latin typeface="Courier New" pitchFamily="49" charset="0"/>
                <a:cs typeface="Arial" charset="0"/>
              </a:rPr>
              <a:t>→</a:t>
            </a:r>
            <a:r>
              <a:rPr lang="en-US" altLang="en-US" b="1">
                <a:latin typeface="Courier New" pitchFamily="49" charset="0"/>
              </a:rPr>
              <a:t> (0+3)+(y*z)</a:t>
            </a:r>
          </a:p>
          <a:p>
            <a:pPr>
              <a:buFontTx/>
              <a:buNone/>
            </a:pPr>
            <a:r>
              <a:rPr lang="en-US" altLang="en-US" b="1">
                <a:latin typeface="Courier New" pitchFamily="49" charset="0"/>
              </a:rPr>
              <a:t>            </a:t>
            </a:r>
            <a:r>
              <a:rPr lang="en-US" altLang="en-US" b="1">
                <a:latin typeface="Courier New" pitchFamily="49" charset="0"/>
                <a:cs typeface="Arial" charset="0"/>
              </a:rPr>
              <a:t>→</a:t>
            </a:r>
            <a:r>
              <a:rPr lang="en-US" altLang="en-US" b="1">
                <a:latin typeface="Courier New" pitchFamily="49" charset="0"/>
              </a:rPr>
              <a:t> 3+(y*z)</a:t>
            </a:r>
          </a:p>
          <a:p>
            <a:pPr>
              <a:buFontTx/>
              <a:buNone/>
            </a:pPr>
            <a:r>
              <a:rPr lang="en-US" altLang="en-US" b="1">
                <a:latin typeface="Courier New" pitchFamily="49" charset="0"/>
              </a:rPr>
              <a:t>            </a:t>
            </a:r>
            <a:r>
              <a:rPr lang="en-US" altLang="en-US" b="1">
                <a:latin typeface="Courier New" pitchFamily="49" charset="0"/>
                <a:cs typeface="Arial" charset="0"/>
              </a:rPr>
              <a:t>→</a:t>
            </a:r>
            <a:r>
              <a:rPr lang="en-US" altLang="en-US" b="1">
                <a:latin typeface="Courier New" pitchFamily="49" charset="0"/>
              </a:rPr>
              <a:t> 3+(0*z)</a:t>
            </a:r>
          </a:p>
          <a:p>
            <a:pPr>
              <a:buFontTx/>
              <a:buNone/>
            </a:pPr>
            <a:r>
              <a:rPr lang="en-US" altLang="en-US" b="1">
                <a:latin typeface="Courier New" pitchFamily="49" charset="0"/>
              </a:rPr>
              <a:t>            </a:t>
            </a:r>
            <a:r>
              <a:rPr lang="en-US" altLang="en-US" b="1">
                <a:latin typeface="Courier New" pitchFamily="49" charset="0"/>
                <a:cs typeface="Arial" charset="0"/>
              </a:rPr>
              <a:t>→</a:t>
            </a:r>
            <a:r>
              <a:rPr lang="en-US" altLang="en-US" b="1">
                <a:latin typeface="Courier New" pitchFamily="49" charset="0"/>
              </a:rPr>
              <a:t> 3+(0*0)</a:t>
            </a:r>
          </a:p>
          <a:p>
            <a:pPr>
              <a:buFontTx/>
              <a:buNone/>
            </a:pPr>
            <a:r>
              <a:rPr lang="en-US" altLang="en-US" b="1">
                <a:latin typeface="Courier New" pitchFamily="49" charset="0"/>
              </a:rPr>
              <a:t>            </a:t>
            </a:r>
            <a:r>
              <a:rPr lang="en-US" altLang="en-US" b="1">
                <a:latin typeface="Courier New" pitchFamily="49" charset="0"/>
                <a:cs typeface="Arial" charset="0"/>
              </a:rPr>
              <a:t>→</a:t>
            </a:r>
            <a:r>
              <a:rPr lang="en-US" altLang="en-US" b="1">
                <a:latin typeface="Courier New" pitchFamily="49" charset="0"/>
              </a:rPr>
              <a:t> 3+0</a:t>
            </a:r>
          </a:p>
          <a:p>
            <a:pPr>
              <a:buFontTx/>
              <a:buNone/>
            </a:pPr>
            <a:r>
              <a:rPr lang="en-US" altLang="en-US" b="1">
                <a:latin typeface="Courier New" pitchFamily="49" charset="0"/>
              </a:rPr>
              <a:t>            </a:t>
            </a:r>
            <a:r>
              <a:rPr lang="en-US" altLang="en-US" b="1">
                <a:latin typeface="Courier New" pitchFamily="49" charset="0"/>
                <a:cs typeface="Arial" charset="0"/>
              </a:rPr>
              <a:t>→</a:t>
            </a:r>
            <a:r>
              <a:rPr lang="en-US" altLang="en-US" b="1">
                <a:latin typeface="Courier New" pitchFamily="49" charset="0"/>
              </a:rPr>
              <a:t>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7AD7-AB07-4069-9587-CF6E4BF93E6A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Small-step expressions</a:t>
            </a:r>
          </a:p>
        </p:txBody>
      </p:sp>
      <p:sp>
        <p:nvSpPr>
          <p:cNvPr id="264196" name="Rectangle 4"/>
          <p:cNvSpPr>
            <a:spLocks noChangeArrowheads="1"/>
          </p:cNvSpPr>
          <p:nvPr/>
        </p:nvSpPr>
        <p:spPr bwMode="auto">
          <a:xfrm>
            <a:off x="762000" y="2209800"/>
            <a:ext cx="7924800" cy="36576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exception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AlreadyValue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900" b="1">
              <a:solidFill>
                <a:schemeClr val="accent2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let rec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interp_e</a:t>
            </a:r>
            <a:r>
              <a:rPr lang="en-US" altLang="en-US" b="1">
                <a:latin typeface="Courier New" pitchFamily="49" charset="0"/>
              </a:rPr>
              <a:t> (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h</a:t>
            </a:r>
            <a:r>
              <a:rPr lang="en-US" altLang="en-US" b="1">
                <a:latin typeface="Courier New" pitchFamily="49" charset="0"/>
              </a:rPr>
              <a:t>:heap) (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altLang="en-US" b="1">
                <a:latin typeface="Courier New" pitchFamily="49" charset="0"/>
              </a:rPr>
              <a:t>:exp)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=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match</a:t>
            </a:r>
            <a:r>
              <a:rPr lang="en-US" altLang="en-US" b="1">
                <a:latin typeface="Courier New" pitchFamily="49" charset="0"/>
              </a:rPr>
              <a:t> e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with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 Int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altLang="en-US" b="1">
                <a:latin typeface="Courier New" pitchFamily="49" charset="0"/>
              </a:rPr>
              <a:t>  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 </a:t>
            </a:r>
            <a:r>
              <a:rPr lang="en-US" altLang="en-US" b="1">
                <a:latin typeface="Courier New" pitchFamily="49" charset="0"/>
              </a:rPr>
              <a:t>raise AlreadyValue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>
                <a:latin typeface="Courier New" pitchFamily="49" charset="0"/>
              </a:rPr>
              <a:t>Var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str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 </a:t>
            </a:r>
            <a:r>
              <a:rPr lang="en-US" altLang="en-US" b="1">
                <a:latin typeface="Courier New" pitchFamily="49" charset="0"/>
              </a:rPr>
              <a:t>Int (lookup h str)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>
                <a:latin typeface="Courier New" pitchFamily="49" charset="0"/>
              </a:rPr>
              <a:t>Plus(Int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i1</a:t>
            </a:r>
            <a:r>
              <a:rPr lang="en-US" altLang="en-US" b="1">
                <a:latin typeface="Courier New" pitchFamily="49" charset="0"/>
              </a:rPr>
              <a:t>,Int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i2</a:t>
            </a:r>
            <a:r>
              <a:rPr lang="en-US" altLang="en-US" b="1">
                <a:latin typeface="Courier New" pitchFamily="49" charset="0"/>
              </a:rPr>
              <a:t>)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 </a:t>
            </a:r>
            <a:r>
              <a:rPr lang="en-US" altLang="en-US" b="1">
                <a:latin typeface="Courier New" pitchFamily="49" charset="0"/>
              </a:rPr>
              <a:t>Int (i1+i2)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|</a:t>
            </a:r>
            <a:r>
              <a:rPr lang="en-US" altLang="en-US" b="1">
                <a:latin typeface="Courier New" pitchFamily="49" charset="0"/>
              </a:rPr>
              <a:t>Plus(Int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i1</a:t>
            </a:r>
            <a:r>
              <a:rPr lang="en-US" altLang="en-US" b="1">
                <a:latin typeface="Courier New" pitchFamily="49" charset="0"/>
              </a:rPr>
              <a:t>,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altLang="en-US" b="1">
                <a:latin typeface="Courier New" pitchFamily="49" charset="0"/>
              </a:rPr>
              <a:t>)  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 </a:t>
            </a:r>
            <a:r>
              <a:rPr lang="en-US" altLang="en-US" b="1">
                <a:latin typeface="Courier New" pitchFamily="49" charset="0"/>
              </a:rPr>
              <a:t>Plus(Int i1,interp_e h e2)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|</a:t>
            </a:r>
            <a:r>
              <a:rPr lang="en-US" altLang="en-US" b="1">
                <a:latin typeface="Courier New" pitchFamily="49" charset="0"/>
              </a:rPr>
              <a:t>Plus(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altLang="en-US" b="1">
                <a:latin typeface="Courier New" pitchFamily="49" charset="0"/>
              </a:rPr>
              <a:t>,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altLang="en-US" b="1">
                <a:latin typeface="Courier New" pitchFamily="49" charset="0"/>
              </a:rPr>
              <a:t>)      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 </a:t>
            </a:r>
            <a:r>
              <a:rPr lang="en-US" altLang="en-US" b="1">
                <a:latin typeface="Courier New" pitchFamily="49" charset="0"/>
              </a:rPr>
              <a:t>Plus(interp_e h e1,e2)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>
                <a:latin typeface="Courier New" pitchFamily="49" charset="0"/>
              </a:rPr>
              <a:t>Times(Int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i1</a:t>
            </a:r>
            <a:r>
              <a:rPr lang="en-US" altLang="en-US" b="1">
                <a:latin typeface="Courier New" pitchFamily="49" charset="0"/>
              </a:rPr>
              <a:t>,Int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i2</a:t>
            </a:r>
            <a:r>
              <a:rPr lang="en-US" altLang="en-US" b="1">
                <a:latin typeface="Courier New" pitchFamily="49" charset="0"/>
              </a:rPr>
              <a:t>)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 </a:t>
            </a:r>
            <a:r>
              <a:rPr lang="en-US" altLang="en-US" b="1">
                <a:latin typeface="Courier New" pitchFamily="49" charset="0"/>
              </a:rPr>
              <a:t>Int (i1*i2)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|</a:t>
            </a:r>
            <a:r>
              <a:rPr lang="en-US" altLang="en-US" b="1">
                <a:latin typeface="Courier New" pitchFamily="49" charset="0"/>
              </a:rPr>
              <a:t>Times(Int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i1</a:t>
            </a:r>
            <a:r>
              <a:rPr lang="en-US" altLang="en-US" b="1">
                <a:latin typeface="Courier New" pitchFamily="49" charset="0"/>
              </a:rPr>
              <a:t>,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altLang="en-US" b="1">
                <a:latin typeface="Courier New" pitchFamily="49" charset="0"/>
              </a:rPr>
              <a:t>)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 </a:t>
            </a:r>
            <a:r>
              <a:rPr lang="en-US" altLang="en-US" b="1">
                <a:latin typeface="Courier New" pitchFamily="49" charset="0"/>
              </a:rPr>
              <a:t>Times(Int i1,interp_e h e2)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|</a:t>
            </a:r>
            <a:r>
              <a:rPr lang="en-US" altLang="en-US" b="1">
                <a:latin typeface="Courier New" pitchFamily="49" charset="0"/>
              </a:rPr>
              <a:t>Times(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altLang="en-US" b="1">
                <a:latin typeface="Courier New" pitchFamily="49" charset="0"/>
              </a:rPr>
              <a:t>,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altLang="en-US" b="1">
                <a:latin typeface="Courier New" pitchFamily="49" charset="0"/>
              </a:rPr>
              <a:t>)   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 </a:t>
            </a:r>
            <a:r>
              <a:rPr lang="en-US" altLang="en-US" b="1">
                <a:latin typeface="Courier New" pitchFamily="49" charset="0"/>
              </a:rPr>
              <a:t>Times(interp_e h e1,e2)</a:t>
            </a:r>
            <a:endParaRPr lang="en-US" altLang="en-US" b="1">
              <a:solidFill>
                <a:srgbClr val="009900"/>
              </a:solidFill>
              <a:latin typeface="Courier New" pitchFamily="49" charset="0"/>
            </a:endParaRPr>
          </a:p>
        </p:txBody>
      </p:sp>
      <p:sp>
        <p:nvSpPr>
          <p:cNvPr id="264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6096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“We just take one little step”</a:t>
            </a:r>
          </a:p>
        </p:txBody>
      </p:sp>
      <p:sp>
        <p:nvSpPr>
          <p:cNvPr id="264198" name="Rectangle 6"/>
          <p:cNvSpPr>
            <a:spLocks noChangeArrowheads="1"/>
          </p:cNvSpPr>
          <p:nvPr/>
        </p:nvSpPr>
        <p:spPr bwMode="auto">
          <a:xfrm>
            <a:off x="609600" y="59436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en-US" altLang="en-US"/>
              <a:t>We chose “left to right”, but not important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911D-7B86-48B6-9ECA-69DFA5A4A6B7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Small-step statements</a:t>
            </a:r>
          </a:p>
        </p:txBody>
      </p:sp>
      <p:sp>
        <p:nvSpPr>
          <p:cNvPr id="268292" name="Rectangle 4"/>
          <p:cNvSpPr>
            <a:spLocks noChangeArrowheads="1"/>
          </p:cNvSpPr>
          <p:nvPr/>
        </p:nvSpPr>
        <p:spPr bwMode="auto">
          <a:xfrm>
            <a:off x="762000" y="1828800"/>
            <a:ext cx="7924800" cy="41910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let rec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interp_s</a:t>
            </a:r>
            <a:r>
              <a:rPr lang="en-US" altLang="en-US" b="1">
                <a:latin typeface="Courier New" pitchFamily="49" charset="0"/>
              </a:rPr>
              <a:t> (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h</a:t>
            </a:r>
            <a:r>
              <a:rPr lang="en-US" altLang="en-US" b="1">
                <a:latin typeface="Courier New" pitchFamily="49" charset="0"/>
              </a:rPr>
              <a:t>:heap) (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altLang="en-US" b="1">
                <a:latin typeface="Courier New" pitchFamily="49" charset="0"/>
              </a:rPr>
              <a:t>:stmt)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=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match</a:t>
            </a:r>
            <a:r>
              <a:rPr lang="en-US" altLang="en-US" b="1">
                <a:latin typeface="Courier New" pitchFamily="49" charset="0"/>
              </a:rPr>
              <a:t> s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with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 Skip            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 </a:t>
            </a:r>
            <a:r>
              <a:rPr lang="en-US" altLang="en-US" b="1">
                <a:latin typeface="Courier New" pitchFamily="49" charset="0"/>
              </a:rPr>
              <a:t>raise AlreadyValue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>
                <a:latin typeface="Courier New" pitchFamily="49" charset="0"/>
              </a:rPr>
              <a:t>Assign(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str</a:t>
            </a:r>
            <a:r>
              <a:rPr lang="en-US" altLang="en-US" b="1">
                <a:latin typeface="Courier New" pitchFamily="49" charset="0"/>
              </a:rPr>
              <a:t>,Int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altLang="en-US" b="1">
                <a:latin typeface="Courier New" pitchFamily="49" charset="0"/>
              </a:rPr>
              <a:t>)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</a:t>
            </a:r>
            <a:r>
              <a:rPr lang="en-US" altLang="en-US" b="1">
                <a:latin typeface="Courier New" pitchFamily="49" charset="0"/>
              </a:rPr>
              <a:t> ((update h str i),Skip)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>
                <a:latin typeface="Courier New" pitchFamily="49" charset="0"/>
              </a:rPr>
              <a:t>Assign(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str</a:t>
            </a:r>
            <a:r>
              <a:rPr lang="en-US" altLang="en-US" b="1">
                <a:latin typeface="Courier New" pitchFamily="49" charset="0"/>
              </a:rPr>
              <a:t>,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altLang="en-US" b="1">
                <a:latin typeface="Courier New" pitchFamily="49" charset="0"/>
              </a:rPr>
              <a:t>)   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</a:t>
            </a:r>
            <a:r>
              <a:rPr lang="en-US" altLang="en-US" b="1">
                <a:latin typeface="Courier New" pitchFamily="49" charset="0"/>
              </a:rPr>
              <a:t> (h,Assign(str,interp_e h e))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>
                <a:latin typeface="Courier New" pitchFamily="49" charset="0"/>
              </a:rPr>
              <a:t>Seq(Skip,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s2</a:t>
            </a:r>
            <a:r>
              <a:rPr lang="en-US" altLang="en-US" b="1">
                <a:latin typeface="Courier New" pitchFamily="49" charset="0"/>
              </a:rPr>
              <a:t>)    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</a:t>
            </a:r>
            <a:r>
              <a:rPr lang="en-US" altLang="en-US" b="1">
                <a:latin typeface="Courier New" pitchFamily="49" charset="0"/>
              </a:rPr>
              <a:t> (h,s2)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>
                <a:latin typeface="Courier New" pitchFamily="49" charset="0"/>
              </a:rPr>
              <a:t>Seq(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s1</a:t>
            </a:r>
            <a:r>
              <a:rPr lang="en-US" altLang="en-US" b="1">
                <a:latin typeface="Courier New" pitchFamily="49" charset="0"/>
              </a:rPr>
              <a:t>,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s2</a:t>
            </a:r>
            <a:r>
              <a:rPr lang="en-US" altLang="en-US" b="1">
                <a:latin typeface="Courier New" pitchFamily="49" charset="0"/>
              </a:rPr>
              <a:t>)      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let</a:t>
            </a:r>
            <a:r>
              <a:rPr lang="en-US" altLang="en-US" b="1">
                <a:latin typeface="Courier New" pitchFamily="49" charset="0"/>
              </a:rPr>
              <a:t> (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h2</a:t>
            </a:r>
            <a:r>
              <a:rPr lang="en-US" altLang="en-US" b="1">
                <a:latin typeface="Courier New" pitchFamily="49" charset="0"/>
              </a:rPr>
              <a:t>,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s3</a:t>
            </a:r>
            <a:r>
              <a:rPr lang="en-US" altLang="en-US" b="1">
                <a:latin typeface="Courier New" pitchFamily="49" charset="0"/>
              </a:rPr>
              <a:t>)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>
                <a:latin typeface="Courier New" pitchFamily="49" charset="0"/>
              </a:rPr>
              <a:t> interp_s h s1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                    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in</a:t>
            </a:r>
            <a:r>
              <a:rPr lang="en-US" altLang="en-US" b="1">
                <a:latin typeface="Courier New" pitchFamily="49" charset="0"/>
              </a:rPr>
              <a:t> (h2,Seq(s3,s2))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>
                <a:latin typeface="Courier New" pitchFamily="49" charset="0"/>
              </a:rPr>
              <a:t>If(Int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 i</a:t>
            </a:r>
            <a:r>
              <a:rPr lang="en-US" altLang="en-US" b="1">
                <a:latin typeface="Courier New" pitchFamily="49" charset="0"/>
              </a:rPr>
              <a:t>,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s1</a:t>
            </a:r>
            <a:r>
              <a:rPr lang="en-US" altLang="en-US" b="1">
                <a:latin typeface="Courier New" pitchFamily="49" charset="0"/>
              </a:rPr>
              <a:t>,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s2</a:t>
            </a:r>
            <a:r>
              <a:rPr lang="en-US" altLang="en-US" b="1">
                <a:latin typeface="Courier New" pitchFamily="49" charset="0"/>
              </a:rPr>
              <a:t>) 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</a:t>
            </a:r>
            <a:r>
              <a:rPr lang="en-US" altLang="en-US" b="1">
                <a:latin typeface="Courier New" pitchFamily="49" charset="0"/>
              </a:rPr>
              <a:t> (h,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if</a:t>
            </a:r>
            <a:r>
              <a:rPr lang="en-US" altLang="en-US" b="1">
                <a:latin typeface="Courier New" pitchFamily="49" charset="0"/>
              </a:rPr>
              <a:t> i &lt;&gt; 0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                        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then</a:t>
            </a:r>
            <a:r>
              <a:rPr lang="en-US" altLang="en-US" b="1">
                <a:latin typeface="Courier New" pitchFamily="49" charset="0"/>
              </a:rPr>
              <a:t> s1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                        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else</a:t>
            </a:r>
            <a:r>
              <a:rPr lang="en-US" altLang="en-US" b="1">
                <a:latin typeface="Courier New" pitchFamily="49" charset="0"/>
              </a:rPr>
              <a:t> s2)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>
                <a:latin typeface="Courier New" pitchFamily="49" charset="0"/>
              </a:rPr>
              <a:t>If(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altLang="en-US" b="1">
                <a:latin typeface="Courier New" pitchFamily="49" charset="0"/>
              </a:rPr>
              <a:t>,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s1</a:t>
            </a:r>
            <a:r>
              <a:rPr lang="en-US" altLang="en-US" b="1">
                <a:latin typeface="Courier New" pitchFamily="49" charset="0"/>
              </a:rPr>
              <a:t>,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s2</a:t>
            </a:r>
            <a:r>
              <a:rPr lang="en-US" altLang="en-US" b="1">
                <a:latin typeface="Courier New" pitchFamily="49" charset="0"/>
              </a:rPr>
              <a:t>)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</a:t>
            </a:r>
            <a:r>
              <a:rPr lang="en-US" altLang="en-US" b="1">
                <a:latin typeface="Courier New" pitchFamily="49" charset="0"/>
              </a:rPr>
              <a:t> (h, If(interp_e h e, s1, s2))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>
                <a:latin typeface="Courier New" pitchFamily="49" charset="0"/>
              </a:rPr>
              <a:t>While(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altLang="en-US" b="1">
                <a:latin typeface="Courier New" pitchFamily="49" charset="0"/>
              </a:rPr>
              <a:t>,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s1</a:t>
            </a:r>
            <a:r>
              <a:rPr lang="en-US" altLang="en-US" b="1">
                <a:latin typeface="Courier New" pitchFamily="49" charset="0"/>
              </a:rPr>
              <a:t>)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FF5050"/>
                </a:solidFill>
                <a:latin typeface="Courier New" pitchFamily="49" charset="0"/>
              </a:rPr>
              <a:t>(*???*)</a:t>
            </a:r>
            <a:endParaRPr lang="en-US" altLang="en-US" b="1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FE9C5-F0B0-49C5-9D2B-59F183576E05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Meanwhile, </a:t>
            </a:r>
            <a:r>
              <a:rPr lang="en-US" altLang="en-US" b="1">
                <a:latin typeface="Courier New" pitchFamily="49" charset="0"/>
              </a:rPr>
              <a:t>while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609600"/>
          </a:xfrm>
        </p:spPr>
        <p:txBody>
          <a:bodyPr/>
          <a:lstStyle/>
          <a:p>
            <a:r>
              <a:rPr lang="en-US" altLang="en-US"/>
              <a:t>Loops are </a:t>
            </a:r>
            <a:r>
              <a:rPr lang="en-US" altLang="en-US" i="1"/>
              <a:t>always</a:t>
            </a:r>
            <a:r>
              <a:rPr lang="en-US" altLang="en-US"/>
              <a:t> the hard part!</a:t>
            </a:r>
          </a:p>
        </p:txBody>
      </p:sp>
      <p:sp>
        <p:nvSpPr>
          <p:cNvPr id="269316" name="Rectangle 4"/>
          <p:cNvSpPr>
            <a:spLocks noChangeArrowheads="1"/>
          </p:cNvSpPr>
          <p:nvPr/>
        </p:nvSpPr>
        <p:spPr bwMode="auto">
          <a:xfrm>
            <a:off x="914400" y="2133600"/>
            <a:ext cx="7696200" cy="13716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let rec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interp_s</a:t>
            </a:r>
            <a:r>
              <a:rPr lang="en-US" altLang="en-US" b="1">
                <a:latin typeface="Courier New" pitchFamily="49" charset="0"/>
              </a:rPr>
              <a:t> (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h</a:t>
            </a:r>
            <a:r>
              <a:rPr lang="en-US" altLang="en-US" b="1">
                <a:latin typeface="Courier New" pitchFamily="49" charset="0"/>
              </a:rPr>
              <a:t>:heap) (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altLang="en-US" b="1">
                <a:latin typeface="Courier New" pitchFamily="49" charset="0"/>
              </a:rPr>
              <a:t>:stmt)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=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match</a:t>
            </a:r>
            <a:r>
              <a:rPr lang="en-US" altLang="en-US" b="1">
                <a:latin typeface="Courier New" pitchFamily="49" charset="0"/>
              </a:rPr>
              <a:t> s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with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  …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| </a:t>
            </a:r>
            <a:r>
              <a:rPr lang="en-US" altLang="en-US" b="1">
                <a:latin typeface="Courier New" pitchFamily="49" charset="0"/>
              </a:rPr>
              <a:t>While(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altLang="en-US" b="1">
                <a:latin typeface="Courier New" pitchFamily="49" charset="0"/>
              </a:rPr>
              <a:t>,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s1</a:t>
            </a:r>
            <a:r>
              <a:rPr lang="en-US" altLang="en-US" b="1">
                <a:latin typeface="Courier New" pitchFamily="49" charset="0"/>
              </a:rPr>
              <a:t>)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</a:t>
            </a:r>
            <a:r>
              <a:rPr lang="en-US" altLang="en-US" b="1">
                <a:latin typeface="Courier New" pitchFamily="49" charset="0"/>
              </a:rPr>
              <a:t> (h, If(e,Seq(s1,s),Skip))	    </a:t>
            </a:r>
          </a:p>
        </p:txBody>
      </p:sp>
      <p:sp>
        <p:nvSpPr>
          <p:cNvPr id="269317" name="Rectangle 5"/>
          <p:cNvSpPr>
            <a:spLocks noChangeArrowheads="1"/>
          </p:cNvSpPr>
          <p:nvPr/>
        </p:nvSpPr>
        <p:spPr bwMode="auto">
          <a:xfrm>
            <a:off x="838200" y="3657600"/>
            <a:ext cx="79248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“A loop takes one step to its unrolling”</a:t>
            </a:r>
          </a:p>
          <a:p>
            <a:r>
              <a:rPr lang="en-US" altLang="en-US" b="1">
                <a:latin typeface="Courier New" pitchFamily="49" charset="0"/>
              </a:rPr>
              <a:t>s</a:t>
            </a:r>
            <a:r>
              <a:rPr lang="en-US" altLang="en-US"/>
              <a:t> is </a:t>
            </a:r>
            <a:r>
              <a:rPr lang="en-US" altLang="en-US" b="1">
                <a:latin typeface="Courier New" pitchFamily="49" charset="0"/>
              </a:rPr>
              <a:t>While(e,s1)</a:t>
            </a:r>
          </a:p>
          <a:p>
            <a:r>
              <a:rPr lang="en-US" altLang="en-US" b="1">
                <a:latin typeface="Courier New" pitchFamily="49" charset="0"/>
              </a:rPr>
              <a:t>interp_s</a:t>
            </a:r>
            <a:r>
              <a:rPr lang="en-US" altLang="en-US"/>
              <a:t> always terminates</a:t>
            </a:r>
          </a:p>
          <a:p>
            <a:r>
              <a:rPr lang="en-US" altLang="en-US" b="1">
                <a:latin typeface="Courier New" pitchFamily="49" charset="0"/>
              </a:rPr>
              <a:t>interp_prog</a:t>
            </a:r>
            <a:r>
              <a:rPr lang="en-US" altLang="en-US"/>
              <a:t> may not terminate…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62B5-1237-426F-BB9C-DEA8650944B8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Finishing the story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1371600"/>
          </a:xfrm>
        </p:spPr>
        <p:txBody>
          <a:bodyPr/>
          <a:lstStyle/>
          <a:p>
            <a:r>
              <a:rPr lang="en-US" altLang="en-US"/>
              <a:t>Have </a:t>
            </a:r>
            <a:r>
              <a:rPr lang="en-US" altLang="en-US" b="1">
                <a:latin typeface="Courier New" pitchFamily="49" charset="0"/>
              </a:rPr>
              <a:t>interp_e</a:t>
            </a:r>
            <a:r>
              <a:rPr lang="en-US" altLang="en-US"/>
              <a:t> and </a:t>
            </a:r>
            <a:r>
              <a:rPr lang="en-US" altLang="en-US" b="1">
                <a:latin typeface="Courier New" pitchFamily="49" charset="0"/>
              </a:rPr>
              <a:t>interp_s</a:t>
            </a:r>
          </a:p>
          <a:p>
            <a:r>
              <a:rPr lang="en-US" altLang="en-US"/>
              <a:t>A “program” is just a statement </a:t>
            </a:r>
          </a:p>
          <a:p>
            <a:r>
              <a:rPr lang="en-US" altLang="en-US"/>
              <a:t>An initial heap is (say) one that maps everything to 0</a:t>
            </a:r>
          </a:p>
        </p:txBody>
      </p:sp>
      <p:sp>
        <p:nvSpPr>
          <p:cNvPr id="274436" name="Rectangle 4"/>
          <p:cNvSpPr>
            <a:spLocks noChangeArrowheads="1"/>
          </p:cNvSpPr>
          <p:nvPr/>
        </p:nvSpPr>
        <p:spPr bwMode="auto">
          <a:xfrm>
            <a:off x="1524000" y="2819400"/>
            <a:ext cx="6172200" cy="25908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type</a:t>
            </a:r>
            <a:r>
              <a:rPr lang="en-US" altLang="en-US" b="1" dirty="0">
                <a:latin typeface="Courier New" pitchFamily="49" charset="0"/>
              </a:rPr>
              <a:t> heap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 dirty="0">
                <a:latin typeface="Courier New" pitchFamily="49" charset="0"/>
              </a:rPr>
              <a:t> (string * </a:t>
            </a:r>
            <a:r>
              <a:rPr lang="en-US" altLang="en-US" b="1" dirty="0" err="1">
                <a:latin typeface="Courier New" pitchFamily="49" charset="0"/>
              </a:rPr>
              <a:t>int</a:t>
            </a:r>
            <a:r>
              <a:rPr lang="en-US" altLang="en-US" b="1" dirty="0">
                <a:latin typeface="Courier New" pitchFamily="49" charset="0"/>
              </a:rPr>
              <a:t>) list</a:t>
            </a:r>
            <a:endParaRPr lang="en-US" altLang="en-US" b="1" dirty="0">
              <a:solidFill>
                <a:srgbClr val="0099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let </a:t>
            </a:r>
            <a:r>
              <a:rPr lang="en-US" altLang="en-US" b="1" dirty="0" err="1" smtClean="0">
                <a:solidFill>
                  <a:schemeClr val="accent2"/>
                </a:solidFill>
                <a:latin typeface="Courier New" pitchFamily="49" charset="0"/>
              </a:rPr>
              <a:t>empty_heap</a:t>
            </a:r>
            <a:r>
              <a:rPr lang="en-US" altLang="en-US" b="1" dirty="0" smtClean="0">
                <a:solidFill>
                  <a:srgbClr val="009900"/>
                </a:solidFill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 </a:t>
            </a:r>
            <a:r>
              <a:rPr lang="en-US" altLang="en-US" b="1" dirty="0" smtClean="0">
                <a:latin typeface="Courier New" pitchFamily="49" charset="0"/>
              </a:rPr>
              <a:t>[]</a:t>
            </a:r>
            <a:endParaRPr lang="en-US" altLang="en-US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let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interp_prog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s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 dirty="0">
                <a:latin typeface="Courier New" pitchFamily="49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let rec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loop</a:t>
            </a:r>
            <a:r>
              <a:rPr lang="en-US" altLang="en-US" b="1" dirty="0">
                <a:latin typeface="Courier New" pitchFamily="49" charset="0"/>
              </a:rPr>
              <a:t> (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h</a:t>
            </a:r>
            <a:r>
              <a:rPr lang="en-US" altLang="en-US" b="1" dirty="0" err="1">
                <a:latin typeface="Courier New" pitchFamily="49" charset="0"/>
              </a:rPr>
              <a:t>,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altLang="en-US" b="1" dirty="0">
                <a:latin typeface="Courier New" pitchFamily="49" charset="0"/>
              </a:rPr>
              <a:t>) =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 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match</a:t>
            </a:r>
            <a:r>
              <a:rPr lang="en-US" altLang="en-US" b="1" dirty="0">
                <a:latin typeface="Courier New" pitchFamily="49" charset="0"/>
              </a:rPr>
              <a:t> s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with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     Skip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-&gt;</a:t>
            </a:r>
            <a:r>
              <a:rPr lang="en-US" altLang="en-US" b="1" dirty="0">
                <a:latin typeface="Courier New" pitchFamily="49" charset="0"/>
              </a:rPr>
              <a:t> lookup h “</a:t>
            </a:r>
            <a:r>
              <a:rPr lang="en-US" altLang="en-US" b="1" dirty="0" err="1">
                <a:latin typeface="Courier New" pitchFamily="49" charset="0"/>
              </a:rPr>
              <a:t>ans</a:t>
            </a:r>
            <a:r>
              <a:rPr lang="en-US" altLang="en-US" b="1" dirty="0">
                <a:latin typeface="Courier New" pitchFamily="49" charset="0"/>
              </a:rPr>
              <a:t>”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 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 dirty="0">
                <a:latin typeface="Courier New" pitchFamily="49" charset="0"/>
              </a:rPr>
              <a:t> _  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-&gt;</a:t>
            </a:r>
            <a:r>
              <a:rPr lang="en-US" altLang="en-US" b="1" dirty="0">
                <a:latin typeface="Courier New" pitchFamily="49" charset="0"/>
              </a:rPr>
              <a:t> loop (</a:t>
            </a:r>
            <a:r>
              <a:rPr lang="en-US" altLang="en-US" b="1" dirty="0" err="1">
                <a:latin typeface="Courier New" pitchFamily="49" charset="0"/>
              </a:rPr>
              <a:t>interp_s</a:t>
            </a:r>
            <a:r>
              <a:rPr lang="en-US" altLang="en-US" b="1" dirty="0">
                <a:latin typeface="Courier New" pitchFamily="49" charset="0"/>
              </a:rPr>
              <a:t> h s)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in</a:t>
            </a:r>
            <a:r>
              <a:rPr lang="en-US" altLang="en-US" b="1" dirty="0">
                <a:latin typeface="Courier New" pitchFamily="49" charset="0"/>
              </a:rPr>
              <a:t> loop </a:t>
            </a:r>
            <a:r>
              <a:rPr lang="en-US" altLang="en-US" b="1" dirty="0" smtClean="0">
                <a:latin typeface="Courier New" pitchFamily="49" charset="0"/>
              </a:rPr>
              <a:t>(</a:t>
            </a:r>
            <a:r>
              <a:rPr lang="en-US" altLang="en-US" b="1" dirty="0" err="1" smtClean="0">
                <a:latin typeface="Courier New" pitchFamily="49" charset="0"/>
              </a:rPr>
              <a:t>empty_heap,s</a:t>
            </a:r>
            <a:r>
              <a:rPr lang="en-US" altLang="en-US" b="1" dirty="0">
                <a:latin typeface="Courier New" pitchFamily="49" charset="0"/>
              </a:rPr>
              <a:t>)</a:t>
            </a:r>
          </a:p>
        </p:txBody>
      </p:sp>
      <p:sp>
        <p:nvSpPr>
          <p:cNvPr id="274437" name="Rectangle 5"/>
          <p:cNvSpPr>
            <a:spLocks noChangeArrowheads="1"/>
          </p:cNvSpPr>
          <p:nvPr/>
        </p:nvSpPr>
        <p:spPr bwMode="auto">
          <a:xfrm>
            <a:off x="685800" y="55626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371600" indent="-4572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7526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209800" indent="-381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dirty="0"/>
              <a:t>Fancy words: We have defined a </a:t>
            </a:r>
            <a:r>
              <a:rPr lang="en-US" altLang="en-US" dirty="0">
                <a:solidFill>
                  <a:schemeClr val="accent2"/>
                </a:solidFill>
              </a:rPr>
              <a:t>small-step</a:t>
            </a:r>
            <a:endParaRPr lang="en-US" altLang="en-US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chemeClr val="accent2"/>
                </a:solidFill>
              </a:rPr>
              <a:t>operational-semantics</a:t>
            </a:r>
            <a:r>
              <a:rPr lang="en-US" altLang="en-US" dirty="0"/>
              <a:t> using </a:t>
            </a:r>
            <a:r>
              <a:rPr lang="en-US" altLang="en-US" dirty="0" err="1" smtClean="0"/>
              <a:t>OCaml</a:t>
            </a:r>
            <a:r>
              <a:rPr lang="en-US" altLang="en-US" dirty="0" smtClean="0"/>
              <a:t> </a:t>
            </a:r>
            <a:r>
              <a:rPr lang="en-US" altLang="en-US" dirty="0"/>
              <a:t>as our </a:t>
            </a:r>
            <a:r>
              <a:rPr lang="en-US" altLang="en-US" dirty="0">
                <a:solidFill>
                  <a:schemeClr val="accent2"/>
                </a:solidFill>
              </a:rPr>
              <a:t>metalanguage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E995-A2CC-40A0-BD0C-7FD81798A605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Small vs. large again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Small is really </a:t>
            </a:r>
            <a:r>
              <a:rPr lang="en-US" altLang="en-US" dirty="0">
                <a:solidFill>
                  <a:schemeClr val="accent2"/>
                </a:solidFill>
              </a:rPr>
              <a:t>inefficient</a:t>
            </a:r>
            <a:r>
              <a:rPr lang="en-US" altLang="en-US" dirty="0"/>
              <a:t> </a:t>
            </a:r>
          </a:p>
          <a:p>
            <a:pPr lvl="1"/>
            <a:r>
              <a:rPr lang="en-US" altLang="en-US" dirty="0"/>
              <a:t>Descends and rebuilds AST at every tiny step</a:t>
            </a:r>
          </a:p>
          <a:p>
            <a:r>
              <a:rPr lang="en-US" altLang="en-US" dirty="0"/>
              <a:t>But as a </a:t>
            </a:r>
            <a:r>
              <a:rPr lang="en-US" altLang="en-US" i="1" dirty="0"/>
              <a:t>definition</a:t>
            </a:r>
            <a:r>
              <a:rPr lang="en-US" altLang="en-US" dirty="0"/>
              <a:t>, it gives a </a:t>
            </a:r>
            <a:r>
              <a:rPr lang="en-US" altLang="en-US" dirty="0">
                <a:solidFill>
                  <a:schemeClr val="accent2"/>
                </a:solidFill>
              </a:rPr>
              <a:t>trace</a:t>
            </a:r>
            <a:r>
              <a:rPr lang="en-US" altLang="en-US" dirty="0"/>
              <a:t> of program states </a:t>
            </a:r>
          </a:p>
          <a:p>
            <a:pPr lvl="1"/>
            <a:r>
              <a:rPr lang="en-US" altLang="en-US" dirty="0"/>
              <a:t>A state is a pair </a:t>
            </a:r>
            <a:r>
              <a:rPr lang="en-US" altLang="en-US" b="1" dirty="0">
                <a:latin typeface="Courier New" pitchFamily="49" charset="0"/>
              </a:rPr>
              <a:t>heap*</a:t>
            </a:r>
            <a:r>
              <a:rPr lang="en-US" altLang="en-US" b="1" dirty="0" err="1">
                <a:latin typeface="Courier New" pitchFamily="49" charset="0"/>
              </a:rPr>
              <a:t>stmt</a:t>
            </a:r>
            <a:endParaRPr lang="en-US" altLang="en-US" dirty="0"/>
          </a:p>
          <a:p>
            <a:pPr lvl="1"/>
            <a:r>
              <a:rPr lang="en-US" altLang="en-US" dirty="0"/>
              <a:t>Can talk about them e.g., “no state has x&gt;17…”</a:t>
            </a:r>
          </a:p>
          <a:p>
            <a:pPr lvl="1"/>
            <a:r>
              <a:rPr lang="en-US" altLang="en-US" dirty="0"/>
              <a:t>Infinite loops now produce infinite traces rather than </a:t>
            </a:r>
            <a:r>
              <a:rPr lang="en-US" altLang="en-US" dirty="0" err="1" smtClean="0"/>
              <a:t>OCaml</a:t>
            </a:r>
            <a:r>
              <a:rPr lang="en-US" altLang="en-US" dirty="0" smtClean="0"/>
              <a:t> </a:t>
            </a:r>
            <a:r>
              <a:rPr lang="en-US" altLang="en-US" dirty="0"/>
              <a:t>just “hanging forever”</a:t>
            </a:r>
          </a:p>
          <a:p>
            <a:r>
              <a:rPr lang="en-US" altLang="en-US" dirty="0"/>
              <a:t>Theorem: Total equivalence: </a:t>
            </a:r>
            <a:r>
              <a:rPr lang="en-US" altLang="en-US" b="1" dirty="0" err="1">
                <a:latin typeface="Courier New" pitchFamily="49" charset="0"/>
              </a:rPr>
              <a:t>interp_prog</a:t>
            </a:r>
            <a:r>
              <a:rPr lang="en-US" altLang="en-US" dirty="0"/>
              <a:t> (large) returns </a:t>
            </a:r>
            <a:r>
              <a:rPr lang="en-US" altLang="en-US" b="1" dirty="0" err="1">
                <a:latin typeface="Courier New" pitchFamily="49" charset="0"/>
              </a:rPr>
              <a:t>i</a:t>
            </a:r>
            <a:r>
              <a:rPr lang="en-US" altLang="en-US" dirty="0"/>
              <a:t> for </a:t>
            </a:r>
            <a:r>
              <a:rPr lang="en-US" altLang="en-US" b="1" dirty="0">
                <a:latin typeface="Courier New" pitchFamily="49" charset="0"/>
              </a:rPr>
              <a:t>s</a:t>
            </a:r>
            <a:r>
              <a:rPr lang="en-US" altLang="en-US" dirty="0"/>
              <a:t> if and only if </a:t>
            </a:r>
            <a:r>
              <a:rPr lang="en-US" altLang="en-US" b="1" dirty="0" err="1">
                <a:latin typeface="Courier New" pitchFamily="49" charset="0"/>
              </a:rPr>
              <a:t>interp_prog</a:t>
            </a:r>
            <a:r>
              <a:rPr lang="en-US" altLang="en-US" dirty="0"/>
              <a:t> (small) does</a:t>
            </a:r>
          </a:p>
          <a:p>
            <a:pPr lvl="1"/>
            <a:r>
              <a:rPr lang="en-US" altLang="en-US" dirty="0"/>
              <a:t>Proof is pretty tricky</a:t>
            </a:r>
          </a:p>
          <a:p>
            <a:r>
              <a:rPr lang="en-US" altLang="en-US" dirty="0"/>
              <a:t>With the theorem, we can choose whatever semantics is most convenient for whatever else we want to prove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26E6C-F115-4AE3-8670-1F1C85FBDDAD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Where are we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/>
              <a:t>Definition by interpretation</a:t>
            </a:r>
          </a:p>
          <a:p>
            <a:r>
              <a:rPr lang="en-US" altLang="en-US" dirty="0"/>
              <a:t>We have </a:t>
            </a:r>
            <a:r>
              <a:rPr lang="en-US" altLang="en-US" i="1" dirty="0"/>
              <a:t>abstract syntax</a:t>
            </a:r>
            <a:r>
              <a:rPr lang="en-US" altLang="en-US" dirty="0"/>
              <a:t> and two </a:t>
            </a:r>
            <a:r>
              <a:rPr lang="en-US" altLang="en-US" i="1" dirty="0"/>
              <a:t>interpreters</a:t>
            </a:r>
            <a:r>
              <a:rPr lang="en-US" altLang="en-US" dirty="0"/>
              <a:t> for </a:t>
            </a:r>
          </a:p>
          <a:p>
            <a:pPr>
              <a:buFontTx/>
              <a:buNone/>
            </a:pPr>
            <a:r>
              <a:rPr lang="en-US" altLang="en-US" dirty="0"/>
              <a:t>	our </a:t>
            </a:r>
            <a:r>
              <a:rPr lang="en-US" altLang="en-US" i="1" dirty="0"/>
              <a:t>source language</a:t>
            </a:r>
            <a:r>
              <a:rPr lang="en-US" altLang="en-US" dirty="0"/>
              <a:t> IMP</a:t>
            </a:r>
          </a:p>
          <a:p>
            <a:r>
              <a:rPr lang="en-US" altLang="en-US" dirty="0"/>
              <a:t>Our metalanguage is </a:t>
            </a:r>
            <a:r>
              <a:rPr lang="en-US" altLang="en-US" dirty="0" err="1" smtClean="0"/>
              <a:t>OCaml</a:t>
            </a:r>
            <a:endParaRPr lang="en-US" altLang="en-US" dirty="0"/>
          </a:p>
          <a:p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Now definition by translation</a:t>
            </a:r>
          </a:p>
          <a:p>
            <a:r>
              <a:rPr lang="en-US" altLang="en-US" dirty="0"/>
              <a:t>Abstract syntax and source language still IMP</a:t>
            </a:r>
          </a:p>
          <a:p>
            <a:r>
              <a:rPr lang="en-US" altLang="en-US" dirty="0"/>
              <a:t>Metalanguage still </a:t>
            </a:r>
            <a:r>
              <a:rPr lang="en-US" altLang="en-US" dirty="0" err="1" smtClean="0"/>
              <a:t>OCaml</a:t>
            </a:r>
            <a:endParaRPr lang="en-US" altLang="en-US" dirty="0"/>
          </a:p>
          <a:p>
            <a:r>
              <a:rPr lang="en-US" altLang="en-US" i="1" dirty="0"/>
              <a:t>Target language</a:t>
            </a:r>
            <a:r>
              <a:rPr lang="en-US" altLang="en-US" dirty="0"/>
              <a:t> now </a:t>
            </a:r>
            <a:r>
              <a:rPr lang="en-US" altLang="en-US" dirty="0" smtClean="0"/>
              <a:t>“</a:t>
            </a:r>
            <a:r>
              <a:rPr lang="en-US" altLang="en-US" dirty="0" err="1" smtClean="0"/>
              <a:t>OCaml</a:t>
            </a:r>
            <a:r>
              <a:rPr lang="en-US" altLang="en-US" dirty="0" smtClean="0"/>
              <a:t> </a:t>
            </a:r>
            <a:r>
              <a:rPr lang="en-US" altLang="en-US" dirty="0"/>
              <a:t>with just functions strings, </a:t>
            </a:r>
            <a:r>
              <a:rPr lang="en-US" altLang="en-US" dirty="0" err="1"/>
              <a:t>ints</a:t>
            </a:r>
            <a:r>
              <a:rPr lang="en-US" altLang="en-US" dirty="0"/>
              <a:t>, and conditionals” </a:t>
            </a:r>
          </a:p>
          <a:p>
            <a:pPr lvl="1"/>
            <a:r>
              <a:rPr lang="en-US" altLang="en-US" dirty="0">
                <a:solidFill>
                  <a:srgbClr val="FF5050"/>
                </a:solidFill>
              </a:rPr>
              <a:t>tricky stuff?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9BC6-A698-4993-9018-283DF6F3A77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Where are we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Finished our first syntax definition and interpreter</a:t>
            </a:r>
          </a:p>
          <a:p>
            <a:pPr lvl="1"/>
            <a:r>
              <a:rPr lang="en-US" altLang="en-US" dirty="0" smtClean="0"/>
              <a:t>Was “large-step”</a:t>
            </a:r>
            <a:endParaRPr lang="en-US" altLang="en-US" dirty="0"/>
          </a:p>
          <a:p>
            <a:r>
              <a:rPr lang="en-US" altLang="en-US" dirty="0" smtClean="0"/>
              <a:t>Now a </a:t>
            </a:r>
            <a:r>
              <a:rPr lang="en-US" altLang="en-US" dirty="0"/>
              <a:t>“small-step” interpreter for same language</a:t>
            </a:r>
          </a:p>
          <a:p>
            <a:pPr lvl="1"/>
            <a:r>
              <a:rPr lang="en-US" altLang="en-US" dirty="0"/>
              <a:t>Equivalent results, complementary as a definition</a:t>
            </a:r>
          </a:p>
          <a:p>
            <a:r>
              <a:rPr lang="en-US" altLang="en-US" dirty="0"/>
              <a:t>Then a third equivalent semantics via translation</a:t>
            </a:r>
          </a:p>
          <a:p>
            <a:pPr lvl="1"/>
            <a:r>
              <a:rPr lang="en-US" altLang="en-US" dirty="0"/>
              <a:t>Trickier, but worth seeing</a:t>
            </a:r>
          </a:p>
          <a:p>
            <a:r>
              <a:rPr lang="en-US" altLang="en-US" dirty="0"/>
              <a:t>Then quick overview of </a:t>
            </a:r>
            <a:r>
              <a:rPr lang="en-US" altLang="en-US" dirty="0" smtClean="0"/>
              <a:t>Homework </a:t>
            </a:r>
            <a:r>
              <a:rPr lang="en-US" altLang="en-US" dirty="0"/>
              <a:t>2</a:t>
            </a:r>
          </a:p>
          <a:p>
            <a:r>
              <a:rPr lang="en-US" altLang="en-US" dirty="0"/>
              <a:t>Then a couple useful digressions</a:t>
            </a:r>
          </a:p>
          <a:p>
            <a:r>
              <a:rPr lang="en-US" altLang="en-US" dirty="0"/>
              <a:t>Then start on </a:t>
            </a:r>
            <a:r>
              <a:rPr lang="en-US" altLang="en-US" dirty="0" smtClean="0"/>
              <a:t>lambda-calculus [if we have time]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F1445-B9D4-40E9-BA48-5208D79B101A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 pictures and equations</a:t>
            </a:r>
          </a:p>
        </p:txBody>
      </p:sp>
      <p:sp>
        <p:nvSpPr>
          <p:cNvPr id="281604" name="Rectangle 4"/>
          <p:cNvSpPr>
            <a:spLocks noChangeArrowheads="1"/>
          </p:cNvSpPr>
          <p:nvPr/>
        </p:nvSpPr>
        <p:spPr bwMode="auto">
          <a:xfrm>
            <a:off x="3352800" y="2743200"/>
            <a:ext cx="1905000" cy="1524000"/>
          </a:xfrm>
          <a:prstGeom prst="rect">
            <a:avLst/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Compiler </a:t>
            </a:r>
          </a:p>
          <a:p>
            <a:pPr algn="ctr"/>
            <a:r>
              <a:rPr lang="en-US" altLang="en-US"/>
              <a:t>(in metalang)</a:t>
            </a:r>
          </a:p>
        </p:txBody>
      </p:sp>
      <p:sp>
        <p:nvSpPr>
          <p:cNvPr id="281605" name="Line 5"/>
          <p:cNvSpPr>
            <a:spLocks noChangeShapeType="1"/>
          </p:cNvSpPr>
          <p:nvPr/>
        </p:nvSpPr>
        <p:spPr bwMode="auto">
          <a:xfrm>
            <a:off x="2590800" y="3429000"/>
            <a:ext cx="6858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1606" name="Line 6"/>
          <p:cNvSpPr>
            <a:spLocks noChangeShapeType="1"/>
          </p:cNvSpPr>
          <p:nvPr/>
        </p:nvSpPr>
        <p:spPr bwMode="auto">
          <a:xfrm>
            <a:off x="5334000" y="3429000"/>
            <a:ext cx="11430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1607" name="Oval 7"/>
          <p:cNvSpPr>
            <a:spLocks noChangeArrowheads="1"/>
          </p:cNvSpPr>
          <p:nvPr/>
        </p:nvSpPr>
        <p:spPr bwMode="auto">
          <a:xfrm>
            <a:off x="838200" y="2590800"/>
            <a:ext cx="1676400" cy="1524000"/>
          </a:xfrm>
          <a:prstGeom prst="ellipse">
            <a:avLst/>
          </a:prstGeom>
          <a:solidFill>
            <a:srgbClr val="00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Source</a:t>
            </a:r>
          </a:p>
          <a:p>
            <a:pPr algn="ctr"/>
            <a:r>
              <a:rPr lang="en-US" altLang="en-US"/>
              <a:t>program</a:t>
            </a:r>
          </a:p>
        </p:txBody>
      </p:sp>
      <p:sp>
        <p:nvSpPr>
          <p:cNvPr id="281608" name="Oval 8"/>
          <p:cNvSpPr>
            <a:spLocks noChangeArrowheads="1"/>
          </p:cNvSpPr>
          <p:nvPr/>
        </p:nvSpPr>
        <p:spPr bwMode="auto">
          <a:xfrm>
            <a:off x="6477000" y="2743200"/>
            <a:ext cx="1676400" cy="1524000"/>
          </a:xfrm>
          <a:prstGeom prst="ellipse">
            <a:avLst/>
          </a:prstGeom>
          <a:solidFill>
            <a:srgbClr val="00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Target</a:t>
            </a:r>
          </a:p>
          <a:p>
            <a:pPr algn="ctr"/>
            <a:r>
              <a:rPr lang="en-US" altLang="en-US"/>
              <a:t>program</a:t>
            </a:r>
          </a:p>
        </p:txBody>
      </p:sp>
      <p:sp>
        <p:nvSpPr>
          <p:cNvPr id="28160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762000" y="4572000"/>
            <a:ext cx="7772400" cy="1409700"/>
          </a:xfrm>
          <a:noFill/>
          <a:ln/>
        </p:spPr>
        <p:txBody>
          <a:bodyPr/>
          <a:lstStyle/>
          <a:p>
            <a:r>
              <a:rPr lang="en-US" altLang="en-US"/>
              <a:t>If the target language has a semantics, then:</a:t>
            </a:r>
          </a:p>
          <a:p>
            <a:pPr algn="ctr">
              <a:buFontTx/>
              <a:buNone/>
            </a:pPr>
            <a:r>
              <a:rPr lang="en-US" altLang="en-US"/>
              <a:t>compiler + targetSemantics = sourceSemantics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50F72-D497-49AA-B8B8-4EEDD1B2A567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What we’re “doing”</a:t>
            </a:r>
            <a:endParaRPr lang="en-US" altLang="en-US" dirty="0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Meta and target can be the same language</a:t>
            </a:r>
          </a:p>
          <a:p>
            <a:pPr lvl="1"/>
            <a:r>
              <a:rPr lang="en-US" altLang="en-US" dirty="0"/>
              <a:t>Unusual for a “real” compiler</a:t>
            </a:r>
          </a:p>
          <a:p>
            <a:pPr lvl="1"/>
            <a:r>
              <a:rPr lang="en-US" altLang="en-US" dirty="0"/>
              <a:t>Makes example harder to follow </a:t>
            </a:r>
            <a:r>
              <a:rPr lang="en-US" altLang="en-US" dirty="0">
                <a:sym typeface="Wingdings" pitchFamily="2" charset="2"/>
              </a:rPr>
              <a:t></a:t>
            </a:r>
          </a:p>
          <a:p>
            <a:r>
              <a:rPr lang="en-US" altLang="en-US" dirty="0"/>
              <a:t>Our target will be a subset of </a:t>
            </a:r>
            <a:r>
              <a:rPr lang="en-US" altLang="en-US" dirty="0" err="1" smtClean="0"/>
              <a:t>OCaml</a:t>
            </a:r>
            <a:endParaRPr lang="en-US" altLang="en-US" dirty="0"/>
          </a:p>
          <a:p>
            <a:pPr lvl="1"/>
            <a:r>
              <a:rPr lang="en-US" altLang="en-US" dirty="0"/>
              <a:t>After translation, you could “unload” the AST definition</a:t>
            </a:r>
          </a:p>
          <a:p>
            <a:pPr lvl="2"/>
            <a:r>
              <a:rPr lang="en-US" altLang="en-US" dirty="0"/>
              <a:t>(in theory)</a:t>
            </a:r>
          </a:p>
          <a:p>
            <a:pPr lvl="1"/>
            <a:r>
              <a:rPr lang="en-US" altLang="en-US" dirty="0" smtClean="0"/>
              <a:t>An </a:t>
            </a:r>
            <a:r>
              <a:rPr lang="en-US" altLang="en-US" dirty="0"/>
              <a:t>IMP while loop becomes a function</a:t>
            </a:r>
          </a:p>
          <a:p>
            <a:pPr lvl="2"/>
            <a:r>
              <a:rPr lang="en-US" altLang="en-US" dirty="0"/>
              <a:t>Not a piece of data that says “I’m a while loop”</a:t>
            </a:r>
          </a:p>
          <a:p>
            <a:pPr lvl="2"/>
            <a:r>
              <a:rPr lang="en-US" altLang="en-US" dirty="0"/>
              <a:t>Shows you can really think of loops, assignments, etc. as “functions over heaps”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967E-8266-42ED-86BD-72F45AEB5B8A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Goals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dirty="0" err="1">
                <a:latin typeface="Courier New" pitchFamily="49" charset="0"/>
              </a:rPr>
              <a:t>xlate_e</a:t>
            </a:r>
            <a:r>
              <a:rPr lang="en-US" altLang="en-US" b="1" dirty="0">
                <a:latin typeface="Courier New" pitchFamily="49" charset="0"/>
              </a:rPr>
              <a:t>:</a:t>
            </a:r>
            <a:r>
              <a:rPr lang="en-US" altLang="en-US" dirty="0"/>
              <a:t> </a:t>
            </a:r>
          </a:p>
          <a:p>
            <a:pPr algn="ctr">
              <a:buFontTx/>
              <a:buNone/>
            </a:pPr>
            <a:r>
              <a:rPr lang="en-US" altLang="en-US" b="1" dirty="0" err="1">
                <a:latin typeface="Courier New" pitchFamily="49" charset="0"/>
              </a:rPr>
              <a:t>exp</a:t>
            </a:r>
            <a:r>
              <a:rPr lang="en-US" altLang="en-US" b="1" dirty="0">
                <a:latin typeface="Courier New" pitchFamily="49" charset="0"/>
              </a:rPr>
              <a:t> -&gt; ((string-&gt;</a:t>
            </a:r>
            <a:r>
              <a:rPr lang="en-US" altLang="en-US" b="1" dirty="0" err="1">
                <a:latin typeface="Courier New" pitchFamily="49" charset="0"/>
              </a:rPr>
              <a:t>int</a:t>
            </a:r>
            <a:r>
              <a:rPr lang="en-US" altLang="en-US" b="1" dirty="0">
                <a:latin typeface="Courier New" pitchFamily="49" charset="0"/>
              </a:rPr>
              <a:t>)-&gt;</a:t>
            </a:r>
            <a:r>
              <a:rPr lang="en-US" altLang="en-US" b="1" dirty="0" err="1">
                <a:latin typeface="Courier New" pitchFamily="49" charset="0"/>
              </a:rPr>
              <a:t>int</a:t>
            </a:r>
            <a:r>
              <a:rPr lang="en-US" altLang="en-US" b="1" dirty="0">
                <a:latin typeface="Courier New" pitchFamily="49" charset="0"/>
              </a:rPr>
              <a:t>)</a:t>
            </a:r>
          </a:p>
          <a:p>
            <a:pPr lvl="1"/>
            <a:r>
              <a:rPr lang="en-US" altLang="en-US" dirty="0"/>
              <a:t>“given an </a:t>
            </a:r>
            <a:r>
              <a:rPr lang="en-US" altLang="en-US" dirty="0" err="1"/>
              <a:t>exp</a:t>
            </a:r>
            <a:r>
              <a:rPr lang="en-US" altLang="en-US" dirty="0"/>
              <a:t>, produce a function that given a function from strings to </a:t>
            </a:r>
            <a:r>
              <a:rPr lang="en-US" altLang="en-US" dirty="0" err="1"/>
              <a:t>ints</a:t>
            </a:r>
            <a:r>
              <a:rPr lang="en-US" altLang="en-US" dirty="0"/>
              <a:t> returns an </a:t>
            </a:r>
            <a:r>
              <a:rPr lang="en-US" altLang="en-US" dirty="0" err="1"/>
              <a:t>int</a:t>
            </a:r>
            <a:r>
              <a:rPr lang="en-US" altLang="en-US" dirty="0"/>
              <a:t>”</a:t>
            </a:r>
          </a:p>
          <a:p>
            <a:pPr lvl="1"/>
            <a:r>
              <a:rPr lang="en-US" altLang="en-US" dirty="0"/>
              <a:t>(</a:t>
            </a:r>
            <a:r>
              <a:rPr lang="en-US" altLang="en-US" b="1" dirty="0">
                <a:latin typeface="Courier New" pitchFamily="49" charset="0"/>
              </a:rPr>
              <a:t>string-&gt;</a:t>
            </a:r>
            <a:r>
              <a:rPr lang="en-US" altLang="en-US" b="1" dirty="0" err="1">
                <a:latin typeface="Courier New" pitchFamily="49" charset="0"/>
              </a:rPr>
              <a:t>int</a:t>
            </a:r>
            <a:r>
              <a:rPr lang="en-US" altLang="en-US" dirty="0"/>
              <a:t> acts like a heap)</a:t>
            </a:r>
          </a:p>
          <a:p>
            <a:pPr lvl="1"/>
            <a:r>
              <a:rPr lang="en-US" altLang="en-US" dirty="0"/>
              <a:t>An expression “is” a function from heaps to </a:t>
            </a:r>
            <a:r>
              <a:rPr lang="en-US" altLang="en-US" dirty="0" err="1"/>
              <a:t>ints</a:t>
            </a:r>
            <a:endParaRPr lang="en-US" altLang="en-US" dirty="0"/>
          </a:p>
          <a:p>
            <a:r>
              <a:rPr lang="en-US" altLang="en-US" b="1" dirty="0" err="1">
                <a:latin typeface="Courier New" pitchFamily="49" charset="0"/>
              </a:rPr>
              <a:t>xlate_s</a:t>
            </a:r>
            <a:r>
              <a:rPr lang="en-US" altLang="en-US" dirty="0"/>
              <a:t>: </a:t>
            </a:r>
          </a:p>
          <a:p>
            <a:pPr algn="ctr">
              <a:buFontTx/>
              <a:buNone/>
            </a:pPr>
            <a:r>
              <a:rPr lang="en-US" altLang="en-US" dirty="0"/>
              <a:t> </a:t>
            </a:r>
            <a:r>
              <a:rPr lang="en-US" altLang="en-US" b="1" dirty="0" err="1">
                <a:latin typeface="Courier New" pitchFamily="49" charset="0"/>
              </a:rPr>
              <a:t>stmt</a:t>
            </a:r>
            <a:r>
              <a:rPr lang="en-US" altLang="en-US" b="1" dirty="0">
                <a:latin typeface="Courier New" pitchFamily="49" charset="0"/>
              </a:rPr>
              <a:t>-&gt;((string-&gt;</a:t>
            </a:r>
            <a:r>
              <a:rPr lang="en-US" altLang="en-US" b="1" dirty="0" err="1">
                <a:latin typeface="Courier New" pitchFamily="49" charset="0"/>
              </a:rPr>
              <a:t>int</a:t>
            </a:r>
            <a:r>
              <a:rPr lang="en-US" altLang="en-US" b="1" dirty="0">
                <a:latin typeface="Courier New" pitchFamily="49" charset="0"/>
              </a:rPr>
              <a:t>)-&gt;(string-&gt;</a:t>
            </a:r>
            <a:r>
              <a:rPr lang="en-US" altLang="en-US" b="1" dirty="0" err="1">
                <a:latin typeface="Courier New" pitchFamily="49" charset="0"/>
              </a:rPr>
              <a:t>int</a:t>
            </a:r>
            <a:r>
              <a:rPr lang="en-US" altLang="en-US" b="1" dirty="0">
                <a:latin typeface="Courier New" pitchFamily="49" charset="0"/>
              </a:rPr>
              <a:t>))</a:t>
            </a:r>
          </a:p>
          <a:p>
            <a:pPr lvl="1"/>
            <a:r>
              <a:rPr lang="en-US" altLang="en-US" dirty="0"/>
              <a:t>A statement “is” a function from heaps to </a:t>
            </a:r>
            <a:r>
              <a:rPr lang="en-US" altLang="en-US" dirty="0" smtClean="0"/>
              <a:t>heaps</a:t>
            </a:r>
          </a:p>
          <a:p>
            <a:pPr lvl="2"/>
            <a:r>
              <a:rPr lang="en-US" altLang="en-US" dirty="0" smtClean="0"/>
              <a:t>A “heap transformer”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689F0-1A2F-4AD2-B91D-C33312EB2010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Expression translation</a:t>
            </a:r>
          </a:p>
        </p:txBody>
      </p:sp>
      <p:sp>
        <p:nvSpPr>
          <p:cNvPr id="351235" name="Rectangle 3"/>
          <p:cNvSpPr>
            <a:spLocks noChangeArrowheads="1"/>
          </p:cNvSpPr>
          <p:nvPr/>
        </p:nvSpPr>
        <p:spPr bwMode="auto">
          <a:xfrm>
            <a:off x="762000" y="2286000"/>
            <a:ext cx="7772400" cy="3124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let rec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xlate_e</a:t>
            </a:r>
            <a:r>
              <a:rPr lang="en-US" altLang="en-US" b="1">
                <a:latin typeface="Courier New" pitchFamily="49" charset="0"/>
              </a:rPr>
              <a:t> (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altLang="en-US" b="1">
                <a:latin typeface="Courier New" pitchFamily="49" charset="0"/>
              </a:rPr>
              <a:t>:exp)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=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 match</a:t>
            </a:r>
            <a:r>
              <a:rPr lang="en-US" altLang="en-US" b="1">
                <a:latin typeface="Courier New" pitchFamily="49" charset="0"/>
              </a:rPr>
              <a:t> e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with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  Int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altLang="en-US" b="1">
                <a:latin typeface="Courier New" pitchFamily="49" charset="0"/>
              </a:rPr>
              <a:t>      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</a:t>
            </a:r>
            <a:r>
              <a:rPr lang="en-US" altLang="en-US" b="1">
                <a:latin typeface="Courier New" pitchFamily="49" charset="0"/>
              </a:rPr>
              <a:t>  (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fun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h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</a:t>
            </a:r>
            <a:r>
              <a:rPr lang="en-US" altLang="en-US" b="1">
                <a:latin typeface="Courier New" pitchFamily="49" charset="0"/>
              </a:rPr>
              <a:t> i)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>
                <a:latin typeface="Courier New" pitchFamily="49" charset="0"/>
              </a:rPr>
              <a:t>Var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str</a:t>
            </a:r>
            <a:r>
              <a:rPr lang="en-US" altLang="en-US" b="1">
                <a:latin typeface="Courier New" pitchFamily="49" charset="0"/>
              </a:rPr>
              <a:t>    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  </a:t>
            </a:r>
            <a:r>
              <a:rPr lang="en-US" altLang="en-US" b="1">
                <a:latin typeface="Courier New" pitchFamily="49" charset="0"/>
              </a:rPr>
              <a:t>(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fun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h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</a:t>
            </a:r>
            <a:r>
              <a:rPr lang="en-US" altLang="en-US" b="1">
                <a:latin typeface="Courier New" pitchFamily="49" charset="0"/>
              </a:rPr>
              <a:t> h str)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>
                <a:latin typeface="Courier New" pitchFamily="49" charset="0"/>
              </a:rPr>
              <a:t>Plus(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altLang="en-US" b="1">
                <a:latin typeface="Courier New" pitchFamily="49" charset="0"/>
              </a:rPr>
              <a:t>,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altLang="en-US" b="1">
                <a:latin typeface="Courier New" pitchFamily="49" charset="0"/>
              </a:rPr>
              <a:t>)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  let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f1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= </a:t>
            </a:r>
            <a:r>
              <a:rPr lang="en-US" altLang="en-US" b="1">
                <a:latin typeface="Courier New" pitchFamily="49" charset="0"/>
              </a:rPr>
              <a:t>xlate_e e1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                  let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f2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= </a:t>
            </a:r>
            <a:r>
              <a:rPr lang="en-US" altLang="en-US" b="1">
                <a:latin typeface="Courier New" pitchFamily="49" charset="0"/>
              </a:rPr>
              <a:t>xlate_e e2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                  </a:t>
            </a:r>
            <a:r>
              <a:rPr lang="en-US" altLang="en-US" b="1">
                <a:latin typeface="Courier New" pitchFamily="49" charset="0"/>
              </a:rPr>
              <a:t>(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fun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h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-&gt; </a:t>
            </a:r>
            <a:r>
              <a:rPr lang="en-US" altLang="en-US" b="1">
                <a:latin typeface="Courier New" pitchFamily="49" charset="0"/>
              </a:rPr>
              <a:t>(f1 h) + (f2 h))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 |</a:t>
            </a:r>
            <a:r>
              <a:rPr lang="en-US" altLang="en-US" b="1">
                <a:latin typeface="Courier New" pitchFamily="49" charset="0"/>
              </a:rPr>
              <a:t>Times(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altLang="en-US" b="1">
                <a:latin typeface="Courier New" pitchFamily="49" charset="0"/>
              </a:rPr>
              <a:t>,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altLang="en-US" b="1">
                <a:latin typeface="Courier New" pitchFamily="49" charset="0"/>
              </a:rPr>
              <a:t>)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 let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f1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= </a:t>
            </a:r>
            <a:r>
              <a:rPr lang="en-US" altLang="en-US" b="1">
                <a:latin typeface="Courier New" pitchFamily="49" charset="0"/>
              </a:rPr>
              <a:t>xlate_e e1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                  let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f2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= </a:t>
            </a:r>
            <a:r>
              <a:rPr lang="en-US" altLang="en-US" b="1">
                <a:latin typeface="Courier New" pitchFamily="49" charset="0"/>
              </a:rPr>
              <a:t>xlate_e e2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                  </a:t>
            </a:r>
            <a:r>
              <a:rPr lang="en-US" altLang="en-US" b="1">
                <a:latin typeface="Courier New" pitchFamily="49" charset="0"/>
              </a:rPr>
              <a:t>(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fun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h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-&gt; </a:t>
            </a:r>
            <a:r>
              <a:rPr lang="en-US" altLang="en-US" b="1">
                <a:latin typeface="Courier New" pitchFamily="49" charset="0"/>
              </a:rPr>
              <a:t>(f1 h) * (f2 h))</a:t>
            </a:r>
            <a:endParaRPr lang="en-US" altLang="en-US" b="1">
              <a:solidFill>
                <a:srgbClr val="009900"/>
              </a:solidFill>
              <a:latin typeface="Courier New" pitchFamily="49" charset="0"/>
            </a:endParaRPr>
          </a:p>
        </p:txBody>
      </p:sp>
      <p:sp>
        <p:nvSpPr>
          <p:cNvPr id="3512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762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en-US" b="1">
                <a:latin typeface="Courier New" pitchFamily="49" charset="0"/>
              </a:rPr>
              <a:t>xlate_e:</a:t>
            </a:r>
            <a:r>
              <a:rPr lang="en-US" altLang="en-US"/>
              <a:t> </a:t>
            </a:r>
            <a:r>
              <a:rPr lang="en-US" altLang="en-US" b="1">
                <a:latin typeface="Courier New" pitchFamily="49" charset="0"/>
              </a:rPr>
              <a:t>exp -&gt; ((string-&gt;int)-&gt;int)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FE85-AEDB-4F8A-802E-A921BE228BBF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just happened</a:t>
            </a:r>
          </a:p>
        </p:txBody>
      </p:sp>
      <p:sp>
        <p:nvSpPr>
          <p:cNvPr id="353283" name="Rectangle 3"/>
          <p:cNvSpPr>
            <a:spLocks noChangeArrowheads="1"/>
          </p:cNvSpPr>
          <p:nvPr/>
        </p:nvSpPr>
        <p:spPr bwMode="auto">
          <a:xfrm>
            <a:off x="838200" y="1752600"/>
            <a:ext cx="7772400" cy="1981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5050"/>
                </a:solidFill>
                <a:latin typeface="Courier New" pitchFamily="49" charset="0"/>
              </a:rPr>
              <a:t>(* an example *)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let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>
                <a:latin typeface="Courier New" pitchFamily="49" charset="0"/>
              </a:rPr>
              <a:t> Plus(Int 3, Times(Var “x”, Int 4))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let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>
                <a:latin typeface="Courier New" pitchFamily="49" charset="0"/>
              </a:rPr>
              <a:t> xlate_e e </a:t>
            </a:r>
            <a:r>
              <a:rPr lang="en-US" altLang="en-US" b="1">
                <a:solidFill>
                  <a:srgbClr val="FF5050"/>
                </a:solidFill>
                <a:latin typeface="Courier New" pitchFamily="49" charset="0"/>
              </a:rPr>
              <a:t>(* compile *)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5050"/>
                </a:solidFill>
                <a:latin typeface="Courier New" pitchFamily="49" charset="0"/>
              </a:rPr>
              <a:t>(* the value bound to f is a function whose body does not use any IMP abstract syntax! *)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let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ans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>
                <a:latin typeface="Courier New" pitchFamily="49" charset="0"/>
              </a:rPr>
              <a:t> f (fun s -&gt; 0)</a:t>
            </a:r>
            <a:r>
              <a:rPr lang="en-US" altLang="en-US" b="1">
                <a:solidFill>
                  <a:srgbClr val="FF5050"/>
                </a:solidFill>
                <a:latin typeface="Courier New" pitchFamily="49" charset="0"/>
              </a:rPr>
              <a:t>(* run w/ empty heap *)</a:t>
            </a:r>
            <a:endParaRPr lang="en-US" altLang="en-US" b="1">
              <a:solidFill>
                <a:srgbClr val="009900"/>
              </a:solidFill>
              <a:latin typeface="Courier New" pitchFamily="49" charset="0"/>
            </a:endParaRPr>
          </a:p>
        </p:txBody>
      </p:sp>
      <p:sp>
        <p:nvSpPr>
          <p:cNvPr id="3532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3962400"/>
            <a:ext cx="7848600" cy="24384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Our target sublanguage: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Functions (including </a:t>
            </a:r>
            <a:r>
              <a:rPr lang="en-US" altLang="en-US" b="1">
                <a:latin typeface="Courier New" pitchFamily="49" charset="0"/>
              </a:rPr>
              <a:t>+</a:t>
            </a:r>
            <a:r>
              <a:rPr lang="en-US" altLang="en-US"/>
              <a:t> and </a:t>
            </a:r>
            <a:r>
              <a:rPr lang="en-US" altLang="en-US" b="1">
                <a:latin typeface="Courier New" pitchFamily="49" charset="0"/>
              </a:rPr>
              <a:t>*</a:t>
            </a:r>
            <a:r>
              <a:rPr lang="en-US" altLang="en-US"/>
              <a:t>, not </a:t>
            </a:r>
            <a:r>
              <a:rPr lang="en-US" altLang="en-US" b="1">
                <a:latin typeface="Courier New" pitchFamily="49" charset="0"/>
              </a:rPr>
              <a:t>interp_e</a:t>
            </a:r>
            <a:r>
              <a:rPr lang="en-US" altLang="en-US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Strings and integers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Variables bound to things in our sublanguage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(later: if-then-else)</a:t>
            </a:r>
          </a:p>
          <a:p>
            <a:pPr>
              <a:lnSpc>
                <a:spcPct val="90000"/>
              </a:lnSpc>
            </a:pPr>
            <a:r>
              <a:rPr lang="en-US" altLang="en-US"/>
              <a:t>Note: No lookup until “run-time” (of course)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A072-A9C9-4CA4-8B78-656DFA800C99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Wrong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533400"/>
          </a:xfrm>
        </p:spPr>
        <p:txBody>
          <a:bodyPr/>
          <a:lstStyle/>
          <a:p>
            <a:r>
              <a:rPr lang="en-US" altLang="en-US"/>
              <a:t>This produces a program </a:t>
            </a:r>
            <a:r>
              <a:rPr lang="en-US" altLang="en-US">
                <a:solidFill>
                  <a:srgbClr val="FF5050"/>
                </a:solidFill>
              </a:rPr>
              <a:t>not </a:t>
            </a:r>
            <a:r>
              <a:rPr lang="en-US" altLang="en-US"/>
              <a:t>in our sublanguage:</a:t>
            </a:r>
          </a:p>
        </p:txBody>
      </p:sp>
      <p:sp>
        <p:nvSpPr>
          <p:cNvPr id="355332" name="Rectangle 4"/>
          <p:cNvSpPr>
            <a:spLocks noChangeArrowheads="1"/>
          </p:cNvSpPr>
          <p:nvPr/>
        </p:nvSpPr>
        <p:spPr bwMode="auto">
          <a:xfrm>
            <a:off x="762000" y="2286000"/>
            <a:ext cx="7772400" cy="25146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let rec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xlate_e</a:t>
            </a:r>
            <a:r>
              <a:rPr lang="en-US" altLang="en-US" b="1">
                <a:latin typeface="Courier New" pitchFamily="49" charset="0"/>
              </a:rPr>
              <a:t> (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altLang="en-US" b="1">
                <a:latin typeface="Courier New" pitchFamily="49" charset="0"/>
              </a:rPr>
              <a:t>:exp)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=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 match</a:t>
            </a:r>
            <a:r>
              <a:rPr lang="en-US" altLang="en-US" b="1">
                <a:latin typeface="Courier New" pitchFamily="49" charset="0"/>
              </a:rPr>
              <a:t> e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with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  Int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altLang="en-US" b="1">
                <a:latin typeface="Courier New" pitchFamily="49" charset="0"/>
              </a:rPr>
              <a:t>      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</a:t>
            </a:r>
            <a:r>
              <a:rPr lang="en-US" altLang="en-US" b="1">
                <a:latin typeface="Courier New" pitchFamily="49" charset="0"/>
              </a:rPr>
              <a:t>  (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fun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h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</a:t>
            </a:r>
            <a:r>
              <a:rPr lang="en-US" altLang="en-US" b="1">
                <a:latin typeface="Courier New" pitchFamily="49" charset="0"/>
              </a:rPr>
              <a:t> i)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>
                <a:latin typeface="Courier New" pitchFamily="49" charset="0"/>
              </a:rPr>
              <a:t>Var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str</a:t>
            </a:r>
            <a:r>
              <a:rPr lang="en-US" altLang="en-US" b="1">
                <a:latin typeface="Courier New" pitchFamily="49" charset="0"/>
              </a:rPr>
              <a:t>    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  </a:t>
            </a:r>
            <a:r>
              <a:rPr lang="en-US" altLang="en-US" b="1">
                <a:latin typeface="Courier New" pitchFamily="49" charset="0"/>
              </a:rPr>
              <a:t>(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fun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h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</a:t>
            </a:r>
            <a:r>
              <a:rPr lang="en-US" altLang="en-US" b="1">
                <a:latin typeface="Courier New" pitchFamily="49" charset="0"/>
              </a:rPr>
              <a:t> h str)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>
                <a:latin typeface="Courier New" pitchFamily="49" charset="0"/>
              </a:rPr>
              <a:t>Plus(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altLang="en-US" b="1">
                <a:latin typeface="Courier New" pitchFamily="49" charset="0"/>
              </a:rPr>
              <a:t>,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altLang="en-US" b="1">
                <a:latin typeface="Courier New" pitchFamily="49" charset="0"/>
              </a:rPr>
              <a:t>)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  </a:t>
            </a:r>
            <a:r>
              <a:rPr lang="en-US" altLang="en-US" b="1">
                <a:latin typeface="Courier New" pitchFamily="49" charset="0"/>
              </a:rPr>
              <a:t>(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fun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h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-&gt; </a:t>
            </a:r>
            <a:r>
              <a:rPr lang="en-US" altLang="en-US" b="1">
                <a:latin typeface="Courier New" pitchFamily="49" charset="0"/>
              </a:rPr>
              <a:t>(xlate_e e1 h) +    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                            (xlate_e e2 h))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>
                <a:latin typeface="Courier New" pitchFamily="49" charset="0"/>
              </a:rPr>
              <a:t>Times(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altLang="en-US" b="1">
                <a:latin typeface="Courier New" pitchFamily="49" charset="0"/>
              </a:rPr>
              <a:t>,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altLang="en-US" b="1">
                <a:latin typeface="Courier New" pitchFamily="49" charset="0"/>
              </a:rPr>
              <a:t>)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 </a:t>
            </a:r>
            <a:r>
              <a:rPr lang="en-US" altLang="en-US" b="1">
                <a:latin typeface="Courier New" pitchFamily="49" charset="0"/>
              </a:rPr>
              <a:t>(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fun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h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-&gt; </a:t>
            </a:r>
            <a:r>
              <a:rPr lang="en-US" altLang="en-US" b="1">
                <a:latin typeface="Courier New" pitchFamily="49" charset="0"/>
              </a:rPr>
              <a:t>(xlate_e e1 h) *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                            (xlate_e e2 h))</a:t>
            </a:r>
            <a:endParaRPr lang="en-US" altLang="en-US" b="1">
              <a:solidFill>
                <a:srgbClr val="009900"/>
              </a:solidFill>
              <a:latin typeface="Courier New" pitchFamily="49" charset="0"/>
            </a:endParaRPr>
          </a:p>
        </p:txBody>
      </p:sp>
      <p:sp>
        <p:nvSpPr>
          <p:cNvPr id="355333" name="Rectangle 5"/>
          <p:cNvSpPr>
            <a:spLocks noChangeArrowheads="1"/>
          </p:cNvSpPr>
          <p:nvPr/>
        </p:nvSpPr>
        <p:spPr bwMode="auto">
          <a:xfrm>
            <a:off x="838200" y="5181600"/>
            <a:ext cx="7924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dirty="0" err="1" smtClean="0"/>
              <a:t>OCaml</a:t>
            </a:r>
            <a:r>
              <a:rPr lang="en-US" altLang="en-US" dirty="0" smtClean="0"/>
              <a:t> </a:t>
            </a:r>
            <a:r>
              <a:rPr lang="en-US" altLang="en-US" dirty="0"/>
              <a:t>evaluates function bodies when called (like YFL)</a:t>
            </a:r>
          </a:p>
          <a:p>
            <a:r>
              <a:rPr lang="en-US" altLang="en-US" dirty="0"/>
              <a:t>Waits until run-time to translate </a:t>
            </a:r>
            <a:r>
              <a:rPr lang="en-US" altLang="en-US" b="1" dirty="0">
                <a:latin typeface="Courier New" pitchFamily="49" charset="0"/>
              </a:rPr>
              <a:t>Plus</a:t>
            </a:r>
            <a:r>
              <a:rPr lang="en-US" altLang="en-US" dirty="0"/>
              <a:t> and </a:t>
            </a:r>
            <a:r>
              <a:rPr lang="en-US" altLang="en-US" b="1" dirty="0">
                <a:latin typeface="Courier New" pitchFamily="49" charset="0"/>
              </a:rPr>
              <a:t>Times</a:t>
            </a:r>
            <a:r>
              <a:rPr lang="en-US" altLang="en-US" dirty="0"/>
              <a:t> children!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2D512-05FC-495D-BA87-0EB68B0582A7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Statements, part 1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848600" cy="9906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b="1">
                <a:latin typeface="Courier New" pitchFamily="49" charset="0"/>
              </a:rPr>
              <a:t>xlate_s:</a:t>
            </a:r>
            <a:r>
              <a:rPr lang="en-US" altLang="en-US">
                <a:latin typeface="Courier New" pitchFamily="49" charset="0"/>
              </a:rPr>
              <a:t> </a:t>
            </a:r>
          </a:p>
          <a:p>
            <a:pPr algn="ctr">
              <a:buFontTx/>
              <a:buNone/>
            </a:pPr>
            <a:r>
              <a:rPr lang="en-US" altLang="en-US" b="1">
                <a:latin typeface="Courier New" pitchFamily="49" charset="0"/>
              </a:rPr>
              <a:t>stmt-&gt;((string-&gt;int)-&gt;(string-&gt;int))</a:t>
            </a:r>
          </a:p>
        </p:txBody>
      </p:sp>
      <p:sp>
        <p:nvSpPr>
          <p:cNvPr id="365572" name="Rectangle 4"/>
          <p:cNvSpPr>
            <a:spLocks noChangeArrowheads="1"/>
          </p:cNvSpPr>
          <p:nvPr/>
        </p:nvSpPr>
        <p:spPr bwMode="auto">
          <a:xfrm>
            <a:off x="762000" y="2438400"/>
            <a:ext cx="7772400" cy="3886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let rec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xlate_s</a:t>
            </a:r>
            <a:r>
              <a:rPr lang="en-US" altLang="en-US" b="1">
                <a:latin typeface="Courier New" pitchFamily="49" charset="0"/>
              </a:rPr>
              <a:t> (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altLang="en-US" b="1">
                <a:latin typeface="Courier New" pitchFamily="49" charset="0"/>
              </a:rPr>
              <a:t>:stmt)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=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match</a:t>
            </a:r>
            <a:r>
              <a:rPr lang="en-US" altLang="en-US" b="1">
                <a:latin typeface="Courier New" pitchFamily="49" charset="0"/>
              </a:rPr>
              <a:t> s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with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 Skip         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 </a:t>
            </a:r>
            <a:r>
              <a:rPr lang="en-US" altLang="en-US" b="1">
                <a:latin typeface="Courier New" pitchFamily="49" charset="0"/>
              </a:rPr>
              <a:t>(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fun</a:t>
            </a:r>
            <a:r>
              <a:rPr lang="en-US" altLang="en-US" b="1">
                <a:latin typeface="Courier New" pitchFamily="49" charset="0"/>
              </a:rPr>
              <a:t> h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</a:t>
            </a:r>
            <a:r>
              <a:rPr lang="en-US" altLang="en-US" b="1">
                <a:latin typeface="Courier New" pitchFamily="49" charset="0"/>
              </a:rPr>
              <a:t> h)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|</a:t>
            </a:r>
            <a:r>
              <a:rPr lang="en-US" altLang="en-US" b="1">
                <a:latin typeface="Courier New" pitchFamily="49" charset="0"/>
              </a:rPr>
              <a:t>Assign(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str</a:t>
            </a:r>
            <a:r>
              <a:rPr lang="en-US" altLang="en-US" b="1">
                <a:latin typeface="Courier New" pitchFamily="49" charset="0"/>
              </a:rPr>
              <a:t>,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altLang="en-US" b="1">
                <a:latin typeface="Courier New" pitchFamily="49" charset="0"/>
              </a:rPr>
              <a:t>)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</a:t>
            </a:r>
            <a:r>
              <a:rPr lang="en-US" altLang="en-US" b="1">
                <a:latin typeface="Courier New" pitchFamily="49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 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let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>
                <a:latin typeface="Courier New" pitchFamily="49" charset="0"/>
              </a:rPr>
              <a:t> xlate_e e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  (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fun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h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let</a:t>
            </a:r>
            <a:r>
              <a:rPr lang="en-US" altLang="en-US" b="1">
                <a:latin typeface="Courier New" pitchFamily="49" charset="0"/>
              </a:rPr>
              <a:t> i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>
                <a:latin typeface="Courier New" pitchFamily="49" charset="0"/>
              </a:rPr>
              <a:t> f h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            (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fun</a:t>
            </a:r>
            <a:r>
              <a:rPr lang="en-US" altLang="en-US" b="1">
                <a:latin typeface="Courier New" pitchFamily="49" charset="0"/>
              </a:rPr>
              <a:t> s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if</a:t>
            </a:r>
            <a:r>
              <a:rPr lang="en-US" altLang="en-US" b="1">
                <a:latin typeface="Courier New" pitchFamily="49" charset="0"/>
              </a:rPr>
              <a:t> s=str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then</a:t>
            </a:r>
            <a:r>
              <a:rPr lang="en-US" altLang="en-US" b="1">
                <a:latin typeface="Courier New" pitchFamily="49" charset="0"/>
              </a:rPr>
              <a:t> i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else</a:t>
            </a:r>
            <a:r>
              <a:rPr lang="en-US" altLang="en-US" b="1">
                <a:latin typeface="Courier New" pitchFamily="49" charset="0"/>
              </a:rPr>
              <a:t> h s))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|</a:t>
            </a:r>
            <a:r>
              <a:rPr lang="en-US" altLang="en-US" b="1">
                <a:latin typeface="Courier New" pitchFamily="49" charset="0"/>
              </a:rPr>
              <a:t>Seq(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s1</a:t>
            </a:r>
            <a:r>
              <a:rPr lang="en-US" altLang="en-US" b="1">
                <a:latin typeface="Courier New" pitchFamily="49" charset="0"/>
              </a:rPr>
              <a:t>,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s2</a:t>
            </a:r>
            <a:r>
              <a:rPr lang="en-US" altLang="en-US" b="1">
                <a:latin typeface="Courier New" pitchFamily="49" charset="0"/>
              </a:rPr>
              <a:t>)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  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let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f2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>
                <a:latin typeface="Courier New" pitchFamily="49" charset="0"/>
              </a:rPr>
              <a:t> xlate_s s2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in </a:t>
            </a:r>
            <a:r>
              <a:rPr lang="en-US" altLang="en-US" b="1">
                <a:solidFill>
                  <a:srgbClr val="FF5050"/>
                </a:solidFill>
                <a:latin typeface="Courier New" pitchFamily="49" charset="0"/>
              </a:rPr>
              <a:t>(*</a:t>
            </a:r>
            <a:r>
              <a:rPr lang="en-US" altLang="en-US" sz="900" b="1">
                <a:solidFill>
                  <a:srgbClr val="FF5050"/>
                </a:solidFill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FF5050"/>
                </a:solidFill>
                <a:latin typeface="Courier New" pitchFamily="49" charset="0"/>
              </a:rPr>
              <a:t>order irrelevant! *)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  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let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f1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>
                <a:latin typeface="Courier New" pitchFamily="49" charset="0"/>
              </a:rPr>
              <a:t> xlate_s s1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   (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fun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h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 </a:t>
            </a:r>
            <a:r>
              <a:rPr lang="en-US" altLang="en-US" b="1">
                <a:latin typeface="Courier New" pitchFamily="49" charset="0"/>
              </a:rPr>
              <a:t>f2 (f1 h))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FF5050"/>
                </a:solidFill>
                <a:latin typeface="Courier New" pitchFamily="49" charset="0"/>
              </a:rPr>
              <a:t>(* order relevant *)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5050"/>
                </a:solidFill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| </a:t>
            </a:r>
            <a:r>
              <a:rPr lang="en-US" altLang="en-US" b="1">
                <a:latin typeface="Courier New" pitchFamily="49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E0D7-82FF-42F0-9699-1CC0ECCCEA90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Statements, part 2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848600" cy="9906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b="1">
                <a:latin typeface="Courier New" pitchFamily="49" charset="0"/>
              </a:rPr>
              <a:t>xlate_s:</a:t>
            </a:r>
            <a:r>
              <a:rPr lang="en-US" altLang="en-US">
                <a:latin typeface="Courier New" pitchFamily="49" charset="0"/>
              </a:rPr>
              <a:t> </a:t>
            </a:r>
          </a:p>
          <a:p>
            <a:pPr algn="ctr">
              <a:buFontTx/>
              <a:buNone/>
            </a:pPr>
            <a:r>
              <a:rPr lang="en-US" altLang="en-US" b="1">
                <a:latin typeface="Courier New" pitchFamily="49" charset="0"/>
              </a:rPr>
              <a:t>stmt-&gt;((string-&gt;int)-&gt;(string-&gt;int))</a:t>
            </a:r>
          </a:p>
        </p:txBody>
      </p:sp>
      <p:sp>
        <p:nvSpPr>
          <p:cNvPr id="367620" name="Rectangle 4"/>
          <p:cNvSpPr>
            <a:spLocks noChangeArrowheads="1"/>
          </p:cNvSpPr>
          <p:nvPr/>
        </p:nvSpPr>
        <p:spPr bwMode="auto">
          <a:xfrm>
            <a:off x="762000" y="2286000"/>
            <a:ext cx="7772400" cy="34290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let rec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xlate_s</a:t>
            </a:r>
            <a:r>
              <a:rPr lang="en-US" altLang="en-US" b="1">
                <a:latin typeface="Courier New" pitchFamily="49" charset="0"/>
              </a:rPr>
              <a:t> (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altLang="en-US" b="1">
                <a:latin typeface="Courier New" pitchFamily="49" charset="0"/>
              </a:rPr>
              <a:t>:stmt)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=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match</a:t>
            </a:r>
            <a:r>
              <a:rPr lang="en-US" altLang="en-US" b="1">
                <a:latin typeface="Courier New" pitchFamily="49" charset="0"/>
              </a:rPr>
              <a:t> s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with …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|</a:t>
            </a:r>
            <a:r>
              <a:rPr lang="en-US" altLang="en-US" b="1">
                <a:latin typeface="Courier New" pitchFamily="49" charset="0"/>
              </a:rPr>
              <a:t>If(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altLang="en-US" b="1">
                <a:latin typeface="Courier New" pitchFamily="49" charset="0"/>
              </a:rPr>
              <a:t>,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s1</a:t>
            </a:r>
            <a:r>
              <a:rPr lang="en-US" altLang="en-US" b="1">
                <a:latin typeface="Courier New" pitchFamily="49" charset="0"/>
              </a:rPr>
              <a:t>,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s2</a:t>
            </a:r>
            <a:r>
              <a:rPr lang="en-US" altLang="en-US" b="1">
                <a:latin typeface="Courier New" pitchFamily="49" charset="0"/>
              </a:rPr>
              <a:t>)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</a:t>
            </a:r>
            <a:r>
              <a:rPr lang="en-US" altLang="en-US" b="1">
                <a:latin typeface="Courier New" pitchFamily="49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  let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f1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>
                <a:latin typeface="Courier New" pitchFamily="49" charset="0"/>
              </a:rPr>
              <a:t> xlate_s s1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in</a:t>
            </a:r>
            <a:endParaRPr lang="en-US" altLang="en-US" b="1">
              <a:solidFill>
                <a:srgbClr val="FF505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 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let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f2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>
                <a:latin typeface="Courier New" pitchFamily="49" charset="0"/>
              </a:rPr>
              <a:t> xlate_s s2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 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let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altLang="en-US" b="1">
                <a:latin typeface="Courier New" pitchFamily="49" charset="0"/>
              </a:rPr>
              <a:t> 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>
                <a:latin typeface="Courier New" pitchFamily="49" charset="0"/>
              </a:rPr>
              <a:t> xlate_e e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  </a:t>
            </a:r>
            <a:r>
              <a:rPr lang="en-US" altLang="en-US" b="1">
                <a:latin typeface="Courier New" pitchFamily="49" charset="0"/>
              </a:rPr>
              <a:t>(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fun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h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-&gt; if </a:t>
            </a:r>
            <a:r>
              <a:rPr lang="en-US" altLang="en-US" b="1">
                <a:latin typeface="Courier New" pitchFamily="49" charset="0"/>
              </a:rPr>
              <a:t>(f h) &lt;&gt; 0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then </a:t>
            </a:r>
            <a:r>
              <a:rPr lang="en-US" altLang="en-US" b="1">
                <a:latin typeface="Courier New" pitchFamily="49" charset="0"/>
              </a:rPr>
              <a:t>f1 h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else </a:t>
            </a:r>
            <a:r>
              <a:rPr lang="en-US" altLang="en-US" b="1">
                <a:latin typeface="Courier New" pitchFamily="49" charset="0"/>
              </a:rPr>
              <a:t>f2 h)</a:t>
            </a:r>
            <a:endParaRPr lang="en-US" altLang="en-US" b="1">
              <a:solidFill>
                <a:srgbClr val="0099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|</a:t>
            </a:r>
            <a:r>
              <a:rPr lang="en-US" altLang="en-US" b="1">
                <a:latin typeface="Courier New" pitchFamily="49" charset="0"/>
              </a:rPr>
              <a:t>While(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altLang="en-US" b="1">
                <a:latin typeface="Courier New" pitchFamily="49" charset="0"/>
              </a:rPr>
              <a:t>,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s1</a:t>
            </a:r>
            <a:r>
              <a:rPr lang="en-US" altLang="en-US" b="1">
                <a:latin typeface="Courier New" pitchFamily="49" charset="0"/>
              </a:rPr>
              <a:t>)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</a:t>
            </a:r>
            <a:endParaRPr lang="en-US" altLang="en-US" b="1">
              <a:solidFill>
                <a:srgbClr val="FF505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  let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f1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>
                <a:latin typeface="Courier New" pitchFamily="49" charset="0"/>
              </a:rPr>
              <a:t> xlate_s s1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in</a:t>
            </a:r>
            <a:endParaRPr lang="en-US" altLang="en-US" b="1">
              <a:solidFill>
                <a:srgbClr val="FF505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  let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altLang="en-US" b="1">
                <a:latin typeface="Courier New" pitchFamily="49" charset="0"/>
              </a:rPr>
              <a:t> 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>
                <a:latin typeface="Courier New" pitchFamily="49" charset="0"/>
              </a:rPr>
              <a:t> xlate_e e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5050"/>
                </a:solidFill>
                <a:latin typeface="Courier New" pitchFamily="49" charset="0"/>
              </a:rPr>
              <a:t>   (*???*)</a:t>
            </a:r>
          </a:p>
        </p:txBody>
      </p:sp>
      <p:sp>
        <p:nvSpPr>
          <p:cNvPr id="367621" name="Rectangle 5"/>
          <p:cNvSpPr>
            <a:spLocks noChangeArrowheads="1"/>
          </p:cNvSpPr>
          <p:nvPr/>
        </p:nvSpPr>
        <p:spPr bwMode="auto">
          <a:xfrm>
            <a:off x="838200" y="5867400"/>
            <a:ext cx="7924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Why is translation of </a:t>
            </a:r>
            <a:r>
              <a:rPr lang="en-US" altLang="en-US" b="1">
                <a:latin typeface="Courier New" pitchFamily="49" charset="0"/>
              </a:rPr>
              <a:t>while</a:t>
            </a:r>
            <a:r>
              <a:rPr lang="en-US" altLang="en-US"/>
              <a:t> tricky???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5100-DF87-492B-92DD-34ADF63CAC26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Statements, part 3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848600" cy="9906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b="1">
                <a:latin typeface="Courier New" pitchFamily="49" charset="0"/>
              </a:rPr>
              <a:t>xlate_s:</a:t>
            </a:r>
            <a:r>
              <a:rPr lang="en-US" altLang="en-US">
                <a:latin typeface="Courier New" pitchFamily="49" charset="0"/>
              </a:rPr>
              <a:t> </a:t>
            </a:r>
          </a:p>
          <a:p>
            <a:pPr algn="ctr">
              <a:buFontTx/>
              <a:buNone/>
            </a:pPr>
            <a:r>
              <a:rPr lang="en-US" altLang="en-US" b="1">
                <a:latin typeface="Courier New" pitchFamily="49" charset="0"/>
              </a:rPr>
              <a:t>stmt-&gt;((string-&gt;int)-&gt;(string-&gt;int))</a:t>
            </a:r>
          </a:p>
        </p:txBody>
      </p:sp>
      <p:sp>
        <p:nvSpPr>
          <p:cNvPr id="369668" name="Rectangle 4"/>
          <p:cNvSpPr>
            <a:spLocks noChangeArrowheads="1"/>
          </p:cNvSpPr>
          <p:nvPr/>
        </p:nvSpPr>
        <p:spPr bwMode="auto">
          <a:xfrm>
            <a:off x="762000" y="2438400"/>
            <a:ext cx="7772400" cy="3505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let rec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xlate_s</a:t>
            </a:r>
            <a:r>
              <a:rPr lang="en-US" altLang="en-US" b="1">
                <a:latin typeface="Courier New" pitchFamily="49" charset="0"/>
              </a:rPr>
              <a:t> (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altLang="en-US" b="1">
                <a:latin typeface="Courier New" pitchFamily="49" charset="0"/>
              </a:rPr>
              <a:t>:stmt)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=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match</a:t>
            </a:r>
            <a:r>
              <a:rPr lang="en-US" altLang="en-US" b="1">
                <a:latin typeface="Courier New" pitchFamily="49" charset="0"/>
              </a:rPr>
              <a:t> s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with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</a:t>
            </a:r>
            <a:r>
              <a:rPr lang="en-US" altLang="en-US" b="1">
                <a:latin typeface="Courier New" pitchFamily="49" charset="0"/>
              </a:rPr>
              <a:t>…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|</a:t>
            </a:r>
            <a:r>
              <a:rPr lang="en-US" altLang="en-US" b="1">
                <a:latin typeface="Courier New" pitchFamily="49" charset="0"/>
              </a:rPr>
              <a:t>While(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altLang="en-US" b="1">
                <a:latin typeface="Courier New" pitchFamily="49" charset="0"/>
              </a:rPr>
              <a:t>,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s1</a:t>
            </a:r>
            <a:r>
              <a:rPr lang="en-US" altLang="en-US" b="1">
                <a:latin typeface="Courier New" pitchFamily="49" charset="0"/>
              </a:rPr>
              <a:t>)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  let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f1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>
                <a:latin typeface="Courier New" pitchFamily="49" charset="0"/>
              </a:rPr>
              <a:t> xlate_s s1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in</a:t>
            </a:r>
            <a:endParaRPr lang="en-US" altLang="en-US" b="1">
              <a:solidFill>
                <a:srgbClr val="FF505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  let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altLang="en-US" b="1">
                <a:latin typeface="Courier New" pitchFamily="49" charset="0"/>
              </a:rPr>
              <a:t> 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>
                <a:latin typeface="Courier New" pitchFamily="49" charset="0"/>
              </a:rPr>
              <a:t> xlate_e e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5050"/>
                </a:solidFill>
                <a:latin typeface="Courier New" pitchFamily="49" charset="0"/>
              </a:rPr>
              <a:t>  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let rec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loop h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= </a:t>
            </a:r>
            <a:r>
              <a:rPr lang="en-US" altLang="en-US" b="1">
                <a:solidFill>
                  <a:srgbClr val="FF5050"/>
                </a:solidFill>
                <a:latin typeface="Courier New" pitchFamily="49" charset="0"/>
              </a:rPr>
              <a:t>(* ah, recursion! *)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    if </a:t>
            </a:r>
            <a:r>
              <a:rPr lang="en-US" altLang="en-US" b="1">
                <a:latin typeface="Courier New" pitchFamily="49" charset="0"/>
              </a:rPr>
              <a:t>f h &lt;&gt; 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    then </a:t>
            </a:r>
            <a:r>
              <a:rPr lang="en-US" altLang="en-US" b="1">
                <a:latin typeface="Courier New" pitchFamily="49" charset="0"/>
              </a:rPr>
              <a:t>loop (f1 h)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    else </a:t>
            </a:r>
            <a:r>
              <a:rPr lang="en-US" altLang="en-US" b="1">
                <a:latin typeface="Courier New" pitchFamily="49" charset="0"/>
              </a:rPr>
              <a:t>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  in </a:t>
            </a:r>
            <a:r>
              <a:rPr lang="en-US" altLang="en-US" b="1">
                <a:latin typeface="Courier New" pitchFamily="49" charset="0"/>
              </a:rPr>
              <a:t>loop</a:t>
            </a:r>
          </a:p>
        </p:txBody>
      </p:sp>
      <p:sp>
        <p:nvSpPr>
          <p:cNvPr id="369669" name="Rectangle 5"/>
          <p:cNvSpPr>
            <a:spLocks noChangeArrowheads="1"/>
          </p:cNvSpPr>
          <p:nvPr/>
        </p:nvSpPr>
        <p:spPr bwMode="auto">
          <a:xfrm>
            <a:off x="838200" y="5867400"/>
            <a:ext cx="7924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Target language </a:t>
            </a:r>
            <a:r>
              <a:rPr lang="en-US" altLang="en-US" i="1"/>
              <a:t>must</a:t>
            </a:r>
            <a:r>
              <a:rPr lang="en-US" altLang="en-US"/>
              <a:t> have some recursion/loop!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10410-449A-4E2D-9D09-78ABFF6ACC71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Finishing the story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1371600"/>
          </a:xfrm>
        </p:spPr>
        <p:txBody>
          <a:bodyPr/>
          <a:lstStyle/>
          <a:p>
            <a:r>
              <a:rPr lang="en-US" altLang="en-US"/>
              <a:t>Have </a:t>
            </a:r>
            <a:r>
              <a:rPr lang="en-US" altLang="en-US" b="1">
                <a:latin typeface="Courier New" pitchFamily="49" charset="0"/>
              </a:rPr>
              <a:t>xlate_e</a:t>
            </a:r>
            <a:r>
              <a:rPr lang="en-US" altLang="en-US"/>
              <a:t> and </a:t>
            </a:r>
            <a:r>
              <a:rPr lang="en-US" altLang="en-US" b="1">
                <a:latin typeface="Courier New" pitchFamily="49" charset="0"/>
              </a:rPr>
              <a:t>xlate_s</a:t>
            </a:r>
          </a:p>
          <a:p>
            <a:r>
              <a:rPr lang="en-US" altLang="en-US"/>
              <a:t>A “program” is just a statement </a:t>
            </a:r>
          </a:p>
          <a:p>
            <a:r>
              <a:rPr lang="en-US" altLang="en-US"/>
              <a:t>An initial heap is (say) one that maps everything to 0</a:t>
            </a:r>
          </a:p>
        </p:txBody>
      </p:sp>
      <p:sp>
        <p:nvSpPr>
          <p:cNvPr id="371716" name="Rectangle 4"/>
          <p:cNvSpPr>
            <a:spLocks noChangeArrowheads="1"/>
          </p:cNvSpPr>
          <p:nvPr/>
        </p:nvSpPr>
        <p:spPr bwMode="auto">
          <a:xfrm>
            <a:off x="1524000" y="2971800"/>
            <a:ext cx="6172200" cy="838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let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interp_prog s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>
                <a:latin typeface="Courier New" pitchFamily="49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 ((xlate_s s) (fun str -&gt; 0)) “ans”</a:t>
            </a:r>
          </a:p>
        </p:txBody>
      </p:sp>
      <p:sp>
        <p:nvSpPr>
          <p:cNvPr id="371717" name="Rectangle 5"/>
          <p:cNvSpPr>
            <a:spLocks noChangeArrowheads="1"/>
          </p:cNvSpPr>
          <p:nvPr/>
        </p:nvSpPr>
        <p:spPr bwMode="auto">
          <a:xfrm>
            <a:off x="762000" y="39624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371600" indent="-4572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7526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209800" indent="-381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Fancy words: We have defined a “</a:t>
            </a:r>
            <a:r>
              <a:rPr lang="en-US" altLang="en-US">
                <a:solidFill>
                  <a:schemeClr val="accent2"/>
                </a:solidFill>
              </a:rPr>
              <a:t>denotational semantics</a:t>
            </a:r>
            <a:r>
              <a:rPr lang="en-US" altLang="en-US"/>
              <a:t>” </a:t>
            </a:r>
          </a:p>
          <a:p>
            <a:pPr lvl="1">
              <a:spcBef>
                <a:spcPct val="0"/>
              </a:spcBef>
            </a:pPr>
            <a:r>
              <a:rPr lang="en-US" altLang="en-US"/>
              <a:t>But target was not math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31EC9-0A55-430D-8D12-AAD943001DC6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Syntax (review)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1295400"/>
          </a:xfrm>
        </p:spPr>
        <p:txBody>
          <a:bodyPr/>
          <a:lstStyle/>
          <a:p>
            <a:r>
              <a:rPr lang="en-US" altLang="en-US"/>
              <a:t>Recall the abstract syntax for IMP</a:t>
            </a:r>
          </a:p>
          <a:p>
            <a:pPr lvl="1"/>
            <a:r>
              <a:rPr lang="en-US" altLang="en-US"/>
              <a:t>Abstract = trees, assume no parsing ambiguities</a:t>
            </a:r>
          </a:p>
          <a:p>
            <a:r>
              <a:rPr lang="en-US" altLang="en-US"/>
              <a:t>Two metalanguages for “what trees are in the language”</a:t>
            </a:r>
          </a:p>
        </p:txBody>
      </p:sp>
      <p:sp>
        <p:nvSpPr>
          <p:cNvPr id="228358" name="Rectangle 6"/>
          <p:cNvSpPr>
            <a:spLocks noChangeArrowheads="1"/>
          </p:cNvSpPr>
          <p:nvPr/>
        </p:nvSpPr>
        <p:spPr bwMode="auto">
          <a:xfrm>
            <a:off x="838200" y="2590800"/>
            <a:ext cx="7696200" cy="19050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type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exp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=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of </a:t>
            </a:r>
            <a:r>
              <a:rPr lang="en-US" altLang="en-US" b="1">
                <a:latin typeface="Courier New" pitchFamily="49" charset="0"/>
              </a:rPr>
              <a:t>int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Var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of </a:t>
            </a:r>
            <a:r>
              <a:rPr lang="en-US" altLang="en-US" b="1">
                <a:latin typeface="Courier New" pitchFamily="49" charset="0"/>
              </a:rPr>
              <a:t>string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       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Plus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of</a:t>
            </a:r>
            <a:r>
              <a:rPr lang="en-US" altLang="en-US" b="1">
                <a:latin typeface="Courier New" pitchFamily="49" charset="0"/>
              </a:rPr>
              <a:t> exp * exp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Times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of</a:t>
            </a:r>
            <a:r>
              <a:rPr lang="en-US" altLang="en-US" b="1">
                <a:latin typeface="Courier New" pitchFamily="49" charset="0"/>
              </a:rPr>
              <a:t> exp * exp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type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stmt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=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Skip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Assign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of </a:t>
            </a:r>
            <a:r>
              <a:rPr lang="en-US" altLang="en-US" b="1">
                <a:latin typeface="Courier New" pitchFamily="49" charset="0"/>
              </a:rPr>
              <a:t>string * exp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       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Seq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of</a:t>
            </a:r>
            <a:r>
              <a:rPr lang="en-US" altLang="en-US" b="1">
                <a:latin typeface="Courier New" pitchFamily="49" charset="0"/>
              </a:rPr>
              <a:t> stmt * stmt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       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of</a:t>
            </a:r>
            <a:r>
              <a:rPr lang="en-US" altLang="en-US" b="1">
                <a:latin typeface="Courier New" pitchFamily="49" charset="0"/>
              </a:rPr>
              <a:t> exp * stmt * stmt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       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of</a:t>
            </a:r>
            <a:r>
              <a:rPr lang="en-US" altLang="en-US" b="1">
                <a:latin typeface="Courier New" pitchFamily="49" charset="0"/>
              </a:rPr>
              <a:t> exp * stmt</a:t>
            </a:r>
          </a:p>
        </p:txBody>
      </p:sp>
      <p:sp>
        <p:nvSpPr>
          <p:cNvPr id="228359" name="Rectangle 7"/>
          <p:cNvSpPr>
            <a:spLocks noChangeArrowheads="1"/>
          </p:cNvSpPr>
          <p:nvPr/>
        </p:nvSpPr>
        <p:spPr bwMode="auto">
          <a:xfrm>
            <a:off x="838200" y="4724400"/>
            <a:ext cx="7467600" cy="16764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chemeClr val="accent2"/>
                </a:solidFill>
              </a:rPr>
              <a:t>e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::= </a:t>
            </a:r>
            <a:r>
              <a:rPr lang="en-US" altLang="en-US" b="1" i="1"/>
              <a:t>c</a:t>
            </a:r>
            <a:r>
              <a:rPr lang="en-US" altLang="en-US" b="1" i="1">
                <a:solidFill>
                  <a:schemeClr val="accent2"/>
                </a:solidFill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| </a:t>
            </a:r>
            <a:r>
              <a:rPr lang="en-US" altLang="en-US" b="1" i="1"/>
              <a:t>x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|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 i="1">
                <a:latin typeface="Courier New" pitchFamily="49" charset="0"/>
              </a:rPr>
              <a:t>e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+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 i="1">
                <a:latin typeface="Courier New" pitchFamily="49" charset="0"/>
              </a:rPr>
              <a:t>e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 i="1">
                <a:latin typeface="Courier New" pitchFamily="49" charset="0"/>
              </a:rPr>
              <a:t>e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*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 i="1">
                <a:latin typeface="Courier New" pitchFamily="49" charset="0"/>
              </a:rPr>
              <a:t>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chemeClr val="accent2"/>
                </a:solidFill>
              </a:rPr>
              <a:t>s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::= </a:t>
            </a:r>
            <a:r>
              <a:rPr lang="en-US" altLang="en-US" b="1">
                <a:solidFill>
                  <a:schemeClr val="accent2"/>
                </a:solidFill>
              </a:rPr>
              <a:t>skip</a:t>
            </a:r>
            <a:r>
              <a:rPr lang="en-US" altLang="en-US" b="1" i="1">
                <a:solidFill>
                  <a:schemeClr val="accent2"/>
                </a:solidFill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| </a:t>
            </a:r>
            <a:r>
              <a:rPr lang="en-US" altLang="en-US" b="1" i="1"/>
              <a:t>x </a:t>
            </a:r>
            <a:r>
              <a:rPr lang="en-US" altLang="en-US" b="1" i="1">
                <a:solidFill>
                  <a:schemeClr val="accent2"/>
                </a:solidFill>
              </a:rPr>
              <a:t>:=</a:t>
            </a:r>
            <a:r>
              <a:rPr lang="en-US" altLang="en-US" b="1" i="1"/>
              <a:t> e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|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 i="1"/>
              <a:t>s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;</a:t>
            </a:r>
            <a:r>
              <a:rPr lang="en-US" altLang="en-US" b="1" i="1"/>
              <a:t>s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</a:rPr>
              <a:t>if </a:t>
            </a:r>
            <a:r>
              <a:rPr lang="en-US" altLang="en-US" b="1" i="1">
                <a:latin typeface="Courier New" pitchFamily="49" charset="0"/>
              </a:rPr>
              <a:t>e </a:t>
            </a:r>
            <a:r>
              <a:rPr lang="en-US" altLang="en-US" b="1">
                <a:solidFill>
                  <a:schemeClr val="accent2"/>
                </a:solidFill>
              </a:rPr>
              <a:t>then </a:t>
            </a:r>
            <a:r>
              <a:rPr lang="en-US" altLang="en-US" b="1" i="1"/>
              <a:t>s </a:t>
            </a:r>
            <a:r>
              <a:rPr lang="en-US" altLang="en-US" b="1">
                <a:solidFill>
                  <a:schemeClr val="accent2"/>
                </a:solidFill>
              </a:rPr>
              <a:t>else </a:t>
            </a:r>
            <a:r>
              <a:rPr lang="en-US" altLang="en-US" b="1" i="1"/>
              <a:t>s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</a:rPr>
              <a:t>while </a:t>
            </a:r>
            <a:r>
              <a:rPr lang="en-US" altLang="en-US" b="1" i="1">
                <a:latin typeface="Courier New" pitchFamily="49" charset="0"/>
              </a:rPr>
              <a:t>e</a:t>
            </a:r>
            <a:r>
              <a:rPr lang="en-US" altLang="en-US" b="1">
                <a:solidFill>
                  <a:schemeClr val="accent2"/>
                </a:solidFill>
              </a:rPr>
              <a:t> </a:t>
            </a:r>
            <a:r>
              <a:rPr lang="en-US" altLang="en-US" b="1" i="1"/>
              <a:t>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b="1" i="1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/>
              <a:t>(</a:t>
            </a:r>
            <a:r>
              <a:rPr lang="en-US" altLang="en-US" b="1" i="1">
                <a:solidFill>
                  <a:schemeClr val="accent2"/>
                </a:solidFill>
              </a:rPr>
              <a:t>x</a:t>
            </a:r>
            <a:r>
              <a:rPr lang="en-US" altLang="en-US" b="1"/>
              <a:t> in {</a:t>
            </a:r>
            <a:r>
              <a:rPr lang="en-US" altLang="en-US" b="1">
                <a:latin typeface="Courier New" pitchFamily="49" charset="0"/>
              </a:rPr>
              <a:t>x1</a:t>
            </a:r>
            <a:r>
              <a:rPr lang="en-US" altLang="en-US" b="1"/>
              <a:t>,</a:t>
            </a:r>
            <a:r>
              <a:rPr lang="en-US" altLang="en-US" b="1">
                <a:latin typeface="Courier New" pitchFamily="49" charset="0"/>
              </a:rPr>
              <a:t>x2</a:t>
            </a:r>
            <a:r>
              <a:rPr lang="en-US" altLang="en-US" b="1"/>
              <a:t>,…,</a:t>
            </a:r>
            <a:r>
              <a:rPr lang="en-US" altLang="en-US" b="1">
                <a:latin typeface="Courier New" pitchFamily="49" charset="0"/>
              </a:rPr>
              <a:t>y1</a:t>
            </a:r>
            <a:r>
              <a:rPr lang="en-US" altLang="en-US" b="1"/>
              <a:t>,</a:t>
            </a:r>
            <a:r>
              <a:rPr lang="en-US" altLang="en-US" b="1">
                <a:latin typeface="Courier New" pitchFamily="49" charset="0"/>
              </a:rPr>
              <a:t>y2</a:t>
            </a:r>
            <a:r>
              <a:rPr lang="en-US" altLang="en-US" b="1"/>
              <a:t>,…,</a:t>
            </a:r>
            <a:r>
              <a:rPr lang="en-US" altLang="en-US" b="1">
                <a:latin typeface="Courier New" pitchFamily="49" charset="0"/>
              </a:rPr>
              <a:t>z1</a:t>
            </a:r>
            <a:r>
              <a:rPr lang="en-US" altLang="en-US" b="1"/>
              <a:t>,</a:t>
            </a:r>
            <a:r>
              <a:rPr lang="en-US" altLang="en-US" b="1">
                <a:latin typeface="Courier New" pitchFamily="49" charset="0"/>
              </a:rPr>
              <a:t>z2</a:t>
            </a:r>
            <a:r>
              <a:rPr lang="en-US" altLang="en-US" b="1"/>
              <a:t>,…,…})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/>
              <a:t>(</a:t>
            </a:r>
            <a:r>
              <a:rPr lang="en-US" altLang="en-US" b="1" i="1">
                <a:solidFill>
                  <a:schemeClr val="accent2"/>
                </a:solidFill>
              </a:rPr>
              <a:t>c</a:t>
            </a:r>
            <a:r>
              <a:rPr lang="en-US" altLang="en-US" b="1"/>
              <a:t> in {…,-2,-1,0,1,2,…})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BECA-5883-4BD9-A77D-A193B3EE0B4F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Three semantics for IMP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Theorem: they are all </a:t>
            </a:r>
            <a:r>
              <a:rPr lang="en-US" altLang="en-US" i="1" dirty="0"/>
              <a:t>equivalent</a:t>
            </a:r>
          </a:p>
          <a:p>
            <a:pPr lvl="1">
              <a:lnSpc>
                <a:spcPct val="90000"/>
              </a:lnSpc>
            </a:pPr>
            <a:endParaRPr lang="en-US" altLang="en-US" sz="900" i="1" dirty="0"/>
          </a:p>
          <a:p>
            <a:pPr>
              <a:lnSpc>
                <a:spcPct val="90000"/>
              </a:lnSpc>
            </a:pPr>
            <a:r>
              <a:rPr lang="en-US" altLang="en-US" dirty="0"/>
              <a:t>Avoided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Inference rules (for “real” operational semantics)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Recursive-function theory (for “real” denotational semantics)</a:t>
            </a:r>
          </a:p>
          <a:p>
            <a:pPr lvl="1">
              <a:lnSpc>
                <a:spcPct val="90000"/>
              </a:lnSpc>
            </a:pPr>
            <a:endParaRPr lang="en-US" altLang="en-US" sz="900" dirty="0"/>
          </a:p>
          <a:p>
            <a:pPr>
              <a:lnSpc>
                <a:spcPct val="90000"/>
              </a:lnSpc>
            </a:pPr>
            <a:r>
              <a:rPr lang="en-US" altLang="en-US" dirty="0"/>
              <a:t>Inference rules useful for reading PL research papers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So we’ll start using them </a:t>
            </a:r>
            <a:r>
              <a:rPr lang="en-US" altLang="en-US" dirty="0" smtClean="0"/>
              <a:t>some soon</a:t>
            </a:r>
            <a:endParaRPr lang="en-US" altLang="en-US" dirty="0"/>
          </a:p>
          <a:p>
            <a:pPr lvl="1">
              <a:lnSpc>
                <a:spcPct val="90000"/>
              </a:lnSpc>
            </a:pPr>
            <a:endParaRPr lang="en-US" altLang="en-US" sz="900" dirty="0"/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altLang="en-US" dirty="0">
                <a:solidFill>
                  <a:srgbClr val="FF5050"/>
                </a:solidFill>
              </a:rPr>
              <a:t>If we assume</a:t>
            </a:r>
            <a:r>
              <a:rPr lang="en-US" altLang="en-US" dirty="0"/>
              <a:t> </a:t>
            </a:r>
            <a:r>
              <a:rPr lang="en-US" altLang="en-US" dirty="0" err="1" smtClean="0"/>
              <a:t>OCaml</a:t>
            </a:r>
            <a:r>
              <a:rPr lang="en-US" altLang="en-US" dirty="0" smtClean="0"/>
              <a:t> </a:t>
            </a:r>
            <a:r>
              <a:rPr lang="en-US" altLang="en-US" dirty="0"/>
              <a:t>already has a semantics, then using it as a metalanguage and target language makes sense for IMP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endParaRPr lang="en-US" altLang="en-US" sz="900" dirty="0"/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altLang="en-US" dirty="0"/>
              <a:t>Loops and recursion are deeply connected!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280B-7747-4713-A5AD-D3A42B991294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HW2 Primer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altLang="en-US" dirty="0"/>
              <a:t>Problem 1: </a:t>
            </a:r>
          </a:p>
          <a:p>
            <a:pPr lvl="1"/>
            <a:r>
              <a:rPr lang="en-US" altLang="en-US" dirty="0"/>
              <a:t>Extend IMP with </a:t>
            </a:r>
            <a:r>
              <a:rPr lang="en-US" altLang="en-US" dirty="0" err="1"/>
              <a:t>saveheap</a:t>
            </a:r>
            <a:r>
              <a:rPr lang="en-US" altLang="en-US" dirty="0"/>
              <a:t>, </a:t>
            </a:r>
            <a:r>
              <a:rPr lang="en-US" altLang="en-US" dirty="0" err="1"/>
              <a:t>restoreheap</a:t>
            </a:r>
            <a:endParaRPr lang="en-US" altLang="en-US" dirty="0"/>
          </a:p>
          <a:p>
            <a:pPr lvl="1"/>
            <a:r>
              <a:rPr lang="en-US" altLang="en-US" dirty="0"/>
              <a:t>Requires 10-ish changes to our </a:t>
            </a:r>
            <a:r>
              <a:rPr lang="en-US" altLang="en-US" i="1" dirty="0"/>
              <a:t>large-step interpreter</a:t>
            </a:r>
            <a:r>
              <a:rPr lang="en-US" altLang="en-US" dirty="0"/>
              <a:t> </a:t>
            </a:r>
          </a:p>
          <a:p>
            <a:pPr lvl="1"/>
            <a:r>
              <a:rPr lang="en-US" altLang="en-US" dirty="0"/>
              <a:t>Minor </a:t>
            </a:r>
            <a:r>
              <a:rPr lang="en-US" altLang="en-US" dirty="0" err="1" smtClean="0"/>
              <a:t>OCaml</a:t>
            </a:r>
            <a:r>
              <a:rPr lang="en-US" altLang="en-US" dirty="0" smtClean="0"/>
              <a:t> </a:t>
            </a:r>
            <a:r>
              <a:rPr lang="en-US" altLang="en-US" dirty="0"/>
              <a:t>novelty: mutually recursive types</a:t>
            </a:r>
          </a:p>
          <a:p>
            <a:pPr lvl="1"/>
            <a:endParaRPr lang="en-US" altLang="en-US" sz="900" dirty="0"/>
          </a:p>
          <a:p>
            <a:r>
              <a:rPr lang="en-US" altLang="en-US" dirty="0"/>
              <a:t>Problem 2:</a:t>
            </a:r>
          </a:p>
          <a:p>
            <a:pPr lvl="1"/>
            <a:r>
              <a:rPr lang="en-US" altLang="en-US" dirty="0"/>
              <a:t>Syntax plus </a:t>
            </a:r>
            <a:r>
              <a:rPr lang="en-US" altLang="en-US" i="1" dirty="0"/>
              <a:t>3 semantics</a:t>
            </a:r>
            <a:r>
              <a:rPr lang="en-US" altLang="en-US" dirty="0"/>
              <a:t> for a little Logo language</a:t>
            </a:r>
          </a:p>
          <a:p>
            <a:pPr lvl="1"/>
            <a:r>
              <a:rPr lang="en-US" altLang="en-US" dirty="0"/>
              <a:t>Intellectually transfer ideas from IMP</a:t>
            </a:r>
          </a:p>
          <a:p>
            <a:pPr lvl="1"/>
            <a:r>
              <a:rPr lang="en-US" altLang="en-US" dirty="0"/>
              <a:t>A lot of skeleton provided </a:t>
            </a:r>
          </a:p>
          <a:p>
            <a:pPr lvl="1"/>
            <a:endParaRPr lang="en-US" altLang="en-US" sz="900" dirty="0"/>
          </a:p>
          <a:p>
            <a:r>
              <a:rPr lang="en-US" altLang="en-US" dirty="0"/>
              <a:t>In total, </a:t>
            </a:r>
            <a:r>
              <a:rPr lang="en-US" altLang="en-US" dirty="0" smtClean="0"/>
              <a:t>less </a:t>
            </a:r>
            <a:r>
              <a:rPr lang="en-US" altLang="en-US" dirty="0"/>
              <a:t>code than </a:t>
            </a:r>
            <a:r>
              <a:rPr lang="en-US" altLang="en-US" dirty="0" smtClean="0"/>
              <a:t>Homework </a:t>
            </a:r>
            <a:r>
              <a:rPr lang="en-US" altLang="en-US" dirty="0"/>
              <a:t>1</a:t>
            </a:r>
          </a:p>
          <a:p>
            <a:pPr lvl="1"/>
            <a:r>
              <a:rPr lang="en-US" altLang="en-US" dirty="0"/>
              <a:t>But more interesting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36EC-6EFE-4E91-83E1-04B8F9B1BC17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HW2 Primer cont’d</a:t>
            </a:r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	e 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::=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home</a:t>
            </a:r>
            <a:r>
              <a:rPr lang="en-US" altLang="en-US" sz="1000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sz="1000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forward</a:t>
            </a:r>
            <a:r>
              <a:rPr lang="en-US" altLang="en-US" b="1" dirty="0">
                <a:latin typeface="Courier New" pitchFamily="49" charset="0"/>
              </a:rPr>
              <a:t> f</a:t>
            </a:r>
            <a:r>
              <a:rPr lang="en-US" altLang="en-US" sz="1000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turn</a:t>
            </a:r>
            <a:r>
              <a:rPr lang="en-US" altLang="en-US" b="1" dirty="0">
                <a:latin typeface="Courier New" pitchFamily="49" charset="0"/>
              </a:rPr>
              <a:t> f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latin typeface="Courier New" pitchFamily="49" charset="0"/>
              </a:rPr>
              <a:t>i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latin typeface="Courier New" pitchFamily="49" charset="0"/>
              </a:rPr>
              <a:t>lst</a:t>
            </a:r>
            <a:endParaRPr lang="en-US" altLang="en-US" b="1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	</a:t>
            </a:r>
            <a:r>
              <a:rPr lang="en-US" altLang="en-US" b="1" dirty="0" err="1">
                <a:latin typeface="Courier New" pitchFamily="49" charset="0"/>
              </a:rPr>
              <a:t>lst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::=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[]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 dirty="0">
                <a:latin typeface="Courier New" pitchFamily="49" charset="0"/>
              </a:rPr>
              <a:t> e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::</a:t>
            </a:r>
            <a:r>
              <a:rPr lang="en-US" altLang="en-US" b="1" dirty="0">
                <a:latin typeface="Courier New" pitchFamily="49" charset="0"/>
              </a:rPr>
              <a:t>lst</a:t>
            </a:r>
          </a:p>
          <a:p>
            <a:pPr>
              <a:buFontTx/>
              <a:buNone/>
            </a:pPr>
            <a:endParaRPr lang="en-US" altLang="en-US" sz="1000" b="1" dirty="0">
              <a:latin typeface="Courier New" pitchFamily="49" charset="0"/>
            </a:endParaRPr>
          </a:p>
          <a:p>
            <a:r>
              <a:rPr lang="en-US" altLang="en-US" dirty="0"/>
              <a:t>Semantics of a move list is a “places-visited” list </a:t>
            </a:r>
          </a:p>
          <a:p>
            <a:pPr lvl="1"/>
            <a:r>
              <a:rPr lang="en-US" altLang="en-US" dirty="0"/>
              <a:t>type: </a:t>
            </a:r>
            <a:r>
              <a:rPr lang="en-US" altLang="en-US" b="1" dirty="0">
                <a:latin typeface="Courier New" pitchFamily="49" charset="0"/>
              </a:rPr>
              <a:t>(float*float) list</a:t>
            </a:r>
          </a:p>
          <a:p>
            <a:r>
              <a:rPr lang="en-US" altLang="en-US" dirty="0"/>
              <a:t>Program state = move list, </a:t>
            </a:r>
            <a:r>
              <a:rPr lang="en-US" altLang="en-US" dirty="0" err="1"/>
              <a:t>x,y</a:t>
            </a:r>
            <a:r>
              <a:rPr lang="en-US" altLang="en-US" dirty="0"/>
              <a:t> coordinates, and current direction</a:t>
            </a:r>
          </a:p>
          <a:p>
            <a:r>
              <a:rPr lang="en-US" altLang="en-US" dirty="0"/>
              <a:t>Given a list, “do the first thing then the rest”</a:t>
            </a:r>
          </a:p>
          <a:p>
            <a:r>
              <a:rPr lang="en-US" altLang="en-US" dirty="0"/>
              <a:t>As usual, loops are the hardest case</a:t>
            </a:r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This is all in the assignment </a:t>
            </a:r>
          </a:p>
          <a:p>
            <a:pPr lvl="1"/>
            <a:r>
              <a:rPr lang="en-US" altLang="en-US" dirty="0" smtClean="0"/>
              <a:t>With </a:t>
            </a:r>
            <a:r>
              <a:rPr lang="en-US" altLang="en-US" dirty="0"/>
              <a:t>Logo description separated 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F091-0692-4667-9EAD-00C980117D3B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Where are we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Finished our first syntax definition and interpreter</a:t>
            </a:r>
          </a:p>
          <a:p>
            <a:pPr lvl="1"/>
            <a:r>
              <a:rPr lang="en-US" altLang="en-US" dirty="0"/>
              <a:t>Will quickly review</a:t>
            </a:r>
          </a:p>
          <a:p>
            <a:r>
              <a:rPr lang="en-US" altLang="en-US" dirty="0"/>
              <a:t>Then a second “small-step” interpreter for same language</a:t>
            </a:r>
          </a:p>
          <a:p>
            <a:pPr lvl="1"/>
            <a:r>
              <a:rPr lang="en-US" altLang="en-US" dirty="0"/>
              <a:t>Equivalent results, complementary as a definition</a:t>
            </a:r>
          </a:p>
          <a:p>
            <a:r>
              <a:rPr lang="en-US" altLang="en-US" dirty="0"/>
              <a:t>Then a third equivalent semantics via translation</a:t>
            </a:r>
          </a:p>
          <a:p>
            <a:pPr lvl="1"/>
            <a:r>
              <a:rPr lang="en-US" altLang="en-US" dirty="0"/>
              <a:t>Trickier, but worth seeing</a:t>
            </a:r>
          </a:p>
          <a:p>
            <a:r>
              <a:rPr lang="en-US" altLang="en-US" dirty="0"/>
              <a:t>Then quick overview of homework 2</a:t>
            </a:r>
          </a:p>
          <a:p>
            <a:r>
              <a:rPr lang="en-US" altLang="en-US" dirty="0">
                <a:solidFill>
                  <a:schemeClr val="accent2"/>
                </a:solidFill>
              </a:rPr>
              <a:t>Then a couple useful digressions</a:t>
            </a:r>
          </a:p>
          <a:p>
            <a:pPr lvl="1"/>
            <a:r>
              <a:rPr lang="en-US" altLang="en-US" dirty="0">
                <a:solidFill>
                  <a:schemeClr val="accent2"/>
                </a:solidFill>
              </a:rPr>
              <a:t>Packet filters and other code-to-data examples</a:t>
            </a:r>
          </a:p>
          <a:p>
            <a:pPr lvl="1"/>
            <a:r>
              <a:rPr lang="en-US" altLang="en-US" dirty="0">
                <a:solidFill>
                  <a:schemeClr val="accent2"/>
                </a:solidFill>
              </a:rPr>
              <a:t>State-passing style; monadic style</a:t>
            </a:r>
          </a:p>
          <a:p>
            <a:r>
              <a:rPr lang="en-US" altLang="en-US" dirty="0"/>
              <a:t>Then start on </a:t>
            </a:r>
            <a:r>
              <a:rPr lang="en-US" altLang="en-US" dirty="0"/>
              <a:t>lambda-calculus [if we have time]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6D5E-F36A-4180-AD8D-2CB7CD151E95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Digression: Packet filters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724400"/>
          </a:xfrm>
        </p:spPr>
        <p:txBody>
          <a:bodyPr/>
          <a:lstStyle/>
          <a:p>
            <a:r>
              <a:rPr lang="en-US" altLang="en-US" dirty="0"/>
              <a:t>If you’re not a language semanticist, is this useful?</a:t>
            </a:r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r>
              <a:rPr lang="en-US" altLang="en-US" dirty="0" smtClean="0"/>
              <a:t>A very simple view of packet filters:</a:t>
            </a:r>
            <a:endParaRPr lang="en-US" altLang="en-US" dirty="0"/>
          </a:p>
          <a:p>
            <a:r>
              <a:rPr lang="en-US" altLang="en-US" dirty="0"/>
              <a:t>Some bits come in off the wire</a:t>
            </a:r>
          </a:p>
          <a:p>
            <a:r>
              <a:rPr lang="en-US" altLang="en-US" dirty="0"/>
              <a:t>Some applications want the “</a:t>
            </a:r>
            <a:r>
              <a:rPr lang="en-US" altLang="en-US" dirty="0" smtClean="0"/>
              <a:t>packet” </a:t>
            </a:r>
            <a:r>
              <a:rPr lang="en-US" altLang="en-US" dirty="0"/>
              <a:t>and some do not </a:t>
            </a:r>
          </a:p>
          <a:p>
            <a:pPr lvl="1"/>
            <a:r>
              <a:rPr lang="en-US" altLang="en-US" dirty="0"/>
              <a:t>e.g., port number</a:t>
            </a:r>
          </a:p>
          <a:p>
            <a:r>
              <a:rPr lang="en-US" altLang="en-US" dirty="0"/>
              <a:t>For safety, only the O/S can access the wire</a:t>
            </a:r>
          </a:p>
          <a:p>
            <a:r>
              <a:rPr lang="en-US" altLang="en-US" dirty="0"/>
              <a:t>For extensibility, </a:t>
            </a:r>
            <a:r>
              <a:rPr lang="en-US" altLang="en-US" dirty="0" smtClean="0"/>
              <a:t>the applications </a:t>
            </a:r>
            <a:r>
              <a:rPr lang="en-US" altLang="en-US" dirty="0"/>
              <a:t>accept/reject packets</a:t>
            </a:r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Conventional solution goes to user-space for every packet and app that wants (any) packets.</a:t>
            </a:r>
          </a:p>
          <a:p>
            <a:pPr>
              <a:buFontTx/>
              <a:buNone/>
            </a:pPr>
            <a:endParaRPr lang="en-US" altLang="en-US" sz="1000" dirty="0"/>
          </a:p>
          <a:p>
            <a:pPr>
              <a:buFontTx/>
              <a:buNone/>
            </a:pPr>
            <a:r>
              <a:rPr lang="en-US" altLang="en-US" dirty="0"/>
              <a:t>Faster solution: Run app-written filters in kernel-space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3862-A35E-4045-9085-27A18E1440DC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we need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/>
            <a:r>
              <a:rPr lang="en-US" altLang="en-US" dirty="0"/>
              <a:t>Now the O/S writer is defining the packet-filter language!</a:t>
            </a:r>
          </a:p>
          <a:p>
            <a:pPr marL="381000" indent="-381000"/>
            <a:endParaRPr lang="en-US" altLang="en-US" dirty="0"/>
          </a:p>
          <a:p>
            <a:pPr marL="381000" indent="-381000">
              <a:buFontTx/>
              <a:buNone/>
            </a:pPr>
            <a:r>
              <a:rPr lang="en-US" altLang="en-US" dirty="0"/>
              <a:t>Properties we wish of (untrusted) filters:</a:t>
            </a:r>
          </a:p>
          <a:p>
            <a:pPr marL="381000" indent="-381000">
              <a:buFontTx/>
              <a:buAutoNum type="arabicPeriod"/>
            </a:pPr>
            <a:r>
              <a:rPr lang="en-US" altLang="en-US" dirty="0"/>
              <a:t>Don’t corrupt kernel data structures</a:t>
            </a:r>
          </a:p>
          <a:p>
            <a:pPr marL="381000" indent="-381000">
              <a:buFontTx/>
              <a:buAutoNum type="arabicPeriod"/>
            </a:pPr>
            <a:r>
              <a:rPr lang="en-US" altLang="en-US" dirty="0"/>
              <a:t>Terminate </a:t>
            </a:r>
            <a:r>
              <a:rPr lang="en-US" altLang="en-US" dirty="0" smtClean="0"/>
              <a:t>within </a:t>
            </a:r>
            <a:r>
              <a:rPr lang="en-US" altLang="en-US" dirty="0"/>
              <a:t>a reasonable time bound</a:t>
            </a:r>
          </a:p>
          <a:p>
            <a:pPr marL="381000" indent="-381000">
              <a:buFontTx/>
              <a:buAutoNum type="arabicPeriod"/>
            </a:pPr>
            <a:r>
              <a:rPr lang="en-US" altLang="en-US" dirty="0"/>
              <a:t>Run fast </a:t>
            </a:r>
            <a:r>
              <a:rPr lang="en-US" altLang="en-US" dirty="0" smtClean="0"/>
              <a:t>(the whole point)</a:t>
            </a:r>
            <a:endParaRPr lang="en-US" altLang="en-US" dirty="0"/>
          </a:p>
          <a:p>
            <a:pPr marL="381000" indent="-381000">
              <a:buFontTx/>
              <a:buAutoNum type="arabicPeriod"/>
            </a:pPr>
            <a:endParaRPr lang="en-US" altLang="en-US" dirty="0"/>
          </a:p>
          <a:p>
            <a:pPr marL="381000" indent="-381000">
              <a:buFontTx/>
              <a:buNone/>
            </a:pPr>
            <a:r>
              <a:rPr lang="en-US" altLang="en-US" dirty="0" err="1"/>
              <a:t>Sould</a:t>
            </a:r>
            <a:r>
              <a:rPr lang="en-US" altLang="en-US" dirty="0"/>
              <a:t> we allow arbitrary C code and an unchecked API?</a:t>
            </a:r>
          </a:p>
          <a:p>
            <a:pPr marL="381000" indent="-381000">
              <a:buFontTx/>
              <a:buNone/>
            </a:pPr>
            <a:endParaRPr lang="en-US" altLang="en-US" dirty="0"/>
          </a:p>
          <a:p>
            <a:pPr marL="381000" indent="-381000">
              <a:buFontTx/>
              <a:buNone/>
            </a:pPr>
            <a:r>
              <a:rPr lang="en-US" altLang="en-US" dirty="0"/>
              <a:t>Should we make up a language and “hope” it has these properties?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8D4A-5C57-4189-B064-5DC1E7DC8C47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Language-based approaches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altLang="en-US" dirty="0"/>
              <a:t>Interpret a language</a:t>
            </a:r>
          </a:p>
          <a:p>
            <a:pPr marL="914400" lvl="1" indent="-457200">
              <a:lnSpc>
                <a:spcPct val="90000"/>
              </a:lnSpc>
              <a:buFontTx/>
              <a:buChar char="•"/>
            </a:pPr>
            <a:r>
              <a:rPr lang="en-US" altLang="en-US" dirty="0"/>
              <a:t>+ clean operational semantics, portable</a:t>
            </a:r>
          </a:p>
          <a:p>
            <a:pPr marL="914400" lvl="1" indent="-457200">
              <a:lnSpc>
                <a:spcPct val="90000"/>
              </a:lnSpc>
              <a:buFontTx/>
              <a:buChar char="•"/>
            </a:pPr>
            <a:r>
              <a:rPr lang="en-US" altLang="en-US" dirty="0"/>
              <a:t>- </a:t>
            </a:r>
            <a:r>
              <a:rPr lang="en-US" altLang="en-US" i="1" dirty="0"/>
              <a:t>may</a:t>
            </a:r>
            <a:r>
              <a:rPr lang="en-US" altLang="en-US" dirty="0"/>
              <a:t> be slow (or not since specialized), unusual interface</a:t>
            </a:r>
          </a:p>
          <a:p>
            <a:pPr marL="914400" lvl="1" indent="-457200">
              <a:lnSpc>
                <a:spcPct val="90000"/>
              </a:lnSpc>
              <a:buFontTx/>
              <a:buChar char="•"/>
            </a:pPr>
            <a:endParaRPr lang="en-US" altLang="en-US" sz="900" dirty="0"/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altLang="en-US" dirty="0"/>
              <a:t>Translate (JIT) a language into C/assembly</a:t>
            </a:r>
          </a:p>
          <a:p>
            <a:pPr marL="914400" lvl="1" indent="-457200">
              <a:lnSpc>
                <a:spcPct val="90000"/>
              </a:lnSpc>
              <a:buFontTx/>
              <a:buChar char="•"/>
            </a:pPr>
            <a:r>
              <a:rPr lang="en-US" altLang="en-US" dirty="0"/>
              <a:t>+ clean denotational semantics, existing optimizers,</a:t>
            </a:r>
          </a:p>
          <a:p>
            <a:pPr marL="914400" lvl="1" indent="-457200">
              <a:lnSpc>
                <a:spcPct val="90000"/>
              </a:lnSpc>
              <a:buFontTx/>
              <a:buChar char="•"/>
            </a:pPr>
            <a:r>
              <a:rPr lang="en-US" altLang="en-US" dirty="0"/>
              <a:t>- upfront (pre-1</a:t>
            </a:r>
            <a:r>
              <a:rPr lang="en-US" altLang="en-US" baseline="30000" dirty="0"/>
              <a:t>st</a:t>
            </a:r>
            <a:r>
              <a:rPr lang="en-US" altLang="en-US" dirty="0"/>
              <a:t>-packet) cost, unusual interface</a:t>
            </a:r>
          </a:p>
          <a:p>
            <a:pPr marL="914400" lvl="1" indent="-457200">
              <a:lnSpc>
                <a:spcPct val="90000"/>
              </a:lnSpc>
              <a:buFontTx/>
              <a:buChar char="•"/>
            </a:pPr>
            <a:endParaRPr lang="en-US" altLang="en-US" sz="900" dirty="0"/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altLang="en-US" dirty="0"/>
              <a:t>Require a conservative subset of C/assembly</a:t>
            </a:r>
          </a:p>
          <a:p>
            <a:pPr marL="914400" lvl="1" indent="-457200">
              <a:lnSpc>
                <a:spcPct val="90000"/>
              </a:lnSpc>
              <a:buFontTx/>
              <a:buChar char="•"/>
            </a:pPr>
            <a:r>
              <a:rPr lang="en-US" altLang="en-US" dirty="0"/>
              <a:t>+ normal interface</a:t>
            </a:r>
          </a:p>
          <a:p>
            <a:pPr marL="914400" lvl="1" indent="-457200">
              <a:lnSpc>
                <a:spcPct val="90000"/>
              </a:lnSpc>
              <a:buFontTx/>
              <a:buChar char="•"/>
            </a:pPr>
            <a:r>
              <a:rPr lang="en-US" altLang="en-US" dirty="0"/>
              <a:t>- too conservative without help</a:t>
            </a:r>
          </a:p>
          <a:p>
            <a:pPr marL="914400" lvl="1" indent="-457200">
              <a:lnSpc>
                <a:spcPct val="90000"/>
              </a:lnSpc>
              <a:buFontTx/>
              <a:buChar char="•"/>
            </a:pPr>
            <a:r>
              <a:rPr lang="en-US" altLang="en-US" dirty="0"/>
              <a:t>related to type systems (we’ll get there!)</a:t>
            </a:r>
          </a:p>
          <a:p>
            <a:pPr marL="914400" lvl="1" indent="-457200">
              <a:lnSpc>
                <a:spcPct val="90000"/>
              </a:lnSpc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55E7-03CD-4BB1-952A-69AA5B527229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generally…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en-US" dirty="0"/>
              <a:t>Packet filters move the code to data rather than data to code</a:t>
            </a:r>
          </a:p>
          <a:p>
            <a:endParaRPr lang="en-US" altLang="en-US" dirty="0"/>
          </a:p>
          <a:p>
            <a:r>
              <a:rPr lang="en-US" altLang="en-US" dirty="0"/>
              <a:t>General reasons: performance, security, other?</a:t>
            </a:r>
          </a:p>
          <a:p>
            <a:endParaRPr lang="en-US" altLang="en-US" dirty="0"/>
          </a:p>
          <a:p>
            <a:r>
              <a:rPr lang="en-US" altLang="en-US" dirty="0"/>
              <a:t>Other examples:</a:t>
            </a:r>
          </a:p>
          <a:p>
            <a:pPr lvl="1"/>
            <a:r>
              <a:rPr lang="en-US" altLang="en-US" dirty="0"/>
              <a:t>Query languages</a:t>
            </a:r>
          </a:p>
          <a:p>
            <a:pPr lvl="1"/>
            <a:r>
              <a:rPr lang="en-US" altLang="en-US" dirty="0"/>
              <a:t>Active </a:t>
            </a:r>
            <a:r>
              <a:rPr lang="en-US" altLang="en-US" dirty="0" smtClean="0"/>
              <a:t>networks</a:t>
            </a:r>
          </a:p>
          <a:p>
            <a:pPr lvl="1"/>
            <a:r>
              <a:rPr lang="en-US" altLang="en-US" dirty="0" smtClean="0"/>
              <a:t>Client-side web scripts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…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039AE-85AD-4680-ADE5-DB329D69C90F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State-passing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1143000"/>
          </a:xfrm>
        </p:spPr>
        <p:txBody>
          <a:bodyPr/>
          <a:lstStyle/>
          <a:p>
            <a:r>
              <a:rPr lang="en-US" altLang="en-US"/>
              <a:t>Translation of IMP produces programs that take/return heaps</a:t>
            </a:r>
          </a:p>
          <a:p>
            <a:pPr lvl="1"/>
            <a:r>
              <a:rPr lang="en-US" altLang="en-US"/>
              <a:t>You could do that yourself to get an imperative “feel”</a:t>
            </a:r>
          </a:p>
          <a:p>
            <a:pPr lvl="1"/>
            <a:r>
              <a:rPr lang="en-US" altLang="en-US"/>
              <a:t>Stylized use makes this a useful, straightforward idiom</a:t>
            </a:r>
          </a:p>
        </p:txBody>
      </p:sp>
      <p:sp>
        <p:nvSpPr>
          <p:cNvPr id="435204" name="Rectangle 4"/>
          <p:cNvSpPr>
            <a:spLocks noChangeArrowheads="1"/>
          </p:cNvSpPr>
          <p:nvPr/>
        </p:nvSpPr>
        <p:spPr bwMode="auto">
          <a:xfrm>
            <a:off x="762000" y="2819400"/>
            <a:ext cx="7772400" cy="22860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5050"/>
                </a:solidFill>
                <a:latin typeface="Courier New" pitchFamily="49" charset="0"/>
              </a:rPr>
              <a:t>(* functional heap interface written by a guru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5050"/>
                </a:solidFill>
                <a:latin typeface="Courier New" pitchFamily="49" charset="0"/>
              </a:rPr>
              <a:t>   to encourage stylized state-passing *)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let </a:t>
            </a:r>
            <a:r>
              <a:rPr lang="en-US" altLang="en-US" b="1" dirty="0" err="1" smtClean="0">
                <a:solidFill>
                  <a:schemeClr val="accent2"/>
                </a:solidFill>
                <a:latin typeface="Courier New" pitchFamily="49" charset="0"/>
              </a:rPr>
              <a:t>empty_heap</a:t>
            </a:r>
            <a:r>
              <a:rPr lang="en-US" altLang="en-US" b="1" dirty="0" smtClean="0">
                <a:solidFill>
                  <a:srgbClr val="009900"/>
                </a:solidFill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 </a:t>
            </a:r>
            <a:r>
              <a:rPr lang="en-US" altLang="en-US" b="1" dirty="0">
                <a:latin typeface="Courier New" pitchFamily="49" charset="0"/>
              </a:rPr>
              <a:t>[]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let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lookup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str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heap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=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 </a:t>
            </a:r>
            <a:r>
              <a:rPr lang="en-US" altLang="en-US" b="1" dirty="0">
                <a:latin typeface="Courier New" pitchFamily="49" charset="0"/>
              </a:rPr>
              <a:t>((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try </a:t>
            </a:r>
            <a:r>
              <a:rPr lang="en-US" altLang="en-US" b="1" dirty="0" err="1">
                <a:latin typeface="Courier New" pitchFamily="49" charset="0"/>
              </a:rPr>
              <a:t>List.assoc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latin typeface="Courier New" pitchFamily="49" charset="0"/>
              </a:rPr>
              <a:t>str</a:t>
            </a:r>
            <a:r>
              <a:rPr lang="en-US" altLang="en-US" b="1" dirty="0">
                <a:latin typeface="Courier New" pitchFamily="49" charset="0"/>
              </a:rPr>
              <a:t> heap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with </a:t>
            </a:r>
            <a:r>
              <a:rPr lang="en-US" altLang="en-US" b="1" dirty="0">
                <a:latin typeface="Courier New" pitchFamily="49" charset="0"/>
              </a:rPr>
              <a:t>_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-&gt; </a:t>
            </a:r>
            <a:r>
              <a:rPr lang="en-US" altLang="en-US" b="1" dirty="0">
                <a:latin typeface="Courier New" pitchFamily="49" charset="0"/>
              </a:rPr>
              <a:t>0), heap)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let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update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str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v heap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= </a:t>
            </a:r>
            <a:r>
              <a:rPr lang="en-US" altLang="en-US" b="1" dirty="0">
                <a:latin typeface="Courier New" pitchFamily="49" charset="0"/>
              </a:rPr>
              <a:t>((),(</a:t>
            </a:r>
            <a:r>
              <a:rPr lang="en-US" altLang="en-US" b="1" dirty="0" err="1">
                <a:latin typeface="Courier New" pitchFamily="49" charset="0"/>
              </a:rPr>
              <a:t>str,v</a:t>
            </a:r>
            <a:r>
              <a:rPr lang="en-US" altLang="en-US" b="1" dirty="0">
                <a:latin typeface="Courier New" pitchFamily="49" charset="0"/>
              </a:rPr>
              <a:t>)::heap)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5050"/>
                </a:solidFill>
                <a:latin typeface="Courier New" pitchFamily="49" charset="0"/>
              </a:rPr>
              <a:t>(* … could have more operations … *)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5050"/>
                </a:solidFill>
                <a:latin typeface="Courier New" pitchFamily="49" charset="0"/>
              </a:rPr>
              <a:t>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5050"/>
                </a:solidFill>
                <a:latin typeface="Courier New" pitchFamily="49" charset="0"/>
              </a:rPr>
              <a:t>  </a:t>
            </a:r>
          </a:p>
        </p:txBody>
      </p:sp>
      <p:sp>
        <p:nvSpPr>
          <p:cNvPr id="435207" name="Rectangle 7"/>
          <p:cNvSpPr>
            <a:spLocks noChangeArrowheads="1"/>
          </p:cNvSpPr>
          <p:nvPr/>
        </p:nvSpPr>
        <p:spPr bwMode="auto">
          <a:xfrm>
            <a:off x="762000" y="5181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Each operation:</a:t>
            </a:r>
          </a:p>
          <a:p>
            <a:pPr lvl="1">
              <a:spcBef>
                <a:spcPct val="0"/>
              </a:spcBef>
            </a:pPr>
            <a:r>
              <a:rPr lang="en-US" altLang="en-US" dirty="0" smtClean="0"/>
              <a:t>Takes </a:t>
            </a:r>
            <a:r>
              <a:rPr lang="en-US" altLang="en-US" dirty="0"/>
              <a:t>a heap (last) </a:t>
            </a:r>
          </a:p>
          <a:p>
            <a:pPr lvl="1">
              <a:spcBef>
                <a:spcPct val="0"/>
              </a:spcBef>
            </a:pPr>
            <a:r>
              <a:rPr lang="en-US" altLang="en-US" dirty="0"/>
              <a:t>returns a pair: an “answer” and a (new) heap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91953-8424-4C34-8DCB-916DC05648CA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State-passing example</a:t>
            </a:r>
          </a:p>
        </p:txBody>
      </p:sp>
      <p:sp>
        <p:nvSpPr>
          <p:cNvPr id="457732" name="Rectangle 4"/>
          <p:cNvSpPr>
            <a:spLocks noChangeArrowheads="1"/>
          </p:cNvSpPr>
          <p:nvPr/>
        </p:nvSpPr>
        <p:spPr bwMode="auto">
          <a:xfrm>
            <a:off x="685800" y="3276600"/>
            <a:ext cx="7772400" cy="28956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5050"/>
                </a:solidFill>
                <a:latin typeface="Courier New" pitchFamily="49" charset="0"/>
              </a:rPr>
              <a:t>(* increment </a:t>
            </a:r>
            <a:r>
              <a:rPr lang="en-US" altLang="en-US" b="1" dirty="0">
                <a:solidFill>
                  <a:srgbClr val="FF5050"/>
                </a:solidFill>
                <a:latin typeface="Courier New" pitchFamily="49" charset="0"/>
              </a:rPr>
              <a:t>"</a:t>
            </a:r>
            <a:r>
              <a:rPr lang="en-US" altLang="en-US" b="1" dirty="0" smtClean="0">
                <a:solidFill>
                  <a:srgbClr val="FF5050"/>
                </a:solidFill>
                <a:latin typeface="Courier New" pitchFamily="49" charset="0"/>
              </a:rPr>
              <a:t>z</a:t>
            </a:r>
            <a:r>
              <a:rPr lang="en-US" altLang="en-US" b="1" dirty="0">
                <a:solidFill>
                  <a:srgbClr val="FF5050"/>
                </a:solidFill>
                <a:latin typeface="Courier New" pitchFamily="49" charset="0"/>
              </a:rPr>
              <a:t>", </a:t>
            </a:r>
            <a:r>
              <a:rPr lang="en-US" altLang="en-US" b="1" dirty="0">
                <a:solidFill>
                  <a:srgbClr val="FF5050"/>
                </a:solidFill>
                <a:latin typeface="Courier New" pitchFamily="49" charset="0"/>
              </a:rPr>
              <a:t>if original </a:t>
            </a:r>
            <a:r>
              <a:rPr lang="en-US" altLang="en-US" b="1" dirty="0">
                <a:solidFill>
                  <a:srgbClr val="FF5050"/>
                </a:solidFill>
                <a:latin typeface="Courier New" pitchFamily="49" charset="0"/>
              </a:rPr>
              <a:t>"</a:t>
            </a:r>
            <a:r>
              <a:rPr lang="en-US" altLang="en-US" b="1" dirty="0" smtClean="0">
                <a:solidFill>
                  <a:srgbClr val="FF5050"/>
                </a:solidFill>
                <a:latin typeface="Courier New" pitchFamily="49" charset="0"/>
              </a:rPr>
              <a:t>z</a:t>
            </a:r>
            <a:r>
              <a:rPr lang="en-US" altLang="en-US" b="1" dirty="0">
                <a:solidFill>
                  <a:srgbClr val="FF5050"/>
                </a:solidFill>
                <a:latin typeface="Courier New" pitchFamily="49" charset="0"/>
              </a:rPr>
              <a:t>" </a:t>
            </a:r>
            <a:r>
              <a:rPr lang="en-US" altLang="en-US" b="1" dirty="0">
                <a:solidFill>
                  <a:srgbClr val="FF5050"/>
                </a:solidFill>
                <a:latin typeface="Courier New" pitchFamily="49" charset="0"/>
              </a:rPr>
              <a:t>is positive set </a:t>
            </a:r>
            <a:r>
              <a:rPr lang="en-US" altLang="en-US" b="1" dirty="0">
                <a:solidFill>
                  <a:srgbClr val="FF5050"/>
                </a:solidFill>
                <a:latin typeface="Courier New" pitchFamily="49" charset="0"/>
              </a:rPr>
              <a:t>"</a:t>
            </a:r>
            <a:r>
              <a:rPr lang="en-US" altLang="en-US" b="1" dirty="0" smtClean="0">
                <a:solidFill>
                  <a:srgbClr val="FF5050"/>
                </a:solidFill>
                <a:latin typeface="Courier New" pitchFamily="49" charset="0"/>
              </a:rPr>
              <a:t>x</a:t>
            </a:r>
            <a:r>
              <a:rPr lang="en-US" altLang="en-US" b="1" dirty="0">
                <a:solidFill>
                  <a:srgbClr val="FF5050"/>
                </a:solidFill>
                <a:latin typeface="Courier New" pitchFamily="49" charset="0"/>
              </a:rPr>
              <a:t>" </a:t>
            </a:r>
            <a:r>
              <a:rPr lang="en-US" altLang="en-US" b="1" dirty="0">
                <a:solidFill>
                  <a:srgbClr val="FF5050"/>
                </a:solidFill>
                <a:latin typeface="Courier New" pitchFamily="49" charset="0"/>
              </a:rPr>
              <a:t>to </a:t>
            </a:r>
            <a:r>
              <a:rPr lang="en-US" altLang="en-US" b="1" dirty="0">
                <a:solidFill>
                  <a:srgbClr val="FF5050"/>
                </a:solidFill>
                <a:latin typeface="Courier New" pitchFamily="49" charset="0"/>
              </a:rPr>
              <a:t>"</a:t>
            </a:r>
            <a:r>
              <a:rPr lang="en-US" altLang="en-US" b="1" dirty="0" smtClean="0">
                <a:solidFill>
                  <a:srgbClr val="FF5050"/>
                </a:solidFill>
                <a:latin typeface="Courier New" pitchFamily="49" charset="0"/>
              </a:rPr>
              <a:t>y</a:t>
            </a:r>
            <a:r>
              <a:rPr lang="en-US" altLang="en-US" b="1" dirty="0">
                <a:solidFill>
                  <a:srgbClr val="FF5050"/>
                </a:solidFill>
                <a:latin typeface="Courier New" pitchFamily="49" charset="0"/>
              </a:rPr>
              <a:t>" </a:t>
            </a:r>
            <a:r>
              <a:rPr lang="en-US" altLang="en-US" b="1" dirty="0">
                <a:solidFill>
                  <a:srgbClr val="FF5050"/>
                </a:solidFill>
                <a:latin typeface="Courier New" pitchFamily="49" charset="0"/>
              </a:rPr>
              <a:t>else set </a:t>
            </a:r>
            <a:r>
              <a:rPr lang="en-US" altLang="en-US" b="1" dirty="0">
                <a:solidFill>
                  <a:srgbClr val="FF5050"/>
                </a:solidFill>
                <a:latin typeface="Courier New" pitchFamily="49" charset="0"/>
              </a:rPr>
              <a:t>"</a:t>
            </a:r>
            <a:r>
              <a:rPr lang="en-US" altLang="en-US" b="1" dirty="0" smtClean="0">
                <a:solidFill>
                  <a:srgbClr val="FF5050"/>
                </a:solidFill>
                <a:latin typeface="Courier New" pitchFamily="49" charset="0"/>
              </a:rPr>
              <a:t>x</a:t>
            </a:r>
            <a:r>
              <a:rPr lang="en-US" altLang="en-US" b="1" dirty="0">
                <a:solidFill>
                  <a:srgbClr val="FF5050"/>
                </a:solidFill>
                <a:latin typeface="Courier New" pitchFamily="49" charset="0"/>
              </a:rPr>
              <a:t>" </a:t>
            </a:r>
            <a:r>
              <a:rPr lang="en-US" altLang="en-US" b="1" dirty="0">
                <a:solidFill>
                  <a:srgbClr val="FF5050"/>
                </a:solidFill>
                <a:latin typeface="Courier New" pitchFamily="49" charset="0"/>
              </a:rPr>
              <a:t>to 37 *)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let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example1 heap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= </a:t>
            </a:r>
            <a:r>
              <a:rPr lang="en-US" altLang="en-US" b="1" dirty="0">
                <a:solidFill>
                  <a:srgbClr val="FF5050"/>
                </a:solidFill>
                <a:latin typeface="Courier New" pitchFamily="49" charset="0"/>
              </a:rPr>
              <a:t>(* take a heap *)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 let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altLang="en-US" b="1" dirty="0">
                <a:latin typeface="Courier New" pitchFamily="49" charset="0"/>
              </a:rPr>
              <a:t>,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heap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 </a:t>
            </a:r>
            <a:r>
              <a:rPr lang="en-US" altLang="en-US" b="1" dirty="0">
                <a:latin typeface="Courier New" pitchFamily="49" charset="0"/>
              </a:rPr>
              <a:t>lookup </a:t>
            </a:r>
            <a:r>
              <a:rPr lang="en-US" altLang="en-US" b="1" dirty="0">
                <a:latin typeface="Courier New" pitchFamily="49" charset="0"/>
              </a:rPr>
              <a:t>"</a:t>
            </a:r>
            <a:r>
              <a:rPr lang="en-US" altLang="en-US" b="1" dirty="0" smtClean="0">
                <a:latin typeface="Courier New" pitchFamily="49" charset="0"/>
              </a:rPr>
              <a:t>z</a:t>
            </a:r>
            <a:r>
              <a:rPr lang="en-US" altLang="en-US" b="1" dirty="0">
                <a:latin typeface="Courier New" pitchFamily="49" charset="0"/>
              </a:rPr>
              <a:t>" </a:t>
            </a:r>
            <a:r>
              <a:rPr lang="en-US" altLang="en-US" b="1" dirty="0">
                <a:latin typeface="Courier New" pitchFamily="49" charset="0"/>
              </a:rPr>
              <a:t>heap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 let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x2</a:t>
            </a:r>
            <a:r>
              <a:rPr lang="en-US" altLang="en-US" b="1" dirty="0">
                <a:latin typeface="Courier New" pitchFamily="49" charset="0"/>
              </a:rPr>
              <a:t>,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heap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 </a:t>
            </a:r>
            <a:r>
              <a:rPr lang="en-US" altLang="en-US" b="1" dirty="0">
                <a:latin typeface="Courier New" pitchFamily="49" charset="0"/>
              </a:rPr>
              <a:t>update </a:t>
            </a:r>
            <a:r>
              <a:rPr lang="en-US" altLang="en-US" b="1" dirty="0">
                <a:latin typeface="Courier New" pitchFamily="49" charset="0"/>
              </a:rPr>
              <a:t>"</a:t>
            </a:r>
            <a:r>
              <a:rPr lang="en-US" altLang="en-US" b="1" dirty="0" smtClean="0">
                <a:latin typeface="Courier New" pitchFamily="49" charset="0"/>
              </a:rPr>
              <a:t>z</a:t>
            </a:r>
            <a:r>
              <a:rPr lang="en-US" altLang="en-US" b="1" dirty="0">
                <a:latin typeface="Courier New" pitchFamily="49" charset="0"/>
              </a:rPr>
              <a:t>" </a:t>
            </a:r>
            <a:r>
              <a:rPr lang="en-US" altLang="en-US" b="1" dirty="0">
                <a:latin typeface="Courier New" pitchFamily="49" charset="0"/>
              </a:rPr>
              <a:t>(x1+1) heap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 let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x3</a:t>
            </a:r>
            <a:r>
              <a:rPr lang="en-US" altLang="en-US" b="1" dirty="0">
                <a:latin typeface="Courier New" pitchFamily="49" charset="0"/>
              </a:rPr>
              <a:t>,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heap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 if </a:t>
            </a:r>
            <a:r>
              <a:rPr lang="en-US" altLang="en-US" b="1" dirty="0">
                <a:latin typeface="Courier New" pitchFamily="49" charset="0"/>
              </a:rPr>
              <a:t>x1&gt;0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            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then</a:t>
            </a:r>
            <a:r>
              <a:rPr lang="en-US" altLang="en-US" b="1" dirty="0">
                <a:latin typeface="Courier New" pitchFamily="49" charset="0"/>
              </a:rPr>
              <a:t> lookup </a:t>
            </a:r>
            <a:r>
              <a:rPr lang="en-US" altLang="en-US" b="1" dirty="0">
                <a:latin typeface="Courier New" pitchFamily="49" charset="0"/>
              </a:rPr>
              <a:t>"</a:t>
            </a:r>
            <a:r>
              <a:rPr lang="en-US" altLang="en-US" b="1" dirty="0" smtClean="0">
                <a:latin typeface="Courier New" pitchFamily="49" charset="0"/>
              </a:rPr>
              <a:t>y</a:t>
            </a:r>
            <a:r>
              <a:rPr lang="en-US" altLang="en-US" b="1" dirty="0">
                <a:latin typeface="Courier New" pitchFamily="49" charset="0"/>
              </a:rPr>
              <a:t>"</a:t>
            </a:r>
            <a:endParaRPr lang="en-US" altLang="en-US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			  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else </a:t>
            </a:r>
            <a:r>
              <a:rPr lang="en-US" altLang="en-US" b="1" dirty="0">
                <a:latin typeface="Courier New" pitchFamily="49" charset="0"/>
              </a:rPr>
              <a:t>(37,heap)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 </a:t>
            </a:r>
            <a:r>
              <a:rPr lang="en-US" altLang="en-US" b="1" dirty="0">
                <a:latin typeface="Courier New" pitchFamily="49" charset="0"/>
              </a:rPr>
              <a:t>update </a:t>
            </a:r>
            <a:r>
              <a:rPr lang="en-US" altLang="en-US" b="1" dirty="0">
                <a:latin typeface="Courier New" pitchFamily="49" charset="0"/>
              </a:rPr>
              <a:t>"</a:t>
            </a:r>
            <a:r>
              <a:rPr lang="en-US" altLang="en-US" b="1" dirty="0" smtClean="0">
                <a:latin typeface="Courier New" pitchFamily="49" charset="0"/>
              </a:rPr>
              <a:t>x</a:t>
            </a:r>
            <a:r>
              <a:rPr lang="en-US" altLang="en-US" b="1" dirty="0">
                <a:latin typeface="Courier New" pitchFamily="49" charset="0"/>
              </a:rPr>
              <a:t>" </a:t>
            </a:r>
            <a:r>
              <a:rPr lang="en-US" altLang="en-US" b="1" dirty="0">
                <a:latin typeface="Courier New" pitchFamily="49" charset="0"/>
              </a:rPr>
              <a:t>x3 heap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FF5050"/>
                </a:solidFill>
                <a:latin typeface="Courier New" pitchFamily="49" charset="0"/>
              </a:rPr>
              <a:t>(*return () and new heap*)</a:t>
            </a:r>
            <a:endParaRPr lang="en-US" altLang="en-US" b="1" dirty="0">
              <a:latin typeface="Courier New" pitchFamily="49" charset="0"/>
            </a:endParaRPr>
          </a:p>
        </p:txBody>
      </p:sp>
      <p:sp>
        <p:nvSpPr>
          <p:cNvPr id="457733" name="Rectangle 5"/>
          <p:cNvSpPr>
            <a:spLocks noChangeArrowheads="1"/>
          </p:cNvSpPr>
          <p:nvPr/>
        </p:nvSpPr>
        <p:spPr bwMode="auto">
          <a:xfrm>
            <a:off x="762000" y="1447800"/>
            <a:ext cx="7772400" cy="13716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let </a:t>
            </a:r>
            <a:r>
              <a:rPr lang="en-US" altLang="en-US" b="1" dirty="0" err="1" smtClean="0">
                <a:solidFill>
                  <a:schemeClr val="accent2"/>
                </a:solidFill>
                <a:latin typeface="Courier New" pitchFamily="49" charset="0"/>
              </a:rPr>
              <a:t>empty_heap</a:t>
            </a:r>
            <a:r>
              <a:rPr lang="en-US" altLang="en-US" b="1" dirty="0" smtClean="0">
                <a:solidFill>
                  <a:srgbClr val="009900"/>
                </a:solidFill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 </a:t>
            </a:r>
            <a:r>
              <a:rPr lang="en-US" altLang="en-US" b="1" dirty="0">
                <a:latin typeface="Courier New" pitchFamily="49" charset="0"/>
              </a:rPr>
              <a:t>[]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let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lookup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str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heap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=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 </a:t>
            </a:r>
            <a:r>
              <a:rPr lang="en-US" altLang="en-US" b="1" dirty="0">
                <a:latin typeface="Courier New" pitchFamily="49" charset="0"/>
              </a:rPr>
              <a:t>((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try </a:t>
            </a:r>
            <a:r>
              <a:rPr lang="en-US" altLang="en-US" b="1" dirty="0" err="1">
                <a:latin typeface="Courier New" pitchFamily="49" charset="0"/>
              </a:rPr>
              <a:t>List.assoc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latin typeface="Courier New" pitchFamily="49" charset="0"/>
              </a:rPr>
              <a:t>str</a:t>
            </a:r>
            <a:r>
              <a:rPr lang="en-US" altLang="en-US" b="1" dirty="0">
                <a:latin typeface="Courier New" pitchFamily="49" charset="0"/>
              </a:rPr>
              <a:t> heap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with </a:t>
            </a:r>
            <a:r>
              <a:rPr lang="en-US" altLang="en-US" b="1" dirty="0">
                <a:latin typeface="Courier New" pitchFamily="49" charset="0"/>
              </a:rPr>
              <a:t>_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-&gt; </a:t>
            </a:r>
            <a:r>
              <a:rPr lang="en-US" altLang="en-US" b="1" dirty="0">
                <a:latin typeface="Courier New" pitchFamily="49" charset="0"/>
              </a:rPr>
              <a:t>0), heap)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let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update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str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v heap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= </a:t>
            </a:r>
            <a:r>
              <a:rPr lang="en-US" altLang="en-US" b="1" dirty="0">
                <a:latin typeface="Courier New" pitchFamily="49" charset="0"/>
              </a:rPr>
              <a:t>((),(</a:t>
            </a:r>
            <a:r>
              <a:rPr lang="en-US" altLang="en-US" b="1" dirty="0" err="1">
                <a:latin typeface="Courier New" pitchFamily="49" charset="0"/>
              </a:rPr>
              <a:t>str,v</a:t>
            </a:r>
            <a:r>
              <a:rPr lang="en-US" altLang="en-US" b="1" dirty="0">
                <a:latin typeface="Courier New" pitchFamily="49" charset="0"/>
              </a:rPr>
              <a:t>)::heap)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6E757-0947-4FA9-A2AD-B91E42B82402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Expression semantics (review)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r>
              <a:rPr lang="en-US" altLang="en-US"/>
              <a:t>Definition by interpretation: Program means what an interpreter written in the metalanguage says it means</a:t>
            </a:r>
          </a:p>
        </p:txBody>
      </p:sp>
      <p:sp>
        <p:nvSpPr>
          <p:cNvPr id="242692" name="Rectangle 4"/>
          <p:cNvSpPr>
            <a:spLocks noChangeArrowheads="1"/>
          </p:cNvSpPr>
          <p:nvPr/>
        </p:nvSpPr>
        <p:spPr bwMode="auto">
          <a:xfrm>
            <a:off x="838200" y="2590800"/>
            <a:ext cx="7467600" cy="34290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type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exp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=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of </a:t>
            </a:r>
            <a:r>
              <a:rPr lang="en-US" altLang="en-US" b="1">
                <a:latin typeface="Courier New" pitchFamily="49" charset="0"/>
              </a:rPr>
              <a:t>int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Var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of </a:t>
            </a:r>
            <a:r>
              <a:rPr lang="en-US" altLang="en-US" b="1">
                <a:latin typeface="Courier New" pitchFamily="49" charset="0"/>
              </a:rPr>
              <a:t>string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     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Plus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of</a:t>
            </a:r>
            <a:r>
              <a:rPr lang="en-US" altLang="en-US" b="1">
                <a:latin typeface="Courier New" pitchFamily="49" charset="0"/>
              </a:rPr>
              <a:t> exp * exp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Times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of</a:t>
            </a:r>
            <a:r>
              <a:rPr lang="en-US" altLang="en-US" b="1">
                <a:latin typeface="Courier New" pitchFamily="49" charset="0"/>
              </a:rPr>
              <a:t> exp * exp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type</a:t>
            </a:r>
            <a:r>
              <a:rPr lang="en-US" altLang="en-US" b="1">
                <a:latin typeface="Courier New" pitchFamily="49" charset="0"/>
              </a:rPr>
              <a:t> heap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>
                <a:latin typeface="Courier New" pitchFamily="49" charset="0"/>
              </a:rPr>
              <a:t> (string * int) list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900" b="1">
              <a:solidFill>
                <a:srgbClr val="0099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let rec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lookup h str</a:t>
            </a:r>
            <a:r>
              <a:rPr lang="en-US" altLang="en-US" b="1">
                <a:latin typeface="Courier New" pitchFamily="49" charset="0"/>
              </a:rPr>
              <a:t> = … </a:t>
            </a:r>
            <a:r>
              <a:rPr lang="en-US" altLang="en-US" b="1">
                <a:solidFill>
                  <a:srgbClr val="FF5050"/>
                </a:solidFill>
                <a:latin typeface="Courier New" pitchFamily="49" charset="0"/>
              </a:rPr>
              <a:t>(*lookup a variable*)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900" b="1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let rec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interp_e</a:t>
            </a:r>
            <a:r>
              <a:rPr lang="en-US" altLang="en-US" b="1">
                <a:latin typeface="Courier New" pitchFamily="49" charset="0"/>
              </a:rPr>
              <a:t> (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h</a:t>
            </a:r>
            <a:r>
              <a:rPr lang="en-US" altLang="en-US" b="1">
                <a:latin typeface="Courier New" pitchFamily="49" charset="0"/>
              </a:rPr>
              <a:t>:heap) (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altLang="en-US" b="1">
                <a:latin typeface="Courier New" pitchFamily="49" charset="0"/>
              </a:rPr>
              <a:t>:exp)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=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match</a:t>
            </a:r>
            <a:r>
              <a:rPr lang="en-US" altLang="en-US" b="1">
                <a:latin typeface="Courier New" pitchFamily="49" charset="0"/>
              </a:rPr>
              <a:t> e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with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 Int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altLang="en-US" b="1">
                <a:latin typeface="Courier New" pitchFamily="49" charset="0"/>
              </a:rPr>
              <a:t>      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</a:t>
            </a:r>
            <a:r>
              <a:rPr lang="en-US" altLang="en-US" b="1">
                <a:latin typeface="Courier New" pitchFamily="49" charset="0"/>
              </a:rPr>
              <a:t>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>
                <a:latin typeface="Courier New" pitchFamily="49" charset="0"/>
              </a:rPr>
              <a:t>Var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str</a:t>
            </a:r>
            <a:r>
              <a:rPr lang="en-US" altLang="en-US" b="1">
                <a:latin typeface="Courier New" pitchFamily="49" charset="0"/>
              </a:rPr>
              <a:t>    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</a:t>
            </a:r>
            <a:r>
              <a:rPr lang="en-US" altLang="en-US" b="1">
                <a:latin typeface="Courier New" pitchFamily="49" charset="0"/>
              </a:rPr>
              <a:t>lookup h str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>
                <a:latin typeface="Courier New" pitchFamily="49" charset="0"/>
              </a:rPr>
              <a:t>Plus(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altLang="en-US" b="1">
                <a:latin typeface="Courier New" pitchFamily="49" charset="0"/>
              </a:rPr>
              <a:t>,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altLang="en-US" b="1">
                <a:latin typeface="Courier New" pitchFamily="49" charset="0"/>
              </a:rPr>
              <a:t>)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</a:t>
            </a:r>
            <a:r>
              <a:rPr lang="en-US" altLang="en-US" b="1">
                <a:latin typeface="Courier New" pitchFamily="49" charset="0"/>
              </a:rPr>
              <a:t>(interp_e h e1)+(interp_e h e2)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>
                <a:latin typeface="Courier New" pitchFamily="49" charset="0"/>
              </a:rPr>
              <a:t>Times(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altLang="en-US" b="1">
                <a:latin typeface="Courier New" pitchFamily="49" charset="0"/>
              </a:rPr>
              <a:t>,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altLang="en-US" b="1">
                <a:latin typeface="Courier New" pitchFamily="49" charset="0"/>
              </a:rPr>
              <a:t>)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</a:t>
            </a:r>
            <a:r>
              <a:rPr lang="en-US" altLang="en-US" b="1">
                <a:latin typeface="Courier New" pitchFamily="49" charset="0"/>
              </a:rPr>
              <a:t>(interp_e h e1)*(interp_e h e2)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92D6-BF91-4BF1-B74E-7B4FD19FC2F3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From state-passing to monads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1524000"/>
          </a:xfrm>
        </p:spPr>
        <p:txBody>
          <a:bodyPr/>
          <a:lstStyle/>
          <a:p>
            <a:r>
              <a:rPr lang="en-US" altLang="en-US"/>
              <a:t>That was good and clearly showed sequence</a:t>
            </a:r>
          </a:p>
          <a:p>
            <a:pPr lvl="1"/>
            <a:r>
              <a:rPr lang="en-US" altLang="en-US"/>
              <a:t>But the explicit heap-passing was annoying</a:t>
            </a:r>
          </a:p>
          <a:p>
            <a:pPr lvl="1"/>
            <a:r>
              <a:rPr lang="en-US" altLang="en-US"/>
              <a:t>Can we abstract it to get an even more imperative feel?</a:t>
            </a:r>
            <a:endParaRPr lang="en-US" altLang="en-US" sz="900"/>
          </a:p>
          <a:p>
            <a:r>
              <a:rPr lang="en-US" altLang="en-US"/>
              <a:t>Two brilliant functions with “monadic interface” (obscure math)</a:t>
            </a:r>
          </a:p>
        </p:txBody>
      </p:sp>
      <p:sp>
        <p:nvSpPr>
          <p:cNvPr id="459780" name="Rectangle 4"/>
          <p:cNvSpPr>
            <a:spLocks noChangeArrowheads="1"/>
          </p:cNvSpPr>
          <p:nvPr/>
        </p:nvSpPr>
        <p:spPr bwMode="auto">
          <a:xfrm>
            <a:off x="609600" y="3124200"/>
            <a:ext cx="8077200" cy="28956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5050"/>
                </a:solidFill>
                <a:latin typeface="Courier New" pitchFamily="49" charset="0"/>
              </a:rPr>
              <a:t>(* written by a guru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5050"/>
                </a:solidFill>
                <a:latin typeface="Courier New" pitchFamily="49" charset="0"/>
              </a:rPr>
              <a:t>   f1: function from heap to result &amp; heap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5050"/>
                </a:solidFill>
                <a:latin typeface="Courier New" pitchFamily="49" charset="0"/>
              </a:rPr>
              <a:t>   f2: function from arg &amp; heap to result &amp; heap *)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let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bind f1 f2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=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</a:t>
            </a:r>
            <a:r>
              <a:rPr lang="en-US" altLang="en-US" b="1">
                <a:latin typeface="Courier New" pitchFamily="49" charset="0"/>
              </a:rPr>
              <a:t>(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fun </a:t>
            </a:r>
            <a:r>
              <a:rPr lang="en-US" altLang="en-US" b="1">
                <a:latin typeface="Courier New" pitchFamily="49" charset="0"/>
              </a:rPr>
              <a:t>heap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   let </a:t>
            </a:r>
            <a:r>
              <a:rPr lang="en-US" altLang="en-US" b="1">
                <a:latin typeface="Courier New" pitchFamily="49" charset="0"/>
              </a:rPr>
              <a:t>x,heap = f1 heap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in</a:t>
            </a:r>
            <a:r>
              <a:rPr lang="en-US" altLang="en-US" b="1">
                <a:latin typeface="Courier New" pitchFamily="49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   f2 x heap)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5050"/>
                </a:solidFill>
                <a:latin typeface="Courier New" pitchFamily="49" charset="0"/>
              </a:rPr>
              <a:t>(* just return e with unchanged heap *)</a:t>
            </a:r>
            <a:r>
              <a:rPr lang="en-US" altLang="en-US" b="1">
                <a:latin typeface="Courier New" pitchFamily="49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let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ret e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= </a:t>
            </a:r>
            <a:r>
              <a:rPr lang="en-US" altLang="en-US" b="1">
                <a:latin typeface="Courier New" pitchFamily="49" charset="0"/>
              </a:rPr>
              <a:t>(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fun </a:t>
            </a:r>
            <a:r>
              <a:rPr lang="en-US" altLang="en-US" b="1">
                <a:latin typeface="Courier New" pitchFamily="49" charset="0"/>
              </a:rPr>
              <a:t>heap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 </a:t>
            </a:r>
            <a:r>
              <a:rPr lang="en-US" altLang="en-US" b="1">
                <a:solidFill>
                  <a:schemeClr val="tx2"/>
                </a:solidFill>
                <a:latin typeface="Courier New" pitchFamily="49" charset="0"/>
              </a:rPr>
              <a:t>(e,heap))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19BC1-BF39-4E9C-A5E9-D74A5F4AE0FF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Back to example</a:t>
            </a:r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914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Naively rewriting our example with </a:t>
            </a:r>
            <a:r>
              <a:rPr lang="en-US" altLang="en-US" b="1">
                <a:latin typeface="Courier New" pitchFamily="49" charset="0"/>
              </a:rPr>
              <a:t>bind</a:t>
            </a:r>
            <a:r>
              <a:rPr lang="en-US" altLang="en-US"/>
              <a:t> and </a:t>
            </a:r>
            <a:r>
              <a:rPr lang="en-US" altLang="en-US" b="1">
                <a:latin typeface="Courier New" pitchFamily="49" charset="0"/>
              </a:rPr>
              <a:t>ret</a:t>
            </a:r>
            <a:r>
              <a:rPr lang="en-US" altLang="en-US"/>
              <a:t> seems awful</a:t>
            </a:r>
          </a:p>
          <a:p>
            <a:pPr lvl="1"/>
            <a:r>
              <a:rPr lang="en-US" altLang="en-US"/>
              <a:t>But systematic from </a:t>
            </a:r>
            <a:r>
              <a:rPr lang="en-US" altLang="en-US" b="1">
                <a:latin typeface="Courier New" pitchFamily="49" charset="0"/>
              </a:rPr>
              <a:t>example1</a:t>
            </a:r>
            <a:endParaRPr lang="en-US" altLang="en-US"/>
          </a:p>
        </p:txBody>
      </p:sp>
      <p:sp>
        <p:nvSpPr>
          <p:cNvPr id="461828" name="Rectangle 4"/>
          <p:cNvSpPr>
            <a:spLocks noChangeArrowheads="1"/>
          </p:cNvSpPr>
          <p:nvPr/>
        </p:nvSpPr>
        <p:spPr bwMode="auto">
          <a:xfrm>
            <a:off x="685800" y="1371600"/>
            <a:ext cx="7696200" cy="9906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let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bind f1 f2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=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</a:t>
            </a:r>
            <a:r>
              <a:rPr lang="en-US" altLang="en-US" b="1">
                <a:latin typeface="Courier New" pitchFamily="49" charset="0"/>
              </a:rPr>
              <a:t>(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fun </a:t>
            </a:r>
            <a:r>
              <a:rPr lang="en-US" altLang="en-US" b="1">
                <a:latin typeface="Courier New" pitchFamily="49" charset="0"/>
              </a:rPr>
              <a:t>heap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 let </a:t>
            </a:r>
            <a:r>
              <a:rPr lang="en-US" altLang="en-US" b="1">
                <a:latin typeface="Courier New" pitchFamily="49" charset="0"/>
              </a:rPr>
              <a:t>x,heap = f1 heap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in</a:t>
            </a:r>
            <a:r>
              <a:rPr lang="en-US" altLang="en-US" b="1">
                <a:latin typeface="Courier New" pitchFamily="49" charset="0"/>
              </a:rPr>
              <a:t> f2 x heap)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let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ret e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= </a:t>
            </a:r>
            <a:r>
              <a:rPr lang="en-US" altLang="en-US" b="1">
                <a:latin typeface="Courier New" pitchFamily="49" charset="0"/>
              </a:rPr>
              <a:t>(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fun </a:t>
            </a:r>
            <a:r>
              <a:rPr lang="en-US" altLang="en-US" b="1">
                <a:latin typeface="Courier New" pitchFamily="49" charset="0"/>
              </a:rPr>
              <a:t>heap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 </a:t>
            </a:r>
            <a:r>
              <a:rPr lang="en-US" altLang="en-US" b="1">
                <a:solidFill>
                  <a:schemeClr val="tx2"/>
                </a:solidFill>
                <a:latin typeface="Courier New" pitchFamily="49" charset="0"/>
              </a:rPr>
              <a:t>(e,heap))</a:t>
            </a:r>
          </a:p>
        </p:txBody>
      </p:sp>
      <p:sp>
        <p:nvSpPr>
          <p:cNvPr id="461829" name="Rectangle 5"/>
          <p:cNvSpPr>
            <a:spLocks noChangeArrowheads="1"/>
          </p:cNvSpPr>
          <p:nvPr/>
        </p:nvSpPr>
        <p:spPr bwMode="auto">
          <a:xfrm>
            <a:off x="457200" y="3200400"/>
            <a:ext cx="8458200" cy="33528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let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example2 heap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=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</a:t>
            </a:r>
            <a:r>
              <a:rPr lang="en-US" altLang="en-US" b="1" dirty="0">
                <a:latin typeface="Courier New" pitchFamily="49" charset="0"/>
              </a:rPr>
              <a:t>(bind (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fun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heap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-&gt; </a:t>
            </a:r>
            <a:r>
              <a:rPr lang="en-US" altLang="en-US" b="1" dirty="0">
                <a:latin typeface="Courier New" pitchFamily="49" charset="0"/>
              </a:rPr>
              <a:t>lookup </a:t>
            </a:r>
            <a:r>
              <a:rPr lang="en-US" altLang="en-US" b="1" dirty="0">
                <a:latin typeface="Courier New" pitchFamily="49" charset="0"/>
              </a:rPr>
              <a:t>"</a:t>
            </a:r>
            <a:r>
              <a:rPr lang="en-US" altLang="en-US" b="1" dirty="0" smtClean="0">
                <a:latin typeface="Courier New" pitchFamily="49" charset="0"/>
              </a:rPr>
              <a:t>z</a:t>
            </a:r>
            <a:r>
              <a:rPr lang="en-US" altLang="en-US" b="1" dirty="0">
                <a:latin typeface="Courier New" pitchFamily="49" charset="0"/>
              </a:rPr>
              <a:t>" </a:t>
            </a:r>
            <a:r>
              <a:rPr lang="en-US" altLang="en-US" b="1" dirty="0">
                <a:latin typeface="Courier New" pitchFamily="49" charset="0"/>
              </a:rPr>
              <a:t>heap)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     (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fun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-&gt;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       </a:t>
            </a:r>
            <a:r>
              <a:rPr lang="en-US" altLang="en-US" b="1" dirty="0">
                <a:latin typeface="Courier New" pitchFamily="49" charset="0"/>
              </a:rPr>
              <a:t>(bind(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fun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heap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-&gt; </a:t>
            </a:r>
            <a:r>
              <a:rPr lang="en-US" altLang="en-US" b="1" dirty="0">
                <a:latin typeface="Courier New" pitchFamily="49" charset="0"/>
              </a:rPr>
              <a:t>update </a:t>
            </a:r>
            <a:r>
              <a:rPr lang="en-US" altLang="en-US" b="1" dirty="0">
                <a:latin typeface="Courier New" pitchFamily="49" charset="0"/>
              </a:rPr>
              <a:t>"</a:t>
            </a:r>
            <a:r>
              <a:rPr lang="en-US" altLang="en-US" b="1" dirty="0" smtClean="0">
                <a:latin typeface="Courier New" pitchFamily="49" charset="0"/>
              </a:rPr>
              <a:t>z</a:t>
            </a:r>
            <a:r>
              <a:rPr lang="en-US" altLang="en-US" b="1" dirty="0">
                <a:latin typeface="Courier New" pitchFamily="49" charset="0"/>
              </a:rPr>
              <a:t>" </a:t>
            </a:r>
            <a:r>
              <a:rPr lang="en-US" altLang="en-US" b="1" dirty="0">
                <a:latin typeface="Courier New" pitchFamily="49" charset="0"/>
              </a:rPr>
              <a:t>(x1+1) heap)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           (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fun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x2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-&gt;</a:t>
            </a:r>
            <a:endParaRPr lang="en-US" altLang="en-US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             </a:t>
            </a:r>
            <a:r>
              <a:rPr lang="en-US" altLang="en-US" b="1" dirty="0">
                <a:latin typeface="Courier New" pitchFamily="49" charset="0"/>
              </a:rPr>
              <a:t>(bind(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fun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heap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-&gt; if</a:t>
            </a:r>
            <a:r>
              <a:rPr lang="en-US" altLang="en-US" b="1" dirty="0">
                <a:latin typeface="Courier New" pitchFamily="49" charset="0"/>
              </a:rPr>
              <a:t> x1 &gt; 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                            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then</a:t>
            </a:r>
            <a:r>
              <a:rPr lang="en-US" altLang="en-US" b="1" dirty="0">
                <a:latin typeface="Courier New" pitchFamily="49" charset="0"/>
              </a:rPr>
              <a:t> lookup </a:t>
            </a:r>
            <a:r>
              <a:rPr lang="en-US" altLang="en-US" b="1" dirty="0">
                <a:latin typeface="Courier New" pitchFamily="49" charset="0"/>
              </a:rPr>
              <a:t>"</a:t>
            </a:r>
            <a:r>
              <a:rPr lang="en-US" altLang="en-US" b="1" dirty="0" smtClean="0">
                <a:latin typeface="Courier New" pitchFamily="49" charset="0"/>
              </a:rPr>
              <a:t>y</a:t>
            </a:r>
            <a:r>
              <a:rPr lang="en-US" altLang="en-US" b="1" dirty="0">
                <a:latin typeface="Courier New" pitchFamily="49" charset="0"/>
              </a:rPr>
              <a:t>" </a:t>
            </a:r>
            <a:r>
              <a:rPr lang="en-US" altLang="en-US" b="1" dirty="0">
                <a:latin typeface="Courier New" pitchFamily="49" charset="0"/>
              </a:rPr>
              <a:t>heap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                            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else</a:t>
            </a:r>
            <a:r>
              <a:rPr lang="en-US" altLang="en-US" b="1" dirty="0">
                <a:latin typeface="Courier New" pitchFamily="49" charset="0"/>
              </a:rPr>
              <a:t> ret 37 heap)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                 (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fun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x3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-&gt;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                   </a:t>
            </a:r>
            <a:r>
              <a:rPr lang="en-US" altLang="en-US" b="1" dirty="0">
                <a:latin typeface="Courier New" pitchFamily="49" charset="0"/>
              </a:rPr>
              <a:t>(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fun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heap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-&gt;</a:t>
            </a:r>
            <a:r>
              <a:rPr lang="en-US" altLang="en-US" b="1" dirty="0">
                <a:latin typeface="Courier New" pitchFamily="49" charset="0"/>
              </a:rPr>
              <a:t>update </a:t>
            </a:r>
            <a:r>
              <a:rPr lang="en-US" altLang="en-US" b="1" dirty="0">
                <a:latin typeface="Courier New" pitchFamily="49" charset="0"/>
              </a:rPr>
              <a:t>"</a:t>
            </a:r>
            <a:r>
              <a:rPr lang="en-US" altLang="en-US" b="1" dirty="0" smtClean="0">
                <a:latin typeface="Courier New" pitchFamily="49" charset="0"/>
              </a:rPr>
              <a:t>x</a:t>
            </a:r>
            <a:r>
              <a:rPr lang="en-US" altLang="en-US" b="1" dirty="0">
                <a:latin typeface="Courier New" pitchFamily="49" charset="0"/>
              </a:rPr>
              <a:t>" </a:t>
            </a:r>
            <a:r>
              <a:rPr lang="en-US" altLang="en-US" b="1" dirty="0">
                <a:latin typeface="Courier New" pitchFamily="49" charset="0"/>
              </a:rPr>
              <a:t>x3 heap)))))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heap</a:t>
            </a:r>
            <a:endParaRPr lang="en-US" altLang="en-US" b="1" dirty="0">
              <a:solidFill>
                <a:srgbClr val="0099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F6CF5-A5C8-49BA-85DC-AE38D744C3BE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Clean-up</a:t>
            </a:r>
          </a:p>
        </p:txBody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1447800"/>
          </a:xfrm>
        </p:spPr>
        <p:txBody>
          <a:bodyPr/>
          <a:lstStyle/>
          <a:p>
            <a:r>
              <a:rPr lang="en-US" altLang="en-US" dirty="0"/>
              <a:t>But </a:t>
            </a:r>
            <a:r>
              <a:rPr lang="en-US" altLang="en-US" b="1" dirty="0">
                <a:latin typeface="Courier New" pitchFamily="49" charset="0"/>
              </a:rPr>
              <a:t>bind</a:t>
            </a:r>
            <a:r>
              <a:rPr lang="en-US" altLang="en-US" dirty="0"/>
              <a:t>, </a:t>
            </a:r>
            <a:r>
              <a:rPr lang="en-US" altLang="en-US" b="1" dirty="0">
                <a:latin typeface="Courier New" pitchFamily="49" charset="0"/>
              </a:rPr>
              <a:t>ret</a:t>
            </a:r>
            <a:r>
              <a:rPr lang="en-US" altLang="en-US" dirty="0"/>
              <a:t>, </a:t>
            </a:r>
            <a:r>
              <a:rPr lang="en-US" altLang="en-US" b="1" dirty="0">
                <a:latin typeface="Courier New" pitchFamily="49" charset="0"/>
              </a:rPr>
              <a:t>update</a:t>
            </a:r>
            <a:r>
              <a:rPr lang="en-US" altLang="en-US" dirty="0"/>
              <a:t>, and </a:t>
            </a:r>
            <a:r>
              <a:rPr lang="en-US" altLang="en-US" b="1" dirty="0">
                <a:latin typeface="Courier New" pitchFamily="49" charset="0"/>
              </a:rPr>
              <a:t>lookup</a:t>
            </a:r>
            <a:r>
              <a:rPr lang="en-US" altLang="en-US" dirty="0"/>
              <a:t> are written </a:t>
            </a:r>
            <a:r>
              <a:rPr lang="en-US" altLang="en-US" dirty="0" smtClean="0"/>
              <a:t>“just right” </a:t>
            </a:r>
            <a:r>
              <a:rPr lang="en-US" altLang="en-US" dirty="0"/>
              <a:t>so we can remove every explicit mention of a heap</a:t>
            </a:r>
          </a:p>
          <a:p>
            <a:pPr lvl="1"/>
            <a:r>
              <a:rPr lang="en-US" altLang="en-US" dirty="0"/>
              <a:t>All since </a:t>
            </a:r>
            <a:r>
              <a:rPr lang="en-US" altLang="en-US" b="1" dirty="0">
                <a:latin typeface="Courier New" pitchFamily="49" charset="0"/>
              </a:rPr>
              <a:t>(fun h -&gt; e1 … </a:t>
            </a:r>
            <a:r>
              <a:rPr lang="en-US" altLang="en-US" b="1" dirty="0" err="1">
                <a:latin typeface="Courier New" pitchFamily="49" charset="0"/>
              </a:rPr>
              <a:t>en</a:t>
            </a:r>
            <a:r>
              <a:rPr lang="en-US" altLang="en-US" b="1" dirty="0">
                <a:latin typeface="Courier New" pitchFamily="49" charset="0"/>
              </a:rPr>
              <a:t> h)</a:t>
            </a:r>
            <a:r>
              <a:rPr lang="en-US" altLang="en-US" dirty="0"/>
              <a:t> is </a:t>
            </a:r>
            <a:r>
              <a:rPr lang="en-US" altLang="en-US" b="1" dirty="0">
                <a:latin typeface="Courier New" pitchFamily="49" charset="0"/>
              </a:rPr>
              <a:t>e1 … </a:t>
            </a:r>
            <a:r>
              <a:rPr lang="en-US" altLang="en-US" b="1" dirty="0" err="1">
                <a:latin typeface="Courier New" pitchFamily="49" charset="0"/>
              </a:rPr>
              <a:t>en</a:t>
            </a:r>
            <a:endParaRPr lang="en-US" altLang="en-US" b="1" dirty="0">
              <a:latin typeface="Courier New" pitchFamily="49" charset="0"/>
            </a:endParaRPr>
          </a:p>
          <a:p>
            <a:pPr lvl="1"/>
            <a:r>
              <a:rPr lang="en-US" altLang="en-US" dirty="0"/>
              <a:t>Like in imperative programming!</a:t>
            </a:r>
          </a:p>
        </p:txBody>
      </p:sp>
      <p:sp>
        <p:nvSpPr>
          <p:cNvPr id="463876" name="Rectangle 4"/>
          <p:cNvSpPr>
            <a:spLocks noChangeArrowheads="1"/>
          </p:cNvSpPr>
          <p:nvPr/>
        </p:nvSpPr>
        <p:spPr bwMode="auto">
          <a:xfrm>
            <a:off x="1219200" y="2971800"/>
            <a:ext cx="6324600" cy="32766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let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example3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</a:t>
            </a:r>
            <a:r>
              <a:rPr lang="en-US" altLang="en-US" b="1" dirty="0">
                <a:latin typeface="Courier New" pitchFamily="49" charset="0"/>
              </a:rPr>
              <a:t>bind (lookup </a:t>
            </a:r>
            <a:r>
              <a:rPr lang="en-US" altLang="en-US" b="1" dirty="0">
                <a:latin typeface="Courier New" pitchFamily="49" charset="0"/>
              </a:rPr>
              <a:t>"</a:t>
            </a:r>
            <a:r>
              <a:rPr lang="en-US" altLang="en-US" b="1" dirty="0" smtClean="0">
                <a:latin typeface="Courier New" pitchFamily="49" charset="0"/>
              </a:rPr>
              <a:t>z</a:t>
            </a:r>
            <a:r>
              <a:rPr lang="en-US" altLang="en-US" b="1" dirty="0">
                <a:latin typeface="Courier New" pitchFamily="49" charset="0"/>
              </a:rPr>
              <a:t>")</a:t>
            </a:r>
            <a:endParaRPr lang="en-US" altLang="en-US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    (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fun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-&gt;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       </a:t>
            </a:r>
            <a:r>
              <a:rPr lang="en-US" altLang="en-US" b="1" dirty="0">
                <a:latin typeface="Courier New" pitchFamily="49" charset="0"/>
              </a:rPr>
              <a:t> bind(update </a:t>
            </a:r>
            <a:r>
              <a:rPr lang="en-US" altLang="en-US" b="1" dirty="0">
                <a:latin typeface="Courier New" pitchFamily="49" charset="0"/>
              </a:rPr>
              <a:t>"</a:t>
            </a:r>
            <a:r>
              <a:rPr lang="en-US" altLang="en-US" b="1" dirty="0" smtClean="0">
                <a:latin typeface="Courier New" pitchFamily="49" charset="0"/>
              </a:rPr>
              <a:t>z</a:t>
            </a:r>
            <a:r>
              <a:rPr lang="en-US" altLang="en-US" b="1" dirty="0">
                <a:latin typeface="Courier New" pitchFamily="49" charset="0"/>
              </a:rPr>
              <a:t>" </a:t>
            </a:r>
            <a:r>
              <a:rPr lang="en-US" altLang="en-US" b="1" dirty="0">
                <a:latin typeface="Courier New" pitchFamily="49" charset="0"/>
              </a:rPr>
              <a:t>(x1+1))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           (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fun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x2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-&gt;</a:t>
            </a:r>
            <a:endParaRPr lang="en-US" altLang="en-US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              </a:t>
            </a:r>
            <a:r>
              <a:rPr lang="en-US" altLang="en-US" b="1" dirty="0">
                <a:latin typeface="Courier New" pitchFamily="49" charset="0"/>
              </a:rPr>
              <a:t>bind(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if</a:t>
            </a:r>
            <a:r>
              <a:rPr lang="en-US" altLang="en-US" b="1" dirty="0">
                <a:latin typeface="Courier New" pitchFamily="49" charset="0"/>
              </a:rPr>
              <a:t> x1 &gt; 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                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then</a:t>
            </a:r>
            <a:r>
              <a:rPr lang="en-US" altLang="en-US" b="1" dirty="0">
                <a:latin typeface="Courier New" pitchFamily="49" charset="0"/>
              </a:rPr>
              <a:t> lookup </a:t>
            </a:r>
            <a:r>
              <a:rPr lang="en-US" altLang="en-US" b="1" dirty="0">
                <a:latin typeface="Courier New" pitchFamily="49" charset="0"/>
              </a:rPr>
              <a:t>"</a:t>
            </a:r>
            <a:r>
              <a:rPr lang="en-US" altLang="en-US" b="1" dirty="0" smtClean="0">
                <a:latin typeface="Courier New" pitchFamily="49" charset="0"/>
              </a:rPr>
              <a:t>y</a:t>
            </a:r>
            <a:r>
              <a:rPr lang="en-US" altLang="en-US" b="1" dirty="0">
                <a:latin typeface="Courier New" pitchFamily="49" charset="0"/>
              </a:rPr>
              <a:t>"</a:t>
            </a:r>
            <a:endParaRPr lang="en-US" altLang="en-US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                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else</a:t>
            </a:r>
            <a:r>
              <a:rPr lang="en-US" altLang="en-US" b="1" dirty="0">
                <a:latin typeface="Courier New" pitchFamily="49" charset="0"/>
              </a:rPr>
              <a:t> ret 37)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                 (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fun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x3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-&gt;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                   </a:t>
            </a:r>
            <a:r>
              <a:rPr lang="en-US" altLang="en-US" b="1" dirty="0" smtClean="0">
                <a:solidFill>
                  <a:srgbClr val="009900"/>
                </a:solidFill>
                <a:latin typeface="Courier New" pitchFamily="49" charset="0"/>
              </a:rPr>
              <a:t>  </a:t>
            </a:r>
            <a:r>
              <a:rPr lang="en-US" altLang="en-US" b="1" dirty="0" smtClean="0">
                <a:latin typeface="Courier New" pitchFamily="49" charset="0"/>
              </a:rPr>
              <a:t>(</a:t>
            </a:r>
            <a:r>
              <a:rPr lang="en-US" altLang="en-US" b="1" dirty="0">
                <a:latin typeface="Courier New" pitchFamily="49" charset="0"/>
              </a:rPr>
              <a:t>update </a:t>
            </a:r>
            <a:r>
              <a:rPr lang="en-US" altLang="en-US" b="1" dirty="0">
                <a:latin typeface="Courier New" pitchFamily="49" charset="0"/>
              </a:rPr>
              <a:t>"</a:t>
            </a:r>
            <a:r>
              <a:rPr lang="en-US" altLang="en-US" b="1" dirty="0" smtClean="0">
                <a:latin typeface="Courier New" pitchFamily="49" charset="0"/>
              </a:rPr>
              <a:t>x</a:t>
            </a:r>
            <a:r>
              <a:rPr lang="en-US" altLang="en-US" b="1" dirty="0">
                <a:latin typeface="Courier New" pitchFamily="49" charset="0"/>
              </a:rPr>
              <a:t>" </a:t>
            </a:r>
            <a:r>
              <a:rPr lang="en-US" altLang="en-US" b="1" dirty="0">
                <a:latin typeface="Courier New" pitchFamily="49" charset="0"/>
              </a:rPr>
              <a:t>x3))))</a:t>
            </a:r>
            <a:endParaRPr lang="en-US" altLang="en-US" b="1" dirty="0">
              <a:solidFill>
                <a:srgbClr val="0099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6D6F-BD68-4896-9651-D833ED9BFC91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clean-up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57200"/>
          </a:xfrm>
        </p:spPr>
        <p:txBody>
          <a:bodyPr/>
          <a:lstStyle/>
          <a:p>
            <a:r>
              <a:rPr lang="en-US" altLang="en-US"/>
              <a:t>Now let’s just use “funny” indentation and line-breaks</a:t>
            </a:r>
          </a:p>
        </p:txBody>
      </p:sp>
      <p:sp>
        <p:nvSpPr>
          <p:cNvPr id="465924" name="Rectangle 4"/>
          <p:cNvSpPr>
            <a:spLocks noChangeArrowheads="1"/>
          </p:cNvSpPr>
          <p:nvPr/>
        </p:nvSpPr>
        <p:spPr bwMode="auto">
          <a:xfrm>
            <a:off x="990600" y="2209800"/>
            <a:ext cx="6705600" cy="22098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let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example4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</a:t>
            </a:r>
            <a:r>
              <a:rPr lang="en-US" altLang="en-US" b="1" dirty="0">
                <a:latin typeface="Courier New" pitchFamily="49" charset="0"/>
              </a:rPr>
              <a:t>bind (lookup </a:t>
            </a:r>
            <a:r>
              <a:rPr lang="en-US" altLang="en-US" b="1" dirty="0">
                <a:latin typeface="Courier New" pitchFamily="49" charset="0"/>
              </a:rPr>
              <a:t>"</a:t>
            </a:r>
            <a:r>
              <a:rPr lang="en-US" altLang="en-US" b="1" dirty="0" smtClean="0">
                <a:latin typeface="Courier New" pitchFamily="49" charset="0"/>
              </a:rPr>
              <a:t>z</a:t>
            </a:r>
            <a:r>
              <a:rPr lang="en-US" altLang="en-US" b="1" dirty="0">
                <a:latin typeface="Courier New" pitchFamily="49" charset="0"/>
              </a:rPr>
              <a:t>")        </a:t>
            </a:r>
            <a:r>
              <a:rPr lang="en-US" altLang="en-US" b="1" dirty="0">
                <a:latin typeface="Courier New" pitchFamily="49" charset="0"/>
              </a:rPr>
              <a:t>(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fun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-&gt;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</a:t>
            </a:r>
            <a:r>
              <a:rPr lang="en-US" altLang="en-US" b="1" dirty="0">
                <a:latin typeface="Courier New" pitchFamily="49" charset="0"/>
              </a:rPr>
              <a:t>bind (update </a:t>
            </a:r>
            <a:r>
              <a:rPr lang="en-US" altLang="en-US" b="1" dirty="0">
                <a:latin typeface="Courier New" pitchFamily="49" charset="0"/>
              </a:rPr>
              <a:t>"</a:t>
            </a:r>
            <a:r>
              <a:rPr lang="en-US" altLang="en-US" b="1" dirty="0" smtClean="0">
                <a:latin typeface="Courier New" pitchFamily="49" charset="0"/>
              </a:rPr>
              <a:t>z</a:t>
            </a:r>
            <a:r>
              <a:rPr lang="en-US" altLang="en-US" b="1" dirty="0">
                <a:latin typeface="Courier New" pitchFamily="49" charset="0"/>
              </a:rPr>
              <a:t>" </a:t>
            </a:r>
            <a:r>
              <a:rPr lang="en-US" altLang="en-US" b="1" dirty="0">
                <a:latin typeface="Courier New" pitchFamily="49" charset="0"/>
              </a:rPr>
              <a:t>(x1+1)) (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fun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x2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-&gt;</a:t>
            </a:r>
            <a:endParaRPr lang="en-US" altLang="en-US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bind (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if</a:t>
            </a:r>
            <a:r>
              <a:rPr lang="en-US" altLang="en-US" b="1" dirty="0">
                <a:latin typeface="Courier New" pitchFamily="49" charset="0"/>
              </a:rPr>
              <a:t> x1 &gt; 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   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then</a:t>
            </a:r>
            <a:r>
              <a:rPr lang="en-US" altLang="en-US" b="1" dirty="0">
                <a:latin typeface="Courier New" pitchFamily="49" charset="0"/>
              </a:rPr>
              <a:t> lookup </a:t>
            </a:r>
            <a:r>
              <a:rPr lang="en-US" altLang="en-US" b="1" dirty="0">
                <a:latin typeface="Courier New" pitchFamily="49" charset="0"/>
              </a:rPr>
              <a:t>"</a:t>
            </a:r>
            <a:r>
              <a:rPr lang="en-US" altLang="en-US" b="1" dirty="0" smtClean="0">
                <a:latin typeface="Courier New" pitchFamily="49" charset="0"/>
              </a:rPr>
              <a:t>y</a:t>
            </a:r>
            <a:r>
              <a:rPr lang="en-US" altLang="en-US" b="1" dirty="0">
                <a:latin typeface="Courier New" pitchFamily="49" charset="0"/>
              </a:rPr>
              <a:t>"</a:t>
            </a:r>
            <a:endParaRPr lang="en-US" altLang="en-US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   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else</a:t>
            </a:r>
            <a:r>
              <a:rPr lang="en-US" altLang="en-US" b="1" dirty="0">
                <a:latin typeface="Courier New" pitchFamily="49" charset="0"/>
              </a:rPr>
              <a:t> ret 37)       (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fun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x3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-&gt;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     </a:t>
            </a:r>
            <a:r>
              <a:rPr lang="en-US" altLang="en-US" b="1" dirty="0">
                <a:latin typeface="Courier New" pitchFamily="49" charset="0"/>
              </a:rPr>
              <a:t>(update </a:t>
            </a:r>
            <a:r>
              <a:rPr lang="en-US" altLang="en-US" b="1" dirty="0">
                <a:latin typeface="Courier New" pitchFamily="49" charset="0"/>
              </a:rPr>
              <a:t>"</a:t>
            </a:r>
            <a:r>
              <a:rPr lang="en-US" altLang="en-US" b="1" dirty="0" smtClean="0">
                <a:latin typeface="Courier New" pitchFamily="49" charset="0"/>
              </a:rPr>
              <a:t>x</a:t>
            </a:r>
            <a:r>
              <a:rPr lang="en-US" altLang="en-US" b="1" dirty="0">
                <a:latin typeface="Courier New" pitchFamily="49" charset="0"/>
              </a:rPr>
              <a:t>" </a:t>
            </a:r>
            <a:r>
              <a:rPr lang="en-US" altLang="en-US" b="1" dirty="0">
                <a:latin typeface="Courier New" pitchFamily="49" charset="0"/>
              </a:rPr>
              <a:t>x3))))</a:t>
            </a:r>
            <a:endParaRPr lang="en-US" altLang="en-US" b="1" dirty="0">
              <a:solidFill>
                <a:srgbClr val="009900"/>
              </a:solidFill>
              <a:latin typeface="Courier New" pitchFamily="49" charset="0"/>
            </a:endParaRPr>
          </a:p>
        </p:txBody>
      </p:sp>
      <p:sp>
        <p:nvSpPr>
          <p:cNvPr id="465925" name="Rectangle 5"/>
          <p:cNvSpPr>
            <a:spLocks noChangeArrowheads="1"/>
          </p:cNvSpPr>
          <p:nvPr/>
        </p:nvSpPr>
        <p:spPr bwMode="auto">
          <a:xfrm>
            <a:off x="685800" y="48006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This is imperative programming “in Hebrew”</a:t>
            </a:r>
          </a:p>
          <a:p>
            <a:pPr lvl="1"/>
            <a:r>
              <a:rPr lang="en-US" altLang="en-US"/>
              <a:t>Within a functional semantics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9F9F-DB0A-4B82-9267-5387771FB59E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467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Adding sugar</a:t>
            </a:r>
          </a:p>
        </p:txBody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1219200"/>
          </a:xfrm>
        </p:spPr>
        <p:txBody>
          <a:bodyPr/>
          <a:lstStyle/>
          <a:p>
            <a:r>
              <a:rPr lang="en-US" altLang="en-US" dirty="0"/>
              <a:t>Haskell (not </a:t>
            </a:r>
            <a:r>
              <a:rPr lang="en-US" altLang="en-US" dirty="0" err="1" smtClean="0"/>
              <a:t>OCaml</a:t>
            </a:r>
            <a:r>
              <a:rPr lang="en-US" altLang="en-US" dirty="0" smtClean="0"/>
              <a:t>) </a:t>
            </a:r>
            <a:r>
              <a:rPr lang="en-US" altLang="en-US" dirty="0"/>
              <a:t>then just has syntactic sugar for this “trick”</a:t>
            </a:r>
          </a:p>
          <a:p>
            <a:pPr lvl="1"/>
            <a:r>
              <a:rPr lang="en-US" altLang="en-US" b="1" dirty="0">
                <a:latin typeface="Courier New" pitchFamily="49" charset="0"/>
              </a:rPr>
              <a:t>x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&lt;-</a:t>
            </a:r>
            <a:r>
              <a:rPr lang="en-US" altLang="en-US" b="1" dirty="0">
                <a:latin typeface="Courier New" pitchFamily="49" charset="0"/>
              </a:rPr>
              <a:t> e1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;</a:t>
            </a:r>
            <a:r>
              <a:rPr lang="en-US" altLang="en-US" b="1" dirty="0">
                <a:latin typeface="Courier New" pitchFamily="49" charset="0"/>
              </a:rPr>
              <a:t> e2</a:t>
            </a:r>
            <a:r>
              <a:rPr lang="en-US" altLang="en-US" dirty="0"/>
              <a:t> </a:t>
            </a:r>
            <a:r>
              <a:rPr lang="en-US" altLang="en-US" dirty="0" err="1">
                <a:sym typeface="Wingdings" pitchFamily="2" charset="2"/>
              </a:rPr>
              <a:t>desugars</a:t>
            </a:r>
            <a:r>
              <a:rPr lang="en-US" altLang="en-US" dirty="0">
                <a:sym typeface="Wingdings" pitchFamily="2" charset="2"/>
              </a:rPr>
              <a:t> to </a:t>
            </a:r>
            <a:r>
              <a:rPr lang="en-US" altLang="en-US" b="1" dirty="0">
                <a:latin typeface="Courier New" pitchFamily="49" charset="0"/>
                <a:sym typeface="Wingdings" pitchFamily="2" charset="2"/>
              </a:rPr>
              <a:t>bind</a:t>
            </a:r>
            <a:r>
              <a:rPr lang="en-US" altLang="en-US" dirty="0">
                <a:sym typeface="Wingdings" pitchFamily="2" charset="2"/>
              </a:rPr>
              <a:t> </a:t>
            </a:r>
            <a:r>
              <a:rPr lang="en-US" altLang="en-US" b="1" dirty="0">
                <a:latin typeface="Courier New" pitchFamily="49" charset="0"/>
                <a:sym typeface="Wingdings" pitchFamily="2" charset="2"/>
              </a:rPr>
              <a:t>e1 (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  <a:sym typeface="Wingdings" pitchFamily="2" charset="2"/>
              </a:rPr>
              <a:t>fun</a:t>
            </a:r>
            <a:r>
              <a:rPr lang="en-US" altLang="en-US" b="1" dirty="0">
                <a:latin typeface="Courier New" pitchFamily="49" charset="0"/>
                <a:sym typeface="Wingdings" pitchFamily="2" charset="2"/>
              </a:rPr>
              <a:t> x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  <a:sym typeface="Wingdings" pitchFamily="2" charset="2"/>
              </a:rPr>
              <a:t>-&gt;</a:t>
            </a:r>
            <a:r>
              <a:rPr lang="en-US" altLang="en-US" b="1" dirty="0">
                <a:latin typeface="Courier New" pitchFamily="49" charset="0"/>
                <a:sym typeface="Wingdings" pitchFamily="2" charset="2"/>
              </a:rPr>
              <a:t> e2)</a:t>
            </a:r>
          </a:p>
          <a:p>
            <a:pPr lvl="1"/>
            <a:r>
              <a:rPr lang="en-US" altLang="en-US" b="1" dirty="0">
                <a:latin typeface="Courier New" pitchFamily="49" charset="0"/>
                <a:sym typeface="Wingdings" pitchFamily="2" charset="2"/>
              </a:rPr>
              <a:t>e1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  <a:sym typeface="Wingdings" pitchFamily="2" charset="2"/>
              </a:rPr>
              <a:t>;</a:t>
            </a:r>
            <a:r>
              <a:rPr lang="en-US" altLang="en-US" b="1" dirty="0">
                <a:latin typeface="Courier New" pitchFamily="49" charset="0"/>
                <a:sym typeface="Wingdings" pitchFamily="2" charset="2"/>
              </a:rPr>
              <a:t> e2</a:t>
            </a:r>
            <a:r>
              <a:rPr lang="en-US" altLang="en-US" dirty="0">
                <a:sym typeface="Wingdings" pitchFamily="2" charset="2"/>
              </a:rPr>
              <a:t> </a:t>
            </a:r>
            <a:r>
              <a:rPr lang="en-US" altLang="en-US" dirty="0" err="1">
                <a:sym typeface="Wingdings" pitchFamily="2" charset="2"/>
              </a:rPr>
              <a:t>desugars</a:t>
            </a:r>
            <a:r>
              <a:rPr lang="en-US" altLang="en-US" dirty="0">
                <a:sym typeface="Wingdings" pitchFamily="2" charset="2"/>
              </a:rPr>
              <a:t> to </a:t>
            </a:r>
            <a:r>
              <a:rPr lang="en-US" altLang="en-US" b="1" dirty="0">
                <a:latin typeface="Courier New" pitchFamily="49" charset="0"/>
                <a:sym typeface="Wingdings" pitchFamily="2" charset="2"/>
              </a:rPr>
              <a:t>bind e1 (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  <a:sym typeface="Wingdings" pitchFamily="2" charset="2"/>
              </a:rPr>
              <a:t>fun</a:t>
            </a:r>
            <a:r>
              <a:rPr lang="en-US" altLang="en-US" b="1" dirty="0">
                <a:latin typeface="Courier New" pitchFamily="49" charset="0"/>
                <a:sym typeface="Wingdings" pitchFamily="2" charset="2"/>
              </a:rPr>
              <a:t> _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  <a:sym typeface="Wingdings" pitchFamily="2" charset="2"/>
              </a:rPr>
              <a:t>-&gt;</a:t>
            </a:r>
            <a:r>
              <a:rPr lang="en-US" altLang="en-US" b="1" dirty="0">
                <a:latin typeface="Courier New" pitchFamily="49" charset="0"/>
                <a:sym typeface="Wingdings" pitchFamily="2" charset="2"/>
              </a:rPr>
              <a:t> e2)</a:t>
            </a:r>
          </a:p>
          <a:p>
            <a:pPr lvl="1"/>
            <a:endParaRPr lang="en-US" altLang="en-US" b="1" dirty="0">
              <a:latin typeface="Courier New" pitchFamily="49" charset="0"/>
            </a:endParaRPr>
          </a:p>
        </p:txBody>
      </p:sp>
      <p:sp>
        <p:nvSpPr>
          <p:cNvPr id="467972" name="Rectangle 4"/>
          <p:cNvSpPr>
            <a:spLocks noChangeArrowheads="1"/>
          </p:cNvSpPr>
          <p:nvPr/>
        </p:nvSpPr>
        <p:spPr bwMode="auto">
          <a:xfrm>
            <a:off x="990600" y="3124200"/>
            <a:ext cx="7315200" cy="28194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5050"/>
                </a:solidFill>
                <a:latin typeface="Courier New" pitchFamily="49" charset="0"/>
              </a:rPr>
              <a:t>(*does not work in </a:t>
            </a:r>
            <a:r>
              <a:rPr lang="en-US" altLang="en-US" b="1" dirty="0" err="1" smtClean="0">
                <a:solidFill>
                  <a:srgbClr val="FF5050"/>
                </a:solidFill>
                <a:latin typeface="Courier New" pitchFamily="49" charset="0"/>
              </a:rPr>
              <a:t>OCaml</a:t>
            </a:r>
            <a:r>
              <a:rPr lang="en-US" altLang="en-US" b="1" dirty="0" smtClean="0">
                <a:solidFill>
                  <a:srgbClr val="FF5050"/>
                </a:solidFill>
                <a:latin typeface="Courier New" pitchFamily="49" charset="0"/>
              </a:rPr>
              <a:t>; </a:t>
            </a:r>
            <a:r>
              <a:rPr lang="en-US" altLang="en-US" b="1" dirty="0">
                <a:solidFill>
                  <a:srgbClr val="FF5050"/>
                </a:solidFill>
                <a:latin typeface="Courier New" pitchFamily="49" charset="0"/>
              </a:rPr>
              <a:t>showing Haskell </a:t>
            </a:r>
            <a:r>
              <a:rPr lang="en-US" altLang="en-US" b="1" dirty="0" smtClean="0">
                <a:solidFill>
                  <a:srgbClr val="FF5050"/>
                </a:solidFill>
                <a:latin typeface="Courier New" pitchFamily="49" charset="0"/>
              </a:rPr>
              <a:t>sugar via </a:t>
            </a:r>
            <a:r>
              <a:rPr lang="en-US" altLang="en-US" b="1" dirty="0">
                <a:solidFill>
                  <a:srgbClr val="FF5050"/>
                </a:solidFill>
                <a:latin typeface="Courier New" pitchFamily="49" charset="0"/>
              </a:rPr>
              <a:t>pseudocode*)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let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example5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&lt;- </a:t>
            </a:r>
            <a:r>
              <a:rPr lang="en-US" altLang="en-US" b="1" dirty="0">
                <a:latin typeface="Courier New" pitchFamily="49" charset="0"/>
              </a:rPr>
              <a:t>(lookup </a:t>
            </a:r>
            <a:r>
              <a:rPr lang="en-US" altLang="en-US" b="1" dirty="0">
                <a:latin typeface="Courier New" pitchFamily="49" charset="0"/>
              </a:rPr>
              <a:t>"</a:t>
            </a:r>
            <a:r>
              <a:rPr lang="en-US" altLang="en-US" b="1" dirty="0" smtClean="0">
                <a:latin typeface="Courier New" pitchFamily="49" charset="0"/>
              </a:rPr>
              <a:t>z</a:t>
            </a:r>
            <a:r>
              <a:rPr lang="en-US" altLang="en-US" b="1" dirty="0">
                <a:latin typeface="Courier New" pitchFamily="49" charset="0"/>
              </a:rPr>
              <a:t>")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update </a:t>
            </a:r>
            <a:r>
              <a:rPr lang="en-US" altLang="en-US" b="1" dirty="0">
                <a:latin typeface="Courier New" pitchFamily="49" charset="0"/>
              </a:rPr>
              <a:t>"</a:t>
            </a:r>
            <a:r>
              <a:rPr lang="en-US" altLang="en-US" b="1" dirty="0" smtClean="0">
                <a:latin typeface="Courier New" pitchFamily="49" charset="0"/>
              </a:rPr>
              <a:t>z</a:t>
            </a:r>
            <a:r>
              <a:rPr lang="en-US" altLang="en-US" b="1" dirty="0">
                <a:latin typeface="Courier New" pitchFamily="49" charset="0"/>
              </a:rPr>
              <a:t>" </a:t>
            </a:r>
            <a:r>
              <a:rPr lang="en-US" altLang="en-US" b="1" dirty="0">
                <a:latin typeface="Courier New" pitchFamily="49" charset="0"/>
              </a:rPr>
              <a:t>(x1+1)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x3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&lt;-</a:t>
            </a:r>
            <a:r>
              <a:rPr lang="en-US" altLang="en-US" b="1" dirty="0">
                <a:latin typeface="Courier New" pitchFamily="49" charset="0"/>
              </a:rPr>
              <a:t>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if</a:t>
            </a:r>
            <a:r>
              <a:rPr lang="en-US" altLang="en-US" b="1" dirty="0">
                <a:latin typeface="Courier New" pitchFamily="49" charset="0"/>
              </a:rPr>
              <a:t> x1 &gt; 0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     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then</a:t>
            </a:r>
            <a:r>
              <a:rPr lang="en-US" altLang="en-US" b="1" dirty="0">
                <a:latin typeface="Courier New" pitchFamily="49" charset="0"/>
              </a:rPr>
              <a:t> lookup </a:t>
            </a:r>
            <a:r>
              <a:rPr lang="en-US" altLang="en-US" b="1" dirty="0">
                <a:latin typeface="Courier New" pitchFamily="49" charset="0"/>
              </a:rPr>
              <a:t>"</a:t>
            </a:r>
            <a:r>
              <a:rPr lang="en-US" altLang="en-US" b="1" dirty="0" smtClean="0">
                <a:latin typeface="Courier New" pitchFamily="49" charset="0"/>
              </a:rPr>
              <a:t>y</a:t>
            </a:r>
            <a:r>
              <a:rPr lang="en-US" altLang="en-US" b="1" dirty="0">
                <a:latin typeface="Courier New" pitchFamily="49" charset="0"/>
              </a:rPr>
              <a:t>"</a:t>
            </a:r>
            <a:endParaRPr lang="en-US" altLang="en-US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     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else</a:t>
            </a:r>
            <a:r>
              <a:rPr lang="en-US" altLang="en-US" b="1" dirty="0">
                <a:latin typeface="Courier New" pitchFamily="49" charset="0"/>
              </a:rPr>
              <a:t> ret 37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 </a:t>
            </a:r>
            <a:r>
              <a:rPr lang="en-US" altLang="en-US" b="1" dirty="0">
                <a:latin typeface="Courier New" pitchFamily="49" charset="0"/>
              </a:rPr>
              <a:t>update </a:t>
            </a:r>
            <a:r>
              <a:rPr lang="en-US" altLang="en-US" b="1" dirty="0">
                <a:latin typeface="Courier New" pitchFamily="49" charset="0"/>
              </a:rPr>
              <a:t>"</a:t>
            </a:r>
            <a:r>
              <a:rPr lang="en-US" altLang="en-US" b="1" dirty="0" smtClean="0">
                <a:latin typeface="Courier New" pitchFamily="49" charset="0"/>
              </a:rPr>
              <a:t>x</a:t>
            </a:r>
            <a:r>
              <a:rPr lang="en-US" altLang="en-US" b="1" dirty="0">
                <a:latin typeface="Courier New" pitchFamily="49" charset="0"/>
              </a:rPr>
              <a:t>" </a:t>
            </a:r>
            <a:r>
              <a:rPr lang="en-US" altLang="en-US" b="1" dirty="0">
                <a:latin typeface="Courier New" pitchFamily="49" charset="0"/>
              </a:rPr>
              <a:t>x3</a:t>
            </a:r>
            <a:endParaRPr lang="en-US" altLang="en-US" b="1" dirty="0">
              <a:solidFill>
                <a:srgbClr val="0099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9F9F-DB0A-4B82-9267-5387771FB59E}" type="slidenum">
              <a:rPr lang="en-US" altLang="en-US"/>
              <a:pPr/>
              <a:t>45</a:t>
            </a:fld>
            <a:endParaRPr lang="en-US" altLang="en-US"/>
          </a:p>
        </p:txBody>
      </p:sp>
      <p:sp>
        <p:nvSpPr>
          <p:cNvPr id="467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Adding sugar</a:t>
            </a:r>
          </a:p>
        </p:txBody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1219200"/>
          </a:xfrm>
        </p:spPr>
        <p:txBody>
          <a:bodyPr/>
          <a:lstStyle/>
          <a:p>
            <a:r>
              <a:rPr lang="en-US" altLang="en-US" dirty="0" smtClean="0"/>
              <a:t>F# supports this idea with </a:t>
            </a:r>
            <a:r>
              <a:rPr lang="en-US" altLang="en-US" i="1" dirty="0" smtClean="0"/>
              <a:t>workflows</a:t>
            </a:r>
            <a:endParaRPr lang="en-US" altLang="en-US" dirty="0"/>
          </a:p>
          <a:p>
            <a:pPr lvl="1"/>
            <a:r>
              <a:rPr lang="en-US" altLang="en-US" dirty="0" smtClean="0">
                <a:latin typeface="+mj-lt"/>
                <a:sym typeface="Wingdings" pitchFamily="2" charset="2"/>
              </a:rPr>
              <a:t>Better branding than </a:t>
            </a:r>
            <a:r>
              <a:rPr lang="en-US" altLang="en-US" i="1" dirty="0" smtClean="0">
                <a:latin typeface="+mj-lt"/>
                <a:sym typeface="Wingdings" pitchFamily="2" charset="2"/>
              </a:rPr>
              <a:t>monads??  </a:t>
            </a:r>
          </a:p>
          <a:p>
            <a:pPr lvl="1"/>
            <a:r>
              <a:rPr lang="en-US" altLang="en-US" i="1" dirty="0" smtClean="0">
                <a:latin typeface="+mj-lt"/>
                <a:sym typeface="Wingdings" pitchFamily="2" charset="2"/>
              </a:rPr>
              <a:t>Mostly</a:t>
            </a:r>
            <a:r>
              <a:rPr lang="en-US" altLang="en-US" dirty="0" smtClean="0">
                <a:latin typeface="+mj-lt"/>
                <a:sym typeface="Wingdings" pitchFamily="2" charset="2"/>
              </a:rPr>
              <a:t> just syntactic sugar (but exceptions and other corners)</a:t>
            </a:r>
            <a:endParaRPr lang="en-US" altLang="en-US" dirty="0">
              <a:latin typeface="+mj-lt"/>
              <a:sym typeface="Wingdings" pitchFamily="2" charset="2"/>
            </a:endParaRPr>
          </a:p>
          <a:p>
            <a:pPr lvl="1"/>
            <a:endParaRPr lang="en-US" altLang="en-US" b="1" dirty="0">
              <a:latin typeface="Courier New" pitchFamily="49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62000" y="3200400"/>
            <a:ext cx="7620000" cy="28194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rgbClr val="FF5050"/>
                </a:solidFill>
                <a:latin typeface="Courier New" pitchFamily="49" charset="0"/>
              </a:rPr>
              <a:t>(* F#, do once to define state computation *)</a:t>
            </a:r>
            <a:endParaRPr lang="en-US" altLang="en-US" b="1" dirty="0">
              <a:solidFill>
                <a:srgbClr val="FF505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rgbClr val="009900"/>
                </a:solidFill>
                <a:latin typeface="Courier New" pitchFamily="49" charset="0"/>
              </a:rPr>
              <a:t>type </a:t>
            </a:r>
            <a:r>
              <a:rPr lang="en-US" altLang="en-US" b="1" dirty="0" err="1" smtClean="0">
                <a:solidFill>
                  <a:schemeClr val="accent2"/>
                </a:solidFill>
                <a:latin typeface="Courier New" pitchFamily="49" charset="0"/>
              </a:rPr>
              <a:t>HeapBuilder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smtClean="0">
                <a:latin typeface="Courier New" pitchFamily="49" charset="0"/>
              </a:rPr>
              <a:t>()</a:t>
            </a:r>
            <a:r>
              <a:rPr lang="en-US" altLang="en-US" b="1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 </a:t>
            </a:r>
            <a:r>
              <a:rPr lang="en-US" altLang="en-US" b="1" dirty="0" smtClean="0">
                <a:solidFill>
                  <a:srgbClr val="00B050"/>
                </a:solidFill>
                <a:latin typeface="Courier New" pitchFamily="49" charset="0"/>
              </a:rPr>
              <a:t>member</a:t>
            </a:r>
            <a:r>
              <a:rPr lang="en-US" altLang="en-US" b="1" dirty="0" smtClean="0">
                <a:latin typeface="Courier New" pitchFamily="49" charset="0"/>
              </a:rPr>
              <a:t> </a:t>
            </a:r>
            <a:r>
              <a:rPr lang="en-US" altLang="en-US" b="1" dirty="0" err="1">
                <a:latin typeface="Courier New" pitchFamily="49" charset="0"/>
              </a:rPr>
              <a:t>this.Bind</a:t>
            </a:r>
            <a:r>
              <a:rPr lang="en-US" altLang="en-US" b="1" dirty="0">
                <a:latin typeface="Courier New" pitchFamily="49" charset="0"/>
              </a:rPr>
              <a:t>(</a:t>
            </a:r>
            <a:r>
              <a:rPr lang="en-US" altLang="en-US" b="1" dirty="0" err="1">
                <a:latin typeface="Courier New" pitchFamily="49" charset="0"/>
              </a:rPr>
              <a:t>susp</a:t>
            </a:r>
            <a:r>
              <a:rPr lang="en-US" altLang="en-US" b="1" dirty="0">
                <a:latin typeface="Courier New" pitchFamily="49" charset="0"/>
              </a:rPr>
              <a:t>, </a:t>
            </a:r>
            <a:r>
              <a:rPr lang="en-US" altLang="en-US" b="1" dirty="0" err="1">
                <a:latin typeface="Courier New" pitchFamily="49" charset="0"/>
              </a:rPr>
              <a:t>func</a:t>
            </a:r>
            <a:r>
              <a:rPr lang="en-US" altLang="en-US" b="1" dirty="0">
                <a:latin typeface="Courier New" pitchFamily="49" charset="0"/>
              </a:rPr>
              <a:t>) = bind </a:t>
            </a:r>
            <a:r>
              <a:rPr lang="en-US" altLang="en-US" b="1" dirty="0" err="1">
                <a:latin typeface="Courier New" pitchFamily="49" charset="0"/>
              </a:rPr>
              <a:t>susp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 smtClean="0">
                <a:latin typeface="Courier New" pitchFamily="49" charset="0"/>
              </a:rPr>
              <a:t>func</a:t>
            </a:r>
            <a:endParaRPr lang="en-US" altLang="en-US" b="1" dirty="0">
              <a:solidFill>
                <a:srgbClr val="0099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latin typeface="Courier New" pitchFamily="49" charset="0"/>
              </a:rPr>
              <a:t>  </a:t>
            </a:r>
            <a:r>
              <a:rPr lang="en-US" altLang="en-US" b="1" dirty="0">
                <a:solidFill>
                  <a:srgbClr val="00B050"/>
                </a:solidFill>
                <a:latin typeface="Courier New" pitchFamily="49" charset="0"/>
              </a:rPr>
              <a:t>member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latin typeface="Courier New" pitchFamily="49" charset="0"/>
              </a:rPr>
              <a:t>this.Return</a:t>
            </a:r>
            <a:r>
              <a:rPr lang="en-US" altLang="en-US" b="1" dirty="0">
                <a:latin typeface="Courier New" pitchFamily="49" charset="0"/>
              </a:rPr>
              <a:t>(x) = ret </a:t>
            </a:r>
            <a:r>
              <a:rPr lang="en-US" altLang="en-US" b="1" dirty="0" smtClean="0">
                <a:latin typeface="Courier New" pitchFamily="49" charset="0"/>
              </a:rPr>
              <a:t>x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latin typeface="Courier New" pitchFamily="49" charset="0"/>
              </a:rPr>
              <a:t>  </a:t>
            </a:r>
            <a:r>
              <a:rPr lang="en-US" altLang="en-US" b="1" dirty="0" smtClean="0">
                <a:solidFill>
                  <a:srgbClr val="00B050"/>
                </a:solidFill>
                <a:latin typeface="Courier New" pitchFamily="49" charset="0"/>
              </a:rPr>
              <a:t>member</a:t>
            </a:r>
            <a:r>
              <a:rPr lang="en-US" altLang="en-US" b="1" dirty="0" smtClean="0">
                <a:latin typeface="Courier New" pitchFamily="49" charset="0"/>
              </a:rPr>
              <a:t> </a:t>
            </a:r>
            <a:r>
              <a:rPr lang="en-US" altLang="en-US" b="1" dirty="0" err="1">
                <a:latin typeface="Courier New" pitchFamily="49" charset="0"/>
              </a:rPr>
              <a:t>this.ReturnFrom</a:t>
            </a:r>
            <a:r>
              <a:rPr lang="en-US" altLang="en-US" b="1" dirty="0">
                <a:latin typeface="Courier New" pitchFamily="49" charset="0"/>
              </a:rPr>
              <a:t>(x) = </a:t>
            </a:r>
            <a:r>
              <a:rPr lang="en-US" altLang="en-US" b="1" dirty="0" smtClean="0">
                <a:latin typeface="Courier New" pitchFamily="49" charset="0"/>
              </a:rPr>
              <a:t>x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rgbClr val="009900"/>
                </a:solidFill>
                <a:latin typeface="Courier New" pitchFamily="49" charset="0"/>
              </a:rPr>
              <a:t>let </a:t>
            </a:r>
            <a:r>
              <a:rPr lang="en-US" altLang="en-US" b="1" dirty="0" err="1" smtClean="0">
                <a:solidFill>
                  <a:schemeClr val="accent2"/>
                </a:solidFill>
                <a:latin typeface="Courier New" pitchFamily="49" charset="0"/>
              </a:rPr>
              <a:t>heap_monad</a:t>
            </a:r>
            <a:r>
              <a:rPr lang="en-US" altLang="en-US" b="1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 </a:t>
            </a:r>
            <a:r>
              <a:rPr lang="en-US" altLang="en-US" b="1" dirty="0" smtClean="0">
                <a:solidFill>
                  <a:srgbClr val="00B050"/>
                </a:solidFill>
                <a:latin typeface="Courier New" pitchFamily="49" charset="0"/>
              </a:rPr>
              <a:t>new </a:t>
            </a:r>
            <a:r>
              <a:rPr lang="en-US" altLang="en-US" b="1" dirty="0" err="1" smtClean="0">
                <a:latin typeface="Courier New" pitchFamily="49" charset="0"/>
              </a:rPr>
              <a:t>HeapBuilder</a:t>
            </a:r>
            <a:r>
              <a:rPr lang="en-US" altLang="en-US" b="1" dirty="0" smtClean="0">
                <a:latin typeface="Courier New" pitchFamily="49" charset="0"/>
              </a:rPr>
              <a:t>()</a:t>
            </a:r>
            <a:endParaRPr lang="en-US" altLang="en-US" b="1" dirty="0">
              <a:solidFill>
                <a:srgbClr val="00B05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93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9F9F-DB0A-4B82-9267-5387771FB59E}" type="slidenum">
              <a:rPr lang="en-US" altLang="en-US"/>
              <a:pPr/>
              <a:t>46</a:t>
            </a:fld>
            <a:endParaRPr lang="en-US" altLang="en-US"/>
          </a:p>
        </p:txBody>
      </p:sp>
      <p:sp>
        <p:nvSpPr>
          <p:cNvPr id="467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Adding sugar</a:t>
            </a:r>
          </a:p>
        </p:txBody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1219200"/>
          </a:xfrm>
        </p:spPr>
        <p:txBody>
          <a:bodyPr/>
          <a:lstStyle/>
          <a:p>
            <a:r>
              <a:rPr lang="en-US" altLang="en-US" dirty="0" smtClean="0"/>
              <a:t>F# supports this idea with </a:t>
            </a:r>
            <a:r>
              <a:rPr lang="en-US" altLang="en-US" i="1" dirty="0" smtClean="0"/>
              <a:t>workflows</a:t>
            </a:r>
            <a:endParaRPr lang="en-US" altLang="en-US" dirty="0"/>
          </a:p>
          <a:p>
            <a:pPr lvl="1"/>
            <a:r>
              <a:rPr lang="en-US" altLang="en-US" dirty="0" smtClean="0">
                <a:latin typeface="+mj-lt"/>
                <a:sym typeface="Wingdings" pitchFamily="2" charset="2"/>
              </a:rPr>
              <a:t>Better branding than </a:t>
            </a:r>
            <a:r>
              <a:rPr lang="en-US" altLang="en-US" i="1" dirty="0" smtClean="0">
                <a:latin typeface="+mj-lt"/>
                <a:sym typeface="Wingdings" pitchFamily="2" charset="2"/>
              </a:rPr>
              <a:t>monads??  </a:t>
            </a:r>
          </a:p>
          <a:p>
            <a:pPr lvl="1"/>
            <a:r>
              <a:rPr lang="en-US" altLang="en-US" i="1" dirty="0" smtClean="0">
                <a:latin typeface="+mj-lt"/>
                <a:sym typeface="Wingdings" pitchFamily="2" charset="2"/>
              </a:rPr>
              <a:t>Mostly</a:t>
            </a:r>
            <a:r>
              <a:rPr lang="en-US" altLang="en-US" dirty="0" smtClean="0">
                <a:latin typeface="+mj-lt"/>
                <a:sym typeface="Wingdings" pitchFamily="2" charset="2"/>
              </a:rPr>
              <a:t> just syntactic sugar (but exceptions and other corners)</a:t>
            </a:r>
            <a:endParaRPr lang="en-US" altLang="en-US" dirty="0">
              <a:latin typeface="+mj-lt"/>
              <a:sym typeface="Wingdings" pitchFamily="2" charset="2"/>
            </a:endParaRPr>
          </a:p>
          <a:p>
            <a:pPr lvl="1"/>
            <a:endParaRPr lang="en-US" altLang="en-US" b="1" dirty="0">
              <a:latin typeface="Courier New" pitchFamily="49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62000" y="3048000"/>
            <a:ext cx="7620000" cy="34290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rgbClr val="FF5050"/>
                </a:solidFill>
                <a:latin typeface="Courier New" pitchFamily="49" charset="0"/>
              </a:rPr>
              <a:t>(* F#, example using </a:t>
            </a:r>
            <a:r>
              <a:rPr lang="en-US" altLang="en-US" b="1" dirty="0" err="1" smtClean="0">
                <a:solidFill>
                  <a:srgbClr val="FF5050"/>
                </a:solidFill>
                <a:latin typeface="Courier New" pitchFamily="49" charset="0"/>
              </a:rPr>
              <a:t>heap_monad</a:t>
            </a:r>
            <a:r>
              <a:rPr lang="en-US" altLang="en-US" b="1" dirty="0" smtClean="0">
                <a:solidFill>
                  <a:srgbClr val="FF5050"/>
                </a:solidFill>
                <a:latin typeface="Courier New" pitchFamily="49" charset="0"/>
              </a:rPr>
              <a:t> *)</a:t>
            </a:r>
            <a:endParaRPr lang="en-US" altLang="en-US" b="1" dirty="0">
              <a:solidFill>
                <a:srgbClr val="FF505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let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example5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 </a:t>
            </a:r>
            <a:endParaRPr lang="en-US" altLang="en-US" b="1" dirty="0" smtClean="0">
              <a:solidFill>
                <a:srgbClr val="0099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latin typeface="Courier New" pitchFamily="49" charset="0"/>
              </a:rPr>
              <a:t>  </a:t>
            </a:r>
            <a:r>
              <a:rPr lang="en-US" altLang="en-US" b="1" dirty="0" err="1" smtClean="0">
                <a:latin typeface="Courier New" pitchFamily="49" charset="0"/>
              </a:rPr>
              <a:t>heap_monad</a:t>
            </a:r>
            <a:r>
              <a:rPr lang="en-US" altLang="en-US" b="1" dirty="0" smtClean="0">
                <a:latin typeface="Courier New" pitchFamily="49" charset="0"/>
              </a:rPr>
              <a:t> {</a:t>
            </a:r>
            <a:endParaRPr lang="en-US" altLang="en-US" b="1" dirty="0">
              <a:solidFill>
                <a:srgbClr val="0099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rgbClr val="009900"/>
                </a:solidFill>
                <a:latin typeface="Courier New" pitchFamily="49" charset="0"/>
              </a:rPr>
              <a:t>   let! </a:t>
            </a:r>
            <a:r>
              <a:rPr lang="en-US" altLang="en-US" b="1" dirty="0" smtClean="0">
                <a:solidFill>
                  <a:schemeClr val="accent2"/>
                </a:solidFill>
                <a:latin typeface="Courier New" pitchFamily="49" charset="0"/>
              </a:rPr>
              <a:t>x1 </a:t>
            </a:r>
            <a:r>
              <a:rPr lang="en-US" altLang="en-US" b="1" dirty="0" smtClean="0">
                <a:latin typeface="Courier New" pitchFamily="49" charset="0"/>
              </a:rPr>
              <a:t>= lookup </a:t>
            </a:r>
            <a:r>
              <a:rPr lang="en-US" altLang="en-US" b="1" dirty="0">
                <a:latin typeface="Courier New" pitchFamily="49" charset="0"/>
              </a:rPr>
              <a:t>"</a:t>
            </a:r>
            <a:r>
              <a:rPr lang="en-US" altLang="en-US" b="1" dirty="0" smtClean="0">
                <a:latin typeface="Courier New" pitchFamily="49" charset="0"/>
              </a:rPr>
              <a:t>z"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rgbClr val="009900"/>
                </a:solidFill>
                <a:latin typeface="Courier New" pitchFamily="49" charset="0"/>
              </a:rPr>
              <a:t> 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let! </a:t>
            </a:r>
            <a:r>
              <a:rPr lang="en-US" altLang="en-US" b="1" dirty="0" smtClean="0">
                <a:solidFill>
                  <a:schemeClr val="accent2"/>
                </a:solidFill>
                <a:latin typeface="Courier New" pitchFamily="49" charset="0"/>
              </a:rPr>
              <a:t>x2 </a:t>
            </a:r>
            <a:r>
              <a:rPr lang="en-US" altLang="en-US" b="1" dirty="0">
                <a:latin typeface="Courier New" pitchFamily="49" charset="0"/>
              </a:rPr>
              <a:t>= </a:t>
            </a:r>
            <a:r>
              <a:rPr lang="en-US" altLang="en-US" b="1" dirty="0" smtClean="0">
                <a:latin typeface="Courier New" pitchFamily="49" charset="0"/>
              </a:rPr>
              <a:t>update </a:t>
            </a:r>
            <a:r>
              <a:rPr lang="en-US" altLang="en-US" b="1" dirty="0">
                <a:latin typeface="Courier New" pitchFamily="49" charset="0"/>
              </a:rPr>
              <a:t>"z" (x1+1</a:t>
            </a:r>
            <a:r>
              <a:rPr lang="en-US" altLang="en-US" b="1" dirty="0" smtClean="0">
                <a:latin typeface="Courier New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rgbClr val="009900"/>
                </a:solidFill>
                <a:latin typeface="Courier New" pitchFamily="49" charset="0"/>
              </a:rPr>
              <a:t> 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let! </a:t>
            </a:r>
            <a:r>
              <a:rPr lang="en-US" altLang="en-US" b="1" dirty="0" smtClean="0">
                <a:solidFill>
                  <a:schemeClr val="accent2"/>
                </a:solidFill>
                <a:latin typeface="Courier New" pitchFamily="49" charset="0"/>
              </a:rPr>
              <a:t>x3 </a:t>
            </a:r>
            <a:r>
              <a:rPr lang="en-US" altLang="en-US" b="1" dirty="0">
                <a:latin typeface="Courier New" pitchFamily="49" charset="0"/>
              </a:rPr>
              <a:t>= </a:t>
            </a:r>
            <a:r>
              <a:rPr lang="en-US" altLang="en-US" b="1" dirty="0" err="1" smtClean="0">
                <a:latin typeface="Courier New" pitchFamily="49" charset="0"/>
              </a:rPr>
              <a:t>heap_monad</a:t>
            </a:r>
            <a:r>
              <a:rPr lang="en-US" altLang="en-US" b="1" dirty="0" smtClean="0">
                <a:latin typeface="Courier New" pitchFamily="49" charset="0"/>
              </a:rPr>
              <a:t> {</a:t>
            </a:r>
            <a:endParaRPr lang="en-US" altLang="en-US" b="1" dirty="0">
              <a:solidFill>
                <a:srgbClr val="0099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</a:t>
            </a:r>
            <a:r>
              <a:rPr lang="en-US" altLang="en-US" b="1" dirty="0" smtClean="0">
                <a:latin typeface="Courier New" pitchFamily="49" charset="0"/>
              </a:rPr>
              <a:t>             </a:t>
            </a:r>
            <a:r>
              <a:rPr lang="en-US" altLang="en-US" b="1" dirty="0" smtClean="0">
                <a:solidFill>
                  <a:srgbClr val="009900"/>
                </a:solidFill>
                <a:latin typeface="Courier New" pitchFamily="49" charset="0"/>
              </a:rPr>
              <a:t>if</a:t>
            </a:r>
            <a:r>
              <a:rPr lang="en-US" altLang="en-US" b="1" dirty="0" smtClean="0">
                <a:latin typeface="Courier New" pitchFamily="49" charset="0"/>
              </a:rPr>
              <a:t> </a:t>
            </a:r>
            <a:r>
              <a:rPr lang="en-US" altLang="en-US" b="1" dirty="0">
                <a:latin typeface="Courier New" pitchFamily="49" charset="0"/>
              </a:rPr>
              <a:t>x1 &gt; 0 </a:t>
            </a:r>
            <a:r>
              <a:rPr lang="en-US" altLang="en-US" b="1" dirty="0" smtClean="0">
                <a:solidFill>
                  <a:srgbClr val="009900"/>
                </a:solidFill>
                <a:latin typeface="Courier New" pitchFamily="49" charset="0"/>
              </a:rPr>
              <a:t>then</a:t>
            </a:r>
            <a:r>
              <a:rPr lang="en-US" altLang="en-US" b="1" dirty="0" smtClean="0">
                <a:latin typeface="Courier New" pitchFamily="49" charset="0"/>
              </a:rPr>
              <a:t> </a:t>
            </a:r>
            <a:r>
              <a:rPr lang="en-US" altLang="en-US" b="1" dirty="0">
                <a:latin typeface="Courier New" pitchFamily="49" charset="0"/>
              </a:rPr>
              <a:t>lookup "y"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latin typeface="Courier New" pitchFamily="49" charset="0"/>
              </a:rPr>
              <a:t>             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else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009900"/>
                </a:solidFill>
                <a:latin typeface="Courier New" pitchFamily="49" charset="0"/>
              </a:rPr>
              <a:t>return</a:t>
            </a:r>
            <a:r>
              <a:rPr lang="en-US" altLang="en-US" b="1" dirty="0" smtClean="0">
                <a:latin typeface="Courier New" pitchFamily="49" charset="0"/>
              </a:rPr>
              <a:t> 37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009900"/>
                </a:solidFill>
                <a:latin typeface="Courier New" pitchFamily="49" charset="0"/>
              </a:rPr>
              <a:t>            </a:t>
            </a:r>
            <a:r>
              <a:rPr lang="en-US" altLang="en-US" b="1" dirty="0" smtClean="0">
                <a:latin typeface="Courier New" pitchFamily="49" charset="0"/>
              </a:rPr>
              <a:t>}</a:t>
            </a:r>
            <a:endParaRPr lang="en-US" altLang="en-US" b="1" dirty="0">
              <a:solidFill>
                <a:srgbClr val="0099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rgbClr val="009900"/>
                </a:solidFill>
                <a:latin typeface="Courier New" pitchFamily="49" charset="0"/>
              </a:rPr>
              <a:t>   return! </a:t>
            </a:r>
            <a:r>
              <a:rPr lang="en-US" altLang="en-US" b="1" dirty="0" smtClean="0">
                <a:latin typeface="Courier New" pitchFamily="49" charset="0"/>
              </a:rPr>
              <a:t>update </a:t>
            </a:r>
            <a:r>
              <a:rPr lang="en-US" altLang="en-US" b="1" dirty="0">
                <a:latin typeface="Courier New" pitchFamily="49" charset="0"/>
              </a:rPr>
              <a:t>"x" </a:t>
            </a:r>
            <a:r>
              <a:rPr lang="en-US" altLang="en-US" b="1" dirty="0" smtClean="0">
                <a:latin typeface="Courier New" pitchFamily="49" charset="0"/>
              </a:rPr>
              <a:t>x3</a:t>
            </a:r>
            <a:r>
              <a:rPr lang="en-US" altLang="en-US" b="1" dirty="0">
                <a:latin typeface="Courier New" pitchFamily="49" charset="0"/>
              </a:rPr>
              <a:t> </a:t>
            </a:r>
            <a:endParaRPr lang="en-US" altLang="en-US" b="1" dirty="0" smtClean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latin typeface="Courier New" pitchFamily="49" charset="0"/>
              </a:rPr>
              <a:t>}</a:t>
            </a:r>
            <a:endParaRPr lang="en-US" altLang="en-US" b="1" dirty="0">
              <a:solidFill>
                <a:srgbClr val="00B05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19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9F04E-8C50-4EEA-9A08-C729CACD49CE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we did</a:t>
            </a:r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/>
              <a:t>We derived and used the </a:t>
            </a:r>
            <a:r>
              <a:rPr lang="en-US" altLang="en-US" i="1" dirty="0"/>
              <a:t>state monad</a:t>
            </a:r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Many imperative features (I/O, exceptions, backtracking, …) fit into a functional setting via monads (</a:t>
            </a:r>
            <a:r>
              <a:rPr lang="en-US" altLang="en-US" b="1" dirty="0">
                <a:latin typeface="Courier New" pitchFamily="49" charset="0"/>
              </a:rPr>
              <a:t>bind</a:t>
            </a:r>
            <a:r>
              <a:rPr lang="en-US" altLang="en-US" dirty="0"/>
              <a:t> + </a:t>
            </a:r>
            <a:r>
              <a:rPr lang="en-US" altLang="en-US" b="1" dirty="0">
                <a:latin typeface="Courier New" pitchFamily="49" charset="0"/>
              </a:rPr>
              <a:t>ret</a:t>
            </a:r>
            <a:r>
              <a:rPr lang="en-US" altLang="en-US" dirty="0"/>
              <a:t> + other operations)</a:t>
            </a:r>
          </a:p>
          <a:p>
            <a:pPr lvl="1"/>
            <a:r>
              <a:rPr lang="en-US" altLang="en-US" dirty="0"/>
              <a:t>Essential to Haskell, the modern purely functional </a:t>
            </a:r>
            <a:r>
              <a:rPr lang="en-US" altLang="en-US" dirty="0" smtClean="0"/>
              <a:t>language</a:t>
            </a:r>
          </a:p>
          <a:p>
            <a:pPr lvl="1"/>
            <a:r>
              <a:rPr lang="en-US" altLang="en-US" dirty="0" smtClean="0"/>
              <a:t>“Just” redefine </a:t>
            </a:r>
            <a:r>
              <a:rPr lang="en-US" altLang="en-US" b="1" dirty="0">
                <a:latin typeface="Courier New" pitchFamily="49" charset="0"/>
              </a:rPr>
              <a:t>bind</a:t>
            </a:r>
            <a:r>
              <a:rPr lang="en-US" altLang="en-US" dirty="0"/>
              <a:t> </a:t>
            </a:r>
            <a:r>
              <a:rPr lang="en-US" altLang="en-US" dirty="0" smtClean="0"/>
              <a:t>and </a:t>
            </a:r>
            <a:r>
              <a:rPr lang="en-US" altLang="en-US" b="1" dirty="0">
                <a:latin typeface="Courier New" pitchFamily="49" charset="0"/>
              </a:rPr>
              <a:t>ret</a:t>
            </a:r>
            <a:endParaRPr lang="en-US" altLang="en-US" dirty="0" smtClean="0"/>
          </a:p>
          <a:p>
            <a:pPr lvl="1"/>
            <a:endParaRPr lang="en-US" altLang="en-US" sz="1200" dirty="0"/>
          </a:p>
          <a:p>
            <a:pPr marL="0" indent="0">
              <a:buNone/>
            </a:pPr>
            <a:r>
              <a:rPr lang="en-US" altLang="en-US" dirty="0" smtClean="0"/>
              <a:t>A key topic to return to if/when we spend a week on Haskell!</a:t>
            </a:r>
            <a:endParaRPr lang="en-US" altLang="en-US" dirty="0"/>
          </a:p>
          <a:p>
            <a:pPr lvl="1"/>
            <a:endParaRPr lang="en-US" altLang="en-US" sz="1200" dirty="0"/>
          </a:p>
          <a:p>
            <a:pPr>
              <a:buFontTx/>
              <a:buNone/>
            </a:pPr>
            <a:r>
              <a:rPr lang="en-US" altLang="en-US" dirty="0"/>
              <a:t>Relevant tutorial (using Haskell):</a:t>
            </a:r>
          </a:p>
          <a:p>
            <a:pPr>
              <a:buFontTx/>
              <a:buNone/>
            </a:pPr>
            <a:r>
              <a:rPr lang="en-US" altLang="en-US" b="1" dirty="0"/>
              <a:t>	</a:t>
            </a:r>
            <a:r>
              <a:rPr lang="en-US" altLang="en-US" i="1" dirty="0"/>
              <a:t>Tackling the awkward squad: monadic input/output, concurrency, exceptions, and foreign-language calls in Haskell </a:t>
            </a:r>
          </a:p>
          <a:p>
            <a:pPr>
              <a:buFontTx/>
              <a:buNone/>
            </a:pPr>
            <a:r>
              <a:rPr lang="en-US" altLang="en-US" i="1" dirty="0"/>
              <a:t>   	Simon Peyton Jones, MSR Cambridge</a:t>
            </a:r>
          </a:p>
          <a:p>
            <a:pPr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65C9-A46E-4949-9C55-6C5339B89412}" type="slidenum">
              <a:rPr lang="en-US" altLang="en-US"/>
              <a:pPr/>
              <a:t>48</a:t>
            </a:fld>
            <a:endParaRPr lang="en-US" altLang="en-US"/>
          </a:p>
        </p:txBody>
      </p:sp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Where are we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Finished our first syntax definition and interpreter</a:t>
            </a:r>
          </a:p>
          <a:p>
            <a:pPr lvl="1"/>
            <a:r>
              <a:rPr lang="en-US" altLang="en-US" dirty="0"/>
              <a:t>Will quickly review</a:t>
            </a:r>
          </a:p>
          <a:p>
            <a:r>
              <a:rPr lang="en-US" altLang="en-US" dirty="0"/>
              <a:t>Then a second “small-step” interpreter for same language</a:t>
            </a:r>
          </a:p>
          <a:p>
            <a:pPr lvl="1"/>
            <a:r>
              <a:rPr lang="en-US" altLang="en-US" dirty="0"/>
              <a:t>Equivalent results, complementary as a definition</a:t>
            </a:r>
          </a:p>
          <a:p>
            <a:r>
              <a:rPr lang="en-US" altLang="en-US" dirty="0"/>
              <a:t>Then a third equivalent semantics via translation</a:t>
            </a:r>
          </a:p>
          <a:p>
            <a:pPr lvl="1"/>
            <a:r>
              <a:rPr lang="en-US" altLang="en-US" dirty="0"/>
              <a:t>Trickier, but worth seeing</a:t>
            </a:r>
          </a:p>
          <a:p>
            <a:r>
              <a:rPr lang="en-US" altLang="en-US" dirty="0"/>
              <a:t>Then quick overview of homework 2</a:t>
            </a:r>
          </a:p>
          <a:p>
            <a:r>
              <a:rPr lang="en-US" altLang="en-US" dirty="0"/>
              <a:t>Then a couple useful digressions</a:t>
            </a:r>
          </a:p>
          <a:p>
            <a:r>
              <a:rPr lang="en-US" altLang="en-US" dirty="0">
                <a:solidFill>
                  <a:schemeClr val="accent2"/>
                </a:solidFill>
              </a:rPr>
              <a:t>Then start on </a:t>
            </a:r>
            <a:r>
              <a:rPr lang="en-US" altLang="en-US" dirty="0" smtClean="0">
                <a:solidFill>
                  <a:schemeClr val="accent2"/>
                </a:solidFill>
              </a:rPr>
              <a:t>lambda-calculus </a:t>
            </a:r>
            <a:r>
              <a:rPr lang="en-US" altLang="en-US" dirty="0">
                <a:solidFill>
                  <a:schemeClr val="accent2"/>
                </a:solidFill>
              </a:rPr>
              <a:t>[if we have time]</a:t>
            </a:r>
            <a:endParaRPr lang="en-US" altLang="en-US" dirty="0">
              <a:solidFill>
                <a:schemeClr val="accent2"/>
              </a:solidFill>
            </a:endParaRPr>
          </a:p>
          <a:p>
            <a:pPr lvl="1"/>
            <a:r>
              <a:rPr lang="en-US" altLang="en-US" dirty="0">
                <a:solidFill>
                  <a:schemeClr val="accent2"/>
                </a:solidFill>
              </a:rPr>
              <a:t>First motivate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33F1A-5EC9-4ECE-988F-B4FB2F33877F}" type="slidenum">
              <a:rPr lang="en-US" altLang="en-US"/>
              <a:pPr/>
              <a:t>49</a:t>
            </a:fld>
            <a:endParaRPr lang="en-US" altLang="en-US"/>
          </a:p>
        </p:txBody>
      </p:sp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Where are we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To talk about functions more precisely, we need to define them as carefully as we did IMP’s constructs</a:t>
            </a:r>
          </a:p>
          <a:p>
            <a:endParaRPr lang="en-US" altLang="en-US"/>
          </a:p>
          <a:p>
            <a:r>
              <a:rPr lang="en-US" altLang="en-US"/>
              <a:t>First try adding functions &amp; local variables to IMP “on the cheap”</a:t>
            </a:r>
          </a:p>
          <a:p>
            <a:pPr lvl="1"/>
            <a:r>
              <a:rPr lang="en-US" altLang="en-US"/>
              <a:t>It won’t work</a:t>
            </a:r>
          </a:p>
          <a:p>
            <a:pPr lvl="1"/>
            <a:endParaRPr lang="en-US" altLang="en-US"/>
          </a:p>
          <a:p>
            <a:r>
              <a:rPr lang="en-US" altLang="en-US"/>
              <a:t>Then back up and define a language with </a:t>
            </a:r>
            <a:r>
              <a:rPr lang="en-US" altLang="en-US" i="1"/>
              <a:t>nothing</a:t>
            </a:r>
            <a:r>
              <a:rPr lang="en-US" altLang="en-US"/>
              <a:t> but functions</a:t>
            </a:r>
          </a:p>
          <a:p>
            <a:pPr lvl="1"/>
            <a:r>
              <a:rPr lang="en-US" altLang="en-US"/>
              <a:t>And we’ll be able to encode everything else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62A86-DD24-4DA8-B516-44A0773572C0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Statement semantics (review)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1524000"/>
          </a:xfrm>
        </p:spPr>
        <p:txBody>
          <a:bodyPr/>
          <a:lstStyle/>
          <a:p>
            <a:r>
              <a:rPr lang="en-US" altLang="en-US"/>
              <a:t>In IMP, expressions produce numbers (given a heap)</a:t>
            </a:r>
          </a:p>
          <a:p>
            <a:r>
              <a:rPr lang="en-US" altLang="en-US"/>
              <a:t>In IMP, statements change heaps, i.e., they </a:t>
            </a:r>
            <a:r>
              <a:rPr lang="en-US" altLang="en-US">
                <a:solidFill>
                  <a:schemeClr val="accent2"/>
                </a:solidFill>
              </a:rPr>
              <a:t>produce a heap </a:t>
            </a:r>
            <a:r>
              <a:rPr lang="en-US" altLang="en-US"/>
              <a:t>(given a heap)</a:t>
            </a:r>
          </a:p>
        </p:txBody>
      </p:sp>
      <p:sp>
        <p:nvSpPr>
          <p:cNvPr id="248837" name="Rectangle 5"/>
          <p:cNvSpPr>
            <a:spLocks noChangeArrowheads="1"/>
          </p:cNvSpPr>
          <p:nvPr/>
        </p:nvSpPr>
        <p:spPr bwMode="auto">
          <a:xfrm>
            <a:off x="914400" y="2895600"/>
            <a:ext cx="7696200" cy="32004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let rec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interp_s</a:t>
            </a:r>
            <a:r>
              <a:rPr lang="en-US" altLang="en-US" b="1">
                <a:latin typeface="Courier New" pitchFamily="49" charset="0"/>
              </a:rPr>
              <a:t> (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h</a:t>
            </a:r>
            <a:r>
              <a:rPr lang="en-US" altLang="en-US" b="1">
                <a:latin typeface="Courier New" pitchFamily="49" charset="0"/>
              </a:rPr>
              <a:t>:heap) (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altLang="en-US" b="1">
                <a:latin typeface="Courier New" pitchFamily="49" charset="0"/>
              </a:rPr>
              <a:t>:stmt)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=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match</a:t>
            </a:r>
            <a:r>
              <a:rPr lang="en-US" altLang="en-US" b="1">
                <a:latin typeface="Courier New" pitchFamily="49" charset="0"/>
              </a:rPr>
              <a:t> s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with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  Skip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</a:t>
            </a:r>
            <a:r>
              <a:rPr lang="en-US" altLang="en-US" b="1">
                <a:latin typeface="Courier New" pitchFamily="49" charset="0"/>
              </a:rPr>
              <a:t> 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>
                <a:latin typeface="Courier New" pitchFamily="49" charset="0"/>
              </a:rPr>
              <a:t>Seq(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s1</a:t>
            </a:r>
            <a:r>
              <a:rPr lang="en-US" altLang="en-US" b="1">
                <a:latin typeface="Courier New" pitchFamily="49" charset="0"/>
              </a:rPr>
              <a:t>,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s2</a:t>
            </a:r>
            <a:r>
              <a:rPr lang="en-US" altLang="en-US" b="1">
                <a:latin typeface="Courier New" pitchFamily="49" charset="0"/>
              </a:rPr>
              <a:t>)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let</a:t>
            </a:r>
            <a:r>
              <a:rPr lang="en-US" altLang="en-US" b="1">
                <a:latin typeface="Courier New" pitchFamily="49" charset="0"/>
              </a:rPr>
              <a:t> h2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>
                <a:latin typeface="Courier New" pitchFamily="49" charset="0"/>
              </a:rPr>
              <a:t> interp_s h s1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in</a:t>
            </a:r>
            <a:r>
              <a:rPr lang="en-US" altLang="en-US" b="1">
                <a:latin typeface="Courier New" pitchFamily="49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                interp_s h2 s2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>
                <a:latin typeface="Courier New" pitchFamily="49" charset="0"/>
              </a:rPr>
              <a:t>If(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altLang="en-US" b="1">
                <a:latin typeface="Courier New" pitchFamily="49" charset="0"/>
              </a:rPr>
              <a:t>,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s1</a:t>
            </a:r>
            <a:r>
              <a:rPr lang="en-US" altLang="en-US" b="1">
                <a:latin typeface="Courier New" pitchFamily="49" charset="0"/>
              </a:rPr>
              <a:t>,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s2</a:t>
            </a:r>
            <a:r>
              <a:rPr lang="en-US" altLang="en-US" b="1">
                <a:latin typeface="Courier New" pitchFamily="49" charset="0"/>
              </a:rPr>
              <a:t>)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if</a:t>
            </a:r>
            <a:r>
              <a:rPr lang="en-US" altLang="en-US" b="1">
                <a:latin typeface="Courier New" pitchFamily="49" charset="0"/>
              </a:rPr>
              <a:t> (interp_e h e) &lt;&gt; 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                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then</a:t>
            </a:r>
            <a:r>
              <a:rPr lang="en-US" altLang="en-US" b="1">
                <a:latin typeface="Courier New" pitchFamily="49" charset="0"/>
              </a:rPr>
              <a:t> interp_s h s1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                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else</a:t>
            </a:r>
            <a:r>
              <a:rPr lang="en-US" altLang="en-US" b="1">
                <a:latin typeface="Courier New" pitchFamily="49" charset="0"/>
              </a:rPr>
              <a:t> interp_s h s2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>
                <a:latin typeface="Courier New" pitchFamily="49" charset="0"/>
              </a:rPr>
              <a:t>Assign(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str</a:t>
            </a:r>
            <a:r>
              <a:rPr lang="en-US" altLang="en-US" b="1">
                <a:latin typeface="Courier New" pitchFamily="49" charset="0"/>
              </a:rPr>
              <a:t>,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altLang="en-US" b="1">
                <a:latin typeface="Courier New" pitchFamily="49" charset="0"/>
              </a:rPr>
              <a:t>)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CCFF"/>
                </a:solidFill>
                <a:latin typeface="Courier New" pitchFamily="49" charset="0"/>
              </a:rPr>
              <a:t>update</a:t>
            </a:r>
            <a:r>
              <a:rPr lang="en-US" altLang="en-US" b="1">
                <a:solidFill>
                  <a:schemeClr val="tx2"/>
                </a:solidFill>
                <a:latin typeface="Courier New" pitchFamily="49" charset="0"/>
              </a:rPr>
              <a:t> h str (interp_e h 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>
                <a:latin typeface="Courier New" pitchFamily="49" charset="0"/>
              </a:rPr>
              <a:t>While(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altLang="en-US" b="1">
                <a:latin typeface="Courier New" pitchFamily="49" charset="0"/>
              </a:rPr>
              <a:t>,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s1</a:t>
            </a:r>
            <a:r>
              <a:rPr lang="en-US" altLang="en-US" b="1">
                <a:latin typeface="Courier New" pitchFamily="49" charset="0"/>
              </a:rPr>
              <a:t>)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FF5050"/>
                </a:solidFill>
                <a:latin typeface="Courier New" pitchFamily="49" charset="0"/>
              </a:rPr>
              <a:t>(* two slides ahead *)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5184-A68C-466F-A187-550B99D0FE71}" type="slidenum">
              <a:rPr lang="en-US" altLang="en-US"/>
              <a:pPr/>
              <a:t>50</a:t>
            </a:fld>
            <a:endParaRPr lang="en-US" altLang="en-US"/>
          </a:p>
        </p:txBody>
      </p:sp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Worth a try…</a:t>
            </a:r>
          </a:p>
        </p:txBody>
      </p:sp>
      <p:sp>
        <p:nvSpPr>
          <p:cNvPr id="418819" name="Rectangle 3"/>
          <p:cNvSpPr>
            <a:spLocks noChangeArrowheads="1"/>
          </p:cNvSpPr>
          <p:nvPr/>
        </p:nvSpPr>
        <p:spPr bwMode="auto">
          <a:xfrm>
            <a:off x="762000" y="1600200"/>
            <a:ext cx="7620000" cy="41148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type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exp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 = … </a:t>
            </a:r>
            <a:r>
              <a:rPr lang="en-US" altLang="en-US" b="1">
                <a:solidFill>
                  <a:srgbClr val="FF5050"/>
                </a:solidFill>
                <a:latin typeface="Courier New" pitchFamily="49" charset="0"/>
              </a:rPr>
              <a:t>(* no change *)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type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stmt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= …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Call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of</a:t>
            </a:r>
            <a:r>
              <a:rPr lang="en-US" altLang="en-US" b="1">
                <a:latin typeface="Courier New" pitchFamily="49" charset="0"/>
              </a:rPr>
              <a:t> string * exp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5050"/>
                </a:solidFill>
                <a:latin typeface="Courier New" pitchFamily="49" charset="0"/>
              </a:rPr>
              <a:t>(*prog now has a list of named 1-arg functions*)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type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funs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= </a:t>
            </a:r>
            <a:r>
              <a:rPr lang="en-US" altLang="en-US" b="1">
                <a:latin typeface="Courier New" pitchFamily="49" charset="0"/>
              </a:rPr>
              <a:t>(string*(string*stmt)) list</a:t>
            </a:r>
            <a:endParaRPr lang="en-US" altLang="en-US" b="1">
              <a:solidFill>
                <a:srgbClr val="FF505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type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prog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= </a:t>
            </a:r>
            <a:r>
              <a:rPr lang="en-US" altLang="en-US" b="1">
                <a:latin typeface="Courier New" pitchFamily="49" charset="0"/>
              </a:rPr>
              <a:t>funs * stmt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b="1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let rec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interp_s</a:t>
            </a:r>
            <a:r>
              <a:rPr lang="en-US" altLang="en-US" b="1">
                <a:latin typeface="Courier New" pitchFamily="49" charset="0"/>
              </a:rPr>
              <a:t> (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fs</a:t>
            </a:r>
            <a:r>
              <a:rPr lang="en-US" altLang="en-US" b="1">
                <a:latin typeface="Courier New" pitchFamily="49" charset="0"/>
              </a:rPr>
              <a:t>:funs) (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h</a:t>
            </a:r>
            <a:r>
              <a:rPr lang="en-US" altLang="en-US" b="1">
                <a:latin typeface="Courier New" pitchFamily="49" charset="0"/>
              </a:rPr>
              <a:t>:heap) (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altLang="en-US" b="1">
                <a:latin typeface="Courier New" pitchFamily="49" charset="0"/>
              </a:rPr>
              <a:t>:stmt)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=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match</a:t>
            </a:r>
            <a:r>
              <a:rPr lang="en-US" altLang="en-US" b="1">
                <a:latin typeface="Courier New" pitchFamily="49" charset="0"/>
              </a:rPr>
              <a:t> s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with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	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…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>
                <a:latin typeface="Courier New" pitchFamily="49" charset="0"/>
              </a:rPr>
              <a:t> Call(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str</a:t>
            </a:r>
            <a:r>
              <a:rPr lang="en-US" altLang="en-US" b="1">
                <a:latin typeface="Courier New" pitchFamily="49" charset="0"/>
              </a:rPr>
              <a:t>,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altLang="en-US" b="1">
                <a:latin typeface="Courier New" pitchFamily="49" charset="0"/>
              </a:rPr>
              <a:t>)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   let</a:t>
            </a:r>
            <a:r>
              <a:rPr lang="en-US" altLang="en-US" b="1">
                <a:latin typeface="Courier New" pitchFamily="49" charset="0"/>
              </a:rPr>
              <a:t> (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arg</a:t>
            </a:r>
            <a:r>
              <a:rPr lang="en-US" altLang="en-US" b="1">
                <a:latin typeface="Courier New" pitchFamily="49" charset="0"/>
              </a:rPr>
              <a:t>,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body</a:t>
            </a:r>
            <a:r>
              <a:rPr lang="en-US" altLang="en-US" b="1">
                <a:latin typeface="Courier New" pitchFamily="49" charset="0"/>
              </a:rPr>
              <a:t>)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= </a:t>
            </a:r>
            <a:r>
              <a:rPr lang="en-US" altLang="en-US" b="1">
                <a:latin typeface="Courier New" pitchFamily="49" charset="0"/>
              </a:rPr>
              <a:t>List.assoc str fs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   </a:t>
            </a:r>
            <a:r>
              <a:rPr lang="en-US" altLang="en-US" b="1">
                <a:solidFill>
                  <a:srgbClr val="FF5050"/>
                </a:solidFill>
                <a:latin typeface="Courier New" pitchFamily="49" charset="0"/>
              </a:rPr>
              <a:t>(* str(e) becomes arg:=e; body *)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   interp_s fs h (Seq(Assign(arg,e),body))</a:t>
            </a:r>
          </a:p>
        </p:txBody>
      </p:sp>
      <p:sp>
        <p:nvSpPr>
          <p:cNvPr id="418820" name="Rectangle 4"/>
          <p:cNvSpPr>
            <a:spLocks noChangeArrowheads="1"/>
          </p:cNvSpPr>
          <p:nvPr/>
        </p:nvSpPr>
        <p:spPr bwMode="auto">
          <a:xfrm>
            <a:off x="838200" y="58674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A definition yes, but one we want?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E354-0466-42A6-BCF7-0B9846877A14}" type="slidenum">
              <a:rPr lang="en-US" altLang="en-US"/>
              <a:pPr/>
              <a:t>51</a:t>
            </a:fld>
            <a:endParaRPr lang="en-US" altLang="en-US"/>
          </a:p>
        </p:txBody>
      </p:sp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“wrong” definition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4495800"/>
          </a:xfrm>
        </p:spPr>
        <p:txBody>
          <a:bodyPr/>
          <a:lstStyle/>
          <a:p>
            <a:r>
              <a:rPr lang="en-US" altLang="en-US"/>
              <a:t>The previous slide makes function call assign to a global variable</a:t>
            </a:r>
          </a:p>
          <a:p>
            <a:pPr lvl="1"/>
            <a:r>
              <a:rPr lang="en-US" altLang="en-US"/>
              <a:t>So choice of argument name matters</a:t>
            </a:r>
          </a:p>
          <a:p>
            <a:pPr lvl="1"/>
            <a:r>
              <a:rPr lang="en-US" altLang="en-US"/>
              <a:t>And affects caller</a:t>
            </a:r>
          </a:p>
          <a:p>
            <a:pPr lvl="1"/>
            <a:endParaRPr lang="en-US" altLang="en-US"/>
          </a:p>
          <a:p>
            <a:r>
              <a:rPr lang="en-US" altLang="en-US"/>
              <a:t>Example (with IMP-like concrete syntax):</a:t>
            </a:r>
          </a:p>
          <a:p>
            <a:pPr>
              <a:buFontTx/>
              <a:buNone/>
            </a:pPr>
            <a:r>
              <a:rPr lang="en-US" altLang="en-US" b="1">
                <a:latin typeface="Courier New" pitchFamily="49" charset="0"/>
              </a:rPr>
              <a:t>             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[ (fun f x -&gt; y:=x) ] </a:t>
            </a:r>
          </a:p>
          <a:p>
            <a:pPr algn="ctr">
              <a:buFontTx/>
              <a:buNone/>
            </a:pP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x := 2; f(3); ans := x</a:t>
            </a:r>
          </a:p>
          <a:p>
            <a:endParaRPr lang="en-US" altLang="en-US">
              <a:solidFill>
                <a:schemeClr val="accent2"/>
              </a:solidFill>
            </a:endParaRPr>
          </a:p>
          <a:p>
            <a:r>
              <a:rPr lang="en-US" altLang="en-US"/>
              <a:t>We could try “making up a new variable” every time…</a:t>
            </a:r>
          </a:p>
          <a:p>
            <a:pPr lvl="1">
              <a:buFontTx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29162-724C-49EA-9C96-2A31841E9CCD}" type="slidenum">
              <a:rPr lang="en-US" altLang="en-US"/>
              <a:pPr/>
              <a:t>52</a:t>
            </a:fld>
            <a:endParaRPr lang="en-US" altLang="en-US"/>
          </a:p>
        </p:txBody>
      </p:sp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2nd wrong try</a:t>
            </a:r>
          </a:p>
        </p:txBody>
      </p:sp>
      <p:sp>
        <p:nvSpPr>
          <p:cNvPr id="422915" name="Rectangle 3"/>
          <p:cNvSpPr>
            <a:spLocks noChangeArrowheads="1"/>
          </p:cNvSpPr>
          <p:nvPr/>
        </p:nvSpPr>
        <p:spPr bwMode="auto">
          <a:xfrm>
            <a:off x="762000" y="1600200"/>
            <a:ext cx="7696200" cy="47244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5050"/>
                </a:solidFill>
                <a:latin typeface="Courier New" pitchFamily="49" charset="0"/>
              </a:rPr>
              <a:t>(* return some string not used in h or s *)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let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fresh h s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 dirty="0">
                <a:latin typeface="Courier New" pitchFamily="49" charset="0"/>
              </a:rPr>
              <a:t> …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b="1" dirty="0">
              <a:solidFill>
                <a:srgbClr val="0099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let rec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interp_s</a:t>
            </a:r>
            <a:r>
              <a:rPr lang="en-US" altLang="en-US" b="1" dirty="0">
                <a:latin typeface="Courier New" pitchFamily="49" charset="0"/>
              </a:rPr>
              <a:t> (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fs</a:t>
            </a:r>
            <a:r>
              <a:rPr lang="en-US" altLang="en-US" b="1" dirty="0" err="1">
                <a:latin typeface="Courier New" pitchFamily="49" charset="0"/>
              </a:rPr>
              <a:t>:funs</a:t>
            </a:r>
            <a:r>
              <a:rPr lang="en-US" altLang="en-US" b="1" dirty="0">
                <a:latin typeface="Courier New" pitchFamily="49" charset="0"/>
              </a:rPr>
              <a:t>) (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h</a:t>
            </a:r>
            <a:r>
              <a:rPr lang="en-US" altLang="en-US" b="1" dirty="0" err="1">
                <a:latin typeface="Courier New" pitchFamily="49" charset="0"/>
              </a:rPr>
              <a:t>:heap</a:t>
            </a:r>
            <a:r>
              <a:rPr lang="en-US" altLang="en-US" b="1" dirty="0">
                <a:latin typeface="Courier New" pitchFamily="49" charset="0"/>
              </a:rPr>
              <a:t>) (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altLang="en-US" b="1" dirty="0" err="1">
                <a:latin typeface="Courier New" pitchFamily="49" charset="0"/>
              </a:rPr>
              <a:t>:stmt</a:t>
            </a:r>
            <a:r>
              <a:rPr lang="en-US" altLang="en-US" b="1" dirty="0">
                <a:latin typeface="Courier New" pitchFamily="49" charset="0"/>
              </a:rPr>
              <a:t>)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match</a:t>
            </a:r>
            <a:r>
              <a:rPr lang="en-US" altLang="en-US" b="1" dirty="0">
                <a:latin typeface="Courier New" pitchFamily="49" charset="0"/>
              </a:rPr>
              <a:t> s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with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	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…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 dirty="0">
                <a:latin typeface="Courier New" pitchFamily="49" charset="0"/>
              </a:rPr>
              <a:t> Call(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str</a:t>
            </a:r>
            <a:r>
              <a:rPr lang="en-US" altLang="en-US" b="1" dirty="0" err="1">
                <a:latin typeface="Courier New" pitchFamily="49" charset="0"/>
              </a:rPr>
              <a:t>,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altLang="en-US" b="1" dirty="0">
                <a:latin typeface="Courier New" pitchFamily="49" charset="0"/>
              </a:rPr>
              <a:t>)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-&gt;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   let</a:t>
            </a:r>
            <a:r>
              <a:rPr lang="en-US" altLang="en-US" b="1" dirty="0">
                <a:latin typeface="Courier New" pitchFamily="49" charset="0"/>
              </a:rPr>
              <a:t> (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arg</a:t>
            </a:r>
            <a:r>
              <a:rPr lang="en-US" altLang="en-US" b="1" dirty="0" err="1">
                <a:latin typeface="Courier New" pitchFamily="49" charset="0"/>
              </a:rPr>
              <a:t>,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body</a:t>
            </a:r>
            <a:r>
              <a:rPr lang="en-US" altLang="en-US" b="1" dirty="0">
                <a:latin typeface="Courier New" pitchFamily="49" charset="0"/>
              </a:rPr>
              <a:t>)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 </a:t>
            </a:r>
            <a:r>
              <a:rPr lang="en-US" altLang="en-US" b="1" dirty="0" err="1">
                <a:latin typeface="Courier New" pitchFamily="49" charset="0"/>
              </a:rPr>
              <a:t>List.assoc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latin typeface="Courier New" pitchFamily="49" charset="0"/>
              </a:rPr>
              <a:t>str</a:t>
            </a:r>
            <a:r>
              <a:rPr lang="en-US" altLang="en-US" b="1" dirty="0">
                <a:latin typeface="Courier New" pitchFamily="49" charset="0"/>
              </a:rPr>
              <a:t> fs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   let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 </a:t>
            </a:r>
            <a:r>
              <a:rPr lang="en-US" altLang="en-US" b="1" dirty="0">
                <a:latin typeface="Courier New" pitchFamily="49" charset="0"/>
              </a:rPr>
              <a:t>fresh h s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 </a:t>
            </a:r>
            <a:r>
              <a:rPr lang="en-US" altLang="en-US" b="1" dirty="0">
                <a:solidFill>
                  <a:srgbClr val="FF5050"/>
                </a:solidFill>
                <a:latin typeface="Courier New" pitchFamily="49" charset="0"/>
              </a:rPr>
              <a:t>(* </a:t>
            </a:r>
            <a:r>
              <a:rPr lang="en-US" altLang="en-US" b="1" dirty="0" err="1">
                <a:solidFill>
                  <a:srgbClr val="FF5050"/>
                </a:solidFill>
                <a:latin typeface="Courier New" pitchFamily="49" charset="0"/>
              </a:rPr>
              <a:t>str</a:t>
            </a:r>
            <a:r>
              <a:rPr lang="en-US" altLang="en-US" b="1" dirty="0">
                <a:solidFill>
                  <a:srgbClr val="FF5050"/>
                </a:solidFill>
                <a:latin typeface="Courier New" pitchFamily="49" charset="0"/>
              </a:rPr>
              <a:t>(e) becomes y:=arg; </a:t>
            </a:r>
            <a:r>
              <a:rPr lang="en-US" altLang="en-US" b="1" dirty="0" err="1">
                <a:solidFill>
                  <a:srgbClr val="FF5050"/>
                </a:solidFill>
                <a:latin typeface="Courier New" pitchFamily="49" charset="0"/>
              </a:rPr>
              <a:t>arg</a:t>
            </a:r>
            <a:r>
              <a:rPr lang="en-US" altLang="en-US" b="1" dirty="0">
                <a:solidFill>
                  <a:srgbClr val="FF5050"/>
                </a:solidFill>
                <a:latin typeface="Courier New" pitchFamily="49" charset="0"/>
              </a:rPr>
              <a:t>:=e; body; </a:t>
            </a:r>
            <a:r>
              <a:rPr lang="en-US" altLang="en-US" b="1" dirty="0" err="1">
                <a:solidFill>
                  <a:srgbClr val="FF5050"/>
                </a:solidFill>
                <a:latin typeface="Courier New" pitchFamily="49" charset="0"/>
              </a:rPr>
              <a:t>arg</a:t>
            </a:r>
            <a:r>
              <a:rPr lang="en-US" altLang="en-US" b="1" dirty="0">
                <a:solidFill>
                  <a:srgbClr val="FF5050"/>
                </a:solidFill>
                <a:latin typeface="Courier New" pitchFamily="49" charset="0"/>
              </a:rPr>
              <a:t>:=y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5050"/>
                </a:solidFill>
                <a:latin typeface="Courier New" pitchFamily="49" charset="0"/>
              </a:rPr>
              <a:t>     where y is </a:t>
            </a:r>
            <a:r>
              <a:rPr lang="en-US" altLang="en-US" b="1" dirty="0" smtClean="0">
                <a:solidFill>
                  <a:srgbClr val="FF5050"/>
                </a:solidFill>
                <a:latin typeface="Courier New" pitchFamily="49" charset="0"/>
              </a:rPr>
              <a:t>"fresh" </a:t>
            </a:r>
            <a:r>
              <a:rPr lang="en-US" altLang="en-US" b="1" dirty="0">
                <a:solidFill>
                  <a:srgbClr val="FF5050"/>
                </a:solidFill>
                <a:latin typeface="Courier New" pitchFamily="49" charset="0"/>
              </a:rPr>
              <a:t>*)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  </a:t>
            </a:r>
            <a:r>
              <a:rPr lang="en-US" altLang="en-US" b="1" dirty="0" err="1">
                <a:latin typeface="Courier New" pitchFamily="49" charset="0"/>
              </a:rPr>
              <a:t>interp_s</a:t>
            </a:r>
            <a:r>
              <a:rPr lang="en-US" altLang="en-US" b="1" dirty="0">
                <a:latin typeface="Courier New" pitchFamily="49" charset="0"/>
              </a:rPr>
              <a:t> fs h (</a:t>
            </a:r>
            <a:r>
              <a:rPr lang="en-US" altLang="en-US" b="1" dirty="0" err="1">
                <a:latin typeface="Courier New" pitchFamily="49" charset="0"/>
              </a:rPr>
              <a:t>Seq</a:t>
            </a:r>
            <a:r>
              <a:rPr lang="en-US" altLang="en-US" b="1" dirty="0">
                <a:latin typeface="Courier New" pitchFamily="49" charset="0"/>
              </a:rPr>
              <a:t>(Assign(</a:t>
            </a:r>
            <a:r>
              <a:rPr lang="en-US" altLang="en-US" b="1" dirty="0" err="1">
                <a:latin typeface="Courier New" pitchFamily="49" charset="0"/>
              </a:rPr>
              <a:t>y,Var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latin typeface="Courier New" pitchFamily="49" charset="0"/>
              </a:rPr>
              <a:t>arg</a:t>
            </a:r>
            <a:r>
              <a:rPr lang="en-US" altLang="en-US" b="1" dirty="0">
                <a:latin typeface="Courier New" pitchFamily="49" charset="0"/>
              </a:rPr>
              <a:t>),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                 </a:t>
            </a:r>
            <a:r>
              <a:rPr lang="en-US" altLang="en-US" b="1" dirty="0" err="1">
                <a:latin typeface="Courier New" pitchFamily="49" charset="0"/>
              </a:rPr>
              <a:t>Seq</a:t>
            </a:r>
            <a:r>
              <a:rPr lang="en-US" altLang="en-US" b="1" dirty="0">
                <a:latin typeface="Courier New" pitchFamily="49" charset="0"/>
              </a:rPr>
              <a:t>(Assign(</a:t>
            </a:r>
            <a:r>
              <a:rPr lang="en-US" altLang="en-US" b="1" dirty="0" err="1">
                <a:latin typeface="Courier New" pitchFamily="49" charset="0"/>
              </a:rPr>
              <a:t>arg,e</a:t>
            </a:r>
            <a:r>
              <a:rPr lang="en-US" altLang="en-US" b="1" dirty="0">
                <a:latin typeface="Courier New" pitchFamily="49" charset="0"/>
              </a:rPr>
              <a:t>),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                 </a:t>
            </a:r>
            <a:r>
              <a:rPr lang="en-US" altLang="en-US" b="1" dirty="0" err="1">
                <a:latin typeface="Courier New" pitchFamily="49" charset="0"/>
              </a:rPr>
              <a:t>Seq</a:t>
            </a:r>
            <a:r>
              <a:rPr lang="en-US" altLang="en-US" b="1" dirty="0">
                <a:latin typeface="Courier New" pitchFamily="49" charset="0"/>
              </a:rPr>
              <a:t>(body,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                     Assign(</a:t>
            </a:r>
            <a:r>
              <a:rPr lang="en-US" altLang="en-US" b="1" dirty="0" err="1">
                <a:latin typeface="Courier New" pitchFamily="49" charset="0"/>
              </a:rPr>
              <a:t>arg,Var</a:t>
            </a:r>
            <a:r>
              <a:rPr lang="en-US" altLang="en-US" b="1" dirty="0">
                <a:latin typeface="Courier New" pitchFamily="49" charset="0"/>
              </a:rPr>
              <a:t> y)))))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E295-E53B-49E2-9D76-987BCCD6C70C}" type="slidenum">
              <a:rPr lang="en-US" altLang="en-US"/>
              <a:pPr/>
              <a:t>53</a:t>
            </a:fld>
            <a:endParaRPr lang="en-US" altLang="en-US"/>
          </a:p>
        </p:txBody>
      </p:sp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Did that work?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r>
              <a:rPr lang="en-US" altLang="en-US" dirty="0"/>
              <a:t>“fresh” is pretty sloppy (but okay, it’s </a:t>
            </a:r>
            <a:r>
              <a:rPr lang="en-US" altLang="en-US" dirty="0" err="1"/>
              <a:t>malloc</a:t>
            </a:r>
            <a:r>
              <a:rPr lang="en-US" altLang="en-US" dirty="0"/>
              <a:t>)</a:t>
            </a:r>
          </a:p>
          <a:p>
            <a:r>
              <a:rPr lang="en-US" altLang="en-US" dirty="0"/>
              <a:t>Not an elegant model of a key PL feature</a:t>
            </a:r>
          </a:p>
          <a:p>
            <a:r>
              <a:rPr lang="en-US" altLang="en-US" dirty="0">
                <a:solidFill>
                  <a:srgbClr val="FF5050"/>
                </a:solidFill>
              </a:rPr>
              <a:t>Still wrong:</a:t>
            </a:r>
          </a:p>
          <a:p>
            <a:pPr lvl="1"/>
            <a:r>
              <a:rPr lang="en-US" altLang="en-US" dirty="0"/>
              <a:t>In functional or OOP: variables in </a:t>
            </a:r>
            <a:r>
              <a:rPr lang="en-US" altLang="en-US" b="1" dirty="0">
                <a:latin typeface="Courier New" pitchFamily="49" charset="0"/>
              </a:rPr>
              <a:t>body</a:t>
            </a:r>
            <a:r>
              <a:rPr lang="en-US" altLang="en-US" dirty="0"/>
              <a:t> should be looked up based on where </a:t>
            </a:r>
            <a:r>
              <a:rPr lang="en-US" altLang="en-US" b="1" dirty="0">
                <a:latin typeface="Courier New" pitchFamily="49" charset="0"/>
              </a:rPr>
              <a:t>body</a:t>
            </a:r>
            <a:r>
              <a:rPr lang="en-US" altLang="en-US" dirty="0"/>
              <a:t> came from</a:t>
            </a:r>
          </a:p>
          <a:p>
            <a:pPr lvl="1"/>
            <a:r>
              <a:rPr lang="en-US" altLang="en-US" dirty="0"/>
              <a:t>Even in C: If </a:t>
            </a:r>
            <a:r>
              <a:rPr lang="en-US" altLang="en-US" b="1" dirty="0">
                <a:latin typeface="Courier New" pitchFamily="49" charset="0"/>
              </a:rPr>
              <a:t>body</a:t>
            </a:r>
            <a:r>
              <a:rPr lang="en-US" altLang="en-US" dirty="0"/>
              <a:t> calls a function that accesses a global variable named </a:t>
            </a:r>
            <a:r>
              <a:rPr lang="en-US" altLang="en-US" b="1" dirty="0" err="1">
                <a:latin typeface="Courier New" pitchFamily="49" charset="0"/>
              </a:rPr>
              <a:t>arg</a:t>
            </a:r>
            <a:endParaRPr lang="en-US" altLang="en-US" b="1" dirty="0">
              <a:latin typeface="Courier New" pitchFamily="49" charset="0"/>
            </a:endParaRPr>
          </a:p>
          <a:p>
            <a:pPr lvl="1"/>
            <a:r>
              <a:rPr lang="en-US" altLang="en-US" dirty="0"/>
              <a:t>Examples…</a:t>
            </a:r>
          </a:p>
          <a:p>
            <a:endParaRPr lang="en-US" altLang="en-US" dirty="0"/>
          </a:p>
          <a:p>
            <a:endParaRPr lang="en-US" altLang="en-US" b="1" dirty="0">
              <a:latin typeface="Courier New" pitchFamily="49" charset="0"/>
            </a:endParaRPr>
          </a:p>
        </p:txBody>
      </p:sp>
      <p:sp>
        <p:nvSpPr>
          <p:cNvPr id="424964" name="Rectangle 4"/>
          <p:cNvSpPr>
            <a:spLocks noChangeArrowheads="1"/>
          </p:cNvSpPr>
          <p:nvPr/>
        </p:nvSpPr>
        <p:spPr bwMode="auto">
          <a:xfrm>
            <a:off x="762000" y="1600200"/>
            <a:ext cx="7696200" cy="6858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5050"/>
                </a:solidFill>
                <a:latin typeface="Courier New" pitchFamily="49" charset="0"/>
              </a:rPr>
              <a:t>(* </a:t>
            </a:r>
            <a:r>
              <a:rPr lang="en-US" altLang="en-US" b="1" dirty="0" err="1">
                <a:solidFill>
                  <a:srgbClr val="FF5050"/>
                </a:solidFill>
                <a:latin typeface="Courier New" pitchFamily="49" charset="0"/>
              </a:rPr>
              <a:t>str</a:t>
            </a:r>
            <a:r>
              <a:rPr lang="en-US" altLang="en-US" b="1" dirty="0">
                <a:solidFill>
                  <a:srgbClr val="FF5050"/>
                </a:solidFill>
                <a:latin typeface="Courier New" pitchFamily="49" charset="0"/>
              </a:rPr>
              <a:t>(e) becomes y:=arg; </a:t>
            </a:r>
            <a:r>
              <a:rPr lang="en-US" altLang="en-US" b="1" dirty="0" err="1">
                <a:solidFill>
                  <a:srgbClr val="FF5050"/>
                </a:solidFill>
                <a:latin typeface="Courier New" pitchFamily="49" charset="0"/>
              </a:rPr>
              <a:t>arg</a:t>
            </a:r>
            <a:r>
              <a:rPr lang="en-US" altLang="en-US" b="1" dirty="0">
                <a:solidFill>
                  <a:srgbClr val="FF5050"/>
                </a:solidFill>
                <a:latin typeface="Courier New" pitchFamily="49" charset="0"/>
              </a:rPr>
              <a:t>:=e; body; </a:t>
            </a:r>
            <a:r>
              <a:rPr lang="en-US" altLang="en-US" b="1" dirty="0" err="1">
                <a:solidFill>
                  <a:srgbClr val="FF5050"/>
                </a:solidFill>
                <a:latin typeface="Courier New" pitchFamily="49" charset="0"/>
              </a:rPr>
              <a:t>arg</a:t>
            </a:r>
            <a:r>
              <a:rPr lang="en-US" altLang="en-US" b="1" dirty="0">
                <a:solidFill>
                  <a:srgbClr val="FF5050"/>
                </a:solidFill>
                <a:latin typeface="Courier New" pitchFamily="49" charset="0"/>
              </a:rPr>
              <a:t>:=y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5050"/>
                </a:solidFill>
                <a:latin typeface="Courier New" pitchFamily="49" charset="0"/>
              </a:rPr>
              <a:t>    where y is </a:t>
            </a:r>
            <a:r>
              <a:rPr lang="en-US" altLang="en-US" b="1" dirty="0" smtClean="0">
                <a:solidFill>
                  <a:srgbClr val="FF5050"/>
                </a:solidFill>
                <a:latin typeface="Courier New" pitchFamily="49" charset="0"/>
              </a:rPr>
              <a:t>"fresh" </a:t>
            </a:r>
            <a:r>
              <a:rPr lang="en-US" altLang="en-US" b="1" dirty="0">
                <a:solidFill>
                  <a:srgbClr val="FF5050"/>
                </a:solidFill>
                <a:latin typeface="Courier New" pitchFamily="49" charset="0"/>
              </a:rPr>
              <a:t>*)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ADAA9-F8BB-454B-9BB8-18091AC1D6AC}" type="slidenum">
              <a:rPr lang="en-US" altLang="en-US"/>
              <a:pPr/>
              <a:t>54</a:t>
            </a:fld>
            <a:endParaRPr lang="en-US" altLang="en-US"/>
          </a:p>
        </p:txBody>
      </p:sp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Examples</a:t>
            </a:r>
          </a:p>
        </p:txBody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Using higher-order functions</a:t>
            </a:r>
          </a:p>
          <a:p>
            <a:pPr>
              <a:buFontTx/>
              <a:buNone/>
            </a:pPr>
            <a:r>
              <a:rPr lang="en-US" altLang="en-US" b="1">
                <a:latin typeface="Courier New" pitchFamily="49" charset="0"/>
              </a:rPr>
              <a:t>	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[ (fun f1 x -&gt; g := fun z -&gt; ans := x + z) ]</a:t>
            </a:r>
          </a:p>
          <a:p>
            <a:pPr>
              <a:buFontTx/>
              <a:buNone/>
            </a:pP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	f1(2); x:=3; g(4);</a:t>
            </a:r>
          </a:p>
          <a:p>
            <a:pPr lvl="1"/>
            <a:r>
              <a:rPr lang="en-US" altLang="en-US"/>
              <a:t>“Should” set </a:t>
            </a:r>
            <a:r>
              <a:rPr lang="en-US" altLang="en-US" b="1">
                <a:latin typeface="Courier New" pitchFamily="49" charset="0"/>
              </a:rPr>
              <a:t>ans</a:t>
            </a:r>
            <a:r>
              <a:rPr lang="en-US" altLang="en-US"/>
              <a:t> to 6, but instead we get 7 because of “when/where” we look up x</a:t>
            </a:r>
          </a:p>
          <a:p>
            <a:pPr lvl="1"/>
            <a:endParaRPr lang="en-US" altLang="en-US"/>
          </a:p>
          <a:p>
            <a:r>
              <a:rPr lang="en-US" altLang="en-US"/>
              <a:t>Using globals and function pointers</a:t>
            </a:r>
          </a:p>
          <a:p>
            <a:pPr>
              <a:buFontTx/>
              <a:buNone/>
            </a:pPr>
            <a:r>
              <a:rPr lang="en-US" altLang="en-US" b="1">
                <a:latin typeface="Courier New" pitchFamily="49" charset="0"/>
              </a:rPr>
              <a:t>	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[  (fun f1 x -&gt; f2(y); ans := x) ;</a:t>
            </a:r>
          </a:p>
          <a:p>
            <a:pPr>
              <a:buFontTx/>
              <a:buNone/>
            </a:pP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  	   (fun f2 z -&gt; x:=4) ]</a:t>
            </a:r>
          </a:p>
          <a:p>
            <a:pPr>
              <a:buFontTx/>
              <a:buNone/>
            </a:pP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   f1(3);</a:t>
            </a:r>
          </a:p>
          <a:p>
            <a:pPr lvl="1"/>
            <a:r>
              <a:rPr lang="en-US" altLang="en-US"/>
              <a:t>“Should” set </a:t>
            </a:r>
            <a:r>
              <a:rPr lang="en-US" altLang="en-US" b="1">
                <a:latin typeface="Courier New" pitchFamily="49" charset="0"/>
              </a:rPr>
              <a:t>ans</a:t>
            </a:r>
            <a:r>
              <a:rPr lang="en-US" altLang="en-US"/>
              <a:t> to 3, but instead we get 4 because </a:t>
            </a:r>
            <a:r>
              <a:rPr lang="en-US" altLang="en-US" b="1">
                <a:latin typeface="Courier New" pitchFamily="49" charset="0"/>
              </a:rPr>
              <a:t>x</a:t>
            </a:r>
            <a:r>
              <a:rPr lang="en-US" altLang="en-US"/>
              <a:t> is still fundamentally a global 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3661-DADF-43DF-BEB0-239D62356370}" type="slidenum">
              <a:rPr lang="en-US" altLang="en-US"/>
              <a:pPr/>
              <a:t>55</a:t>
            </a:fld>
            <a:endParaRPr lang="en-US" altLang="en-US"/>
          </a:p>
        </p:txBody>
      </p:sp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Let’s give up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Cannot</a:t>
            </a:r>
            <a:r>
              <a:rPr lang="en-US" altLang="en-US"/>
              <a:t> properly model local scope via a global heap of integers</a:t>
            </a:r>
          </a:p>
          <a:p>
            <a:pPr lvl="1"/>
            <a:r>
              <a:rPr lang="en-US" altLang="en-US"/>
              <a:t>Functions are not syntactic sugar for assignments to globals</a:t>
            </a:r>
          </a:p>
          <a:p>
            <a:r>
              <a:rPr lang="en-US" altLang="en-US"/>
              <a:t>So let’s build a model of this key concept</a:t>
            </a:r>
          </a:p>
          <a:p>
            <a:pPr lvl="1"/>
            <a:r>
              <a:rPr lang="en-US" altLang="en-US"/>
              <a:t>Or just borrow one from 1930s logic</a:t>
            </a:r>
          </a:p>
          <a:p>
            <a:r>
              <a:rPr lang="en-US" altLang="en-US"/>
              <a:t>And for now, drop mutation, conditionals, and loops</a:t>
            </a:r>
          </a:p>
          <a:p>
            <a:pPr lvl="1"/>
            <a:r>
              <a:rPr lang="en-US" altLang="en-US"/>
              <a:t>We won’t need them!</a:t>
            </a:r>
          </a:p>
          <a:p>
            <a:r>
              <a:rPr lang="en-US" altLang="en-US"/>
              <a:t>The Lambda calculus in BNF</a:t>
            </a:r>
          </a:p>
          <a:p>
            <a:pPr>
              <a:buFontTx/>
              <a:buNone/>
            </a:pPr>
            <a:r>
              <a:rPr lang="en-US" altLang="en-US"/>
              <a:t>			Expressions:	e </a:t>
            </a:r>
            <a:r>
              <a:rPr lang="en-US" altLang="en-US">
                <a:solidFill>
                  <a:srgbClr val="009900"/>
                </a:solidFill>
              </a:rPr>
              <a:t>::= </a:t>
            </a:r>
            <a:r>
              <a:rPr lang="en-US" altLang="en-US"/>
              <a:t>x </a:t>
            </a:r>
            <a:r>
              <a:rPr lang="en-US" altLang="en-US">
                <a:solidFill>
                  <a:srgbClr val="009900"/>
                </a:solidFill>
              </a:rPr>
              <a:t>|</a:t>
            </a:r>
            <a:r>
              <a:rPr lang="en-US" altLang="en-US"/>
              <a:t> </a:t>
            </a:r>
            <a:r>
              <a:rPr lang="el-GR" altLang="en-US">
                <a:solidFill>
                  <a:schemeClr val="accent2"/>
                </a:solidFill>
                <a:cs typeface="Arial" charset="0"/>
              </a:rPr>
              <a:t>λ</a:t>
            </a:r>
            <a:r>
              <a:rPr lang="en-US" altLang="en-US"/>
              <a:t>x</a:t>
            </a:r>
            <a:r>
              <a:rPr lang="en-US" altLang="en-US">
                <a:solidFill>
                  <a:schemeClr val="accent2"/>
                </a:solidFill>
              </a:rPr>
              <a:t>.</a:t>
            </a:r>
            <a:r>
              <a:rPr lang="en-US" altLang="en-US"/>
              <a:t> e </a:t>
            </a:r>
            <a:r>
              <a:rPr lang="en-US" altLang="en-US">
                <a:solidFill>
                  <a:srgbClr val="009900"/>
                </a:solidFill>
              </a:rPr>
              <a:t>|</a:t>
            </a:r>
            <a:r>
              <a:rPr lang="en-US" altLang="en-US"/>
              <a:t> e e</a:t>
            </a:r>
          </a:p>
          <a:p>
            <a:pPr>
              <a:buFontTx/>
              <a:buNone/>
            </a:pPr>
            <a:r>
              <a:rPr lang="en-US" altLang="en-US"/>
              <a:t>			Values:        	v </a:t>
            </a:r>
            <a:r>
              <a:rPr lang="en-US" altLang="en-US">
                <a:solidFill>
                  <a:srgbClr val="009900"/>
                </a:solidFill>
              </a:rPr>
              <a:t>::= </a:t>
            </a:r>
            <a:r>
              <a:rPr lang="el-GR" altLang="en-US">
                <a:solidFill>
                  <a:schemeClr val="accent2"/>
                </a:solidFill>
                <a:cs typeface="Arial" charset="0"/>
              </a:rPr>
              <a:t>λ</a:t>
            </a:r>
            <a:r>
              <a:rPr lang="en-US" altLang="en-US"/>
              <a:t>x</a:t>
            </a:r>
            <a:r>
              <a:rPr lang="en-US" altLang="en-US">
                <a:solidFill>
                  <a:schemeClr val="accent2"/>
                </a:solidFill>
              </a:rPr>
              <a:t>.</a:t>
            </a:r>
            <a:r>
              <a:rPr lang="en-US" altLang="en-US"/>
              <a:t> 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6ED02-DC7A-4676-B513-3CFEF33BBEAC}" type="slidenum">
              <a:rPr lang="en-US" altLang="en-US"/>
              <a:pPr/>
              <a:t>56</a:t>
            </a:fld>
            <a:endParaRPr lang="en-US" altLang="en-US"/>
          </a:p>
        </p:txBody>
      </p:sp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That’s all of it!</a:t>
            </a:r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			Expressions:	</a:t>
            </a:r>
            <a:r>
              <a:rPr lang="en-US" altLang="en-US" i="1"/>
              <a:t>e</a:t>
            </a:r>
            <a:r>
              <a:rPr lang="en-US" altLang="en-US"/>
              <a:t> </a:t>
            </a:r>
            <a:r>
              <a:rPr lang="en-US" altLang="en-US">
                <a:solidFill>
                  <a:srgbClr val="009900"/>
                </a:solidFill>
              </a:rPr>
              <a:t>::= </a:t>
            </a:r>
            <a:r>
              <a:rPr lang="en-US" altLang="en-US" i="1"/>
              <a:t>x</a:t>
            </a:r>
            <a:r>
              <a:rPr lang="en-US" altLang="en-US"/>
              <a:t> </a:t>
            </a:r>
            <a:r>
              <a:rPr lang="en-US" altLang="en-US">
                <a:solidFill>
                  <a:srgbClr val="009900"/>
                </a:solidFill>
              </a:rPr>
              <a:t>|</a:t>
            </a:r>
            <a:r>
              <a:rPr lang="en-US" altLang="en-US"/>
              <a:t> </a:t>
            </a:r>
            <a:r>
              <a:rPr lang="el-GR" altLang="en-US">
                <a:solidFill>
                  <a:schemeClr val="accent2"/>
                </a:solidFill>
                <a:cs typeface="Arial" charset="0"/>
              </a:rPr>
              <a:t>λ</a:t>
            </a:r>
            <a:r>
              <a:rPr lang="en-US" altLang="en-US" i="1"/>
              <a:t>x</a:t>
            </a:r>
            <a:r>
              <a:rPr lang="en-US" altLang="en-US">
                <a:solidFill>
                  <a:schemeClr val="accent2"/>
                </a:solidFill>
              </a:rPr>
              <a:t>.</a:t>
            </a:r>
            <a:r>
              <a:rPr lang="en-US" altLang="en-US"/>
              <a:t> </a:t>
            </a:r>
            <a:r>
              <a:rPr lang="en-US" altLang="en-US" i="1"/>
              <a:t>e</a:t>
            </a:r>
            <a:r>
              <a:rPr lang="en-US" altLang="en-US"/>
              <a:t> </a:t>
            </a:r>
            <a:r>
              <a:rPr lang="en-US" altLang="en-US">
                <a:solidFill>
                  <a:srgbClr val="009900"/>
                </a:solidFill>
              </a:rPr>
              <a:t>|</a:t>
            </a:r>
            <a:r>
              <a:rPr lang="en-US" altLang="en-US"/>
              <a:t> </a:t>
            </a:r>
            <a:r>
              <a:rPr lang="en-US" altLang="en-US" i="1"/>
              <a:t>e e</a:t>
            </a:r>
          </a:p>
          <a:p>
            <a:pPr>
              <a:buFontTx/>
              <a:buNone/>
            </a:pPr>
            <a:r>
              <a:rPr lang="en-US" altLang="en-US"/>
              <a:t>			Values:        	</a:t>
            </a:r>
            <a:r>
              <a:rPr lang="en-US" altLang="en-US" i="1"/>
              <a:t>v</a:t>
            </a:r>
            <a:r>
              <a:rPr lang="en-US" altLang="en-US"/>
              <a:t> </a:t>
            </a:r>
            <a:r>
              <a:rPr lang="en-US" altLang="en-US">
                <a:solidFill>
                  <a:srgbClr val="009900"/>
                </a:solidFill>
              </a:rPr>
              <a:t>::= </a:t>
            </a:r>
            <a:r>
              <a:rPr lang="el-GR" altLang="en-US">
                <a:solidFill>
                  <a:schemeClr val="accent2"/>
                </a:solidFill>
                <a:cs typeface="Arial" charset="0"/>
              </a:rPr>
              <a:t>λ</a:t>
            </a:r>
            <a:r>
              <a:rPr lang="en-US" altLang="en-US" i="1"/>
              <a:t>x</a:t>
            </a:r>
            <a:r>
              <a:rPr lang="en-US" altLang="en-US">
                <a:solidFill>
                  <a:schemeClr val="accent2"/>
                </a:solidFill>
              </a:rPr>
              <a:t>.</a:t>
            </a:r>
            <a:r>
              <a:rPr lang="en-US" altLang="en-US"/>
              <a:t> </a:t>
            </a:r>
            <a:r>
              <a:rPr lang="en-US" altLang="en-US" i="1"/>
              <a:t>e</a:t>
            </a:r>
          </a:p>
          <a:p>
            <a:pPr>
              <a:buFontTx/>
              <a:buNone/>
            </a:pPr>
            <a:r>
              <a:rPr lang="en-US" altLang="en-US"/>
              <a:t>A program is an </a:t>
            </a:r>
            <a:r>
              <a:rPr lang="en-US" altLang="en-US" i="1"/>
              <a:t>e</a:t>
            </a:r>
            <a:r>
              <a:rPr lang="en-US" altLang="en-US"/>
              <a:t>.  To call a function:</a:t>
            </a:r>
          </a:p>
          <a:p>
            <a:pPr algn="ctr">
              <a:buFontTx/>
              <a:buNone/>
            </a:pPr>
            <a:r>
              <a:rPr lang="en-US" altLang="en-US"/>
              <a:t>   </a:t>
            </a:r>
            <a:r>
              <a:rPr lang="en-US" altLang="en-US">
                <a:solidFill>
                  <a:schemeClr val="accent2"/>
                </a:solidFill>
              </a:rPr>
              <a:t>substitute the argument for the bound variable</a:t>
            </a:r>
          </a:p>
          <a:p>
            <a:pPr>
              <a:buFontTx/>
              <a:buNone/>
            </a:pPr>
            <a:r>
              <a:rPr lang="en-US" altLang="en-US"/>
              <a:t>That’s the key operation we were missing</a:t>
            </a:r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r>
              <a:rPr lang="en-US" altLang="en-US"/>
              <a:t>Example substitutions:</a:t>
            </a:r>
          </a:p>
          <a:p>
            <a:pPr algn="ctr">
              <a:buFontTx/>
              <a:buNone/>
            </a:pPr>
            <a:r>
              <a:rPr lang="en-US" altLang="en-US">
                <a:cs typeface="Arial" charset="0"/>
              </a:rPr>
              <a:t>   (</a:t>
            </a:r>
            <a:r>
              <a:rPr lang="el-GR" altLang="en-US">
                <a:solidFill>
                  <a:schemeClr val="accent2"/>
                </a:solidFill>
                <a:cs typeface="Arial" charset="0"/>
              </a:rPr>
              <a:t>λ</a:t>
            </a:r>
            <a:r>
              <a:rPr lang="en-US" altLang="en-US"/>
              <a:t>x</a:t>
            </a:r>
            <a:r>
              <a:rPr lang="en-US" altLang="en-US">
                <a:solidFill>
                  <a:schemeClr val="accent2"/>
                </a:solidFill>
              </a:rPr>
              <a:t>.</a:t>
            </a:r>
            <a:r>
              <a:rPr lang="en-US" altLang="en-US"/>
              <a:t> x) (</a:t>
            </a:r>
            <a:r>
              <a:rPr lang="el-GR" altLang="en-US">
                <a:solidFill>
                  <a:schemeClr val="accent2"/>
                </a:solidFill>
                <a:cs typeface="Arial" charset="0"/>
              </a:rPr>
              <a:t>λ</a:t>
            </a:r>
            <a:r>
              <a:rPr lang="en-US" altLang="en-US"/>
              <a:t>y</a:t>
            </a:r>
            <a:r>
              <a:rPr lang="en-US" altLang="en-US">
                <a:solidFill>
                  <a:schemeClr val="accent2"/>
                </a:solidFill>
              </a:rPr>
              <a:t>. </a:t>
            </a:r>
            <a:r>
              <a:rPr lang="en-US" altLang="en-US"/>
              <a:t>y) </a:t>
            </a:r>
            <a:r>
              <a:rPr lang="en-US" altLang="en-US">
                <a:sym typeface="Wingdings" pitchFamily="2" charset="2"/>
              </a:rPr>
              <a:t> </a:t>
            </a:r>
            <a:r>
              <a:rPr lang="el-GR" altLang="en-US">
                <a:solidFill>
                  <a:schemeClr val="accent2"/>
                </a:solidFill>
                <a:cs typeface="Arial" charset="0"/>
              </a:rPr>
              <a:t>λ</a:t>
            </a:r>
            <a:r>
              <a:rPr lang="en-US" altLang="en-US"/>
              <a:t>y</a:t>
            </a:r>
            <a:r>
              <a:rPr lang="en-US" altLang="en-US">
                <a:solidFill>
                  <a:schemeClr val="accent2"/>
                </a:solidFill>
              </a:rPr>
              <a:t>. </a:t>
            </a:r>
            <a:r>
              <a:rPr lang="en-US" altLang="en-US"/>
              <a:t>y</a:t>
            </a:r>
          </a:p>
          <a:p>
            <a:pPr algn="ctr">
              <a:buFontTx/>
              <a:buNone/>
            </a:pPr>
            <a:r>
              <a:rPr lang="en-US" altLang="en-US">
                <a:cs typeface="Arial" charset="0"/>
              </a:rPr>
              <a:t>(</a:t>
            </a:r>
            <a:r>
              <a:rPr lang="el-GR" altLang="en-US">
                <a:solidFill>
                  <a:schemeClr val="accent2"/>
                </a:solidFill>
                <a:cs typeface="Arial" charset="0"/>
              </a:rPr>
              <a:t>λ</a:t>
            </a:r>
            <a:r>
              <a:rPr lang="en-US" altLang="en-US"/>
              <a:t>x</a:t>
            </a:r>
            <a:r>
              <a:rPr lang="en-US" altLang="en-US">
                <a:solidFill>
                  <a:schemeClr val="accent2"/>
                </a:solidFill>
              </a:rPr>
              <a:t>.</a:t>
            </a:r>
            <a:r>
              <a:rPr lang="en-US" altLang="en-US"/>
              <a:t> </a:t>
            </a:r>
            <a:r>
              <a:rPr lang="el-GR" altLang="en-US">
                <a:solidFill>
                  <a:schemeClr val="accent2"/>
                </a:solidFill>
                <a:cs typeface="Arial" charset="0"/>
              </a:rPr>
              <a:t>λ</a:t>
            </a:r>
            <a:r>
              <a:rPr lang="en-US" altLang="en-US"/>
              <a:t>y</a:t>
            </a:r>
            <a:r>
              <a:rPr lang="en-US" altLang="en-US">
                <a:solidFill>
                  <a:schemeClr val="accent2"/>
                </a:solidFill>
              </a:rPr>
              <a:t>.</a:t>
            </a:r>
            <a:r>
              <a:rPr lang="en-US" altLang="en-US"/>
              <a:t> y x) (</a:t>
            </a:r>
            <a:r>
              <a:rPr lang="el-GR" altLang="en-US">
                <a:solidFill>
                  <a:schemeClr val="accent2"/>
                </a:solidFill>
                <a:cs typeface="Arial" charset="0"/>
              </a:rPr>
              <a:t>λ</a:t>
            </a:r>
            <a:r>
              <a:rPr lang="en-US" altLang="en-US"/>
              <a:t>z</a:t>
            </a:r>
            <a:r>
              <a:rPr lang="en-US" altLang="en-US">
                <a:solidFill>
                  <a:schemeClr val="accent2"/>
                </a:solidFill>
              </a:rPr>
              <a:t>. </a:t>
            </a:r>
            <a:r>
              <a:rPr lang="en-US" altLang="en-US"/>
              <a:t>z) </a:t>
            </a:r>
            <a:r>
              <a:rPr lang="en-US" altLang="en-US">
                <a:sym typeface="Wingdings" pitchFamily="2" charset="2"/>
              </a:rPr>
              <a:t> </a:t>
            </a:r>
            <a:r>
              <a:rPr lang="el-GR" altLang="en-US">
                <a:solidFill>
                  <a:schemeClr val="accent2"/>
                </a:solidFill>
                <a:cs typeface="Arial" charset="0"/>
              </a:rPr>
              <a:t>λ</a:t>
            </a:r>
            <a:r>
              <a:rPr lang="en-US" altLang="en-US"/>
              <a:t>y</a:t>
            </a:r>
            <a:r>
              <a:rPr lang="en-US" altLang="en-US">
                <a:solidFill>
                  <a:schemeClr val="accent2"/>
                </a:solidFill>
              </a:rPr>
              <a:t>.</a:t>
            </a:r>
            <a:r>
              <a:rPr lang="en-US" altLang="en-US"/>
              <a:t> y (</a:t>
            </a:r>
            <a:r>
              <a:rPr lang="el-GR" altLang="en-US">
                <a:solidFill>
                  <a:schemeClr val="accent2"/>
                </a:solidFill>
                <a:cs typeface="Arial" charset="0"/>
              </a:rPr>
              <a:t>λ</a:t>
            </a:r>
            <a:r>
              <a:rPr lang="en-US" altLang="en-US"/>
              <a:t>z</a:t>
            </a:r>
            <a:r>
              <a:rPr lang="en-US" altLang="en-US">
                <a:solidFill>
                  <a:schemeClr val="accent2"/>
                </a:solidFill>
              </a:rPr>
              <a:t>. </a:t>
            </a:r>
            <a:r>
              <a:rPr lang="en-US" altLang="en-US"/>
              <a:t>z)</a:t>
            </a:r>
          </a:p>
          <a:p>
            <a:pPr algn="ctr">
              <a:buFontTx/>
              <a:buNone/>
            </a:pPr>
            <a:r>
              <a:rPr lang="en-US" altLang="en-US"/>
              <a:t>(</a:t>
            </a:r>
            <a:r>
              <a:rPr lang="el-GR" altLang="en-US">
                <a:solidFill>
                  <a:schemeClr val="accent2"/>
                </a:solidFill>
                <a:cs typeface="Arial" charset="0"/>
              </a:rPr>
              <a:t>λ</a:t>
            </a:r>
            <a:r>
              <a:rPr lang="en-US" altLang="en-US"/>
              <a:t>x</a:t>
            </a:r>
            <a:r>
              <a:rPr lang="en-US" altLang="en-US">
                <a:solidFill>
                  <a:schemeClr val="accent2"/>
                </a:solidFill>
              </a:rPr>
              <a:t>.</a:t>
            </a:r>
            <a:r>
              <a:rPr lang="en-US" altLang="en-US"/>
              <a:t> x x) (</a:t>
            </a:r>
            <a:r>
              <a:rPr lang="el-GR" altLang="en-US">
                <a:solidFill>
                  <a:schemeClr val="accent2"/>
                </a:solidFill>
                <a:cs typeface="Arial" charset="0"/>
              </a:rPr>
              <a:t>λ</a:t>
            </a:r>
            <a:r>
              <a:rPr lang="en-US" altLang="en-US"/>
              <a:t>x</a:t>
            </a:r>
            <a:r>
              <a:rPr lang="en-US" altLang="en-US">
                <a:solidFill>
                  <a:schemeClr val="accent2"/>
                </a:solidFill>
              </a:rPr>
              <a:t>.</a:t>
            </a:r>
            <a:r>
              <a:rPr lang="en-US" altLang="en-US"/>
              <a:t> x x)</a:t>
            </a:r>
            <a:r>
              <a:rPr lang="en-US" altLang="en-US">
                <a:sym typeface="Wingdings" pitchFamily="2" charset="2"/>
              </a:rPr>
              <a:t> </a:t>
            </a:r>
            <a:r>
              <a:rPr lang="en-US" altLang="en-US"/>
              <a:t>(</a:t>
            </a:r>
            <a:r>
              <a:rPr lang="el-GR" altLang="en-US">
                <a:solidFill>
                  <a:schemeClr val="accent2"/>
                </a:solidFill>
                <a:cs typeface="Arial" charset="0"/>
              </a:rPr>
              <a:t>λ</a:t>
            </a:r>
            <a:r>
              <a:rPr lang="en-US" altLang="en-US"/>
              <a:t>x</a:t>
            </a:r>
            <a:r>
              <a:rPr lang="en-US" altLang="en-US">
                <a:solidFill>
                  <a:schemeClr val="accent2"/>
                </a:solidFill>
              </a:rPr>
              <a:t>.</a:t>
            </a:r>
            <a:r>
              <a:rPr lang="en-US" altLang="en-US"/>
              <a:t> x x) (</a:t>
            </a:r>
            <a:r>
              <a:rPr lang="el-GR" altLang="en-US">
                <a:solidFill>
                  <a:schemeClr val="accent2"/>
                </a:solidFill>
                <a:cs typeface="Arial" charset="0"/>
              </a:rPr>
              <a:t>λ</a:t>
            </a:r>
            <a:r>
              <a:rPr lang="en-US" altLang="en-US"/>
              <a:t>x</a:t>
            </a:r>
            <a:r>
              <a:rPr lang="en-US" altLang="en-US">
                <a:solidFill>
                  <a:schemeClr val="accent2"/>
                </a:solidFill>
              </a:rPr>
              <a:t>.</a:t>
            </a:r>
            <a:r>
              <a:rPr lang="en-US" altLang="en-US"/>
              <a:t> x x)</a:t>
            </a:r>
            <a:endParaRPr lang="en-US" altLang="en-US">
              <a:solidFill>
                <a:schemeClr val="accent2"/>
              </a:solidFill>
            </a:endParaRP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599B-7B06-41D4-8E20-68CF6AAD67C7}" type="slidenum">
              <a:rPr lang="en-US" altLang="en-US"/>
              <a:pPr/>
              <a:t>57</a:t>
            </a:fld>
            <a:endParaRPr lang="en-US" altLang="en-US"/>
          </a:p>
        </p:txBody>
      </p:sp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substitution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After substitution, the bound variable is </a:t>
            </a:r>
            <a:r>
              <a:rPr lang="en-US" altLang="en-US" i="1"/>
              <a:t>gone</a:t>
            </a:r>
            <a:r>
              <a:rPr lang="en-US" altLang="en-US"/>
              <a:t> </a:t>
            </a:r>
          </a:p>
          <a:p>
            <a:pPr lvl="1"/>
            <a:r>
              <a:rPr lang="en-US" altLang="en-US"/>
              <a:t>So clearly its name did not matter</a:t>
            </a:r>
          </a:p>
          <a:p>
            <a:pPr lvl="1"/>
            <a:r>
              <a:rPr lang="en-US" altLang="en-US"/>
              <a:t>That was our problem before</a:t>
            </a:r>
          </a:p>
          <a:p>
            <a:pPr lvl="1"/>
            <a:endParaRPr lang="en-US" altLang="en-US"/>
          </a:p>
          <a:p>
            <a:r>
              <a:rPr lang="en-US" altLang="en-US"/>
              <a:t>Given substitution we can define a little programming language</a:t>
            </a:r>
          </a:p>
          <a:p>
            <a:pPr lvl="1"/>
            <a:r>
              <a:rPr lang="en-US" altLang="en-US"/>
              <a:t> (correct &amp; precise definition is subtle; we’ll come back to it)</a:t>
            </a:r>
          </a:p>
          <a:p>
            <a:pPr lvl="1"/>
            <a:r>
              <a:rPr lang="en-US" altLang="en-US"/>
              <a:t>This microscopic PL turns out to be Turing-complete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D0E4-CE37-494E-9D56-6DBA8EED66B2}" type="slidenum">
              <a:rPr lang="en-US" altLang="en-US"/>
              <a:pPr/>
              <a:t>58</a:t>
            </a:fld>
            <a:endParaRPr lang="en-US" altLang="en-US"/>
          </a:p>
        </p:txBody>
      </p:sp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Full large-step interpreter</a:t>
            </a:r>
          </a:p>
        </p:txBody>
      </p:sp>
      <p:sp>
        <p:nvSpPr>
          <p:cNvPr id="437251" name="Rectangle 3"/>
          <p:cNvSpPr>
            <a:spLocks noChangeArrowheads="1"/>
          </p:cNvSpPr>
          <p:nvPr/>
        </p:nvSpPr>
        <p:spPr bwMode="auto">
          <a:xfrm>
            <a:off x="685800" y="1371600"/>
            <a:ext cx="7772400" cy="48768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type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exp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=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Var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of </a:t>
            </a:r>
            <a:r>
              <a:rPr lang="en-US" altLang="en-US" b="1" dirty="0">
                <a:latin typeface="Courier New" pitchFamily="49" charset="0"/>
              </a:rPr>
              <a:t>string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        |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Lam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of </a:t>
            </a:r>
            <a:r>
              <a:rPr lang="en-US" altLang="en-US" b="1" dirty="0">
                <a:latin typeface="Courier New" pitchFamily="49" charset="0"/>
              </a:rPr>
              <a:t>string*</a:t>
            </a:r>
            <a:r>
              <a:rPr lang="en-US" altLang="en-US" b="1" dirty="0" err="1">
                <a:latin typeface="Courier New" pitchFamily="49" charset="0"/>
              </a:rPr>
              <a:t>exp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</a:t>
            </a:r>
            <a:b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</a:b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     </a:t>
            </a:r>
            <a:r>
              <a:rPr lang="en-US" altLang="en-US" sz="1400" b="1" dirty="0">
                <a:solidFill>
                  <a:srgbClr val="009900"/>
                </a:solidFill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|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Apply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of </a:t>
            </a:r>
            <a:r>
              <a:rPr lang="en-US" altLang="en-US" b="1" dirty="0" err="1">
                <a:latin typeface="Courier New" pitchFamily="49" charset="0"/>
              </a:rPr>
              <a:t>exp</a:t>
            </a:r>
            <a:r>
              <a:rPr lang="en-US" altLang="en-US" b="1" dirty="0">
                <a:latin typeface="Courier New" pitchFamily="49" charset="0"/>
              </a:rPr>
              <a:t> * </a:t>
            </a:r>
            <a:r>
              <a:rPr lang="en-US" altLang="en-US" b="1" dirty="0" err="1">
                <a:latin typeface="Courier New" pitchFamily="49" charset="0"/>
              </a:rPr>
              <a:t>exp</a:t>
            </a:r>
            <a:endParaRPr lang="en-US" altLang="en-US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exception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BadExp</a:t>
            </a:r>
            <a:endParaRPr lang="en-US" altLang="en-US" b="1" dirty="0">
              <a:solidFill>
                <a:schemeClr val="accent2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let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subst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e1_with e2_for x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 …</a:t>
            </a:r>
            <a:r>
              <a:rPr lang="en-US" altLang="en-US" b="1" dirty="0">
                <a:solidFill>
                  <a:srgbClr val="FF5050"/>
                </a:solidFill>
                <a:latin typeface="Courier New" pitchFamily="49" charset="0"/>
              </a:rPr>
              <a:t>(*to be discussed*)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let rec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interp_large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e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 match</a:t>
            </a:r>
            <a:r>
              <a:rPr lang="en-US" altLang="en-US" b="1" dirty="0">
                <a:latin typeface="Courier New" pitchFamily="49" charset="0"/>
              </a:rPr>
              <a:t> e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with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  </a:t>
            </a:r>
            <a:r>
              <a:rPr lang="en-US" altLang="en-US" b="1" dirty="0" err="1">
                <a:latin typeface="Courier New" pitchFamily="49" charset="0"/>
              </a:rPr>
              <a:t>Var</a:t>
            </a:r>
            <a:r>
              <a:rPr lang="en-US" altLang="en-US" b="1" dirty="0">
                <a:latin typeface="Courier New" pitchFamily="49" charset="0"/>
              </a:rPr>
              <a:t> _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-&gt; </a:t>
            </a:r>
            <a:r>
              <a:rPr lang="en-US" altLang="en-US" b="1" dirty="0">
                <a:latin typeface="Courier New" pitchFamily="49" charset="0"/>
              </a:rPr>
              <a:t>raise </a:t>
            </a:r>
            <a:r>
              <a:rPr lang="en-US" altLang="en-US" b="1" dirty="0" err="1">
                <a:latin typeface="Courier New" pitchFamily="49" charset="0"/>
              </a:rPr>
              <a:t>BadExp</a:t>
            </a:r>
            <a:r>
              <a:rPr lang="en-US" altLang="en-US" b="1" dirty="0">
                <a:solidFill>
                  <a:srgbClr val="FF5050"/>
                </a:solidFill>
                <a:latin typeface="Courier New" pitchFamily="49" charset="0"/>
              </a:rPr>
              <a:t>(* unbound variable *)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|</a:t>
            </a:r>
            <a:r>
              <a:rPr lang="en-US" altLang="en-US" b="1" dirty="0">
                <a:latin typeface="Courier New" pitchFamily="49" charset="0"/>
              </a:rPr>
              <a:t> Lam _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-&gt; </a:t>
            </a:r>
            <a:r>
              <a:rPr lang="en-US" altLang="en-US" b="1" dirty="0">
                <a:latin typeface="Courier New" pitchFamily="49" charset="0"/>
              </a:rPr>
              <a:t>e </a:t>
            </a:r>
            <a:r>
              <a:rPr lang="en-US" altLang="en-US" b="1" dirty="0">
                <a:solidFill>
                  <a:srgbClr val="FF5050"/>
                </a:solidFill>
                <a:latin typeface="Courier New" pitchFamily="49" charset="0"/>
              </a:rPr>
              <a:t>(* functions are values *)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|</a:t>
            </a:r>
            <a:r>
              <a:rPr lang="en-US" altLang="en-US" b="1" dirty="0">
                <a:latin typeface="Courier New" pitchFamily="49" charset="0"/>
              </a:rPr>
              <a:t> Apply(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altLang="en-US" b="1" dirty="0">
                <a:latin typeface="Courier New" pitchFamily="49" charset="0"/>
              </a:rPr>
              <a:t>,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altLang="en-US" b="1" dirty="0">
                <a:latin typeface="Courier New" pitchFamily="49" charset="0"/>
              </a:rPr>
              <a:t>)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-&gt;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   let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v1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= </a:t>
            </a:r>
            <a:r>
              <a:rPr lang="en-US" altLang="en-US" b="1" dirty="0" err="1">
                <a:latin typeface="Courier New" pitchFamily="49" charset="0"/>
              </a:rPr>
              <a:t>interp_large</a:t>
            </a:r>
            <a:r>
              <a:rPr lang="en-US" altLang="en-US" b="1" dirty="0">
                <a:latin typeface="Courier New" pitchFamily="49" charset="0"/>
              </a:rPr>
              <a:t> e1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   let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v2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= </a:t>
            </a:r>
            <a:r>
              <a:rPr lang="en-US" altLang="en-US" b="1" dirty="0" err="1">
                <a:latin typeface="Courier New" pitchFamily="49" charset="0"/>
              </a:rPr>
              <a:t>interp_large</a:t>
            </a:r>
            <a:r>
              <a:rPr lang="en-US" altLang="en-US" b="1" dirty="0">
                <a:latin typeface="Courier New" pitchFamily="49" charset="0"/>
              </a:rPr>
              <a:t> e2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   match </a:t>
            </a:r>
            <a:r>
              <a:rPr lang="en-US" altLang="en-US" b="1" dirty="0">
                <a:latin typeface="Courier New" pitchFamily="49" charset="0"/>
              </a:rPr>
              <a:t>v1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with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     </a:t>
            </a:r>
            <a:r>
              <a:rPr lang="en-US" altLang="en-US" b="1" dirty="0">
                <a:latin typeface="Courier New" pitchFamily="49" charset="0"/>
              </a:rPr>
              <a:t>Lam(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altLang="en-US" b="1" dirty="0">
                <a:latin typeface="Courier New" pitchFamily="49" charset="0"/>
              </a:rPr>
              <a:t>,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e3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) -&gt; </a:t>
            </a:r>
            <a:r>
              <a:rPr lang="en-US" altLang="en-US" b="1" dirty="0" err="1">
                <a:latin typeface="Courier New" pitchFamily="49" charset="0"/>
              </a:rPr>
              <a:t>interp_large</a:t>
            </a:r>
            <a:r>
              <a:rPr lang="en-US" altLang="en-US" b="1" dirty="0">
                <a:latin typeface="Courier New" pitchFamily="49" charset="0"/>
              </a:rPr>
              <a:t> (</a:t>
            </a:r>
            <a:r>
              <a:rPr lang="en-US" altLang="en-US" b="1" dirty="0" err="1">
                <a:latin typeface="Courier New" pitchFamily="49" charset="0"/>
              </a:rPr>
              <a:t>subst</a:t>
            </a:r>
            <a:r>
              <a:rPr lang="en-US" altLang="en-US" b="1" dirty="0">
                <a:latin typeface="Courier New" pitchFamily="49" charset="0"/>
              </a:rPr>
              <a:t> e3 v2 x)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   | </a:t>
            </a:r>
            <a:r>
              <a:rPr lang="en-US" altLang="en-US" b="1" dirty="0">
                <a:latin typeface="Courier New" pitchFamily="49" charset="0"/>
              </a:rPr>
              <a:t>_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-&gt; </a:t>
            </a:r>
            <a:r>
              <a:rPr lang="en-US" altLang="en-US" b="1" dirty="0" err="1">
                <a:latin typeface="Courier New" pitchFamily="49" charset="0"/>
              </a:rPr>
              <a:t>failwith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smtClean="0">
                <a:latin typeface="Courier New" pitchFamily="49" charset="0"/>
              </a:rPr>
              <a:t>"impossible"</a:t>
            </a:r>
            <a:r>
              <a:rPr lang="en-US" altLang="en-US" b="1" dirty="0" smtClean="0">
                <a:solidFill>
                  <a:srgbClr val="009900"/>
                </a:solidFill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FF5050"/>
                </a:solidFill>
                <a:latin typeface="Courier New" pitchFamily="49" charset="0"/>
              </a:rPr>
              <a:t>(* why? *)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2B8B3-2D52-47C5-A1E6-02E18348EE32}" type="slidenum">
              <a:rPr lang="en-US" altLang="en-US"/>
              <a:pPr/>
              <a:t>59</a:t>
            </a:fld>
            <a:endParaRPr lang="en-US" altLang="en-US"/>
          </a:p>
        </p:txBody>
      </p:sp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Interpreter summarized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648200"/>
          </a:xfrm>
        </p:spPr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US" altLang="en-US"/>
              <a:t>Evaluation produces a value</a:t>
            </a:r>
          </a:p>
          <a:p>
            <a:pPr marL="457200" indent="-457200">
              <a:lnSpc>
                <a:spcPct val="90000"/>
              </a:lnSpc>
            </a:pPr>
            <a:endParaRPr lang="en-US" altLang="en-US" sz="1400"/>
          </a:p>
          <a:p>
            <a:pPr marL="457200" indent="-457200">
              <a:lnSpc>
                <a:spcPct val="90000"/>
              </a:lnSpc>
            </a:pPr>
            <a:r>
              <a:rPr lang="en-US" altLang="en-US"/>
              <a:t>Evaluate application (call) by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altLang="en-US"/>
              <a:t>Evaluate left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altLang="en-US"/>
              <a:t>Evaluate right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altLang="en-US"/>
              <a:t>Substitute result of (2) in body of result of (1) </a:t>
            </a:r>
          </a:p>
          <a:p>
            <a:pPr marL="1371600" lvl="2" indent="-457200">
              <a:lnSpc>
                <a:spcPct val="90000"/>
              </a:lnSpc>
              <a:buFontTx/>
              <a:buChar char="–"/>
            </a:pPr>
            <a:r>
              <a:rPr lang="en-US" altLang="en-US"/>
              <a:t>And evaluate result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endParaRPr lang="en-US" altLang="en-US" sz="1400"/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en-US" altLang="en-US"/>
              <a:t>A different semantics has a different </a:t>
            </a:r>
            <a:r>
              <a:rPr lang="en-US" altLang="en-US" i="1"/>
              <a:t>evaluation strategy</a:t>
            </a:r>
            <a:r>
              <a:rPr lang="en-US" altLang="en-US"/>
              <a:t>: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altLang="en-US"/>
              <a:t>Evaluate left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altLang="en-US"/>
              <a:t>Substitute right in body of result of (1)</a:t>
            </a:r>
          </a:p>
          <a:p>
            <a:pPr marL="1371600" lvl="2" indent="-457200">
              <a:lnSpc>
                <a:spcPct val="90000"/>
              </a:lnSpc>
              <a:buFontTx/>
              <a:buChar char="–"/>
            </a:pPr>
            <a:r>
              <a:rPr lang="en-US" altLang="en-US"/>
              <a:t>And evaluate result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52E99-553E-43D7-96AF-8DAD94326E9A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Heap access (review)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1828800"/>
          </a:xfrm>
        </p:spPr>
        <p:txBody>
          <a:bodyPr/>
          <a:lstStyle/>
          <a:p>
            <a:r>
              <a:rPr lang="en-US" altLang="en-US"/>
              <a:t>In IMP, a heap maps strings to values</a:t>
            </a:r>
          </a:p>
          <a:p>
            <a:r>
              <a:rPr lang="en-US" altLang="en-US"/>
              <a:t>Yes, we could use mutation, but that is:</a:t>
            </a:r>
          </a:p>
          <a:p>
            <a:pPr lvl="1"/>
            <a:r>
              <a:rPr lang="en-US" altLang="en-US"/>
              <a:t> less powerful (old heaps do not exist) </a:t>
            </a:r>
          </a:p>
          <a:p>
            <a:pPr lvl="1"/>
            <a:r>
              <a:rPr lang="en-US" altLang="en-US"/>
              <a:t> less explanatory (interpreter passes current heap)</a:t>
            </a:r>
          </a:p>
        </p:txBody>
      </p:sp>
      <p:sp>
        <p:nvSpPr>
          <p:cNvPr id="250884" name="Rectangle 4"/>
          <p:cNvSpPr>
            <a:spLocks noChangeArrowheads="1"/>
          </p:cNvSpPr>
          <p:nvPr/>
        </p:nvSpPr>
        <p:spPr bwMode="auto">
          <a:xfrm>
            <a:off x="838200" y="3352800"/>
            <a:ext cx="7848600" cy="21336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type</a:t>
            </a:r>
            <a:r>
              <a:rPr lang="en-US" altLang="en-US" b="1">
                <a:latin typeface="Courier New" pitchFamily="49" charset="0"/>
              </a:rPr>
              <a:t> heap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>
                <a:latin typeface="Courier New" pitchFamily="49" charset="0"/>
              </a:rPr>
              <a:t> (string * int) list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900" b="1">
              <a:solidFill>
                <a:srgbClr val="0099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let rec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lookup h str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=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match</a:t>
            </a:r>
            <a:r>
              <a:rPr lang="en-US" altLang="en-US" b="1">
                <a:latin typeface="Courier New" pitchFamily="49" charset="0"/>
              </a:rPr>
              <a:t> h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with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   []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</a:t>
            </a:r>
            <a:r>
              <a:rPr lang="en-US" altLang="en-US" b="1">
                <a:latin typeface="Courier New" pitchFamily="49" charset="0"/>
              </a:rPr>
              <a:t> 0 </a:t>
            </a:r>
            <a:r>
              <a:rPr lang="en-US" altLang="en-US" b="1">
                <a:solidFill>
                  <a:srgbClr val="FF5050"/>
                </a:solidFill>
                <a:latin typeface="Courier New" pitchFamily="49" charset="0"/>
              </a:rPr>
              <a:t>(* kind of a cheat *)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>
                <a:latin typeface="Courier New" pitchFamily="49" charset="0"/>
              </a:rPr>
              <a:t>(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altLang="en-US" b="1">
                <a:latin typeface="Courier New" pitchFamily="49" charset="0"/>
              </a:rPr>
              <a:t>,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altLang="en-US" b="1">
                <a:latin typeface="Courier New" pitchFamily="49" charset="0"/>
              </a:rPr>
              <a:t>)::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tl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if</a:t>
            </a:r>
            <a:r>
              <a:rPr lang="en-US" altLang="en-US" b="1">
                <a:latin typeface="Courier New" pitchFamily="49" charset="0"/>
              </a:rPr>
              <a:t> s=str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then</a:t>
            </a:r>
            <a:r>
              <a:rPr lang="en-US" altLang="en-US" b="1">
                <a:latin typeface="Courier New" pitchFamily="49" charset="0"/>
              </a:rPr>
              <a:t> i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else</a:t>
            </a:r>
            <a:r>
              <a:rPr lang="en-US" altLang="en-US" b="1">
                <a:latin typeface="Courier New" pitchFamily="49" charset="0"/>
              </a:rPr>
              <a:t> lookup tl str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let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update h str i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>
                <a:latin typeface="Courier New" pitchFamily="49" charset="0"/>
              </a:rPr>
              <a:t> (str,i)::h</a:t>
            </a:r>
          </a:p>
        </p:txBody>
      </p:sp>
      <p:sp>
        <p:nvSpPr>
          <p:cNvPr id="250885" name="Rectangle 5"/>
          <p:cNvSpPr>
            <a:spLocks noChangeArrowheads="1"/>
          </p:cNvSpPr>
          <p:nvPr/>
        </p:nvSpPr>
        <p:spPr bwMode="auto">
          <a:xfrm>
            <a:off x="685800" y="53340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50886" name="Rectangle 6"/>
          <p:cNvSpPr>
            <a:spLocks noChangeArrowheads="1"/>
          </p:cNvSpPr>
          <p:nvPr/>
        </p:nvSpPr>
        <p:spPr bwMode="auto">
          <a:xfrm>
            <a:off x="838200" y="5791200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As a </a:t>
            </a:r>
            <a:r>
              <a:rPr lang="en-US" altLang="en-US" i="1"/>
              <a:t>definition</a:t>
            </a:r>
            <a:r>
              <a:rPr lang="en-US" altLang="en-US"/>
              <a:t>, this is great despite terrible waste of 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CBCAE-4392-45D8-987B-EEAE9535FF57}" type="slidenum">
              <a:rPr lang="en-US" altLang="en-US"/>
              <a:pPr/>
              <a:t>60</a:t>
            </a:fld>
            <a:endParaRPr lang="en-US" altLang="en-US"/>
          </a:p>
        </p:txBody>
      </p:sp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Another interpreter</a:t>
            </a:r>
          </a:p>
        </p:txBody>
      </p:sp>
      <p:sp>
        <p:nvSpPr>
          <p:cNvPr id="441347" name="Rectangle 3"/>
          <p:cNvSpPr>
            <a:spLocks noChangeArrowheads="1"/>
          </p:cNvSpPr>
          <p:nvPr/>
        </p:nvSpPr>
        <p:spPr bwMode="auto">
          <a:xfrm>
            <a:off x="685800" y="1371600"/>
            <a:ext cx="7772400" cy="48006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type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exp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=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Var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of </a:t>
            </a:r>
            <a:r>
              <a:rPr lang="en-US" altLang="en-US" b="1">
                <a:latin typeface="Courier New" pitchFamily="49" charset="0"/>
              </a:rPr>
              <a:t>string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        |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Lam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of </a:t>
            </a:r>
            <a:r>
              <a:rPr lang="en-US" altLang="en-US" b="1">
                <a:latin typeface="Courier New" pitchFamily="49" charset="0"/>
              </a:rPr>
              <a:t>string*exp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</a:t>
            </a:r>
            <a:br>
              <a:rPr lang="en-US" altLang="en-US" b="1">
                <a:solidFill>
                  <a:srgbClr val="009900"/>
                </a:solidFill>
                <a:latin typeface="Courier New" pitchFamily="49" charset="0"/>
              </a:rPr>
            </a:b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     </a:t>
            </a:r>
            <a:r>
              <a:rPr lang="en-US" altLang="en-US" sz="1500" b="1">
                <a:solidFill>
                  <a:srgbClr val="009900"/>
                </a:solidFill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|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Apply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of </a:t>
            </a:r>
            <a:r>
              <a:rPr lang="en-US" altLang="en-US" b="1">
                <a:latin typeface="Courier New" pitchFamily="49" charset="0"/>
              </a:rPr>
              <a:t>exp * exp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exception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BadExp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let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subst e1_with e2_for x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= …</a:t>
            </a:r>
            <a:r>
              <a:rPr lang="en-US" altLang="en-US" b="1">
                <a:solidFill>
                  <a:srgbClr val="FF5050"/>
                </a:solidFill>
                <a:latin typeface="Courier New" pitchFamily="49" charset="0"/>
              </a:rPr>
              <a:t>(*to be discussed*)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let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rec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interp_large2 e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=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 match</a:t>
            </a:r>
            <a:r>
              <a:rPr lang="en-US" altLang="en-US" b="1">
                <a:latin typeface="Courier New" pitchFamily="49" charset="0"/>
              </a:rPr>
              <a:t> e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with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  </a:t>
            </a:r>
            <a:r>
              <a:rPr lang="en-US" altLang="en-US" b="1">
                <a:latin typeface="Courier New" pitchFamily="49" charset="0"/>
              </a:rPr>
              <a:t>Var _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-&gt; </a:t>
            </a:r>
            <a:r>
              <a:rPr lang="en-US" altLang="en-US" b="1">
                <a:latin typeface="Courier New" pitchFamily="49" charset="0"/>
              </a:rPr>
              <a:t>raise BadExp</a:t>
            </a:r>
            <a:r>
              <a:rPr lang="en-US" altLang="en-US" b="1">
                <a:solidFill>
                  <a:srgbClr val="FF5050"/>
                </a:solidFill>
                <a:latin typeface="Courier New" pitchFamily="49" charset="0"/>
              </a:rPr>
              <a:t>(*unbound variable*)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|</a:t>
            </a:r>
            <a:r>
              <a:rPr lang="en-US" altLang="en-US" b="1">
                <a:latin typeface="Courier New" pitchFamily="49" charset="0"/>
              </a:rPr>
              <a:t> Lam _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 </a:t>
            </a:r>
            <a:r>
              <a:rPr lang="en-US" altLang="en-US" b="1">
                <a:latin typeface="Courier New" pitchFamily="49" charset="0"/>
              </a:rPr>
              <a:t>e </a:t>
            </a:r>
            <a:r>
              <a:rPr lang="en-US" altLang="en-US" b="1">
                <a:solidFill>
                  <a:srgbClr val="FF5050"/>
                </a:solidFill>
                <a:latin typeface="Courier New" pitchFamily="49" charset="0"/>
              </a:rPr>
              <a:t>(*functions are values*)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|</a:t>
            </a:r>
            <a:r>
              <a:rPr lang="en-US" altLang="en-US" b="1">
                <a:latin typeface="Courier New" pitchFamily="49" charset="0"/>
              </a:rPr>
              <a:t> Apply(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altLang="en-US" b="1">
                <a:latin typeface="Courier New" pitchFamily="49" charset="0"/>
              </a:rPr>
              <a:t>,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altLang="en-US" b="1">
                <a:latin typeface="Courier New" pitchFamily="49" charset="0"/>
              </a:rPr>
              <a:t>)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   let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v1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= </a:t>
            </a:r>
            <a:r>
              <a:rPr lang="en-US" altLang="en-US" b="1">
                <a:latin typeface="Courier New" pitchFamily="49" charset="0"/>
              </a:rPr>
              <a:t>interp_large2 e1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5050"/>
                </a:solidFill>
                <a:latin typeface="Courier New" pitchFamily="49" charset="0"/>
              </a:rPr>
              <a:t>    </a:t>
            </a:r>
            <a:r>
              <a:rPr lang="en-US" altLang="en-US" b="1">
                <a:solidFill>
                  <a:srgbClr val="00CCFF"/>
                </a:solidFill>
                <a:latin typeface="Courier New" pitchFamily="49" charset="0"/>
              </a:rPr>
              <a:t>(* we used to evaluate e2 to v2 here *)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   match </a:t>
            </a:r>
            <a:r>
              <a:rPr lang="en-US" altLang="en-US" b="1">
                <a:latin typeface="Courier New" pitchFamily="49" charset="0"/>
              </a:rPr>
              <a:t>v1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with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     </a:t>
            </a:r>
            <a:r>
              <a:rPr lang="en-US" altLang="en-US" b="1">
                <a:latin typeface="Courier New" pitchFamily="49" charset="0"/>
              </a:rPr>
              <a:t>Lam(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altLang="en-US" b="1">
                <a:latin typeface="Courier New" pitchFamily="49" charset="0"/>
              </a:rPr>
              <a:t>,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e3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) -&gt; </a:t>
            </a:r>
            <a:r>
              <a:rPr lang="en-US" altLang="en-US" b="1">
                <a:latin typeface="Courier New" pitchFamily="49" charset="0"/>
              </a:rPr>
              <a:t>interp_large2 (subst e3 </a:t>
            </a:r>
            <a:r>
              <a:rPr lang="en-US" altLang="en-US" b="1">
                <a:solidFill>
                  <a:srgbClr val="00CCFF"/>
                </a:solidFill>
                <a:latin typeface="Courier New" pitchFamily="49" charset="0"/>
              </a:rPr>
              <a:t>e2</a:t>
            </a:r>
            <a:r>
              <a:rPr lang="en-US" altLang="en-US" b="1">
                <a:latin typeface="Courier New" pitchFamily="49" charset="0"/>
              </a:rPr>
              <a:t> x)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   | </a:t>
            </a:r>
            <a:r>
              <a:rPr lang="en-US" altLang="en-US" b="1">
                <a:latin typeface="Courier New" pitchFamily="49" charset="0"/>
              </a:rPr>
              <a:t>_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-&gt; </a:t>
            </a:r>
            <a:r>
              <a:rPr lang="en-US" altLang="en-US" b="1">
                <a:latin typeface="Courier New" pitchFamily="49" charset="0"/>
              </a:rPr>
              <a:t>failwith “impossible”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FF5050"/>
                </a:solidFill>
                <a:latin typeface="Courier New" pitchFamily="49" charset="0"/>
              </a:rPr>
              <a:t>(* why? *)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3341F-29A7-407F-8A9D-EA5C686B9AB5}" type="slidenum">
              <a:rPr lang="en-US" altLang="en-US"/>
              <a:pPr/>
              <a:t>61</a:t>
            </a:fld>
            <a:endParaRPr lang="en-US" altLang="en-US"/>
          </a:p>
        </p:txBody>
      </p:sp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have we done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3733800"/>
          </a:xfrm>
        </p:spPr>
        <p:txBody>
          <a:bodyPr/>
          <a:lstStyle/>
          <a:p>
            <a:r>
              <a:rPr lang="en-US" altLang="en-US"/>
              <a:t>Syntax and two large-step semantics for the 		     </a:t>
            </a:r>
            <a:r>
              <a:rPr lang="en-US" altLang="en-US" i="1"/>
              <a:t>untyped lambda calculus</a:t>
            </a:r>
          </a:p>
          <a:p>
            <a:pPr lvl="1"/>
            <a:r>
              <a:rPr lang="en-US" altLang="en-US"/>
              <a:t>First was “call by value”</a:t>
            </a:r>
          </a:p>
          <a:p>
            <a:pPr lvl="1"/>
            <a:r>
              <a:rPr lang="en-US" altLang="en-US"/>
              <a:t>Second was “call by name”</a:t>
            </a:r>
          </a:p>
          <a:p>
            <a:pPr lvl="1"/>
            <a:endParaRPr lang="en-US" altLang="en-US" sz="900"/>
          </a:p>
          <a:p>
            <a:r>
              <a:rPr lang="en-US" altLang="en-US"/>
              <a:t>Real implementations don’t use substitution</a:t>
            </a:r>
          </a:p>
          <a:p>
            <a:pPr lvl="1"/>
            <a:r>
              <a:rPr lang="en-US" altLang="en-US"/>
              <a:t>They do something </a:t>
            </a:r>
            <a:r>
              <a:rPr lang="en-US" altLang="en-US" i="1"/>
              <a:t>equivalent</a:t>
            </a:r>
          </a:p>
          <a:p>
            <a:pPr lvl="1"/>
            <a:endParaRPr lang="en-US" altLang="en-US" sz="900" i="1"/>
          </a:p>
          <a:p>
            <a:r>
              <a:rPr lang="en-US" altLang="en-US"/>
              <a:t>Amazing (?) fact:</a:t>
            </a:r>
          </a:p>
          <a:p>
            <a:pPr lvl="1"/>
            <a:r>
              <a:rPr lang="en-US" altLang="en-US"/>
              <a:t>If call-by-value terminates, then call-by-name terminates</a:t>
            </a:r>
          </a:p>
          <a:p>
            <a:pPr lvl="1"/>
            <a:r>
              <a:rPr lang="en-US" altLang="en-US"/>
              <a:t>(They might both not terminate)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1057D-3035-47BA-BF6C-90B97039E9CE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Meanwhile, </a:t>
            </a:r>
            <a:r>
              <a:rPr lang="en-US" altLang="en-US" b="1">
                <a:latin typeface="Courier New" pitchFamily="49" charset="0"/>
              </a:rPr>
              <a:t>while </a:t>
            </a:r>
            <a:r>
              <a:rPr lang="en-US" altLang="en-US"/>
              <a:t>(review)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609600"/>
          </a:xfrm>
        </p:spPr>
        <p:txBody>
          <a:bodyPr/>
          <a:lstStyle/>
          <a:p>
            <a:r>
              <a:rPr lang="en-US" altLang="en-US"/>
              <a:t>Loops are </a:t>
            </a:r>
            <a:r>
              <a:rPr lang="en-US" altLang="en-US" i="1"/>
              <a:t>always</a:t>
            </a:r>
            <a:r>
              <a:rPr lang="en-US" altLang="en-US"/>
              <a:t> the hard part!</a:t>
            </a:r>
          </a:p>
        </p:txBody>
      </p:sp>
      <p:sp>
        <p:nvSpPr>
          <p:cNvPr id="251908" name="Rectangle 4"/>
          <p:cNvSpPr>
            <a:spLocks noChangeArrowheads="1"/>
          </p:cNvSpPr>
          <p:nvPr/>
        </p:nvSpPr>
        <p:spPr bwMode="auto">
          <a:xfrm>
            <a:off x="914400" y="2133600"/>
            <a:ext cx="7696200" cy="22860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let rec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interp_s</a:t>
            </a:r>
            <a:r>
              <a:rPr lang="en-US" altLang="en-US" b="1">
                <a:latin typeface="Courier New" pitchFamily="49" charset="0"/>
              </a:rPr>
              <a:t> (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h</a:t>
            </a:r>
            <a:r>
              <a:rPr lang="en-US" altLang="en-US" b="1">
                <a:latin typeface="Courier New" pitchFamily="49" charset="0"/>
              </a:rPr>
              <a:t>:heap) (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altLang="en-US" b="1">
                <a:latin typeface="Courier New" pitchFamily="49" charset="0"/>
              </a:rPr>
              <a:t>:stmt)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=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match</a:t>
            </a:r>
            <a:r>
              <a:rPr lang="en-US" altLang="en-US" b="1">
                <a:latin typeface="Courier New" pitchFamily="49" charset="0"/>
              </a:rPr>
              <a:t> s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with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  …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| </a:t>
            </a:r>
            <a:r>
              <a:rPr lang="en-US" altLang="en-US" b="1">
                <a:latin typeface="Courier New" pitchFamily="49" charset="0"/>
              </a:rPr>
              <a:t>While(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altLang="en-US" b="1">
                <a:latin typeface="Courier New" pitchFamily="49" charset="0"/>
              </a:rPr>
              <a:t>,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s1</a:t>
            </a:r>
            <a:r>
              <a:rPr lang="en-US" altLang="en-US" b="1">
                <a:latin typeface="Courier New" pitchFamily="49" charset="0"/>
              </a:rPr>
              <a:t>)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-&gt;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if</a:t>
            </a:r>
            <a:r>
              <a:rPr lang="en-US" altLang="en-US" b="1">
                <a:latin typeface="Courier New" pitchFamily="49" charset="0"/>
              </a:rPr>
              <a:t> (interp_e h e) &lt;&gt; 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                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then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let</a:t>
            </a:r>
            <a:r>
              <a:rPr lang="en-US" altLang="en-US" b="1">
                <a:latin typeface="Courier New" pitchFamily="49" charset="0"/>
              </a:rPr>
              <a:t> h2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>
                <a:latin typeface="Courier New" pitchFamily="49" charset="0"/>
              </a:rPr>
              <a:t> interp_s h s1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                      interp_s h2 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                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else</a:t>
            </a:r>
            <a:r>
              <a:rPr lang="en-US" altLang="en-US" b="1">
                <a:latin typeface="Courier New" pitchFamily="49" charset="0"/>
              </a:rPr>
              <a:t> h</a:t>
            </a:r>
          </a:p>
        </p:txBody>
      </p:sp>
      <p:sp>
        <p:nvSpPr>
          <p:cNvPr id="251909" name="Rectangle 5"/>
          <p:cNvSpPr>
            <a:spLocks noChangeArrowheads="1"/>
          </p:cNvSpPr>
          <p:nvPr/>
        </p:nvSpPr>
        <p:spPr bwMode="auto">
          <a:xfrm>
            <a:off x="762000" y="47244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latin typeface="Courier New" pitchFamily="49" charset="0"/>
              </a:rPr>
              <a:t>s</a:t>
            </a:r>
            <a:r>
              <a:rPr lang="en-US" altLang="en-US"/>
              <a:t> is </a:t>
            </a:r>
            <a:r>
              <a:rPr lang="en-US" altLang="en-US" b="1">
                <a:latin typeface="Courier New" pitchFamily="49" charset="0"/>
              </a:rPr>
              <a:t>While(e,s1)</a:t>
            </a:r>
          </a:p>
          <a:p>
            <a:r>
              <a:rPr lang="en-US" altLang="en-US"/>
              <a:t>Semi-troubling circular definition</a:t>
            </a:r>
          </a:p>
          <a:p>
            <a:pPr lvl="1"/>
            <a:r>
              <a:rPr lang="en-US" altLang="en-US"/>
              <a:t>That is, </a:t>
            </a:r>
            <a:r>
              <a:rPr lang="en-US" altLang="en-US" b="1">
                <a:latin typeface="Courier New" pitchFamily="49" charset="0"/>
              </a:rPr>
              <a:t>interp_s</a:t>
            </a:r>
            <a:r>
              <a:rPr lang="en-US" altLang="en-US"/>
              <a:t> might not terminate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07CC4-443B-43E7-8E6F-FBFC85B39C1D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Finishing the story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1371600"/>
          </a:xfrm>
        </p:spPr>
        <p:txBody>
          <a:bodyPr/>
          <a:lstStyle/>
          <a:p>
            <a:r>
              <a:rPr lang="en-US" altLang="en-US"/>
              <a:t>Have </a:t>
            </a:r>
            <a:r>
              <a:rPr lang="en-US" altLang="en-US" b="1">
                <a:latin typeface="Courier New" pitchFamily="49" charset="0"/>
              </a:rPr>
              <a:t>interp_e</a:t>
            </a:r>
            <a:r>
              <a:rPr lang="en-US" altLang="en-US"/>
              <a:t> and </a:t>
            </a:r>
            <a:r>
              <a:rPr lang="en-US" altLang="en-US" b="1">
                <a:latin typeface="Courier New" pitchFamily="49" charset="0"/>
              </a:rPr>
              <a:t>interp_s</a:t>
            </a:r>
          </a:p>
          <a:p>
            <a:r>
              <a:rPr lang="en-US" altLang="en-US"/>
              <a:t>A “program” is just a statement </a:t>
            </a:r>
          </a:p>
          <a:p>
            <a:r>
              <a:rPr lang="en-US" altLang="en-US"/>
              <a:t>An initial heap is (say) one that maps everything to 0</a:t>
            </a:r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838200" y="3200400"/>
            <a:ext cx="7239000" cy="17526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type</a:t>
            </a:r>
            <a:r>
              <a:rPr lang="en-US" altLang="en-US" b="1" dirty="0">
                <a:latin typeface="Courier New" pitchFamily="49" charset="0"/>
              </a:rPr>
              <a:t> heap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 dirty="0">
                <a:latin typeface="Courier New" pitchFamily="49" charset="0"/>
              </a:rPr>
              <a:t> (string * </a:t>
            </a:r>
            <a:r>
              <a:rPr lang="en-US" altLang="en-US" b="1" dirty="0" err="1">
                <a:latin typeface="Courier New" pitchFamily="49" charset="0"/>
              </a:rPr>
              <a:t>int</a:t>
            </a:r>
            <a:r>
              <a:rPr lang="en-US" altLang="en-US" b="1" dirty="0">
                <a:latin typeface="Courier New" pitchFamily="49" charset="0"/>
              </a:rPr>
              <a:t>) list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000" b="1" dirty="0">
              <a:solidFill>
                <a:srgbClr val="0099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let </a:t>
            </a:r>
            <a:r>
              <a:rPr lang="en-US" altLang="en-US" b="1" dirty="0" err="1" smtClean="0">
                <a:solidFill>
                  <a:schemeClr val="accent2"/>
                </a:solidFill>
                <a:latin typeface="Courier New" pitchFamily="49" charset="0"/>
              </a:rPr>
              <a:t>empty_heap</a:t>
            </a:r>
            <a:r>
              <a:rPr lang="en-US" altLang="en-US" b="1" dirty="0" smtClean="0">
                <a:solidFill>
                  <a:srgbClr val="009900"/>
                </a:solidFill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 </a:t>
            </a:r>
            <a:r>
              <a:rPr lang="en-US" altLang="en-US" b="1" dirty="0">
                <a:latin typeface="Courier New" pitchFamily="49" charset="0"/>
              </a:rPr>
              <a:t>[] </a:t>
            </a:r>
            <a:endParaRPr lang="en-US" altLang="en-US" b="1" dirty="0">
              <a:solidFill>
                <a:srgbClr val="FF505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0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let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interp_prog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s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 dirty="0">
                <a:latin typeface="Courier New" pitchFamily="49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lookup (</a:t>
            </a:r>
            <a:r>
              <a:rPr lang="en-US" altLang="en-US" b="1" dirty="0" err="1">
                <a:latin typeface="Courier New" pitchFamily="49" charset="0"/>
              </a:rPr>
              <a:t>interp_s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 smtClean="0">
                <a:latin typeface="Courier New" pitchFamily="49" charset="0"/>
              </a:rPr>
              <a:t>empty_heap</a:t>
            </a:r>
            <a:r>
              <a:rPr lang="en-US" altLang="en-US" b="1" dirty="0" smtClean="0">
                <a:latin typeface="Courier New" pitchFamily="49" charset="0"/>
              </a:rPr>
              <a:t> </a:t>
            </a:r>
            <a:r>
              <a:rPr lang="en-US" altLang="en-US" b="1" dirty="0">
                <a:latin typeface="Courier New" pitchFamily="49" charset="0"/>
              </a:rPr>
              <a:t>s) “</a:t>
            </a:r>
            <a:r>
              <a:rPr lang="en-US" altLang="en-US" b="1" dirty="0" err="1">
                <a:latin typeface="Courier New" pitchFamily="49" charset="0"/>
              </a:rPr>
              <a:t>ans</a:t>
            </a:r>
            <a:r>
              <a:rPr lang="en-US" altLang="en-US" b="1" dirty="0">
                <a:latin typeface="Courier New" pitchFamily="49" charset="0"/>
              </a:rPr>
              <a:t>”</a:t>
            </a:r>
          </a:p>
        </p:txBody>
      </p:sp>
      <p:sp>
        <p:nvSpPr>
          <p:cNvPr id="254981" name="Rectangle 5"/>
          <p:cNvSpPr>
            <a:spLocks noChangeArrowheads="1"/>
          </p:cNvSpPr>
          <p:nvPr/>
        </p:nvSpPr>
        <p:spPr bwMode="auto">
          <a:xfrm>
            <a:off x="762000" y="51816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371600" indent="-4572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7526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209800" indent="-381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en-US" altLang="en-US" dirty="0"/>
              <a:t>Fancy words: We have defined a </a:t>
            </a:r>
            <a:r>
              <a:rPr lang="en-US" altLang="en-US" dirty="0">
                <a:solidFill>
                  <a:schemeClr val="accent2"/>
                </a:solidFill>
              </a:rPr>
              <a:t>large-step</a:t>
            </a:r>
            <a:r>
              <a:rPr lang="en-US" altLang="en-US" dirty="0"/>
              <a:t> </a:t>
            </a:r>
          </a:p>
          <a:p>
            <a:pPr>
              <a:buFontTx/>
              <a:buNone/>
            </a:pPr>
            <a:r>
              <a:rPr lang="en-US" altLang="en-US" dirty="0">
                <a:solidFill>
                  <a:schemeClr val="accent2"/>
                </a:solidFill>
              </a:rPr>
              <a:t>operational-semantics</a:t>
            </a:r>
            <a:r>
              <a:rPr lang="en-US" altLang="en-US" dirty="0"/>
              <a:t> using </a:t>
            </a:r>
            <a:r>
              <a:rPr lang="en-US" altLang="en-US" dirty="0" err="1" smtClean="0"/>
              <a:t>OCaml</a:t>
            </a:r>
            <a:r>
              <a:rPr lang="en-US" altLang="en-US" dirty="0" smtClean="0"/>
              <a:t> </a:t>
            </a:r>
            <a:r>
              <a:rPr lang="en-US" altLang="en-US" dirty="0"/>
              <a:t>as our </a:t>
            </a:r>
            <a:r>
              <a:rPr lang="en-US" altLang="en-US" dirty="0">
                <a:solidFill>
                  <a:schemeClr val="accent2"/>
                </a:solidFill>
              </a:rPr>
              <a:t>metalanguage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CSEP505 Autumn 2016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30AEF-2E27-4DE1-A566-FFFE9A40B45C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Fancy words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Operational semantics</a:t>
            </a:r>
          </a:p>
          <a:p>
            <a:pPr lvl="1"/>
            <a:r>
              <a:rPr lang="en-US" altLang="en-US"/>
              <a:t>Definition by interpretation</a:t>
            </a:r>
          </a:p>
          <a:p>
            <a:pPr lvl="1"/>
            <a:r>
              <a:rPr lang="en-US" altLang="en-US"/>
              <a:t>Often implies metalanguage is “inference rules” 			(a mathematical formalism we’ll learn in a couple weeks)</a:t>
            </a:r>
          </a:p>
          <a:p>
            <a:pPr lvl="1"/>
            <a:endParaRPr lang="en-US" altLang="en-US"/>
          </a:p>
          <a:p>
            <a:r>
              <a:rPr lang="en-US" altLang="en-US"/>
              <a:t>Large-step</a:t>
            </a:r>
          </a:p>
          <a:p>
            <a:pPr lvl="1"/>
            <a:r>
              <a:rPr lang="en-US" altLang="en-US"/>
              <a:t>Interpreter function “returns an answer” (or doesn’t)</a:t>
            </a:r>
          </a:p>
          <a:p>
            <a:pPr lvl="1"/>
            <a:r>
              <a:rPr lang="en-US" altLang="en-US"/>
              <a:t>So definition says nothing about intermediate computation</a:t>
            </a:r>
          </a:p>
          <a:p>
            <a:pPr lvl="1"/>
            <a:r>
              <a:rPr lang="en-US" altLang="en-US"/>
              <a:t>Simpler than </a:t>
            </a:r>
            <a:r>
              <a:rPr lang="en-US" altLang="en-US">
                <a:solidFill>
                  <a:schemeClr val="accent2"/>
                </a:solidFill>
              </a:rPr>
              <a:t>small-step</a:t>
            </a:r>
            <a:r>
              <a:rPr lang="en-US" altLang="en-US"/>
              <a:t> when that’s okay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dan_design_template</Template>
  <TotalTime>15419</TotalTime>
  <Words>4881</Words>
  <Application>Microsoft Office PowerPoint</Application>
  <PresentationFormat>On-screen Show (4:3)</PresentationFormat>
  <Paragraphs>971</Paragraphs>
  <Slides>61</Slides>
  <Notes>61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dan_design_template</vt:lpstr>
      <vt:lpstr>CSEP505: Programming Languages Lecture 3: Small-step operational semantics, semantics via translation, state-passing, introduction to lambda-calculus</vt:lpstr>
      <vt:lpstr>Where are we</vt:lpstr>
      <vt:lpstr>Syntax (review)</vt:lpstr>
      <vt:lpstr>Expression semantics (review)</vt:lpstr>
      <vt:lpstr>Statement semantics (review)</vt:lpstr>
      <vt:lpstr>Heap access (review)</vt:lpstr>
      <vt:lpstr>Meanwhile, while (review)</vt:lpstr>
      <vt:lpstr>Finishing the story</vt:lpstr>
      <vt:lpstr>Fancy words</vt:lpstr>
      <vt:lpstr>Language properties</vt:lpstr>
      <vt:lpstr>Where are we</vt:lpstr>
      <vt:lpstr>Small-step</vt:lpstr>
      <vt:lpstr>Example</vt:lpstr>
      <vt:lpstr>Small-step expressions</vt:lpstr>
      <vt:lpstr>Small-step statements</vt:lpstr>
      <vt:lpstr>Meanwhile, while</vt:lpstr>
      <vt:lpstr>Finishing the story</vt:lpstr>
      <vt:lpstr>Small vs. large again</vt:lpstr>
      <vt:lpstr>Where are we</vt:lpstr>
      <vt:lpstr>In pictures and equations</vt:lpstr>
      <vt:lpstr>What we’re “doing”</vt:lpstr>
      <vt:lpstr>Goals</vt:lpstr>
      <vt:lpstr>Expression translation</vt:lpstr>
      <vt:lpstr>What just happened</vt:lpstr>
      <vt:lpstr>Wrong</vt:lpstr>
      <vt:lpstr>Statements, part 1</vt:lpstr>
      <vt:lpstr>Statements, part 2</vt:lpstr>
      <vt:lpstr>Statements, part 3</vt:lpstr>
      <vt:lpstr>Finishing the story</vt:lpstr>
      <vt:lpstr>Summary</vt:lpstr>
      <vt:lpstr>HW2 Primer</vt:lpstr>
      <vt:lpstr>HW2 Primer cont’d</vt:lpstr>
      <vt:lpstr>Where are we</vt:lpstr>
      <vt:lpstr>Digression: Packet filters</vt:lpstr>
      <vt:lpstr>What we need</vt:lpstr>
      <vt:lpstr>Language-based approaches</vt:lpstr>
      <vt:lpstr>More generally…</vt:lpstr>
      <vt:lpstr>State-passing</vt:lpstr>
      <vt:lpstr>State-passing example</vt:lpstr>
      <vt:lpstr>From state-passing to monads</vt:lpstr>
      <vt:lpstr>Back to example</vt:lpstr>
      <vt:lpstr>Clean-up</vt:lpstr>
      <vt:lpstr>More clean-up</vt:lpstr>
      <vt:lpstr>Adding sugar</vt:lpstr>
      <vt:lpstr>Adding sugar</vt:lpstr>
      <vt:lpstr>Adding sugar</vt:lpstr>
      <vt:lpstr>What we did</vt:lpstr>
      <vt:lpstr>Where are we</vt:lpstr>
      <vt:lpstr>Where are we</vt:lpstr>
      <vt:lpstr>Worth a try…</vt:lpstr>
      <vt:lpstr>The “wrong” definition</vt:lpstr>
      <vt:lpstr>2nd wrong try</vt:lpstr>
      <vt:lpstr>Did that work?</vt:lpstr>
      <vt:lpstr>Examples</vt:lpstr>
      <vt:lpstr>Let’s give up</vt:lpstr>
      <vt:lpstr>That’s all of it!</vt:lpstr>
      <vt:lpstr>Why substitution</vt:lpstr>
      <vt:lpstr>Full large-step interpreter</vt:lpstr>
      <vt:lpstr>Interpreter summarized</vt:lpstr>
      <vt:lpstr>Another interpreter</vt:lpstr>
      <vt:lpstr>What have we done</vt:lpstr>
    </vt:vector>
  </TitlesOfParts>
  <Company>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P505: Programming Languages Lecture 1: Intro; Caml; functional programming</dc:title>
  <dc:creator>Dan Grossman</dc:creator>
  <cp:lastModifiedBy>cse</cp:lastModifiedBy>
  <cp:revision>399</cp:revision>
  <dcterms:created xsi:type="dcterms:W3CDTF">2006-03-22T23:32:21Z</dcterms:created>
  <dcterms:modified xsi:type="dcterms:W3CDTF">2016-10-12T21:35:27Z</dcterms:modified>
</cp:coreProperties>
</file>