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notesSlides/notesSlide4.xml" ContentType="application/vnd.openxmlformats-officedocument.presentationml.notesSlide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5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6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7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61"/>
  </p:notesMasterIdLst>
  <p:handoutMasterIdLst>
    <p:handoutMasterId r:id="rId62"/>
  </p:handoutMasterIdLst>
  <p:sldIdLst>
    <p:sldId id="326" r:id="rId2"/>
    <p:sldId id="258" r:id="rId3"/>
    <p:sldId id="259" r:id="rId4"/>
    <p:sldId id="260" r:id="rId5"/>
    <p:sldId id="336" r:id="rId6"/>
    <p:sldId id="261" r:id="rId7"/>
    <p:sldId id="329" r:id="rId8"/>
    <p:sldId id="331" r:id="rId9"/>
    <p:sldId id="332" r:id="rId10"/>
    <p:sldId id="333" r:id="rId11"/>
    <p:sldId id="334" r:id="rId12"/>
    <p:sldId id="337" r:id="rId13"/>
    <p:sldId id="262" r:id="rId14"/>
    <p:sldId id="263" r:id="rId15"/>
    <p:sldId id="273" r:id="rId16"/>
    <p:sldId id="265" r:id="rId17"/>
    <p:sldId id="264" r:id="rId18"/>
    <p:sldId id="274" r:id="rId19"/>
    <p:sldId id="275" r:id="rId20"/>
    <p:sldId id="281" r:id="rId21"/>
    <p:sldId id="295" r:id="rId22"/>
    <p:sldId id="328" r:id="rId23"/>
    <p:sldId id="301" r:id="rId24"/>
    <p:sldId id="339" r:id="rId25"/>
    <p:sldId id="303" r:id="rId26"/>
    <p:sldId id="341" r:id="rId27"/>
    <p:sldId id="276" r:id="rId28"/>
    <p:sldId id="304" r:id="rId29"/>
    <p:sldId id="284" r:id="rId30"/>
    <p:sldId id="285" r:id="rId31"/>
    <p:sldId id="306" r:id="rId32"/>
    <p:sldId id="338" r:id="rId33"/>
    <p:sldId id="307" r:id="rId34"/>
    <p:sldId id="346" r:id="rId35"/>
    <p:sldId id="348" r:id="rId36"/>
    <p:sldId id="350" r:id="rId37"/>
    <p:sldId id="317" r:id="rId38"/>
    <p:sldId id="286" r:id="rId39"/>
    <p:sldId id="289" r:id="rId40"/>
    <p:sldId id="290" r:id="rId41"/>
    <p:sldId id="291" r:id="rId42"/>
    <p:sldId id="292" r:id="rId43"/>
    <p:sldId id="342" r:id="rId44"/>
    <p:sldId id="305" r:id="rId45"/>
    <p:sldId id="318" r:id="rId46"/>
    <p:sldId id="320" r:id="rId47"/>
    <p:sldId id="343" r:id="rId48"/>
    <p:sldId id="344" r:id="rId49"/>
    <p:sldId id="323" r:id="rId50"/>
    <p:sldId id="345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40" r:id="rId60"/>
  </p:sldIdLst>
  <p:sldSz cx="9144000" cy="6858000" type="screen4x3"/>
  <p:notesSz cx="6934200" cy="9080500"/>
  <p:custDataLst>
    <p:tags r:id="rId6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05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R-</a:t>
            </a:r>
            <a:fld id="{E8A6BA7C-A4CF-4300-BD6F-F116B38E2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0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FA7CC93-211A-4372-AA75-E4AD38822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5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7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D60DF6-B17C-40BA-89BB-17B8EDFDE8A4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44817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D3876DC-4FB3-4164-9D8C-2E944511C3F2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Cooper’s example</a:t>
            </a:r>
          </a:p>
        </p:txBody>
      </p:sp>
    </p:spTree>
    <p:extLst>
      <p:ext uri="{BB962C8B-B14F-4D97-AF65-F5344CB8AC3E}">
        <p14:creationId xmlns:p14="http://schemas.microsoft.com/office/powerpoint/2010/main" val="65427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table 10.6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DEB8C6-324A-4C1C-A893-5E8E5E0D5255}" type="slidenum">
              <a:rPr lang="en-US" smtClean="0">
                <a:latin typeface="Arial" charset="0"/>
              </a:rPr>
              <a:pPr/>
              <a:t>34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34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table 10.6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DEB8C6-324A-4C1C-A893-5E8E5E0D5255}" type="slidenum">
              <a:rPr lang="en-US" smtClean="0">
                <a:latin typeface="Arial" charset="0"/>
              </a:rPr>
              <a:pPr/>
              <a:t>35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table 10.6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DEB8C6-324A-4C1C-A893-5E8E5E0D5255}" type="slidenum">
              <a:rPr lang="en-US" smtClean="0">
                <a:latin typeface="Arial" charset="0"/>
              </a:rPr>
              <a:pPr/>
              <a:t>36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64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Appel table 10.6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DEB8C6-324A-4C1C-A893-5E8E5E0D5255}" type="slidenum">
              <a:rPr lang="en-US" smtClean="0">
                <a:latin typeface="Arial" charset="0"/>
              </a:rPr>
              <a:pPr/>
              <a:t>37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44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R-</a:t>
            </a:r>
            <a:fld id="{B00617CD-2C03-491E-9582-A80046436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3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45A477C7-7C93-4BA3-95C8-208FA2CB3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7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0C4BDE9A-6AA3-4E20-BB17-127AFF143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0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R-</a:t>
            </a:r>
            <a:fld id="{66D4BFB5-AA0F-4BB3-87FB-203395625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55600" y="14922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38187" y="14922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79425" y="57150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49312" y="5715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65087" y="49847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00087" y="4127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81000" y="8318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1246187" y="334833"/>
            <a:ext cx="7793037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9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0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R-</a:t>
            </a:r>
            <a:fld id="{949C3638-E6EF-47D4-8C68-E8687EEE3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4" r:id="rId3"/>
    <p:sldLayoutId id="2147483786" r:id="rId4"/>
    <p:sldLayoutId id="2147483787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slideLayout" Target="../slideLayouts/slideLayout3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10" Type="http://schemas.openxmlformats.org/officeDocument/2006/relationships/tags" Target="../tags/tag113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26" Type="http://schemas.openxmlformats.org/officeDocument/2006/relationships/tags" Target="../tags/tag155.xml"/><Relationship Id="rId39" Type="http://schemas.openxmlformats.org/officeDocument/2006/relationships/tags" Target="../tags/tag168.xml"/><Relationship Id="rId3" Type="http://schemas.openxmlformats.org/officeDocument/2006/relationships/tags" Target="../tags/tag132.xml"/><Relationship Id="rId21" Type="http://schemas.openxmlformats.org/officeDocument/2006/relationships/tags" Target="../tags/tag150.xml"/><Relationship Id="rId34" Type="http://schemas.openxmlformats.org/officeDocument/2006/relationships/tags" Target="../tags/tag163.xml"/><Relationship Id="rId42" Type="http://schemas.openxmlformats.org/officeDocument/2006/relationships/tags" Target="../tags/tag171.xml"/><Relationship Id="rId47" Type="http://schemas.openxmlformats.org/officeDocument/2006/relationships/tags" Target="../tags/tag176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5" Type="http://schemas.openxmlformats.org/officeDocument/2006/relationships/tags" Target="../tags/tag154.xml"/><Relationship Id="rId33" Type="http://schemas.openxmlformats.org/officeDocument/2006/relationships/tags" Target="../tags/tag162.xml"/><Relationship Id="rId38" Type="http://schemas.openxmlformats.org/officeDocument/2006/relationships/tags" Target="../tags/tag167.xml"/><Relationship Id="rId46" Type="http://schemas.openxmlformats.org/officeDocument/2006/relationships/tags" Target="../tags/tag175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29" Type="http://schemas.openxmlformats.org/officeDocument/2006/relationships/tags" Target="../tags/tag158.xml"/><Relationship Id="rId41" Type="http://schemas.openxmlformats.org/officeDocument/2006/relationships/tags" Target="../tags/tag170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24" Type="http://schemas.openxmlformats.org/officeDocument/2006/relationships/tags" Target="../tags/tag153.xml"/><Relationship Id="rId32" Type="http://schemas.openxmlformats.org/officeDocument/2006/relationships/tags" Target="../tags/tag161.xml"/><Relationship Id="rId37" Type="http://schemas.openxmlformats.org/officeDocument/2006/relationships/tags" Target="../tags/tag166.xml"/><Relationship Id="rId40" Type="http://schemas.openxmlformats.org/officeDocument/2006/relationships/tags" Target="../tags/tag169.xml"/><Relationship Id="rId45" Type="http://schemas.openxmlformats.org/officeDocument/2006/relationships/tags" Target="../tags/tag174.xml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23" Type="http://schemas.openxmlformats.org/officeDocument/2006/relationships/tags" Target="../tags/tag152.xml"/><Relationship Id="rId28" Type="http://schemas.openxmlformats.org/officeDocument/2006/relationships/tags" Target="../tags/tag157.xml"/><Relationship Id="rId36" Type="http://schemas.openxmlformats.org/officeDocument/2006/relationships/tags" Target="../tags/tag165.xml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31" Type="http://schemas.openxmlformats.org/officeDocument/2006/relationships/tags" Target="../tags/tag160.xml"/><Relationship Id="rId44" Type="http://schemas.openxmlformats.org/officeDocument/2006/relationships/tags" Target="../tags/tag173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tags" Target="../tags/tag151.xml"/><Relationship Id="rId27" Type="http://schemas.openxmlformats.org/officeDocument/2006/relationships/tags" Target="../tags/tag156.xml"/><Relationship Id="rId30" Type="http://schemas.openxmlformats.org/officeDocument/2006/relationships/tags" Target="../tags/tag159.xml"/><Relationship Id="rId35" Type="http://schemas.openxmlformats.org/officeDocument/2006/relationships/tags" Target="../tags/tag164.xml"/><Relationship Id="rId43" Type="http://schemas.openxmlformats.org/officeDocument/2006/relationships/tags" Target="../tags/tag172.xml"/><Relationship Id="rId48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5.xml"/><Relationship Id="rId4" Type="http://schemas.openxmlformats.org/officeDocument/2006/relationships/tags" Target="../tags/tag19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slideLayout" Target="../slideLayouts/slideLayout3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1.xml"/><Relationship Id="rId4" Type="http://schemas.openxmlformats.org/officeDocument/2006/relationships/tags" Target="../tags/tag2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tags" Target="../tags/tag2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6.xml"/><Relationship Id="rId4" Type="http://schemas.openxmlformats.org/officeDocument/2006/relationships/tags" Target="../tags/tag215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13" Type="http://schemas.openxmlformats.org/officeDocument/2006/relationships/tags" Target="../tags/tag229.xml"/><Relationship Id="rId18" Type="http://schemas.openxmlformats.org/officeDocument/2006/relationships/tags" Target="../tags/tag234.xml"/><Relationship Id="rId3" Type="http://schemas.openxmlformats.org/officeDocument/2006/relationships/tags" Target="../tags/tag219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" Type="http://schemas.openxmlformats.org/officeDocument/2006/relationships/tags" Target="../tags/tag218.xml"/><Relationship Id="rId16" Type="http://schemas.openxmlformats.org/officeDocument/2006/relationships/tags" Target="../tags/tag232.xml"/><Relationship Id="rId20" Type="http://schemas.openxmlformats.org/officeDocument/2006/relationships/notesSlide" Target="../notesSlides/notesSlide4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5" Type="http://schemas.openxmlformats.org/officeDocument/2006/relationships/tags" Target="../tags/tag221.xml"/><Relationship Id="rId15" Type="http://schemas.openxmlformats.org/officeDocument/2006/relationships/tags" Target="../tags/tag231.xml"/><Relationship Id="rId10" Type="http://schemas.openxmlformats.org/officeDocument/2006/relationships/tags" Target="../tags/tag22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242.xml"/><Relationship Id="rId13" Type="http://schemas.openxmlformats.org/officeDocument/2006/relationships/tags" Target="../tags/tag247.xml"/><Relationship Id="rId18" Type="http://schemas.openxmlformats.org/officeDocument/2006/relationships/tags" Target="../tags/tag252.xml"/><Relationship Id="rId3" Type="http://schemas.openxmlformats.org/officeDocument/2006/relationships/tags" Target="../tags/tag237.xml"/><Relationship Id="rId7" Type="http://schemas.openxmlformats.org/officeDocument/2006/relationships/tags" Target="../tags/tag241.xml"/><Relationship Id="rId12" Type="http://schemas.openxmlformats.org/officeDocument/2006/relationships/tags" Target="../tags/tag246.xml"/><Relationship Id="rId17" Type="http://schemas.openxmlformats.org/officeDocument/2006/relationships/tags" Target="../tags/tag251.xml"/><Relationship Id="rId2" Type="http://schemas.openxmlformats.org/officeDocument/2006/relationships/tags" Target="../tags/tag236.xml"/><Relationship Id="rId16" Type="http://schemas.openxmlformats.org/officeDocument/2006/relationships/tags" Target="../tags/tag250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235.xml"/><Relationship Id="rId6" Type="http://schemas.openxmlformats.org/officeDocument/2006/relationships/tags" Target="../tags/tag240.xml"/><Relationship Id="rId11" Type="http://schemas.openxmlformats.org/officeDocument/2006/relationships/tags" Target="../tags/tag245.xml"/><Relationship Id="rId5" Type="http://schemas.openxmlformats.org/officeDocument/2006/relationships/tags" Target="../tags/tag239.xml"/><Relationship Id="rId15" Type="http://schemas.openxmlformats.org/officeDocument/2006/relationships/tags" Target="../tags/tag249.xml"/><Relationship Id="rId10" Type="http://schemas.openxmlformats.org/officeDocument/2006/relationships/tags" Target="../tags/tag2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38.xml"/><Relationship Id="rId9" Type="http://schemas.openxmlformats.org/officeDocument/2006/relationships/tags" Target="../tags/tag243.xml"/><Relationship Id="rId14" Type="http://schemas.openxmlformats.org/officeDocument/2006/relationships/tags" Target="../tags/tag248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" Type="http://schemas.openxmlformats.org/officeDocument/2006/relationships/tags" Target="../tags/tag255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5" Type="http://schemas.openxmlformats.org/officeDocument/2006/relationships/tags" Target="../tags/tag257.xml"/><Relationship Id="rId15" Type="http://schemas.openxmlformats.org/officeDocument/2006/relationships/tags" Target="../tags/tag267.xml"/><Relationship Id="rId10" Type="http://schemas.openxmlformats.org/officeDocument/2006/relationships/tags" Target="../tags/tag26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tags" Target="../tags/tag26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3" Type="http://schemas.openxmlformats.org/officeDocument/2006/relationships/tags" Target="../tags/tag273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10" Type="http://schemas.openxmlformats.org/officeDocument/2006/relationships/tags" Target="../tags/tag28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91.xml"/><Relationship Id="rId2" Type="http://schemas.openxmlformats.org/officeDocument/2006/relationships/tags" Target="../tags/tag290.xml"/><Relationship Id="rId1" Type="http://schemas.openxmlformats.org/officeDocument/2006/relationships/tags" Target="../tags/tag2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4" Type="http://schemas.openxmlformats.org/officeDocument/2006/relationships/tags" Target="../tags/tag29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2.xml"/><Relationship Id="rId4" Type="http://schemas.openxmlformats.org/officeDocument/2006/relationships/tags" Target="../tags/tag30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309.xml"/><Relationship Id="rId2" Type="http://schemas.openxmlformats.org/officeDocument/2006/relationships/tags" Target="../tags/tag308.xml"/><Relationship Id="rId1" Type="http://schemas.openxmlformats.org/officeDocument/2006/relationships/tags" Target="../tags/tag30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1.xml"/><Relationship Id="rId4" Type="http://schemas.openxmlformats.org/officeDocument/2006/relationships/tags" Target="../tags/tag3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6.xml"/><Relationship Id="rId4" Type="http://schemas.openxmlformats.org/officeDocument/2006/relationships/tags" Target="../tags/tag31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1.xml"/><Relationship Id="rId4" Type="http://schemas.openxmlformats.org/officeDocument/2006/relationships/tags" Target="../tags/tag32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4" Type="http://schemas.openxmlformats.org/officeDocument/2006/relationships/tags" Target="../tags/tag32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1.xml"/><Relationship Id="rId4" Type="http://schemas.openxmlformats.org/officeDocument/2006/relationships/tags" Target="../tags/tag33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6.xml"/><Relationship Id="rId4" Type="http://schemas.openxmlformats.org/officeDocument/2006/relationships/tags" Target="../tags/tag33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tags" Target="../tags/tag339.xml"/><Relationship Id="rId2" Type="http://schemas.openxmlformats.org/officeDocument/2006/relationships/tags" Target="../tags/tag338.xml"/><Relationship Id="rId1" Type="http://schemas.openxmlformats.org/officeDocument/2006/relationships/tags" Target="../tags/tag3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1.xml"/><Relationship Id="rId4" Type="http://schemas.openxmlformats.org/officeDocument/2006/relationships/tags" Target="../tags/tag3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6.xml"/><Relationship Id="rId4" Type="http://schemas.openxmlformats.org/officeDocument/2006/relationships/tags" Target="../tags/tag34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tags" Target="../tags/tag349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353.xml"/><Relationship Id="rId2" Type="http://schemas.openxmlformats.org/officeDocument/2006/relationships/tags" Target="../tags/tag352.xml"/><Relationship Id="rId1" Type="http://schemas.openxmlformats.org/officeDocument/2006/relationships/tags" Target="../tags/tag3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5.xml"/><Relationship Id="rId4" Type="http://schemas.openxmlformats.org/officeDocument/2006/relationships/tags" Target="../tags/tag35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35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5" Type="http://schemas.openxmlformats.org/officeDocument/2006/relationships/tags" Target="../tags/tag360.xml"/><Relationship Id="rId4" Type="http://schemas.openxmlformats.org/officeDocument/2006/relationships/tags" Target="../tags/tag35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364.xml"/><Relationship Id="rId2" Type="http://schemas.openxmlformats.org/officeDocument/2006/relationships/tags" Target="../tags/tag363.xml"/><Relationship Id="rId1" Type="http://schemas.openxmlformats.org/officeDocument/2006/relationships/tags" Target="../tags/tag3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6.xml"/><Relationship Id="rId4" Type="http://schemas.openxmlformats.org/officeDocument/2006/relationships/tags" Target="../tags/tag36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1.xml"/><Relationship Id="rId4" Type="http://schemas.openxmlformats.org/officeDocument/2006/relationships/tags" Target="../tags/tag370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tags" Target="../tags/tag374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6.xml"/><Relationship Id="rId4" Type="http://schemas.openxmlformats.org/officeDocument/2006/relationships/tags" Target="../tags/tag37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tags" Target="../tags/tag379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1.xml"/><Relationship Id="rId4" Type="http://schemas.openxmlformats.org/officeDocument/2006/relationships/tags" Target="../tags/tag380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tags" Target="../tags/tag384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5" Type="http://schemas.openxmlformats.org/officeDocument/2006/relationships/tags" Target="../tags/tag386.xml"/><Relationship Id="rId4" Type="http://schemas.openxmlformats.org/officeDocument/2006/relationships/tags" Target="../tags/tag38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390.xml"/><Relationship Id="rId2" Type="http://schemas.openxmlformats.org/officeDocument/2006/relationships/tags" Target="../tags/tag389.xml"/><Relationship Id="rId1" Type="http://schemas.openxmlformats.org/officeDocument/2006/relationships/tags" Target="../tags/tag38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066800" y="2895600"/>
            <a:ext cx="6324600" cy="213360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Available Expressions</a:t>
            </a:r>
          </a:p>
          <a:p>
            <a:pPr eaLnBrk="1" hangingPunct="1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Dataflow Analysis</a:t>
            </a:r>
          </a:p>
          <a:p>
            <a:pPr eaLnBrk="1" hangingPunct="1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Aliasing</a:t>
            </a:r>
          </a:p>
          <a:p>
            <a:pPr eaLnBrk="1" hangingPunct="1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algn="l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i="1" dirty="0" err="1" smtClean="0"/>
              <a:t>def</a:t>
            </a:r>
            <a:r>
              <a:rPr lang="en-US" dirty="0" smtClean="0"/>
              <a:t>  &amp; </a:t>
            </a:r>
            <a:r>
              <a:rPr lang="en-US" i="1" dirty="0" smtClean="0"/>
              <a:t>kill</a:t>
            </a:r>
            <a:r>
              <a:rPr lang="en-US" dirty="0" smtClean="0"/>
              <a:t> for each Instruction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1713440"/>
            <a:ext cx="1295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d=</a:t>
            </a:r>
            <a:r>
              <a:rPr lang="en-US" dirty="0" err="1" smtClean="0"/>
              <a:t>e+f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f=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5904" y="3326528"/>
            <a:ext cx="1244895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200400"/>
            <a:ext cx="13716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a+d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dirty="0" smtClean="0"/>
              <a:t>h=</a:t>
            </a:r>
            <a:r>
              <a:rPr lang="en-US" dirty="0" err="1" smtClean="0"/>
              <a:t>b+c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4600417"/>
            <a:ext cx="12954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j=</a:t>
            </a:r>
            <a:r>
              <a:rPr lang="en-US" dirty="0" err="1" smtClean="0"/>
              <a:t>a+b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 bwMode="auto">
          <a:xfrm flipH="1">
            <a:off x="1968352" y="2636770"/>
            <a:ext cx="1193948" cy="689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 bwMode="auto">
          <a:xfrm>
            <a:off x="3162300" y="2636770"/>
            <a:ext cx="1028700" cy="563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2"/>
            <a:endCxn id="10" idx="0"/>
          </p:cNvCxnSpPr>
          <p:nvPr/>
        </p:nvCxnSpPr>
        <p:spPr bwMode="auto">
          <a:xfrm>
            <a:off x="1968352" y="3695860"/>
            <a:ext cx="1193948" cy="9045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0" idx="0"/>
          </p:cNvCxnSpPr>
          <p:nvPr/>
        </p:nvCxnSpPr>
        <p:spPr bwMode="auto">
          <a:xfrm flipH="1">
            <a:off x="3162300" y="3846731"/>
            <a:ext cx="1028700" cy="7536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076700" y="1713440"/>
            <a:ext cx="6477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{1}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{2}</a:t>
            </a:r>
          </a:p>
          <a:p>
            <a:r>
              <a:rPr lang="en-US" dirty="0" smtClean="0"/>
              <a:t>{3}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66291" y="1713440"/>
            <a:ext cx="1205909" cy="92333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{3,4,5,7}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{5}</a:t>
            </a:r>
          </a:p>
          <a:p>
            <a:r>
              <a:rPr lang="en-US" dirty="0" smtClean="0"/>
              <a:t>{}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0550" y="4886135"/>
            <a:ext cx="4025310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a = b +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defs</a:t>
            </a:r>
            <a:r>
              <a:rPr lang="en-US" dirty="0" smtClean="0"/>
              <a:t> the expression </a:t>
            </a:r>
            <a:r>
              <a:rPr lang="en-US" dirty="0" err="1" smtClean="0">
                <a:solidFill>
                  <a:srgbClr val="0000FF"/>
                </a:solidFill>
              </a:rPr>
              <a:t>b+c</a:t>
            </a:r>
            <a:endParaRPr lang="en-US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kills every expression that uses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3998" y="1387736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kill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89104" y="1371600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smtClean="0"/>
              <a:t>Summarize DEF &amp; KILL for Basic Block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1160" y="1469669"/>
            <a:ext cx="1295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d=</a:t>
            </a:r>
            <a:r>
              <a:rPr lang="en-US" dirty="0" err="1" smtClean="0"/>
              <a:t>e+f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f=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464" y="3082757"/>
            <a:ext cx="1244895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41760" y="2956629"/>
            <a:ext cx="13716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a+d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dirty="0" smtClean="0"/>
              <a:t>h=</a:t>
            </a:r>
            <a:r>
              <a:rPr lang="en-US" dirty="0" err="1" smtClean="0"/>
              <a:t>b+c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 bwMode="auto">
          <a:xfrm flipH="1">
            <a:off x="804912" y="2392999"/>
            <a:ext cx="1193948" cy="689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 bwMode="auto">
          <a:xfrm>
            <a:off x="1998860" y="2392999"/>
            <a:ext cx="1028700" cy="563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2"/>
            <a:endCxn id="26" idx="0"/>
          </p:cNvCxnSpPr>
          <p:nvPr/>
        </p:nvCxnSpPr>
        <p:spPr bwMode="auto">
          <a:xfrm>
            <a:off x="804912" y="3452089"/>
            <a:ext cx="1193948" cy="9045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26" idx="0"/>
          </p:cNvCxnSpPr>
          <p:nvPr/>
        </p:nvCxnSpPr>
        <p:spPr bwMode="auto">
          <a:xfrm flipH="1">
            <a:off x="1998860" y="3602960"/>
            <a:ext cx="1028700" cy="7536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780425" y="3759449"/>
            <a:ext cx="5162248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DEF= {}</a:t>
            </a:r>
            <a:endParaRPr lang="en-US" dirty="0"/>
          </a:p>
          <a:p>
            <a:r>
              <a:rPr lang="en-US" dirty="0" err="1" smtClean="0"/>
              <a:t>foreach</a:t>
            </a:r>
            <a:r>
              <a:rPr lang="en-US" dirty="0" smtClean="0"/>
              <a:t> instruction DEF= (DEF </a:t>
            </a:r>
            <a:r>
              <a:rPr lang="en-US" dirty="0" smtClean="0">
                <a:sym typeface="Symbol" panose="05050102010706020507" pitchFamily="18" charset="2"/>
              </a:rPr>
              <a:t> </a:t>
            </a:r>
            <a:r>
              <a:rPr lang="en-US" dirty="0" err="1" smtClean="0"/>
              <a:t>gen</a:t>
            </a:r>
            <a:r>
              <a:rPr lang="en-US" baseline="-25000" dirty="0" err="1" smtClean="0"/>
              <a:t>i</a:t>
            </a:r>
            <a:r>
              <a:rPr lang="en-US" dirty="0" smtClean="0"/>
              <a:t> ) - </a:t>
            </a:r>
            <a:r>
              <a:rPr lang="en-US" dirty="0" err="1" smtClean="0"/>
              <a:t>kill</a:t>
            </a:r>
            <a:r>
              <a:rPr lang="en-US" baseline="-25000" dirty="0" err="1" smtClean="0"/>
              <a:t>i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455559" y="2805758"/>
            <a:ext cx="3487114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KILL = {}</a:t>
            </a:r>
            <a:endParaRPr lang="en-US" dirty="0"/>
          </a:p>
          <a:p>
            <a:r>
              <a:rPr lang="en-US" dirty="0" err="1" smtClean="0"/>
              <a:t>foreach</a:t>
            </a:r>
            <a:r>
              <a:rPr lang="en-US" dirty="0" smtClean="0"/>
              <a:t> instruction KILL </a:t>
            </a:r>
            <a:r>
              <a:rPr lang="en-US" dirty="0" smtClean="0">
                <a:sym typeface="Symbol" panose="05050102010706020507" pitchFamily="18" charset="2"/>
              </a:rPr>
              <a:t></a:t>
            </a:r>
            <a:r>
              <a:rPr lang="en-US" dirty="0" smtClean="0"/>
              <a:t>= </a:t>
            </a:r>
            <a:r>
              <a:rPr lang="en-US" dirty="0" err="1"/>
              <a:t>kill</a:t>
            </a:r>
            <a:r>
              <a:rPr lang="en-US" baseline="-25000" dirty="0" err="1"/>
              <a:t>i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523745" y="1458073"/>
            <a:ext cx="773521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{1}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{2}</a:t>
            </a:r>
          </a:p>
          <a:p>
            <a:r>
              <a:rPr lang="en-US" dirty="0" smtClean="0"/>
              <a:t>{3}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{1,2}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5360" y="1458073"/>
            <a:ext cx="1434509" cy="12003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{3,4,5,7}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{5}</a:t>
            </a:r>
          </a:p>
          <a:p>
            <a:r>
              <a:rPr lang="en-US" dirty="0" smtClean="0"/>
              <a:t>{}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{3,4,5,7}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22159" y="1088741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kill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77265" y="1072605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def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7599" y="5504974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def</a:t>
            </a:r>
            <a:r>
              <a:rPr lang="en-US" dirty="0" smtClean="0"/>
              <a:t> and kill ~ instruction</a:t>
            </a:r>
          </a:p>
          <a:p>
            <a:r>
              <a:rPr lang="en-US" dirty="0" smtClean="0"/>
              <a:t>DEF and KILL ~ basic block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51160" y="4356646"/>
            <a:ext cx="12954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j=</a:t>
            </a:r>
            <a:r>
              <a:rPr lang="en-US" dirty="0" err="1" smtClean="0"/>
              <a:t>a+b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8393" y="5172569"/>
            <a:ext cx="5162248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Union all the </a:t>
            </a:r>
            <a:r>
              <a:rPr lang="en-US" dirty="0" err="1" smtClean="0"/>
              <a:t>defs</a:t>
            </a:r>
            <a:r>
              <a:rPr lang="en-US" dirty="0" smtClean="0"/>
              <a:t>: {1,2,3}.  </a:t>
            </a:r>
          </a:p>
          <a:p>
            <a:r>
              <a:rPr lang="en-US" dirty="0" smtClean="0"/>
              <a:t>Remove any which appear in KILL =&gt; {1,2}</a:t>
            </a:r>
          </a:p>
        </p:txBody>
      </p:sp>
    </p:spTree>
    <p:extLst>
      <p:ext uri="{BB962C8B-B14F-4D97-AF65-F5344CB8AC3E}">
        <p14:creationId xmlns:p14="http://schemas.microsoft.com/office/powerpoint/2010/main" val="978445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smtClean="0"/>
              <a:t>Summarize DEF &amp; KILL for </a:t>
            </a:r>
            <a:r>
              <a:rPr lang="en-US" dirty="0" err="1" smtClean="0"/>
              <a:t>Flowgraph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84308" y="1908349"/>
            <a:ext cx="1295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d=</a:t>
            </a:r>
            <a:r>
              <a:rPr lang="en-US" dirty="0" err="1" smtClean="0"/>
              <a:t>e+f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f=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5612" y="3521437"/>
            <a:ext cx="1244895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4908" y="3395309"/>
            <a:ext cx="13716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a+d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dirty="0" smtClean="0"/>
              <a:t>h=</a:t>
            </a:r>
            <a:r>
              <a:rPr lang="en-US" dirty="0" err="1" smtClean="0"/>
              <a:t>b+c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 bwMode="auto">
          <a:xfrm flipH="1">
            <a:off x="3238060" y="2831679"/>
            <a:ext cx="1193948" cy="689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 bwMode="auto">
          <a:xfrm>
            <a:off x="4432008" y="2831679"/>
            <a:ext cx="1028700" cy="563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2"/>
            <a:endCxn id="29" idx="0"/>
          </p:cNvCxnSpPr>
          <p:nvPr/>
        </p:nvCxnSpPr>
        <p:spPr bwMode="auto">
          <a:xfrm>
            <a:off x="3238060" y="3890769"/>
            <a:ext cx="1178037" cy="9045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29" idx="0"/>
          </p:cNvCxnSpPr>
          <p:nvPr/>
        </p:nvCxnSpPr>
        <p:spPr bwMode="auto">
          <a:xfrm flipH="1">
            <a:off x="4416097" y="4041640"/>
            <a:ext cx="1044611" cy="7536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956893" y="1896753"/>
            <a:ext cx="773521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{1}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{2}</a:t>
            </a:r>
          </a:p>
          <a:p>
            <a:r>
              <a:rPr lang="en-US" dirty="0" smtClean="0"/>
              <a:t>{3}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{1,2}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8509" y="1896753"/>
            <a:ext cx="1295400" cy="1200329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{3,4,5,7}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{5}</a:t>
            </a:r>
          </a:p>
          <a:p>
            <a:r>
              <a:rPr lang="en-US" dirty="0" smtClean="0"/>
              <a:t>{}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{3,4,5,7}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76216" y="1571049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kill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31322" y="1554913"/>
            <a:ext cx="106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def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4600" y="3387153"/>
            <a:ext cx="773521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{5}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{6}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{5,6}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76216" y="3387153"/>
            <a:ext cx="546692" cy="92333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{}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{}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2120" y="3521437"/>
            <a:ext cx="773521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{4}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{4}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73736" y="3521437"/>
            <a:ext cx="546692" cy="646331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{}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{}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68397" y="4795326"/>
            <a:ext cx="12954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j=</a:t>
            </a:r>
            <a:r>
              <a:rPr lang="en-US" dirty="0" err="1" smtClean="0"/>
              <a:t>a+b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2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3045340-6577-4F73-B239-2089A36EBE8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Available Expression Sets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43840" y="1023103"/>
            <a:ext cx="84582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each block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dirty="0" smtClean="0"/>
              <a:t>, define</a:t>
            </a:r>
          </a:p>
          <a:p>
            <a:pPr marL="457200" lvl="1" indent="0" eaLnBrk="1" hangingPunct="1">
              <a:buNone/>
            </a:pPr>
            <a:endParaRPr lang="en-US" sz="1400" dirty="0" smtClean="0"/>
          </a:p>
          <a:p>
            <a:pPr lvl="1" eaLnBrk="1" hangingPunct="1"/>
            <a:r>
              <a:rPr lang="en-US" sz="2000" dirty="0" smtClean="0"/>
              <a:t>DEF(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/>
              <a:t>) – the set of expressions defined in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en-US" sz="2000" dirty="0"/>
              <a:t> and not subsequently killed in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</a:p>
          <a:p>
            <a:pPr lvl="2" eaLnBrk="1" hangingPunct="1"/>
            <a:r>
              <a:rPr lang="en-US" sz="1600" dirty="0" err="1"/>
              <a:t>ie</a:t>
            </a:r>
            <a:r>
              <a:rPr lang="en-US" sz="1600" dirty="0"/>
              <a:t>: defined in </a:t>
            </a:r>
            <a:r>
              <a:rPr lang="en-US" sz="1600" dirty="0">
                <a:solidFill>
                  <a:srgbClr val="0000FF"/>
                </a:solidFill>
              </a:rPr>
              <a:t>b</a:t>
            </a:r>
            <a:r>
              <a:rPr lang="en-US" sz="1600" dirty="0"/>
              <a:t> and survives to its end</a:t>
            </a:r>
          </a:p>
          <a:p>
            <a:pPr lvl="2" eaLnBrk="1" hangingPunct="1"/>
            <a:r>
              <a:rPr lang="en-US" sz="1600" dirty="0"/>
              <a:t>can construct this by inspecting </a:t>
            </a:r>
            <a:r>
              <a:rPr lang="en-US" sz="1600" dirty="0">
                <a:solidFill>
                  <a:srgbClr val="0000FF"/>
                </a:solidFill>
              </a:rPr>
              <a:t>b</a:t>
            </a:r>
            <a:r>
              <a:rPr lang="en-US" sz="1600" dirty="0"/>
              <a:t> in isolation - never changes</a:t>
            </a:r>
          </a:p>
          <a:p>
            <a:pPr lvl="1" eaLnBrk="1" hangingPunct="1"/>
            <a:endParaRPr lang="en-US" sz="1400" dirty="0" smtClean="0"/>
          </a:p>
          <a:p>
            <a:pPr lvl="1" eaLnBrk="1" hangingPunct="1"/>
            <a:r>
              <a:rPr lang="en-US" sz="2000" dirty="0" smtClean="0"/>
              <a:t>KILL(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) – the set of </a:t>
            </a:r>
            <a:r>
              <a:rPr lang="en-US" sz="2000" i="1" dirty="0" smtClean="0"/>
              <a:t>all</a:t>
            </a:r>
            <a:r>
              <a:rPr lang="en-US" sz="2000" dirty="0" smtClean="0"/>
              <a:t> expressions in the </a:t>
            </a:r>
            <a:r>
              <a:rPr lang="en-US" sz="2000" i="1" dirty="0" smtClean="0"/>
              <a:t>entire</a:t>
            </a:r>
            <a:r>
              <a:rPr lang="en-US" sz="2000" dirty="0" smtClean="0"/>
              <a:t> procedure that is killed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2" eaLnBrk="1" hangingPunct="1"/>
            <a:r>
              <a:rPr lang="en-US" sz="1600" dirty="0"/>
              <a:t>can construct this by inspecting </a:t>
            </a:r>
            <a:r>
              <a:rPr lang="en-US" sz="1600" dirty="0">
                <a:solidFill>
                  <a:srgbClr val="0000FF"/>
                </a:solidFill>
              </a:rPr>
              <a:t>b</a:t>
            </a:r>
            <a:r>
              <a:rPr lang="en-US" sz="1600" dirty="0"/>
              <a:t> </a:t>
            </a:r>
            <a:r>
              <a:rPr lang="en-US" sz="1600" dirty="0" smtClean="0"/>
              <a:t>in isolation - never changes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914400" lvl="2" indent="0" eaLnBrk="1" hangingPunct="1">
              <a:buNone/>
            </a:pPr>
            <a:endParaRPr lang="en-US" sz="1400" dirty="0"/>
          </a:p>
          <a:p>
            <a:pPr lvl="1" eaLnBrk="1" hangingPunct="1"/>
            <a:r>
              <a:rPr lang="en-US" sz="2000" dirty="0"/>
              <a:t>AVAIL(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en-US" sz="2000" dirty="0"/>
              <a:t>) – the set of expressions available on entry to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</a:p>
          <a:p>
            <a:pPr lvl="2" eaLnBrk="1" hangingPunct="1"/>
            <a:r>
              <a:rPr lang="en-US" sz="1600" dirty="0"/>
              <a:t>find by solving a set of equations</a:t>
            </a:r>
          </a:p>
          <a:p>
            <a:pPr lvl="2" eaLnBrk="1" hangingPunct="1"/>
            <a:endParaRPr lang="en-US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5518280"/>
            <a:ext cx="8153400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Implementation: assign a number to each expression and track its availability via one bit in a (large) bit-vector representing the set of all expressions in the function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F06FBC22-1F36-44B1-B5D4-AEEFFFE6C0F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Available Expressions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930277" y="2333828"/>
            <a:ext cx="6731610" cy="1049511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US" sz="1600" dirty="0" err="1" smtClean="0">
                <a:sym typeface="Symbol" pitchFamily="18" charset="2"/>
              </a:rPr>
              <a:t>preds</a:t>
            </a:r>
            <a:r>
              <a:rPr lang="en-US" sz="1600" dirty="0" smtClean="0">
                <a:sym typeface="Symbol" pitchFamily="18" charset="2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1600" dirty="0" smtClean="0">
                <a:sym typeface="Symbol" pitchFamily="18" charset="2"/>
              </a:rPr>
              <a:t>) is the set of </a:t>
            </a:r>
            <a:r>
              <a:rPr lang="en-US" sz="1600" dirty="0" smtClean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1600" dirty="0" smtClean="0">
                <a:sym typeface="Symbol" pitchFamily="18" charset="2"/>
              </a:rPr>
              <a:t>’s predecessors in the </a:t>
            </a:r>
            <a:r>
              <a:rPr lang="en-US" sz="1600" dirty="0" err="1" smtClean="0">
                <a:sym typeface="Symbol" pitchFamily="18" charset="2"/>
              </a:rPr>
              <a:t>flowgraph</a:t>
            </a:r>
            <a:endParaRPr lang="en-US" sz="1600" dirty="0" smtClean="0">
              <a:sym typeface="Symbol" pitchFamily="18" charset="2"/>
            </a:endParaRPr>
          </a:p>
          <a:p>
            <a:pPr eaLnBrk="1" hangingPunct="1"/>
            <a:r>
              <a:rPr lang="en-US" sz="1600" dirty="0" smtClean="0">
                <a:sym typeface="Symbol" pitchFamily="18" charset="2"/>
              </a:rPr>
              <a:t>works for all flows, including loops</a:t>
            </a:r>
          </a:p>
          <a:p>
            <a:pPr eaLnBrk="1" hangingPunct="1"/>
            <a:r>
              <a:rPr lang="en-US" sz="1600" dirty="0">
                <a:sym typeface="Symbol" pitchFamily="18" charset="2"/>
              </a:rPr>
              <a:t>d</a:t>
            </a:r>
            <a:r>
              <a:rPr lang="en-US" sz="1600" dirty="0" smtClean="0">
                <a:sym typeface="Symbol" pitchFamily="18" charset="2"/>
              </a:rPr>
              <a:t>efines a system of simultaneous equations – a dataflow problem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24565" y="1111897"/>
            <a:ext cx="6343035" cy="106088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800" kern="0" dirty="0" smtClean="0"/>
              <a:t>AVAIL(b)  =  </a:t>
            </a:r>
            <a:r>
              <a:rPr lang="en-US" sz="4400" kern="0" dirty="0" smtClean="0">
                <a:sym typeface="Symbol" pitchFamily="18" charset="2"/>
              </a:rPr>
              <a:t></a:t>
            </a:r>
            <a:r>
              <a:rPr lang="en-US" sz="5400" kern="0" dirty="0" smtClean="0">
                <a:sym typeface="Symbol" pitchFamily="18" charset="2"/>
              </a:rPr>
              <a:t> </a:t>
            </a:r>
            <a:r>
              <a:rPr lang="en-US" sz="1800" kern="0" dirty="0" smtClean="0">
                <a:sym typeface="Symbol" pitchFamily="18" charset="2"/>
              </a:rPr>
              <a:t>DEF(p)  ( AVAIL(p) - KILL(p) ) </a:t>
            </a:r>
            <a:br>
              <a:rPr lang="en-US" sz="1800" kern="0" dirty="0" smtClean="0">
                <a:sym typeface="Symbol" pitchFamily="18" charset="2"/>
              </a:rPr>
            </a:br>
            <a:r>
              <a:rPr lang="en-US" sz="1800" kern="0" baseline="30000" dirty="0" smtClean="0">
                <a:sym typeface="Symbol" pitchFamily="18" charset="2"/>
              </a:rPr>
              <a:t>                          </a:t>
            </a:r>
            <a:r>
              <a:rPr lang="en-US" sz="1600" kern="0" baseline="30000" dirty="0" smtClean="0">
                <a:sym typeface="Symbol" pitchFamily="18" charset="2"/>
              </a:rPr>
              <a:t>p  </a:t>
            </a:r>
            <a:r>
              <a:rPr lang="en-US" sz="1600" kern="0" baseline="30000" dirty="0" err="1" smtClean="0">
                <a:sym typeface="Symbol" pitchFamily="18" charset="2"/>
              </a:rPr>
              <a:t>preds</a:t>
            </a:r>
            <a:r>
              <a:rPr lang="en-US" sz="1600" kern="0" baseline="30000" dirty="0" smtClean="0">
                <a:sym typeface="Symbol" pitchFamily="18" charset="2"/>
              </a:rPr>
              <a:t>(b)</a:t>
            </a:r>
            <a:r>
              <a:rPr lang="en-US" sz="2400" kern="0" baseline="30000" dirty="0" smtClean="0">
                <a:sym typeface="Symbol" pitchFamily="18" charset="2"/>
              </a:rPr>
              <a:t/>
            </a:r>
            <a:br>
              <a:rPr lang="en-US" sz="2400" kern="0" baseline="30000" dirty="0" smtClean="0">
                <a:sym typeface="Symbol" pitchFamily="18" charset="2"/>
              </a:rPr>
            </a:br>
            <a:endParaRPr lang="en-US" sz="1600" kern="0" baseline="30000" dirty="0" smtClean="0">
              <a:sym typeface="Symbol" pitchFamily="18" charset="2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276600" y="5405438"/>
            <a:ext cx="8382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121728" y="4513404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432464" y="4513404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743200" y="4513404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" name="Straight Arrow Connector 3"/>
          <p:cNvCxnSpPr>
            <a:stCxn id="12" idx="2"/>
            <a:endCxn id="2" idx="0"/>
          </p:cNvCxnSpPr>
          <p:nvPr/>
        </p:nvCxnSpPr>
        <p:spPr bwMode="auto">
          <a:xfrm>
            <a:off x="3009900" y="4934885"/>
            <a:ext cx="685800" cy="4705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11" idx="2"/>
            <a:endCxn id="2" idx="0"/>
          </p:cNvCxnSpPr>
          <p:nvPr/>
        </p:nvCxnSpPr>
        <p:spPr bwMode="auto">
          <a:xfrm flipH="1">
            <a:off x="3695700" y="4934885"/>
            <a:ext cx="3464" cy="4705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  <a:endCxn id="2" idx="0"/>
          </p:cNvCxnSpPr>
          <p:nvPr/>
        </p:nvCxnSpPr>
        <p:spPr bwMode="auto">
          <a:xfrm flipH="1">
            <a:off x="3695700" y="4934885"/>
            <a:ext cx="692728" cy="4705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655128" y="453794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predecessors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" idx="2"/>
          </p:cNvCxnSpPr>
          <p:nvPr/>
        </p:nvCxnSpPr>
        <p:spPr bwMode="auto">
          <a:xfrm flipH="1">
            <a:off x="3124200" y="6243638"/>
            <a:ext cx="571500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2" idx="2"/>
          </p:cNvCxnSpPr>
          <p:nvPr/>
        </p:nvCxnSpPr>
        <p:spPr bwMode="auto">
          <a:xfrm>
            <a:off x="3695700" y="6243638"/>
            <a:ext cx="571500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Line Callout 1 20"/>
          <p:cNvSpPr/>
          <p:nvPr/>
        </p:nvSpPr>
        <p:spPr bwMode="auto">
          <a:xfrm>
            <a:off x="4914900" y="5200747"/>
            <a:ext cx="1200150" cy="304800"/>
          </a:xfrm>
          <a:prstGeom prst="borderCallout1">
            <a:avLst>
              <a:gd name="adj1" fmla="val 46023"/>
              <a:gd name="adj2" fmla="val -2099"/>
              <a:gd name="adj3" fmla="val 57955"/>
              <a:gd name="adj4" fmla="val -7106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AVAIL(b)</a:t>
            </a:r>
          </a:p>
        </p:txBody>
      </p:sp>
      <p:sp>
        <p:nvSpPr>
          <p:cNvPr id="29" name="Line Callout 1 28"/>
          <p:cNvSpPr/>
          <p:nvPr/>
        </p:nvSpPr>
        <p:spPr bwMode="auto">
          <a:xfrm>
            <a:off x="209550" y="4493319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54546"/>
              <a:gd name="adj4" fmla="val 22071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GEN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(p)</a:t>
            </a:r>
          </a:p>
        </p:txBody>
      </p:sp>
      <p:sp>
        <p:nvSpPr>
          <p:cNvPr id="30" name="Line Callout 1 29"/>
          <p:cNvSpPr/>
          <p:nvPr/>
        </p:nvSpPr>
        <p:spPr bwMode="auto">
          <a:xfrm>
            <a:off x="259773" y="5253038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-153409"/>
              <a:gd name="adj4" fmla="val 21378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KILL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(p)</a:t>
            </a:r>
          </a:p>
        </p:txBody>
      </p:sp>
      <p:sp>
        <p:nvSpPr>
          <p:cNvPr id="32" name="Line Callout 1 31"/>
          <p:cNvSpPr/>
          <p:nvPr/>
        </p:nvSpPr>
        <p:spPr bwMode="auto">
          <a:xfrm>
            <a:off x="636587" y="3959142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153409"/>
              <a:gd name="adj4" fmla="val 19041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AVAIL(p)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5610" y="3558153"/>
            <a:ext cx="481259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AVAIL</a:t>
            </a:r>
            <a:r>
              <a:rPr lang="en-US" baseline="-25000" dirty="0" err="1" smtClean="0"/>
              <a:t>b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Intersect</a:t>
            </a:r>
            <a:r>
              <a:rPr lang="en-US" baseline="-25000" dirty="0" err="1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  </a:t>
            </a:r>
            <a:r>
              <a:rPr lang="en-US" dirty="0" err="1" smtClean="0"/>
              <a:t>DEF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 (</a:t>
            </a:r>
            <a:r>
              <a:rPr lang="en-US" dirty="0" err="1" smtClean="0">
                <a:sym typeface="Symbol" panose="05050102010706020507" pitchFamily="18" charset="2"/>
              </a:rPr>
              <a:t>AVAIL</a:t>
            </a:r>
            <a:r>
              <a:rPr lang="en-US" baseline="-25000" dirty="0" err="1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 - </a:t>
            </a:r>
            <a:r>
              <a:rPr lang="en-US" dirty="0" err="1" smtClean="0">
                <a:sym typeface="Symbol" panose="05050102010706020507" pitchFamily="18" charset="2"/>
              </a:rPr>
              <a:t>KILL</a:t>
            </a:r>
            <a:r>
              <a:rPr lang="en-US" baseline="-25000" dirty="0" err="1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1B54055-4704-4339-8FF5-4C088F0679F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Computing Available Expressions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213039"/>
            <a:ext cx="8160327" cy="369331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foreach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block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set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AVAIL</a:t>
            </a:r>
            <a:r>
              <a:rPr lang="en-US" sz="2000" baseline="-25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= {all expressions in function} = 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worklist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{all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blocks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in function}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while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worklist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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{})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remove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a block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from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worklist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recompute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AVAIL</a:t>
            </a:r>
            <a:r>
              <a:rPr lang="en-US" sz="2000" baseline="-25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</a:t>
            </a:r>
            <a:endParaRPr lang="en-US" sz="2000" baseline="-25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if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AVAIL</a:t>
            </a:r>
            <a:r>
              <a:rPr lang="en-US" sz="2000" baseline="-25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changed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worklist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=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successors</a:t>
            </a:r>
            <a:r>
              <a:rPr lang="en-US" sz="2000" baseline="-25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b</a:t>
            </a:r>
            <a:endParaRPr lang="en-US" sz="2000" baseline="-25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1" y="1483567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DEF</a:t>
            </a:r>
            <a:r>
              <a:rPr lang="en-US" baseline="-25000" dirty="0" err="1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KILL</a:t>
            </a:r>
            <a:r>
              <a:rPr lang="en-US" baseline="-25000" dirty="0" err="1" smtClean="0"/>
              <a:t>b</a:t>
            </a:r>
            <a:r>
              <a:rPr lang="en-US" dirty="0" smtClean="0"/>
              <a:t> for each basic block,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, in the procedure: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7CBE4F5-30E3-4B3A-BB16-AE0D96D96F3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 Space?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070" y="1676400"/>
            <a:ext cx="8686800" cy="4038599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In previous value-numbering algorithms, we used an SSA-like renaming to keep track of versions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In global dataflow problems, we use the original namespace</a:t>
            </a:r>
          </a:p>
          <a:p>
            <a:pPr lvl="1" eaLnBrk="1" hangingPunct="1"/>
            <a:r>
              <a:rPr lang="en-US" sz="1800" dirty="0" smtClean="0"/>
              <a:t>we require that </a:t>
            </a:r>
            <a:r>
              <a:rPr lang="en-US" sz="1800" dirty="0" err="1" smtClean="0">
                <a:solidFill>
                  <a:srgbClr val="0000FF"/>
                </a:solidFill>
              </a:rPr>
              <a:t>a+b</a:t>
            </a:r>
            <a:r>
              <a:rPr lang="en-US" sz="1800" dirty="0" smtClean="0"/>
              <a:t> have the same value along </a:t>
            </a:r>
            <a:r>
              <a:rPr lang="en-US" sz="1800" i="1" dirty="0" smtClean="0"/>
              <a:t>all</a:t>
            </a:r>
            <a:r>
              <a:rPr lang="en-US" sz="1800" dirty="0" smtClean="0"/>
              <a:t> paths to its use</a:t>
            </a:r>
          </a:p>
          <a:p>
            <a:pPr lvl="1" eaLnBrk="1" hangingPunct="1"/>
            <a:r>
              <a:rPr lang="en-US" sz="1800" dirty="0" smtClean="0"/>
              <a:t>if </a:t>
            </a:r>
            <a:r>
              <a:rPr lang="en-US" sz="1800" dirty="0" smtClean="0">
                <a:solidFill>
                  <a:srgbClr val="0000FF"/>
                </a:solidFill>
              </a:rPr>
              <a:t>a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is updated along any path to its use, then </a:t>
            </a:r>
            <a:r>
              <a:rPr lang="en-US" sz="1800" dirty="0" err="1" smtClean="0">
                <a:solidFill>
                  <a:srgbClr val="0000FF"/>
                </a:solidFill>
              </a:rPr>
              <a:t>a+b</a:t>
            </a:r>
            <a:r>
              <a:rPr lang="en-US" sz="1800" dirty="0" smtClean="0"/>
              <a:t> has the 'wrong' value, so </a:t>
            </a:r>
            <a:r>
              <a:rPr lang="en-US" sz="1800" i="1" dirty="0" smtClean="0"/>
              <a:t>must </a:t>
            </a:r>
            <a:r>
              <a:rPr lang="en-US" sz="1800" dirty="0" smtClean="0"/>
              <a:t>recalculate its value</a:t>
            </a:r>
          </a:p>
          <a:p>
            <a:pPr lvl="1" eaLnBrk="1" hangingPunct="1"/>
            <a:r>
              <a:rPr lang="en-US" sz="1800" dirty="0" smtClean="0"/>
              <a:t>so original names are exactly what we want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200" dirty="0" smtClean="0"/>
              <a:t>KILL captures when an expression becomes no longer "available"</a:t>
            </a:r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1D2F305B-9296-42AE-8AE5-174E9F63685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Global CSE using Available Expressions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1752600"/>
            <a:ext cx="79248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Phase 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Number each expression in procedure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For each block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, compute </a:t>
            </a:r>
            <a:r>
              <a:rPr lang="en-US" sz="1800" dirty="0" err="1" smtClean="0"/>
              <a:t>DEF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and </a:t>
            </a:r>
            <a:r>
              <a:rPr lang="en-US" sz="1800" dirty="0" err="1" smtClean="0"/>
              <a:t>KILL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- once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Initialize </a:t>
            </a:r>
            <a:r>
              <a:rPr lang="en-US" sz="1800" dirty="0" err="1" smtClean="0"/>
              <a:t>AVAIL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= {all expressions in procedure} = 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For each block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, compute </a:t>
            </a:r>
            <a:r>
              <a:rPr lang="en-US" sz="1800" dirty="0" err="1" smtClean="0"/>
              <a:t>AVAIL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, by iterating until fixed point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Phase II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For each block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, value-number the block starting with </a:t>
            </a:r>
            <a:r>
              <a:rPr lang="en-US" sz="1800" dirty="0" err="1" smtClean="0"/>
              <a:t>AVAIL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endParaRPr lang="en-US" sz="1800" baseline="-250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Replace expressions in </a:t>
            </a:r>
            <a:r>
              <a:rPr lang="en-US" sz="1800" dirty="0" err="1" smtClean="0"/>
              <a:t>AVAIL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with references to the previously computed values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88165" y="5409814"/>
            <a:ext cx="55626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Also called "Global Redundancy Elimination" or GRE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118CEF98-857B-4CFD-8F15-A9E90D0D1FC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Algorithms</a:t>
            </a:r>
          </a:p>
        </p:txBody>
      </p:sp>
      <p:sp>
        <p:nvSpPr>
          <p:cNvPr id="29702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15000" y="1905000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m = a + b</a:t>
            </a:r>
            <a:endParaRPr lang="en-US" baseline="-25000"/>
          </a:p>
          <a:p>
            <a:r>
              <a:rPr lang="en-US" sz="1600">
                <a:solidFill>
                  <a:srgbClr val="33CC33"/>
                </a:solidFill>
              </a:rPr>
              <a:t>n = a + b</a:t>
            </a:r>
            <a:endParaRPr lang="en-US" sz="1600" baseline="-25000">
              <a:solidFill>
                <a:srgbClr val="33CC33"/>
              </a:solidFill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17668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970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1038" y="2752725"/>
            <a:ext cx="10715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p = c + d</a:t>
            </a:r>
          </a:p>
          <a:p>
            <a:r>
              <a:rPr lang="en-US" sz="1600">
                <a:solidFill>
                  <a:srgbClr val="33CC33"/>
                </a:solidFill>
              </a:rPr>
              <a:t>r = c + d</a:t>
            </a:r>
            <a:endParaRPr lang="en-US" sz="1600" baseline="-25000">
              <a:solidFill>
                <a:srgbClr val="33CC33"/>
              </a:solidFill>
            </a:endParaRPr>
          </a:p>
        </p:txBody>
      </p:sp>
      <p:sp>
        <p:nvSpPr>
          <p:cNvPr id="29705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86238" y="2576513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970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661150" y="2767013"/>
            <a:ext cx="10842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B0F0"/>
                </a:solidFill>
              </a:rPr>
              <a:t>q = a + b</a:t>
            </a:r>
            <a:endParaRPr lang="en-US" sz="1600" baseline="-25000" dirty="0">
              <a:solidFill>
                <a:srgbClr val="00B0F0"/>
              </a:solidFill>
            </a:endParaRPr>
          </a:p>
          <a:p>
            <a:r>
              <a:rPr lang="en-US" sz="1600" dirty="0"/>
              <a:t>r = c + d</a:t>
            </a:r>
            <a:endParaRPr lang="en-US" baseline="-25000" dirty="0"/>
          </a:p>
        </p:txBody>
      </p:sp>
      <p:sp>
        <p:nvSpPr>
          <p:cNvPr id="29707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56350" y="25908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970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72150" y="3581400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/>
              <a:t>e = b + 18</a:t>
            </a:r>
          </a:p>
          <a:p>
            <a:r>
              <a:rPr lang="en-US" sz="1600" dirty="0">
                <a:solidFill>
                  <a:srgbClr val="00B0F0"/>
                </a:solidFill>
              </a:rPr>
              <a:t>s = a + b</a:t>
            </a:r>
            <a:endParaRPr lang="en-US" sz="1600" baseline="-25000" dirty="0">
              <a:solidFill>
                <a:srgbClr val="00B0F0"/>
              </a:solidFill>
            </a:endParaRPr>
          </a:p>
          <a:p>
            <a:r>
              <a:rPr lang="en-US" sz="1600" dirty="0"/>
              <a:t>u = e + f</a:t>
            </a:r>
            <a:endParaRPr lang="en-US" sz="1600" baseline="-25000" dirty="0"/>
          </a:p>
        </p:txBody>
      </p:sp>
      <p:sp>
        <p:nvSpPr>
          <p:cNvPr id="29709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67350" y="3429000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29710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727950" y="3581400"/>
            <a:ext cx="1189038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/>
              <a:t>e = a + 17</a:t>
            </a:r>
          </a:p>
          <a:p>
            <a:r>
              <a:rPr lang="en-US" sz="1600" dirty="0">
                <a:solidFill>
                  <a:srgbClr val="00B0F0"/>
                </a:solidFill>
              </a:rPr>
              <a:t>t = c + d</a:t>
            </a:r>
            <a:endParaRPr lang="en-US" sz="1600" baseline="-25000" dirty="0">
              <a:solidFill>
                <a:srgbClr val="00B0F0"/>
              </a:solidFill>
            </a:endParaRPr>
          </a:p>
          <a:p>
            <a:r>
              <a:rPr lang="en-US" sz="1600" dirty="0"/>
              <a:t>u = e + f</a:t>
            </a:r>
            <a:endParaRPr lang="en-US" sz="1600" baseline="-25000" dirty="0"/>
          </a:p>
        </p:txBody>
      </p:sp>
      <p:sp>
        <p:nvSpPr>
          <p:cNvPr id="29711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23150" y="34290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29712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91338" y="4641850"/>
            <a:ext cx="1109662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v = a + b</a:t>
            </a:r>
            <a:endParaRPr lang="en-US" sz="1600" baseline="-250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w = c + d</a:t>
            </a:r>
            <a:endParaRPr lang="en-US" sz="1600" baseline="-250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x = e + f</a:t>
            </a:r>
            <a:endParaRPr lang="en-US" sz="1600" baseline="-25000" dirty="0">
              <a:solidFill>
                <a:srgbClr val="FF0000"/>
              </a:solidFill>
              <a:latin typeface="b"/>
            </a:endParaRPr>
          </a:p>
        </p:txBody>
      </p:sp>
      <p:sp>
        <p:nvSpPr>
          <p:cNvPr id="2971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40500" y="4465638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2971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75250" y="5434013"/>
            <a:ext cx="10731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y = a + b</a:t>
            </a:r>
            <a:endParaRPr lang="en-US" sz="1600" baseline="-250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z = c + d</a:t>
            </a:r>
            <a:endParaRPr lang="en-US" sz="1600" baseline="-25000" dirty="0">
              <a:solidFill>
                <a:srgbClr val="FF0000"/>
              </a:solidFill>
            </a:endParaRPr>
          </a:p>
        </p:txBody>
      </p:sp>
      <p:sp>
        <p:nvSpPr>
          <p:cNvPr id="2971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76800" y="5257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29716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248400" y="5486400"/>
            <a:ext cx="914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37350" y="33528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727950" y="33528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804150" y="4419600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89750" y="4419600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781800" y="2514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257800" y="25146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953000" y="3352800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212724" y="3795713"/>
            <a:ext cx="4378325" cy="161448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33CC33"/>
                </a:solidFill>
              </a:rPr>
              <a:t>LVN – Local Value Numbering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B0F0"/>
                </a:solidFill>
              </a:rPr>
              <a:t>SVN – </a:t>
            </a:r>
            <a:r>
              <a:rPr lang="en-US" sz="1800" dirty="0" err="1" smtClean="0">
                <a:solidFill>
                  <a:srgbClr val="00B0F0"/>
                </a:solidFill>
              </a:rPr>
              <a:t>Superlocal</a:t>
            </a:r>
            <a:r>
              <a:rPr lang="en-US" sz="1800" dirty="0" smtClean="0">
                <a:solidFill>
                  <a:srgbClr val="00B0F0"/>
                </a:solidFill>
              </a:rPr>
              <a:t> Value Numbering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00FF"/>
                </a:solidFill>
              </a:rPr>
              <a:t>DVN – Dominator-based Value Numbering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GRE – Global Redundancy Elimination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03B93D9E-F543-471F-A33C-6A870F3256C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Comparing Algorithms (2)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30063" y="1295400"/>
            <a:ext cx="8810624" cy="3352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LVN &lt;= SVN &lt;= DVN form a strict hierarchy</a:t>
            </a:r>
          </a:p>
          <a:p>
            <a:pPr lvl="1" eaLnBrk="1" hangingPunct="1"/>
            <a:r>
              <a:rPr lang="en-US" sz="1800" dirty="0" smtClean="0"/>
              <a:t>later algorithms find a superset of previous information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Global Redundancy Elimination, via Available Expressions, finds a different set</a:t>
            </a:r>
          </a:p>
          <a:p>
            <a:pPr eaLnBrk="1" hangingPunct="1"/>
            <a:endParaRPr lang="en-US" sz="1200" dirty="0" smtClean="0"/>
          </a:p>
          <a:p>
            <a:pPr lvl="1" eaLnBrk="1" hangingPunct="1"/>
            <a:r>
              <a:rPr lang="en-US" sz="1800" dirty="0" smtClean="0"/>
              <a:t>Discovers </a:t>
            </a:r>
            <a:r>
              <a:rPr lang="en-US" sz="1800" dirty="0" err="1" smtClean="0">
                <a:solidFill>
                  <a:srgbClr val="0000FF"/>
                </a:solidFill>
              </a:rPr>
              <a:t>e+f</a:t>
            </a:r>
            <a:r>
              <a:rPr lang="en-US" sz="1800" dirty="0" smtClean="0"/>
              <a:t> in F (computed in both D and E)</a:t>
            </a:r>
          </a:p>
          <a:p>
            <a:pPr lvl="1" eaLnBrk="1" hangingPunct="1"/>
            <a:r>
              <a:rPr lang="en-US" sz="1800" dirty="0" smtClean="0"/>
              <a:t>Misses identical values if they have different names</a:t>
            </a:r>
          </a:p>
          <a:p>
            <a:pPr lvl="2" eaLnBrk="1" hangingPunct="1"/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err="1" smtClean="0">
                <a:solidFill>
                  <a:srgbClr val="0000FF"/>
                </a:solidFill>
              </a:rPr>
              <a:t>a+b</a:t>
            </a:r>
            <a:r>
              <a:rPr lang="en-US" sz="1800" dirty="0" smtClean="0"/>
              <a:t> and </a:t>
            </a:r>
            <a:r>
              <a:rPr lang="en-US" sz="1800" dirty="0" err="1" smtClean="0">
                <a:solidFill>
                  <a:srgbClr val="0000FF"/>
                </a:solidFill>
              </a:rPr>
              <a:t>c+d</a:t>
            </a:r>
            <a:r>
              <a:rPr lang="en-US" sz="1800" dirty="0" smtClean="0"/>
              <a:t> when a=c and b=d</a:t>
            </a:r>
          </a:p>
          <a:p>
            <a:pPr lvl="2" eaLnBrk="1" hangingPunct="1"/>
            <a:r>
              <a:rPr lang="en-US" sz="1800" dirty="0" smtClean="0"/>
              <a:t>Value Numbering catches this</a:t>
            </a:r>
          </a:p>
        </p:txBody>
      </p:sp>
      <p:sp>
        <p:nvSpPr>
          <p:cNvPr id="7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4284593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/>
              <a:t>e = b + 18</a:t>
            </a:r>
          </a:p>
          <a:p>
            <a:r>
              <a:rPr lang="en-US" sz="1600" dirty="0">
                <a:solidFill>
                  <a:srgbClr val="00B0F0"/>
                </a:solidFill>
              </a:rPr>
              <a:t>s = a + b</a:t>
            </a:r>
            <a:endParaRPr lang="en-US" sz="1600" baseline="-25000" dirty="0">
              <a:solidFill>
                <a:srgbClr val="00B0F0"/>
              </a:solidFill>
            </a:endParaRPr>
          </a:p>
          <a:p>
            <a:r>
              <a:rPr lang="en-US" sz="1600" dirty="0"/>
              <a:t>u = e + f</a:t>
            </a:r>
            <a:endParaRPr lang="en-US" sz="1600" baseline="-25000" dirty="0"/>
          </a:p>
        </p:txBody>
      </p:sp>
      <p:sp>
        <p:nvSpPr>
          <p:cNvPr id="8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4132193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9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747000" y="4284593"/>
            <a:ext cx="1189038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/>
              <a:t>e = a + 17</a:t>
            </a:r>
          </a:p>
          <a:p>
            <a:r>
              <a:rPr lang="en-US" sz="1600" dirty="0">
                <a:solidFill>
                  <a:srgbClr val="00B0F0"/>
                </a:solidFill>
              </a:rPr>
              <a:t>t = c + d</a:t>
            </a:r>
            <a:endParaRPr lang="en-US" sz="1600" baseline="-25000" dirty="0">
              <a:solidFill>
                <a:srgbClr val="00B0F0"/>
              </a:solidFill>
            </a:endParaRPr>
          </a:p>
          <a:p>
            <a:r>
              <a:rPr lang="en-US" sz="1600" dirty="0"/>
              <a:t>u = e + f</a:t>
            </a:r>
            <a:endParaRPr lang="en-US" sz="1600" baseline="-25000" dirty="0"/>
          </a:p>
        </p:txBody>
      </p:sp>
      <p:sp>
        <p:nvSpPr>
          <p:cNvPr id="10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42200" y="4132193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11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10388" y="5345043"/>
            <a:ext cx="1109662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v = a + b</a:t>
            </a:r>
            <a:endParaRPr lang="en-US" sz="1600" baseline="-250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w = c + d</a:t>
            </a:r>
            <a:endParaRPr lang="en-US" sz="1600" baseline="-25000" dirty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x = e + f</a:t>
            </a:r>
            <a:endParaRPr lang="en-US" sz="1600" baseline="-25000" dirty="0">
              <a:solidFill>
                <a:srgbClr val="FF0000"/>
              </a:solidFill>
              <a:latin typeface="b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9550" y="5168831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14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6934200" y="6189593"/>
            <a:ext cx="24765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756400" y="405599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747000" y="405599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823200" y="5122793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908800" y="5122793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846A24A-DB41-4A3F-BE75-B78C16E6D4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Story So Far…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447800"/>
            <a:ext cx="7472464" cy="451412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Redundant expression elimination</a:t>
            </a:r>
          </a:p>
          <a:p>
            <a:pPr lvl="1" eaLnBrk="1" hangingPunct="1"/>
            <a:r>
              <a:rPr lang="en-US" sz="2000" dirty="0" smtClean="0"/>
              <a:t>Local Value Numbering (LVN)</a:t>
            </a:r>
          </a:p>
          <a:p>
            <a:pPr lvl="1" eaLnBrk="1" hangingPunct="1"/>
            <a:r>
              <a:rPr lang="en-US" sz="2000" dirty="0" smtClean="0"/>
              <a:t>Super-local Value Numbering (SVN)</a:t>
            </a:r>
          </a:p>
          <a:p>
            <a:pPr lvl="2" eaLnBrk="1" hangingPunct="1"/>
            <a:r>
              <a:rPr lang="en-US" sz="1800" dirty="0" smtClean="0"/>
              <a:t>Extends LVN to EBBs</a:t>
            </a:r>
          </a:p>
          <a:p>
            <a:pPr lvl="2" eaLnBrk="1" hangingPunct="1"/>
            <a:r>
              <a:rPr lang="en-US" sz="1800" dirty="0" smtClean="0"/>
              <a:t>SSA-like namespace</a:t>
            </a:r>
          </a:p>
          <a:p>
            <a:pPr lvl="1" eaLnBrk="1" hangingPunct="1"/>
            <a:r>
              <a:rPr lang="en-US" sz="2000" dirty="0" smtClean="0"/>
              <a:t>Dominator Value Numbering (DVN)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All of these propagate along forward edges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None are global</a:t>
            </a:r>
          </a:p>
          <a:p>
            <a:pPr lvl="1" eaLnBrk="1" hangingPunct="1"/>
            <a:r>
              <a:rPr lang="en-US" sz="2000" dirty="0" smtClean="0"/>
              <a:t>In particular, none can handle back edges and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92C17B5D-CA41-4C17-AA22-6722EF776FF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Scope of Analysis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828800"/>
            <a:ext cx="8229600" cy="4114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Larger context (EBBs, regions, global, inter-</a:t>
            </a:r>
            <a:r>
              <a:rPr lang="en-US" sz="2000" dirty="0" err="1" smtClean="0"/>
              <a:t>proc</a:t>
            </a:r>
            <a:r>
              <a:rPr lang="en-US" sz="2000" dirty="0" smtClean="0"/>
              <a:t>) may help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More opportunities for optimizations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But not always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Introduces uncertainties about flow of control</a:t>
            </a:r>
          </a:p>
          <a:p>
            <a:pPr lvl="1" eaLnBrk="1" hangingPunct="1"/>
            <a:r>
              <a:rPr lang="en-US" sz="1800" dirty="0" smtClean="0"/>
              <a:t>Usually only allows weaker analysis</a:t>
            </a:r>
          </a:p>
          <a:p>
            <a:pPr lvl="1" eaLnBrk="1" hangingPunct="1"/>
            <a:r>
              <a:rPr lang="en-US" sz="1800" dirty="0" smtClean="0"/>
              <a:t>Sometimes has unwanted side effects</a:t>
            </a:r>
          </a:p>
          <a:p>
            <a:pPr lvl="2" eaLnBrk="1" hangingPunct="1"/>
            <a:r>
              <a:rPr lang="en-US" sz="1800" dirty="0" smtClean="0"/>
              <a:t>Can create additional pressure on registers, for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Replication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6800" y="2017713"/>
            <a:ext cx="7772400" cy="3011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Sometimes replicating code increases opportunities</a:t>
            </a:r>
          </a:p>
          <a:p>
            <a:pPr lvl="1" eaLnBrk="1" hangingPunct="1"/>
            <a:r>
              <a:rPr lang="en-US" sz="2000" dirty="0" smtClean="0"/>
              <a:t>modify code to create larger regions with simple control flow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Two examples</a:t>
            </a:r>
          </a:p>
          <a:p>
            <a:pPr lvl="1" eaLnBrk="1" hangingPunct="1"/>
            <a:r>
              <a:rPr lang="en-US" sz="2000" dirty="0" smtClean="0"/>
              <a:t>Cloning</a:t>
            </a:r>
          </a:p>
          <a:p>
            <a:pPr lvl="1" eaLnBrk="1" hangingPunct="1"/>
            <a:r>
              <a:rPr lang="en-US" sz="2000" dirty="0" smtClean="0"/>
              <a:t>Inline substitution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A0452417-1E05-4B03-A5A1-42D53E6EFA2E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66D4BFB5-AA0F-4BB3-87FB-2033956254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476" y="2188725"/>
            <a:ext cx="323863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82514" y="215732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2413" y="2863913"/>
            <a:ext cx="248786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7613" y="2687700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53662" y="2836686"/>
            <a:ext cx="320675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48862" y="2660474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5072" y="3477316"/>
            <a:ext cx="184731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78605" y="3482383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1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15888" y="3489986"/>
            <a:ext cx="248786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20613" y="3475907"/>
            <a:ext cx="31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E</a:t>
            </a:r>
          </a:p>
        </p:txBody>
      </p:sp>
      <p:sp>
        <p:nvSpPr>
          <p:cNvPr id="1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56799" y="4126058"/>
            <a:ext cx="248786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61259" y="4108922"/>
            <a:ext cx="303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F</a:t>
            </a:r>
          </a:p>
        </p:txBody>
      </p:sp>
      <p:sp>
        <p:nvSpPr>
          <p:cNvPr id="18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8288" y="4986689"/>
            <a:ext cx="248786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738" y="4920013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20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887978" y="4475634"/>
            <a:ext cx="889010" cy="5110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500311" y="3186248"/>
            <a:ext cx="239389" cy="2910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884955" y="3190366"/>
            <a:ext cx="273971" cy="2996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815281" y="3842619"/>
            <a:ext cx="339933" cy="26630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463993" y="3828540"/>
            <a:ext cx="219449" cy="28649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439616" y="2529812"/>
            <a:ext cx="337372" cy="280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879228" y="2518702"/>
            <a:ext cx="429447" cy="3452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61000" y="3202468"/>
            <a:ext cx="9516" cy="179851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510225" y="1383708"/>
            <a:ext cx="1143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m = a + b</a:t>
            </a:r>
          </a:p>
          <a:p>
            <a:r>
              <a:rPr lang="en-US" sz="1600">
                <a:solidFill>
                  <a:srgbClr val="002060"/>
                </a:solidFill>
              </a:rPr>
              <a:t>n = a + b</a:t>
            </a: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6035" y="1500388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91025" y="2207621"/>
            <a:ext cx="10715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p = c + d</a:t>
            </a:r>
          </a:p>
          <a:p>
            <a:r>
              <a:rPr lang="en-US" sz="1600">
                <a:solidFill>
                  <a:srgbClr val="002060"/>
                </a:solidFill>
              </a:rPr>
              <a:t>r = c + d</a:t>
            </a: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75113" y="2137997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70738" y="2221908"/>
            <a:ext cx="1084262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q = a + b</a:t>
            </a:r>
          </a:p>
          <a:p>
            <a:r>
              <a:rPr lang="en-US" sz="1600">
                <a:solidFill>
                  <a:srgbClr val="002060"/>
                </a:solidFill>
              </a:rPr>
              <a:t>r = c + d</a:t>
            </a: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65938" y="2045696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81738" y="3060108"/>
            <a:ext cx="11938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e = b + 18</a:t>
            </a:r>
          </a:p>
          <a:p>
            <a:r>
              <a:rPr lang="en-US" sz="1600">
                <a:solidFill>
                  <a:srgbClr val="002060"/>
                </a:solidFill>
              </a:rPr>
              <a:t>s = a + b</a:t>
            </a:r>
          </a:p>
          <a:p>
            <a:r>
              <a:rPr lang="en-US" sz="1600">
                <a:solidFill>
                  <a:srgbClr val="002060"/>
                </a:solidFill>
              </a:rPr>
              <a:t>u = e + f</a:t>
            </a: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876938" y="2883896"/>
            <a:ext cx="33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37538" y="3060108"/>
            <a:ext cx="11874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e = a + 17</a:t>
            </a:r>
          </a:p>
          <a:p>
            <a:r>
              <a:rPr lang="en-US" sz="1600">
                <a:solidFill>
                  <a:srgbClr val="002060"/>
                </a:solidFill>
              </a:rPr>
              <a:t>t = c + d</a:t>
            </a:r>
          </a:p>
          <a:p>
            <a:r>
              <a:rPr lang="en-US" sz="1600">
                <a:solidFill>
                  <a:srgbClr val="002060"/>
                </a:solidFill>
              </a:rPr>
              <a:t>u = e + f</a:t>
            </a: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32738" y="2883896"/>
            <a:ext cx="31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E</a:t>
            </a: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78562" y="3903071"/>
            <a:ext cx="1196975" cy="8445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v = a + b</a:t>
            </a:r>
          </a:p>
          <a:p>
            <a:r>
              <a:rPr lang="en-US" sz="1600" dirty="0">
                <a:solidFill>
                  <a:srgbClr val="002060"/>
                </a:solidFill>
              </a:rPr>
              <a:t>w = c + d</a:t>
            </a:r>
          </a:p>
          <a:p>
            <a:r>
              <a:rPr lang="en-US" sz="1600" dirty="0">
                <a:solidFill>
                  <a:srgbClr val="002060"/>
                </a:solidFill>
              </a:rPr>
              <a:t>x = e + f</a:t>
            </a: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891225" y="3726858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F</a:t>
            </a:r>
          </a:p>
        </p:txBody>
      </p:sp>
      <p:sp>
        <p:nvSpPr>
          <p:cNvPr id="64" name="Line 2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46938" y="2807696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37538" y="2807696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3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272225" y="1983783"/>
            <a:ext cx="1223963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3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824425" y="1983783"/>
            <a:ext cx="1066800" cy="214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16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284675" y="2814046"/>
            <a:ext cx="1073150" cy="6000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 dirty="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69" name="Text Box 17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978507" y="274737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70" name="Text Box 1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137538" y="3912596"/>
            <a:ext cx="1187685" cy="8445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v = a + b</a:t>
            </a:r>
          </a:p>
          <a:p>
            <a:r>
              <a:rPr lang="en-US" sz="1600" dirty="0">
                <a:solidFill>
                  <a:srgbClr val="002060"/>
                </a:solidFill>
              </a:rPr>
              <a:t>w = c + d</a:t>
            </a:r>
          </a:p>
          <a:p>
            <a:r>
              <a:rPr lang="en-US" sz="1600" dirty="0">
                <a:solidFill>
                  <a:srgbClr val="002060"/>
                </a:solidFill>
              </a:rPr>
              <a:t>x = e + f</a:t>
            </a:r>
          </a:p>
        </p:txBody>
      </p:sp>
      <p:sp>
        <p:nvSpPr>
          <p:cNvPr id="71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872425" y="3736383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F</a:t>
            </a:r>
          </a:p>
        </p:txBody>
      </p:sp>
      <p:sp>
        <p:nvSpPr>
          <p:cNvPr id="72" name="Text Box 1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37538" y="4750796"/>
            <a:ext cx="1187450" cy="6000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 dirty="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73" name="Text Box 1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866075" y="4574583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74" name="Text Box 1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96025" y="4736508"/>
            <a:ext cx="1179512" cy="6000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rgbClr val="002060"/>
                </a:solidFill>
              </a:rPr>
              <a:t>y = a + b</a:t>
            </a:r>
          </a:p>
          <a:p>
            <a:r>
              <a:rPr lang="en-US" sz="1600">
                <a:solidFill>
                  <a:srgbClr val="002060"/>
                </a:solidFill>
              </a:rPr>
              <a:t>z = c + d</a:t>
            </a:r>
          </a:p>
        </p:txBody>
      </p:sp>
      <p:sp>
        <p:nvSpPr>
          <p:cNvPr id="75" name="Text Box 1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891225" y="4560296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2060"/>
                </a:solidFill>
              </a:rPr>
              <a:t>G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4573" y="1577944"/>
            <a:ext cx="1292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Original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5990861" y="1167928"/>
            <a:ext cx="1292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Cloned</a:t>
            </a:r>
            <a:endParaRPr lang="en-US" sz="2400" dirty="0"/>
          </a:p>
        </p:txBody>
      </p:sp>
      <p:sp>
        <p:nvSpPr>
          <p:cNvPr id="78" name="Title 1"/>
          <p:cNvSpPr>
            <a:spLocks noGrp="1"/>
          </p:cNvSpPr>
          <p:nvPr>
            <p:ph type="title"/>
            <p:custDataLst>
              <p:tags r:id="rId47"/>
            </p:custDataLst>
          </p:nvPr>
        </p:nvSpPr>
        <p:spPr>
          <a:xfrm>
            <a:off x="1278495" y="295188"/>
            <a:ext cx="7793037" cy="547687"/>
          </a:xfrm>
        </p:spPr>
        <p:txBody>
          <a:bodyPr/>
          <a:lstStyle/>
          <a:p>
            <a:pPr eaLnBrk="1" hangingPunct="1"/>
            <a:r>
              <a:rPr lang="en-US" dirty="0" smtClean="0"/>
              <a:t>Cloning: Before &amp; After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549842" y="5574553"/>
            <a:ext cx="5073886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Even LVN can optimize these larger basic blocks</a:t>
            </a:r>
          </a:p>
          <a:p>
            <a:r>
              <a:rPr lang="en-US" dirty="0" smtClean="0"/>
              <a:t>Larger code size =&gt; increased I-cache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52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Substitution ("</a:t>
            </a:r>
            <a:r>
              <a:rPr lang="en-US" dirty="0" err="1" smtClean="0"/>
              <a:t>inlining</a:t>
            </a:r>
            <a:r>
              <a:rPr lang="en-US" dirty="0" smtClean="0"/>
              <a:t>")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905000"/>
            <a:ext cx="7772400" cy="2057399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800" dirty="0" smtClean="0"/>
              <a:t>Global optimizer must assume the </a:t>
            </a:r>
            <a:r>
              <a:rPr lang="en-US" sz="1800" dirty="0" err="1" smtClean="0"/>
              <a:t>callee</a:t>
            </a:r>
            <a:r>
              <a:rPr lang="en-US" sz="1800" dirty="0" smtClean="0"/>
              <a:t> can modify all reachable data:</a:t>
            </a:r>
          </a:p>
          <a:p>
            <a:pPr lvl="1" eaLnBrk="1" hangingPunct="1"/>
            <a:r>
              <a:rPr lang="en-US" sz="1800" dirty="0" smtClean="0"/>
              <a:t>In </a:t>
            </a:r>
            <a:r>
              <a:rPr lang="en-US" sz="1800" dirty="0" err="1" smtClean="0"/>
              <a:t>MiniJava</a:t>
            </a:r>
            <a:r>
              <a:rPr lang="en-US" sz="1800" dirty="0" smtClean="0"/>
              <a:t>, all fields of all objects</a:t>
            </a:r>
          </a:p>
          <a:p>
            <a:pPr lvl="1" eaLnBrk="1" hangingPunct="1"/>
            <a:r>
              <a:rPr lang="en-US" sz="1800" dirty="0"/>
              <a:t>In C/C++, </a:t>
            </a:r>
            <a:r>
              <a:rPr lang="en-US" sz="1800" dirty="0" smtClean="0"/>
              <a:t>additionally all </a:t>
            </a:r>
            <a:r>
              <a:rPr lang="en-US" sz="1800" dirty="0"/>
              <a:t>"global" </a:t>
            </a:r>
            <a:r>
              <a:rPr lang="en-US" sz="1800" dirty="0" smtClean="0"/>
              <a:t>data</a:t>
            </a:r>
            <a:endParaRPr lang="en-US" sz="1600" dirty="0"/>
          </a:p>
          <a:p>
            <a:pPr eaLnBrk="1" hangingPunct="1"/>
            <a:r>
              <a:rPr lang="en-US" sz="1800" dirty="0" smtClean="0"/>
              <a:t>So the call </a:t>
            </a:r>
            <a:r>
              <a:rPr lang="en-US" sz="1800" i="1" dirty="0" smtClean="0"/>
              <a:t>kills </a:t>
            </a:r>
            <a:r>
              <a:rPr lang="en-US" sz="1800" dirty="0" smtClean="0"/>
              <a:t>many available expressions</a:t>
            </a:r>
          </a:p>
          <a:p>
            <a:pPr eaLnBrk="1" hangingPunct="1"/>
            <a:r>
              <a:rPr lang="en-US" sz="1800" dirty="0" smtClean="0"/>
              <a:t>Must save/restore caller registers across call</a:t>
            </a:r>
          </a:p>
          <a:p>
            <a:pPr eaLnBrk="1" hangingPunct="1"/>
            <a:r>
              <a:rPr lang="en-US" sz="1800" dirty="0" smtClean="0"/>
              <a:t>Calling the function imposes its own overhead</a:t>
            </a:r>
          </a:p>
        </p:txBody>
      </p:sp>
      <p:sp>
        <p:nvSpPr>
          <p:cNvPr id="368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0F9CBC6-0431-40E5-AB97-7AC9307679F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1484208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Calling a function can be expensive!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39561" y="5114468"/>
            <a:ext cx="60198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 err="1"/>
              <a:t>Inlining</a:t>
            </a:r>
            <a:r>
              <a:rPr lang="en-US" dirty="0"/>
              <a:t>: replace each call </a:t>
            </a:r>
            <a:r>
              <a:rPr lang="en-US" dirty="0" smtClean="0"/>
              <a:t>with </a:t>
            </a:r>
            <a:r>
              <a:rPr lang="en-US" dirty="0"/>
              <a:t>a copy of the </a:t>
            </a:r>
            <a:r>
              <a:rPr lang="en-US" dirty="0" err="1" smtClean="0"/>
              <a:t>callee</a:t>
            </a:r>
            <a:endParaRPr 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dirty="0"/>
              <a:t>Introduces more opportunities for </a:t>
            </a:r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467299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Solution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246187" y="366713"/>
            <a:ext cx="7793037" cy="547687"/>
          </a:xfrm>
        </p:spPr>
        <p:txBody>
          <a:bodyPr/>
          <a:lstStyle/>
          <a:p>
            <a:r>
              <a:rPr lang="en-US" dirty="0" smtClean="0"/>
              <a:t>Inline Substitution - "</a:t>
            </a:r>
            <a:r>
              <a:rPr lang="en-US" dirty="0" err="1" smtClean="0"/>
              <a:t>inlining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016224" y="4099828"/>
            <a:ext cx="4822976" cy="21561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400050"/>
            <a:r>
              <a:rPr lang="en-US" sz="1600" dirty="0" smtClean="0"/>
              <a:t>Eliminates </a:t>
            </a:r>
            <a:r>
              <a:rPr lang="en-US" sz="1600" dirty="0" smtClean="0">
                <a:solidFill>
                  <a:srgbClr val="0000FF"/>
                </a:solidFill>
              </a:rPr>
              <a:t>call</a:t>
            </a:r>
            <a:r>
              <a:rPr lang="en-US" sz="1600" dirty="0" smtClean="0"/>
              <a:t> overhead</a:t>
            </a:r>
          </a:p>
          <a:p>
            <a:pPr marL="400050"/>
            <a:r>
              <a:rPr lang="en-US" sz="1600" dirty="0" smtClean="0"/>
              <a:t>Opens opportunities for more optimizations</a:t>
            </a:r>
          </a:p>
          <a:p>
            <a:pPr marL="400050"/>
            <a:r>
              <a:rPr lang="en-US" sz="1600" dirty="0" smtClean="0"/>
              <a:t>Can be applied to large method bodies too</a:t>
            </a:r>
          </a:p>
          <a:p>
            <a:pPr marL="400050"/>
            <a:r>
              <a:rPr lang="en-US" sz="1600" dirty="0" smtClean="0"/>
              <a:t>Aggressive optimizer will inline 2 or more deep</a:t>
            </a:r>
          </a:p>
          <a:p>
            <a:pPr marL="400050"/>
            <a:r>
              <a:rPr lang="en-US" sz="1600" dirty="0" smtClean="0"/>
              <a:t>Increases total code size</a:t>
            </a:r>
          </a:p>
          <a:p>
            <a:pPr marL="400050"/>
            <a:r>
              <a:rPr lang="en-US" sz="1600" dirty="0" smtClean="0"/>
              <a:t>With care, is a huge win for OO code</a:t>
            </a:r>
          </a:p>
          <a:p>
            <a:pPr marL="400050"/>
            <a:r>
              <a:rPr lang="en-US" sz="1600" dirty="0" smtClean="0"/>
              <a:t>Recompile if caller or </a:t>
            </a:r>
            <a:r>
              <a:rPr lang="en-US" sz="1600" dirty="0" err="1" smtClean="0"/>
              <a:t>callee</a:t>
            </a:r>
            <a:r>
              <a:rPr lang="en-US" sz="1600" dirty="0" smtClean="0"/>
              <a:t> changes!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R-</a:t>
            </a:r>
            <a:fld id="{51E1255C-25B5-47CB-8876-4A86F03B602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1402121"/>
            <a:ext cx="3200400" cy="107721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C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return x; }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0836" y="3169688"/>
            <a:ext cx="3562964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X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f()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total = 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c.getx</a:t>
            </a:r>
            <a:r>
              <a:rPr 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+ 42;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745" y="2005055"/>
            <a:ext cx="3446206" cy="156966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X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f()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C();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total = 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c.x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+ 42;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01754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with trivial </a:t>
            </a:r>
            <a:r>
              <a:rPr lang="en-US" i="1" dirty="0" smtClean="0"/>
              <a:t>getter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4606" y="276985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 </a:t>
            </a:r>
            <a:r>
              <a:rPr lang="en-US" dirty="0" smtClean="0">
                <a:solidFill>
                  <a:srgbClr val="0000FF"/>
                </a:solidFill>
              </a:rPr>
              <a:t>f</a:t>
            </a:r>
            <a:r>
              <a:rPr lang="en-US" dirty="0" smtClean="0"/>
              <a:t> calls </a:t>
            </a:r>
            <a:r>
              <a:rPr lang="en-US" dirty="0" err="1" smtClean="0">
                <a:solidFill>
                  <a:srgbClr val="0000FF"/>
                </a:solidFill>
              </a:rPr>
              <a:t>getx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7734" y="1606237"/>
            <a:ext cx="407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Compiler </a:t>
            </a:r>
            <a:r>
              <a:rPr lang="en-US" i="1" dirty="0" err="1" smtClean="0"/>
              <a:t>inlines</a:t>
            </a:r>
            <a:r>
              <a:rPr lang="en-US" i="1" dirty="0" smtClean="0"/>
              <a:t> </a:t>
            </a:r>
            <a:r>
              <a:rPr lang="en-US" dirty="0" smtClean="0"/>
              <a:t>body of </a:t>
            </a:r>
            <a:r>
              <a:rPr lang="en-US" dirty="0" err="1" smtClean="0">
                <a:solidFill>
                  <a:srgbClr val="0000FF"/>
                </a:solidFill>
              </a:rPr>
              <a:t>getx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into </a:t>
            </a: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3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1404208"/>
            <a:ext cx="8458200" cy="4829905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rgbClr val="0000FF"/>
                </a:solidFill>
              </a:rPr>
              <a:t>"Available Expressions</a:t>
            </a:r>
            <a:r>
              <a:rPr lang="en-US" sz="1600" dirty="0">
                <a:solidFill>
                  <a:srgbClr val="0000FF"/>
                </a:solidFill>
              </a:rPr>
              <a:t>"</a:t>
            </a:r>
            <a:r>
              <a:rPr lang="en-US" sz="1600" dirty="0"/>
              <a:t> is a first example of </a:t>
            </a:r>
            <a:r>
              <a:rPr lang="en-US" sz="1600" i="1" dirty="0" smtClean="0"/>
              <a:t>dataflow analysis</a:t>
            </a:r>
          </a:p>
          <a:p>
            <a:pPr eaLnBrk="1" hangingPunct="1"/>
            <a:r>
              <a:rPr lang="en-US" sz="1600" dirty="0" smtClean="0"/>
              <a:t>It supports the optimization called </a:t>
            </a:r>
            <a:r>
              <a:rPr lang="en-US" sz="1600" dirty="0" smtClean="0">
                <a:solidFill>
                  <a:srgbClr val="0000FF"/>
                </a:solidFill>
              </a:rPr>
              <a:t>"Global </a:t>
            </a:r>
            <a:r>
              <a:rPr lang="en-US" sz="1600" dirty="0">
                <a:solidFill>
                  <a:srgbClr val="0000FF"/>
                </a:solidFill>
              </a:rPr>
              <a:t>R</a:t>
            </a:r>
            <a:r>
              <a:rPr lang="en-US" sz="1600" dirty="0" smtClean="0">
                <a:solidFill>
                  <a:srgbClr val="0000FF"/>
                </a:solidFill>
              </a:rPr>
              <a:t>edundancy </a:t>
            </a:r>
            <a:r>
              <a:rPr lang="en-US" sz="1600" dirty="0">
                <a:solidFill>
                  <a:srgbClr val="0000FF"/>
                </a:solidFill>
              </a:rPr>
              <a:t>E</a:t>
            </a:r>
            <a:r>
              <a:rPr lang="en-US" sz="1600" dirty="0" smtClean="0">
                <a:solidFill>
                  <a:srgbClr val="0000FF"/>
                </a:solidFill>
              </a:rPr>
              <a:t>limination"</a:t>
            </a:r>
            <a:r>
              <a:rPr lang="en-US" sz="1600" dirty="0" smtClean="0"/>
              <a:t>, or GRE</a:t>
            </a:r>
          </a:p>
          <a:p>
            <a:pPr eaLnBrk="1" hangingPunct="1"/>
            <a:endParaRPr lang="en-US" sz="1000" i="1" dirty="0" smtClean="0"/>
          </a:p>
          <a:p>
            <a:pPr eaLnBrk="1" hangingPunct="1"/>
            <a:r>
              <a:rPr lang="en-US" sz="1600" dirty="0" smtClean="0"/>
              <a:t>Many similar problems can be expressed in same framework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600" dirty="0" smtClean="0"/>
              <a:t>No limit to the number of execution paths thru a function</a:t>
            </a:r>
          </a:p>
          <a:p>
            <a:pPr eaLnBrk="1" hangingPunct="1"/>
            <a:r>
              <a:rPr lang="en-US" sz="1600" dirty="0" smtClean="0"/>
              <a:t>No limit to the length of an execution path</a:t>
            </a:r>
          </a:p>
          <a:p>
            <a:pPr eaLnBrk="1" hangingPunct="1"/>
            <a:r>
              <a:rPr lang="en-US" sz="1600" dirty="0" smtClean="0"/>
              <a:t>And yet, Dataflow Analysis infers a finite number of facts about the function</a:t>
            </a:r>
          </a:p>
          <a:p>
            <a:pPr eaLnBrk="1" hangingPunct="1"/>
            <a:r>
              <a:rPr lang="en-US" sz="1600" dirty="0" smtClean="0"/>
              <a:t>Dataflow Analysis does not distinguish among the paths taken to any point</a:t>
            </a:r>
          </a:p>
          <a:p>
            <a:pPr lvl="1" eaLnBrk="1" hangingPunct="1"/>
            <a:r>
              <a:rPr lang="en-US" sz="1600" dirty="0" err="1" smtClean="0"/>
              <a:t>eg</a:t>
            </a:r>
            <a:r>
              <a:rPr lang="en-US" sz="1600" dirty="0" smtClean="0"/>
              <a:t>: it assumes both arms of an IF-THEN-ELSE can be taken</a:t>
            </a:r>
          </a:p>
          <a:p>
            <a:pPr eaLnBrk="1" hangingPunct="1"/>
            <a:r>
              <a:rPr lang="en-US" sz="1600" dirty="0" smtClean="0"/>
              <a:t>We then use these facts to transform and optimize the IR</a:t>
            </a:r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sz="1600" dirty="0" smtClean="0"/>
              <a:t>Example facts about a single function</a:t>
            </a:r>
          </a:p>
          <a:p>
            <a:pPr lvl="1" eaLnBrk="1" hangingPunct="1"/>
            <a:r>
              <a:rPr lang="en-US" sz="1600" dirty="0" smtClean="0"/>
              <a:t>Variable </a:t>
            </a:r>
            <a:r>
              <a:rPr lang="en-US" sz="1600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has the constant value 42 at every point</a:t>
            </a:r>
          </a:p>
          <a:p>
            <a:pPr lvl="1" eaLnBrk="1" hangingPunct="1"/>
            <a:r>
              <a:rPr lang="en-US" sz="1600" dirty="0" smtClean="0"/>
              <a:t>At point p, variable </a:t>
            </a:r>
            <a:r>
              <a:rPr lang="en-US" sz="1600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has same value as variable </a:t>
            </a:r>
            <a:r>
              <a:rPr lang="en-US" sz="1600" dirty="0" smtClean="0">
                <a:solidFill>
                  <a:srgbClr val="0000FF"/>
                </a:solidFill>
              </a:rPr>
              <a:t>y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At point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, value of </a:t>
            </a:r>
            <a:r>
              <a:rPr lang="en-US" sz="1600" dirty="0" smtClean="0">
                <a:solidFill>
                  <a:srgbClr val="0000FF"/>
                </a:solidFill>
              </a:rPr>
              <a:t>x </a:t>
            </a:r>
            <a:r>
              <a:rPr lang="en-US" sz="1600" dirty="0" smtClean="0"/>
              <a:t>could have been defined only at point </a:t>
            </a:r>
            <a:r>
              <a:rPr lang="en-US" sz="1600" dirty="0" smtClean="0">
                <a:solidFill>
                  <a:srgbClr val="0000FF"/>
                </a:solidFill>
              </a:rPr>
              <a:t>q</a:t>
            </a:r>
            <a:endParaRPr lang="en-US" sz="1600" dirty="0" smtClean="0"/>
          </a:p>
          <a:p>
            <a:pPr lvl="1" eaLnBrk="1" hangingPunct="1"/>
            <a:r>
              <a:rPr lang="en-US" sz="1600" dirty="0" smtClean="0"/>
              <a:t>At point </a:t>
            </a:r>
            <a:r>
              <a:rPr lang="en-US" sz="1600" dirty="0" smtClean="0">
                <a:solidFill>
                  <a:srgbClr val="0000FF"/>
                </a:solidFill>
              </a:rPr>
              <a:t>p</a:t>
            </a:r>
            <a:r>
              <a:rPr lang="en-US" sz="1600" dirty="0" smtClean="0"/>
              <a:t>, the value of </a:t>
            </a:r>
            <a:r>
              <a:rPr lang="en-US" sz="1600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is no longer required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DA7504BB-3B7B-4460-A942-483C7D84384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Dataflow Analysis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569" y="290513"/>
            <a:ext cx="7793037" cy="547687"/>
          </a:xfrm>
        </p:spPr>
        <p:txBody>
          <a:bodyPr/>
          <a:lstStyle/>
          <a:p>
            <a:r>
              <a:rPr lang="en-US" dirty="0" smtClean="0"/>
              <a:t>Dataflow Equations - Overview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0C4BDE9A-6AA3-4E20-BB17-127AFF1436A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229600" cy="470898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Available Expressions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AVAILIN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= </a:t>
            </a:r>
            <a:r>
              <a:rPr lang="en-US" sz="2000" dirty="0" err="1" smtClean="0">
                <a:solidFill>
                  <a:srgbClr val="0000FF"/>
                </a:solidFill>
              </a:rPr>
              <a:t>Intersect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 </a:t>
            </a:r>
            <a:r>
              <a:rPr lang="en-US" sz="2000" dirty="0" err="1" smtClean="0"/>
              <a:t>DEF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 ( </a:t>
            </a:r>
            <a:r>
              <a:rPr lang="en-US" sz="2000" dirty="0" err="1" smtClean="0">
                <a:sym typeface="Symbol" panose="05050102010706020507" pitchFamily="18" charset="2"/>
              </a:rPr>
              <a:t>AVAILIN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000" dirty="0" smtClean="0">
                <a:sym typeface="Symbol" panose="05050102010706020507" pitchFamily="18" charset="2"/>
              </a:rPr>
              <a:t> - </a:t>
            </a:r>
            <a:r>
              <a:rPr lang="en-US" sz="2000" dirty="0" err="1" smtClean="0">
                <a:sym typeface="Symbol" panose="05050102010706020507" pitchFamily="18" charset="2"/>
              </a:rPr>
              <a:t>KILL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Live Variables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ym typeface="Symbol" panose="05050102010706020507" pitchFamily="18" charset="2"/>
              </a:rPr>
              <a:t>LIVEIN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= </a:t>
            </a:r>
            <a:r>
              <a:rPr lang="en-US" sz="2000" dirty="0" err="1" smtClean="0">
                <a:sym typeface="Symbol" panose="05050102010706020507" pitchFamily="18" charset="2"/>
              </a:rPr>
              <a:t>USE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 ( </a:t>
            </a:r>
            <a:r>
              <a:rPr lang="en-US" sz="2000" dirty="0" err="1" smtClean="0">
                <a:sym typeface="Symbol" panose="05050102010706020507" pitchFamily="18" charset="2"/>
              </a:rPr>
              <a:t>LIVEOUT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- </a:t>
            </a:r>
            <a:r>
              <a:rPr lang="en-US" sz="2000" dirty="0" err="1" smtClean="0">
                <a:sym typeface="Symbol" panose="05050102010706020507" pitchFamily="18" charset="2"/>
              </a:rPr>
              <a:t>DEF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aseline="-25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Reaching </a:t>
            </a:r>
            <a:r>
              <a:rPr lang="en-US" sz="2400" dirty="0" err="1" smtClean="0">
                <a:sym typeface="Symbol" panose="05050102010706020507" pitchFamily="18" charset="2"/>
              </a:rPr>
              <a:t>Defs</a:t>
            </a:r>
            <a:endParaRPr lang="en-US" sz="2400" dirty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REACHES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 smtClean="0">
                <a:solidFill>
                  <a:srgbClr val="0000FF"/>
                </a:solidFill>
              </a:rPr>
              <a:t>Union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DEFOUT</a:t>
            </a:r>
            <a:r>
              <a:rPr lang="en-US" sz="2000" baseline="-25000" dirty="0" err="1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 ( </a:t>
            </a:r>
            <a:r>
              <a:rPr lang="en-US" sz="2000" dirty="0" err="1" smtClean="0">
                <a:sym typeface="Symbol" pitchFamily="18" charset="2"/>
              </a:rPr>
              <a:t>REACHES</a:t>
            </a:r>
            <a:r>
              <a:rPr lang="en-US" sz="2000" baseline="-25000" dirty="0" err="1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 </a:t>
            </a:r>
            <a:r>
              <a:rPr lang="en-US" sz="2000" dirty="0" err="1" smtClean="0">
                <a:sym typeface="Symbol" pitchFamily="18" charset="2"/>
              </a:rPr>
              <a:t>SURVIVES</a:t>
            </a:r>
            <a:r>
              <a:rPr lang="en-US" sz="2000" baseline="-25000" dirty="0" err="1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aseline="-25000" dirty="0" smtClean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aseline="-25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Anticipatable (Very Busy) </a:t>
            </a:r>
            <a:r>
              <a:rPr lang="en-US" sz="2400" dirty="0" smtClean="0">
                <a:sym typeface="Symbol" panose="05050102010706020507" pitchFamily="18" charset="2"/>
              </a:rPr>
              <a:t>Expressions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ANTIC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Intersect</a:t>
            </a:r>
            <a:r>
              <a:rPr lang="en-US" sz="2000" baseline="-25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ym typeface="Symbol" pitchFamily="18" charset="2"/>
              </a:rPr>
              <a:t>USED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 ( </a:t>
            </a:r>
            <a:r>
              <a:rPr lang="en-US" sz="2000" dirty="0" smtClean="0">
                <a:sym typeface="Symbol" pitchFamily="18" charset="2"/>
              </a:rPr>
              <a:t>ANTIC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- KILLED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Symbol" panose="05050102010706020507" pitchFamily="18" charset="2"/>
              </a:rPr>
              <a:t>Generic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ym typeface="Symbol" panose="05050102010706020507" pitchFamily="18" charset="2"/>
              </a:rPr>
              <a:t>OUT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= </a:t>
            </a:r>
            <a:r>
              <a:rPr lang="en-US" sz="2000" dirty="0" err="1" smtClean="0">
                <a:sym typeface="Symbol" panose="05050102010706020507" pitchFamily="18" charset="2"/>
              </a:rPr>
              <a:t>GEN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 ( </a:t>
            </a:r>
            <a:r>
              <a:rPr lang="en-US" sz="2000" dirty="0" err="1" smtClean="0">
                <a:sym typeface="Symbol" panose="05050102010706020507" pitchFamily="18" charset="2"/>
              </a:rPr>
              <a:t>IN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- </a:t>
            </a:r>
            <a:r>
              <a:rPr lang="en-US" sz="2000" dirty="0" err="1" smtClean="0">
                <a:sym typeface="Symbol" panose="05050102010706020507" pitchFamily="18" charset="2"/>
              </a:rPr>
              <a:t>KILL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  <a:endParaRPr lang="en-US" sz="20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5995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BCA4DCBC-2002-4031-A667-B91DD207FB4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Dataflow Analysis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295400"/>
            <a:ext cx="8458200" cy="4724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Set of techniques for compile-time reasoning about runtime values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000" dirty="0" smtClean="0"/>
              <a:t>Need to build a graph</a:t>
            </a:r>
          </a:p>
          <a:p>
            <a:pPr lvl="1" eaLnBrk="1" hangingPunct="1"/>
            <a:r>
              <a:rPr lang="en-US" sz="1800" dirty="0" smtClean="0"/>
              <a:t>Trivial for basic blocks</a:t>
            </a:r>
          </a:p>
          <a:p>
            <a:pPr lvl="1" eaLnBrk="1" hangingPunct="1"/>
            <a:r>
              <a:rPr lang="en-US" sz="1800" dirty="0" err="1" smtClean="0"/>
              <a:t>Flowgraph</a:t>
            </a:r>
            <a:r>
              <a:rPr lang="en-US" sz="1800" dirty="0" smtClean="0"/>
              <a:t> for whole-function (global) analysis</a:t>
            </a:r>
          </a:p>
          <a:p>
            <a:pPr lvl="1" eaLnBrk="1" hangingPunct="1"/>
            <a:r>
              <a:rPr lang="en-US" sz="1800" dirty="0" err="1" smtClean="0"/>
              <a:t>Callgraph</a:t>
            </a:r>
            <a:r>
              <a:rPr lang="en-US" sz="1800" dirty="0" smtClean="0"/>
              <a:t> for whole-program analysis</a:t>
            </a:r>
          </a:p>
          <a:p>
            <a:pPr lvl="1" eaLnBrk="1" hangingPunct="1"/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Limitations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Assumes </a:t>
            </a:r>
            <a:r>
              <a:rPr lang="en-US" sz="1800" i="1" dirty="0"/>
              <a:t>all</a:t>
            </a:r>
            <a:r>
              <a:rPr lang="en-US" sz="1800" dirty="0"/>
              <a:t> </a:t>
            </a:r>
            <a:r>
              <a:rPr lang="en-US" sz="1800" dirty="0" smtClean="0"/>
              <a:t>paths are taken (</a:t>
            </a:r>
            <a:r>
              <a:rPr lang="en-US" sz="1800" dirty="0" err="1" smtClean="0"/>
              <a:t>eg</a:t>
            </a:r>
            <a:r>
              <a:rPr lang="en-US" sz="1800" dirty="0" smtClean="0"/>
              <a:t>: both arms of IF-THEN-ELSE)</a:t>
            </a: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Infers facts about a function, rather than actual runtime values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err="1" smtClean="0"/>
              <a:t>eg</a:t>
            </a:r>
            <a:r>
              <a:rPr lang="en-US" sz="1600" dirty="0" smtClean="0"/>
              <a:t>: </a:t>
            </a:r>
            <a:r>
              <a:rPr lang="en-US" sz="1600" dirty="0" err="1" smtClean="0">
                <a:solidFill>
                  <a:srgbClr val="0000FF"/>
                </a:solidFill>
              </a:rPr>
              <a:t>x+y</a:t>
            </a:r>
            <a:r>
              <a:rPr lang="en-US" sz="1600" dirty="0" smtClean="0"/>
              <a:t> is redundant</a:t>
            </a: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Arrays </a:t>
            </a:r>
            <a:r>
              <a:rPr lang="en-US" sz="1800" dirty="0" smtClean="0"/>
              <a:t>– treats </a:t>
            </a:r>
            <a:r>
              <a:rPr lang="en-US" sz="1800" dirty="0" smtClean="0"/>
              <a:t>array as one variable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err="1" smtClean="0"/>
              <a:t>eg</a:t>
            </a:r>
            <a:r>
              <a:rPr lang="en-US" sz="1600" dirty="0" smtClean="0"/>
              <a:t>: don't know, in general, whether </a:t>
            </a:r>
            <a:r>
              <a:rPr lang="en-US" sz="1600" dirty="0" smtClean="0">
                <a:solidFill>
                  <a:srgbClr val="0000FF"/>
                </a:solidFill>
              </a:rPr>
              <a:t>a[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] == a[j]</a:t>
            </a:r>
            <a:endParaRPr lang="en-US" sz="14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Pointers – difficult, expensive to </a:t>
            </a:r>
            <a:r>
              <a:rPr lang="en-US" sz="1800" dirty="0" smtClean="0"/>
              <a:t>analyze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err="1" smtClean="0"/>
              <a:t>eg</a:t>
            </a:r>
            <a:r>
              <a:rPr lang="en-US" sz="1600" dirty="0" smtClean="0"/>
              <a:t>: *p = 1; *q = 2; return *p;	// same as return 1?</a:t>
            </a:r>
          </a:p>
          <a:p>
            <a:pPr marL="457200" lvl="1" indent="0" eaLnBrk="1" hangingPunct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70D844F-2066-4C4F-BF7A-5BFD0BAD2DE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71384" y="1273473"/>
            <a:ext cx="7401232" cy="45719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Same analysis we did earlier to eliminate redundant expressions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8" name="Date Placeholder 3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904792" y="6176927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Spring 2014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573408" y="4892268"/>
            <a:ext cx="8382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418536" y="4024770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29272" y="4024770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040008" y="4000234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3" name="Straight Arrow Connector 12"/>
          <p:cNvCxnSpPr>
            <a:stCxn id="12" idx="2"/>
            <a:endCxn id="9" idx="0"/>
          </p:cNvCxnSpPr>
          <p:nvPr/>
        </p:nvCxnSpPr>
        <p:spPr bwMode="auto">
          <a:xfrm>
            <a:off x="4306708" y="4421715"/>
            <a:ext cx="685800" cy="4705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11" idx="2"/>
            <a:endCxn id="9" idx="0"/>
          </p:cNvCxnSpPr>
          <p:nvPr/>
        </p:nvCxnSpPr>
        <p:spPr bwMode="auto">
          <a:xfrm flipH="1">
            <a:off x="4992508" y="4446251"/>
            <a:ext cx="3464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10" idx="2"/>
            <a:endCxn id="9" idx="0"/>
          </p:cNvCxnSpPr>
          <p:nvPr/>
        </p:nvCxnSpPr>
        <p:spPr bwMode="auto">
          <a:xfrm flipH="1">
            <a:off x="4992508" y="4446251"/>
            <a:ext cx="692728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951936" y="402477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predecessors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9" idx="2"/>
          </p:cNvCxnSpPr>
          <p:nvPr/>
        </p:nvCxnSpPr>
        <p:spPr bwMode="auto">
          <a:xfrm flipH="1">
            <a:off x="4421008" y="5730468"/>
            <a:ext cx="571500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>
            <a:stCxn id="9" idx="2"/>
          </p:cNvCxnSpPr>
          <p:nvPr/>
        </p:nvCxnSpPr>
        <p:spPr bwMode="auto">
          <a:xfrm>
            <a:off x="4992508" y="5730468"/>
            <a:ext cx="571500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Line Callout 1 18"/>
          <p:cNvSpPr/>
          <p:nvPr/>
        </p:nvSpPr>
        <p:spPr bwMode="auto">
          <a:xfrm>
            <a:off x="6211708" y="4687577"/>
            <a:ext cx="1200150" cy="304800"/>
          </a:xfrm>
          <a:prstGeom prst="borderCallout1">
            <a:avLst>
              <a:gd name="adj1" fmla="val 46023"/>
              <a:gd name="adj2" fmla="val -2099"/>
              <a:gd name="adj3" fmla="val 57955"/>
              <a:gd name="adj4" fmla="val -7106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AVAIL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Line Callout 1 19"/>
          <p:cNvSpPr/>
          <p:nvPr/>
        </p:nvSpPr>
        <p:spPr bwMode="auto">
          <a:xfrm>
            <a:off x="1506358" y="3980149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54546"/>
              <a:gd name="adj4" fmla="val 22071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DEF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Line Callout 1 20"/>
          <p:cNvSpPr/>
          <p:nvPr/>
        </p:nvSpPr>
        <p:spPr bwMode="auto">
          <a:xfrm>
            <a:off x="1556581" y="4739868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-153409"/>
              <a:gd name="adj4" fmla="val 21378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KILL</a:t>
            </a:r>
            <a:r>
              <a:rPr lang="en-US" baseline="-25000" dirty="0" err="1" smtClean="0"/>
              <a:t>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Callout 1 21"/>
          <p:cNvSpPr/>
          <p:nvPr/>
        </p:nvSpPr>
        <p:spPr bwMode="auto">
          <a:xfrm>
            <a:off x="1933395" y="3445972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153409"/>
              <a:gd name="adj4" fmla="val 19041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AVAIL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7904" y="2218242"/>
            <a:ext cx="6755544" cy="46166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AVAIL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/>
              <a:t>Intersect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 </a:t>
            </a:r>
            <a:r>
              <a:rPr lang="en-US" sz="2400" dirty="0" err="1" smtClean="0"/>
              <a:t>DEF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 </a:t>
            </a:r>
            <a:r>
              <a:rPr lang="en-US" sz="2400" kern="0" dirty="0" smtClean="0">
                <a:sym typeface="Symbol" pitchFamily="18" charset="2"/>
              </a:rPr>
              <a:t> ( </a:t>
            </a:r>
            <a:r>
              <a:rPr lang="en-US" sz="2400" kern="0" dirty="0" err="1" smtClean="0">
                <a:sym typeface="Symbol" pitchFamily="18" charset="2"/>
              </a:rPr>
              <a:t>AVAIL</a:t>
            </a:r>
            <a:r>
              <a:rPr lang="en-US" sz="2400" kern="0" baseline="-25000" dirty="0" err="1" smtClean="0">
                <a:sym typeface="Symbol" pitchFamily="18" charset="2"/>
              </a:rPr>
              <a:t>p</a:t>
            </a:r>
            <a:r>
              <a:rPr lang="en-US" sz="2400" kern="0" dirty="0" smtClean="0">
                <a:sym typeface="Symbol" pitchFamily="18" charset="2"/>
              </a:rPr>
              <a:t> - </a:t>
            </a:r>
            <a:r>
              <a:rPr lang="en-US" sz="2400" kern="0" dirty="0" err="1" smtClean="0">
                <a:sym typeface="Symbol" pitchFamily="18" charset="2"/>
              </a:rPr>
              <a:t>KILL</a:t>
            </a:r>
            <a:r>
              <a:rPr lang="en-US" sz="2400" kern="0" baseline="-25000" dirty="0" err="1" smtClean="0">
                <a:sym typeface="Symbol" pitchFamily="18" charset="2"/>
              </a:rPr>
              <a:t>p</a:t>
            </a:r>
            <a:r>
              <a:rPr lang="en-US" sz="2400" kern="0" dirty="0" smtClean="0">
                <a:sym typeface="Symbol" pitchFamily="18" charset="2"/>
              </a:rPr>
              <a:t> 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Recap: Available Expressions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3DFADF6-CD5E-4FAF-814E-294828EE462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Characterizing Dataflow Analysis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7927" y="1217708"/>
            <a:ext cx="8458200" cy="334404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All dataflow algorithms involve sets of facts about each block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IN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   	– facts true on entry to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OUT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	– facts true on exit from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GEN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 	– facts created and not killed in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KILL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	– facts killed in </a:t>
            </a:r>
            <a:r>
              <a:rPr lang="en-US" sz="18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These are related by the equation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OUT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= </a:t>
            </a:r>
            <a:r>
              <a:rPr lang="en-US" sz="1800" dirty="0" err="1" smtClean="0"/>
              <a:t>GEN</a:t>
            </a:r>
            <a:r>
              <a:rPr lang="en-US" sz="18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 ( </a:t>
            </a:r>
            <a:r>
              <a:rPr lang="en-US" sz="1800" dirty="0" err="1" smtClean="0">
                <a:sym typeface="Symbol" pitchFamily="18" charset="2"/>
              </a:rPr>
              <a:t>IN</a:t>
            </a:r>
            <a:r>
              <a:rPr lang="en-US" sz="1800" baseline="-25000" dirty="0" err="1" smtClean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1800" dirty="0" smtClean="0">
                <a:sym typeface="Symbol" pitchFamily="18" charset="2"/>
              </a:rPr>
              <a:t> – </a:t>
            </a:r>
            <a:r>
              <a:rPr lang="en-US" sz="1800" dirty="0" err="1" smtClean="0">
                <a:sym typeface="Symbol" pitchFamily="18" charset="2"/>
              </a:rPr>
              <a:t>KILL</a:t>
            </a:r>
            <a:r>
              <a:rPr lang="en-US" sz="1800" baseline="-25000" dirty="0" err="1" smtClean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1800" dirty="0" smtClean="0">
                <a:sym typeface="Symbol" pitchFamily="18" charset="2"/>
              </a:rPr>
              <a:t> 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Solve this iteratively for all blocks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Sometimes facts propagate forward (</a:t>
            </a:r>
            <a:r>
              <a:rPr lang="en-US" sz="1800" dirty="0" err="1" smtClean="0">
                <a:sym typeface="Symbol" pitchFamily="18" charset="2"/>
              </a:rPr>
              <a:t>eg</a:t>
            </a:r>
            <a:r>
              <a:rPr lang="en-US" sz="1800" dirty="0" smtClean="0">
                <a:sym typeface="Symbol" pitchFamily="18" charset="2"/>
              </a:rPr>
              <a:t>: available expressions)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Sometimes facts propagate backward (</a:t>
            </a:r>
            <a:r>
              <a:rPr lang="en-US" sz="1800" dirty="0" err="1" smtClean="0">
                <a:sym typeface="Symbol" pitchFamily="18" charset="2"/>
              </a:rPr>
              <a:t>eg</a:t>
            </a:r>
            <a:r>
              <a:rPr lang="en-US" sz="1800" dirty="0" smtClean="0">
                <a:sym typeface="Symbol" pitchFamily="18" charset="2"/>
              </a:rPr>
              <a:t>: reaching </a:t>
            </a:r>
            <a:r>
              <a:rPr lang="en-US" sz="1800" dirty="0" err="1" smtClean="0">
                <a:sym typeface="Symbol" pitchFamily="18" charset="2"/>
              </a:rPr>
              <a:t>defs</a:t>
            </a:r>
            <a:r>
              <a:rPr lang="en-US" sz="1800" dirty="0" smtClean="0">
                <a:sym typeface="Symbol" pitchFamily="18" charset="2"/>
              </a:rPr>
              <a:t>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495800" y="5334000"/>
            <a:ext cx="8382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</p:txBody>
      </p:sp>
      <p:sp>
        <p:nvSpPr>
          <p:cNvPr id="17" name="Line Callout 1 16"/>
          <p:cNvSpPr/>
          <p:nvPr/>
        </p:nvSpPr>
        <p:spPr bwMode="auto">
          <a:xfrm>
            <a:off x="6207842" y="5373594"/>
            <a:ext cx="1200150" cy="304800"/>
          </a:xfrm>
          <a:prstGeom prst="borderCallout1">
            <a:avLst>
              <a:gd name="adj1" fmla="val 46023"/>
              <a:gd name="adj2" fmla="val -2099"/>
              <a:gd name="adj3" fmla="val 93696"/>
              <a:gd name="adj4" fmla="val -8753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GEN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Line Callout 1 19"/>
          <p:cNvSpPr/>
          <p:nvPr/>
        </p:nvSpPr>
        <p:spPr bwMode="auto">
          <a:xfrm>
            <a:off x="2743200" y="5031847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63087"/>
              <a:gd name="adj4" fmla="val 16747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IN</a:t>
            </a:r>
            <a:r>
              <a:rPr lang="en-US" baseline="-25000" dirty="0" err="1" smtClean="0"/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Line Callout 1 20"/>
          <p:cNvSpPr/>
          <p:nvPr/>
        </p:nvSpPr>
        <p:spPr bwMode="auto">
          <a:xfrm>
            <a:off x="2743200" y="6102448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60740"/>
              <a:gd name="adj4" fmla="val 17452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OUT</a:t>
            </a:r>
            <a:r>
              <a:rPr lang="en-US" baseline="-25000" dirty="0" err="1" smtClean="0"/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Callout 1 21"/>
          <p:cNvSpPr/>
          <p:nvPr/>
        </p:nvSpPr>
        <p:spPr bwMode="auto">
          <a:xfrm>
            <a:off x="6207842" y="6019800"/>
            <a:ext cx="1200150" cy="304800"/>
          </a:xfrm>
          <a:prstGeom prst="borderCallout1">
            <a:avLst>
              <a:gd name="adj1" fmla="val 46023"/>
              <a:gd name="adj2" fmla="val -2099"/>
              <a:gd name="adj3" fmla="val -16239"/>
              <a:gd name="adj4" fmla="val -8662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KILL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" name="Straight Arrow Connector 2"/>
          <p:cNvCxnSpPr>
            <a:endCxn id="7" idx="0"/>
          </p:cNvCxnSpPr>
          <p:nvPr/>
        </p:nvCxnSpPr>
        <p:spPr bwMode="auto">
          <a:xfrm>
            <a:off x="4914900" y="4979586"/>
            <a:ext cx="0" cy="3544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7" idx="2"/>
          </p:cNvCxnSpPr>
          <p:nvPr/>
        </p:nvCxnSpPr>
        <p:spPr bwMode="auto">
          <a:xfrm>
            <a:off x="4914900" y="6172200"/>
            <a:ext cx="0" cy="4700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54B1B30C-6BB7-4921-A8AB-6E151075F57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Dominator Value Numbering</a:t>
            </a:r>
          </a:p>
        </p:txBody>
      </p:sp>
      <p:sp>
        <p:nvSpPr>
          <p:cNvPr id="16390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61819" y="1437749"/>
            <a:ext cx="137795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m</a:t>
            </a:r>
            <a:r>
              <a:rPr lang="en-US" sz="1600" baseline="-25000"/>
              <a:t>0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b</a:t>
            </a:r>
            <a:r>
              <a:rPr lang="en-US" baseline="-25000"/>
              <a:t>0</a:t>
            </a:r>
          </a:p>
          <a:p>
            <a:r>
              <a:rPr lang="en-US" sz="1600">
                <a:solidFill>
                  <a:schemeClr val="tx2"/>
                </a:solidFill>
              </a:rPr>
              <a:t>n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a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b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639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80819" y="1299637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16392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37857" y="2261662"/>
            <a:ext cx="1312862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p</a:t>
            </a:r>
            <a:r>
              <a:rPr lang="en-US" sz="1600" baseline="-25000"/>
              <a:t>0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  <a:endParaRPr lang="en-US" sz="1600"/>
          </a:p>
          <a:p>
            <a:r>
              <a:rPr lang="en-US" sz="1600">
                <a:solidFill>
                  <a:schemeClr val="tx2"/>
                </a:solidFill>
              </a:rPr>
              <a:t>r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= c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  <a:r>
              <a:rPr lang="en-US" sz="1600">
                <a:solidFill>
                  <a:schemeClr val="tx2"/>
                </a:solidFill>
              </a:rPr>
              <a:t> + d</a:t>
            </a:r>
            <a:r>
              <a:rPr lang="en-US" sz="1600" baseline="-25000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16393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33057" y="2109262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16394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7969" y="2299762"/>
            <a:ext cx="1312863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q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/>
              <a:t>r</a:t>
            </a:r>
            <a:r>
              <a:rPr lang="en-US" sz="1600" baseline="-25000"/>
              <a:t>1</a:t>
            </a:r>
            <a:r>
              <a:rPr lang="en-US" sz="1600"/>
              <a:t> = c</a:t>
            </a:r>
            <a:r>
              <a:rPr lang="en-US" baseline="-25000"/>
              <a:t>0</a:t>
            </a:r>
            <a:r>
              <a:rPr lang="en-US" sz="1600"/>
              <a:t> + d</a:t>
            </a:r>
            <a:r>
              <a:rPr lang="en-US" baseline="-25000"/>
              <a:t>0</a:t>
            </a:r>
          </a:p>
        </p:txBody>
      </p:sp>
      <p:sp>
        <p:nvSpPr>
          <p:cNvPr id="16395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03169" y="2123549"/>
            <a:ext cx="32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16396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18969" y="3114149"/>
            <a:ext cx="134620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</a:t>
            </a:r>
            <a:r>
              <a:rPr lang="en-US" sz="1600" baseline="-25000"/>
              <a:t>0</a:t>
            </a:r>
            <a:r>
              <a:rPr lang="en-US" sz="1600"/>
              <a:t> = b</a:t>
            </a:r>
            <a:r>
              <a:rPr lang="en-US" sz="1600" baseline="-25000"/>
              <a:t>0</a:t>
            </a:r>
            <a:r>
              <a:rPr lang="en-US" sz="1600"/>
              <a:t> + 18</a:t>
            </a:r>
          </a:p>
          <a:p>
            <a:r>
              <a:rPr lang="en-US" sz="1600">
                <a:solidFill>
                  <a:schemeClr val="folHlink"/>
                </a:solidFill>
              </a:rPr>
              <a:t>s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/>
              <a:t>u</a:t>
            </a:r>
            <a:r>
              <a:rPr lang="en-US" sz="1600" baseline="-25000"/>
              <a:t>0</a:t>
            </a:r>
            <a:r>
              <a:rPr lang="en-US" sz="1600"/>
              <a:t> = e</a:t>
            </a:r>
            <a:r>
              <a:rPr lang="en-US" sz="1600" baseline="-25000"/>
              <a:t>0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214169" y="2961749"/>
            <a:ext cx="33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16398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74769" y="3114149"/>
            <a:ext cx="13398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</a:t>
            </a:r>
            <a:r>
              <a:rPr lang="en-US" sz="1600" baseline="-25000"/>
              <a:t>1</a:t>
            </a:r>
            <a:r>
              <a:rPr lang="en-US" sz="1600"/>
              <a:t> = a</a:t>
            </a:r>
            <a:r>
              <a:rPr lang="en-US" sz="1600" baseline="-25000"/>
              <a:t>0</a:t>
            </a:r>
            <a:r>
              <a:rPr lang="en-US" sz="1600"/>
              <a:t> + 17</a:t>
            </a:r>
          </a:p>
          <a:p>
            <a:r>
              <a:rPr lang="en-US" sz="1600">
                <a:solidFill>
                  <a:schemeClr val="folHlink"/>
                </a:solidFill>
              </a:rPr>
              <a:t>t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/>
              <a:t>u</a:t>
            </a:r>
            <a:r>
              <a:rPr lang="en-US" sz="1600" baseline="-25000"/>
              <a:t>1</a:t>
            </a:r>
            <a:r>
              <a:rPr lang="en-US" sz="1600"/>
              <a:t> = e</a:t>
            </a:r>
            <a:r>
              <a:rPr lang="en-US" sz="1600" baseline="-25000"/>
              <a:t>1</a:t>
            </a:r>
            <a:r>
              <a:rPr lang="en-US" sz="1600"/>
              <a:t> + f</a:t>
            </a:r>
            <a:r>
              <a:rPr lang="en-US" sz="1600" baseline="-25000"/>
              <a:t>0</a:t>
            </a:r>
          </a:p>
        </p:txBody>
      </p:sp>
      <p:sp>
        <p:nvSpPr>
          <p:cNvPr id="16399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9969" y="2961749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E</a:t>
            </a:r>
          </a:p>
        </p:txBody>
      </p:sp>
      <p:sp>
        <p:nvSpPr>
          <p:cNvPr id="16400" name="Text 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638157" y="4174599"/>
            <a:ext cx="1414462" cy="1333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e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(e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,e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</a:p>
          <a:p>
            <a:r>
              <a:rPr lang="en-US" sz="1600"/>
              <a:t>u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(u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,u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l-GR" sz="1600">
              <a:cs typeface="Tahoma" pitchFamily="34" charset="0"/>
            </a:endParaRPr>
          </a:p>
          <a:p>
            <a:r>
              <a:rPr lang="en-US" sz="1600">
                <a:solidFill>
                  <a:schemeClr val="folHlink"/>
                </a:solidFill>
              </a:rPr>
              <a:t>v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>
                <a:solidFill>
                  <a:schemeClr val="folHlink"/>
                </a:solidFill>
              </a:rPr>
              <a:t>w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c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d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>
                <a:solidFill>
                  <a:schemeClr val="hlink"/>
                </a:solidFill>
              </a:rPr>
              <a:t>x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e</a:t>
            </a:r>
            <a:r>
              <a:rPr lang="en-US" sz="1600" baseline="-25000">
                <a:solidFill>
                  <a:schemeClr val="hlink"/>
                </a:solidFill>
              </a:rPr>
              <a:t>2</a:t>
            </a:r>
            <a:r>
              <a:rPr lang="en-US" sz="1600">
                <a:solidFill>
                  <a:schemeClr val="hlink"/>
                </a:solidFill>
              </a:rPr>
              <a:t> + f</a:t>
            </a:r>
            <a:r>
              <a:rPr lang="en-US" sz="1600" baseline="-25000">
                <a:solidFill>
                  <a:schemeClr val="hlink"/>
                </a:solidFill>
                <a:latin typeface="b"/>
              </a:rPr>
              <a:t>0</a:t>
            </a:r>
          </a:p>
        </p:txBody>
      </p:sp>
      <p:sp>
        <p:nvSpPr>
          <p:cNvPr id="16401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87319" y="3998387"/>
            <a:ext cx="303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F</a:t>
            </a:r>
          </a:p>
        </p:txBody>
      </p:sp>
      <p:sp>
        <p:nvSpPr>
          <p:cNvPr id="16402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93469" y="4952474"/>
            <a:ext cx="1301750" cy="8445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/>
              <a:t>r</a:t>
            </a:r>
            <a:r>
              <a:rPr lang="en-US" sz="1600" baseline="-25000"/>
              <a:t>2</a:t>
            </a:r>
            <a:r>
              <a:rPr lang="en-US" sz="1600"/>
              <a:t> = </a:t>
            </a:r>
            <a:r>
              <a:rPr lang="el-GR" sz="1600">
                <a:cs typeface="Tahoma" pitchFamily="34" charset="0"/>
              </a:rPr>
              <a:t>Φ</a:t>
            </a:r>
            <a:r>
              <a:rPr lang="en-US" sz="1600">
                <a:cs typeface="Tahoma" pitchFamily="34" charset="0"/>
              </a:rPr>
              <a:t>(r</a:t>
            </a:r>
            <a:r>
              <a:rPr lang="en-US" sz="1600" baseline="-25000">
                <a:cs typeface="Tahoma" pitchFamily="34" charset="0"/>
              </a:rPr>
              <a:t>0</a:t>
            </a:r>
            <a:r>
              <a:rPr lang="en-US" sz="1600">
                <a:cs typeface="Tahoma" pitchFamily="34" charset="0"/>
              </a:rPr>
              <a:t>,r</a:t>
            </a:r>
            <a:r>
              <a:rPr lang="en-US" sz="1600" baseline="-25000">
                <a:cs typeface="Tahoma" pitchFamily="34" charset="0"/>
              </a:rPr>
              <a:t>1</a:t>
            </a:r>
            <a:r>
              <a:rPr lang="en-US" sz="1600">
                <a:cs typeface="Tahoma" pitchFamily="34" charset="0"/>
              </a:rPr>
              <a:t>)</a:t>
            </a:r>
            <a:endParaRPr lang="en-US" sz="1600"/>
          </a:p>
          <a:p>
            <a:r>
              <a:rPr lang="en-US" sz="1600">
                <a:solidFill>
                  <a:schemeClr val="folHlink"/>
                </a:solidFill>
              </a:rPr>
              <a:t>y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= a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  <a:r>
              <a:rPr lang="en-US" sz="1600">
                <a:solidFill>
                  <a:schemeClr val="folHlink"/>
                </a:solidFill>
              </a:rPr>
              <a:t> + b</a:t>
            </a:r>
            <a:r>
              <a:rPr lang="en-US" sz="1600" baseline="-25000">
                <a:solidFill>
                  <a:schemeClr val="folHlink"/>
                </a:solidFill>
              </a:rPr>
              <a:t>0</a:t>
            </a:r>
          </a:p>
          <a:p>
            <a:r>
              <a:rPr lang="en-US" sz="1600">
                <a:solidFill>
                  <a:schemeClr val="hlink"/>
                </a:solidFill>
              </a:rPr>
              <a:t>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= c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 + d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16403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95019" y="4776262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/>
              <a:t>G</a:t>
            </a:r>
          </a:p>
        </p:txBody>
      </p:sp>
      <p:sp>
        <p:nvSpPr>
          <p:cNvPr id="16404" name="Line 1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5995219" y="5323949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1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484169" y="2885549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474769" y="2885549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550969" y="3952349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636569" y="3952349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28619" y="2047349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004619" y="2047349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99819" y="2885549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5"/>
          <p:cNvSpPr>
            <a:spLocks noGrp="1" noChangeArrowheads="1"/>
          </p:cNvSpPr>
          <p:nvPr>
            <p:ph type="body" sz="half" idx="1"/>
            <p:custDataLst>
              <p:tags r:id="rId27"/>
            </p:custDataLst>
          </p:nvPr>
        </p:nvSpPr>
        <p:spPr>
          <a:xfrm>
            <a:off x="405990" y="3673277"/>
            <a:ext cx="4114800" cy="957133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Most sophisticated algorithm so far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Still misses some opportunities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Can’t handle loops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7341" y="5599128"/>
            <a:ext cx="23057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Missed</a:t>
            </a:r>
            <a:r>
              <a:rPr lang="en-US" dirty="0" smtClean="0"/>
              <a:t> 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B920EE0E-4FDC-43CC-9444-B5B42CCCFD6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68965" y="1600200"/>
            <a:ext cx="8686800" cy="438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variable </a:t>
            </a:r>
            <a:r>
              <a:rPr lang="en-US" sz="2000" i="1" dirty="0" smtClean="0">
                <a:solidFill>
                  <a:srgbClr val="0000FF"/>
                </a:solidFill>
              </a:rPr>
              <a:t>v</a:t>
            </a:r>
            <a:r>
              <a:rPr lang="en-US" sz="2000" i="1" dirty="0" smtClean="0"/>
              <a:t> 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chemeClr val="folHlink"/>
                </a:solidFill>
              </a:rPr>
              <a:t>live</a:t>
            </a:r>
            <a:r>
              <a:rPr lang="en-US" sz="2000" dirty="0" smtClean="0"/>
              <a:t> at point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i="1" dirty="0" smtClean="0"/>
              <a:t> </a:t>
            </a:r>
            <a:r>
              <a:rPr lang="en-US" sz="2000" dirty="0" smtClean="0"/>
              <a:t> if there is </a:t>
            </a:r>
            <a:r>
              <a:rPr lang="en-US" sz="2000" i="1" dirty="0" smtClean="0"/>
              <a:t>any</a:t>
            </a:r>
            <a:r>
              <a:rPr lang="en-US" sz="2000" dirty="0" smtClean="0"/>
              <a:t> path from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i="1" dirty="0" smtClean="0"/>
              <a:t> </a:t>
            </a:r>
            <a:r>
              <a:rPr lang="en-US" sz="2000" dirty="0" smtClean="0"/>
              <a:t> to a use of </a:t>
            </a:r>
            <a:r>
              <a:rPr lang="en-US" sz="2000" i="1" dirty="0" smtClean="0">
                <a:solidFill>
                  <a:srgbClr val="0000FF"/>
                </a:solidFill>
              </a:rPr>
              <a:t>v</a:t>
            </a:r>
            <a:r>
              <a:rPr lang="en-US" sz="2000" i="1" dirty="0" smtClean="0"/>
              <a:t> </a:t>
            </a:r>
            <a:r>
              <a:rPr lang="en-US" sz="2000" dirty="0" smtClean="0"/>
              <a:t> along which </a:t>
            </a:r>
            <a:r>
              <a:rPr lang="en-US" sz="2000" i="1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  is not redefined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ie</a:t>
            </a:r>
            <a:r>
              <a:rPr lang="en-US" sz="2000" dirty="0" smtClean="0"/>
              <a:t>: a variable is live </a:t>
            </a:r>
            <a:r>
              <a:rPr lang="en-US" sz="2000" i="1" dirty="0" smtClean="0"/>
              <a:t>here</a:t>
            </a:r>
            <a:r>
              <a:rPr lang="en-US" sz="2000" dirty="0" smtClean="0"/>
              <a:t> if some later code uses its value </a:t>
            </a:r>
            <a:r>
              <a:rPr lang="en-US" sz="2000" i="1" dirty="0" smtClean="0"/>
              <a:t>there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 uses: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Register allocation – only live variables need a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Only live variables need be stored back to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Detect use of uninitialized variables - how?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Improve SSA construction – only need </a:t>
            </a:r>
            <a:r>
              <a:rPr lang="el-GR" sz="2000" dirty="0" smtClean="0">
                <a:cs typeface="Tahoma" pitchFamily="34" charset="0"/>
              </a:rPr>
              <a:t>Φ</a:t>
            </a:r>
            <a:r>
              <a:rPr lang="en-US" sz="2000" dirty="0" smtClean="0">
                <a:cs typeface="Tahoma" pitchFamily="34" charset="0"/>
              </a:rPr>
              <a:t>-function for variables that are live in a block (later)</a:t>
            </a:r>
            <a:endParaRPr lang="el-GR" sz="2000" dirty="0" smtClean="0">
              <a:cs typeface="Tahoma" pitchFamily="34" charset="0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Live Variables (or "</a:t>
            </a:r>
            <a:r>
              <a:rPr lang="en-US" dirty="0" err="1" smtClean="0">
                <a:solidFill>
                  <a:schemeClr val="bg1"/>
                </a:solidFill>
              </a:rPr>
              <a:t>liveness</a:t>
            </a:r>
            <a:r>
              <a:rPr lang="en-US" dirty="0" smtClean="0">
                <a:solidFill>
                  <a:schemeClr val="bg1"/>
                </a:solidFill>
              </a:rPr>
              <a:t>")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Analysis Sets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76400"/>
            <a:ext cx="8305800" cy="3962400"/>
          </a:xfrm>
        </p:spPr>
        <p:txBody>
          <a:bodyPr/>
          <a:lstStyle/>
          <a:p>
            <a:r>
              <a:rPr lang="en-US" sz="2400" dirty="0" smtClean="0"/>
              <a:t>For each block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dirty="0" smtClean="0"/>
              <a:t>, define the sets:</a:t>
            </a:r>
          </a:p>
          <a:p>
            <a:endParaRPr lang="en-US" sz="2400" dirty="0" smtClean="0"/>
          </a:p>
          <a:p>
            <a:pPr lvl="1"/>
            <a:r>
              <a:rPr lang="en-US" sz="2000" dirty="0" err="1" smtClean="0"/>
              <a:t>USE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= variables used (</a:t>
            </a:r>
            <a:r>
              <a:rPr lang="en-US" sz="2000" dirty="0" err="1" smtClean="0"/>
              <a:t>ie</a:t>
            </a:r>
            <a:r>
              <a:rPr lang="en-US" sz="2000" dirty="0" smtClean="0"/>
              <a:t>, read-from)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before any </a:t>
            </a:r>
            <a:r>
              <a:rPr lang="en-US" sz="2000" dirty="0" err="1" smtClean="0"/>
              <a:t>def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DEF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= variables defined (</a:t>
            </a:r>
            <a:r>
              <a:rPr lang="en-US" sz="2000" dirty="0" err="1" smtClean="0"/>
              <a:t>ie</a:t>
            </a:r>
            <a:r>
              <a:rPr lang="en-US" sz="2000" dirty="0" smtClean="0"/>
              <a:t>, assigned-to)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&amp; not subsequently killed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/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err="1" smtClean="0"/>
              <a:t>IN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= variables live on entry to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/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err="1" smtClean="0"/>
              <a:t>OUT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= variables live on exit from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157CFBE4-CFFB-47A2-8BF1-948B6B77DB95}" type="slidenum">
              <a:rPr lang="en-US" smtClean="0"/>
              <a:pPr/>
              <a:t>31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 bwMode="auto">
          <a:xfrm>
            <a:off x="1800225" y="1063435"/>
            <a:ext cx="2420781" cy="28989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718659" y="4681519"/>
            <a:ext cx="2253141" cy="135775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120166" y="3138528"/>
            <a:ext cx="2576034" cy="2900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- 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75386" y="4821360"/>
            <a:ext cx="533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=x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90700" y="5185779"/>
            <a:ext cx="1400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is "</a:t>
            </a:r>
            <a:r>
              <a:rPr lang="en-US" sz="1600" dirty="0" err="1" smtClean="0"/>
              <a:t>livein</a:t>
            </a:r>
            <a:r>
              <a:rPr lang="en-US" sz="1600" dirty="0" smtClean="0"/>
              <a:t>"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23926" y="484422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62225" y="1150617"/>
            <a:ext cx="533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x=</a:t>
            </a:r>
          </a:p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828925" y="2323235"/>
            <a:ext cx="1426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is "</a:t>
            </a:r>
            <a:r>
              <a:rPr lang="en-US" sz="1600" dirty="0" err="1" smtClean="0"/>
              <a:t>liveout</a:t>
            </a:r>
            <a:r>
              <a:rPr lang="en-US" sz="1600" dirty="0" smtClean="0"/>
              <a:t>"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310765" y="1173477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72665" y="2786715"/>
            <a:ext cx="533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=x</a:t>
            </a:r>
          </a:p>
          <a:p>
            <a:endParaRPr lang="en-US" dirty="0" smtClean="0"/>
          </a:p>
        </p:txBody>
      </p:sp>
      <p:cxnSp>
        <p:nvCxnSpPr>
          <p:cNvPr id="18" name="Straight Arrow Connector 17"/>
          <p:cNvCxnSpPr>
            <a:stCxn id="13" idx="2"/>
            <a:endCxn id="16" idx="0"/>
          </p:cNvCxnSpPr>
          <p:nvPr/>
        </p:nvCxnSpPr>
        <p:spPr bwMode="auto">
          <a:xfrm flipH="1">
            <a:off x="2539365" y="2073947"/>
            <a:ext cx="289560" cy="7127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91903" y="3296764"/>
            <a:ext cx="533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x=</a:t>
            </a:r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045216" y="4473474"/>
            <a:ext cx="2460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 is not "</a:t>
            </a:r>
            <a:r>
              <a:rPr lang="en-US" sz="1600" dirty="0" err="1" smtClean="0"/>
              <a:t>liveout</a:t>
            </a:r>
            <a:r>
              <a:rPr lang="en-US" sz="1600" dirty="0" smtClean="0"/>
              <a:t>"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440443" y="3319624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25203" y="4908631"/>
            <a:ext cx="533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x=</a:t>
            </a:r>
          </a:p>
          <a:p>
            <a:endParaRPr lang="en-US" dirty="0" smtClean="0"/>
          </a:p>
        </p:txBody>
      </p:sp>
      <p:cxnSp>
        <p:nvCxnSpPr>
          <p:cNvPr id="23" name="Straight Arrow Connector 22"/>
          <p:cNvCxnSpPr>
            <a:stCxn id="19" idx="2"/>
            <a:endCxn id="22" idx="0"/>
          </p:cNvCxnSpPr>
          <p:nvPr/>
        </p:nvCxnSpPr>
        <p:spPr bwMode="auto">
          <a:xfrm flipH="1">
            <a:off x="5691903" y="4220094"/>
            <a:ext cx="266700" cy="6885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endCxn id="22" idx="0"/>
          </p:cNvCxnSpPr>
          <p:nvPr/>
        </p:nvCxnSpPr>
        <p:spPr bwMode="auto">
          <a:xfrm>
            <a:off x="5425203" y="4473474"/>
            <a:ext cx="266700" cy="4351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267418" y="1390735"/>
            <a:ext cx="17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DEF</a:t>
            </a:r>
            <a:r>
              <a:rPr lang="en-US" sz="1600" baseline="-25000" dirty="0" smtClean="0"/>
              <a:t>B</a:t>
            </a:r>
            <a:r>
              <a:rPr lang="en-US" sz="1600" dirty="0" smtClean="0"/>
              <a:t> = {x}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867699" y="3029900"/>
            <a:ext cx="17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</a:t>
            </a:r>
            <a:r>
              <a:rPr lang="en-US" sz="1600" baseline="-25000" dirty="0" smtClean="0"/>
              <a:t>C</a:t>
            </a:r>
            <a:r>
              <a:rPr lang="en-US" sz="1600" dirty="0" smtClean="0"/>
              <a:t> = {x}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724677" y="4856084"/>
            <a:ext cx="17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</a:t>
            </a:r>
            <a:r>
              <a:rPr lang="en-US" sz="1600" baseline="-25000" dirty="0" smtClean="0"/>
              <a:t>B</a:t>
            </a:r>
            <a:r>
              <a:rPr lang="en-US" sz="1600" dirty="0" smtClean="0"/>
              <a:t> = {x}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25303" y="3637448"/>
            <a:ext cx="17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DEF</a:t>
            </a:r>
            <a:r>
              <a:rPr lang="en-US" sz="1600" baseline="-25000" dirty="0" smtClean="0"/>
              <a:t>B</a:t>
            </a:r>
            <a:r>
              <a:rPr lang="en-US" sz="1600" dirty="0" smtClean="0"/>
              <a:t> = {x}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942589" y="27545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66212" y="491554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980612" y="5140223"/>
            <a:ext cx="171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DEF</a:t>
            </a:r>
            <a:r>
              <a:rPr lang="en-US" sz="1600" baseline="-25000" dirty="0" smtClean="0"/>
              <a:t>C</a:t>
            </a:r>
            <a:r>
              <a:rPr lang="en-US" sz="1600" dirty="0" smtClean="0"/>
              <a:t> = {x}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6813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Equations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884282"/>
            <a:ext cx="4171950" cy="1025907"/>
          </a:xfrm>
        </p:spPr>
        <p:txBody>
          <a:bodyPr/>
          <a:lstStyle/>
          <a:p>
            <a:r>
              <a:rPr lang="en-US" sz="1800" dirty="0" smtClean="0">
                <a:sym typeface="Symbol" pitchFamily="18" charset="2"/>
              </a:rPr>
              <a:t>Set </a:t>
            </a:r>
            <a:r>
              <a:rPr lang="en-US" sz="1800" dirty="0" err="1" smtClean="0">
                <a:sym typeface="Symbol" pitchFamily="18" charset="2"/>
              </a:rPr>
              <a:t>IN</a:t>
            </a:r>
            <a:r>
              <a:rPr lang="en-US" sz="1800" baseline="-25000" dirty="0" err="1" smtClean="0">
                <a:sym typeface="Symbol" pitchFamily="18" charset="2"/>
              </a:rPr>
              <a:t>b</a:t>
            </a:r>
            <a:r>
              <a:rPr lang="en-US" sz="1800" dirty="0" smtClean="0">
                <a:sym typeface="Symbol" pitchFamily="18" charset="2"/>
              </a:rPr>
              <a:t> = </a:t>
            </a:r>
            <a:r>
              <a:rPr lang="en-US" sz="1800" dirty="0" err="1" smtClean="0">
                <a:sym typeface="Symbol" pitchFamily="18" charset="2"/>
              </a:rPr>
              <a:t>OUT</a:t>
            </a:r>
            <a:r>
              <a:rPr lang="en-US" sz="1800" baseline="-25000" dirty="0" err="1" smtClean="0">
                <a:sym typeface="Symbol" pitchFamily="18" charset="2"/>
              </a:rPr>
              <a:t>b</a:t>
            </a:r>
            <a:r>
              <a:rPr lang="en-US" sz="1800" dirty="0" smtClean="0">
                <a:sym typeface="Symbol" pitchFamily="18" charset="2"/>
              </a:rPr>
              <a:t> = {}</a:t>
            </a:r>
          </a:p>
          <a:p>
            <a:r>
              <a:rPr lang="en-US" sz="1800" dirty="0" smtClean="0">
                <a:sym typeface="Symbol" pitchFamily="18" charset="2"/>
              </a:rPr>
              <a:t>Update IN and OUT until no change</a:t>
            </a:r>
          </a:p>
          <a:p>
            <a:r>
              <a:rPr lang="en-US" sz="1800" dirty="0" smtClean="0">
                <a:sym typeface="Symbol" pitchFamily="18" charset="2"/>
              </a:rPr>
              <a:t>"backwards" dataflow analysis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T-</a:t>
            </a:r>
            <a:fld id="{1DC8EC0C-28A4-499B-A286-2A5B477A66C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51652" y="1263897"/>
            <a:ext cx="4171950" cy="127120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kern="0" dirty="0" err="1"/>
              <a:t>OUT</a:t>
            </a:r>
            <a:r>
              <a:rPr lang="en-US" sz="2000" kern="0" baseline="-25000" dirty="0" err="1"/>
              <a:t>b</a:t>
            </a:r>
            <a:r>
              <a:rPr lang="en-US" sz="2000" kern="0" dirty="0"/>
              <a:t> = Union</a:t>
            </a:r>
            <a:r>
              <a:rPr lang="en-US" sz="2000" kern="0" baseline="-25000" dirty="0"/>
              <a:t>s</a:t>
            </a:r>
            <a:r>
              <a:rPr lang="en-US" sz="2000" kern="0" dirty="0"/>
              <a:t>  IN</a:t>
            </a:r>
            <a:r>
              <a:rPr lang="en-US" sz="2000" kern="0" baseline="-25000" dirty="0"/>
              <a:t>s</a:t>
            </a:r>
            <a:r>
              <a:rPr lang="en-US" sz="2800" kern="0" baseline="30000" dirty="0">
                <a:sym typeface="Symbol" pitchFamily="18" charset="2"/>
              </a:rPr>
              <a:t> </a:t>
            </a:r>
            <a:endParaRPr lang="en-US" sz="1800" kern="0" baseline="30000" dirty="0">
              <a:sym typeface="Symbol" pitchFamily="18" charset="2"/>
            </a:endParaRPr>
          </a:p>
          <a:p>
            <a:pPr eaLnBrk="1" hangingPunct="1"/>
            <a:endParaRPr lang="en-US" sz="2000" kern="0" dirty="0" smtClean="0"/>
          </a:p>
          <a:p>
            <a:pPr eaLnBrk="1" hangingPunct="1"/>
            <a:r>
              <a:rPr lang="en-US" sz="2000" kern="0" dirty="0" err="1" smtClean="0"/>
              <a:t>IN</a:t>
            </a:r>
            <a:r>
              <a:rPr lang="en-US" sz="2000" kern="0" baseline="-25000" dirty="0" err="1" smtClean="0"/>
              <a:t>b</a:t>
            </a:r>
            <a:r>
              <a:rPr lang="en-US" sz="2000" kern="0" dirty="0" smtClean="0"/>
              <a:t> </a:t>
            </a:r>
            <a:r>
              <a:rPr lang="en-US" sz="2000" kern="0" dirty="0" smtClean="0"/>
              <a:t>= </a:t>
            </a:r>
            <a:r>
              <a:rPr lang="en-US" sz="2000" kern="0" dirty="0" err="1" smtClean="0"/>
              <a:t>USE</a:t>
            </a:r>
            <a:r>
              <a:rPr lang="en-US" sz="2000" kern="0" baseline="-25000" dirty="0" err="1" smtClean="0"/>
              <a:t>b</a:t>
            </a:r>
            <a:r>
              <a:rPr lang="en-US" sz="2000" kern="0" dirty="0" smtClean="0"/>
              <a:t> </a:t>
            </a:r>
            <a:r>
              <a:rPr lang="en-US" sz="2000" kern="0" dirty="0" smtClean="0">
                <a:sym typeface="Symbol" panose="05050102010706020507" pitchFamily="18" charset="2"/>
              </a:rPr>
              <a:t> ( </a:t>
            </a:r>
            <a:r>
              <a:rPr lang="en-US" sz="2000" kern="0" dirty="0" err="1" smtClean="0">
                <a:sym typeface="Symbol" panose="05050102010706020507" pitchFamily="18" charset="2"/>
              </a:rPr>
              <a:t>OUT</a:t>
            </a:r>
            <a:r>
              <a:rPr lang="en-US" sz="2000" kern="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kern="0" dirty="0" smtClean="0">
                <a:sym typeface="Symbol" panose="05050102010706020507" pitchFamily="18" charset="2"/>
              </a:rPr>
              <a:t> - </a:t>
            </a:r>
            <a:r>
              <a:rPr lang="en-US" sz="2000" kern="0" dirty="0" err="1" smtClean="0">
                <a:sym typeface="Symbol" panose="05050102010706020507" pitchFamily="18" charset="2"/>
              </a:rPr>
              <a:t>DEF</a:t>
            </a:r>
            <a:r>
              <a:rPr lang="en-US" sz="2000" kern="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kern="0" dirty="0" smtClean="0">
                <a:sym typeface="Symbol" panose="05050102010706020507" pitchFamily="18" charset="2"/>
              </a:rPr>
              <a:t> )</a:t>
            </a:r>
            <a:endParaRPr lang="en-US" sz="2000" kern="0" baseline="-25000" dirty="0" smtClean="0"/>
          </a:p>
          <a:p>
            <a:pPr eaLnBrk="1" hangingPunct="1"/>
            <a:endParaRPr lang="en-US" sz="2000" kern="0" baseline="-250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267200" y="4549483"/>
            <a:ext cx="838200" cy="838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019675" y="5804402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867150" y="5833700"/>
            <a:ext cx="533400" cy="4214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lang="en-US" dirty="0" smtClean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6425" y="592874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successors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8" idx="2"/>
            <a:endCxn id="11" idx="0"/>
          </p:cNvCxnSpPr>
          <p:nvPr/>
        </p:nvCxnSpPr>
        <p:spPr bwMode="auto">
          <a:xfrm flipH="1">
            <a:off x="4133850" y="5387683"/>
            <a:ext cx="552450" cy="4460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 bwMode="auto">
          <a:xfrm>
            <a:off x="4686300" y="5387683"/>
            <a:ext cx="600075" cy="4167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Line Callout 1 17"/>
          <p:cNvSpPr/>
          <p:nvPr/>
        </p:nvSpPr>
        <p:spPr bwMode="auto">
          <a:xfrm>
            <a:off x="6981825" y="4323970"/>
            <a:ext cx="1200150" cy="304800"/>
          </a:xfrm>
          <a:prstGeom prst="borderCallout1">
            <a:avLst>
              <a:gd name="adj1" fmla="val 46023"/>
              <a:gd name="adj2" fmla="val -2099"/>
              <a:gd name="adj3" fmla="val 372955"/>
              <a:gd name="adj4" fmla="val -17296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OUT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Line Callout 1 19"/>
          <p:cNvSpPr/>
          <p:nvPr/>
        </p:nvSpPr>
        <p:spPr bwMode="auto">
          <a:xfrm>
            <a:off x="1450398" y="5409311"/>
            <a:ext cx="1200150" cy="304800"/>
          </a:xfrm>
          <a:prstGeom prst="borderCallout1">
            <a:avLst>
              <a:gd name="adj1" fmla="val 63068"/>
              <a:gd name="adj2" fmla="val 105260"/>
              <a:gd name="adj3" fmla="val 112841"/>
              <a:gd name="adj4" fmla="val 20997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IN</a:t>
            </a:r>
            <a:r>
              <a:rPr lang="en-US" baseline="-25000" dirty="0" smtClean="0"/>
              <a:t>s1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Line Callout 1 25"/>
          <p:cNvSpPr/>
          <p:nvPr/>
        </p:nvSpPr>
        <p:spPr bwMode="auto">
          <a:xfrm>
            <a:off x="5838825" y="5380816"/>
            <a:ext cx="1200150" cy="304800"/>
          </a:xfrm>
          <a:prstGeom prst="borderCallout1">
            <a:avLst>
              <a:gd name="adj1" fmla="val 55568"/>
              <a:gd name="adj2" fmla="val -3311"/>
              <a:gd name="adj3" fmla="val 116591"/>
              <a:gd name="adj4" fmla="val -3954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IN</a:t>
            </a:r>
            <a:r>
              <a:rPr lang="en-US" baseline="-25000" dirty="0" smtClean="0"/>
              <a:t>s2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Line Callout 1 26"/>
          <p:cNvSpPr/>
          <p:nvPr/>
        </p:nvSpPr>
        <p:spPr bwMode="auto">
          <a:xfrm>
            <a:off x="2050473" y="4362243"/>
            <a:ext cx="1200150" cy="304800"/>
          </a:xfrm>
          <a:prstGeom prst="borderCallout1">
            <a:avLst>
              <a:gd name="adj1" fmla="val 64773"/>
              <a:gd name="adj2" fmla="val 99806"/>
              <a:gd name="adj3" fmla="val 136705"/>
              <a:gd name="adj4" fmla="val 198465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USE</a:t>
            </a:r>
            <a:r>
              <a:rPr kumimoji="0" lang="en-US" sz="18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Line Callout 1 27"/>
          <p:cNvSpPr/>
          <p:nvPr/>
        </p:nvSpPr>
        <p:spPr bwMode="auto">
          <a:xfrm>
            <a:off x="2050473" y="4851829"/>
            <a:ext cx="1200150" cy="304800"/>
          </a:xfrm>
          <a:prstGeom prst="borderCallout1">
            <a:avLst>
              <a:gd name="adj1" fmla="val 64773"/>
              <a:gd name="adj2" fmla="val 99806"/>
              <a:gd name="adj3" fmla="val 72955"/>
              <a:gd name="adj4" fmla="val 19465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DEF</a:t>
            </a:r>
            <a:r>
              <a:rPr lang="en-US" baseline="-25000" dirty="0" err="1"/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Line Callout 1 28"/>
          <p:cNvSpPr/>
          <p:nvPr/>
        </p:nvSpPr>
        <p:spPr bwMode="auto">
          <a:xfrm>
            <a:off x="6753225" y="3641604"/>
            <a:ext cx="1200150" cy="304800"/>
          </a:xfrm>
          <a:prstGeom prst="borderCallout1">
            <a:avLst>
              <a:gd name="adj1" fmla="val 46023"/>
              <a:gd name="adj2" fmla="val -2099"/>
              <a:gd name="adj3" fmla="val 264205"/>
              <a:gd name="adj4" fmla="val -15677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IN</a:t>
            </a:r>
            <a:r>
              <a:rPr lang="en-US" baseline="-25000" dirty="0" err="1"/>
              <a:t>b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0" name="Straight Arrow Connector 29"/>
          <p:cNvCxnSpPr>
            <a:endCxn id="8" idx="0"/>
          </p:cNvCxnSpPr>
          <p:nvPr/>
        </p:nvCxnSpPr>
        <p:spPr bwMode="auto">
          <a:xfrm>
            <a:off x="4686300" y="4132464"/>
            <a:ext cx="0" cy="4170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Calculation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BC7786CE-2AC5-475C-88D8-2D7D181164E1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5143500" y="1110326"/>
            <a:ext cx="35814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/>
              <a:t>IN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USE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 (</a:t>
            </a: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err="1" smtClean="0">
                <a:sym typeface="Symbol" pitchFamily="18" charset="2"/>
              </a:rPr>
              <a:t>DEF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Union</a:t>
            </a:r>
            <a:r>
              <a:rPr lang="en-US" baseline="-25000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IN</a:t>
            </a:r>
            <a:r>
              <a:rPr lang="en-US" baseline="-25000" dirty="0" smtClean="0">
                <a:sym typeface="Symbol" pitchFamily="18" charset="2"/>
              </a:rPr>
              <a:t>s</a:t>
            </a:r>
            <a:endParaRPr lang="en-US" baseline="-25000" dirty="0">
              <a:sym typeface="Symbol" pitchFamily="18" charset="2"/>
            </a:endParaRPr>
          </a:p>
        </p:txBody>
      </p:sp>
      <p:grpSp>
        <p:nvGrpSpPr>
          <p:cNvPr id="20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019800" y="2438400"/>
            <a:ext cx="2057400" cy="3429000"/>
            <a:chOff x="6019800" y="2057400"/>
            <a:chExt cx="2057400" cy="3429000"/>
          </a:xfrm>
        </p:grpSpPr>
        <p:sp>
          <p:nvSpPr>
            <p:cNvPr id="21" name="Text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19800" y="2057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1: </a:t>
              </a:r>
              <a:r>
                <a:rPr lang="en-US" dirty="0" smtClean="0"/>
                <a:t>a = </a:t>
              </a:r>
              <a:r>
                <a:rPr lang="en-US" dirty="0"/>
                <a:t>0</a:t>
              </a:r>
            </a:p>
          </p:txBody>
        </p:sp>
        <p:sp>
          <p:nvSpPr>
            <p:cNvPr id="22" name="Text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26670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2: </a:t>
              </a:r>
              <a:r>
                <a:rPr lang="en-US" dirty="0" smtClean="0"/>
                <a:t>b = a + 1</a:t>
              </a:r>
              <a:endParaRPr lang="en-US" dirty="0"/>
            </a:p>
          </p:txBody>
        </p:sp>
        <p:sp>
          <p:nvSpPr>
            <p:cNvPr id="23" name="Text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3: </a:t>
              </a:r>
              <a:r>
                <a:rPr lang="en-US" dirty="0" smtClean="0"/>
                <a:t>c = c + b</a:t>
              </a:r>
              <a:endParaRPr lang="en-US" dirty="0"/>
            </a:p>
          </p:txBody>
        </p:sp>
        <p:sp>
          <p:nvSpPr>
            <p:cNvPr id="24" name="Text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19800" y="38862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4: </a:t>
              </a:r>
              <a:r>
                <a:rPr lang="en-US" dirty="0" smtClean="0"/>
                <a:t>a = b * 2</a:t>
              </a:r>
              <a:endParaRPr lang="en-US" dirty="0"/>
            </a:p>
          </p:txBody>
        </p:sp>
        <p:sp>
          <p:nvSpPr>
            <p:cNvPr id="25" name="Text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44958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5: a &lt; N</a:t>
              </a:r>
            </a:p>
          </p:txBody>
        </p:sp>
        <p:sp>
          <p:nvSpPr>
            <p:cNvPr id="26" name="Text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19800" y="5105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6: return c</a:t>
              </a:r>
            </a:p>
          </p:txBody>
        </p:sp>
        <p:cxnSp>
          <p:nvCxnSpPr>
            <p:cNvPr id="27" name="Straight Arrow Connector 14"/>
            <p:cNvCxnSpPr>
              <a:cxnSpLocks noChangeShapeType="1"/>
              <a:stCxn id="21" idx="2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6743700" y="25527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6744494" y="3161506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16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6745288" y="37703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746082" y="4379118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18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6876" y="4987924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Freeform 2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82192" y="2119009"/>
              <a:ext cx="595008" cy="3239310"/>
            </a:xfrm>
            <a:custGeom>
              <a:avLst/>
              <a:gdLst>
                <a:gd name="T0" fmla="*/ 105382 w 595008"/>
                <a:gd name="T1" fmla="*/ 2764276 h 3239310"/>
                <a:gd name="T2" fmla="*/ 533399 w 595008"/>
                <a:gd name="T3" fmla="*/ 2842096 h 3239310"/>
                <a:gd name="T4" fmla="*/ 475034 w 595008"/>
                <a:gd name="T5" fmla="*/ 381000 h 3239310"/>
                <a:gd name="T6" fmla="*/ 66472 w 595008"/>
                <a:gd name="T7" fmla="*/ 556097 h 3239310"/>
                <a:gd name="T8" fmla="*/ 76199 w 595008"/>
                <a:gd name="T9" fmla="*/ 546370 h 3239310"/>
                <a:gd name="T10" fmla="*/ 85927 w 595008"/>
                <a:gd name="T11" fmla="*/ 546370 h 3239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5008"/>
                <a:gd name="T19" fmla="*/ 0 h 3239310"/>
                <a:gd name="T20" fmla="*/ 595008 w 595008"/>
                <a:gd name="T21" fmla="*/ 3239310 h 32393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5008" h="3239310">
                  <a:moveTo>
                    <a:pt x="105382" y="2764276"/>
                  </a:moveTo>
                  <a:cubicBezTo>
                    <a:pt x="288586" y="3001793"/>
                    <a:pt x="471790" y="3239310"/>
                    <a:pt x="533399" y="2842097"/>
                  </a:cubicBezTo>
                  <a:cubicBezTo>
                    <a:pt x="595008" y="2444884"/>
                    <a:pt x="552855" y="762000"/>
                    <a:pt x="475034" y="381000"/>
                  </a:cubicBezTo>
                  <a:cubicBezTo>
                    <a:pt x="397213" y="0"/>
                    <a:pt x="132945" y="528535"/>
                    <a:pt x="66472" y="556097"/>
                  </a:cubicBezTo>
                  <a:cubicBezTo>
                    <a:pt x="0" y="583659"/>
                    <a:pt x="72957" y="547991"/>
                    <a:pt x="76199" y="546370"/>
                  </a:cubicBezTo>
                  <a:cubicBezTo>
                    <a:pt x="79441" y="544749"/>
                    <a:pt x="82684" y="545559"/>
                    <a:pt x="85927" y="54637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80999" y="2500009"/>
          <a:ext cx="21924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34"/>
                <a:gridCol w="674587"/>
                <a:gridCol w="674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5427554"/>
            <a:ext cx="400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i="1" dirty="0" smtClean="0"/>
              <a:t>backwards</a:t>
            </a:r>
            <a:r>
              <a:rPr lang="en-US" dirty="0" smtClean="0"/>
              <a:t> from 6 to 1</a:t>
            </a:r>
          </a:p>
        </p:txBody>
      </p:sp>
    </p:spTree>
    <p:extLst>
      <p:ext uri="{BB962C8B-B14F-4D97-AF65-F5344CB8AC3E}">
        <p14:creationId xmlns:p14="http://schemas.microsoft.com/office/powerpoint/2010/main" val="15398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Calculation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BC7786CE-2AC5-475C-88D8-2D7D181164E1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5143500" y="1110326"/>
            <a:ext cx="35814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/>
              <a:t>IN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USE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 (</a:t>
            </a: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err="1" smtClean="0">
                <a:sym typeface="Symbol" pitchFamily="18" charset="2"/>
              </a:rPr>
              <a:t>DEF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Union</a:t>
            </a:r>
            <a:r>
              <a:rPr lang="en-US" baseline="-25000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IN</a:t>
            </a:r>
            <a:r>
              <a:rPr lang="en-US" baseline="-25000" dirty="0" smtClean="0">
                <a:sym typeface="Symbol" pitchFamily="18" charset="2"/>
              </a:rPr>
              <a:t>s</a:t>
            </a:r>
            <a:endParaRPr lang="en-US" baseline="-25000" dirty="0">
              <a:sym typeface="Symbol" pitchFamily="18" charset="2"/>
            </a:endParaRPr>
          </a:p>
        </p:txBody>
      </p:sp>
      <p:grpSp>
        <p:nvGrpSpPr>
          <p:cNvPr id="20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019800" y="2438400"/>
            <a:ext cx="2057400" cy="3429000"/>
            <a:chOff x="6019800" y="2057400"/>
            <a:chExt cx="2057400" cy="3429000"/>
          </a:xfrm>
        </p:grpSpPr>
        <p:sp>
          <p:nvSpPr>
            <p:cNvPr id="21" name="Text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19800" y="2057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1: </a:t>
              </a:r>
              <a:r>
                <a:rPr lang="en-US" dirty="0" smtClean="0"/>
                <a:t>a = </a:t>
              </a:r>
              <a:r>
                <a:rPr lang="en-US" dirty="0"/>
                <a:t>0</a:t>
              </a:r>
            </a:p>
          </p:txBody>
        </p:sp>
        <p:sp>
          <p:nvSpPr>
            <p:cNvPr id="22" name="Text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26670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2: </a:t>
              </a:r>
              <a:r>
                <a:rPr lang="en-US" dirty="0" smtClean="0"/>
                <a:t>b = a + 1</a:t>
              </a:r>
              <a:endParaRPr lang="en-US" dirty="0"/>
            </a:p>
          </p:txBody>
        </p:sp>
        <p:sp>
          <p:nvSpPr>
            <p:cNvPr id="23" name="Text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3: </a:t>
              </a:r>
              <a:r>
                <a:rPr lang="en-US" dirty="0" smtClean="0"/>
                <a:t>c = c + b</a:t>
              </a:r>
              <a:endParaRPr lang="en-US" dirty="0"/>
            </a:p>
          </p:txBody>
        </p:sp>
        <p:sp>
          <p:nvSpPr>
            <p:cNvPr id="24" name="Text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19800" y="38862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4: </a:t>
              </a:r>
              <a:r>
                <a:rPr lang="en-US" dirty="0" smtClean="0"/>
                <a:t>a = b * 2</a:t>
              </a:r>
              <a:endParaRPr lang="en-US" dirty="0"/>
            </a:p>
          </p:txBody>
        </p:sp>
        <p:sp>
          <p:nvSpPr>
            <p:cNvPr id="25" name="Text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44958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5: a &lt; N</a:t>
              </a:r>
            </a:p>
          </p:txBody>
        </p:sp>
        <p:sp>
          <p:nvSpPr>
            <p:cNvPr id="26" name="Text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19800" y="5105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6: return c</a:t>
              </a:r>
            </a:p>
          </p:txBody>
        </p:sp>
        <p:cxnSp>
          <p:nvCxnSpPr>
            <p:cNvPr id="27" name="Straight Arrow Connector 14"/>
            <p:cNvCxnSpPr>
              <a:cxnSpLocks noChangeShapeType="1"/>
              <a:stCxn id="21" idx="2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6743700" y="25527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6744494" y="3161506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16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6745288" y="37703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746082" y="4379118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18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6876" y="4987924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Freeform 2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82192" y="2119009"/>
              <a:ext cx="595008" cy="3239310"/>
            </a:xfrm>
            <a:custGeom>
              <a:avLst/>
              <a:gdLst>
                <a:gd name="T0" fmla="*/ 105382 w 595008"/>
                <a:gd name="T1" fmla="*/ 2764276 h 3239310"/>
                <a:gd name="T2" fmla="*/ 533399 w 595008"/>
                <a:gd name="T3" fmla="*/ 2842096 h 3239310"/>
                <a:gd name="T4" fmla="*/ 475034 w 595008"/>
                <a:gd name="T5" fmla="*/ 381000 h 3239310"/>
                <a:gd name="T6" fmla="*/ 66472 w 595008"/>
                <a:gd name="T7" fmla="*/ 556097 h 3239310"/>
                <a:gd name="T8" fmla="*/ 76199 w 595008"/>
                <a:gd name="T9" fmla="*/ 546370 h 3239310"/>
                <a:gd name="T10" fmla="*/ 85927 w 595008"/>
                <a:gd name="T11" fmla="*/ 546370 h 3239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5008"/>
                <a:gd name="T19" fmla="*/ 0 h 3239310"/>
                <a:gd name="T20" fmla="*/ 595008 w 595008"/>
                <a:gd name="T21" fmla="*/ 3239310 h 32393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5008" h="3239310">
                  <a:moveTo>
                    <a:pt x="105382" y="2764276"/>
                  </a:moveTo>
                  <a:cubicBezTo>
                    <a:pt x="288586" y="3001793"/>
                    <a:pt x="471790" y="3239310"/>
                    <a:pt x="533399" y="2842097"/>
                  </a:cubicBezTo>
                  <a:cubicBezTo>
                    <a:pt x="595008" y="2444884"/>
                    <a:pt x="552855" y="762000"/>
                    <a:pt x="475034" y="381000"/>
                  </a:cubicBezTo>
                  <a:cubicBezTo>
                    <a:pt x="397213" y="0"/>
                    <a:pt x="132945" y="528535"/>
                    <a:pt x="66472" y="556097"/>
                  </a:cubicBezTo>
                  <a:cubicBezTo>
                    <a:pt x="0" y="583659"/>
                    <a:pt x="72957" y="547991"/>
                    <a:pt x="76199" y="546370"/>
                  </a:cubicBezTo>
                  <a:cubicBezTo>
                    <a:pt x="79441" y="544749"/>
                    <a:pt x="82684" y="545559"/>
                    <a:pt x="85927" y="54637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85579"/>
              </p:ext>
            </p:extLst>
          </p:nvPr>
        </p:nvGraphicFramePr>
        <p:xfrm>
          <a:off x="380999" y="2500009"/>
          <a:ext cx="350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34"/>
                <a:gridCol w="674587"/>
                <a:gridCol w="674587"/>
                <a:gridCol w="779392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5427554"/>
            <a:ext cx="4789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i="1" dirty="0" smtClean="0"/>
              <a:t>backwards</a:t>
            </a:r>
            <a:r>
              <a:rPr lang="en-US" dirty="0" smtClean="0"/>
              <a:t> from 6 to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c is </a:t>
            </a:r>
            <a:r>
              <a:rPr lang="en-US" i="1" dirty="0" err="1" smtClean="0"/>
              <a:t>livein</a:t>
            </a:r>
            <a:r>
              <a:rPr lang="en-US" dirty="0" smtClean="0"/>
              <a:t> for block 1 - uninitialized!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Calculation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BC7786CE-2AC5-475C-88D8-2D7D181164E1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5143500" y="1110326"/>
            <a:ext cx="35814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/>
              <a:t>IN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USE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 (</a:t>
            </a: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err="1" smtClean="0">
                <a:sym typeface="Symbol" pitchFamily="18" charset="2"/>
              </a:rPr>
              <a:t>DEF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Union</a:t>
            </a:r>
            <a:r>
              <a:rPr lang="en-US" baseline="-25000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IN</a:t>
            </a:r>
            <a:r>
              <a:rPr lang="en-US" baseline="-25000" dirty="0" smtClean="0">
                <a:sym typeface="Symbol" pitchFamily="18" charset="2"/>
              </a:rPr>
              <a:t>s</a:t>
            </a:r>
            <a:endParaRPr lang="en-US" baseline="-25000" dirty="0">
              <a:sym typeface="Symbol" pitchFamily="18" charset="2"/>
            </a:endParaRPr>
          </a:p>
        </p:txBody>
      </p:sp>
      <p:grpSp>
        <p:nvGrpSpPr>
          <p:cNvPr id="20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019800" y="2438400"/>
            <a:ext cx="2057400" cy="3429000"/>
            <a:chOff x="6019800" y="2057400"/>
            <a:chExt cx="2057400" cy="3429000"/>
          </a:xfrm>
        </p:grpSpPr>
        <p:sp>
          <p:nvSpPr>
            <p:cNvPr id="21" name="Text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19800" y="2057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1: </a:t>
              </a:r>
              <a:r>
                <a:rPr lang="en-US" dirty="0" smtClean="0"/>
                <a:t>a = </a:t>
              </a:r>
              <a:r>
                <a:rPr lang="en-US" dirty="0"/>
                <a:t>0</a:t>
              </a:r>
            </a:p>
          </p:txBody>
        </p:sp>
        <p:sp>
          <p:nvSpPr>
            <p:cNvPr id="22" name="Text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26670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2: </a:t>
              </a:r>
              <a:r>
                <a:rPr lang="en-US" dirty="0" smtClean="0"/>
                <a:t>b = a + 1</a:t>
              </a:r>
              <a:endParaRPr lang="en-US" dirty="0"/>
            </a:p>
          </p:txBody>
        </p:sp>
        <p:sp>
          <p:nvSpPr>
            <p:cNvPr id="23" name="Text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3: </a:t>
              </a:r>
              <a:r>
                <a:rPr lang="en-US" dirty="0" smtClean="0"/>
                <a:t>c = c + b</a:t>
              </a:r>
              <a:endParaRPr lang="en-US" dirty="0"/>
            </a:p>
          </p:txBody>
        </p:sp>
        <p:sp>
          <p:nvSpPr>
            <p:cNvPr id="24" name="Text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19800" y="38862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4: </a:t>
              </a:r>
              <a:r>
                <a:rPr lang="en-US" dirty="0" smtClean="0"/>
                <a:t>a = b * 2</a:t>
              </a:r>
              <a:endParaRPr lang="en-US" dirty="0"/>
            </a:p>
          </p:txBody>
        </p:sp>
        <p:sp>
          <p:nvSpPr>
            <p:cNvPr id="25" name="Text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44958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5: a &lt; N</a:t>
              </a:r>
            </a:p>
          </p:txBody>
        </p:sp>
        <p:sp>
          <p:nvSpPr>
            <p:cNvPr id="26" name="Text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19800" y="5105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6: return c</a:t>
              </a:r>
            </a:p>
          </p:txBody>
        </p:sp>
        <p:cxnSp>
          <p:nvCxnSpPr>
            <p:cNvPr id="27" name="Straight Arrow Connector 14"/>
            <p:cNvCxnSpPr>
              <a:cxnSpLocks noChangeShapeType="1"/>
              <a:stCxn id="21" idx="2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6743700" y="25527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6744494" y="3161506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16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6745288" y="37703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746082" y="4379118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18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6876" y="4987924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Freeform 2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82192" y="2119009"/>
              <a:ext cx="595008" cy="3239310"/>
            </a:xfrm>
            <a:custGeom>
              <a:avLst/>
              <a:gdLst>
                <a:gd name="T0" fmla="*/ 105382 w 595008"/>
                <a:gd name="T1" fmla="*/ 2764276 h 3239310"/>
                <a:gd name="T2" fmla="*/ 533399 w 595008"/>
                <a:gd name="T3" fmla="*/ 2842096 h 3239310"/>
                <a:gd name="T4" fmla="*/ 475034 w 595008"/>
                <a:gd name="T5" fmla="*/ 381000 h 3239310"/>
                <a:gd name="T6" fmla="*/ 66472 w 595008"/>
                <a:gd name="T7" fmla="*/ 556097 h 3239310"/>
                <a:gd name="T8" fmla="*/ 76199 w 595008"/>
                <a:gd name="T9" fmla="*/ 546370 h 3239310"/>
                <a:gd name="T10" fmla="*/ 85927 w 595008"/>
                <a:gd name="T11" fmla="*/ 546370 h 3239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5008"/>
                <a:gd name="T19" fmla="*/ 0 h 3239310"/>
                <a:gd name="T20" fmla="*/ 595008 w 595008"/>
                <a:gd name="T21" fmla="*/ 3239310 h 32393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5008" h="3239310">
                  <a:moveTo>
                    <a:pt x="105382" y="2764276"/>
                  </a:moveTo>
                  <a:cubicBezTo>
                    <a:pt x="288586" y="3001793"/>
                    <a:pt x="471790" y="3239310"/>
                    <a:pt x="533399" y="2842097"/>
                  </a:cubicBezTo>
                  <a:cubicBezTo>
                    <a:pt x="595008" y="2444884"/>
                    <a:pt x="552855" y="762000"/>
                    <a:pt x="475034" y="381000"/>
                  </a:cubicBezTo>
                  <a:cubicBezTo>
                    <a:pt x="397213" y="0"/>
                    <a:pt x="132945" y="528535"/>
                    <a:pt x="66472" y="556097"/>
                  </a:cubicBezTo>
                  <a:cubicBezTo>
                    <a:pt x="0" y="583659"/>
                    <a:pt x="72957" y="547991"/>
                    <a:pt x="76199" y="546370"/>
                  </a:cubicBezTo>
                  <a:cubicBezTo>
                    <a:pt x="79441" y="544749"/>
                    <a:pt x="82684" y="545559"/>
                    <a:pt x="85927" y="54637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80999" y="2500009"/>
          <a:ext cx="47625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34"/>
                <a:gridCol w="674587"/>
                <a:gridCol w="674587"/>
                <a:gridCol w="779392"/>
                <a:gridCol w="533400"/>
                <a:gridCol w="666733"/>
                <a:gridCol w="590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dirty="0" smtClean="0"/>
                        <a:t>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427554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i="1" dirty="0" smtClean="0"/>
              <a:t>backwards</a:t>
            </a:r>
            <a:r>
              <a:rPr lang="en-US" dirty="0" smtClean="0"/>
              <a:t> from 6 to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Only change in iteration 2 -</a:t>
            </a:r>
            <a:r>
              <a:rPr lang="en-US" dirty="0" smtClean="0">
                <a:solidFill>
                  <a:srgbClr val="0000FF"/>
                </a:solidFill>
              </a:rPr>
              <a:t> a </a:t>
            </a:r>
            <a:r>
              <a:rPr lang="en-US" dirty="0" smtClean="0"/>
              <a:t>is </a:t>
            </a:r>
            <a:r>
              <a:rPr lang="en-US" dirty="0" err="1" smtClean="0"/>
              <a:t>ivein</a:t>
            </a:r>
            <a:r>
              <a:rPr lang="en-US" dirty="0" smtClean="0"/>
              <a:t> for block 5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Stops </a:t>
            </a:r>
            <a:r>
              <a:rPr lang="en-US" dirty="0" smtClean="0"/>
              <a:t>changing after 2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r>
              <a:rPr lang="en-US" dirty="0" smtClean="0"/>
              <a:t> Calculation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BC7786CE-2AC5-475C-88D8-2D7D181164E1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5143500" y="1110326"/>
            <a:ext cx="3581400" cy="92333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/>
              <a:t>IN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USE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 (</a:t>
            </a: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– </a:t>
            </a:r>
            <a:r>
              <a:rPr lang="en-US" dirty="0" err="1" smtClean="0">
                <a:sym typeface="Symbol" pitchFamily="18" charset="2"/>
              </a:rPr>
              <a:t>DEF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  <a:endParaRPr lang="en-US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sym typeface="Symbol" pitchFamily="18" charset="2"/>
              </a:rPr>
              <a:t>OUT</a:t>
            </a:r>
            <a:r>
              <a:rPr lang="en-US" baseline="-25000" dirty="0" err="1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Union</a:t>
            </a:r>
            <a:r>
              <a:rPr lang="en-US" baseline="-25000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IN</a:t>
            </a:r>
            <a:r>
              <a:rPr lang="en-US" baseline="-25000" dirty="0" smtClean="0">
                <a:sym typeface="Symbol" pitchFamily="18" charset="2"/>
              </a:rPr>
              <a:t>s</a:t>
            </a:r>
            <a:endParaRPr lang="en-US" baseline="-25000" dirty="0">
              <a:sym typeface="Symbol" pitchFamily="18" charset="2"/>
            </a:endParaRPr>
          </a:p>
        </p:txBody>
      </p:sp>
      <p:grpSp>
        <p:nvGrpSpPr>
          <p:cNvPr id="20" name="Group 2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019800" y="2438400"/>
            <a:ext cx="2057400" cy="3429000"/>
            <a:chOff x="6019800" y="2057400"/>
            <a:chExt cx="2057400" cy="3429000"/>
          </a:xfrm>
        </p:grpSpPr>
        <p:sp>
          <p:nvSpPr>
            <p:cNvPr id="21" name="TextBox 7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19800" y="2057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1: </a:t>
              </a:r>
              <a:r>
                <a:rPr lang="en-US" dirty="0" smtClean="0"/>
                <a:t>a = </a:t>
              </a:r>
              <a:r>
                <a:rPr lang="en-US" dirty="0"/>
                <a:t>0</a:t>
              </a:r>
            </a:p>
          </p:txBody>
        </p:sp>
        <p:sp>
          <p:nvSpPr>
            <p:cNvPr id="22" name="TextBox 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19800" y="26670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2: </a:t>
              </a:r>
              <a:r>
                <a:rPr lang="en-US" dirty="0" smtClean="0"/>
                <a:t>b = a + 1</a:t>
              </a:r>
              <a:endParaRPr lang="en-US" dirty="0"/>
            </a:p>
          </p:txBody>
        </p:sp>
        <p:sp>
          <p:nvSpPr>
            <p:cNvPr id="23" name="TextBox 9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19800" y="32766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3: </a:t>
              </a:r>
              <a:r>
                <a:rPr lang="en-US" dirty="0" smtClean="0"/>
                <a:t>c = c + b</a:t>
              </a:r>
              <a:endParaRPr lang="en-US" dirty="0"/>
            </a:p>
          </p:txBody>
        </p:sp>
        <p:sp>
          <p:nvSpPr>
            <p:cNvPr id="24" name="TextBox 10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019800" y="38862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4: </a:t>
              </a:r>
              <a:r>
                <a:rPr lang="en-US" dirty="0" smtClean="0"/>
                <a:t>a = b * 2</a:t>
              </a:r>
              <a:endParaRPr lang="en-US" dirty="0"/>
            </a:p>
          </p:txBody>
        </p:sp>
        <p:sp>
          <p:nvSpPr>
            <p:cNvPr id="25" name="Text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44958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dirty="0"/>
                <a:t>5: a &lt; N</a:t>
              </a:r>
            </a:p>
          </p:txBody>
        </p:sp>
        <p:sp>
          <p:nvSpPr>
            <p:cNvPr id="26" name="Text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019800" y="5105400"/>
              <a:ext cx="16764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/>
                <a:t>6: return c</a:t>
              </a:r>
            </a:p>
          </p:txBody>
        </p:sp>
        <p:cxnSp>
          <p:nvCxnSpPr>
            <p:cNvPr id="27" name="Straight Arrow Connector 14"/>
            <p:cNvCxnSpPr>
              <a:cxnSpLocks noChangeShapeType="1"/>
              <a:stCxn id="21" idx="2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6743700" y="2552700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15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 rot="5400000">
              <a:off x="6744494" y="3161506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16"/>
            <p:cNvCxnSpPr>
              <a:cxnSpLocks noChangeShapeType="1"/>
            </p:cNvCxnSpPr>
            <p:nvPr>
              <p:custDataLst>
                <p:tags r:id="rId15"/>
              </p:custDataLst>
            </p:nvPr>
          </p:nvCxnSpPr>
          <p:spPr bwMode="auto">
            <a:xfrm rot="5400000">
              <a:off x="6745288" y="3770312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17"/>
            <p:cNvCxnSpPr>
              <a:cxnSpLocks noChangeShapeType="1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6746082" y="4379118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18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6876" y="4987924"/>
              <a:ext cx="228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Freeform 2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482192" y="2119009"/>
              <a:ext cx="595008" cy="3239310"/>
            </a:xfrm>
            <a:custGeom>
              <a:avLst/>
              <a:gdLst>
                <a:gd name="T0" fmla="*/ 105382 w 595008"/>
                <a:gd name="T1" fmla="*/ 2764276 h 3239310"/>
                <a:gd name="T2" fmla="*/ 533399 w 595008"/>
                <a:gd name="T3" fmla="*/ 2842096 h 3239310"/>
                <a:gd name="T4" fmla="*/ 475034 w 595008"/>
                <a:gd name="T5" fmla="*/ 381000 h 3239310"/>
                <a:gd name="T6" fmla="*/ 66472 w 595008"/>
                <a:gd name="T7" fmla="*/ 556097 h 3239310"/>
                <a:gd name="T8" fmla="*/ 76199 w 595008"/>
                <a:gd name="T9" fmla="*/ 546370 h 3239310"/>
                <a:gd name="T10" fmla="*/ 85927 w 595008"/>
                <a:gd name="T11" fmla="*/ 546370 h 32393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5008"/>
                <a:gd name="T19" fmla="*/ 0 h 3239310"/>
                <a:gd name="T20" fmla="*/ 595008 w 595008"/>
                <a:gd name="T21" fmla="*/ 3239310 h 32393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5008" h="3239310">
                  <a:moveTo>
                    <a:pt x="105382" y="2764276"/>
                  </a:moveTo>
                  <a:cubicBezTo>
                    <a:pt x="288586" y="3001793"/>
                    <a:pt x="471790" y="3239310"/>
                    <a:pt x="533399" y="2842097"/>
                  </a:cubicBezTo>
                  <a:cubicBezTo>
                    <a:pt x="595008" y="2444884"/>
                    <a:pt x="552855" y="762000"/>
                    <a:pt x="475034" y="381000"/>
                  </a:cubicBezTo>
                  <a:cubicBezTo>
                    <a:pt x="397213" y="0"/>
                    <a:pt x="132945" y="528535"/>
                    <a:pt x="66472" y="556097"/>
                  </a:cubicBezTo>
                  <a:cubicBezTo>
                    <a:pt x="0" y="583659"/>
                    <a:pt x="72957" y="547991"/>
                    <a:pt x="76199" y="546370"/>
                  </a:cubicBezTo>
                  <a:cubicBezTo>
                    <a:pt x="79441" y="544749"/>
                    <a:pt x="82684" y="545559"/>
                    <a:pt x="85927" y="546370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46007"/>
              </p:ext>
            </p:extLst>
          </p:nvPr>
        </p:nvGraphicFramePr>
        <p:xfrm>
          <a:off x="380999" y="2500009"/>
          <a:ext cx="47625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234"/>
                <a:gridCol w="674587"/>
                <a:gridCol w="674587"/>
                <a:gridCol w="779392"/>
                <a:gridCol w="533400"/>
                <a:gridCol w="666733"/>
                <a:gridCol w="590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DEF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dirty="0" smtClean="0"/>
                        <a:t>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5427554"/>
            <a:ext cx="4001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i="1" dirty="0" smtClean="0"/>
              <a:t>backwards</a:t>
            </a:r>
            <a:r>
              <a:rPr lang="en-US" dirty="0" smtClean="0"/>
              <a:t> from 6 to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Stops </a:t>
            </a:r>
            <a:r>
              <a:rPr lang="en-US" dirty="0" smtClean="0"/>
              <a:t>changing after 2 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371E4855-0588-4803-8187-05209DB151C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Alternate </a:t>
            </a:r>
            <a:r>
              <a:rPr lang="en-US" dirty="0" err="1" smtClean="0"/>
              <a:t>Liveness</a:t>
            </a:r>
            <a:r>
              <a:rPr lang="en-US" dirty="0" smtClean="0"/>
              <a:t> Equations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0"/>
            <a:ext cx="81534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Many problems have more than one formulation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Different books use different sets: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USED[b] 		– variables used in b before being defined in 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NOTDEF[b] 	– variables not defined in 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LIVE[b] 		– variables live on </a:t>
            </a:r>
            <a:r>
              <a:rPr lang="en-US" sz="2000" i="1" dirty="0" smtClean="0"/>
              <a:t>exit</a:t>
            </a:r>
            <a:r>
              <a:rPr lang="en-US" sz="2000" dirty="0" smtClean="0"/>
              <a:t>  from b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Equation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	</a:t>
            </a:r>
            <a:r>
              <a:rPr lang="en-US" sz="1800" dirty="0" smtClean="0"/>
              <a:t>LIVE[b] = </a:t>
            </a:r>
            <a:r>
              <a:rPr lang="en-US" sz="3200" dirty="0" smtClean="0">
                <a:sym typeface="Symbol" pitchFamily="18" charset="2"/>
              </a:rPr>
              <a:t></a:t>
            </a:r>
            <a:r>
              <a:rPr lang="en-US" sz="1800" baseline="-25000" dirty="0" err="1" smtClean="0">
                <a:sym typeface="Symbol" pitchFamily="18" charset="2"/>
              </a:rPr>
              <a:t>ssucc</a:t>
            </a:r>
            <a:r>
              <a:rPr lang="en-US" sz="1800" baseline="-25000" dirty="0" smtClean="0">
                <a:sym typeface="Symbol" pitchFamily="18" charset="2"/>
              </a:rPr>
              <a:t>(b)</a:t>
            </a:r>
            <a:r>
              <a:rPr lang="en-US" sz="1800" dirty="0" smtClean="0">
                <a:sym typeface="Symbol" pitchFamily="18" charset="2"/>
              </a:rPr>
              <a:t>   USED[s]    ( LIVE[s]  NOTDEF[s] )</a:t>
            </a:r>
            <a:endParaRPr lang="en-US" sz="1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6D956CDD-B892-4D8A-A4AE-8A9BDEB7808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2017713"/>
            <a:ext cx="8458200" cy="29352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 definition of variable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  <a:r>
              <a:rPr lang="en-US" sz="2000" dirty="0" smtClean="0"/>
              <a:t> at </a:t>
            </a:r>
            <a:r>
              <a:rPr lang="en-US" sz="2000" dirty="0" smtClean="0">
                <a:solidFill>
                  <a:srgbClr val="0000FF"/>
                </a:solidFill>
              </a:rPr>
              <a:t>L1</a:t>
            </a:r>
            <a:r>
              <a:rPr lang="en-US" sz="2000" dirty="0" smtClean="0"/>
              <a:t> </a:t>
            </a:r>
            <a:r>
              <a:rPr lang="en-US" sz="2000" i="1" dirty="0" smtClean="0"/>
              <a:t>reaches</a:t>
            </a:r>
            <a:r>
              <a:rPr lang="en-US" sz="2000" dirty="0" smtClean="0"/>
              <a:t> instruction at </a:t>
            </a:r>
            <a:r>
              <a:rPr lang="en-US" sz="2000" dirty="0" smtClean="0">
                <a:solidFill>
                  <a:srgbClr val="0000FF"/>
                </a:solidFill>
              </a:rPr>
              <a:t>L2</a:t>
            </a:r>
            <a:r>
              <a:rPr lang="en-US" sz="2000" dirty="0" smtClean="0"/>
              <a:t> if that instruction uses </a:t>
            </a:r>
            <a:r>
              <a:rPr lang="en-US" sz="2000" dirty="0" smtClean="0">
                <a:solidFill>
                  <a:srgbClr val="0000FF"/>
                </a:solidFill>
              </a:rPr>
              <a:t>v </a:t>
            </a:r>
            <a:r>
              <a:rPr lang="en-US" sz="2000" dirty="0" smtClean="0"/>
              <a:t>and there is a path from </a:t>
            </a:r>
            <a:r>
              <a:rPr lang="en-US" sz="2000" dirty="0" smtClean="0">
                <a:solidFill>
                  <a:srgbClr val="0000FF"/>
                </a:solidFill>
              </a:rPr>
              <a:t>L1</a:t>
            </a:r>
            <a:r>
              <a:rPr lang="en-US" sz="2000" dirty="0" smtClean="0"/>
              <a:t> to </a:t>
            </a:r>
            <a:r>
              <a:rPr lang="en-US" sz="2000" dirty="0" smtClean="0">
                <a:solidFill>
                  <a:srgbClr val="0000FF"/>
                </a:solidFill>
              </a:rPr>
              <a:t>L2 </a:t>
            </a:r>
            <a:r>
              <a:rPr lang="en-US" sz="2000" dirty="0" smtClean="0"/>
              <a:t> that does not re-define </a:t>
            </a:r>
            <a:r>
              <a:rPr lang="en-US" sz="2000" dirty="0" smtClean="0">
                <a:solidFill>
                  <a:srgbClr val="0000FF"/>
                </a:solidFill>
              </a:rPr>
              <a:t>v</a:t>
            </a:r>
          </a:p>
          <a:p>
            <a:pPr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000" dirty="0" smtClean="0"/>
              <a:t>Use: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Find all possible </a:t>
            </a:r>
            <a:r>
              <a:rPr lang="en-US" sz="1800" dirty="0" err="1" smtClean="0"/>
              <a:t>defs</a:t>
            </a:r>
            <a:r>
              <a:rPr lang="en-US" sz="1800" dirty="0" smtClean="0"/>
              <a:t> for a variable in an expression - great debugger plugin when looking for 'culprit'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Reaching </a:t>
            </a:r>
            <a:r>
              <a:rPr lang="en-US" dirty="0" err="1" smtClean="0">
                <a:solidFill>
                  <a:schemeClr val="bg1"/>
                </a:solidFill>
              </a:rPr>
              <a:t>Defs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C206C78F-19E6-4153-A6B9-543425D80F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2133600"/>
            <a:ext cx="8458200" cy="27066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Goal: use dataflow analysis to find CSEs that span basic blocks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Idea: calculate </a:t>
            </a:r>
            <a:r>
              <a:rPr lang="en-US" sz="2000" i="1" dirty="0" smtClean="0">
                <a:solidFill>
                  <a:schemeClr val="folHlink"/>
                </a:solidFill>
              </a:rPr>
              <a:t>available expressions</a:t>
            </a:r>
            <a:r>
              <a:rPr lang="en-US" sz="2000" dirty="0" smtClean="0"/>
              <a:t>  at beginning of each block (rather than just the Value-Numbers for variables)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Having found an expression that is already available, there's no need to re-evaluate it: use a copy instead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Available Expressions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36BA6FEB-3DE9-46A0-A91E-2AE96C7063FE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Equations for Reaching </a:t>
            </a:r>
            <a:r>
              <a:rPr lang="en-US" dirty="0" err="1" smtClean="0"/>
              <a:t>Defs</a:t>
            </a:r>
            <a:endParaRPr lang="en-US" dirty="0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508992"/>
            <a:ext cx="86106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Sets</a:t>
            </a:r>
          </a:p>
          <a:p>
            <a:pPr lvl="1" eaLnBrk="1" hangingPunct="1"/>
            <a:r>
              <a:rPr lang="en-US" sz="2000" dirty="0" err="1" smtClean="0"/>
              <a:t>DEFOUT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	– set of </a:t>
            </a:r>
            <a:r>
              <a:rPr lang="en-US" sz="2000" dirty="0" err="1" smtClean="0"/>
              <a:t>defs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that reach the end of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2000" dirty="0" err="1" smtClean="0"/>
              <a:t>SURVIVED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	– set of all </a:t>
            </a:r>
            <a:r>
              <a:rPr lang="en-US" sz="2000" dirty="0" err="1" smtClean="0"/>
              <a:t>defs</a:t>
            </a:r>
            <a:r>
              <a:rPr lang="en-US" sz="2000" dirty="0" smtClean="0"/>
              <a:t> not killed by a re-</a:t>
            </a:r>
            <a:r>
              <a:rPr lang="en-US" sz="2000" dirty="0" err="1" smtClean="0"/>
              <a:t>def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err="1" smtClean="0"/>
              <a:t>REACH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		– set of </a:t>
            </a:r>
            <a:r>
              <a:rPr lang="en-US" sz="2000" dirty="0" err="1" smtClean="0"/>
              <a:t>defs</a:t>
            </a:r>
            <a:r>
              <a:rPr lang="en-US" sz="2000" dirty="0" smtClean="0"/>
              <a:t> that reach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dirty="0" smtClean="0"/>
              <a:t>Equation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r>
              <a:rPr lang="en-US" sz="1800" dirty="0" err="1" smtClean="0"/>
              <a:t>REACH</a:t>
            </a:r>
            <a:r>
              <a:rPr lang="en-US" sz="1800" baseline="-25000" dirty="0" err="1" smtClean="0"/>
              <a:t>b</a:t>
            </a:r>
            <a:r>
              <a:rPr lang="en-US" sz="1800" dirty="0" smtClean="0"/>
              <a:t> = </a:t>
            </a:r>
            <a:r>
              <a:rPr lang="en-US" sz="1800" dirty="0" err="1" smtClean="0"/>
              <a:t>Union</a:t>
            </a:r>
            <a:r>
              <a:rPr lang="en-US" sz="1800" baseline="-25000" dirty="0" err="1" smtClean="0"/>
              <a:t>p</a:t>
            </a:r>
            <a:r>
              <a:rPr lang="en-US" sz="1800" baseline="-25000" dirty="0" smtClean="0"/>
              <a:t>   </a:t>
            </a:r>
            <a:r>
              <a:rPr lang="en-US" sz="1800" dirty="0" err="1" smtClean="0">
                <a:sym typeface="Symbol" pitchFamily="18" charset="2"/>
              </a:rPr>
              <a:t>DEFOUT</a:t>
            </a:r>
            <a:r>
              <a:rPr lang="en-US" sz="1800" baseline="-25000" dirty="0" err="1" smtClean="0">
                <a:sym typeface="Symbol" pitchFamily="18" charset="2"/>
              </a:rPr>
              <a:t>p</a:t>
            </a:r>
            <a:r>
              <a:rPr lang="en-US" sz="1800" dirty="0" smtClean="0">
                <a:sym typeface="Symbol" pitchFamily="18" charset="2"/>
              </a:rPr>
              <a:t>  ( </a:t>
            </a:r>
            <a:r>
              <a:rPr lang="en-US" sz="1800" dirty="0" err="1" smtClean="0">
                <a:sym typeface="Symbol" pitchFamily="18" charset="2"/>
              </a:rPr>
              <a:t>REACH</a:t>
            </a:r>
            <a:r>
              <a:rPr lang="en-US" sz="1800" baseline="-25000" dirty="0" err="1" smtClean="0">
                <a:sym typeface="Symbol" pitchFamily="18" charset="2"/>
              </a:rPr>
              <a:t>p</a:t>
            </a:r>
            <a:r>
              <a:rPr lang="en-US" sz="1800" dirty="0" smtClean="0">
                <a:sym typeface="Symbol" pitchFamily="18" charset="2"/>
              </a:rPr>
              <a:t>  </a:t>
            </a:r>
            <a:r>
              <a:rPr lang="en-US" sz="1800" dirty="0" err="1" smtClean="0">
                <a:sym typeface="Symbol" pitchFamily="18" charset="2"/>
              </a:rPr>
              <a:t>SURVIVED</a:t>
            </a:r>
            <a:r>
              <a:rPr lang="en-US" sz="1800" baseline="-25000" dirty="0" err="1" smtClean="0">
                <a:sym typeface="Symbol" pitchFamily="18" charset="2"/>
              </a:rPr>
              <a:t>p</a:t>
            </a:r>
            <a:r>
              <a:rPr lang="en-US" sz="1800" dirty="0" smtClean="0">
                <a:sym typeface="Symbol" pitchFamily="18" charset="2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D88F1D54-6D87-438A-A9F9-26760EC9D3B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38200" y="1752600"/>
            <a:ext cx="7620000" cy="33711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Also known as "Very Busy" Expressions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</a:t>
            </a:r>
            <a:r>
              <a:rPr lang="en-US" sz="2400" dirty="0" smtClean="0"/>
              <a:t>xpression </a:t>
            </a:r>
            <a:r>
              <a:rPr lang="en-US" sz="2400" dirty="0" err="1" smtClean="0">
                <a:solidFill>
                  <a:srgbClr val="0000FF"/>
                </a:solidFill>
              </a:rPr>
              <a:t>x+y</a:t>
            </a:r>
            <a:r>
              <a:rPr lang="en-US" sz="2400" dirty="0" smtClean="0"/>
              <a:t> is </a:t>
            </a:r>
            <a:r>
              <a:rPr lang="en-US" sz="2400" i="1" dirty="0" smtClean="0"/>
              <a:t>anticipated</a:t>
            </a:r>
            <a:r>
              <a:rPr lang="en-US" sz="2400" dirty="0" smtClean="0"/>
              <a:t> at point </a:t>
            </a:r>
            <a:r>
              <a:rPr lang="en-US" sz="2400" dirty="0" smtClean="0">
                <a:solidFill>
                  <a:srgbClr val="0000FF"/>
                </a:solidFill>
              </a:rPr>
              <a:t>p</a:t>
            </a:r>
            <a:r>
              <a:rPr lang="en-US" sz="2400" dirty="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paths from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eventually compute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x+y</a:t>
            </a:r>
            <a:r>
              <a:rPr lang="en-US" sz="2000" dirty="0" smtClean="0"/>
              <a:t>, using values of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y</a:t>
            </a:r>
            <a:r>
              <a:rPr lang="en-US" sz="2000" dirty="0" smtClean="0"/>
              <a:t> as they exist at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Code hoisting – move </a:t>
            </a:r>
            <a:r>
              <a:rPr lang="en-US" sz="2000" dirty="0" err="1" smtClean="0">
                <a:solidFill>
                  <a:srgbClr val="0000FF"/>
                </a:solidFill>
              </a:rPr>
              <a:t>x+y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to 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reduces code size; no effect on execution time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Anticipated Expressions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8D6C53F1-92DC-4ACB-96DC-415692C7702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Equations for: Anticipated Expressions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752600"/>
            <a:ext cx="8610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Sets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USED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		– expressions used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before they are killed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KILLED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		– expressions </a:t>
            </a:r>
            <a:r>
              <a:rPr lang="en-US" sz="2000" dirty="0" err="1" smtClean="0"/>
              <a:t>def'd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before they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ANTIC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		– anticipated expressions on exit from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Equation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2000" dirty="0" err="1" smtClean="0"/>
              <a:t>ANTIC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= Intersect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  </a:t>
            </a:r>
            <a:r>
              <a:rPr lang="en-US" sz="2000" dirty="0" smtClean="0">
                <a:sym typeface="Symbol" pitchFamily="18" charset="2"/>
              </a:rPr>
              <a:t>USED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 ( ANTIC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- KILLED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569" y="290513"/>
            <a:ext cx="7793037" cy="547687"/>
          </a:xfrm>
        </p:spPr>
        <p:txBody>
          <a:bodyPr/>
          <a:lstStyle/>
          <a:p>
            <a:r>
              <a:rPr lang="en-US" dirty="0" smtClean="0"/>
              <a:t>Dataflow Equations - Recap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Jim Hogg - UW - CSE - P501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0C4BDE9A-6AA3-4E20-BB17-127AFF1436A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1237139"/>
            <a:ext cx="7924800" cy="500649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Available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AVAILIN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= </a:t>
            </a:r>
            <a:r>
              <a:rPr lang="en-US" sz="2000" dirty="0" err="1" smtClean="0">
                <a:solidFill>
                  <a:srgbClr val="0000FF"/>
                </a:solidFill>
              </a:rPr>
              <a:t>Intersect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 </a:t>
            </a:r>
            <a:r>
              <a:rPr lang="en-US" sz="2000" dirty="0" err="1" smtClean="0"/>
              <a:t>DEF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anose="05050102010706020507" pitchFamily="18" charset="2"/>
              </a:rPr>
              <a:t> ( </a:t>
            </a:r>
            <a:r>
              <a:rPr lang="en-US" sz="2000" dirty="0" err="1" smtClean="0">
                <a:sym typeface="Symbol" panose="05050102010706020507" pitchFamily="18" charset="2"/>
              </a:rPr>
              <a:t>AVAILIN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000" dirty="0" smtClean="0">
                <a:sym typeface="Symbol" panose="05050102010706020507" pitchFamily="18" charset="2"/>
              </a:rPr>
              <a:t> - </a:t>
            </a:r>
            <a:r>
              <a:rPr lang="en-US" sz="2000" dirty="0" err="1" smtClean="0">
                <a:sym typeface="Symbol" panose="05050102010706020507" pitchFamily="18" charset="2"/>
              </a:rPr>
              <a:t>KILL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p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 panose="05050102010706020507" pitchFamily="18" charset="2"/>
              </a:rPr>
              <a:t>Live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ym typeface="Symbol" panose="05050102010706020507" pitchFamily="18" charset="2"/>
              </a:rPr>
              <a:t>LIVEIN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= </a:t>
            </a:r>
            <a:r>
              <a:rPr lang="en-US" sz="2000" dirty="0" err="1" smtClean="0">
                <a:sym typeface="Symbol" panose="05050102010706020507" pitchFamily="18" charset="2"/>
              </a:rPr>
              <a:t>USE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 ( </a:t>
            </a:r>
            <a:r>
              <a:rPr lang="en-US" sz="2000" dirty="0" err="1" smtClean="0">
                <a:sym typeface="Symbol" panose="05050102010706020507" pitchFamily="18" charset="2"/>
              </a:rPr>
              <a:t>LIVEOUT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- </a:t>
            </a:r>
            <a:r>
              <a:rPr lang="en-US" sz="2000" dirty="0" err="1" smtClean="0">
                <a:sym typeface="Symbol" panose="05050102010706020507" pitchFamily="18" charset="2"/>
              </a:rPr>
              <a:t>DEF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baseline="-25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 panose="05050102010706020507" pitchFamily="18" charset="2"/>
              </a:rPr>
              <a:t>Reaching </a:t>
            </a:r>
            <a:r>
              <a:rPr lang="en-US" sz="2000" dirty="0" err="1" smtClean="0">
                <a:sym typeface="Symbol" panose="05050102010706020507" pitchFamily="18" charset="2"/>
              </a:rPr>
              <a:t>Defs</a:t>
            </a:r>
            <a:endParaRPr lang="en-US" sz="2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REACHES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 smtClean="0">
                <a:solidFill>
                  <a:srgbClr val="0000FF"/>
                </a:solidFill>
              </a:rPr>
              <a:t>Union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ym typeface="Symbol" pitchFamily="18" charset="2"/>
              </a:rPr>
              <a:t>DEFOUT</a:t>
            </a:r>
            <a:r>
              <a:rPr lang="en-US" sz="2000" baseline="-25000" dirty="0" err="1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 ( </a:t>
            </a:r>
            <a:r>
              <a:rPr lang="en-US" sz="2000" dirty="0" err="1" smtClean="0">
                <a:sym typeface="Symbol" pitchFamily="18" charset="2"/>
              </a:rPr>
              <a:t>REACHES</a:t>
            </a:r>
            <a:r>
              <a:rPr lang="en-US" sz="2000" baseline="-25000" dirty="0" err="1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 </a:t>
            </a:r>
            <a:r>
              <a:rPr lang="en-US" sz="2000" dirty="0" err="1" smtClean="0">
                <a:sym typeface="Symbol" pitchFamily="18" charset="2"/>
              </a:rPr>
              <a:t>SURVIVES</a:t>
            </a:r>
            <a:r>
              <a:rPr lang="en-US" sz="2000" baseline="-25000" dirty="0" err="1" smtClean="0">
                <a:sym typeface="Symbol" pitchFamily="18" charset="2"/>
              </a:rPr>
              <a:t>p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baseline="-25000" dirty="0" smtClean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baseline="-25000" dirty="0" smtClean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 panose="05050102010706020507" pitchFamily="18" charset="2"/>
              </a:rPr>
              <a:t>Anticipated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ym typeface="Symbol" panose="05050102010706020507" pitchFamily="18" charset="2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ANTIC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0000FF"/>
                </a:solidFill>
              </a:rPr>
              <a:t>Intersect</a:t>
            </a:r>
            <a:r>
              <a:rPr lang="en-US" sz="2000" baseline="-25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ym typeface="Symbol" pitchFamily="18" charset="2"/>
              </a:rPr>
              <a:t>USED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 ( </a:t>
            </a:r>
            <a:r>
              <a:rPr lang="en-US" sz="2000" dirty="0" smtClean="0">
                <a:sym typeface="Symbol" pitchFamily="18" charset="2"/>
              </a:rPr>
              <a:t>ANTIC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- KILLED</a:t>
            </a:r>
            <a:r>
              <a:rPr lang="en-US" sz="2000" baseline="-25000" dirty="0" smtClean="0">
                <a:sym typeface="Symbol" pitchFamily="18" charset="2"/>
              </a:rPr>
              <a:t>s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Symbol" panose="05050102010706020507" pitchFamily="18" charset="2"/>
              </a:rPr>
              <a:t>Generic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ym typeface="Symbol" panose="05050102010706020507" pitchFamily="18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ym typeface="Symbol" panose="05050102010706020507" pitchFamily="18" charset="2"/>
              </a:rPr>
              <a:t>OUT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= </a:t>
            </a:r>
            <a:r>
              <a:rPr lang="en-US" sz="2000" dirty="0" err="1" smtClean="0">
                <a:sym typeface="Symbol" panose="05050102010706020507" pitchFamily="18" charset="2"/>
              </a:rPr>
              <a:t>GEN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 ( </a:t>
            </a:r>
            <a:r>
              <a:rPr lang="en-US" sz="2000" dirty="0" err="1" smtClean="0">
                <a:sym typeface="Symbol" panose="05050102010706020507" pitchFamily="18" charset="2"/>
              </a:rPr>
              <a:t>IN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- </a:t>
            </a:r>
            <a:r>
              <a:rPr lang="en-US" sz="2000" dirty="0" err="1" smtClean="0">
                <a:sym typeface="Symbol" panose="05050102010706020507" pitchFamily="18" charset="2"/>
              </a:rPr>
              <a:t>KILL</a:t>
            </a:r>
            <a:r>
              <a:rPr lang="en-US" sz="2000" baseline="-25000" dirty="0" err="1" smtClean="0">
                <a:sym typeface="Symbol" panose="05050102010706020507" pitchFamily="18" charset="2"/>
              </a:rPr>
              <a:t>b</a:t>
            </a:r>
            <a:r>
              <a:rPr lang="en-US" sz="2000" dirty="0" smtClean="0">
                <a:sym typeface="Symbol" panose="05050102010706020507" pitchFamily="18" charset="2"/>
              </a:rPr>
              <a:t> )</a:t>
            </a:r>
            <a:endParaRPr lang="en-US" sz="20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5103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01E76F8D-40E7-4B6E-B34B-4D0756D7491A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Dataflow Analysis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133600"/>
            <a:ext cx="8534400" cy="2895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algorithms eventually terminate</a:t>
            </a:r>
          </a:p>
          <a:p>
            <a:pPr lvl="1" eaLnBrk="1" hangingPunct="1"/>
            <a:r>
              <a:rPr lang="en-US" sz="2000" dirty="0" smtClean="0"/>
              <a:t>but reduce time-needed by picking a good order to visit nodes in the </a:t>
            </a:r>
            <a:r>
              <a:rPr lang="en-US" sz="2000" dirty="0" err="1" smtClean="0"/>
              <a:t>flowgraph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depends on how information flows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Forward problems – reverse post-order</a:t>
            </a:r>
          </a:p>
          <a:p>
            <a:pPr lvl="1" eaLnBrk="1" hangingPunct="1"/>
            <a:r>
              <a:rPr lang="en-US" sz="2000" dirty="0" smtClean="0"/>
              <a:t>Backward problems - post-order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Dataflow Facts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895600"/>
            <a:ext cx="8305800" cy="103028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Some possible </a:t>
            </a:r>
            <a:r>
              <a:rPr lang="en-US" sz="2800" dirty="0" err="1" smtClean="0"/>
              <a:t>Tranformations</a:t>
            </a:r>
            <a:r>
              <a:rPr lang="en-US" sz="2800" dirty="0" smtClean="0"/>
              <a:t>/Optimizations ...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26C810A9-462F-446B-AF98-CAF767A78945}" type="slidenum">
              <a:rPr lang="en-US" smtClean="0"/>
              <a:pPr/>
              <a:t>45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7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3481939" y="2667261"/>
            <a:ext cx="2057400" cy="228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51448" y="2667261"/>
            <a:ext cx="2057400" cy="228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561875"/>
            <a:ext cx="5867401" cy="8808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err="1" smtClean="0">
                <a:solidFill>
                  <a:srgbClr val="0000FF"/>
                </a:solidFill>
              </a:rPr>
              <a:t>x+y</a:t>
            </a:r>
            <a:r>
              <a:rPr lang="en-US" sz="2000" dirty="0" smtClean="0"/>
              <a:t> is defined at </a:t>
            </a:r>
            <a:r>
              <a:rPr lang="en-US" sz="2000" dirty="0" smtClean="0">
                <a:solidFill>
                  <a:srgbClr val="0000FF"/>
                </a:solidFill>
              </a:rPr>
              <a:t>L1</a:t>
            </a:r>
            <a:r>
              <a:rPr lang="en-US" sz="2000" dirty="0" smtClean="0"/>
              <a:t> and available at </a:t>
            </a:r>
            <a:r>
              <a:rPr lang="en-US" sz="2000" dirty="0" smtClean="0">
                <a:solidFill>
                  <a:srgbClr val="0000FF"/>
                </a:solidFill>
              </a:rPr>
              <a:t>L2</a:t>
            </a:r>
          </a:p>
          <a:p>
            <a:pPr>
              <a:defRPr/>
            </a:pPr>
            <a:r>
              <a:rPr lang="en-US" sz="2000" dirty="0" err="1" smtClean="0"/>
              <a:t>ie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nor </a:t>
            </a:r>
            <a:r>
              <a:rPr lang="en-US" sz="2000" dirty="0" smtClean="0">
                <a:solidFill>
                  <a:srgbClr val="0000FF"/>
                </a:solidFill>
              </a:rPr>
              <a:t>y</a:t>
            </a:r>
            <a:r>
              <a:rPr lang="en-US" sz="2000" dirty="0" smtClean="0"/>
              <a:t> is re-defined between </a:t>
            </a:r>
            <a:r>
              <a:rPr lang="en-US" sz="2000" dirty="0" smtClean="0">
                <a:solidFill>
                  <a:srgbClr val="0000FF"/>
                </a:solidFill>
              </a:rPr>
              <a:t>L1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L2 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54193632-20AE-46D2-A2BD-B73644A280E1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76048" y="3301239"/>
            <a:ext cx="17145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L1:   = </a:t>
            </a:r>
            <a:r>
              <a:rPr lang="en-US" dirty="0" err="1" smtClean="0">
                <a:solidFill>
                  <a:srgbClr val="0000FF"/>
                </a:solidFill>
              </a:rPr>
              <a:t>x+y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   t = 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4496" y="4369024"/>
            <a:ext cx="1677603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L2:   = 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9436" y="3301277"/>
            <a:ext cx="17145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r>
              <a:rPr lang="en-US" dirty="0" smtClean="0">
                <a:solidFill>
                  <a:srgbClr val="0000FF"/>
                </a:solidFill>
              </a:rPr>
              <a:t>:   = </a:t>
            </a:r>
            <a:r>
              <a:rPr lang="en-US" dirty="0" err="1" smtClean="0">
                <a:solidFill>
                  <a:srgbClr val="0000FF"/>
                </a:solidFill>
              </a:rPr>
              <a:t>x+y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238" y="4369062"/>
            <a:ext cx="1713698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L2:   = </a:t>
            </a:r>
            <a:r>
              <a:rPr lang="en-US" dirty="0" err="1" smtClean="0">
                <a:solidFill>
                  <a:srgbClr val="0000FF"/>
                </a:solidFill>
              </a:rPr>
              <a:t>x+y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886" y="280115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2774410"/>
            <a:ext cx="990600" cy="37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4657" y="3629400"/>
            <a:ext cx="314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calculation into temp </a:t>
            </a:r>
            <a:r>
              <a:rPr lang="en-US" dirty="0" smtClean="0">
                <a:solidFill>
                  <a:srgbClr val="0000FF"/>
                </a:solidFill>
              </a:rPr>
              <a:t>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58890" y="4369024"/>
            <a:ext cx="350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00FF"/>
                </a:solidFill>
              </a:rPr>
              <a:t>t, </a:t>
            </a:r>
            <a:r>
              <a:rPr lang="en-US" dirty="0" smtClean="0"/>
              <a:t>rather than re-calculate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5504014"/>
            <a:ext cx="50673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Analysis: Available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 runs faster by not re-calculating </a:t>
            </a:r>
            <a:r>
              <a:rPr lang="en-US" dirty="0" err="1" smtClean="0">
                <a:solidFill>
                  <a:srgbClr val="0000FF"/>
                </a:solidFill>
              </a:rPr>
              <a:t>x+y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4187907" y="2581407"/>
            <a:ext cx="2057400" cy="228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57416" y="2581407"/>
            <a:ext cx="2057400" cy="228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Constant Prop.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75692" y="1275807"/>
            <a:ext cx="6642551" cy="8808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/>
              <a:t>is a constant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reaches </a:t>
            </a:r>
            <a:r>
              <a:rPr lang="en-US" sz="2000" dirty="0" smtClean="0">
                <a:solidFill>
                  <a:srgbClr val="0000FF"/>
                </a:solidFill>
              </a:rPr>
              <a:t>L2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is not re-defined between </a:t>
            </a:r>
            <a:r>
              <a:rPr lang="en-US" sz="2000" dirty="0" smtClean="0">
                <a:solidFill>
                  <a:srgbClr val="0000FF"/>
                </a:solidFill>
              </a:rPr>
              <a:t>L1</a:t>
            </a:r>
            <a:r>
              <a:rPr lang="en-US" sz="2000" dirty="0" smtClean="0"/>
              <a:t> and</a:t>
            </a:r>
            <a:r>
              <a:rPr lang="en-US" sz="2000" dirty="0" smtClean="0">
                <a:solidFill>
                  <a:srgbClr val="0000FF"/>
                </a:solidFill>
              </a:rPr>
              <a:t> L2</a:t>
            </a:r>
            <a:r>
              <a:rPr lang="en-US" sz="2000" dirty="0" smtClean="0"/>
              <a:t>)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54193632-20AE-46D2-A2BD-B73644A280E1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82016" y="3215385"/>
            <a:ext cx="17145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L1: a = 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0464" y="4283170"/>
            <a:ext cx="1677603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L2:   =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5404" y="3215423"/>
            <a:ext cx="17145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r>
              <a:rPr lang="en-US" dirty="0" smtClean="0">
                <a:solidFill>
                  <a:srgbClr val="0000FF"/>
                </a:solidFill>
              </a:rPr>
              <a:t>: a =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6206" y="4283208"/>
            <a:ext cx="1713698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L2:   =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854" y="271529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6968" y="2688556"/>
            <a:ext cx="990600" cy="37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64859" y="4283170"/>
            <a:ext cx="230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Propagate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, not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6187" y="5486225"/>
            <a:ext cx="6602414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Analysis: Reaching </a:t>
            </a:r>
            <a:r>
              <a:rPr lang="en-US" dirty="0" err="1" smtClean="0"/>
              <a:t>Defs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 runs faster because c is embedded into the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4187907" y="2581407"/>
            <a:ext cx="2057400" cy="228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57416" y="2581407"/>
            <a:ext cx="2057400" cy="228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 Prop.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6800" y="1096107"/>
            <a:ext cx="7227643" cy="10906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x </a:t>
            </a:r>
            <a:r>
              <a:rPr lang="en-US" sz="2000" dirty="0" smtClean="0"/>
              <a:t>is a variable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reaches </a:t>
            </a:r>
            <a:r>
              <a:rPr lang="en-US" sz="2000" dirty="0" smtClean="0">
                <a:solidFill>
                  <a:srgbClr val="0000FF"/>
                </a:solidFill>
              </a:rPr>
              <a:t>L2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is not re-defined between </a:t>
            </a:r>
            <a:r>
              <a:rPr lang="en-US" sz="2000" dirty="0" smtClean="0">
                <a:solidFill>
                  <a:srgbClr val="0000FF"/>
                </a:solidFill>
              </a:rPr>
              <a:t>L1</a:t>
            </a:r>
            <a:r>
              <a:rPr lang="en-US" sz="2000" dirty="0" smtClean="0"/>
              <a:t> and</a:t>
            </a:r>
            <a:r>
              <a:rPr lang="en-US" sz="2000" dirty="0" smtClean="0">
                <a:solidFill>
                  <a:srgbClr val="0000FF"/>
                </a:solidFill>
              </a:rPr>
              <a:t> L2</a:t>
            </a:r>
            <a:r>
              <a:rPr lang="en-US" sz="2000" dirty="0" smtClean="0"/>
              <a:t>), and is the only </a:t>
            </a:r>
            <a:r>
              <a:rPr lang="en-US" sz="2000" dirty="0" err="1" smtClean="0"/>
              <a:t>def</a:t>
            </a:r>
            <a:r>
              <a:rPr lang="en-US" sz="2000" dirty="0" smtClean="0"/>
              <a:t> of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to reach </a:t>
            </a:r>
            <a:r>
              <a:rPr lang="en-US" sz="2000" dirty="0" smtClean="0">
                <a:solidFill>
                  <a:srgbClr val="0000FF"/>
                </a:solidFill>
              </a:rPr>
              <a:t>L2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54193632-20AE-46D2-A2BD-B73644A280E1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82016" y="3215385"/>
            <a:ext cx="17145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L1: a = 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00464" y="4283170"/>
            <a:ext cx="1677603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L2:   =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5404" y="3215423"/>
            <a:ext cx="17145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r>
              <a:rPr lang="en-US" dirty="0" smtClean="0">
                <a:solidFill>
                  <a:srgbClr val="0000FF"/>
                </a:solidFill>
              </a:rPr>
              <a:t>: a = 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6206" y="4283208"/>
            <a:ext cx="1713698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L2:   = 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854" y="271529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6968" y="2688556"/>
            <a:ext cx="990600" cy="37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64859" y="4283170"/>
            <a:ext cx="230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Propagate </a:t>
            </a:r>
            <a:r>
              <a:rPr lang="en-US" dirty="0">
                <a:solidFill>
                  <a:srgbClr val="0000FF"/>
                </a:solidFill>
              </a:rPr>
              <a:t>x</a:t>
            </a:r>
            <a:r>
              <a:rPr lang="en-US" dirty="0" smtClean="0"/>
              <a:t>, not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5401478"/>
            <a:ext cx="6602414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Analysis: Reaching </a:t>
            </a:r>
            <a:r>
              <a:rPr lang="en-US" dirty="0" err="1" smtClean="0"/>
              <a:t>Defs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 runs faster because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is embedded into the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 Prop.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10595"/>
            <a:ext cx="8153400" cy="207080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Downside: can lengthen lifetime of variable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=&gt; more register pressure or memory traffic thru spilling</a:t>
            </a:r>
          </a:p>
          <a:p>
            <a:pPr lvl="1">
              <a:defRPr/>
            </a:pPr>
            <a:r>
              <a:rPr lang="en-US" sz="1800" dirty="0"/>
              <a:t>n</a:t>
            </a:r>
            <a:r>
              <a:rPr lang="en-US" sz="1800" dirty="0" smtClean="0"/>
              <a:t>ot worth doing if only reason is to eliminate copies – let the register allocate deal with that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Upside: may expose other optimizations.  </a:t>
            </a:r>
            <a:r>
              <a:rPr lang="en-US" sz="2000" dirty="0" err="1" smtClean="0"/>
              <a:t>Eg</a:t>
            </a:r>
            <a:r>
              <a:rPr lang="en-US" sz="2000" dirty="0" smtClean="0"/>
              <a:t>: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EC43BE13-6CAE-426F-AE76-F8DE237B43E0}" type="slidenum">
              <a:rPr lang="en-US" smtClean="0"/>
              <a:pPr/>
              <a:t>49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4400" y="4450854"/>
            <a:ext cx="13335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a = y + z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u = 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c =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/>
              <a:t> +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2484" y="4450854"/>
            <a:ext cx="13335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a = y + z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u = y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c =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02480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0134" y="402480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500485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reveals CSE </a:t>
            </a:r>
            <a:r>
              <a:rPr lang="en-US" dirty="0" err="1" smtClean="0">
                <a:solidFill>
                  <a:srgbClr val="0000FF"/>
                </a:solidFill>
              </a:rPr>
              <a:t>y+z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9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smtClean="0"/>
              <a:t>Available Expressions: It's Simple!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79305" y="1205300"/>
            <a:ext cx="9906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a=</a:t>
            </a:r>
            <a:r>
              <a:rPr lang="en-US" dirty="0" err="1" smtClean="0">
                <a:solidFill>
                  <a:srgbClr val="FF0000"/>
                </a:solidFill>
              </a:rPr>
              <a:t>b+c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d=</a:t>
            </a:r>
            <a:r>
              <a:rPr lang="en-US" dirty="0" err="1" smtClean="0"/>
              <a:t>e+f</a:t>
            </a:r>
            <a:endParaRPr lang="en-US" dirty="0" smtClean="0"/>
          </a:p>
          <a:p>
            <a:r>
              <a:rPr lang="en-US" dirty="0" smtClean="0"/>
              <a:t>f=</a:t>
            </a:r>
            <a:r>
              <a:rPr lang="en-US" dirty="0" err="1" smtClean="0"/>
              <a:t>a+c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0610" y="2818388"/>
            <a:ext cx="9906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g=</a:t>
            </a:r>
            <a:r>
              <a:rPr lang="en-US" dirty="0" err="1" smtClean="0"/>
              <a:t>a+c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69905" y="2692260"/>
            <a:ext cx="9906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a+d</a:t>
            </a:r>
            <a:endParaRPr lang="en-US" dirty="0" smtClean="0"/>
          </a:p>
          <a:p>
            <a:r>
              <a:rPr lang="en-US" dirty="0" smtClean="0"/>
              <a:t>h=</a:t>
            </a:r>
            <a:r>
              <a:rPr lang="en-US" dirty="0" err="1" smtClean="0">
                <a:solidFill>
                  <a:srgbClr val="FF0000"/>
                </a:solidFill>
              </a:rPr>
              <a:t>b+c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8805" y="4100900"/>
            <a:ext cx="14859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j=</a:t>
            </a:r>
            <a:r>
              <a:rPr lang="en-US" dirty="0" err="1" smtClean="0"/>
              <a:t>a+b+c+d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 bwMode="auto">
          <a:xfrm flipH="1">
            <a:off x="1205910" y="2128630"/>
            <a:ext cx="1168695" cy="689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 bwMode="auto">
          <a:xfrm>
            <a:off x="2374605" y="2128630"/>
            <a:ext cx="990600" cy="563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2"/>
            <a:endCxn id="10" idx="0"/>
          </p:cNvCxnSpPr>
          <p:nvPr/>
        </p:nvCxnSpPr>
        <p:spPr bwMode="auto">
          <a:xfrm>
            <a:off x="1205910" y="3187720"/>
            <a:ext cx="1225845" cy="9131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0" idx="0"/>
          </p:cNvCxnSpPr>
          <p:nvPr/>
        </p:nvCxnSpPr>
        <p:spPr bwMode="auto">
          <a:xfrm flipH="1">
            <a:off x="2431755" y="3338591"/>
            <a:ext cx="933450" cy="76230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angular Callout 2"/>
          <p:cNvSpPr/>
          <p:nvPr/>
        </p:nvSpPr>
        <p:spPr bwMode="auto">
          <a:xfrm>
            <a:off x="4736805" y="1754774"/>
            <a:ext cx="1219200" cy="937486"/>
          </a:xfrm>
          <a:prstGeom prst="wedgeRectCallout">
            <a:avLst>
              <a:gd name="adj1" fmla="val -130521"/>
              <a:gd name="adj2" fmla="val 10353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b+c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is available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2217" y="3601328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b+c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was calculated earlier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neither b nor c has been assigned-to since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 replace </a:t>
            </a:r>
            <a:r>
              <a:rPr lang="en-US" dirty="0" smtClean="0">
                <a:solidFill>
                  <a:srgbClr val="0000FF"/>
                </a:solidFill>
              </a:rPr>
              <a:t>h=</a:t>
            </a:r>
            <a:r>
              <a:rPr lang="en-US" dirty="0" err="1" smtClean="0">
                <a:solidFill>
                  <a:srgbClr val="0000FF"/>
                </a:solidFill>
              </a:rPr>
              <a:t>b+c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FF"/>
                </a:solidFill>
              </a:rPr>
              <a:t>h=a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5043309"/>
            <a:ext cx="7207545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Value Numbers (super-scripts)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ie</a:t>
            </a:r>
            <a:r>
              <a:rPr lang="en-US" dirty="0" smtClean="0"/>
              <a:t>: trying to work out whether two variables hold same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SSA Numbers (sub-scripts)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ie</a:t>
            </a:r>
            <a:r>
              <a:rPr lang="en-US" dirty="0" smtClean="0"/>
              <a:t>: recording the </a:t>
            </a:r>
            <a:r>
              <a:rPr lang="en-US" i="1" dirty="0" smtClean="0"/>
              <a:t>life </a:t>
            </a:r>
            <a:r>
              <a:rPr lang="en-US" dirty="0" smtClean="0"/>
              <a:t>or </a:t>
            </a:r>
            <a:r>
              <a:rPr lang="en-US" i="1" dirty="0" smtClean="0"/>
              <a:t>instantiation </a:t>
            </a:r>
            <a:r>
              <a:rPr lang="en-US" dirty="0" smtClean="0"/>
              <a:t>of each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098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4187907" y="2581407"/>
            <a:ext cx="2057400" cy="17017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57416" y="2581407"/>
            <a:ext cx="2057400" cy="17017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Dead Code Elimination (DCE)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162170"/>
            <a:ext cx="7456243" cy="10906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dead after L1</a:t>
            </a:r>
          </a:p>
          <a:p>
            <a:pPr>
              <a:defRPr/>
            </a:pPr>
            <a:r>
              <a:rPr lang="en-US" sz="2000" dirty="0" smtClean="0"/>
              <a:t>statement at </a:t>
            </a:r>
            <a:r>
              <a:rPr lang="en-US" sz="2000" dirty="0" smtClean="0">
                <a:solidFill>
                  <a:srgbClr val="0000FF"/>
                </a:solidFill>
              </a:rPr>
              <a:t>L1 </a:t>
            </a:r>
            <a:r>
              <a:rPr lang="en-US" sz="2000" dirty="0"/>
              <a:t>has no side-effects (output, exceptions,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R-</a:t>
            </a:r>
            <a:fld id="{54193632-20AE-46D2-A2BD-B73644A280E1}" type="slidenum">
              <a:rPr lang="en-US" smtClean="0"/>
              <a:pPr/>
              <a:t>50</a:t>
            </a:fld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405404" y="3215423"/>
            <a:ext cx="17145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r>
              <a:rPr lang="en-US" dirty="0" smtClean="0">
                <a:solidFill>
                  <a:srgbClr val="0000FF"/>
                </a:solidFill>
              </a:rPr>
              <a:t>: a = 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3854" y="271529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96968" y="2688556"/>
            <a:ext cx="990600" cy="37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95438" y="3215385"/>
            <a:ext cx="2543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Delete statement at </a:t>
            </a:r>
            <a:r>
              <a:rPr lang="en-US" dirty="0" smtClean="0">
                <a:solidFill>
                  <a:srgbClr val="0000FF"/>
                </a:solidFill>
              </a:rPr>
              <a:t>L1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8653" y="5045098"/>
            <a:ext cx="5178507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Analysis: </a:t>
            </a:r>
            <a:r>
              <a:rPr lang="en-US" dirty="0" err="1" smtClean="0"/>
              <a:t>Liveness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Code runs faster because one less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371600"/>
            <a:ext cx="8839200" cy="4724400"/>
          </a:xfrm>
        </p:spPr>
        <p:txBody>
          <a:bodyPr/>
          <a:lstStyle/>
          <a:p>
            <a:r>
              <a:rPr lang="en-US" sz="2000" dirty="0" smtClean="0"/>
              <a:t>Aliasing = more than one name can refer to the same memory location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Call-by-reference </a:t>
            </a:r>
            <a:r>
              <a:rPr lang="en-US" sz="1800" dirty="0"/>
              <a:t>parameters</a:t>
            </a:r>
          </a:p>
          <a:p>
            <a:pPr lvl="2"/>
            <a:r>
              <a:rPr lang="en-US" sz="1800" dirty="0" err="1"/>
              <a:t>eg</a:t>
            </a:r>
            <a:r>
              <a:rPr lang="en-US" sz="1800" dirty="0"/>
              <a:t>: </a:t>
            </a:r>
            <a:r>
              <a:rPr lang="en-US" sz="1800" dirty="0" err="1" smtClean="0">
                <a:solidFill>
                  <a:srgbClr val="0000FF"/>
                </a:solidFill>
              </a:rPr>
              <a:t>calc</a:t>
            </a:r>
            <a:r>
              <a:rPr lang="en-US" sz="1800" dirty="0" smtClean="0">
                <a:solidFill>
                  <a:srgbClr val="0000FF"/>
                </a:solidFill>
              </a:rPr>
              <a:t>(C </a:t>
            </a:r>
            <a:r>
              <a:rPr lang="en-US" sz="1800" dirty="0">
                <a:solidFill>
                  <a:srgbClr val="0000FF"/>
                </a:solidFill>
              </a:rPr>
              <a:t>c1, C c2)</a:t>
            </a:r>
            <a:r>
              <a:rPr lang="en-US" sz="1800" dirty="0"/>
              <a:t> - </a:t>
            </a:r>
            <a:r>
              <a:rPr lang="en-US" sz="1800" dirty="0">
                <a:solidFill>
                  <a:srgbClr val="0000FF"/>
                </a:solidFill>
              </a:rPr>
              <a:t>c1</a:t>
            </a:r>
            <a:r>
              <a:rPr lang="en-US" sz="1800" dirty="0"/>
              <a:t> might point to same object as </a:t>
            </a:r>
            <a:r>
              <a:rPr lang="en-US" sz="1800" dirty="0" smtClean="0">
                <a:solidFill>
                  <a:srgbClr val="0000FF"/>
                </a:solidFill>
              </a:rPr>
              <a:t>c2</a:t>
            </a:r>
          </a:p>
          <a:p>
            <a:pPr lvl="2"/>
            <a:endParaRPr lang="en-US" sz="1600" dirty="0"/>
          </a:p>
          <a:p>
            <a:pPr lvl="1"/>
            <a:r>
              <a:rPr lang="en-US" sz="1800" dirty="0" smtClean="0"/>
              <a:t>Address-taken variables</a:t>
            </a:r>
            <a:endParaRPr lang="en-US" sz="1800" dirty="0"/>
          </a:p>
          <a:p>
            <a:pPr lvl="2"/>
            <a:r>
              <a:rPr lang="en-US" sz="1800" dirty="0" err="1"/>
              <a:t>eg</a:t>
            </a:r>
            <a:r>
              <a:rPr lang="en-US" sz="1800" dirty="0"/>
              <a:t>: </a:t>
            </a:r>
            <a:r>
              <a:rPr lang="en-US" sz="1800" dirty="0" err="1">
                <a:solidFill>
                  <a:srgbClr val="0000FF"/>
                </a:solidFill>
              </a:rPr>
              <a:t>int</a:t>
            </a:r>
            <a:r>
              <a:rPr lang="en-US" sz="1800" dirty="0">
                <a:solidFill>
                  <a:srgbClr val="0000FF"/>
                </a:solidFill>
              </a:rPr>
              <a:t>* p = &amp;</a:t>
            </a:r>
            <a:r>
              <a:rPr lang="en-US" sz="1800" dirty="0" smtClean="0">
                <a:solidFill>
                  <a:srgbClr val="0000FF"/>
                </a:solidFill>
              </a:rPr>
              <a:t>x </a:t>
            </a:r>
            <a:r>
              <a:rPr lang="en-US" sz="1800" dirty="0" smtClean="0"/>
              <a:t>- so </a:t>
            </a:r>
            <a:r>
              <a:rPr lang="en-US" sz="1800" dirty="0" smtClean="0">
                <a:solidFill>
                  <a:srgbClr val="0000FF"/>
                </a:solidFill>
              </a:rPr>
              <a:t>x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00FF"/>
                </a:solidFill>
              </a:rPr>
              <a:t>*p</a:t>
            </a:r>
            <a:r>
              <a:rPr lang="en-US" sz="1800" dirty="0" smtClean="0"/>
              <a:t> refer to the same memory location</a:t>
            </a:r>
          </a:p>
          <a:p>
            <a:pPr lvl="2"/>
            <a:endParaRPr lang="en-US" sz="1600" dirty="0"/>
          </a:p>
          <a:p>
            <a:pPr lvl="1"/>
            <a:r>
              <a:rPr lang="en-US" sz="1800" dirty="0" smtClean="0"/>
              <a:t>Expressions </a:t>
            </a:r>
            <a:r>
              <a:rPr lang="en-US" sz="1800" dirty="0"/>
              <a:t>involving </a:t>
            </a:r>
            <a:r>
              <a:rPr lang="en-US" sz="1800" dirty="0" smtClean="0"/>
              <a:t>subscripts</a:t>
            </a:r>
          </a:p>
          <a:p>
            <a:pPr lvl="2"/>
            <a:r>
              <a:rPr lang="en-US" sz="1800" dirty="0" smtClean="0"/>
              <a:t>Without knowing specific value of 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</a:rPr>
              <a:t>a[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] </a:t>
            </a:r>
            <a:r>
              <a:rPr lang="en-US" sz="1800" dirty="0" smtClean="0"/>
              <a:t>might refer to any element of</a:t>
            </a:r>
            <a:r>
              <a:rPr lang="en-US" sz="1800" dirty="0" smtClean="0">
                <a:solidFill>
                  <a:srgbClr val="0000FF"/>
                </a:solidFill>
              </a:rPr>
              <a:t> a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Aliasing is the enemy of optimization</a:t>
            </a: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CB692FAB-A11F-4047-AB11-FB9E0D63F02C}" type="slidenum">
              <a:rPr lang="en-US" smtClean="0"/>
              <a:pPr/>
              <a:t>51</a:t>
            </a:fld>
            <a:endParaRPr lang="en-US" dirty="0" smtClean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Aliasing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 vs Optimizations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1981200"/>
            <a:ext cx="7772400" cy="3294921"/>
          </a:xfrm>
        </p:spPr>
        <p:txBody>
          <a:bodyPr/>
          <a:lstStyle/>
          <a:p>
            <a:r>
              <a:rPr lang="en-US" sz="2400" dirty="0" smtClean="0"/>
              <a:t>Example: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p.x</a:t>
            </a:r>
            <a:r>
              <a:rPr lang="en-US" sz="2000" dirty="0" smtClean="0"/>
              <a:t> = 5;  </a:t>
            </a:r>
            <a:r>
              <a:rPr lang="en-US" sz="2000" dirty="0" err="1" smtClean="0"/>
              <a:t>q.x</a:t>
            </a:r>
            <a:r>
              <a:rPr lang="en-US" sz="2000" dirty="0" smtClean="0"/>
              <a:t> = 7;  a = </a:t>
            </a:r>
            <a:r>
              <a:rPr lang="en-US" sz="2000" dirty="0" err="1" smtClean="0"/>
              <a:t>p.x</a:t>
            </a:r>
            <a:r>
              <a:rPr lang="en-US" sz="2000" dirty="0" smtClean="0"/>
              <a:t>;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Does reaching-</a:t>
            </a:r>
            <a:r>
              <a:rPr lang="en-US" sz="2000" dirty="0" err="1" smtClean="0"/>
              <a:t>defs</a:t>
            </a:r>
            <a:r>
              <a:rPr lang="en-US" sz="2000" dirty="0" smtClean="0"/>
              <a:t> show that the </a:t>
            </a:r>
            <a:r>
              <a:rPr lang="en-US" sz="2000" dirty="0" err="1" smtClean="0">
                <a:solidFill>
                  <a:srgbClr val="0000FF"/>
                </a:solidFill>
              </a:rPr>
              <a:t>p.x</a:t>
            </a:r>
            <a:r>
              <a:rPr lang="en-US" sz="2000" dirty="0" smtClean="0"/>
              <a:t> reaches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(Or: do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dirty="0" smtClean="0"/>
              <a:t> refer to the same variable/object?)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(Or: </a:t>
            </a:r>
            <a:r>
              <a:rPr lang="en-US" sz="2000" i="1" dirty="0" smtClean="0"/>
              <a:t>can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dirty="0" smtClean="0"/>
              <a:t> refer to the same thing?)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63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BCA90684-CAC2-4F42-B984-1EB262E27F52}" type="slidenum">
              <a:rPr lang="en-US" smtClean="0"/>
              <a:pPr/>
              <a:t>52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 vs Optimizations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33450" y="3125668"/>
            <a:ext cx="7772400" cy="3117970"/>
          </a:xfrm>
        </p:spPr>
        <p:txBody>
          <a:bodyPr>
            <a:normAutofit lnSpcReduction="10000"/>
          </a:bodyPr>
          <a:lstStyle/>
          <a:p>
            <a:pPr lvl="1">
              <a:defRPr/>
            </a:pPr>
            <a:r>
              <a:rPr lang="en-US" sz="2000" dirty="0" smtClean="0"/>
              <a:t>Is it safe for this function to return the value 1?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What if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dirty="0" smtClean="0"/>
              <a:t> refer to the same </a:t>
            </a:r>
            <a:r>
              <a:rPr lang="en-US" sz="2000" dirty="0" err="1" smtClean="0">
                <a:solidFill>
                  <a:srgbClr val="0000FF"/>
                </a:solidFill>
              </a:rPr>
              <a:t>int</a:t>
            </a:r>
            <a:r>
              <a:rPr lang="en-US" sz="2000" dirty="0" smtClean="0"/>
              <a:t>?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Conservative/safe: since it's possible, the compiler must assume it's always true!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 smtClean="0"/>
              <a:t>C provides </a:t>
            </a:r>
            <a:r>
              <a:rPr lang="en-US" sz="2000" dirty="0" smtClean="0">
                <a:solidFill>
                  <a:srgbClr val="0000FF"/>
                </a:solidFill>
              </a:rPr>
              <a:t>"restrict"</a:t>
            </a:r>
            <a:r>
              <a:rPr lang="en-US" sz="2000" dirty="0" smtClean="0"/>
              <a:t> keyword - where user asserts there is no aliasing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78790931-10FC-4B34-8CA0-758D7F7CE8A4}" type="slidenum">
              <a:rPr lang="en-US" smtClean="0"/>
              <a:pPr/>
              <a:t>53</a:t>
            </a:fld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2971800" y="1203994"/>
            <a:ext cx="3695700" cy="160020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f(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*p, </a:t>
            </a:r>
            <a:r>
              <a:rPr lang="en-US" sz="2000" kern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*q) {</a:t>
            </a:r>
          </a:p>
          <a:p>
            <a:pPr marL="0" indent="0">
              <a:buNone/>
              <a:defRPr/>
            </a:pPr>
            <a:r>
              <a:rPr lang="en-US" sz="2000" kern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*p = 1; *q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*p;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Types and Aliases (1)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057400"/>
            <a:ext cx="7772400" cy="2706687"/>
          </a:xfrm>
        </p:spPr>
        <p:txBody>
          <a:bodyPr/>
          <a:lstStyle/>
          <a:p>
            <a:r>
              <a:rPr lang="en-US" sz="2400" dirty="0" smtClean="0"/>
              <a:t>In Java, ML, </a:t>
            </a:r>
            <a:r>
              <a:rPr lang="en-US" sz="2400" dirty="0" err="1" smtClean="0"/>
              <a:t>MiniJava</a:t>
            </a:r>
            <a:r>
              <a:rPr lang="en-US" sz="2400" dirty="0" smtClean="0"/>
              <a:t>, and others, if two variables have incompatible types they cannot be names for the same location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Also helps that programmer cannot create arbitrary pointers to storage in these languages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E927579E-B22E-4B1F-B9D2-DD5922DB94B8}" type="slidenum">
              <a:rPr lang="en-US" smtClean="0"/>
              <a:pPr/>
              <a:t>54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Types and Aliases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Strategy: Divide memory locations into </a:t>
            </a:r>
            <a:r>
              <a:rPr lang="en-US" sz="2400" i="1" dirty="0" smtClean="0">
                <a:solidFill>
                  <a:srgbClr val="0000FF"/>
                </a:solidFill>
              </a:rPr>
              <a:t>alias classes</a:t>
            </a:r>
            <a:r>
              <a:rPr lang="en-US" sz="2400" dirty="0" smtClean="0"/>
              <a:t> based on type information (every type, array, record field is a class)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Implication: need to propagate type information from the semantics pass to optimizer</a:t>
            </a:r>
          </a:p>
          <a:p>
            <a:pPr lvl="1">
              <a:defRPr/>
            </a:pPr>
            <a:r>
              <a:rPr lang="en-US" sz="2000" dirty="0" smtClean="0"/>
              <a:t>Not normally true of a minimally typed IR</a:t>
            </a:r>
          </a:p>
          <a:p>
            <a:pPr lvl="1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400" dirty="0" smtClean="0"/>
              <a:t>Items in different </a:t>
            </a:r>
            <a:r>
              <a:rPr lang="en-US" sz="2400" i="1" dirty="0" smtClean="0">
                <a:solidFill>
                  <a:srgbClr val="0000FF"/>
                </a:solidFill>
              </a:rPr>
              <a:t>alias classes</a:t>
            </a:r>
            <a:r>
              <a:rPr lang="en-US" sz="2400" dirty="0" smtClean="0"/>
              <a:t> cannot refer to each other</a:t>
            </a:r>
            <a:endParaRPr lang="en-US" sz="2400" dirty="0"/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6195D579-78AF-4225-B794-1ED612B86699}" type="slidenum">
              <a:rPr lang="en-US" smtClean="0"/>
              <a:pPr/>
              <a:t>55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 and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Idea: Base alias classes on points where a value is created</a:t>
            </a:r>
          </a:p>
          <a:p>
            <a:pPr>
              <a:defRPr/>
            </a:pPr>
            <a:endParaRPr lang="en-US" sz="2400" dirty="0" smtClean="0"/>
          </a:p>
          <a:p>
            <a:pPr lvl="1">
              <a:defRPr/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0000FF"/>
                </a:solidFill>
              </a:rPr>
              <a:t>new</a:t>
            </a:r>
            <a:r>
              <a:rPr lang="en-US" sz="2000" dirty="0" smtClean="0"/>
              <a:t>/</a:t>
            </a:r>
            <a:r>
              <a:rPr lang="en-US" sz="2000" dirty="0" err="1" smtClean="0">
                <a:solidFill>
                  <a:srgbClr val="0000FF"/>
                </a:solidFill>
              </a:rPr>
              <a:t>malloc</a:t>
            </a:r>
            <a:r>
              <a:rPr lang="en-US" sz="2000" dirty="0" smtClean="0"/>
              <a:t> and each local or global variable whose address is taken is an alias class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Pointers can refer to values in multiple alias classes (so each memory reference is to a set of alias classes)</a:t>
            </a:r>
          </a:p>
          <a:p>
            <a:pPr lvl="1"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2000" dirty="0" smtClean="0"/>
              <a:t>Use to calculate “may alias” information (</a:t>
            </a: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“may alias” </a:t>
            </a:r>
            <a:r>
              <a:rPr lang="en-US" sz="2000" dirty="0" smtClean="0">
                <a:solidFill>
                  <a:srgbClr val="0000FF"/>
                </a:solidFill>
              </a:rPr>
              <a:t>q</a:t>
            </a:r>
            <a:r>
              <a:rPr lang="en-US" sz="2000" dirty="0" smtClean="0"/>
              <a:t> at program point </a:t>
            </a:r>
            <a:r>
              <a:rPr lang="en-US" sz="2000" dirty="0" smtClean="0">
                <a:solidFill>
                  <a:srgbClr val="0000FF"/>
                </a:solidFill>
              </a:rPr>
              <a:t>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042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099AF99A-1E7C-48B4-B3B7-F5433D97A6F3}" type="slidenum">
              <a:rPr lang="en-US" smtClean="0"/>
              <a:pPr/>
              <a:t>56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 “may-alias” information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6800" y="2017713"/>
            <a:ext cx="7772400" cy="3773487"/>
          </a:xfrm>
        </p:spPr>
        <p:txBody>
          <a:bodyPr/>
          <a:lstStyle/>
          <a:p>
            <a:r>
              <a:rPr lang="en-US" sz="2400" dirty="0" smtClean="0"/>
              <a:t>Treat each alias class as a “variable” in dataflow analysis problems</a:t>
            </a:r>
          </a:p>
          <a:p>
            <a:endParaRPr lang="en-US" sz="2400" dirty="0" smtClean="0"/>
          </a:p>
          <a:p>
            <a:r>
              <a:rPr lang="en-US" sz="2400" dirty="0" smtClean="0"/>
              <a:t>Example: framework for available expressions</a:t>
            </a:r>
          </a:p>
          <a:p>
            <a:pPr lvl="1"/>
            <a:r>
              <a:rPr lang="en-US" sz="2000" dirty="0" smtClean="0"/>
              <a:t>Given statement   s: M[a]:=b,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/>
              <a:t>		gen[s] = { }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smtClean="0"/>
              <a:t>		kill[s] = { M[x] | a may alias x at s }</a:t>
            </a:r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BD3D4FFC-1946-437B-8B56-09E91533E989}" type="slidenum">
              <a:rPr lang="en-US" smtClean="0"/>
              <a:pPr/>
              <a:t>57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May-Alias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3124200"/>
            <a:ext cx="8534400" cy="21336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Without alias analysis, #2 kills M[t] since </a:t>
            </a:r>
            <a:r>
              <a:rPr lang="en-US" sz="2000" dirty="0" smtClean="0">
                <a:solidFill>
                  <a:srgbClr val="0000FF"/>
                </a:solidFill>
              </a:rPr>
              <a:t>x</a:t>
            </a:r>
            <a:r>
              <a:rPr lang="en-US" sz="2000" dirty="0" smtClean="0"/>
              <a:t> and t might be related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If analysis determines that “x may-alias t” is false, M[t] is still available at #3; can eliminate the common sub-expression and use copy propagation</a:t>
            </a:r>
            <a:endParaRPr lang="en-US" sz="2000" dirty="0"/>
          </a:p>
        </p:txBody>
      </p:sp>
      <p:sp>
        <p:nvSpPr>
          <p:cNvPr id="6246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124200" y="1317907"/>
            <a:ext cx="2133600" cy="1503428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1:  u = M[t]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2:  M[x] = r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3:  w = M[t]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4:  b 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u+w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246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62470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62471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-</a:t>
            </a:r>
            <a:fld id="{DCE8AB79-992C-4F31-89F2-55D40EA68A61}" type="slidenum">
              <a:rPr lang="en-US" smtClean="0"/>
              <a:pPr/>
              <a:t>58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R</a:t>
            </a:r>
            <a:r>
              <a:rPr lang="en-US" dirty="0" smtClean="0"/>
              <a:t>-</a:t>
            </a:r>
            <a:fld id="{92394BD4-F83D-4FC9-B2BF-0C8D24D68E6E}" type="slidenum">
              <a:rPr lang="en-US" smtClean="0"/>
              <a:pPr eaLnBrk="1" hangingPunct="1"/>
              <a:t>59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038225" y="2590800"/>
            <a:ext cx="7315200" cy="2286000"/>
          </a:xfrm>
        </p:spPr>
        <p:txBody>
          <a:bodyPr/>
          <a:lstStyle/>
          <a:p>
            <a:r>
              <a:rPr lang="en-US" sz="2400"/>
              <a:t>Dataflow analysis is core of classical optimizations</a:t>
            </a:r>
          </a:p>
          <a:p>
            <a:endParaRPr lang="en-US" sz="2400"/>
          </a:p>
          <a:p>
            <a:r>
              <a:rPr lang="en-US" sz="2400"/>
              <a:t>Still to explore:</a:t>
            </a:r>
          </a:p>
          <a:p>
            <a:pPr lvl="1"/>
            <a:r>
              <a:rPr lang="en-US" sz="2000"/>
              <a:t>Discovering and optimizing loops</a:t>
            </a:r>
          </a:p>
          <a:p>
            <a:pPr lvl="1"/>
            <a:r>
              <a:rPr lang="en-US" sz="2000"/>
              <a:t>SSA – Static Single Assignment form</a:t>
            </a:r>
            <a:endParaRPr lang="en-US" sz="20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R-</a:t>
            </a:r>
            <a:fld id="{A6B9390B-6C11-4EEC-88FD-96FF8B7385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“Available” and Other Terms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28600" y="1371600"/>
            <a:ext cx="8810624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expression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i="1" dirty="0" smtClean="0"/>
              <a:t> 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chemeClr val="folHlink"/>
                </a:solidFill>
              </a:rPr>
              <a:t>defined</a:t>
            </a:r>
            <a:r>
              <a:rPr lang="en-US" sz="2000" dirty="0" smtClean="0"/>
              <a:t>  at point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in the </a:t>
            </a:r>
            <a:r>
              <a:rPr lang="en-US" sz="2000" dirty="0" err="1" smtClean="0"/>
              <a:t>flowgraph</a:t>
            </a:r>
            <a:r>
              <a:rPr lang="en-US" sz="2000" dirty="0" smtClean="0"/>
              <a:t> if its value is computed at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endParaRPr lang="en-US" sz="24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Sometimes called </a:t>
            </a:r>
            <a:r>
              <a:rPr lang="en-US" sz="1800" i="1" dirty="0" smtClean="0">
                <a:solidFill>
                  <a:schemeClr val="folHlink"/>
                </a:solidFill>
              </a:rPr>
              <a:t>definition</a:t>
            </a:r>
            <a:r>
              <a:rPr lang="en-US" sz="1800" dirty="0" smtClean="0"/>
              <a:t> site, or simply 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  <a:r>
              <a:rPr lang="en-US" sz="1800" dirty="0" err="1" smtClean="0">
                <a:solidFill>
                  <a:srgbClr val="0000FF"/>
                </a:solidFill>
              </a:rPr>
              <a:t>def</a:t>
            </a:r>
            <a:r>
              <a:rPr lang="en-US" sz="1800" dirty="0" smtClean="0">
                <a:solidFill>
                  <a:srgbClr val="0000FF"/>
                </a:solidFill>
              </a:rPr>
              <a:t>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: 	</a:t>
            </a:r>
            <a:r>
              <a:rPr lang="en-US" sz="1800" dirty="0" smtClean="0">
                <a:solidFill>
                  <a:srgbClr val="0000FF"/>
                </a:solidFill>
              </a:rPr>
              <a:t>x = </a:t>
            </a:r>
            <a:r>
              <a:rPr lang="en-US" sz="1800" dirty="0" err="1" smtClean="0">
                <a:solidFill>
                  <a:srgbClr val="0000FF"/>
                </a:solidFill>
              </a:rPr>
              <a:t>a+b</a:t>
            </a:r>
            <a:r>
              <a:rPr lang="en-US" sz="1800" dirty="0" smtClean="0">
                <a:solidFill>
                  <a:srgbClr val="0000FF"/>
                </a:solidFill>
              </a:rPr>
              <a:t> 		; </a:t>
            </a:r>
            <a:r>
              <a:rPr lang="en-US" sz="1800" dirty="0" smtClean="0"/>
              <a:t>expression </a:t>
            </a:r>
            <a:r>
              <a:rPr lang="en-US" sz="1800" dirty="0" err="1" smtClean="0">
                <a:solidFill>
                  <a:srgbClr val="0000FF"/>
                </a:solidFill>
              </a:rPr>
              <a:t>a+b</a:t>
            </a:r>
            <a:r>
              <a:rPr lang="en-US" sz="1800" dirty="0" smtClean="0"/>
              <a:t> is </a:t>
            </a:r>
            <a:r>
              <a:rPr lang="en-US" sz="1800" i="1" dirty="0" smtClean="0"/>
              <a:t>defined</a:t>
            </a:r>
            <a:r>
              <a:rPr lang="en-US" sz="1800" dirty="0" smtClean="0"/>
              <a:t> here</a:t>
            </a:r>
          </a:p>
          <a:p>
            <a:pPr lvl="1" eaLnBrk="1" hangingPunct="1">
              <a:lnSpc>
                <a:spcPct val="80000"/>
              </a:lnSpc>
            </a:pPr>
            <a:endParaRPr lang="en-US" sz="1400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expression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i="1" dirty="0" smtClean="0"/>
              <a:t> 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chemeClr val="folHlink"/>
                </a:solidFill>
              </a:rPr>
              <a:t>killed</a:t>
            </a:r>
            <a:r>
              <a:rPr lang="en-US" sz="2000" dirty="0" smtClean="0"/>
              <a:t>  at point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if one of its operands is defined at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Sometimes called </a:t>
            </a:r>
            <a:r>
              <a:rPr lang="en-US" sz="1800" i="1" dirty="0" smtClean="0">
                <a:solidFill>
                  <a:schemeClr val="folHlink"/>
                </a:solidFill>
              </a:rPr>
              <a:t>kill site</a:t>
            </a:r>
            <a:r>
              <a:rPr lang="en-US" sz="1800" dirty="0" smtClean="0"/>
              <a:t>, or simply </a:t>
            </a:r>
            <a:r>
              <a:rPr lang="en-US" sz="1800" dirty="0" smtClean="0">
                <a:solidFill>
                  <a:schemeClr val="folHlink"/>
                </a:solidFill>
              </a:rPr>
              <a:t>"kill"</a:t>
            </a:r>
            <a:endParaRPr lang="en-US" sz="1800" i="1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:	</a:t>
            </a:r>
            <a:r>
              <a:rPr lang="en-US" sz="1800" dirty="0" smtClean="0">
                <a:solidFill>
                  <a:srgbClr val="0000FF"/>
                </a:solidFill>
              </a:rPr>
              <a:t>x = </a:t>
            </a:r>
            <a:r>
              <a:rPr lang="en-US" sz="1800" dirty="0" err="1" smtClean="0">
                <a:solidFill>
                  <a:srgbClr val="0000FF"/>
                </a:solidFill>
              </a:rPr>
              <a:t>a+b</a:t>
            </a:r>
            <a:r>
              <a:rPr lang="en-US" sz="1800" dirty="0" smtClean="0">
                <a:solidFill>
                  <a:srgbClr val="0000FF"/>
                </a:solidFill>
              </a:rPr>
              <a:t>		</a:t>
            </a:r>
            <a:r>
              <a:rPr lang="en-US" sz="1800" dirty="0" smtClean="0"/>
              <a:t>; </a:t>
            </a:r>
            <a:r>
              <a:rPr lang="en-US" sz="1800" i="1" dirty="0" err="1" smtClean="0"/>
              <a:t>def</a:t>
            </a:r>
            <a:r>
              <a:rPr lang="en-US" sz="1800" dirty="0" smtClean="0"/>
              <a:t> site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 </a:t>
            </a:r>
            <a:r>
              <a:rPr lang="en-US" sz="1800" dirty="0" smtClean="0"/>
              <a:t>     	</a:t>
            </a:r>
            <a:r>
              <a:rPr lang="en-US" sz="1800" dirty="0" smtClean="0">
                <a:solidFill>
                  <a:srgbClr val="0000FF"/>
                </a:solidFill>
              </a:rPr>
              <a:t>b = 7</a:t>
            </a:r>
            <a:r>
              <a:rPr lang="en-US" sz="1800" dirty="0" smtClean="0"/>
              <a:t>		; </a:t>
            </a:r>
            <a:r>
              <a:rPr lang="en-US" sz="1800" i="1" dirty="0" smtClean="0"/>
              <a:t>kill</a:t>
            </a:r>
            <a:r>
              <a:rPr lang="en-US" sz="1800" dirty="0" smtClean="0"/>
              <a:t>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        			; kills </a:t>
            </a:r>
            <a:r>
              <a:rPr lang="en-US" sz="1800" i="1" dirty="0" smtClean="0">
                <a:solidFill>
                  <a:srgbClr val="FF0000"/>
                </a:solidFill>
              </a:rPr>
              <a:t>every</a:t>
            </a:r>
            <a:r>
              <a:rPr lang="en-US" sz="1800" dirty="0" smtClean="0"/>
              <a:t> expression involving </a:t>
            </a:r>
            <a:r>
              <a:rPr lang="en-US" sz="1800" dirty="0" smtClean="0">
                <a:solidFill>
                  <a:srgbClr val="0000FF"/>
                </a:solidFill>
              </a:rPr>
              <a:t>b </a:t>
            </a:r>
            <a:r>
              <a:rPr lang="en-US" sz="1800" dirty="0" smtClean="0"/>
              <a:t>!</a:t>
            </a:r>
          </a:p>
          <a:p>
            <a:pPr lvl="1" eaLnBrk="1" hangingPunct="1">
              <a:lnSpc>
                <a:spcPct val="80000"/>
              </a:lnSpc>
            </a:pPr>
            <a:endParaRPr lang="en-US" sz="1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expression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i="1" dirty="0" smtClean="0"/>
              <a:t> 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chemeClr val="folHlink"/>
                </a:solidFill>
              </a:rPr>
              <a:t>available </a:t>
            </a:r>
            <a:r>
              <a:rPr lang="en-US" sz="2000" dirty="0" smtClean="0"/>
              <a:t> at point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if every path leading to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r>
              <a:rPr lang="en-US" sz="2000" dirty="0" smtClean="0"/>
              <a:t> contains a prior definition of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/>
              <a:t>  is not killed between that definition and </a:t>
            </a:r>
            <a:r>
              <a:rPr lang="en-US" sz="2000" i="1" dirty="0" smtClean="0">
                <a:solidFill>
                  <a:srgbClr val="0000FF"/>
                </a:solidFill>
              </a:rPr>
              <a:t>p</a:t>
            </a:r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400" i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Simply: an available expression is one you don't need to re-calculate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smtClean="0"/>
              <a:t>Available Expressions - Intuition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7778" y="2945751"/>
            <a:ext cx="751681" cy="86177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16333" y="1897265"/>
            <a:ext cx="790797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=</a:t>
            </a:r>
            <a:r>
              <a:rPr lang="en-US" sz="1600" dirty="0" err="1" smtClean="0"/>
              <a:t>a+b</a:t>
            </a:r>
            <a:endParaRPr lang="en-US" sz="1600" dirty="0" smtClean="0"/>
          </a:p>
          <a:p>
            <a:pPr algn="ctr"/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424005" y="2961962"/>
            <a:ext cx="762000" cy="86177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cxnSp>
        <p:nvCxnSpPr>
          <p:cNvPr id="11" name="Straight Arrow Connector 10"/>
          <p:cNvCxnSpPr>
            <a:stCxn id="8" idx="2"/>
            <a:endCxn id="7" idx="0"/>
          </p:cNvCxnSpPr>
          <p:nvPr/>
        </p:nvCxnSpPr>
        <p:spPr bwMode="auto">
          <a:xfrm flipH="1">
            <a:off x="623619" y="2728262"/>
            <a:ext cx="588113" cy="2174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 bwMode="auto">
          <a:xfrm>
            <a:off x="1211732" y="2728262"/>
            <a:ext cx="593273" cy="233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55075" y="4309860"/>
            <a:ext cx="773979" cy="3385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3399"/>
                </a:solidFill>
              </a:rPr>
              <a:t>a+b</a:t>
            </a:r>
            <a:r>
              <a:rPr lang="en-US" sz="1600" dirty="0" smtClean="0">
                <a:solidFill>
                  <a:srgbClr val="FF3399"/>
                </a:solidFill>
              </a:rPr>
              <a:t>?</a:t>
            </a:r>
            <a:endParaRPr lang="en-US" sz="1600" dirty="0">
              <a:solidFill>
                <a:srgbClr val="FF3399"/>
              </a:solidFill>
            </a:endParaRPr>
          </a:p>
        </p:txBody>
      </p:sp>
      <p:cxnSp>
        <p:nvCxnSpPr>
          <p:cNvPr id="16" name="Straight Arrow Connector 15"/>
          <p:cNvCxnSpPr>
            <a:stCxn id="7" idx="2"/>
            <a:endCxn id="15" idx="0"/>
          </p:cNvCxnSpPr>
          <p:nvPr/>
        </p:nvCxnSpPr>
        <p:spPr bwMode="auto">
          <a:xfrm>
            <a:off x="623619" y="3807525"/>
            <a:ext cx="418446" cy="50233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5" idx="0"/>
          </p:cNvCxnSpPr>
          <p:nvPr/>
        </p:nvCxnSpPr>
        <p:spPr bwMode="auto">
          <a:xfrm flipH="1">
            <a:off x="1042065" y="3823736"/>
            <a:ext cx="762940" cy="4861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500551" y="2970977"/>
            <a:ext cx="751681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=</a:t>
            </a:r>
            <a:r>
              <a:rPr lang="en-US" sz="1600" dirty="0" err="1" smtClean="0"/>
              <a:t>a+b</a:t>
            </a:r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93" name="TextBox 92"/>
          <p:cNvSpPr txBox="1"/>
          <p:nvPr/>
        </p:nvSpPr>
        <p:spPr>
          <a:xfrm>
            <a:off x="3069106" y="1907103"/>
            <a:ext cx="790797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=</a:t>
            </a:r>
            <a:r>
              <a:rPr lang="en-US" sz="1600" dirty="0" err="1" smtClean="0"/>
              <a:t>a+b</a:t>
            </a:r>
            <a:endParaRPr lang="en-US" sz="1600" dirty="0" smtClean="0"/>
          </a:p>
          <a:p>
            <a:pPr algn="ctr"/>
            <a:endParaRPr lang="en-US" sz="1600" dirty="0" smtClean="0"/>
          </a:p>
        </p:txBody>
      </p:sp>
      <p:sp>
        <p:nvSpPr>
          <p:cNvPr id="94" name="TextBox 93"/>
          <p:cNvSpPr txBox="1"/>
          <p:nvPr/>
        </p:nvSpPr>
        <p:spPr>
          <a:xfrm>
            <a:off x="3676778" y="2971800"/>
            <a:ext cx="762000" cy="86177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cxnSp>
        <p:nvCxnSpPr>
          <p:cNvPr id="95" name="Straight Arrow Connector 94"/>
          <p:cNvCxnSpPr>
            <a:stCxn id="93" idx="2"/>
            <a:endCxn id="92" idx="0"/>
          </p:cNvCxnSpPr>
          <p:nvPr/>
        </p:nvCxnSpPr>
        <p:spPr bwMode="auto">
          <a:xfrm flipH="1">
            <a:off x="2876392" y="2738100"/>
            <a:ext cx="588113" cy="232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>
            <a:stCxn id="93" idx="2"/>
            <a:endCxn id="94" idx="0"/>
          </p:cNvCxnSpPr>
          <p:nvPr/>
        </p:nvCxnSpPr>
        <p:spPr bwMode="auto">
          <a:xfrm>
            <a:off x="3464505" y="2738100"/>
            <a:ext cx="593273" cy="233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069107" y="4309860"/>
            <a:ext cx="790796" cy="3385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3399"/>
                </a:solidFill>
              </a:rPr>
              <a:t>a+b</a:t>
            </a:r>
            <a:r>
              <a:rPr lang="en-US" sz="1600" dirty="0" smtClean="0">
                <a:solidFill>
                  <a:srgbClr val="FF3399"/>
                </a:solidFill>
              </a:rPr>
              <a:t>?</a:t>
            </a:r>
            <a:endParaRPr lang="en-US" sz="1600" dirty="0">
              <a:solidFill>
                <a:srgbClr val="FF3399"/>
              </a:solidFill>
            </a:endParaRPr>
          </a:p>
        </p:txBody>
      </p:sp>
      <p:cxnSp>
        <p:nvCxnSpPr>
          <p:cNvPr id="98" name="Straight Arrow Connector 97"/>
          <p:cNvCxnSpPr>
            <a:stCxn id="92" idx="2"/>
            <a:endCxn id="97" idx="0"/>
          </p:cNvCxnSpPr>
          <p:nvPr/>
        </p:nvCxnSpPr>
        <p:spPr bwMode="auto">
          <a:xfrm>
            <a:off x="2876392" y="3801974"/>
            <a:ext cx="588113" cy="5078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>
            <a:stCxn id="94" idx="2"/>
            <a:endCxn id="97" idx="0"/>
          </p:cNvCxnSpPr>
          <p:nvPr/>
        </p:nvCxnSpPr>
        <p:spPr bwMode="auto">
          <a:xfrm flipH="1">
            <a:off x="3464505" y="3833574"/>
            <a:ext cx="593273" cy="4762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4784779" y="2970977"/>
            <a:ext cx="751681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=</a:t>
            </a:r>
            <a:r>
              <a:rPr lang="en-US" sz="1600" dirty="0" err="1" smtClean="0"/>
              <a:t>a+b</a:t>
            </a:r>
            <a:endParaRPr lang="en-US" sz="1600" dirty="0" smtClean="0"/>
          </a:p>
          <a:p>
            <a:pPr algn="ctr"/>
            <a:endParaRPr lang="en-US" sz="1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353334" y="1907103"/>
            <a:ext cx="790797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5961006" y="2971800"/>
            <a:ext cx="762000" cy="86177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cxnSp>
        <p:nvCxnSpPr>
          <p:cNvPr id="103" name="Straight Arrow Connector 102"/>
          <p:cNvCxnSpPr>
            <a:stCxn id="101" idx="2"/>
            <a:endCxn id="100" idx="0"/>
          </p:cNvCxnSpPr>
          <p:nvPr/>
        </p:nvCxnSpPr>
        <p:spPr bwMode="auto">
          <a:xfrm flipH="1">
            <a:off x="5160620" y="2738100"/>
            <a:ext cx="588113" cy="232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/>
          <p:cNvCxnSpPr>
            <a:stCxn id="101" idx="2"/>
            <a:endCxn id="102" idx="0"/>
          </p:cNvCxnSpPr>
          <p:nvPr/>
        </p:nvCxnSpPr>
        <p:spPr bwMode="auto">
          <a:xfrm>
            <a:off x="5748733" y="2738100"/>
            <a:ext cx="593273" cy="233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353335" y="4309860"/>
            <a:ext cx="790796" cy="3385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3399"/>
                </a:solidFill>
              </a:rPr>
              <a:t>a+b</a:t>
            </a:r>
            <a:r>
              <a:rPr lang="en-US" sz="1600" dirty="0" smtClean="0">
                <a:solidFill>
                  <a:srgbClr val="FF3399"/>
                </a:solidFill>
              </a:rPr>
              <a:t>?</a:t>
            </a:r>
            <a:endParaRPr lang="en-US" sz="1600" dirty="0">
              <a:solidFill>
                <a:srgbClr val="FF3399"/>
              </a:solidFill>
            </a:endParaRPr>
          </a:p>
        </p:txBody>
      </p:sp>
      <p:cxnSp>
        <p:nvCxnSpPr>
          <p:cNvPr id="106" name="Straight Arrow Connector 105"/>
          <p:cNvCxnSpPr>
            <a:stCxn id="100" idx="2"/>
            <a:endCxn id="105" idx="0"/>
          </p:cNvCxnSpPr>
          <p:nvPr/>
        </p:nvCxnSpPr>
        <p:spPr bwMode="auto">
          <a:xfrm>
            <a:off x="5160620" y="3801974"/>
            <a:ext cx="588113" cy="5078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/>
          <p:cNvCxnSpPr>
            <a:stCxn id="102" idx="2"/>
            <a:endCxn id="105" idx="0"/>
          </p:cNvCxnSpPr>
          <p:nvPr/>
        </p:nvCxnSpPr>
        <p:spPr bwMode="auto">
          <a:xfrm flipH="1">
            <a:off x="5748733" y="3833574"/>
            <a:ext cx="593273" cy="4762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070779" y="2970977"/>
            <a:ext cx="751681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a=</a:t>
            </a:r>
          </a:p>
          <a:p>
            <a:pPr algn="ctr"/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639334" y="1907103"/>
            <a:ext cx="790797" cy="83099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=</a:t>
            </a:r>
            <a:r>
              <a:rPr lang="en-US" sz="1600" dirty="0" err="1" smtClean="0"/>
              <a:t>a+b</a:t>
            </a:r>
            <a:endParaRPr lang="en-US" sz="1600" dirty="0" smtClean="0"/>
          </a:p>
          <a:p>
            <a:pPr algn="ctr"/>
            <a:endParaRPr lang="en-US" sz="1600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8247006" y="2971800"/>
            <a:ext cx="762000" cy="861774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</p:txBody>
      </p:sp>
      <p:cxnSp>
        <p:nvCxnSpPr>
          <p:cNvPr id="117" name="Straight Arrow Connector 116"/>
          <p:cNvCxnSpPr>
            <a:stCxn id="115" idx="2"/>
            <a:endCxn id="114" idx="0"/>
          </p:cNvCxnSpPr>
          <p:nvPr/>
        </p:nvCxnSpPr>
        <p:spPr bwMode="auto">
          <a:xfrm flipH="1">
            <a:off x="7446620" y="2738100"/>
            <a:ext cx="588113" cy="2328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/>
          <p:cNvCxnSpPr>
            <a:stCxn id="115" idx="2"/>
            <a:endCxn id="116" idx="0"/>
          </p:cNvCxnSpPr>
          <p:nvPr/>
        </p:nvCxnSpPr>
        <p:spPr bwMode="auto">
          <a:xfrm>
            <a:off x="8034733" y="2738100"/>
            <a:ext cx="593273" cy="233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7696201" y="4309860"/>
            <a:ext cx="733930" cy="3385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3399"/>
                </a:solidFill>
              </a:rPr>
              <a:t>a+b</a:t>
            </a:r>
            <a:r>
              <a:rPr lang="en-US" sz="1600" dirty="0" smtClean="0">
                <a:solidFill>
                  <a:srgbClr val="FF3399"/>
                </a:solidFill>
              </a:rPr>
              <a:t>?</a:t>
            </a:r>
            <a:endParaRPr lang="en-US" sz="1600" dirty="0">
              <a:solidFill>
                <a:srgbClr val="FF3399"/>
              </a:solidFill>
            </a:endParaRPr>
          </a:p>
        </p:txBody>
      </p:sp>
      <p:cxnSp>
        <p:nvCxnSpPr>
          <p:cNvPr id="120" name="Straight Arrow Connector 119"/>
          <p:cNvCxnSpPr>
            <a:stCxn id="114" idx="2"/>
            <a:endCxn id="119" idx="0"/>
          </p:cNvCxnSpPr>
          <p:nvPr/>
        </p:nvCxnSpPr>
        <p:spPr bwMode="auto">
          <a:xfrm>
            <a:off x="7446620" y="3801974"/>
            <a:ext cx="616546" cy="5078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Straight Arrow Connector 120"/>
          <p:cNvCxnSpPr>
            <a:stCxn id="116" idx="2"/>
            <a:endCxn id="119" idx="0"/>
          </p:cNvCxnSpPr>
          <p:nvPr/>
        </p:nvCxnSpPr>
        <p:spPr bwMode="auto">
          <a:xfrm flipH="1">
            <a:off x="8063166" y="3833574"/>
            <a:ext cx="564840" cy="4762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623619" y="5320308"/>
            <a:ext cx="7972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a+b</a:t>
            </a:r>
            <a:r>
              <a:rPr lang="en-US" dirty="0" smtClean="0"/>
              <a:t> must reach </a:t>
            </a:r>
            <a:r>
              <a:rPr lang="en-US" dirty="0" err="1">
                <a:solidFill>
                  <a:srgbClr val="FF0000"/>
                </a:solidFill>
              </a:rPr>
              <a:t>a+b</a:t>
            </a:r>
            <a:r>
              <a:rPr lang="en-US" dirty="0">
                <a:solidFill>
                  <a:srgbClr val="FF3399"/>
                </a:solidFill>
              </a:rPr>
              <a:t>?</a:t>
            </a:r>
            <a:r>
              <a:rPr lang="en-US" dirty="0" smtClean="0"/>
              <a:t>  </a:t>
            </a:r>
            <a:r>
              <a:rPr lang="en-US" dirty="0" smtClean="0"/>
              <a:t>So, every path from start to </a:t>
            </a:r>
            <a:r>
              <a:rPr lang="en-US" dirty="0" err="1" smtClean="0">
                <a:solidFill>
                  <a:srgbClr val="FF0000"/>
                </a:solidFill>
              </a:rPr>
              <a:t>a+b</a:t>
            </a:r>
            <a:r>
              <a:rPr lang="en-US" dirty="0" smtClean="0">
                <a:solidFill>
                  <a:srgbClr val="FF3399"/>
                </a:solidFill>
              </a:rPr>
              <a:t>?</a:t>
            </a:r>
            <a:r>
              <a:rPr lang="en-US" dirty="0" smtClean="0"/>
              <a:t> must include a </a:t>
            </a:r>
            <a:r>
              <a:rPr lang="en-US" dirty="0" err="1" smtClean="0">
                <a:solidFill>
                  <a:srgbClr val="0000FF"/>
                </a:solidFill>
              </a:rPr>
              <a:t>def</a:t>
            </a:r>
            <a:r>
              <a:rPr lang="en-US" dirty="0" smtClean="0"/>
              <a:t> for </a:t>
            </a:r>
            <a:r>
              <a:rPr lang="en-US" dirty="0" err="1" smtClean="0">
                <a:solidFill>
                  <a:srgbClr val="0000FF"/>
                </a:solidFill>
              </a:rPr>
              <a:t>a+b</a:t>
            </a:r>
            <a:r>
              <a:rPr lang="en-US" dirty="0" smtClean="0"/>
              <a:t>.  Any assignment to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 kills that available expression, throughout the procedure!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5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smtClean="0"/>
              <a:t>Available Expressions: </a:t>
            </a:r>
            <a:r>
              <a:rPr lang="en-US" dirty="0" err="1" smtClean="0"/>
              <a:t>Flowgraph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51925" y="1850826"/>
            <a:ext cx="9906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a=</a:t>
            </a:r>
            <a:r>
              <a:rPr lang="en-US" dirty="0" err="1" smtClean="0"/>
              <a:t>b+c</a:t>
            </a:r>
            <a:endParaRPr lang="en-US" dirty="0" smtClean="0"/>
          </a:p>
          <a:p>
            <a:r>
              <a:rPr lang="en-US" dirty="0" smtClean="0"/>
              <a:t>d=</a:t>
            </a:r>
            <a:r>
              <a:rPr lang="en-US" dirty="0" err="1" smtClean="0"/>
              <a:t>e+f</a:t>
            </a:r>
            <a:endParaRPr lang="en-US" dirty="0" smtClean="0"/>
          </a:p>
          <a:p>
            <a:r>
              <a:rPr lang="en-US" dirty="0" smtClean="0"/>
              <a:t>f=</a:t>
            </a:r>
            <a:r>
              <a:rPr lang="en-US" dirty="0" err="1" smtClean="0"/>
              <a:t>a+c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983230" y="3463914"/>
            <a:ext cx="9906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g=</a:t>
            </a:r>
            <a:r>
              <a:rPr lang="en-US" dirty="0" err="1" smtClean="0"/>
              <a:t>a+c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42525" y="3337786"/>
            <a:ext cx="9906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a+d</a:t>
            </a:r>
            <a:endParaRPr lang="en-US" dirty="0" smtClean="0"/>
          </a:p>
          <a:p>
            <a:r>
              <a:rPr lang="en-US" dirty="0" smtClean="0"/>
              <a:t>h=</a:t>
            </a:r>
            <a:r>
              <a:rPr lang="en-US" dirty="0" err="1" smtClean="0"/>
              <a:t>b+c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51925" y="4737534"/>
            <a:ext cx="990600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j=</a:t>
            </a:r>
            <a:r>
              <a:rPr lang="en-US" dirty="0" err="1" smtClean="0"/>
              <a:t>a+b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34" idx="2"/>
            <a:endCxn id="35" idx="0"/>
          </p:cNvCxnSpPr>
          <p:nvPr/>
        </p:nvCxnSpPr>
        <p:spPr bwMode="auto">
          <a:xfrm flipH="1">
            <a:off x="3478530" y="2774156"/>
            <a:ext cx="1168695" cy="689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34" idx="2"/>
            <a:endCxn id="36" idx="0"/>
          </p:cNvCxnSpPr>
          <p:nvPr/>
        </p:nvCxnSpPr>
        <p:spPr bwMode="auto">
          <a:xfrm>
            <a:off x="4647225" y="2774156"/>
            <a:ext cx="990600" cy="563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5" idx="2"/>
            <a:endCxn id="37" idx="0"/>
          </p:cNvCxnSpPr>
          <p:nvPr/>
        </p:nvCxnSpPr>
        <p:spPr bwMode="auto">
          <a:xfrm>
            <a:off x="3478530" y="3833246"/>
            <a:ext cx="1168695" cy="9042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36" idx="2"/>
            <a:endCxn id="37" idx="0"/>
          </p:cNvCxnSpPr>
          <p:nvPr/>
        </p:nvCxnSpPr>
        <p:spPr bwMode="auto">
          <a:xfrm flipH="1">
            <a:off x="4647225" y="3984117"/>
            <a:ext cx="990600" cy="75341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42508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881" y="228600"/>
            <a:ext cx="7793037" cy="547687"/>
          </a:xfrm>
        </p:spPr>
        <p:txBody>
          <a:bodyPr/>
          <a:lstStyle/>
          <a:p>
            <a:r>
              <a:rPr lang="en-US" dirty="0" smtClean="0"/>
              <a:t>Number the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R-</a:t>
            </a:r>
            <a:fld id="{45A477C7-7C93-4BA3-95C8-208FA2CB36C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7802" y="1066800"/>
            <a:ext cx="1295400" cy="92333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a=</a:t>
            </a:r>
            <a:r>
              <a:rPr lang="en-US" dirty="0" err="1" smtClean="0"/>
              <a:t>b+c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d=</a:t>
            </a:r>
            <a:r>
              <a:rPr lang="en-US" dirty="0" err="1" smtClean="0"/>
              <a:t>e+f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f=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106" y="2679888"/>
            <a:ext cx="1244895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g=</a:t>
            </a:r>
            <a:r>
              <a:rPr lang="en-US" dirty="0" err="1" smtClean="0"/>
              <a:t>a+c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8402" y="2553760"/>
            <a:ext cx="1371600" cy="646331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=</a:t>
            </a:r>
            <a:r>
              <a:rPr lang="en-US" dirty="0" err="1" smtClean="0"/>
              <a:t>a+d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dirty="0" smtClean="0"/>
              <a:t>h=</a:t>
            </a:r>
            <a:r>
              <a:rPr lang="en-US" dirty="0" err="1" smtClean="0"/>
              <a:t>b+c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7802" y="3953777"/>
            <a:ext cx="1212998" cy="36933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j=</a:t>
            </a:r>
            <a:r>
              <a:rPr lang="en-US" dirty="0" err="1" smtClean="0"/>
              <a:t>a+b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7" idx="2"/>
            <a:endCxn id="8" idx="0"/>
          </p:cNvCxnSpPr>
          <p:nvPr/>
        </p:nvCxnSpPr>
        <p:spPr bwMode="auto">
          <a:xfrm flipH="1">
            <a:off x="831554" y="1990130"/>
            <a:ext cx="1193948" cy="68975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7" idx="2"/>
            <a:endCxn id="9" idx="0"/>
          </p:cNvCxnSpPr>
          <p:nvPr/>
        </p:nvCxnSpPr>
        <p:spPr bwMode="auto">
          <a:xfrm>
            <a:off x="2025502" y="1990130"/>
            <a:ext cx="1028700" cy="56363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8" idx="2"/>
            <a:endCxn id="10" idx="0"/>
          </p:cNvCxnSpPr>
          <p:nvPr/>
        </p:nvCxnSpPr>
        <p:spPr bwMode="auto">
          <a:xfrm>
            <a:off x="831554" y="3049220"/>
            <a:ext cx="1152747" cy="9045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9" idx="2"/>
            <a:endCxn id="10" idx="0"/>
          </p:cNvCxnSpPr>
          <p:nvPr/>
        </p:nvCxnSpPr>
        <p:spPr bwMode="auto">
          <a:xfrm flipH="1">
            <a:off x="1984301" y="3200091"/>
            <a:ext cx="1069901" cy="75368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2951922" y="3566039"/>
            <a:ext cx="5947716" cy="206210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Start by assigning (arbitrary) numbers to every expression in the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Pay no attention to what each expression is, just number it!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Implementation: a map between expression number and location - </a:t>
            </a:r>
            <a:r>
              <a:rPr lang="en-US" sz="1600" dirty="0" err="1" smtClean="0"/>
              <a:t>eg</a:t>
            </a:r>
            <a:r>
              <a:rPr lang="en-US" sz="1600" dirty="0" smtClean="0"/>
              <a:t>, </a:t>
            </a:r>
            <a:r>
              <a:rPr lang="en-US" sz="1600" dirty="0" smtClean="0"/>
              <a:t>expression #6 = instruction#3 </a:t>
            </a:r>
            <a:r>
              <a:rPr lang="en-US" sz="1600" dirty="0" smtClean="0"/>
              <a:t>in basic-block #4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34544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e0c4e617-d8da-4890-8d64-85891f41fbc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5435</TotalTime>
  <Words>4573</Words>
  <Application>Microsoft Office PowerPoint</Application>
  <PresentationFormat>On-screen Show (4:3)</PresentationFormat>
  <Paragraphs>1166</Paragraphs>
  <Slides>59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b</vt:lpstr>
      <vt:lpstr>Consolas</vt:lpstr>
      <vt:lpstr>Symbol</vt:lpstr>
      <vt:lpstr>Tahoma</vt:lpstr>
      <vt:lpstr>Wingdings</vt:lpstr>
      <vt:lpstr>Blends</vt:lpstr>
      <vt:lpstr>CSE P501 – Compiler Construction</vt:lpstr>
      <vt:lpstr>The Story So Far…</vt:lpstr>
      <vt:lpstr>Dominator Value Numbering</vt:lpstr>
      <vt:lpstr>Available Expressions</vt:lpstr>
      <vt:lpstr>Available Expressions: It's Simple!</vt:lpstr>
      <vt:lpstr>“Available” and Other Terms</vt:lpstr>
      <vt:lpstr>Available Expressions - Intuition</vt:lpstr>
      <vt:lpstr>Available Expressions: Flowgraph</vt:lpstr>
      <vt:lpstr>Number the Expressions</vt:lpstr>
      <vt:lpstr>def  &amp; kill for each Instruction</vt:lpstr>
      <vt:lpstr>Summarize DEF &amp; KILL for Basic Block</vt:lpstr>
      <vt:lpstr>Summarize DEF &amp; KILL for Flowgraph</vt:lpstr>
      <vt:lpstr>Available Expression Sets</vt:lpstr>
      <vt:lpstr>Computing Available Expressions</vt:lpstr>
      <vt:lpstr>Computing Available Expressions</vt:lpstr>
      <vt:lpstr>Name Space?</vt:lpstr>
      <vt:lpstr>Global CSE using Available Expressions</vt:lpstr>
      <vt:lpstr>Comparing Algorithms</vt:lpstr>
      <vt:lpstr>Comparing Algorithms (2)</vt:lpstr>
      <vt:lpstr>Scope of Analysis</vt:lpstr>
      <vt:lpstr>Code Replication</vt:lpstr>
      <vt:lpstr>Cloning: Before &amp; After</vt:lpstr>
      <vt:lpstr>Inline Substitution ("inlining")</vt:lpstr>
      <vt:lpstr>Inline Substitution - "inlining"</vt:lpstr>
      <vt:lpstr>Dataflow Analysis</vt:lpstr>
      <vt:lpstr>Dataflow Equations - Overview</vt:lpstr>
      <vt:lpstr>Dataflow Analysis</vt:lpstr>
      <vt:lpstr>Recap: Available Expressions</vt:lpstr>
      <vt:lpstr>Characterizing Dataflow Analysis</vt:lpstr>
      <vt:lpstr>Live Variables (or "liveness")</vt:lpstr>
      <vt:lpstr>Liveness Analysis Sets</vt:lpstr>
      <vt:lpstr>Liveness - Intuition</vt:lpstr>
      <vt:lpstr>Liveness Equations</vt:lpstr>
      <vt:lpstr>Liveness Calculation</vt:lpstr>
      <vt:lpstr>Liveness Calculation</vt:lpstr>
      <vt:lpstr>Liveness Calculation</vt:lpstr>
      <vt:lpstr>Liveness Calculation</vt:lpstr>
      <vt:lpstr>Alternate Liveness Equations</vt:lpstr>
      <vt:lpstr>Reaching Defs</vt:lpstr>
      <vt:lpstr>Equations for Reaching Defs</vt:lpstr>
      <vt:lpstr>Anticipated Expressions</vt:lpstr>
      <vt:lpstr>Equations for: Anticipated Expressions</vt:lpstr>
      <vt:lpstr>Dataflow Equations - Recap</vt:lpstr>
      <vt:lpstr>Efficiency of Dataflow Analysis</vt:lpstr>
      <vt:lpstr>Using Dataflow Facts</vt:lpstr>
      <vt:lpstr>CSE Elimination</vt:lpstr>
      <vt:lpstr>Constant Prop.</vt:lpstr>
      <vt:lpstr>Copy Prop.</vt:lpstr>
      <vt:lpstr>Copy Prop. Tradeoffs</vt:lpstr>
      <vt:lpstr>Dead Code Elimination (DCE)</vt:lpstr>
      <vt:lpstr>Aliasing</vt:lpstr>
      <vt:lpstr>Aliases vs Optimizations</vt:lpstr>
      <vt:lpstr>Aliases vs Optimizations</vt:lpstr>
      <vt:lpstr>Types and Aliases (1)</vt:lpstr>
      <vt:lpstr>Types and Aliases (2)</vt:lpstr>
      <vt:lpstr>Aliases and Flow Analysis</vt:lpstr>
      <vt:lpstr>Using “may-alias” information</vt:lpstr>
      <vt:lpstr>May-Alias Analysis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428</cp:revision>
  <dcterms:created xsi:type="dcterms:W3CDTF">2002-10-01T01:44:57Z</dcterms:created>
  <dcterms:modified xsi:type="dcterms:W3CDTF">2014-05-12T05:40:07Z</dcterms:modified>
</cp:coreProperties>
</file>