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2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3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2"/>
  </p:notesMasterIdLst>
  <p:handoutMasterIdLst>
    <p:handoutMasterId r:id="rId43"/>
  </p:handoutMasterIdLst>
  <p:sldIdLst>
    <p:sldId id="291" r:id="rId2"/>
    <p:sldId id="258" r:id="rId3"/>
    <p:sldId id="259" r:id="rId4"/>
    <p:sldId id="260" r:id="rId5"/>
    <p:sldId id="262" r:id="rId6"/>
    <p:sldId id="277" r:id="rId7"/>
    <p:sldId id="278" r:id="rId8"/>
    <p:sldId id="279" r:id="rId9"/>
    <p:sldId id="292" r:id="rId10"/>
    <p:sldId id="295" r:id="rId11"/>
    <p:sldId id="293" r:id="rId12"/>
    <p:sldId id="294" r:id="rId13"/>
    <p:sldId id="296" r:id="rId14"/>
    <p:sldId id="267" r:id="rId15"/>
    <p:sldId id="268" r:id="rId16"/>
    <p:sldId id="298" r:id="rId17"/>
    <p:sldId id="297" r:id="rId18"/>
    <p:sldId id="299" r:id="rId19"/>
    <p:sldId id="303" r:id="rId20"/>
    <p:sldId id="301" r:id="rId21"/>
    <p:sldId id="302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00" r:id="rId33"/>
    <p:sldId id="271" r:id="rId34"/>
    <p:sldId id="283" r:id="rId35"/>
    <p:sldId id="272" r:id="rId36"/>
    <p:sldId id="284" r:id="rId37"/>
    <p:sldId id="288" r:id="rId38"/>
    <p:sldId id="285" r:id="rId39"/>
    <p:sldId id="276" r:id="rId40"/>
    <p:sldId id="290" r:id="rId41"/>
  </p:sldIdLst>
  <p:sldSz cx="9144000" cy="6858000" type="screen4x3"/>
  <p:notesSz cx="6934200" cy="9080500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  <a:srgbClr val="FF8585"/>
    <a:srgbClr val="FFFFFF"/>
    <a:srgbClr val="DDF6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P-</a:t>
            </a:r>
            <a:fld id="{1724C2B3-B017-4EE6-9302-4D43414DF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90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413D2C2-D5AD-4B7E-9C36-7B8952177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09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2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Cooper’s list from his slides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7B5525-7B2B-4F0A-BECD-177B10EB657C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11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Cooper/Torczon fig. 13.3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E617C92-9EAF-459E-B1F4-4CDE377C192E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4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P-</a:t>
            </a:r>
            <a:fld id="{7881A8EB-E11B-4FD9-AE79-783364792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E8BBDE48-914A-4AAF-A010-32EE521D2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8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2B7B5E57-3BA2-431B-A73A-0A9BD2F79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2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4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55600" y="180975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38187" y="18097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79425" y="60325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49312" y="60325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65087" y="53022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00087" y="7302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81000" y="863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1285733" y="292894"/>
            <a:ext cx="77930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8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P-</a:t>
            </a:r>
            <a:fld id="{86ECDE24-6405-42E2-B836-CF9BD2B0D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1" r:id="rId2"/>
    <p:sldLayoutId id="2147483763" r:id="rId3"/>
    <p:sldLayoutId id="2147483772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5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3" Type="http://schemas.openxmlformats.org/officeDocument/2006/relationships/tags" Target="../tags/tag85.xml"/><Relationship Id="rId21" Type="http://schemas.openxmlformats.org/officeDocument/2006/relationships/tags" Target="../tags/tag103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P-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1143000" y="2286000"/>
            <a:ext cx="5638800" cy="3505200"/>
          </a:xfrm>
          <a:solidFill>
            <a:srgbClr val="C00000"/>
          </a:solidFill>
        </p:spPr>
        <p:txBody>
          <a:bodyPr>
            <a:noAutofit/>
          </a:bodyPr>
          <a:lstStyle/>
          <a:p>
            <a:pPr eaLnBrk="1" hangingPunct="1"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</a:rPr>
              <a:t>Register allocation </a:t>
            </a:r>
            <a:r>
              <a:rPr lang="en-US" sz="2400" dirty="0" smtClean="0">
                <a:solidFill>
                  <a:schemeClr val="bg1"/>
                </a:solidFill>
              </a:rPr>
              <a:t>constraints</a:t>
            </a:r>
          </a:p>
          <a:p>
            <a:pPr eaLnBrk="1" hangingPunct="1"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</a:rPr>
              <a:t>Local </a:t>
            </a:r>
            <a:r>
              <a:rPr lang="en-US" sz="2400" dirty="0" smtClean="0">
                <a:solidFill>
                  <a:schemeClr val="bg1"/>
                </a:solidFill>
              </a:rPr>
              <a:t>allocation</a:t>
            </a:r>
            <a:endParaRPr lang="en-US" sz="2400" dirty="0">
              <a:solidFill>
                <a:schemeClr val="bg1"/>
              </a:solidFill>
            </a:endParaRPr>
          </a:p>
          <a:p>
            <a:pPr lvl="1"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Fast, but poorer code</a:t>
            </a:r>
          </a:p>
          <a:p>
            <a:pPr eaLnBrk="1" hangingPunct="1">
              <a:buClr>
                <a:schemeClr val="bg1"/>
              </a:buClr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Global allocation</a:t>
            </a:r>
          </a:p>
          <a:p>
            <a:pPr lvl="1"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Register </a:t>
            </a:r>
            <a:r>
              <a:rPr lang="en-US" sz="2000" dirty="0">
                <a:solidFill>
                  <a:schemeClr val="bg1"/>
                </a:solidFill>
              </a:rPr>
              <a:t>coloring</a:t>
            </a:r>
          </a:p>
          <a:p>
            <a:pPr>
              <a:buClr>
                <a:schemeClr val="bg1"/>
              </a:buClr>
              <a:defRPr/>
            </a:pPr>
            <a:endParaRPr lang="en-US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"bottom-up" Register Allocation,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32" y="1524001"/>
            <a:ext cx="2333768" cy="20574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v1  = v2 + v3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v4  = v5 - v6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v7  = v2 - 29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v8  = - v9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v10 = v6 * v4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v11 = v10 - v3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29350" y="1950298"/>
            <a:ext cx="1409700" cy="37200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v1	1</a:t>
            </a:r>
          </a:p>
          <a:p>
            <a:pPr marL="0" indent="0">
              <a:buNone/>
            </a:pPr>
            <a:r>
              <a:rPr lang="en-US" sz="1800" kern="0" dirty="0" smtClean="0"/>
              <a:t>v2	1</a:t>
            </a:r>
          </a:p>
          <a:p>
            <a:pPr marL="0" indent="0">
              <a:buNone/>
            </a:pPr>
            <a:r>
              <a:rPr lang="en-US" sz="1800" kern="0" dirty="0" smtClean="0"/>
              <a:t>v3	1</a:t>
            </a:r>
          </a:p>
          <a:p>
            <a:pPr marL="0" indent="0">
              <a:buNone/>
            </a:pPr>
            <a:r>
              <a:rPr lang="en-US" sz="1800" kern="0" dirty="0" smtClean="0"/>
              <a:t>v4	2</a:t>
            </a:r>
          </a:p>
          <a:p>
            <a:pPr marL="0" indent="0">
              <a:buNone/>
            </a:pPr>
            <a:r>
              <a:rPr lang="en-US" sz="1800" kern="0" dirty="0" smtClean="0"/>
              <a:t>v5	2</a:t>
            </a:r>
          </a:p>
          <a:p>
            <a:pPr marL="0" indent="0">
              <a:buNone/>
            </a:pPr>
            <a:r>
              <a:rPr lang="en-US" sz="1800" kern="0" dirty="0" smtClean="0"/>
              <a:t>v6	2</a:t>
            </a:r>
          </a:p>
          <a:p>
            <a:pPr marL="0" indent="0">
              <a:buNone/>
            </a:pPr>
            <a:r>
              <a:rPr lang="en-US" sz="1800" kern="0" dirty="0" smtClean="0"/>
              <a:t>v7	3</a:t>
            </a:r>
          </a:p>
          <a:p>
            <a:pPr marL="0" indent="0">
              <a:buNone/>
            </a:pPr>
            <a:r>
              <a:rPr lang="en-US" sz="1800" kern="0" dirty="0" smtClean="0"/>
              <a:t>v8	4</a:t>
            </a:r>
          </a:p>
          <a:p>
            <a:pPr marL="0" indent="0">
              <a:buNone/>
            </a:pPr>
            <a:r>
              <a:rPr lang="en-US" sz="1800" kern="0" dirty="0" smtClean="0"/>
              <a:t>v9	4</a:t>
            </a:r>
          </a:p>
          <a:p>
            <a:pPr marL="0" indent="0">
              <a:buNone/>
            </a:pPr>
            <a:r>
              <a:rPr lang="en-US" sz="1800" kern="0" dirty="0" smtClean="0"/>
              <a:t>v10	5</a:t>
            </a:r>
          </a:p>
          <a:p>
            <a:pPr marL="0" indent="0">
              <a:buNone/>
            </a:pPr>
            <a:r>
              <a:rPr lang="en-US" sz="1800" kern="0" dirty="0" smtClean="0"/>
              <a:t>v11	6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05525" y="1489526"/>
            <a:ext cx="1657350" cy="4572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err="1" smtClean="0"/>
              <a:t>vReg</a:t>
            </a:r>
            <a:r>
              <a:rPr lang="en-US" sz="1800" kern="0" dirty="0"/>
              <a:t> 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NextRef</a:t>
            </a:r>
            <a:endParaRPr lang="en-US" sz="1800" kern="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524250" y="1953870"/>
            <a:ext cx="1600200" cy="135785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1	-</a:t>
            </a:r>
          </a:p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2	-</a:t>
            </a:r>
          </a:p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3	-</a:t>
            </a:r>
          </a:p>
          <a:p>
            <a:pPr marL="0" indent="0">
              <a:buNone/>
            </a:pPr>
            <a:r>
              <a:rPr lang="en-US" sz="1800" kern="0" dirty="0" smtClean="0"/>
              <a:t>R4	-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524250" y="1493098"/>
            <a:ext cx="1600200" cy="4572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err="1"/>
              <a:t>p</a:t>
            </a:r>
            <a:r>
              <a:rPr lang="en-US" sz="1800" kern="0" dirty="0" err="1" smtClean="0"/>
              <a:t>Reg</a:t>
            </a:r>
            <a:r>
              <a:rPr lang="en-US" sz="1800" kern="0" dirty="0" smtClean="0"/>
              <a:t>  </a:t>
            </a:r>
            <a:r>
              <a:rPr lang="en-US" sz="1800" kern="0" dirty="0" err="1" smtClean="0"/>
              <a:t>vReg</a:t>
            </a:r>
            <a:endParaRPr lang="en-US" sz="1800" kern="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279198" y="4038600"/>
            <a:ext cx="2337955" cy="407736"/>
          </a:xfrm>
          <a:prstGeom prst="rect">
            <a:avLst/>
          </a:prstGeom>
          <a:gradFill>
            <a:gsLst>
              <a:gs pos="0">
                <a:srgbClr val="DDF6FF"/>
              </a:gs>
              <a:gs pos="99000">
                <a:srgbClr val="5DD5FF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1676263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"bottom-up" Register Allocation,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32" y="1524001"/>
            <a:ext cx="2333768" cy="20574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v1  = v2 + v3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v4  = v5 - v6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v7  = v2 - 29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v8  = - v9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v10 = v6 * v4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v11 = v10 - v3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05525" y="1950298"/>
            <a:ext cx="1657350" cy="37200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v1	</a:t>
            </a:r>
            <a:r>
              <a:rPr lang="en-US" sz="1800" strike="dblStrike" kern="0" dirty="0" smtClean="0"/>
              <a:t>1</a:t>
            </a:r>
            <a:r>
              <a:rPr lang="en-US" sz="18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  <a:sym typeface="Symbol" panose="05050102010706020507" pitchFamily="18" charset="2"/>
              </a:rPr>
              <a:t></a:t>
            </a:r>
            <a:endParaRPr lang="en-US" sz="1800" kern="0" dirty="0" smtClean="0"/>
          </a:p>
          <a:p>
            <a:pPr marL="0" indent="0">
              <a:buNone/>
            </a:pPr>
            <a:r>
              <a:rPr lang="en-US" sz="1800" kern="0" dirty="0" smtClean="0"/>
              <a:t>v2	</a:t>
            </a:r>
            <a:r>
              <a:rPr lang="en-US" sz="1800" strike="dblStrike" kern="0" dirty="0" smtClean="0"/>
              <a:t>1</a:t>
            </a:r>
            <a:r>
              <a:rPr lang="en-US" sz="18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3</a:t>
            </a:r>
          </a:p>
          <a:p>
            <a:pPr marL="0" indent="0">
              <a:buNone/>
            </a:pPr>
            <a:r>
              <a:rPr lang="en-US" sz="1800" kern="0" dirty="0" smtClean="0"/>
              <a:t>v3	</a:t>
            </a:r>
            <a:r>
              <a:rPr lang="en-US" sz="1800" strike="dblStrike" kern="0" dirty="0" smtClean="0"/>
              <a:t>1</a:t>
            </a:r>
            <a:r>
              <a:rPr lang="en-US" sz="18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6</a:t>
            </a:r>
          </a:p>
          <a:p>
            <a:pPr marL="0" indent="0">
              <a:buNone/>
            </a:pPr>
            <a:r>
              <a:rPr lang="en-US" sz="1800" kern="0" dirty="0" smtClean="0"/>
              <a:t>v4	2</a:t>
            </a:r>
          </a:p>
          <a:p>
            <a:pPr marL="0" indent="0">
              <a:buNone/>
            </a:pPr>
            <a:r>
              <a:rPr lang="en-US" sz="1800" kern="0" dirty="0" smtClean="0"/>
              <a:t>v5	2</a:t>
            </a:r>
          </a:p>
          <a:p>
            <a:pPr marL="0" indent="0">
              <a:buNone/>
            </a:pPr>
            <a:r>
              <a:rPr lang="en-US" sz="1800" kern="0" dirty="0" smtClean="0"/>
              <a:t>v6	2</a:t>
            </a:r>
          </a:p>
          <a:p>
            <a:pPr marL="0" indent="0">
              <a:buNone/>
            </a:pPr>
            <a:r>
              <a:rPr lang="en-US" sz="1800" kern="0" dirty="0" smtClean="0"/>
              <a:t>v7	3</a:t>
            </a:r>
          </a:p>
          <a:p>
            <a:pPr marL="0" indent="0">
              <a:buNone/>
            </a:pPr>
            <a:r>
              <a:rPr lang="en-US" sz="1800" kern="0" dirty="0" smtClean="0"/>
              <a:t>v8	4</a:t>
            </a:r>
          </a:p>
          <a:p>
            <a:pPr marL="0" indent="0">
              <a:buNone/>
            </a:pPr>
            <a:r>
              <a:rPr lang="en-US" sz="1800" kern="0" dirty="0" smtClean="0"/>
              <a:t>v9	4</a:t>
            </a:r>
          </a:p>
          <a:p>
            <a:pPr marL="0" indent="0">
              <a:buNone/>
            </a:pPr>
            <a:r>
              <a:rPr lang="en-US" sz="1800" kern="0" dirty="0" smtClean="0"/>
              <a:t>v10	5</a:t>
            </a:r>
          </a:p>
          <a:p>
            <a:pPr marL="0" indent="0">
              <a:buNone/>
            </a:pPr>
            <a:r>
              <a:rPr lang="en-US" sz="1800" kern="0" dirty="0" smtClean="0"/>
              <a:t>v11	6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05525" y="1489526"/>
            <a:ext cx="1657350" cy="4572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err="1" smtClean="0"/>
              <a:t>vReg</a:t>
            </a:r>
            <a:r>
              <a:rPr lang="en-US" sz="1800" kern="0" dirty="0"/>
              <a:t> 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NextRef</a:t>
            </a:r>
            <a:endParaRPr lang="en-US" sz="1800" kern="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524250" y="1953870"/>
            <a:ext cx="1600200" cy="135785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1	v2</a:t>
            </a:r>
          </a:p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2	v3</a:t>
            </a:r>
          </a:p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3	v1</a:t>
            </a:r>
          </a:p>
          <a:p>
            <a:pPr marL="0" indent="0">
              <a:buNone/>
            </a:pPr>
            <a:r>
              <a:rPr lang="en-US" sz="1800" kern="0" dirty="0" smtClean="0"/>
              <a:t>R4	-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524250" y="1493098"/>
            <a:ext cx="1600200" cy="4572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err="1"/>
              <a:t>p</a:t>
            </a:r>
            <a:r>
              <a:rPr lang="en-US" sz="1800" kern="0" dirty="0" err="1" smtClean="0"/>
              <a:t>Reg</a:t>
            </a:r>
            <a:r>
              <a:rPr lang="en-US" sz="1800" kern="0" dirty="0" smtClean="0"/>
              <a:t>  </a:t>
            </a:r>
            <a:r>
              <a:rPr lang="en-US" sz="1800" kern="0" dirty="0" err="1" smtClean="0"/>
              <a:t>vReg</a:t>
            </a:r>
            <a:endParaRPr lang="en-US" sz="1800" kern="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279199" y="4038600"/>
            <a:ext cx="2054802" cy="407736"/>
          </a:xfrm>
          <a:prstGeom prst="rect">
            <a:avLst/>
          </a:prstGeom>
          <a:gradFill>
            <a:gsLst>
              <a:gs pos="0">
                <a:srgbClr val="DDF6FF"/>
              </a:gs>
              <a:gs pos="99000">
                <a:srgbClr val="5DD5FF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R3 = R1 + R2</a:t>
            </a:r>
          </a:p>
        </p:txBody>
      </p:sp>
    </p:spTree>
    <p:extLst>
      <p:ext uri="{BB962C8B-B14F-4D97-AF65-F5344CB8AC3E}">
        <p14:creationId xmlns:p14="http://schemas.microsoft.com/office/powerpoint/2010/main" val="1916288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"bottom-up" Register Allocation,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32" y="1524001"/>
            <a:ext cx="2333768" cy="20574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v1  = v2 + v3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v4  = v5 - v6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v7  = v2 - 29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v8  = - v9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v10 = v6 * v4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v11 = v10 - v3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05525" y="1950298"/>
            <a:ext cx="1657350" cy="37200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v1	</a:t>
            </a:r>
            <a:r>
              <a:rPr lang="en-US" sz="1800" kern="0" dirty="0" smtClean="0">
                <a:sym typeface="Symbol" panose="05050102010706020507" pitchFamily="18" charset="2"/>
              </a:rPr>
              <a:t></a:t>
            </a:r>
            <a:endParaRPr lang="en-US" sz="1800" kern="0" dirty="0" smtClean="0"/>
          </a:p>
          <a:p>
            <a:pPr marL="0" indent="0">
              <a:buNone/>
            </a:pPr>
            <a:r>
              <a:rPr lang="en-US" sz="1800" kern="0" dirty="0" smtClean="0"/>
              <a:t>v2	3</a:t>
            </a:r>
          </a:p>
          <a:p>
            <a:pPr marL="0" indent="0">
              <a:buNone/>
            </a:pPr>
            <a:r>
              <a:rPr lang="en-US" sz="1800" kern="0" dirty="0" smtClean="0"/>
              <a:t>v3	6</a:t>
            </a:r>
          </a:p>
          <a:p>
            <a:pPr marL="0" indent="0">
              <a:buNone/>
            </a:pPr>
            <a:r>
              <a:rPr lang="en-US" sz="1800" kern="0" dirty="0" smtClean="0"/>
              <a:t>v4	</a:t>
            </a:r>
            <a:r>
              <a:rPr lang="en-US" sz="1800" strike="dblStrike" kern="0" dirty="0" smtClean="0"/>
              <a:t>2</a:t>
            </a:r>
            <a:r>
              <a:rPr lang="en-US" sz="18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5</a:t>
            </a:r>
          </a:p>
          <a:p>
            <a:pPr marL="0" indent="0">
              <a:buNone/>
            </a:pPr>
            <a:r>
              <a:rPr lang="en-US" sz="1800" kern="0" dirty="0" smtClean="0"/>
              <a:t>v5	</a:t>
            </a:r>
            <a:r>
              <a:rPr lang="en-US" sz="1800" strike="dblStrike" kern="0" dirty="0" smtClean="0"/>
              <a:t>2</a:t>
            </a:r>
            <a:r>
              <a:rPr lang="en-US" sz="1800" kern="0" dirty="0" smtClean="0"/>
              <a:t> </a:t>
            </a:r>
            <a:r>
              <a:rPr lang="en-US" sz="1800" kern="0" dirty="0">
                <a:solidFill>
                  <a:srgbClr val="FF0000"/>
                </a:solidFill>
                <a:sym typeface="Symbol" panose="05050102010706020507" pitchFamily="18" charset="2"/>
              </a:rPr>
              <a:t></a:t>
            </a:r>
            <a:endParaRPr lang="en-US" sz="1800" kern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kern="0" dirty="0" smtClean="0"/>
              <a:t>v6	</a:t>
            </a:r>
            <a:r>
              <a:rPr lang="en-US" sz="1800" strike="dblStrike" kern="0" dirty="0" smtClean="0"/>
              <a:t>2</a:t>
            </a:r>
            <a:r>
              <a:rPr lang="en-US" sz="18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5</a:t>
            </a:r>
          </a:p>
          <a:p>
            <a:pPr marL="0" indent="0">
              <a:buNone/>
            </a:pPr>
            <a:r>
              <a:rPr lang="en-US" sz="1800" kern="0" dirty="0" smtClean="0"/>
              <a:t>v7	3</a:t>
            </a:r>
          </a:p>
          <a:p>
            <a:pPr marL="0" indent="0">
              <a:buNone/>
            </a:pPr>
            <a:r>
              <a:rPr lang="en-US" sz="1800" kern="0" dirty="0" smtClean="0"/>
              <a:t>v8	4</a:t>
            </a:r>
          </a:p>
          <a:p>
            <a:pPr marL="0" indent="0">
              <a:buNone/>
            </a:pPr>
            <a:r>
              <a:rPr lang="en-US" sz="1800" kern="0" dirty="0" smtClean="0"/>
              <a:t>v9	4</a:t>
            </a:r>
          </a:p>
          <a:p>
            <a:pPr marL="0" indent="0">
              <a:buNone/>
            </a:pPr>
            <a:r>
              <a:rPr lang="en-US" sz="1800" kern="0" dirty="0" smtClean="0"/>
              <a:t>v10	5</a:t>
            </a:r>
          </a:p>
          <a:p>
            <a:pPr marL="0" indent="0">
              <a:buNone/>
            </a:pPr>
            <a:r>
              <a:rPr lang="en-US" sz="1800" kern="0" dirty="0" smtClean="0"/>
              <a:t>v11	6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05525" y="1489526"/>
            <a:ext cx="1657350" cy="4572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err="1" smtClean="0"/>
              <a:t>vReg</a:t>
            </a:r>
            <a:r>
              <a:rPr lang="en-US" sz="1800" kern="0" dirty="0"/>
              <a:t> 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NextRef</a:t>
            </a:r>
            <a:endParaRPr lang="en-US" sz="1800" kern="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524250" y="1953870"/>
            <a:ext cx="1809750" cy="135785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1	v2</a:t>
            </a:r>
          </a:p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2	</a:t>
            </a:r>
            <a:r>
              <a:rPr lang="en-US" sz="1800" strike="dblStrike" kern="0" dirty="0" smtClean="0"/>
              <a:t>v3</a:t>
            </a:r>
            <a:r>
              <a:rPr lang="en-US" sz="18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v4</a:t>
            </a:r>
          </a:p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3	</a:t>
            </a:r>
            <a:r>
              <a:rPr lang="en-US" sz="1800" strike="dblStrike" kern="0" dirty="0" smtClean="0"/>
              <a:t>v1</a:t>
            </a:r>
            <a:r>
              <a:rPr lang="en-US" sz="18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v6</a:t>
            </a:r>
          </a:p>
          <a:p>
            <a:pPr marL="0" indent="0">
              <a:buNone/>
            </a:pPr>
            <a:r>
              <a:rPr lang="en-US" sz="1800" kern="0" dirty="0" smtClean="0"/>
              <a:t>R4	</a:t>
            </a:r>
            <a:r>
              <a:rPr lang="en-US" sz="1800" kern="0" dirty="0" smtClean="0">
                <a:solidFill>
                  <a:srgbClr val="FF0000"/>
                </a:solidFill>
              </a:rPr>
              <a:t>v5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524250" y="1493098"/>
            <a:ext cx="1809750" cy="4572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err="1"/>
              <a:t>p</a:t>
            </a:r>
            <a:r>
              <a:rPr lang="en-US" sz="1800" kern="0" dirty="0" err="1" smtClean="0"/>
              <a:t>Reg</a:t>
            </a:r>
            <a:r>
              <a:rPr lang="en-US" sz="1800" kern="0" dirty="0" smtClean="0"/>
              <a:t>  </a:t>
            </a:r>
            <a:r>
              <a:rPr lang="en-US" sz="1800" kern="0" dirty="0" err="1" smtClean="0"/>
              <a:t>vReg</a:t>
            </a:r>
            <a:endParaRPr lang="en-US" sz="1800" kern="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769609" y="3983977"/>
            <a:ext cx="2950153" cy="1552520"/>
          </a:xfrm>
          <a:prstGeom prst="rect">
            <a:avLst/>
          </a:prstGeom>
          <a:gradFill>
            <a:gsLst>
              <a:gs pos="0">
                <a:srgbClr val="DDF6FF"/>
              </a:gs>
              <a:gs pos="99000">
                <a:srgbClr val="5DD5FF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R3 = R1 + R2</a:t>
            </a:r>
          </a:p>
          <a:p>
            <a:pPr marL="0" indent="0">
              <a:buNone/>
            </a:pPr>
            <a:r>
              <a:rPr lang="en-US" sz="1800" kern="0" dirty="0" smtClean="0"/>
              <a:t>; spill R3</a:t>
            </a:r>
          </a:p>
          <a:p>
            <a:pPr marL="0" indent="0">
              <a:buNone/>
            </a:pPr>
            <a:r>
              <a:rPr lang="en-US" sz="1800" kern="0" dirty="0" smtClean="0"/>
              <a:t>; spill R2? - no - still </a:t>
            </a:r>
            <a:r>
              <a:rPr lang="en-US" sz="1800" i="1" kern="0" dirty="0" smtClean="0"/>
              <a:t>clean</a:t>
            </a:r>
          </a:p>
          <a:p>
            <a:pPr marL="0" indent="0">
              <a:buNone/>
            </a:pPr>
            <a:r>
              <a:rPr lang="en-US" sz="1800" kern="0" dirty="0" smtClean="0"/>
              <a:t>R2 = R4 - R3</a:t>
            </a:r>
          </a:p>
          <a:p>
            <a:pPr marL="0" indent="0">
              <a:buNone/>
            </a:pPr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147042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"bottom-up" Register Allocation,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32" y="1524001"/>
            <a:ext cx="2333768" cy="20574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v1  = v2 + v3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v4  = v5 - v6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v7  = v2 - 29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v8  = - v9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v10 = v6 * v4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v11 = v10 - v3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05525" y="1950298"/>
            <a:ext cx="1657350" cy="37200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v1	</a:t>
            </a:r>
            <a:r>
              <a:rPr lang="en-US" sz="1800" kern="0" dirty="0" smtClean="0">
                <a:sym typeface="Symbol" panose="05050102010706020507" pitchFamily="18" charset="2"/>
              </a:rPr>
              <a:t></a:t>
            </a:r>
            <a:endParaRPr lang="en-US" sz="1800" kern="0" dirty="0" smtClean="0"/>
          </a:p>
          <a:p>
            <a:pPr marL="0" indent="0">
              <a:buNone/>
            </a:pPr>
            <a:r>
              <a:rPr lang="en-US" sz="1800" kern="0" dirty="0" smtClean="0"/>
              <a:t>v2	</a:t>
            </a:r>
            <a:r>
              <a:rPr lang="en-US" sz="1800" strike="dblStrike" kern="0" dirty="0" smtClean="0"/>
              <a:t>3</a:t>
            </a:r>
            <a:r>
              <a:rPr lang="en-US" sz="1800" kern="0" dirty="0" smtClean="0"/>
              <a:t> </a:t>
            </a:r>
            <a:r>
              <a:rPr lang="en-US" sz="1800" kern="0" dirty="0">
                <a:solidFill>
                  <a:srgbClr val="FF0000"/>
                </a:solidFill>
                <a:sym typeface="Symbol" panose="05050102010706020507" pitchFamily="18" charset="2"/>
              </a:rPr>
              <a:t></a:t>
            </a:r>
            <a:endParaRPr lang="en-US" sz="1800" kern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kern="0" dirty="0" smtClean="0"/>
              <a:t>v3	6</a:t>
            </a:r>
          </a:p>
          <a:p>
            <a:pPr marL="0" indent="0">
              <a:buNone/>
            </a:pPr>
            <a:r>
              <a:rPr lang="en-US" sz="1800" kern="0" dirty="0" smtClean="0"/>
              <a:t>v4	5</a:t>
            </a:r>
          </a:p>
          <a:p>
            <a:pPr marL="0" indent="0">
              <a:buNone/>
            </a:pPr>
            <a:r>
              <a:rPr lang="en-US" sz="1800" kern="0" dirty="0" smtClean="0"/>
              <a:t>v5	</a:t>
            </a:r>
            <a:r>
              <a:rPr lang="en-US" sz="1800" kern="0" dirty="0" smtClean="0">
                <a:sym typeface="Symbol" panose="05050102010706020507" pitchFamily="18" charset="2"/>
              </a:rPr>
              <a:t></a:t>
            </a:r>
            <a:endParaRPr lang="en-US" sz="1800" kern="0" dirty="0" smtClean="0"/>
          </a:p>
          <a:p>
            <a:pPr marL="0" indent="0">
              <a:buNone/>
            </a:pPr>
            <a:r>
              <a:rPr lang="en-US" sz="1800" kern="0" dirty="0" smtClean="0"/>
              <a:t>v6	5</a:t>
            </a:r>
          </a:p>
          <a:p>
            <a:pPr marL="0" indent="0">
              <a:buNone/>
            </a:pPr>
            <a:r>
              <a:rPr lang="en-US" sz="1800" kern="0" dirty="0" smtClean="0"/>
              <a:t>v7	</a:t>
            </a:r>
            <a:r>
              <a:rPr lang="en-US" sz="1800" strike="dblStrike" kern="0" dirty="0" smtClean="0"/>
              <a:t>3</a:t>
            </a:r>
            <a:r>
              <a:rPr lang="en-US" sz="1800" kern="0" dirty="0" smtClean="0"/>
              <a:t> </a:t>
            </a:r>
            <a:r>
              <a:rPr lang="en-US" sz="1800" kern="0" dirty="0">
                <a:solidFill>
                  <a:srgbClr val="FF0000"/>
                </a:solidFill>
                <a:sym typeface="Symbol" panose="05050102010706020507" pitchFamily="18" charset="2"/>
              </a:rPr>
              <a:t></a:t>
            </a:r>
            <a:endParaRPr lang="en-US" sz="1800" kern="0" dirty="0" smtClean="0"/>
          </a:p>
          <a:p>
            <a:pPr marL="0" indent="0">
              <a:buNone/>
            </a:pPr>
            <a:r>
              <a:rPr lang="en-US" sz="1800" kern="0" dirty="0" smtClean="0"/>
              <a:t>v8	4</a:t>
            </a:r>
          </a:p>
          <a:p>
            <a:pPr marL="0" indent="0">
              <a:buNone/>
            </a:pPr>
            <a:r>
              <a:rPr lang="en-US" sz="1800" kern="0" dirty="0" smtClean="0"/>
              <a:t>v9	4</a:t>
            </a:r>
          </a:p>
          <a:p>
            <a:pPr marL="0" indent="0">
              <a:buNone/>
            </a:pPr>
            <a:r>
              <a:rPr lang="en-US" sz="1800" kern="0" dirty="0" smtClean="0"/>
              <a:t>v10	5</a:t>
            </a:r>
          </a:p>
          <a:p>
            <a:pPr marL="0" indent="0">
              <a:buNone/>
            </a:pPr>
            <a:r>
              <a:rPr lang="en-US" sz="1800" kern="0" dirty="0" smtClean="0"/>
              <a:t>v11	6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05525" y="1489526"/>
            <a:ext cx="1657350" cy="4572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err="1" smtClean="0"/>
              <a:t>vReg</a:t>
            </a:r>
            <a:r>
              <a:rPr lang="en-US" sz="1800" kern="0" dirty="0"/>
              <a:t> 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NextRef</a:t>
            </a:r>
            <a:endParaRPr lang="en-US" sz="1800" kern="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524250" y="1953870"/>
            <a:ext cx="1809750" cy="135785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1	v2</a:t>
            </a:r>
          </a:p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2	v4</a:t>
            </a:r>
          </a:p>
          <a:p>
            <a:pPr marL="0" indent="0">
              <a:buNone/>
            </a:pPr>
            <a:r>
              <a:rPr lang="en-US" sz="1800" kern="0" dirty="0"/>
              <a:t>R</a:t>
            </a:r>
            <a:r>
              <a:rPr lang="en-US" sz="1800" kern="0" dirty="0" smtClean="0"/>
              <a:t>3	v6</a:t>
            </a:r>
          </a:p>
          <a:p>
            <a:pPr marL="0" indent="0">
              <a:buNone/>
            </a:pPr>
            <a:r>
              <a:rPr lang="en-US" sz="1800" kern="0" dirty="0" smtClean="0"/>
              <a:t>R4	</a:t>
            </a:r>
            <a:r>
              <a:rPr lang="en-US" sz="1800" strike="dblStrike" kern="0" dirty="0" smtClean="0"/>
              <a:t>v5</a:t>
            </a:r>
            <a:r>
              <a:rPr lang="en-US" sz="18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v7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524250" y="1493098"/>
            <a:ext cx="1809750" cy="4572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err="1"/>
              <a:t>p</a:t>
            </a:r>
            <a:r>
              <a:rPr lang="en-US" sz="1800" kern="0" dirty="0" err="1" smtClean="0"/>
              <a:t>Reg</a:t>
            </a:r>
            <a:r>
              <a:rPr lang="en-US" sz="1800" kern="0" dirty="0" smtClean="0"/>
              <a:t>  </a:t>
            </a:r>
            <a:r>
              <a:rPr lang="en-US" sz="1800" kern="0" dirty="0" err="1" smtClean="0"/>
              <a:t>vReg</a:t>
            </a:r>
            <a:endParaRPr lang="en-US" sz="1800" kern="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984500" y="577232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so on . . .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949613" y="3683379"/>
            <a:ext cx="2532065" cy="2088950"/>
          </a:xfrm>
          <a:prstGeom prst="rect">
            <a:avLst/>
          </a:prstGeom>
          <a:gradFill>
            <a:gsLst>
              <a:gs pos="0">
                <a:srgbClr val="DDF6FF"/>
              </a:gs>
              <a:gs pos="99000">
                <a:srgbClr val="5DD5FF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R3 = R1 + R2</a:t>
            </a:r>
          </a:p>
          <a:p>
            <a:pPr marL="0" indent="0">
              <a:buNone/>
            </a:pPr>
            <a:r>
              <a:rPr lang="en-US" sz="1800" kern="0" dirty="0" smtClean="0"/>
              <a:t>; spill R3</a:t>
            </a:r>
          </a:p>
          <a:p>
            <a:pPr marL="0" indent="0">
              <a:buNone/>
            </a:pPr>
            <a:r>
              <a:rPr lang="en-US" sz="1800" kern="0" dirty="0" smtClean="0"/>
              <a:t>; spill R2? - no!</a:t>
            </a:r>
          </a:p>
          <a:p>
            <a:pPr marL="0" indent="0">
              <a:buNone/>
            </a:pPr>
            <a:r>
              <a:rPr lang="en-US" sz="1800" kern="0" dirty="0" smtClean="0"/>
              <a:t>R2 = R4 - R3</a:t>
            </a:r>
          </a:p>
          <a:p>
            <a:pPr marL="0" indent="0">
              <a:buNone/>
            </a:pPr>
            <a:r>
              <a:rPr lang="en-US" sz="1800" kern="0" dirty="0" smtClean="0"/>
              <a:t>; spill R4? - no!</a:t>
            </a:r>
          </a:p>
          <a:p>
            <a:pPr marL="0" indent="0">
              <a:buNone/>
            </a:pPr>
            <a:r>
              <a:rPr lang="en-US" sz="1800" kern="0" dirty="0" smtClean="0"/>
              <a:t>R4 = R1 - 29</a:t>
            </a:r>
          </a:p>
          <a:p>
            <a:pPr marL="0" indent="0">
              <a:buNone/>
            </a:pPr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4272557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B5C6F8BD-1AAE-44FB-872D-23A9EB852AA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Allocator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Invented about once per decade</a:t>
            </a:r>
          </a:p>
          <a:p>
            <a:pPr lvl="1" eaLnBrk="1" hangingPunct="1"/>
            <a:r>
              <a:rPr lang="en-US" sz="2000" dirty="0" smtClean="0"/>
              <a:t>Sheldon Best, 1955, for Fortran I</a:t>
            </a:r>
          </a:p>
          <a:p>
            <a:pPr lvl="1" eaLnBrk="1" hangingPunct="1"/>
            <a:r>
              <a:rPr lang="en-US" sz="2000" dirty="0" err="1" smtClean="0"/>
              <a:t>Laslo</a:t>
            </a:r>
            <a:r>
              <a:rPr lang="en-US" sz="2000" dirty="0" smtClean="0"/>
              <a:t> </a:t>
            </a:r>
            <a:r>
              <a:rPr lang="en-US" sz="2000" dirty="0" err="1" smtClean="0"/>
              <a:t>Belady</a:t>
            </a:r>
            <a:r>
              <a:rPr lang="en-US" sz="2000" dirty="0" smtClean="0"/>
              <a:t>, 1965, for analyzing paging algorithms</a:t>
            </a:r>
          </a:p>
          <a:p>
            <a:pPr lvl="1" eaLnBrk="1" hangingPunct="1"/>
            <a:r>
              <a:rPr lang="en-US" sz="2000" dirty="0" smtClean="0"/>
              <a:t>William Harrison, 1975, ECS compiler work</a:t>
            </a:r>
          </a:p>
          <a:p>
            <a:pPr lvl="1" eaLnBrk="1" hangingPunct="1"/>
            <a:r>
              <a:rPr lang="en-US" sz="2000" dirty="0" smtClean="0"/>
              <a:t>Chris Fraser, 1989, LCC compiler</a:t>
            </a:r>
          </a:p>
          <a:p>
            <a:pPr lvl="1" eaLnBrk="1" hangingPunct="1"/>
            <a:r>
              <a:rPr lang="en-US" sz="2000" dirty="0" smtClean="0"/>
              <a:t>Vincenzo </a:t>
            </a:r>
            <a:r>
              <a:rPr lang="en-US" sz="2000" dirty="0" err="1" smtClean="0"/>
              <a:t>Liberatore</a:t>
            </a:r>
            <a:r>
              <a:rPr lang="en-US" sz="2000" dirty="0" smtClean="0"/>
              <a:t>, 1997, Rutgers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Will be reinvented again, no doubt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Many arguments for optimality of this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09600" y="1752600"/>
            <a:ext cx="8229600" cy="392549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/>
              <a:t>S</a:t>
            </a:r>
            <a:r>
              <a:rPr lang="en-US" sz="2000" dirty="0" smtClean="0"/>
              <a:t>tandard technique is graph coloring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Use control-graph and dataflow-graph to derive interference graph</a:t>
            </a:r>
          </a:p>
          <a:p>
            <a:pPr lvl="1">
              <a:defRPr/>
            </a:pPr>
            <a:r>
              <a:rPr lang="en-US" sz="1800" dirty="0" smtClean="0"/>
              <a:t>Nodes are live ranges  (not registers!)</a:t>
            </a:r>
          </a:p>
          <a:p>
            <a:pPr lvl="1">
              <a:defRPr/>
            </a:pPr>
            <a:r>
              <a:rPr lang="en-US" sz="1800" dirty="0" smtClean="0"/>
              <a:t>Edge between nodes when live at same time</a:t>
            </a:r>
          </a:p>
          <a:p>
            <a:pPr lvl="1">
              <a:defRPr/>
            </a:pPr>
            <a:r>
              <a:rPr lang="en-US" sz="1800" dirty="0" smtClean="0"/>
              <a:t>Connected nodes cannot use same register</a:t>
            </a:r>
          </a:p>
          <a:p>
            <a:pPr lvl="2"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000" dirty="0" smtClean="0"/>
              <a:t>Then color the nodes in the graph</a:t>
            </a:r>
          </a:p>
          <a:p>
            <a:pPr lvl="1">
              <a:defRPr/>
            </a:pPr>
            <a:r>
              <a:rPr lang="en-US" sz="1800" dirty="0" smtClean="0"/>
              <a:t>Two nodes connected by an edge may not have same color (</a:t>
            </a:r>
            <a:r>
              <a:rPr lang="en-US" sz="1800" dirty="0" err="1" smtClean="0"/>
              <a:t>ie</a:t>
            </a:r>
            <a:r>
              <a:rPr lang="en-US" sz="1800" dirty="0" smtClean="0"/>
              <a:t>: be allocated to same physical register)</a:t>
            </a:r>
          </a:p>
          <a:p>
            <a:pPr lvl="1">
              <a:defRPr/>
            </a:pPr>
            <a:r>
              <a:rPr lang="en-US" sz="1800" dirty="0" smtClean="0"/>
              <a:t>If more than </a:t>
            </a:r>
            <a:r>
              <a:rPr lang="en-US" sz="1800" dirty="0" smtClean="0">
                <a:solidFill>
                  <a:srgbClr val="0070C0"/>
                </a:solidFill>
              </a:rPr>
              <a:t>k</a:t>
            </a:r>
            <a:r>
              <a:rPr lang="en-US" sz="1800" dirty="0" smtClean="0"/>
              <a:t> colors are needed, insert spill code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238D2963-2BC4-4FAB-9FE8-7335C95A626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1282700" y="152400"/>
            <a:ext cx="7848600" cy="63526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kern="0" dirty="0" smtClean="0">
                <a:solidFill>
                  <a:schemeClr val="bg1"/>
                </a:solidFill>
              </a:rPr>
              <a:t>Global Register Allocation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Coloring, 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2B7B5E57-3BA2-431B-A73A-0A9BD2F791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1514713"/>
            <a:ext cx="381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2437368"/>
            <a:ext cx="381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2429113"/>
            <a:ext cx="381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5900" y="2438400"/>
            <a:ext cx="381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3352800"/>
            <a:ext cx="381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4" name="Straight Arrow Connector 13"/>
          <p:cNvCxnSpPr>
            <a:stCxn id="8" idx="2"/>
            <a:endCxn id="10" idx="0"/>
          </p:cNvCxnSpPr>
          <p:nvPr/>
        </p:nvCxnSpPr>
        <p:spPr bwMode="auto">
          <a:xfrm flipH="1">
            <a:off x="3619500" y="1884045"/>
            <a:ext cx="914400" cy="545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 bwMode="auto">
          <a:xfrm>
            <a:off x="4533900" y="1884045"/>
            <a:ext cx="0" cy="5533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8" idx="2"/>
            <a:endCxn id="11" idx="0"/>
          </p:cNvCxnSpPr>
          <p:nvPr/>
        </p:nvCxnSpPr>
        <p:spPr bwMode="auto">
          <a:xfrm>
            <a:off x="4533900" y="1884045"/>
            <a:ext cx="952500" cy="554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Arrow Connector 21"/>
          <p:cNvCxnSpPr>
            <a:stCxn id="10" idx="2"/>
            <a:endCxn id="12" idx="0"/>
          </p:cNvCxnSpPr>
          <p:nvPr/>
        </p:nvCxnSpPr>
        <p:spPr bwMode="auto">
          <a:xfrm>
            <a:off x="3619500" y="2798445"/>
            <a:ext cx="914400" cy="554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Arrow Connector 25"/>
          <p:cNvCxnSpPr>
            <a:stCxn id="11" idx="2"/>
            <a:endCxn id="12" idx="0"/>
          </p:cNvCxnSpPr>
          <p:nvPr/>
        </p:nvCxnSpPr>
        <p:spPr bwMode="auto">
          <a:xfrm flipH="1">
            <a:off x="4533900" y="2807732"/>
            <a:ext cx="952500" cy="545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Arrow Connector 28"/>
          <p:cNvCxnSpPr>
            <a:stCxn id="9" idx="2"/>
            <a:endCxn id="12" idx="0"/>
          </p:cNvCxnSpPr>
          <p:nvPr/>
        </p:nvCxnSpPr>
        <p:spPr bwMode="auto">
          <a:xfrm>
            <a:off x="4533900" y="2806700"/>
            <a:ext cx="0" cy="546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389116" y="4254500"/>
            <a:ext cx="4670567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Assign a color to each node, such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adjacent nodes have same color</a:t>
            </a:r>
          </a:p>
        </p:txBody>
      </p:sp>
    </p:spTree>
    <p:extLst>
      <p:ext uri="{BB962C8B-B14F-4D97-AF65-F5344CB8AC3E}">
        <p14:creationId xmlns:p14="http://schemas.microsoft.com/office/powerpoint/2010/main" val="3220135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Coloring,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2B7B5E57-3BA2-431B-A73A-0A9BD2F791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1514713"/>
            <a:ext cx="38100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2437368"/>
            <a:ext cx="3810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2429113"/>
            <a:ext cx="3810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5900" y="2438400"/>
            <a:ext cx="3810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3352800"/>
            <a:ext cx="38100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4" name="Straight Arrow Connector 13"/>
          <p:cNvCxnSpPr>
            <a:stCxn id="8" idx="2"/>
            <a:endCxn id="10" idx="0"/>
          </p:cNvCxnSpPr>
          <p:nvPr/>
        </p:nvCxnSpPr>
        <p:spPr bwMode="auto">
          <a:xfrm flipH="1">
            <a:off x="3619500" y="1884045"/>
            <a:ext cx="914400" cy="545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 bwMode="auto">
          <a:xfrm>
            <a:off x="4533900" y="1884045"/>
            <a:ext cx="0" cy="5533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8" idx="2"/>
            <a:endCxn id="11" idx="0"/>
          </p:cNvCxnSpPr>
          <p:nvPr/>
        </p:nvCxnSpPr>
        <p:spPr bwMode="auto">
          <a:xfrm>
            <a:off x="4533900" y="1884045"/>
            <a:ext cx="952500" cy="554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Arrow Connector 21"/>
          <p:cNvCxnSpPr>
            <a:stCxn id="10" idx="2"/>
            <a:endCxn id="12" idx="0"/>
          </p:cNvCxnSpPr>
          <p:nvPr/>
        </p:nvCxnSpPr>
        <p:spPr bwMode="auto">
          <a:xfrm>
            <a:off x="3619500" y="2798445"/>
            <a:ext cx="914400" cy="554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Arrow Connector 25"/>
          <p:cNvCxnSpPr>
            <a:stCxn id="11" idx="2"/>
            <a:endCxn id="12" idx="0"/>
          </p:cNvCxnSpPr>
          <p:nvPr/>
        </p:nvCxnSpPr>
        <p:spPr bwMode="auto">
          <a:xfrm flipH="1">
            <a:off x="4533900" y="2807732"/>
            <a:ext cx="952500" cy="545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Arrow Connector 28"/>
          <p:cNvCxnSpPr>
            <a:stCxn id="9" idx="2"/>
            <a:endCxn id="12" idx="0"/>
          </p:cNvCxnSpPr>
          <p:nvPr/>
        </p:nvCxnSpPr>
        <p:spPr bwMode="auto">
          <a:xfrm>
            <a:off x="4533900" y="2806700"/>
            <a:ext cx="0" cy="546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389116" y="4254500"/>
            <a:ext cx="4670567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colors are enough for this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called a 2-coloring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graph's </a:t>
            </a:r>
            <a:r>
              <a:rPr lang="en-US" i="1" dirty="0" smtClean="0"/>
              <a:t>chromatic </a:t>
            </a:r>
            <a:r>
              <a:rPr lang="en-US" dirty="0" smtClean="0"/>
              <a:t>number = 2</a:t>
            </a:r>
          </a:p>
        </p:txBody>
      </p:sp>
    </p:spTree>
    <p:extLst>
      <p:ext uri="{BB962C8B-B14F-4D97-AF65-F5344CB8AC3E}">
        <p14:creationId xmlns:p14="http://schemas.microsoft.com/office/powerpoint/2010/main" val="1196884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Coloring, 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2B7B5E57-3BA2-431B-A73A-0A9BD2F791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62700" y="1819513"/>
            <a:ext cx="38100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2700" y="2738556"/>
            <a:ext cx="381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48300" y="2738556"/>
            <a:ext cx="3810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2738556"/>
            <a:ext cx="3810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62700" y="3657600"/>
            <a:ext cx="38100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4" name="Straight Arrow Connector 13"/>
          <p:cNvCxnSpPr>
            <a:stCxn id="8" idx="2"/>
            <a:endCxn id="10" idx="0"/>
          </p:cNvCxnSpPr>
          <p:nvPr/>
        </p:nvCxnSpPr>
        <p:spPr bwMode="auto">
          <a:xfrm flipH="1">
            <a:off x="5638800" y="2188845"/>
            <a:ext cx="914400" cy="5497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 bwMode="auto">
          <a:xfrm>
            <a:off x="6553200" y="2188845"/>
            <a:ext cx="0" cy="5497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8" idx="2"/>
            <a:endCxn id="11" idx="0"/>
          </p:cNvCxnSpPr>
          <p:nvPr/>
        </p:nvCxnSpPr>
        <p:spPr bwMode="auto">
          <a:xfrm>
            <a:off x="6553200" y="2188845"/>
            <a:ext cx="952500" cy="5497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Arrow Connector 21"/>
          <p:cNvCxnSpPr>
            <a:stCxn id="10" idx="2"/>
            <a:endCxn id="12" idx="0"/>
          </p:cNvCxnSpPr>
          <p:nvPr/>
        </p:nvCxnSpPr>
        <p:spPr bwMode="auto">
          <a:xfrm>
            <a:off x="5638800" y="3107888"/>
            <a:ext cx="914400" cy="549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Arrow Connector 25"/>
          <p:cNvCxnSpPr>
            <a:stCxn id="11" idx="2"/>
            <a:endCxn id="12" idx="0"/>
          </p:cNvCxnSpPr>
          <p:nvPr/>
        </p:nvCxnSpPr>
        <p:spPr bwMode="auto">
          <a:xfrm flipH="1">
            <a:off x="6553200" y="3107888"/>
            <a:ext cx="952500" cy="549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Arrow Connector 28"/>
          <p:cNvCxnSpPr>
            <a:stCxn id="9" idx="2"/>
            <a:endCxn id="12" idx="0"/>
          </p:cNvCxnSpPr>
          <p:nvPr/>
        </p:nvCxnSpPr>
        <p:spPr bwMode="auto">
          <a:xfrm>
            <a:off x="6553200" y="3107888"/>
            <a:ext cx="0" cy="549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829300" y="2923222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338317" y="1819513"/>
            <a:ext cx="38100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8317" y="2742168"/>
            <a:ext cx="3810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3917" y="2733913"/>
            <a:ext cx="3810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90817" y="2743200"/>
            <a:ext cx="3810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38317" y="3657600"/>
            <a:ext cx="38100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8" name="Straight Arrow Connector 27"/>
          <p:cNvCxnSpPr>
            <a:stCxn id="21" idx="2"/>
            <a:endCxn id="24" idx="0"/>
          </p:cNvCxnSpPr>
          <p:nvPr/>
        </p:nvCxnSpPr>
        <p:spPr bwMode="auto">
          <a:xfrm flipH="1">
            <a:off x="1614417" y="2188845"/>
            <a:ext cx="914400" cy="545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Arrow Connector 29"/>
          <p:cNvCxnSpPr>
            <a:stCxn id="21" idx="2"/>
            <a:endCxn id="23" idx="0"/>
          </p:cNvCxnSpPr>
          <p:nvPr/>
        </p:nvCxnSpPr>
        <p:spPr bwMode="auto">
          <a:xfrm>
            <a:off x="2528817" y="2188845"/>
            <a:ext cx="0" cy="5533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Arrow Connector 30"/>
          <p:cNvCxnSpPr>
            <a:stCxn id="21" idx="2"/>
            <a:endCxn id="25" idx="0"/>
          </p:cNvCxnSpPr>
          <p:nvPr/>
        </p:nvCxnSpPr>
        <p:spPr bwMode="auto">
          <a:xfrm>
            <a:off x="2528817" y="2188845"/>
            <a:ext cx="952500" cy="554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24" idx="2"/>
            <a:endCxn id="27" idx="0"/>
          </p:cNvCxnSpPr>
          <p:nvPr/>
        </p:nvCxnSpPr>
        <p:spPr bwMode="auto">
          <a:xfrm>
            <a:off x="1614417" y="3103245"/>
            <a:ext cx="914400" cy="554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Arrow Connector 33"/>
          <p:cNvCxnSpPr>
            <a:stCxn id="25" idx="2"/>
            <a:endCxn id="27" idx="0"/>
          </p:cNvCxnSpPr>
          <p:nvPr/>
        </p:nvCxnSpPr>
        <p:spPr bwMode="auto">
          <a:xfrm flipH="1">
            <a:off x="2528817" y="3112532"/>
            <a:ext cx="952500" cy="545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Arrow Connector 34"/>
          <p:cNvCxnSpPr>
            <a:stCxn id="23" idx="2"/>
            <a:endCxn id="27" idx="0"/>
          </p:cNvCxnSpPr>
          <p:nvPr/>
        </p:nvCxnSpPr>
        <p:spPr bwMode="auto">
          <a:xfrm>
            <a:off x="2528817" y="3111500"/>
            <a:ext cx="0" cy="546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775958" y="4567238"/>
            <a:ext cx="3554484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small changes forces a 3rd color</a:t>
            </a:r>
          </a:p>
        </p:txBody>
      </p:sp>
    </p:spTree>
    <p:extLst>
      <p:ext uri="{BB962C8B-B14F-4D97-AF65-F5344CB8AC3E}">
        <p14:creationId xmlns:p14="http://schemas.microsoft.com/office/powerpoint/2010/main" val="2096253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3276600" cy="5090411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  a = ...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  b = ...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  c = ...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 a = a + b + c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  if a &lt; 10 then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    d = c + 9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    print(c)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&lt; 20 then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9    e = 10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   d = e + a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   print(e)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12 else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13   f = 12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   d = f + a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   print(f)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16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endif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17 print(d)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1447800"/>
            <a:ext cx="5219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Live Range of a variable is between a </a:t>
            </a:r>
            <a:r>
              <a:rPr lang="en-US" dirty="0" err="1" smtClean="0"/>
              <a:t>def</a:t>
            </a:r>
            <a:r>
              <a:rPr lang="en-US" dirty="0" smtClean="0"/>
              <a:t> and all subsequent possible 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&lt; 10, then 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is live lines 1..5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&lt; 20, then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 is </a:t>
            </a:r>
            <a:r>
              <a:rPr lang="en-US" dirty="0" smtClean="0"/>
              <a:t>live lines 1..10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otherwise,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 is </a:t>
            </a:r>
            <a:r>
              <a:rPr lang="en-US" dirty="0" smtClean="0"/>
              <a:t>live lines 1..14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Mmm</a:t>
            </a:r>
            <a:r>
              <a:rPr lang="en-US" dirty="0" smtClean="0"/>
              <a:t> - clearly nonsense!  We need a </a:t>
            </a:r>
            <a:r>
              <a:rPr lang="en-US" dirty="0" err="1" smtClean="0"/>
              <a:t>flowgraph</a:t>
            </a:r>
            <a:r>
              <a:rPr lang="en-US" dirty="0" smtClean="0"/>
              <a:t> for a correct specification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Note: line 14: 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goes dead on RHS;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 comes live on LHS.  So death and birth happen 'half-way thru' the instruction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example is simplified: variables are never re-</a:t>
            </a:r>
            <a:r>
              <a:rPr lang="en-US" dirty="0" err="1" smtClean="0"/>
              <a:t>def'd</a:t>
            </a:r>
            <a:r>
              <a:rPr lang="en-US" dirty="0" smtClean="0"/>
              <a:t>.  And there are no temps</a:t>
            </a:r>
          </a:p>
        </p:txBody>
      </p:sp>
    </p:spTree>
    <p:extLst>
      <p:ext uri="{BB962C8B-B14F-4D97-AF65-F5344CB8AC3E}">
        <p14:creationId xmlns:p14="http://schemas.microsoft.com/office/powerpoint/2010/main" val="198845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3E7CF100-6C6E-426A-834C-D35396A9022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4191000" y="292894"/>
            <a:ext cx="4887770" cy="547687"/>
          </a:xfrm>
        </p:spPr>
        <p:txBody>
          <a:bodyPr/>
          <a:lstStyle/>
          <a:p>
            <a:pPr eaLnBrk="1" hangingPunct="1"/>
            <a:r>
              <a:rPr lang="en-US" dirty="0" smtClean="0"/>
              <a:t>k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66299" y="1371600"/>
            <a:ext cx="8534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IR typically assumes infinite number of virtual registers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400" dirty="0" smtClean="0"/>
              <a:t>Real machine has </a:t>
            </a:r>
            <a:r>
              <a:rPr lang="en-US" sz="2400" dirty="0" smtClean="0">
                <a:solidFill>
                  <a:srgbClr val="0070C0"/>
                </a:solidFill>
              </a:rPr>
              <a:t>k</a:t>
            </a:r>
            <a:r>
              <a:rPr lang="en-US" sz="2400" dirty="0" smtClean="0"/>
              <a:t> physical registers available</a:t>
            </a:r>
          </a:p>
          <a:p>
            <a:pPr lvl="1" eaLnBrk="1" hangingPunct="1"/>
            <a:r>
              <a:rPr lang="en-US" sz="2000" dirty="0" smtClean="0"/>
              <a:t>x86: k = 8</a:t>
            </a:r>
          </a:p>
          <a:p>
            <a:pPr lvl="1" eaLnBrk="1" hangingPunct="1"/>
            <a:r>
              <a:rPr lang="en-US" sz="2000" dirty="0" smtClean="0"/>
              <a:t>x64: </a:t>
            </a:r>
            <a:r>
              <a:rPr lang="en-US" sz="2000" dirty="0" smtClean="0"/>
              <a:t>k = 16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400" dirty="0" smtClean="0"/>
              <a:t>Goals</a:t>
            </a:r>
          </a:p>
          <a:p>
            <a:pPr lvl="1" eaLnBrk="1" hangingPunct="1"/>
            <a:r>
              <a:rPr lang="en-US" sz="2000" dirty="0" smtClean="0"/>
              <a:t>Produce correct code that uses </a:t>
            </a:r>
            <a:r>
              <a:rPr lang="en-US" sz="2000" dirty="0" smtClean="0">
                <a:solidFill>
                  <a:srgbClr val="0070C0"/>
                </a:solidFill>
              </a:rPr>
              <a:t>k</a:t>
            </a:r>
            <a:r>
              <a:rPr lang="en-US" sz="2000" dirty="0" smtClean="0"/>
              <a:t> or less registers</a:t>
            </a:r>
          </a:p>
          <a:p>
            <a:pPr lvl="1" eaLnBrk="1" hangingPunct="1"/>
            <a:r>
              <a:rPr lang="en-US" sz="2000" dirty="0" smtClean="0"/>
              <a:t>Minimize added loads and stores</a:t>
            </a:r>
          </a:p>
          <a:p>
            <a:pPr lvl="1" eaLnBrk="1" hangingPunct="1"/>
            <a:r>
              <a:rPr lang="en-US" sz="2000" dirty="0" smtClean="0"/>
              <a:t>Minimize space needed for spilled values</a:t>
            </a:r>
          </a:p>
          <a:p>
            <a:pPr lvl="1" eaLnBrk="1" hangingPunct="1"/>
            <a:r>
              <a:rPr lang="en-US" sz="2000" dirty="0" smtClean="0"/>
              <a:t>Do this efficiently – O(n), O(n log n), maybe O(n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Ranges in </a:t>
            </a:r>
            <a:r>
              <a:rPr lang="en-US" dirty="0" err="1" smtClean="0"/>
              <a:t>Flowgraphs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299" y="1153227"/>
            <a:ext cx="2848783" cy="5090411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= ...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 = ...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 = ...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= a + b + c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a &lt; 10 then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 = c + 9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print(c)</a:t>
            </a:r>
          </a:p>
          <a:p>
            <a:pPr marL="0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&lt; 20 then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 = 10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 = e + a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print(e)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 = 12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 = f + a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print(f)</a:t>
            </a:r>
          </a:p>
          <a:p>
            <a:pPr marL="0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endif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29300" y="870709"/>
            <a:ext cx="1752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= ...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 = ...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 = ...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a + b + 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8400" y="2179565"/>
            <a:ext cx="914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&lt; 10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3115324"/>
            <a:ext cx="914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&lt; 20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3115324"/>
            <a:ext cx="1295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 = c + 8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print(c)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55602" y="4068764"/>
            <a:ext cx="1219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= 10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 = e + a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print(e)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1502" y="4081194"/>
            <a:ext cx="124118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 = 12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 = f + a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print(f)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49042" y="5752053"/>
            <a:ext cx="108724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print(d)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 bwMode="auto">
          <a:xfrm>
            <a:off x="6705600" y="1947927"/>
            <a:ext cx="0" cy="231638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8" idx="2"/>
            <a:endCxn id="10" idx="0"/>
          </p:cNvCxnSpPr>
          <p:nvPr/>
        </p:nvCxnSpPr>
        <p:spPr bwMode="auto">
          <a:xfrm flipH="1">
            <a:off x="5295900" y="2518119"/>
            <a:ext cx="1409700" cy="59720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8" idx="2"/>
            <a:endCxn id="9" idx="0"/>
          </p:cNvCxnSpPr>
          <p:nvPr/>
        </p:nvCxnSpPr>
        <p:spPr bwMode="auto">
          <a:xfrm>
            <a:off x="6705600" y="2518119"/>
            <a:ext cx="914400" cy="59720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9" idx="2"/>
            <a:endCxn id="11" idx="0"/>
          </p:cNvCxnSpPr>
          <p:nvPr/>
        </p:nvCxnSpPr>
        <p:spPr bwMode="auto">
          <a:xfrm flipH="1">
            <a:off x="6865202" y="3453878"/>
            <a:ext cx="754798" cy="614886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9" idx="2"/>
            <a:endCxn id="12" idx="0"/>
          </p:cNvCxnSpPr>
          <p:nvPr/>
        </p:nvCxnSpPr>
        <p:spPr bwMode="auto">
          <a:xfrm>
            <a:off x="7620000" y="3453878"/>
            <a:ext cx="742093" cy="627316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12" idx="2"/>
            <a:endCxn id="13" idx="0"/>
          </p:cNvCxnSpPr>
          <p:nvPr/>
        </p:nvCxnSpPr>
        <p:spPr bwMode="auto">
          <a:xfrm flipH="1">
            <a:off x="6392665" y="4912191"/>
            <a:ext cx="1969428" cy="83986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11" idx="2"/>
            <a:endCxn id="13" idx="0"/>
          </p:cNvCxnSpPr>
          <p:nvPr/>
        </p:nvCxnSpPr>
        <p:spPr bwMode="auto">
          <a:xfrm flipH="1">
            <a:off x="6392665" y="4899761"/>
            <a:ext cx="472537" cy="85229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stCxn id="10" idx="2"/>
            <a:endCxn id="13" idx="0"/>
          </p:cNvCxnSpPr>
          <p:nvPr/>
        </p:nvCxnSpPr>
        <p:spPr bwMode="auto">
          <a:xfrm>
            <a:off x="5295900" y="3700099"/>
            <a:ext cx="1096765" cy="205195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620000" y="867785"/>
            <a:ext cx="238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7425732" y="2883877"/>
            <a:ext cx="593377" cy="1577591"/>
          </a:xfrm>
          <a:custGeom>
            <a:avLst/>
            <a:gdLst>
              <a:gd name="connsiteX0" fmla="*/ 231112 w 593377"/>
              <a:gd name="connsiteY0" fmla="*/ 0 h 1577591"/>
              <a:gd name="connsiteX1" fmla="*/ 592853 w 593377"/>
              <a:gd name="connsiteY1" fmla="*/ 703385 h 1577591"/>
              <a:gd name="connsiteX2" fmla="*/ 160773 w 593377"/>
              <a:gd name="connsiteY2" fmla="*/ 1065125 h 1577591"/>
              <a:gd name="connsiteX3" fmla="*/ 0 w 593377"/>
              <a:gd name="connsiteY3" fmla="*/ 1577591 h 157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377" h="1577591">
                <a:moveTo>
                  <a:pt x="231112" y="0"/>
                </a:moveTo>
                <a:cubicBezTo>
                  <a:pt x="417844" y="262932"/>
                  <a:pt x="604576" y="525864"/>
                  <a:pt x="592853" y="703385"/>
                </a:cubicBezTo>
                <a:cubicBezTo>
                  <a:pt x="581130" y="880906"/>
                  <a:pt x="259582" y="919424"/>
                  <a:pt x="160773" y="1065125"/>
                </a:cubicBezTo>
                <a:cubicBezTo>
                  <a:pt x="61964" y="1210826"/>
                  <a:pt x="30982" y="1394208"/>
                  <a:pt x="0" y="1577591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7215942" y="1185705"/>
            <a:ext cx="1666801" cy="3305908"/>
          </a:xfrm>
          <a:custGeom>
            <a:avLst/>
            <a:gdLst>
              <a:gd name="connsiteX0" fmla="*/ 541385 w 1666801"/>
              <a:gd name="connsiteY0" fmla="*/ 0 h 3305908"/>
              <a:gd name="connsiteX1" fmla="*/ 551434 w 1666801"/>
              <a:gd name="connsiteY1" fmla="*/ 753627 h 3305908"/>
              <a:gd name="connsiteX2" fmla="*/ 8823 w 1666801"/>
              <a:gd name="connsiteY2" fmla="*/ 1115368 h 3305908"/>
              <a:gd name="connsiteX3" fmla="*/ 1053851 w 1666801"/>
              <a:gd name="connsiteY3" fmla="*/ 2260880 h 3305908"/>
              <a:gd name="connsiteX4" fmla="*/ 1546221 w 1666801"/>
              <a:gd name="connsiteY4" fmla="*/ 2552282 h 3305908"/>
              <a:gd name="connsiteX5" fmla="*/ 1666801 w 1666801"/>
              <a:gd name="connsiteY5" fmla="*/ 3305908 h 330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6801" h="3305908">
                <a:moveTo>
                  <a:pt x="541385" y="0"/>
                </a:moveTo>
                <a:cubicBezTo>
                  <a:pt x="590789" y="283866"/>
                  <a:pt x="640194" y="567733"/>
                  <a:pt x="551434" y="753627"/>
                </a:cubicBezTo>
                <a:cubicBezTo>
                  <a:pt x="462674" y="939521"/>
                  <a:pt x="-74913" y="864159"/>
                  <a:pt x="8823" y="1115368"/>
                </a:cubicBezTo>
                <a:cubicBezTo>
                  <a:pt x="92559" y="1366577"/>
                  <a:pt x="797618" y="2021394"/>
                  <a:pt x="1053851" y="2260880"/>
                </a:cubicBezTo>
                <a:cubicBezTo>
                  <a:pt x="1310084" y="2500366"/>
                  <a:pt x="1444063" y="2378111"/>
                  <a:pt x="1546221" y="2552282"/>
                </a:cubicBezTo>
                <a:cubicBezTo>
                  <a:pt x="1648379" y="2726453"/>
                  <a:pt x="1657590" y="3016180"/>
                  <a:pt x="1666801" y="330590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90343" y="1051181"/>
            <a:ext cx="238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</a:t>
            </a:r>
            <a:endParaRPr lang="en-US" dirty="0"/>
          </a:p>
        </p:txBody>
      </p:sp>
      <p:cxnSp>
        <p:nvCxnSpPr>
          <p:cNvPr id="60" name="Straight Connector 59"/>
          <p:cNvCxnSpPr>
            <a:stCxn id="58" idx="2"/>
          </p:cNvCxnSpPr>
          <p:nvPr/>
        </p:nvCxnSpPr>
        <p:spPr bwMode="auto">
          <a:xfrm>
            <a:off x="8009620" y="1389735"/>
            <a:ext cx="0" cy="3911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513967" y="1404384"/>
            <a:ext cx="238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4" name="Freeform 73"/>
          <p:cNvSpPr/>
          <p:nvPr/>
        </p:nvSpPr>
        <p:spPr bwMode="auto">
          <a:xfrm>
            <a:off x="5667842" y="1696598"/>
            <a:ext cx="2005195" cy="1839816"/>
          </a:xfrm>
          <a:custGeom>
            <a:avLst/>
            <a:gdLst>
              <a:gd name="connsiteX0" fmla="*/ 1988881 w 2005195"/>
              <a:gd name="connsiteY0" fmla="*/ 0 h 1839816"/>
              <a:gd name="connsiteX1" fmla="*/ 1757527 w 2005195"/>
              <a:gd name="connsiteY1" fmla="*/ 308472 h 1839816"/>
              <a:gd name="connsiteX2" fmla="*/ 270250 w 2005195"/>
              <a:gd name="connsiteY2" fmla="*/ 484742 h 1839816"/>
              <a:gd name="connsiteX3" fmla="*/ 5845 w 2005195"/>
              <a:gd name="connsiteY3" fmla="*/ 1839816 h 183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5195" h="1839816">
                <a:moveTo>
                  <a:pt x="1988881" y="0"/>
                </a:moveTo>
                <a:cubicBezTo>
                  <a:pt x="2016423" y="113841"/>
                  <a:pt x="2043965" y="227682"/>
                  <a:pt x="1757527" y="308472"/>
                </a:cubicBezTo>
                <a:cubicBezTo>
                  <a:pt x="1471089" y="389262"/>
                  <a:pt x="562197" y="229518"/>
                  <a:pt x="270250" y="484742"/>
                </a:cubicBezTo>
                <a:cubicBezTo>
                  <a:pt x="-21697" y="739966"/>
                  <a:pt x="-7926" y="1289891"/>
                  <a:pt x="5845" y="1839816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4372783" y="3283027"/>
            <a:ext cx="1183163" cy="2699132"/>
          </a:xfrm>
          <a:custGeom>
            <a:avLst/>
            <a:gdLst>
              <a:gd name="connsiteX0" fmla="*/ 89048 w 1183163"/>
              <a:gd name="connsiteY0" fmla="*/ 0 h 2699132"/>
              <a:gd name="connsiteX1" fmla="*/ 89048 w 1183163"/>
              <a:gd name="connsiteY1" fmla="*/ 870332 h 2699132"/>
              <a:gd name="connsiteX2" fmla="*/ 1014465 w 1183163"/>
              <a:gd name="connsiteY2" fmla="*/ 1994053 h 2699132"/>
              <a:gd name="connsiteX3" fmla="*/ 1179718 w 1183163"/>
              <a:gd name="connsiteY3" fmla="*/ 2699132 h 2699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163" h="2699132">
                <a:moveTo>
                  <a:pt x="89048" y="0"/>
                </a:moveTo>
                <a:cubicBezTo>
                  <a:pt x="11930" y="268995"/>
                  <a:pt x="-65188" y="537990"/>
                  <a:pt x="89048" y="870332"/>
                </a:cubicBezTo>
                <a:cubicBezTo>
                  <a:pt x="243284" y="1202674"/>
                  <a:pt x="832687" y="1689253"/>
                  <a:pt x="1014465" y="1994053"/>
                </a:cubicBezTo>
                <a:cubicBezTo>
                  <a:pt x="1196243" y="2298853"/>
                  <a:pt x="1187980" y="2498992"/>
                  <a:pt x="1179718" y="269913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5640636" y="4487867"/>
            <a:ext cx="652089" cy="1472258"/>
          </a:xfrm>
          <a:custGeom>
            <a:avLst/>
            <a:gdLst>
              <a:gd name="connsiteX0" fmla="*/ 539827 w 539827"/>
              <a:gd name="connsiteY0" fmla="*/ 0 h 1476260"/>
              <a:gd name="connsiteX1" fmla="*/ 242371 w 539827"/>
              <a:gd name="connsiteY1" fmla="*/ 649995 h 1476260"/>
              <a:gd name="connsiteX2" fmla="*/ 0 w 539827"/>
              <a:gd name="connsiteY2" fmla="*/ 1476260 h 147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827" h="1476260">
                <a:moveTo>
                  <a:pt x="539827" y="0"/>
                </a:moveTo>
                <a:cubicBezTo>
                  <a:pt x="436084" y="201976"/>
                  <a:pt x="332342" y="403952"/>
                  <a:pt x="242371" y="649995"/>
                </a:cubicBezTo>
                <a:cubicBezTo>
                  <a:pt x="152400" y="896038"/>
                  <a:pt x="76200" y="1186149"/>
                  <a:pt x="0" y="147626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7" name="Freeform 76"/>
          <p:cNvSpPr/>
          <p:nvPr/>
        </p:nvSpPr>
        <p:spPr bwMode="auto">
          <a:xfrm>
            <a:off x="5607586" y="4516916"/>
            <a:ext cx="2164380" cy="1487277"/>
          </a:xfrm>
          <a:custGeom>
            <a:avLst/>
            <a:gdLst>
              <a:gd name="connsiteX0" fmla="*/ 2104221 w 2164380"/>
              <a:gd name="connsiteY0" fmla="*/ 0 h 1487277"/>
              <a:gd name="connsiteX1" fmla="*/ 1949985 w 2164380"/>
              <a:gd name="connsiteY1" fmla="*/ 539826 h 1487277"/>
              <a:gd name="connsiteX2" fmla="*/ 352539 w 2164380"/>
              <a:gd name="connsiteY2" fmla="*/ 947450 h 1487277"/>
              <a:gd name="connsiteX3" fmla="*/ 0 w 2164380"/>
              <a:gd name="connsiteY3" fmla="*/ 1487277 h 148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4380" h="1487277">
                <a:moveTo>
                  <a:pt x="2104221" y="0"/>
                </a:moveTo>
                <a:cubicBezTo>
                  <a:pt x="2173076" y="190959"/>
                  <a:pt x="2241932" y="381918"/>
                  <a:pt x="1949985" y="539826"/>
                </a:cubicBezTo>
                <a:cubicBezTo>
                  <a:pt x="1658038" y="697734"/>
                  <a:pt x="677536" y="789542"/>
                  <a:pt x="352539" y="947450"/>
                </a:cubicBezTo>
                <a:cubicBezTo>
                  <a:pt x="27541" y="1105359"/>
                  <a:pt x="13770" y="1296318"/>
                  <a:pt x="0" y="148727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6172200" y="4250216"/>
            <a:ext cx="0" cy="5334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05913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Interference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02385" y="1328428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33231" y="3306056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43031" y="1327237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33231" y="1328428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02385" y="3306056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3031" y="3306056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2559585" y="1518928"/>
            <a:ext cx="167364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2330985" y="1709428"/>
            <a:ext cx="0" cy="15966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2559585" y="3496556"/>
            <a:ext cx="167364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4461831" y="1709428"/>
            <a:ext cx="0" cy="15966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4690431" y="1517737"/>
            <a:ext cx="1752600" cy="119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4690431" y="1518928"/>
            <a:ext cx="1981200" cy="17871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6671631" y="1708237"/>
            <a:ext cx="0" cy="15978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2339248" y="3703208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649469"/>
            <a:ext cx="853440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live range of 2 variables overlap, or </a:t>
            </a:r>
            <a:r>
              <a:rPr lang="en-US" i="1" dirty="0" smtClean="0"/>
              <a:t>interfere</a:t>
            </a:r>
            <a:r>
              <a:rPr lang="en-US" dirty="0" smtClean="0"/>
              <a:t>, they cannot use same 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 cannot both be stored in register R5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</a:t>
            </a:r>
            <a:r>
              <a:rPr lang="en-US" i="1" dirty="0" smtClean="0"/>
              <a:t>can </a:t>
            </a:r>
            <a:r>
              <a:rPr lang="en-US" dirty="0" smtClean="0"/>
              <a:t>be stored in register R5 (at different, non-overlapping times)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many registers will we need?  - Guesses?</a:t>
            </a:r>
          </a:p>
        </p:txBody>
      </p:sp>
    </p:spTree>
    <p:extLst>
      <p:ext uri="{BB962C8B-B14F-4D97-AF65-F5344CB8AC3E}">
        <p14:creationId xmlns:p14="http://schemas.microsoft.com/office/powerpoint/2010/main" val="1905019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Graph - </a:t>
            </a:r>
            <a:r>
              <a:rPr lang="en-US" i="1" dirty="0" smtClean="0"/>
              <a:t>Coloring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754" y="1451372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4290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450181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1451372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754" y="34290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4290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840954" y="1641872"/>
            <a:ext cx="167364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612354" y="1832372"/>
            <a:ext cx="0" cy="15966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840954" y="3619500"/>
            <a:ext cx="167364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2743200" y="1832372"/>
            <a:ext cx="0" cy="15966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2971800" y="1640681"/>
            <a:ext cx="1752600" cy="119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2971800" y="1641872"/>
            <a:ext cx="1981200" cy="17871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4953000" y="1831181"/>
            <a:ext cx="0" cy="15978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620617" y="3826152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649469"/>
            <a:ext cx="8534400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Problem: </a:t>
            </a:r>
            <a:r>
              <a:rPr lang="en-US" i="1" dirty="0" smtClean="0"/>
              <a:t>color</a:t>
            </a:r>
            <a:r>
              <a:rPr lang="en-US" dirty="0" smtClean="0"/>
              <a:t> this interference graph, where each color represents a different physical 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Solution: simplify graph: recursively remove </a:t>
            </a:r>
            <a:r>
              <a:rPr lang="en-US" i="1" dirty="0" smtClean="0"/>
              <a:t>easiest </a:t>
            </a:r>
            <a:r>
              <a:rPr lang="en-US" dirty="0" smtClean="0"/>
              <a:t>nodes (lowest degree)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65721" y="1791662"/>
            <a:ext cx="1905000" cy="3810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Node	Degree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23892" y="2172662"/>
            <a:ext cx="1388658" cy="1754326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a	3</a:t>
            </a:r>
          </a:p>
          <a:p>
            <a:r>
              <a:rPr lang="en-US" dirty="0" smtClean="0"/>
              <a:t>b	2</a:t>
            </a:r>
          </a:p>
          <a:p>
            <a:r>
              <a:rPr lang="en-US" dirty="0" smtClean="0"/>
              <a:t>c	3</a:t>
            </a:r>
          </a:p>
          <a:p>
            <a:r>
              <a:rPr lang="en-US" dirty="0" smtClean="0"/>
              <a:t>d	3</a:t>
            </a:r>
          </a:p>
          <a:p>
            <a:r>
              <a:rPr lang="en-US" dirty="0" smtClean="0"/>
              <a:t>e	2</a:t>
            </a:r>
          </a:p>
          <a:p>
            <a:r>
              <a:rPr lang="en-US" dirty="0" smtClean="0"/>
              <a:t>f	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16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Graph - Remove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754" y="1451372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429000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450181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1451372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754" y="3429000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429000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840954" y="1641872"/>
            <a:ext cx="16736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612354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840954" y="3619500"/>
            <a:ext cx="16736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2743200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2971800" y="1640681"/>
            <a:ext cx="1752600" cy="119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2971800" y="1641872"/>
            <a:ext cx="1981200" cy="17871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4953000" y="1831181"/>
            <a:ext cx="0" cy="1597819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620617" y="3826152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5721" y="1791662"/>
            <a:ext cx="1905000" cy="3810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Node	Degree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23892" y="2172662"/>
            <a:ext cx="1388658" cy="1754326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a	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	2</a:t>
            </a:r>
          </a:p>
          <a:p>
            <a:r>
              <a:rPr lang="en-US" dirty="0" smtClean="0"/>
              <a:t>c	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d	3</a:t>
            </a:r>
          </a:p>
          <a:p>
            <a:r>
              <a:rPr lang="en-US" dirty="0" smtClean="0"/>
              <a:t>e	2</a:t>
            </a:r>
          </a:p>
          <a:p>
            <a:r>
              <a:rPr lang="en-US" dirty="0" smtClean="0"/>
              <a:t>f	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34937" y="5424299"/>
            <a:ext cx="4384254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Removed:	b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1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Graph - Remove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754" y="1451372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429000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450181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1451372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754" y="3429000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429000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840954" y="1641872"/>
            <a:ext cx="1673646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612354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840954" y="3619500"/>
            <a:ext cx="16736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2743200" y="1832372"/>
            <a:ext cx="0" cy="159662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2971800" y="1640681"/>
            <a:ext cx="1752600" cy="119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2971800" y="1641872"/>
            <a:ext cx="1981200" cy="178712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4953000" y="1831181"/>
            <a:ext cx="0" cy="1597819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620617" y="3826152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5721" y="1791662"/>
            <a:ext cx="1905000" cy="3810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Node	Degree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23892" y="2172662"/>
            <a:ext cx="1388658" cy="1754326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	2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	2</a:t>
            </a:r>
          </a:p>
          <a:p>
            <a:r>
              <a:rPr lang="en-US" dirty="0" smtClean="0"/>
              <a:t>c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/>
              <a:t>d	3</a:t>
            </a:r>
          </a:p>
          <a:p>
            <a:r>
              <a:rPr lang="en-US" dirty="0" smtClean="0"/>
              <a:t>e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/>
              <a:t>f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34937" y="5424299"/>
            <a:ext cx="4384254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Removed:	b a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88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Graph - Remove 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754" y="1451372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429000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450181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1451372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754" y="3429000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429000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840954" y="1641872"/>
            <a:ext cx="1673646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612354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840954" y="3619500"/>
            <a:ext cx="16736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2743200" y="1832372"/>
            <a:ext cx="0" cy="159662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2971800" y="1640681"/>
            <a:ext cx="1752600" cy="119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2971800" y="1641872"/>
            <a:ext cx="1981200" cy="178712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4953000" y="1831181"/>
            <a:ext cx="0" cy="1597819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620617" y="3826152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5721" y="1791662"/>
            <a:ext cx="1905000" cy="3810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Node	Degree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23892" y="2172662"/>
            <a:ext cx="1388658" cy="1754326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	2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	2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	1</a:t>
            </a:r>
          </a:p>
          <a:p>
            <a:r>
              <a:rPr lang="en-US" dirty="0" smtClean="0"/>
              <a:t>d	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e	1</a:t>
            </a:r>
          </a:p>
          <a:p>
            <a:r>
              <a:rPr lang="en-US" dirty="0" smtClean="0"/>
              <a:t>f	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34937" y="5424299"/>
            <a:ext cx="4384254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Removed:	b a c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85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Graph - Remove 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754" y="1451372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429000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1450181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1451372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754" y="3429000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429000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840954" y="1641872"/>
            <a:ext cx="1673646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612354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840954" y="3619500"/>
            <a:ext cx="1673646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2743200" y="1832372"/>
            <a:ext cx="0" cy="159662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2971800" y="1640681"/>
            <a:ext cx="1752600" cy="119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2971800" y="1641872"/>
            <a:ext cx="1981200" cy="178712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4953000" y="1831181"/>
            <a:ext cx="0" cy="1597819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620617" y="3826152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5721" y="1791662"/>
            <a:ext cx="1905000" cy="3810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Node	Degree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23892" y="2172662"/>
            <a:ext cx="1388658" cy="1754326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	2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	2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	1</a:t>
            </a:r>
          </a:p>
          <a:p>
            <a:r>
              <a:rPr lang="en-US" dirty="0" smtClean="0"/>
              <a:t>d	2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	1</a:t>
            </a:r>
          </a:p>
          <a:p>
            <a:r>
              <a:rPr lang="en-US" dirty="0" smtClean="0"/>
              <a:t>f	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34937" y="5424299"/>
            <a:ext cx="4384254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Removed:	b a c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46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Graph - Color!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754" y="1451372"/>
            <a:ext cx="457200" cy="381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3429000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1450181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1451372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754" y="3429000"/>
            <a:ext cx="457200" cy="3810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429000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840954" y="1641872"/>
            <a:ext cx="1673646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612354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840954" y="3619500"/>
            <a:ext cx="1673646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2743200" y="1832372"/>
            <a:ext cx="0" cy="159662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2971800" y="1640681"/>
            <a:ext cx="1752600" cy="119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2971800" y="1641872"/>
            <a:ext cx="1981200" cy="178712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4953000" y="1831181"/>
            <a:ext cx="0" cy="1597819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620617" y="3826152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34937" y="5424299"/>
            <a:ext cx="4384254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Removed:	b a c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019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Graph - Add 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754" y="1451372"/>
            <a:ext cx="457200" cy="381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3429000"/>
            <a:ext cx="457200" cy="381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450181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1451372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754" y="3429000"/>
            <a:ext cx="457200" cy="3810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429000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840954" y="1641872"/>
            <a:ext cx="1673646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612354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840954" y="3619500"/>
            <a:ext cx="16736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2743200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2971800" y="1640681"/>
            <a:ext cx="1752600" cy="119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2971800" y="1641872"/>
            <a:ext cx="1981200" cy="178712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4953000" y="1831181"/>
            <a:ext cx="0" cy="1597819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620617" y="3826152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34937" y="5424299"/>
            <a:ext cx="4384254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Removed:	b a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07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Graph - Add 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754" y="1451372"/>
            <a:ext cx="457200" cy="381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3429000"/>
            <a:ext cx="457200" cy="381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450181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1451372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754" y="3429000"/>
            <a:ext cx="457200" cy="3810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429000"/>
            <a:ext cx="457200" cy="381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840954" y="1641872"/>
            <a:ext cx="1673646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612354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840954" y="3619500"/>
            <a:ext cx="16736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2743200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2971800" y="1640681"/>
            <a:ext cx="1752600" cy="119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2971800" y="1641872"/>
            <a:ext cx="1981200" cy="1787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4953000" y="1831181"/>
            <a:ext cx="0" cy="159781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620617" y="3826152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34937" y="5424299"/>
            <a:ext cx="4384254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Removed:	b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82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0FBD57ED-7813-4256-AD68-304F842355D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 Allocation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2057400"/>
            <a:ext cx="78486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At each point in the code, pick which values to keep in registers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Insert code to move values between registers and memory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 additional transformations – scheduling already ran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But will usually re-run scheduling afterwards (to include the effects of spilling)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Minimize inserted save/restores ("spill" code)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Graph - Add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754" y="1451372"/>
            <a:ext cx="457200" cy="381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3429000"/>
            <a:ext cx="457200" cy="381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450181"/>
            <a:ext cx="457200" cy="381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1451372"/>
            <a:ext cx="457200" cy="3810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754" y="3429000"/>
            <a:ext cx="457200" cy="3810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429000"/>
            <a:ext cx="457200" cy="381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840954" y="1641872"/>
            <a:ext cx="16736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612354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840954" y="3619500"/>
            <a:ext cx="16736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2743200" y="1832372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2971800" y="1640681"/>
            <a:ext cx="1752600" cy="11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2971800" y="1641872"/>
            <a:ext cx="1981200" cy="1787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4953000" y="1831181"/>
            <a:ext cx="0" cy="159781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620617" y="3826152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34937" y="5424299"/>
            <a:ext cx="4384254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Removed:	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80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Graph - Add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6354" y="1448991"/>
            <a:ext cx="457200" cy="381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3426619"/>
            <a:ext cx="457200" cy="381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1447800"/>
            <a:ext cx="457200" cy="381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7200" y="1448991"/>
            <a:ext cx="457200" cy="3810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354" y="3426619"/>
            <a:ext cx="457200" cy="3810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0" y="3426619"/>
            <a:ext cx="457200" cy="381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4" name="Straight Connector 13"/>
          <p:cNvCxnSpPr>
            <a:stCxn id="7" idx="3"/>
            <a:endCxn id="10" idx="1"/>
          </p:cNvCxnSpPr>
          <p:nvPr/>
        </p:nvCxnSpPr>
        <p:spPr bwMode="auto">
          <a:xfrm>
            <a:off x="2593554" y="1639491"/>
            <a:ext cx="16736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11" idx="0"/>
          </p:cNvCxnSpPr>
          <p:nvPr/>
        </p:nvCxnSpPr>
        <p:spPr bwMode="auto">
          <a:xfrm>
            <a:off x="2364954" y="1829991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1"/>
            <a:endCxn id="11" idx="3"/>
          </p:cNvCxnSpPr>
          <p:nvPr/>
        </p:nvCxnSpPr>
        <p:spPr bwMode="auto">
          <a:xfrm flipH="1">
            <a:off x="2593554" y="3617119"/>
            <a:ext cx="16736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0"/>
            <a:endCxn id="10" idx="2"/>
          </p:cNvCxnSpPr>
          <p:nvPr/>
        </p:nvCxnSpPr>
        <p:spPr bwMode="auto">
          <a:xfrm flipV="1">
            <a:off x="4495800" y="1829991"/>
            <a:ext cx="0" cy="1596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3"/>
            <a:endCxn id="9" idx="1"/>
          </p:cNvCxnSpPr>
          <p:nvPr/>
        </p:nvCxnSpPr>
        <p:spPr bwMode="auto">
          <a:xfrm flipV="1">
            <a:off x="4724400" y="1638300"/>
            <a:ext cx="1752600" cy="11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0" idx="3"/>
            <a:endCxn id="12" idx="0"/>
          </p:cNvCxnSpPr>
          <p:nvPr/>
        </p:nvCxnSpPr>
        <p:spPr bwMode="auto">
          <a:xfrm>
            <a:off x="4724400" y="1639491"/>
            <a:ext cx="1981200" cy="1787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2"/>
            <a:endCxn id="12" idx="0"/>
          </p:cNvCxnSpPr>
          <p:nvPr/>
        </p:nvCxnSpPr>
        <p:spPr bwMode="auto">
          <a:xfrm>
            <a:off x="6705600" y="1828800"/>
            <a:ext cx="0" cy="159781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2373217" y="3823771"/>
            <a:ext cx="4329629" cy="550843"/>
          </a:xfrm>
          <a:custGeom>
            <a:avLst/>
            <a:gdLst>
              <a:gd name="connsiteX0" fmla="*/ 0 w 4329629"/>
              <a:gd name="connsiteY0" fmla="*/ 0 h 550843"/>
              <a:gd name="connsiteX1" fmla="*/ 2148289 w 4329629"/>
              <a:gd name="connsiteY1" fmla="*/ 550843 h 550843"/>
              <a:gd name="connsiteX2" fmla="*/ 4329629 w 4329629"/>
              <a:gd name="connsiteY2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9629" h="550843">
                <a:moveTo>
                  <a:pt x="0" y="0"/>
                </a:moveTo>
                <a:cubicBezTo>
                  <a:pt x="713342" y="275421"/>
                  <a:pt x="1426684" y="550843"/>
                  <a:pt x="2148289" y="550843"/>
                </a:cubicBezTo>
                <a:cubicBezTo>
                  <a:pt x="2869894" y="550843"/>
                  <a:pt x="3599761" y="275421"/>
                  <a:pt x="4329629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6354" y="4771766"/>
            <a:ext cx="4797845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 colors are enough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red = R1, green = R2, blue = R3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less registers available - need to </a:t>
            </a:r>
            <a:r>
              <a:rPr lang="en-US" i="1" dirty="0" smtClean="0"/>
              <a:t>spill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1551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Live Ranges: More Realistic Example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447800" y="990600"/>
            <a:ext cx="3276600" cy="42672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...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+ 0]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2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@x]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@y]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@z]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v</a:t>
            </a:r>
            <a:r>
              <a:rPr lang="en-US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2000" baseline="-25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sz="20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endParaRPr lang="en-US" sz="2000" baseline="-25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+ 0]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endParaRPr lang="en-US" sz="2000" baseline="-25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  <a:defRPr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81600" y="1407306"/>
            <a:ext cx="3313112" cy="3849687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/>
              <a:t>v</a:t>
            </a:r>
            <a:r>
              <a:rPr lang="en-US" sz="2000" baseline="-25000" dirty="0" err="1" smtClean="0"/>
              <a:t>arp</a:t>
            </a:r>
            <a:r>
              <a:rPr lang="en-US" sz="2000" dirty="0" smtClean="0"/>
              <a:t>		1..11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/>
              <a:t>v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		2..7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/>
              <a:t>v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		7..8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/>
              <a:t>v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		8..9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/>
              <a:t>v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		9..10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/>
              <a:t>v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		10..11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		3..7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/>
              <a:t>v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		4..8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/>
              <a:t>v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		5..9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/>
              <a:t>v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		6..10</a:t>
            </a:r>
            <a:endParaRPr lang="en-US" sz="2000" dirty="0"/>
          </a:p>
        </p:txBody>
      </p:sp>
      <p:sp>
        <p:nvSpPr>
          <p:cNvPr id="16391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9B156CDF-7E08-4356-825C-5018BCFAC0D4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181600" y="1007196"/>
            <a:ext cx="3318428" cy="40011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Register		Interval</a:t>
            </a:r>
            <a:endParaRPr lang="en-US" sz="2000" dirty="0"/>
          </a:p>
        </p:txBody>
      </p:sp>
      <p:sp>
        <p:nvSpPr>
          <p:cNvPr id="3" name="Down Arrow 2"/>
          <p:cNvSpPr/>
          <p:nvPr/>
        </p:nvSpPr>
        <p:spPr bwMode="auto">
          <a:xfrm>
            <a:off x="4446541" y="1488281"/>
            <a:ext cx="228600" cy="16764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4463980" y="3346847"/>
            <a:ext cx="216040" cy="57626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4170065" y="3698081"/>
            <a:ext cx="216040" cy="57626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4462305" y="4112419"/>
            <a:ext cx="216040" cy="57626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4170065" y="4464739"/>
            <a:ext cx="216040" cy="57626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8000" y="5499591"/>
            <a:ext cx="6165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example, virtual registers </a:t>
            </a:r>
            <a:r>
              <a:rPr lang="en-US" i="1" dirty="0" smtClean="0"/>
              <a:t>are</a:t>
            </a:r>
            <a:r>
              <a:rPr lang="en-US" dirty="0" smtClean="0"/>
              <a:t> re-</a:t>
            </a:r>
            <a:r>
              <a:rPr lang="en-US" dirty="0" err="1" smtClean="0"/>
              <a:t>def'd</a:t>
            </a:r>
            <a:r>
              <a:rPr lang="en-US" dirty="0" smtClean="0"/>
              <a:t>.    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w</a:t>
            </a:r>
            <a:r>
              <a:rPr lang="en-US" dirty="0" smtClean="0"/>
              <a:t> participates in 5 live ranges 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v</a:t>
            </a:r>
            <a:r>
              <a:rPr lang="en-US" baseline="-25000" dirty="0" err="1"/>
              <a:t>w</a:t>
            </a:r>
            <a:r>
              <a:rPr lang="en-US" dirty="0" smtClean="0"/>
              <a:t> [7..8] </a:t>
            </a:r>
            <a:r>
              <a:rPr lang="en-US" i="1" dirty="0" smtClean="0"/>
              <a:t>interferes</a:t>
            </a:r>
            <a:r>
              <a:rPr lang="en-US" dirty="0" smtClean="0"/>
              <a:t> with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[4..8] but not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w</a:t>
            </a:r>
            <a:r>
              <a:rPr lang="en-US" dirty="0" smtClean="0"/>
              <a:t> [9..10]</a:t>
            </a:r>
          </a:p>
          <a:p>
            <a:r>
              <a:rPr lang="en-US" dirty="0" smtClean="0"/>
              <a:t>But no control flow!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83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Build Live Ranges, 1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2133600"/>
            <a:ext cx="7772400" cy="3176344"/>
          </a:xfrm>
        </p:spPr>
        <p:txBody>
          <a:bodyPr/>
          <a:lstStyle/>
          <a:p>
            <a:r>
              <a:rPr lang="en-US" sz="2400" dirty="0" smtClean="0"/>
              <a:t>Use dataflow information to build interference graph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Nodes = live ranges</a:t>
            </a:r>
          </a:p>
          <a:p>
            <a:pPr lvl="1"/>
            <a:r>
              <a:rPr lang="en-US" sz="2000" dirty="0" smtClean="0"/>
              <a:t>Add an edge for each pair of live ranges that overlap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200" dirty="0" smtClean="0"/>
              <a:t>Beware copy instructions:</a:t>
            </a:r>
          </a:p>
          <a:p>
            <a:pPr lvl="2"/>
            <a:r>
              <a:rPr lang="en-US" sz="1800" dirty="0" err="1" smtClean="0"/>
              <a:t>r</a:t>
            </a:r>
            <a:r>
              <a:rPr lang="en-US" sz="1800" baseline="-25000" dirty="0" err="1"/>
              <a:t>x</a:t>
            </a:r>
            <a:r>
              <a:rPr lang="en-US" sz="1800" dirty="0" smtClean="0"/>
              <a:t> = </a:t>
            </a:r>
            <a:r>
              <a:rPr lang="en-US" sz="1800" dirty="0" err="1" smtClean="0"/>
              <a:t>r</a:t>
            </a:r>
            <a:r>
              <a:rPr lang="en-US" sz="1800" baseline="-25000" dirty="0" err="1" smtClean="0"/>
              <a:t>y</a:t>
            </a:r>
            <a:r>
              <a:rPr lang="en-US" sz="1800" dirty="0" smtClean="0"/>
              <a:t> does not create interference between </a:t>
            </a:r>
            <a:r>
              <a:rPr lang="en-US" sz="1800" dirty="0" err="1" smtClean="0"/>
              <a:t>r</a:t>
            </a:r>
            <a:r>
              <a:rPr lang="en-US" sz="1800" baseline="-25000" dirty="0" err="1" smtClean="0"/>
              <a:t>x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dirty="0" err="1" smtClean="0"/>
              <a:t>r</a:t>
            </a:r>
            <a:r>
              <a:rPr lang="en-US" sz="1800" baseline="-25000" dirty="0" err="1" smtClean="0"/>
              <a:t>y</a:t>
            </a:r>
            <a:r>
              <a:rPr lang="en-US" sz="1800" dirty="0" smtClean="0"/>
              <a:t> :</a:t>
            </a:r>
          </a:p>
          <a:p>
            <a:pPr lvl="2"/>
            <a:r>
              <a:rPr lang="en-US" sz="1800" dirty="0" smtClean="0"/>
              <a:t>can use same register if the ranges do not otherwise interfere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F316062A-2AA4-40B3-8139-6AB8D52D7029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Build Live Ranges, 2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76400"/>
            <a:ext cx="8305800" cy="3581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Construct the interference graph 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000" dirty="0" smtClean="0"/>
              <a:t>Find live ranges – SSA</a:t>
            </a:r>
          </a:p>
          <a:p>
            <a:pPr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1800" dirty="0" smtClean="0"/>
              <a:t>Build SSA form of IR</a:t>
            </a:r>
          </a:p>
          <a:p>
            <a:pPr lvl="1">
              <a:defRPr/>
            </a:pPr>
            <a:r>
              <a:rPr lang="en-US" sz="1800" dirty="0" smtClean="0"/>
              <a:t>Live range initially includes single SSA name'</a:t>
            </a:r>
          </a:p>
          <a:p>
            <a:pPr lvl="1">
              <a:defRPr/>
            </a:pPr>
            <a:r>
              <a:rPr lang="en-US" sz="1800" dirty="0" smtClean="0"/>
              <a:t>At a </a:t>
            </a:r>
            <a:r>
              <a:rPr lang="en-US" sz="1800" dirty="0" smtClean="0">
                <a:sym typeface="Symbol"/>
              </a:rPr>
              <a:t>-function, form union of live ranges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Either rewrite code to use live range names or keep a mapping between SSA names and live-range names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DFD11568-2E64-4627-AB22-D8B60D71D965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Simplify &amp; Color Algorithm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A69198B3-7BDA-4C0A-84AF-582A41D1ADC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485900" y="1776503"/>
            <a:ext cx="662940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while graph cannot be colored</a:t>
            </a:r>
          </a:p>
          <a:p>
            <a:r>
              <a:rPr lang="en-US" dirty="0"/>
              <a:t> </a:t>
            </a:r>
            <a:r>
              <a:rPr lang="en-US" dirty="0" smtClean="0"/>
              <a:t>  remove </a:t>
            </a:r>
            <a:r>
              <a:rPr lang="en-US" i="1" dirty="0"/>
              <a:t>easiest</a:t>
            </a:r>
            <a:r>
              <a:rPr lang="en-US" dirty="0"/>
              <a:t> node (fewest neighbors = lowest </a:t>
            </a:r>
            <a:r>
              <a:rPr lang="en-US" i="1" dirty="0"/>
              <a:t>degree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if degree of easiest node &gt; k insert spill code</a:t>
            </a:r>
          </a:p>
          <a:p>
            <a:r>
              <a:rPr lang="en-US" dirty="0"/>
              <a:t> </a:t>
            </a:r>
            <a:r>
              <a:rPr lang="en-US" dirty="0" smtClean="0"/>
              <a:t>  remember that node into stack</a:t>
            </a:r>
          </a:p>
          <a:p>
            <a:r>
              <a:rPr lang="en-US" dirty="0"/>
              <a:t> </a:t>
            </a:r>
            <a:r>
              <a:rPr lang="en-US" dirty="0" smtClean="0"/>
              <a:t>  recalculate degree of each remaining node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5900" y="1335940"/>
            <a:ext cx="1166411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Simplify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00589" y="4178618"/>
            <a:ext cx="6629400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color the sole remaining node</a:t>
            </a:r>
          </a:p>
          <a:p>
            <a:r>
              <a:rPr lang="en-US" dirty="0" smtClean="0"/>
              <a:t>while stack is non-empty</a:t>
            </a:r>
          </a:p>
          <a:p>
            <a:r>
              <a:rPr lang="en-US" dirty="0" smtClean="0"/>
              <a:t>   pop node from stack</a:t>
            </a:r>
          </a:p>
          <a:p>
            <a:r>
              <a:rPr lang="en-US" dirty="0"/>
              <a:t> </a:t>
            </a:r>
            <a:r>
              <a:rPr lang="en-US" dirty="0" smtClean="0"/>
              <a:t>  color newly expanded graph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00589" y="3728088"/>
            <a:ext cx="770722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Color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Coalescing Live Ranges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209800"/>
            <a:ext cx="8229600" cy="2895600"/>
          </a:xfrm>
        </p:spPr>
        <p:txBody>
          <a:bodyPr/>
          <a:lstStyle/>
          <a:p>
            <a:r>
              <a:rPr lang="en-US" sz="2000" dirty="0" smtClean="0"/>
              <a:t>Idea: if two live ranges are connected by a copy operation (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=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y</a:t>
            </a:r>
            <a:r>
              <a:rPr lang="en-US" sz="2000" dirty="0" smtClean="0">
                <a:sym typeface="Symbol" pitchFamily="18" charset="2"/>
              </a:rPr>
              <a:t>) do not otherwise interfere, then coalesce</a:t>
            </a:r>
          </a:p>
          <a:p>
            <a:endParaRPr lang="en-US" sz="2000" dirty="0" smtClean="0">
              <a:sym typeface="Symbol" pitchFamily="18" charset="2"/>
            </a:endParaRPr>
          </a:p>
          <a:p>
            <a:pPr lvl="1"/>
            <a:r>
              <a:rPr lang="en-US" sz="1800" dirty="0" smtClean="0">
                <a:sym typeface="Symbol" pitchFamily="18" charset="2"/>
              </a:rPr>
              <a:t>Rewrite all references to </a:t>
            </a:r>
            <a:r>
              <a:rPr lang="en-US" sz="1800" dirty="0" err="1" smtClean="0">
                <a:sym typeface="Symbol" pitchFamily="18" charset="2"/>
              </a:rPr>
              <a:t>r</a:t>
            </a:r>
            <a:r>
              <a:rPr lang="en-US" sz="1800" baseline="-25000" dirty="0" err="1" smtClean="0"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 to use </a:t>
            </a:r>
            <a:r>
              <a:rPr lang="en-US" sz="1800" dirty="0" err="1" smtClean="0">
                <a:sym typeface="Symbol" pitchFamily="18" charset="2"/>
              </a:rPr>
              <a:t>r</a:t>
            </a:r>
            <a:r>
              <a:rPr lang="en-US" sz="1800" baseline="-25000" dirty="0" err="1" smtClean="0">
                <a:sym typeface="Symbol" pitchFamily="18" charset="2"/>
              </a:rPr>
              <a:t>y</a:t>
            </a:r>
            <a:endParaRPr lang="en-US" sz="1800" baseline="-25000" dirty="0" smtClean="0">
              <a:sym typeface="Symbol" pitchFamily="18" charset="2"/>
            </a:endParaRPr>
          </a:p>
          <a:p>
            <a:pPr lvl="1"/>
            <a:r>
              <a:rPr lang="en-US" sz="1800" dirty="0" smtClean="0">
                <a:sym typeface="Symbol" pitchFamily="18" charset="2"/>
              </a:rPr>
              <a:t>Remove the copy instruction</a:t>
            </a:r>
          </a:p>
          <a:p>
            <a:pPr lvl="1"/>
            <a:endParaRPr lang="en-US" sz="1800" dirty="0" smtClean="0">
              <a:sym typeface="Symbol" pitchFamily="18" charset="2"/>
            </a:endParaRPr>
          </a:p>
          <a:p>
            <a:r>
              <a:rPr lang="en-US" sz="2000" dirty="0" smtClean="0">
                <a:sym typeface="Symbol" pitchFamily="18" charset="2"/>
              </a:rPr>
              <a:t>Then fix up interference graph</a:t>
            </a:r>
            <a:endParaRPr lang="en-US" sz="2000" dirty="0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6C28F82C-6082-4B6B-8105-DD2244911B87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Advantages of Coalescing?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76400"/>
            <a:ext cx="7772400" cy="41148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400" dirty="0" smtClean="0"/>
              <a:t>Makes the code smaller, faster (no copy operation)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Shrinks number of live ranges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Reduces the degree of any live range that interfered with both live ranges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 and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y</a:t>
            </a:r>
            <a:endParaRPr lang="en-US" sz="2400" baseline="-25000" dirty="0" smtClean="0"/>
          </a:p>
          <a:p>
            <a:pPr>
              <a:defRPr/>
            </a:pPr>
            <a:endParaRPr lang="en-US" sz="2400" baseline="-25000" dirty="0" smtClean="0"/>
          </a:p>
          <a:p>
            <a:pPr>
              <a:defRPr/>
            </a:pPr>
            <a:r>
              <a:rPr lang="en-US" sz="2400" dirty="0" smtClean="0"/>
              <a:t>But: coalescing two live ranges can prevent coalescing of others, so ordering matters</a:t>
            </a:r>
          </a:p>
          <a:p>
            <a:pPr lvl="1">
              <a:defRPr/>
            </a:pPr>
            <a:r>
              <a:rPr lang="en-US" sz="2000" dirty="0" smtClean="0"/>
              <a:t>coalesce most frequently executed ranges first (</a:t>
            </a:r>
            <a:r>
              <a:rPr lang="en-US" sz="2000" dirty="0" err="1" smtClean="0"/>
              <a:t>eg</a:t>
            </a:r>
            <a:r>
              <a:rPr lang="en-US" sz="2000" dirty="0" smtClean="0"/>
              <a:t>: inner loops)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Can have a substantial payoff – do it!</a:t>
            </a:r>
            <a:endParaRPr lang="en-US" sz="2400" dirty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A8316EB8-1B1B-41EA-B4B9-A31E990704D5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Overall Structure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64C62758-FE11-4D95-9E61-8B4BD476565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970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3048000"/>
            <a:ext cx="10668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Find live ranges</a:t>
            </a:r>
          </a:p>
        </p:txBody>
      </p:sp>
      <p:sp>
        <p:nvSpPr>
          <p:cNvPr id="2970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3048000"/>
            <a:ext cx="11430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Build int. graph</a:t>
            </a:r>
          </a:p>
        </p:txBody>
      </p:sp>
      <p:sp>
        <p:nvSpPr>
          <p:cNvPr id="2970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048000"/>
            <a:ext cx="11430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Coalesce</a:t>
            </a:r>
          </a:p>
        </p:txBody>
      </p:sp>
      <p:sp>
        <p:nvSpPr>
          <p:cNvPr id="29705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3048000"/>
            <a:ext cx="11430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Spill Costs</a:t>
            </a:r>
          </a:p>
        </p:txBody>
      </p:sp>
      <p:sp>
        <p:nvSpPr>
          <p:cNvPr id="2970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53200" y="3048000"/>
            <a:ext cx="11430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Find Coloring</a:t>
            </a:r>
          </a:p>
        </p:txBody>
      </p:sp>
      <p:cxnSp>
        <p:nvCxnSpPr>
          <p:cNvPr id="29707" name="Straight Arrow Connector 12"/>
          <p:cNvCxnSpPr>
            <a:cxnSpLocks noChangeShapeType="1"/>
            <a:stCxn id="29702" idx="3"/>
            <a:endCxn id="29703" idx="1"/>
          </p:cNvCxnSpPr>
          <p:nvPr>
            <p:custDataLst>
              <p:tags r:id="rId10"/>
            </p:custDataLst>
          </p:nvPr>
        </p:nvCxnSpPr>
        <p:spPr bwMode="auto">
          <a:xfrm>
            <a:off x="1905000" y="3429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8" name="Straight Arrow Connector 14"/>
          <p:cNvCxnSpPr>
            <a:cxnSpLocks noChangeShapeType="1"/>
            <a:stCxn id="29703" idx="3"/>
            <a:endCxn id="29704" idx="1"/>
          </p:cNvCxnSpPr>
          <p:nvPr>
            <p:custDataLst>
              <p:tags r:id="rId11"/>
            </p:custDataLst>
          </p:nvPr>
        </p:nvCxnSpPr>
        <p:spPr bwMode="auto">
          <a:xfrm>
            <a:off x="3429000" y="3429000"/>
            <a:ext cx="304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9" name="Straight Arrow Connector 16"/>
          <p:cNvCxnSpPr>
            <a:cxnSpLocks noChangeShapeType="1"/>
            <a:stCxn id="29704" idx="3"/>
            <a:endCxn id="29705" idx="1"/>
          </p:cNvCxnSpPr>
          <p:nvPr>
            <p:custDataLst>
              <p:tags r:id="rId12"/>
            </p:custDataLst>
          </p:nvPr>
        </p:nvCxnSpPr>
        <p:spPr bwMode="auto">
          <a:xfrm>
            <a:off x="4876800" y="3429000"/>
            <a:ext cx="304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0" name="Straight Arrow Connector 18"/>
          <p:cNvCxnSpPr>
            <a:cxnSpLocks noChangeShapeType="1"/>
            <a:stCxn id="29705" idx="3"/>
            <a:endCxn id="29706" idx="1"/>
          </p:cNvCxnSpPr>
          <p:nvPr>
            <p:custDataLst>
              <p:tags r:id="rId13"/>
            </p:custDataLst>
          </p:nvPr>
        </p:nvCxnSpPr>
        <p:spPr bwMode="auto">
          <a:xfrm>
            <a:off x="6324600" y="3429000"/>
            <a:ext cx="228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1" name="Rectangle 1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4419600"/>
            <a:ext cx="11430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Insert Spills</a:t>
            </a:r>
          </a:p>
        </p:txBody>
      </p:sp>
      <p:cxnSp>
        <p:nvCxnSpPr>
          <p:cNvPr id="29712" name="Straight Arrow Connector 21"/>
          <p:cNvCxnSpPr>
            <a:cxnSpLocks noChangeShapeType="1"/>
            <a:stCxn id="29706" idx="3"/>
          </p:cNvCxnSpPr>
          <p:nvPr>
            <p:custDataLst>
              <p:tags r:id="rId15"/>
            </p:custDataLst>
          </p:nvPr>
        </p:nvCxnSpPr>
        <p:spPr bwMode="auto">
          <a:xfrm>
            <a:off x="7696200" y="3429000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3" name="TextBox 2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848600" y="3048000"/>
            <a:ext cx="1054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No Spills</a:t>
            </a:r>
          </a:p>
        </p:txBody>
      </p:sp>
      <p:cxnSp>
        <p:nvCxnSpPr>
          <p:cNvPr id="29714" name="Shape 24"/>
          <p:cNvCxnSpPr>
            <a:cxnSpLocks noChangeShapeType="1"/>
            <a:stCxn id="29704" idx="3"/>
            <a:endCxn id="29703" idx="1"/>
          </p:cNvCxnSpPr>
          <p:nvPr>
            <p:custDataLst>
              <p:tags r:id="rId17"/>
            </p:custDataLst>
          </p:nvPr>
        </p:nvCxnSpPr>
        <p:spPr bwMode="auto">
          <a:xfrm flipH="1">
            <a:off x="2286000" y="3429000"/>
            <a:ext cx="2590800" cy="1588"/>
          </a:xfrm>
          <a:prstGeom prst="curvedConnector5">
            <a:avLst>
              <a:gd name="adj1" fmla="val -8824"/>
              <a:gd name="adj2" fmla="val -51618704"/>
              <a:gd name="adj3" fmla="val 108824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5" name="TextBox 3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86000" y="2133600"/>
            <a:ext cx="2720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More Coalescing Possible</a:t>
            </a:r>
          </a:p>
        </p:txBody>
      </p:sp>
      <p:cxnSp>
        <p:nvCxnSpPr>
          <p:cNvPr id="29716" name="Straight Arrow Connector 33"/>
          <p:cNvCxnSpPr>
            <a:cxnSpLocks noChangeShapeType="1"/>
            <a:endCxn id="29702" idx="1"/>
          </p:cNvCxnSpPr>
          <p:nvPr>
            <p:custDataLst>
              <p:tags r:id="rId19"/>
            </p:custDataLst>
          </p:nvPr>
        </p:nvCxnSpPr>
        <p:spPr bwMode="auto">
          <a:xfrm>
            <a:off x="381000" y="34290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7" name="Shape 36"/>
          <p:cNvCxnSpPr>
            <a:cxnSpLocks noChangeShapeType="1"/>
            <a:stCxn id="29706" idx="2"/>
            <a:endCxn id="29711" idx="3"/>
          </p:cNvCxnSpPr>
          <p:nvPr>
            <p:custDataLst>
              <p:tags r:id="rId20"/>
            </p:custDataLst>
          </p:nvPr>
        </p:nvCxnSpPr>
        <p:spPr bwMode="auto">
          <a:xfrm rot="5400000">
            <a:off x="5505450" y="3181350"/>
            <a:ext cx="990600" cy="2247900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8" name="TextBox 3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916738" y="4125913"/>
            <a:ext cx="703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Spills</a:t>
            </a:r>
          </a:p>
        </p:txBody>
      </p:sp>
      <p:cxnSp>
        <p:nvCxnSpPr>
          <p:cNvPr id="29719" name="Curved Connector 39"/>
          <p:cNvCxnSpPr>
            <a:cxnSpLocks noChangeShapeType="1"/>
            <a:stCxn id="29711" idx="1"/>
            <a:endCxn id="29702" idx="1"/>
          </p:cNvCxnSpPr>
          <p:nvPr>
            <p:custDataLst>
              <p:tags r:id="rId22"/>
            </p:custDataLst>
          </p:nvPr>
        </p:nvCxnSpPr>
        <p:spPr bwMode="auto">
          <a:xfrm rot="10800000">
            <a:off x="838200" y="3429000"/>
            <a:ext cx="2895600" cy="1371600"/>
          </a:xfrm>
          <a:prstGeom prst="curvedConnector3">
            <a:avLst>
              <a:gd name="adj1" fmla="val 112495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Real-Life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371600"/>
            <a:ext cx="8077200" cy="487203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 smtClean="0"/>
              <a:t>Need to deal with irregularities in the register set</a:t>
            </a:r>
          </a:p>
          <a:p>
            <a:pPr>
              <a:defRPr/>
            </a:pPr>
            <a:endParaRPr lang="en-US" sz="2400" dirty="0" smtClean="0"/>
          </a:p>
          <a:p>
            <a:pPr lvl="1">
              <a:defRPr/>
            </a:pPr>
            <a:r>
              <a:rPr lang="en-US" sz="2000" dirty="0" smtClean="0"/>
              <a:t>Some operations require dedicated registers</a:t>
            </a:r>
          </a:p>
          <a:p>
            <a:pPr lvl="2">
              <a:defRPr/>
            </a:pPr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err="1" smtClean="0">
                <a:solidFill>
                  <a:srgbClr val="0070C0"/>
                </a:solidFill>
              </a:rPr>
              <a:t>idiv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in x86</a:t>
            </a:r>
          </a:p>
          <a:p>
            <a:pPr lvl="2">
              <a:defRPr/>
            </a:pPr>
            <a:r>
              <a:rPr lang="en-US" sz="1800" dirty="0" err="1" smtClean="0"/>
              <a:t>Eg</a:t>
            </a:r>
            <a:r>
              <a:rPr lang="en-US" sz="1800" dirty="0" smtClean="0"/>
              <a:t>: split address/data registers in M68k</a:t>
            </a:r>
          </a:p>
          <a:p>
            <a:pPr lvl="1">
              <a:defRPr/>
            </a:pPr>
            <a:r>
              <a:rPr lang="en-US" sz="2000" dirty="0" smtClean="0"/>
              <a:t>Register conventions like function results</a:t>
            </a:r>
          </a:p>
          <a:p>
            <a:pPr lvl="2">
              <a:defRPr/>
            </a:pPr>
            <a:r>
              <a:rPr lang="en-US" sz="1800" dirty="0" err="1" smtClean="0"/>
              <a:t>Eg</a:t>
            </a:r>
            <a:r>
              <a:rPr lang="en-US" sz="1800" dirty="0" smtClean="0"/>
              <a:t>: use of registers across calls (return in EAX)</a:t>
            </a:r>
          </a:p>
          <a:p>
            <a:pPr lvl="1">
              <a:defRPr/>
            </a:pPr>
            <a:r>
              <a:rPr lang="en-US" sz="2200" dirty="0" smtClean="0"/>
              <a:t>Different register classes</a:t>
            </a:r>
          </a:p>
          <a:p>
            <a:pPr lvl="2">
              <a:defRPr/>
            </a:pPr>
            <a:r>
              <a:rPr lang="en-US" sz="1800" dirty="0" err="1" smtClean="0"/>
              <a:t>Eg</a:t>
            </a:r>
            <a:r>
              <a:rPr lang="en-US" sz="1800" dirty="0" smtClean="0"/>
              <a:t>: integer, floating-point, SIMD</a:t>
            </a:r>
          </a:p>
          <a:p>
            <a:pPr lvl="1">
              <a:defRPr/>
            </a:pPr>
            <a:r>
              <a:rPr lang="en-US" sz="2200" dirty="0" smtClean="0"/>
              <a:t>Overlapping registers</a:t>
            </a:r>
          </a:p>
          <a:p>
            <a:pPr lvl="2">
              <a:defRPr/>
            </a:pPr>
            <a:r>
              <a:rPr lang="en-US" sz="1800" dirty="0" err="1" smtClean="0"/>
              <a:t>Eg</a:t>
            </a:r>
            <a:r>
              <a:rPr lang="en-US" sz="1800" dirty="0" smtClean="0"/>
              <a:t>: x86 AL, AH, AX, EAX, RAX</a:t>
            </a:r>
          </a:p>
          <a:p>
            <a:pPr lvl="2"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400" dirty="0" smtClean="0"/>
              <a:t>Model by </a:t>
            </a:r>
            <a:r>
              <a:rPr lang="en-US" sz="2400" dirty="0" err="1" smtClean="0"/>
              <a:t>precoloring</a:t>
            </a:r>
            <a:r>
              <a:rPr lang="en-US" sz="2400" dirty="0" smtClean="0"/>
              <a:t> nodes, adding constraints in the graph, etc.</a:t>
            </a:r>
            <a:endParaRPr lang="en-US" sz="2400" dirty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86727915-E42E-4728-AFF4-78C7F5142EFA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CB58F77F-ADDA-4E0A-81C8-DFDE1534966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Allocation vs Assignment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19200" y="2590800"/>
            <a:ext cx="6858000" cy="24780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Allocation: which values to keep in registers?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Assignment: which specific registers?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Compiler must do both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2681"/>
            <a:ext cx="8850170" cy="3886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Recall: </a:t>
            </a:r>
          </a:p>
          <a:p>
            <a:pPr lvl="1">
              <a:defRPr/>
            </a:pPr>
            <a:r>
              <a:rPr lang="en-US" sz="1800" dirty="0" smtClean="0"/>
              <a:t>Register allocation is one of the most important optimizations</a:t>
            </a:r>
          </a:p>
          <a:p>
            <a:pPr lvl="1">
              <a:defRPr/>
            </a:pPr>
            <a:r>
              <a:rPr lang="en-US" sz="1800" dirty="0" smtClean="0"/>
              <a:t>Finding optimum solution for typical interference graph will take a million years</a:t>
            </a:r>
          </a:p>
          <a:p>
            <a:pPr lvl="1">
              <a:defRPr/>
            </a:pPr>
            <a:r>
              <a:rPr lang="en-US" sz="1800" dirty="0" smtClean="0"/>
              <a:t>So we use heuristics to find a </a:t>
            </a:r>
            <a:r>
              <a:rPr lang="en-US" sz="1800" i="1" dirty="0" smtClean="0"/>
              <a:t>good </a:t>
            </a:r>
            <a:r>
              <a:rPr lang="en-US" sz="1800" dirty="0" smtClean="0"/>
              <a:t>solution a million times each day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Interference graph representation drives the time &amp; space requirements for the allocator (may even dominate the entire compiler)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Not unknown to have ~5k nodes and ~1M edges</a:t>
            </a:r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D3F2964B-6C74-4156-A310-6B776D261D23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71567116-FEE2-4BDB-A21D-34EC62C0ABE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066800" y="2017713"/>
            <a:ext cx="7772400" cy="28590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Applied to basic blocks (</a:t>
            </a:r>
            <a:r>
              <a:rPr lang="en-US" sz="2400" dirty="0" err="1" smtClean="0"/>
              <a:t>ie</a:t>
            </a:r>
            <a:r>
              <a:rPr lang="en-US" sz="2400" dirty="0" smtClean="0"/>
              <a:t>: "local")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Produces good register usage inside a block</a:t>
            </a:r>
          </a:p>
          <a:p>
            <a:pPr lvl="1" eaLnBrk="1" hangingPunct="1"/>
            <a:r>
              <a:rPr lang="en-US" sz="2000" dirty="0" smtClean="0"/>
              <a:t>But can have inefficiencies at boundaries between blocks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Two variations: top-down, bottom-up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1295400" y="228600"/>
            <a:ext cx="7848600" cy="63526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kern="0" dirty="0" smtClean="0">
                <a:solidFill>
                  <a:schemeClr val="bg1"/>
                </a:solidFill>
              </a:rPr>
              <a:t>Local Register Allocation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"Top-down" Local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81354" y="1484709"/>
            <a:ext cx="8534400" cy="4758929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400" dirty="0" smtClean="0"/>
              <a:t>We assume a RISC target machine ("load/store architecture")</a:t>
            </a:r>
          </a:p>
          <a:p>
            <a:pPr lvl="1">
              <a:defRPr/>
            </a:pPr>
            <a:r>
              <a:rPr lang="en-US" sz="2000" dirty="0" smtClean="0"/>
              <a:t>load operands into two registers (if not already there)</a:t>
            </a:r>
          </a:p>
          <a:p>
            <a:pPr lvl="1">
              <a:defRPr/>
            </a:pPr>
            <a:r>
              <a:rPr lang="en-US" sz="2000" dirty="0" smtClean="0"/>
              <a:t>perform instruction (</a:t>
            </a:r>
            <a:r>
              <a:rPr lang="en-US" sz="2000" dirty="0" err="1" smtClean="0"/>
              <a:t>eg</a:t>
            </a:r>
            <a:r>
              <a:rPr lang="en-US" sz="2000" dirty="0" smtClean="0"/>
              <a:t>: add, </a:t>
            </a:r>
            <a:r>
              <a:rPr lang="en-US" sz="2000" dirty="0" err="1" smtClean="0"/>
              <a:t>lshift</a:t>
            </a:r>
            <a:r>
              <a:rPr lang="en-US" sz="2000" dirty="0" smtClean="0"/>
              <a:t>)</a:t>
            </a:r>
          </a:p>
          <a:p>
            <a:pPr lvl="1">
              <a:defRPr/>
            </a:pPr>
            <a:r>
              <a:rPr lang="en-US" sz="2000" dirty="0" smtClean="0"/>
              <a:t>store result back to memory (if required)</a:t>
            </a:r>
          </a:p>
          <a:p>
            <a:pPr lvl="1">
              <a:defRPr/>
            </a:pPr>
            <a:r>
              <a:rPr lang="en-US" sz="2000" dirty="0" err="1" smtClean="0"/>
              <a:t>ie</a:t>
            </a:r>
            <a:r>
              <a:rPr lang="en-US" sz="2000" dirty="0" smtClean="0"/>
              <a:t>: operands for instructions MUST be in registers, rather than memory</a:t>
            </a:r>
          </a:p>
          <a:p>
            <a:pPr lvl="1">
              <a:defRPr/>
            </a:pPr>
            <a:r>
              <a:rPr lang="en-US" sz="2000" dirty="0" smtClean="0"/>
              <a:t>(note, by contrast, that x86 allows operands directly from memory)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400" dirty="0" smtClean="0"/>
              <a:t>Principle: keep most heavily used values in registers</a:t>
            </a:r>
          </a:p>
          <a:p>
            <a:pPr lvl="1">
              <a:defRPr/>
            </a:pPr>
            <a:r>
              <a:rPr lang="en-US" sz="2000" dirty="0" smtClean="0"/>
              <a:t>Priority = # of times virtual-register used (destination and/or source) in block</a:t>
            </a:r>
          </a:p>
          <a:p>
            <a:pPr lvl="1"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400" dirty="0" smtClean="0"/>
              <a:t>If more virtual registers than physical</a:t>
            </a:r>
            <a:r>
              <a:rPr lang="en-US" sz="2400" dirty="0"/>
              <a:t> </a:t>
            </a:r>
            <a:r>
              <a:rPr lang="en-US" sz="2400" dirty="0" smtClean="0"/>
              <a:t>(the common case)</a:t>
            </a:r>
          </a:p>
          <a:p>
            <a:pPr lvl="1">
              <a:defRPr/>
            </a:pPr>
            <a:r>
              <a:rPr lang="en-US" sz="2000" dirty="0" smtClean="0"/>
              <a:t>Reserve some registers for values allocated to memory</a:t>
            </a:r>
          </a:p>
          <a:p>
            <a:pPr lvl="2">
              <a:defRPr/>
            </a:pPr>
            <a:r>
              <a:rPr lang="en-US" sz="1800" dirty="0" smtClean="0"/>
              <a:t>Need enough to address and load two operands and store result (R1 = R2 + R3)</a:t>
            </a:r>
          </a:p>
          <a:p>
            <a:pPr lvl="1">
              <a:defRPr/>
            </a:pPr>
            <a:r>
              <a:rPr lang="en-US" sz="2000" dirty="0" smtClean="0"/>
              <a:t>Other registers dedicated to “hot” values</a:t>
            </a:r>
          </a:p>
          <a:p>
            <a:pPr lvl="2">
              <a:defRPr/>
            </a:pPr>
            <a:r>
              <a:rPr lang="en-US" sz="1800" dirty="0" smtClean="0"/>
              <a:t>But are tied up for </a:t>
            </a:r>
            <a:r>
              <a:rPr lang="en-US" sz="1800" i="1" dirty="0" smtClean="0"/>
              <a:t>entire</a:t>
            </a:r>
            <a:r>
              <a:rPr lang="en-US" sz="1800" dirty="0" smtClean="0"/>
              <a:t> block with particular value, even if only needed for part of the block</a:t>
            </a:r>
            <a:endParaRPr lang="en-US" sz="1800" dirty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4E68DF25-6550-4AD0-AA0B-E6FFA2E470E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"Bottom-up" Local Allocation, 1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84708"/>
            <a:ext cx="7239000" cy="4458891"/>
          </a:xfrm>
        </p:spPr>
        <p:txBody>
          <a:bodyPr/>
          <a:lstStyle/>
          <a:p>
            <a:r>
              <a:rPr lang="en-US" sz="2000" dirty="0" smtClean="0"/>
              <a:t>Keep a list of free physical registers</a:t>
            </a:r>
          </a:p>
          <a:p>
            <a:pPr lvl="1"/>
            <a:r>
              <a:rPr lang="en-US" sz="1800" dirty="0" smtClean="0"/>
              <a:t>initially </a:t>
            </a:r>
            <a:r>
              <a:rPr lang="en-US" sz="1800" i="1" dirty="0" smtClean="0"/>
              <a:t>all</a:t>
            </a:r>
            <a:r>
              <a:rPr lang="en-US" sz="1800" dirty="0" smtClean="0"/>
              <a:t> physical registers at beginning of block</a:t>
            </a:r>
          </a:p>
          <a:p>
            <a:pPr lvl="1"/>
            <a:r>
              <a:rPr lang="en-US" sz="1800" dirty="0" smtClean="0"/>
              <a:t>except frame-pointer, stack-pointer - pre-allocated</a:t>
            </a:r>
          </a:p>
          <a:p>
            <a:r>
              <a:rPr lang="en-US" sz="2000" dirty="0" smtClean="0"/>
              <a:t>Scan code, instruction-by-instruction</a:t>
            </a:r>
          </a:p>
          <a:p>
            <a:r>
              <a:rPr lang="en-US" sz="2000" dirty="0" smtClean="0"/>
              <a:t>Allocate a register when one is needed</a:t>
            </a:r>
          </a:p>
          <a:p>
            <a:pPr lvl="1"/>
            <a:r>
              <a:rPr lang="en-US" sz="1800" dirty="0" smtClean="0"/>
              <a:t>if one is free, allocate it</a:t>
            </a:r>
          </a:p>
          <a:p>
            <a:pPr lvl="1"/>
            <a:r>
              <a:rPr lang="en-US" sz="1800" dirty="0" smtClean="0"/>
              <a:t>otherwise, </a:t>
            </a:r>
            <a:r>
              <a:rPr lang="en-US" sz="1800" dirty="0" smtClean="0">
                <a:solidFill>
                  <a:srgbClr val="FF0000"/>
                </a:solidFill>
              </a:rPr>
              <a:t>pick a </a:t>
            </a:r>
            <a:r>
              <a:rPr lang="en-US" sz="1800" i="1" dirty="0" smtClean="0">
                <a:solidFill>
                  <a:srgbClr val="FF0000"/>
                </a:solidFill>
              </a:rPr>
              <a:t>victim</a:t>
            </a:r>
            <a:r>
              <a:rPr lang="en-US" sz="1800" dirty="0" smtClean="0"/>
              <a:t> - </a:t>
            </a:r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70C0"/>
                </a:solidFill>
              </a:rPr>
              <a:t>VR3</a:t>
            </a:r>
            <a:r>
              <a:rPr lang="en-US" sz="1800" dirty="0" smtClean="0"/>
              <a:t> using </a:t>
            </a:r>
            <a:r>
              <a:rPr lang="en-US" sz="1800" dirty="0" smtClean="0">
                <a:solidFill>
                  <a:srgbClr val="0070C0"/>
                </a:solidFill>
              </a:rPr>
              <a:t>R7</a:t>
            </a:r>
          </a:p>
          <a:p>
            <a:pPr lvl="1"/>
            <a:r>
              <a:rPr lang="en-US" sz="1800" dirty="0" smtClean="0"/>
              <a:t>save contents of </a:t>
            </a:r>
            <a:r>
              <a:rPr lang="en-US" sz="1800" dirty="0" smtClean="0">
                <a:solidFill>
                  <a:srgbClr val="0070C0"/>
                </a:solidFill>
              </a:rPr>
              <a:t>R7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/>
            <a:r>
              <a:rPr lang="en-US" sz="1800" dirty="0" smtClean="0"/>
              <a:t>allocate </a:t>
            </a:r>
            <a:r>
              <a:rPr lang="en-US" sz="1800" dirty="0" smtClean="0">
                <a:solidFill>
                  <a:srgbClr val="0070C0"/>
                </a:solidFill>
              </a:rPr>
              <a:t>R7</a:t>
            </a:r>
            <a:r>
              <a:rPr lang="en-US" sz="1800" dirty="0" smtClean="0"/>
              <a:t> </a:t>
            </a:r>
            <a:r>
              <a:rPr lang="en-US" sz="1800" dirty="0" smtClean="0"/>
              <a:t>to requesting </a:t>
            </a:r>
            <a:r>
              <a:rPr lang="en-US" sz="1800" i="1" dirty="0" smtClean="0"/>
              <a:t>virtual</a:t>
            </a:r>
            <a:r>
              <a:rPr lang="en-US" sz="1800" dirty="0" smtClean="0"/>
              <a:t> register</a:t>
            </a:r>
          </a:p>
          <a:p>
            <a:r>
              <a:rPr lang="en-US" sz="2000" dirty="0" smtClean="0"/>
              <a:t>Emit instructions to use physical register</a:t>
            </a:r>
          </a:p>
          <a:p>
            <a:r>
              <a:rPr lang="en-US" sz="2000" dirty="0" smtClean="0"/>
              <a:t>Free physical register as soon as possible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 smtClean="0">
                <a:solidFill>
                  <a:srgbClr val="0070C0"/>
                </a:solidFill>
              </a:rPr>
              <a:t>x = y op z</a:t>
            </a:r>
            <a:r>
              <a:rPr lang="en-US" sz="1800" dirty="0" smtClean="0"/>
              <a:t>, free </a:t>
            </a:r>
            <a:r>
              <a:rPr lang="en-US" sz="1800" dirty="0" smtClean="0">
                <a:solidFill>
                  <a:srgbClr val="0070C0"/>
                </a:solidFill>
              </a:rPr>
              <a:t>y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0070C0"/>
                </a:solidFill>
              </a:rPr>
              <a:t>z</a:t>
            </a:r>
            <a:r>
              <a:rPr lang="en-US" sz="1800" dirty="0" smtClean="0"/>
              <a:t> if no longer needed </a:t>
            </a:r>
            <a:r>
              <a:rPr lang="en-US" sz="1800" i="1" dirty="0" smtClean="0"/>
              <a:t>before</a:t>
            </a:r>
            <a:r>
              <a:rPr lang="en-US" sz="1800" dirty="0" smtClean="0"/>
              <a:t> allocating </a:t>
            </a:r>
            <a:r>
              <a:rPr lang="en-US" sz="1800" dirty="0" smtClean="0">
                <a:solidFill>
                  <a:srgbClr val="0070C0"/>
                </a:solidFill>
              </a:rPr>
              <a:t>x</a:t>
            </a:r>
          </a:p>
          <a:p>
            <a:pPr lvl="1"/>
            <a:endParaRPr 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05414144-F9DC-4026-B85F-085EC486DE8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Bottom-up Local Allocation, 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2209800"/>
          </a:xfrm>
        </p:spPr>
        <p:txBody>
          <a:bodyPr/>
          <a:lstStyle/>
          <a:p>
            <a:r>
              <a:rPr lang="en-US" sz="2400" dirty="0" smtClean="0"/>
              <a:t>How to pick a victim?</a:t>
            </a:r>
          </a:p>
          <a:p>
            <a:endParaRPr lang="en-US" sz="1400" dirty="0" smtClean="0"/>
          </a:p>
          <a:p>
            <a:pPr lvl="1"/>
            <a:r>
              <a:rPr lang="en-US" sz="2000" dirty="0" smtClean="0"/>
              <a:t>Scan ahead thru code</a:t>
            </a:r>
          </a:p>
          <a:p>
            <a:pPr lvl="1"/>
            <a:r>
              <a:rPr lang="en-US" sz="2000" dirty="0" smtClean="0"/>
              <a:t>Look for next use of each currently-allocated-to virtual register</a:t>
            </a:r>
          </a:p>
          <a:p>
            <a:pPr lvl="1"/>
            <a:r>
              <a:rPr lang="en-US" sz="2000" dirty="0" smtClean="0"/>
              <a:t>Pick the virtual register whose next use is furthest off.  Why?</a:t>
            </a:r>
          </a:p>
          <a:p>
            <a:pPr lvl="1"/>
            <a:r>
              <a:rPr lang="en-US" sz="2000" dirty="0" smtClean="0"/>
              <a:t>Save the victim register's to memory (restore later)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B992A7F6-DEFD-4E36-B4CE-E30184C0E876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99544"/>
              </p:ext>
            </p:extLst>
          </p:nvPr>
        </p:nvGraphicFramePr>
        <p:xfrm>
          <a:off x="2895600" y="4124642"/>
          <a:ext cx="56388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560"/>
                <a:gridCol w="2255520"/>
                <a:gridCol w="1315720"/>
              </a:tblGrid>
              <a:tr h="2784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Virtual Register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VR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Physical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Register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VR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Next Use Instruction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831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831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831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831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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79237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Example: CPU with 4 available registers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463" y="366767"/>
            <a:ext cx="7793037" cy="547687"/>
          </a:xfrm>
        </p:spPr>
        <p:txBody>
          <a:bodyPr/>
          <a:lstStyle/>
          <a:p>
            <a:r>
              <a:rPr lang="en-US" dirty="0" smtClean="0"/>
              <a:t>Local "bottom-up" Register Allocation,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263209"/>
            <a:ext cx="3429000" cy="330878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; load v2 from memory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; load v3 from memory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  = v2 + v3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; load v5, v6 from memory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v4  = v5 - v6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v7  = v2 - 29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; load v9 from memory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v8  = - v9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v10 = v6 * v4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v11 = v10 - v3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8BBDE48-914A-4AAF-A010-32EE521D22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" y="4946153"/>
            <a:ext cx="85344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Still in LIR.  So lots (too many!) virtual registers required (v2,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Grey instructions (1,2,4,7) load operands from memory into virtual registers.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will ignore these going forward.  Focus on mapping virtual to physical.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67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78fa9531-9fbf-44ca-8789-8f7eab6e5dc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6493</TotalTime>
  <Words>2647</Words>
  <Application>Microsoft Office PowerPoint</Application>
  <PresentationFormat>On-screen Show (4:3)</PresentationFormat>
  <Paragraphs>696</Paragraphs>
  <Slides>40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k</vt:lpstr>
      <vt:lpstr>Register Allocation</vt:lpstr>
      <vt:lpstr>Allocation vs Assignment</vt:lpstr>
      <vt:lpstr>PowerPoint Presentation</vt:lpstr>
      <vt:lpstr>"Top-down" Local Allocation</vt:lpstr>
      <vt:lpstr>"Bottom-up" Local Allocation, 1</vt:lpstr>
      <vt:lpstr>Bottom-up Local Allocation, 2</vt:lpstr>
      <vt:lpstr>Local "bottom-up" Register Allocation, -1</vt:lpstr>
      <vt:lpstr>Local "bottom-up" Register Allocation, 0</vt:lpstr>
      <vt:lpstr>Local "bottom-up" Register Allocation, 1</vt:lpstr>
      <vt:lpstr>Local "bottom-up" Register Allocation, 2</vt:lpstr>
      <vt:lpstr>Local "bottom-up" Register Allocation, 3</vt:lpstr>
      <vt:lpstr>Bottom-Up Allocator</vt:lpstr>
      <vt:lpstr>PowerPoint Presentation</vt:lpstr>
      <vt:lpstr>Graph Coloring, 1</vt:lpstr>
      <vt:lpstr>Graph Coloring, 2</vt:lpstr>
      <vt:lpstr>Graph Coloring, 3</vt:lpstr>
      <vt:lpstr>Live Ranges</vt:lpstr>
      <vt:lpstr>Live Ranges in Flowgraphs</vt:lpstr>
      <vt:lpstr>Register Interference Graph</vt:lpstr>
      <vt:lpstr>Interference Graph - Coloring</vt:lpstr>
      <vt:lpstr>Interference Graph - Remove b</vt:lpstr>
      <vt:lpstr>Interference Graph - Remove a</vt:lpstr>
      <vt:lpstr>Interference Graph - Remove c</vt:lpstr>
      <vt:lpstr>Interference Graph - Remove e</vt:lpstr>
      <vt:lpstr>Interference Graph - Color!</vt:lpstr>
      <vt:lpstr>Interference Graph - Add e</vt:lpstr>
      <vt:lpstr>Interference Graph - Add c</vt:lpstr>
      <vt:lpstr>Interference Graph - Add a</vt:lpstr>
      <vt:lpstr>Interference Graph - Add b</vt:lpstr>
      <vt:lpstr>Live Ranges: More Realistic Example</vt:lpstr>
      <vt:lpstr>Build Live Ranges, 1</vt:lpstr>
      <vt:lpstr>Build Live Ranges, 2</vt:lpstr>
      <vt:lpstr>Simplify &amp; Color Algorithm</vt:lpstr>
      <vt:lpstr>Coalescing Live Ranges</vt:lpstr>
      <vt:lpstr>Advantages of Coalescing?</vt:lpstr>
      <vt:lpstr>Overall Structure</vt:lpstr>
      <vt:lpstr>Real-Life Complications</vt:lpstr>
      <vt:lpstr>Graph Representation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222</cp:revision>
  <dcterms:created xsi:type="dcterms:W3CDTF">2002-10-01T01:44:57Z</dcterms:created>
  <dcterms:modified xsi:type="dcterms:W3CDTF">2014-05-28T05:47:54Z</dcterms:modified>
</cp:coreProperties>
</file>