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50"/>
  </p:notesMasterIdLst>
  <p:handoutMasterIdLst>
    <p:handoutMasterId r:id="rId51"/>
  </p:handoutMasterIdLst>
  <p:sldIdLst>
    <p:sldId id="317" r:id="rId2"/>
    <p:sldId id="310" r:id="rId3"/>
    <p:sldId id="294" r:id="rId4"/>
    <p:sldId id="318" r:id="rId5"/>
    <p:sldId id="320" r:id="rId6"/>
    <p:sldId id="295" r:id="rId7"/>
    <p:sldId id="292" r:id="rId8"/>
    <p:sldId id="297" r:id="rId9"/>
    <p:sldId id="301" r:id="rId10"/>
    <p:sldId id="300" r:id="rId11"/>
    <p:sldId id="287" r:id="rId12"/>
    <p:sldId id="293" r:id="rId13"/>
    <p:sldId id="288" r:id="rId14"/>
    <p:sldId id="319" r:id="rId15"/>
    <p:sldId id="312" r:id="rId16"/>
    <p:sldId id="290" r:id="rId17"/>
    <p:sldId id="291" r:id="rId18"/>
    <p:sldId id="259" r:id="rId19"/>
    <p:sldId id="260" r:id="rId20"/>
    <p:sldId id="303" r:id="rId21"/>
    <p:sldId id="261" r:id="rId22"/>
    <p:sldId id="263" r:id="rId23"/>
    <p:sldId id="262" r:id="rId24"/>
    <p:sldId id="267" r:id="rId25"/>
    <p:sldId id="268" r:id="rId26"/>
    <p:sldId id="264" r:id="rId27"/>
    <p:sldId id="305" r:id="rId28"/>
    <p:sldId id="311" r:id="rId29"/>
    <p:sldId id="309" r:id="rId30"/>
    <p:sldId id="265" r:id="rId31"/>
    <p:sldId id="266" r:id="rId32"/>
    <p:sldId id="269" r:id="rId33"/>
    <p:sldId id="271" r:id="rId34"/>
    <p:sldId id="270" r:id="rId35"/>
    <p:sldId id="273" r:id="rId36"/>
    <p:sldId id="286" r:id="rId37"/>
    <p:sldId id="274" r:id="rId38"/>
    <p:sldId id="275" r:id="rId39"/>
    <p:sldId id="276" r:id="rId40"/>
    <p:sldId id="278" r:id="rId41"/>
    <p:sldId id="279" r:id="rId42"/>
    <p:sldId id="289" r:id="rId43"/>
    <p:sldId id="313" r:id="rId44"/>
    <p:sldId id="314" r:id="rId45"/>
    <p:sldId id="315" r:id="rId46"/>
    <p:sldId id="321" r:id="rId47"/>
    <p:sldId id="285" r:id="rId48"/>
    <p:sldId id="322" r:id="rId49"/>
  </p:sldIdLst>
  <p:sldSz cx="9144000" cy="6858000" type="screen4x3"/>
  <p:notesSz cx="6934200" cy="9220200"/>
  <p:custDataLst>
    <p:tags r:id="rId5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M-</a:t>
            </a:r>
            <a:fld id="{DEAFDD91-ECAA-4DD7-8A2F-5DB5BD92E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1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9" y="4379596"/>
            <a:ext cx="5546725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7579"/>
            <a:ext cx="3005138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B982ABB-4AE0-490F-9136-C831BC1A2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99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6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M-</a:t>
            </a:r>
            <a:fld id="{4814C6E0-3AA8-46FE-96AC-3FCF2D65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0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M-</a:t>
            </a:r>
            <a:fld id="{5D716500-448F-47FE-8516-94B282F35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7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88938" y="143668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71525" y="143668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12763" y="565943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82650" y="565943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98425" y="49291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33425" y="35718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14338" y="82629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1447800" y="281781"/>
            <a:ext cx="7245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7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M-</a:t>
            </a:r>
            <a:fld id="{3E6863A1-3745-468F-8E29-BA6BFF452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2.xml"/><Relationship Id="rId4" Type="http://schemas.openxmlformats.org/officeDocument/2006/relationships/tags" Target="../tags/tag8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x86-64.org/documentation/assembly.html" TargetMode="External"/><Relationship Id="rId3" Type="http://schemas.openxmlformats.org/officeDocument/2006/relationships/tags" Target="../tags/tag14.xml"/><Relationship Id="rId7" Type="http://schemas.openxmlformats.org/officeDocument/2006/relationships/hyperlink" Target="http://www.x86-64.org/documentation_folder/abi-0.99.pdf" TargetMode="Externa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7.xml"/><Relationship Id="rId4" Type="http://schemas.openxmlformats.org/officeDocument/2006/relationships/tags" Target="../tags/tag10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2.xml"/><Relationship Id="rId4" Type="http://schemas.openxmlformats.org/officeDocument/2006/relationships/tags" Target="../tags/tag1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7.xml"/><Relationship Id="rId4" Type="http://schemas.openxmlformats.org/officeDocument/2006/relationships/tags" Target="../tags/tag13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2.xml"/><Relationship Id="rId4" Type="http://schemas.openxmlformats.org/officeDocument/2006/relationships/tags" Target="../tags/tag14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2.xml"/><Relationship Id="rId4" Type="http://schemas.openxmlformats.org/officeDocument/2006/relationships/tags" Target="../tags/tag15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7.xml"/><Relationship Id="rId4" Type="http://schemas.openxmlformats.org/officeDocument/2006/relationships/tags" Target="../tags/tag15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7.xml"/><Relationship Id="rId4" Type="http://schemas.openxmlformats.org/officeDocument/2006/relationships/tags" Target="../tags/tag16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2.xml"/><Relationship Id="rId4" Type="http://schemas.openxmlformats.org/officeDocument/2006/relationships/tags" Target="../tags/tag17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7.xml"/><Relationship Id="rId4" Type="http://schemas.openxmlformats.org/officeDocument/2006/relationships/tags" Target="../tags/tag17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80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2.xml"/><Relationship Id="rId4" Type="http://schemas.openxmlformats.org/officeDocument/2006/relationships/tags" Target="../tags/tag18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7.xml"/><Relationship Id="rId4" Type="http://schemas.openxmlformats.org/officeDocument/2006/relationships/tags" Target="../tags/tag18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2.xml"/><Relationship Id="rId4" Type="http://schemas.openxmlformats.org/officeDocument/2006/relationships/tags" Target="../tags/tag19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195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7.xml"/><Relationship Id="rId4" Type="http://schemas.openxmlformats.org/officeDocument/2006/relationships/tags" Target="../tags/tag19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tum.edu/projects/cup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jflex.de/download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2.xml"/><Relationship Id="rId4" Type="http://schemas.openxmlformats.org/officeDocument/2006/relationships/tags" Target="../tags/tag20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tags" Target="../tags/tag205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M-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371600" y="2133600"/>
            <a:ext cx="5867400" cy="3429000"/>
          </a:xfrm>
          <a:solidFill>
            <a:srgbClr val="C00000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x64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smtClean="0">
                <a:solidFill>
                  <a:schemeClr val="bg1"/>
                </a:solidFill>
              </a:rPr>
              <a:t>What’s New?</a:t>
            </a:r>
          </a:p>
          <a:p>
            <a:pPr eaLnBrk="1" hangingPunct="1"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GNU (AT&amp;T) assembler </a:t>
            </a: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If you were going to target x64 . . .</a:t>
            </a:r>
            <a:endParaRPr lang="en-US" sz="2000" dirty="0">
              <a:solidFill>
                <a:schemeClr val="bg1"/>
              </a:solidFill>
            </a:endParaRPr>
          </a:p>
          <a:p>
            <a:pPr lvl="1" eaLnBrk="1" hangingPunct="1">
              <a:buClr>
                <a:schemeClr val="bg1"/>
              </a:buClr>
            </a:pPr>
            <a:r>
              <a:rPr lang="en-US" sz="1800" dirty="0" smtClean="0">
                <a:solidFill>
                  <a:schemeClr val="bg1"/>
                </a:solidFill>
              </a:rPr>
              <a:t>Basic </a:t>
            </a:r>
            <a:r>
              <a:rPr lang="en-US" sz="1800" dirty="0" err="1" smtClean="0">
                <a:solidFill>
                  <a:schemeClr val="bg1"/>
                </a:solidFill>
              </a:rPr>
              <a:t>codegen</a:t>
            </a:r>
            <a:r>
              <a:rPr lang="en-US" sz="1800" dirty="0" smtClean="0">
                <a:solidFill>
                  <a:schemeClr val="bg1"/>
                </a:solidFill>
              </a:rPr>
              <a:t> strategy</a:t>
            </a:r>
          </a:p>
          <a:p>
            <a:pPr lvl="1" eaLnBrk="1" hangingPunct="1">
              <a:buClr>
                <a:schemeClr val="bg1"/>
              </a:buClr>
            </a:pPr>
            <a:r>
              <a:rPr lang="en-US" sz="1800" dirty="0" smtClean="0">
                <a:solidFill>
                  <a:schemeClr val="bg1"/>
                </a:solidFill>
              </a:rPr>
              <a:t>Interfacing </a:t>
            </a:r>
            <a:r>
              <a:rPr lang="en-US" sz="1800" dirty="0">
                <a:solidFill>
                  <a:schemeClr val="bg1"/>
                </a:solidFill>
              </a:rPr>
              <a:t>with </a:t>
            </a:r>
            <a:r>
              <a:rPr lang="en-US" sz="1800" dirty="0" smtClean="0">
                <a:solidFill>
                  <a:schemeClr val="bg1"/>
                </a:solidFill>
              </a:rPr>
              <a:t>Bootstrap Program</a:t>
            </a:r>
            <a:endParaRPr lang="en-US" sz="1800" dirty="0">
              <a:solidFill>
                <a:schemeClr val="bg1"/>
              </a:solidFill>
            </a:endParaRPr>
          </a:p>
          <a:p>
            <a:pPr lvl="1" eaLnBrk="1" hangingPunct="1">
              <a:buClr>
                <a:schemeClr val="bg1"/>
              </a:buClr>
            </a:pPr>
            <a:r>
              <a:rPr lang="en-US" sz="1800" dirty="0">
                <a:solidFill>
                  <a:schemeClr val="bg1"/>
                </a:solidFill>
              </a:rPr>
              <a:t>Implementing </a:t>
            </a:r>
            <a:r>
              <a:rPr lang="en-US" sz="1800" dirty="0" smtClean="0">
                <a:solidFill>
                  <a:schemeClr val="bg1"/>
                </a:solidFill>
              </a:rPr>
              <a:t>System Interface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But Microsoft Convention is different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90948" y="1676400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calling convention described above is the System V/AMD64 ABI convention (used by Linux, OS X)</a:t>
            </a:r>
          </a:p>
          <a:p>
            <a:endParaRPr lang="en-US" sz="2400" dirty="0" smtClean="0"/>
          </a:p>
          <a:p>
            <a:r>
              <a:rPr lang="en-US" sz="2000" dirty="0" smtClean="0"/>
              <a:t>Microsoft’s x64 calling convention is different 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First four parameters in registers </a:t>
            </a:r>
            <a:r>
              <a:rPr lang="en-US" sz="1800" dirty="0" err="1" smtClean="0"/>
              <a:t>rcx</a:t>
            </a:r>
            <a:r>
              <a:rPr lang="en-US" sz="1800" dirty="0" smtClean="0"/>
              <a:t>, </a:t>
            </a:r>
            <a:r>
              <a:rPr lang="en-US" sz="1800" dirty="0" err="1" smtClean="0"/>
              <a:t>rdx</a:t>
            </a:r>
            <a:r>
              <a:rPr lang="en-US" sz="1800" dirty="0" smtClean="0"/>
              <a:t>, r8, r9; rest on the stack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Stack frame allocates empty space for </a:t>
            </a:r>
            <a:r>
              <a:rPr lang="en-US" sz="1800" dirty="0" err="1" smtClean="0"/>
              <a:t>callee</a:t>
            </a:r>
            <a:r>
              <a:rPr lang="en-US" sz="1800" dirty="0" smtClean="0"/>
              <a:t> to spill these registers, if advantageous ("home" area)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err="1" smtClean="0"/>
              <a:t>Callee</a:t>
            </a:r>
            <a:r>
              <a:rPr lang="en-US" sz="1800" dirty="0" smtClean="0"/>
              <a:t>-save registers = { </a:t>
            </a:r>
            <a:r>
              <a:rPr lang="en-US" sz="1800" dirty="0" err="1" smtClean="0"/>
              <a:t>rbp</a:t>
            </a:r>
            <a:r>
              <a:rPr lang="en-US" sz="1800" dirty="0"/>
              <a:t>, </a:t>
            </a:r>
            <a:r>
              <a:rPr lang="en-US" sz="1800" dirty="0" err="1"/>
              <a:t>rbx</a:t>
            </a:r>
            <a:r>
              <a:rPr lang="en-US" sz="1800" dirty="0"/>
              <a:t>, </a:t>
            </a:r>
            <a:r>
              <a:rPr lang="en-US" sz="1800" dirty="0" err="1"/>
              <a:t>rsi</a:t>
            </a:r>
            <a:r>
              <a:rPr lang="en-US" sz="1800" dirty="0"/>
              <a:t>, </a:t>
            </a:r>
            <a:r>
              <a:rPr lang="en-US" sz="1800" dirty="0" err="1"/>
              <a:t>rdi</a:t>
            </a:r>
            <a:r>
              <a:rPr lang="en-US" sz="1800" dirty="0"/>
              <a:t>, </a:t>
            </a:r>
            <a:r>
              <a:rPr lang="en-US" sz="1800" dirty="0" smtClean="0"/>
              <a:t>r12-r15</a:t>
            </a:r>
            <a:r>
              <a:rPr lang="en-US" sz="1800" dirty="0"/>
              <a:t> </a:t>
            </a:r>
            <a:r>
              <a:rPr lang="en-US" sz="1800" dirty="0" smtClean="0"/>
              <a:t>}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Tradeoff - most functions have &lt;= 4 parameters; frees up 2 registers as </a:t>
            </a:r>
            <a:r>
              <a:rPr lang="en-US" sz="1800" dirty="0" err="1" smtClean="0"/>
              <a:t>callee</a:t>
            </a:r>
            <a:r>
              <a:rPr lang="en-US" sz="1800" dirty="0" smtClean="0"/>
              <a:t>-save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F2EE3BF-9423-4434-BCA8-808760C750C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Running </a:t>
            </a:r>
            <a:r>
              <a:rPr lang="en-US" dirty="0" err="1" smtClean="0"/>
              <a:t>MiniJava</a:t>
            </a:r>
            <a:r>
              <a:rPr lang="en-US" dirty="0" smtClean="0"/>
              <a:t> Programs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1476365"/>
            <a:ext cx="86106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Problems we need to solve:</a:t>
            </a:r>
          </a:p>
          <a:p>
            <a:pPr eaLnBrk="1" hangingPunct="1"/>
            <a:endParaRPr lang="en-US" sz="2800" dirty="0" smtClean="0"/>
          </a:p>
          <a:p>
            <a:pPr lvl="1" eaLnBrk="1" hangingPunct="1"/>
            <a:r>
              <a:rPr lang="en-US" sz="2400" dirty="0" smtClean="0"/>
              <a:t>Need to allocate space for stack and heap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Assign sane values to %</a:t>
            </a:r>
            <a:r>
              <a:rPr lang="en-US" sz="2400" dirty="0" err="1" smtClean="0"/>
              <a:t>rsp</a:t>
            </a:r>
            <a:r>
              <a:rPr lang="en-US" sz="2400" dirty="0" smtClean="0"/>
              <a:t> and other registers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Need a way to allocate storage for </a:t>
            </a:r>
            <a:r>
              <a:rPr lang="en-US" sz="2400" i="1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, and to perform 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Solution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3550" y="2057400"/>
            <a:ext cx="8229600" cy="3505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Output from our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Compiler is an assembly-language file</a:t>
            </a:r>
          </a:p>
          <a:p>
            <a:endParaRPr lang="en-US" sz="2000" dirty="0"/>
          </a:p>
          <a:p>
            <a:r>
              <a:rPr lang="en-US" sz="2000" dirty="0" smtClean="0"/>
              <a:t>Link this assembly file with the </a:t>
            </a:r>
            <a:r>
              <a:rPr lang="en-US" sz="2000" i="1" dirty="0" smtClean="0"/>
              <a:t>real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main</a:t>
            </a:r>
            <a:r>
              <a:rPr lang="en-US" sz="2000" dirty="0" smtClean="0"/>
              <a:t> program written in C</a:t>
            </a:r>
          </a:p>
          <a:p>
            <a:pPr lvl="1"/>
            <a:r>
              <a:rPr lang="en-US" sz="1800" dirty="0" smtClean="0"/>
              <a:t>Lets the C library set up the stack, heap; handle I/O,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000" dirty="0" smtClean="0"/>
              <a:t>Minor differences between Linux and Windows targets</a:t>
            </a:r>
          </a:p>
          <a:p>
            <a:pPr lvl="1"/>
            <a:r>
              <a:rPr lang="en-US" sz="1800" dirty="0" smtClean="0"/>
              <a:t>Linux: GCC will consume a mix of .</a:t>
            </a:r>
            <a:r>
              <a:rPr lang="en-US" sz="1800" dirty="0" err="1" smtClean="0"/>
              <a:t>asm</a:t>
            </a:r>
            <a:r>
              <a:rPr lang="en-US" sz="1800" dirty="0" smtClean="0"/>
              <a:t> and .c files</a:t>
            </a:r>
          </a:p>
          <a:p>
            <a:pPr lvl="1"/>
            <a:r>
              <a:rPr lang="en-US" sz="1800" dirty="0" smtClean="0"/>
              <a:t>Windows: use ML and CL</a:t>
            </a:r>
          </a:p>
          <a:p>
            <a:pPr lvl="1"/>
            <a:r>
              <a:rPr lang="en-US" sz="1800" dirty="0" smtClean="0"/>
              <a:t>Help each other out – discussion board, etc.</a:t>
            </a:r>
          </a:p>
          <a:p>
            <a:pPr lvl="1"/>
            <a:r>
              <a:rPr lang="en-US" sz="1800" dirty="0" smtClean="0"/>
              <a:t>Examples below use gnu/</a:t>
            </a:r>
            <a:r>
              <a:rPr lang="en-US" sz="1800" dirty="0" err="1" smtClean="0"/>
              <a:t>linux</a:t>
            </a:r>
            <a:r>
              <a:rPr lang="en-US" sz="1800" dirty="0" smtClean="0"/>
              <a:t> </a:t>
            </a:r>
            <a:r>
              <a:rPr lang="en-US" sz="1800" dirty="0" err="1" smtClean="0"/>
              <a:t>asm</a:t>
            </a:r>
            <a:r>
              <a:rPr lang="en-US" sz="1800" dirty="0" smtClean="0"/>
              <a:t> notation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F010C6A8-CAEC-40D4-A922-51F92A93BB0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Bootstraping from C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20750" y="1905000"/>
            <a:ext cx="7772400" cy="3657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Idea: no need to re-invent the wheel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 smtClean="0"/>
              <a:t>Use existing C runtime library ("CRT")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Create a small C main program to call </a:t>
            </a:r>
            <a:r>
              <a:rPr lang="en-US" sz="2000" dirty="0" smtClean="0">
                <a:solidFill>
                  <a:srgbClr val="0070C0"/>
                </a:solidFill>
              </a:rPr>
              <a:t>public static void main</a:t>
            </a:r>
            <a:r>
              <a:rPr lang="en-US" sz="2000" dirty="0"/>
              <a:t> </a:t>
            </a:r>
            <a:r>
              <a:rPr lang="en-US" sz="2000" dirty="0" smtClean="0"/>
              <a:t>method that we generate into the .</a:t>
            </a:r>
            <a:r>
              <a:rPr lang="en-US" sz="2000" dirty="0" err="1" smtClean="0"/>
              <a:t>asm</a:t>
            </a:r>
            <a:r>
              <a:rPr lang="en-US" sz="2000" dirty="0" smtClean="0"/>
              <a:t> file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C’s standard library provides the execution environment and we can call C functions from compiled code for </a:t>
            </a:r>
            <a:r>
              <a:rPr lang="en-US" sz="2000" dirty="0" err="1" smtClean="0">
                <a:solidFill>
                  <a:srgbClr val="0070C0"/>
                </a:solidFill>
              </a:rPr>
              <a:t>printf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malloc</a:t>
            </a:r>
            <a:r>
              <a:rPr lang="en-US" sz="2000" dirty="0" smtClean="0"/>
              <a:t>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769" y="1676400"/>
            <a:ext cx="7924800" cy="411479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include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stdlib.h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extern void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asm_main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/* main function in 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generated </a:t>
            </a:r>
            <a:r>
              <a:rPr lang="en-US" sz="16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asm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file */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main()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asm_main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0;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put(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x) {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(%d \n", x); }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Add other helper functions here */</a:t>
            </a:r>
            <a:endParaRPr lang="en-US" sz="16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63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Flow (for Windows)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446" y="6477000"/>
            <a:ext cx="561753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1786832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parser.cup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133600" y="1786832"/>
            <a:ext cx="7239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CUP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14700" y="1482032"/>
            <a:ext cx="12573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parser.java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14700" y="2082901"/>
            <a:ext cx="12573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sym.java</a:t>
            </a:r>
          </a:p>
        </p:txBody>
      </p: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 bwMode="auto">
          <a:xfrm>
            <a:off x="1676400" y="1977332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8" idx="3"/>
            <a:endCxn id="10" idx="1"/>
          </p:cNvCxnSpPr>
          <p:nvPr/>
        </p:nvCxnSpPr>
        <p:spPr bwMode="auto">
          <a:xfrm>
            <a:off x="2857500" y="1977332"/>
            <a:ext cx="457200" cy="2960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 bwMode="auto">
          <a:xfrm flipV="1">
            <a:off x="2857500" y="1672532"/>
            <a:ext cx="457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33400" y="2828734"/>
            <a:ext cx="1295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scanner.jflex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33600" y="2828734"/>
            <a:ext cx="7239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JFlex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35151" y="2832363"/>
            <a:ext cx="14097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scanner.java</a:t>
            </a:r>
          </a:p>
        </p:txBody>
      </p:sp>
      <p:cxnSp>
        <p:nvCxnSpPr>
          <p:cNvPr id="24" name="Straight Arrow Connector 23"/>
          <p:cNvCxnSpPr>
            <a:stCxn id="20" idx="3"/>
            <a:endCxn id="21" idx="1"/>
          </p:cNvCxnSpPr>
          <p:nvPr/>
        </p:nvCxnSpPr>
        <p:spPr bwMode="auto">
          <a:xfrm>
            <a:off x="1828800" y="3019234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1" idx="3"/>
            <a:endCxn id="22" idx="1"/>
          </p:cNvCxnSpPr>
          <p:nvPr/>
        </p:nvCxnSpPr>
        <p:spPr bwMode="auto">
          <a:xfrm>
            <a:off x="2857500" y="3019234"/>
            <a:ext cx="377651" cy="36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5208397" y="2676334"/>
            <a:ext cx="914400" cy="685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javac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1" name="Straight Arrow Connector 30"/>
          <p:cNvCxnSpPr>
            <a:stCxn id="10" idx="2"/>
            <a:endCxn id="22" idx="0"/>
          </p:cNvCxnSpPr>
          <p:nvPr/>
        </p:nvCxnSpPr>
        <p:spPr bwMode="auto">
          <a:xfrm flipH="1">
            <a:off x="3940001" y="2463901"/>
            <a:ext cx="3349" cy="3684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stCxn id="9" idx="3"/>
            <a:endCxn id="30" idx="1"/>
          </p:cNvCxnSpPr>
          <p:nvPr/>
        </p:nvCxnSpPr>
        <p:spPr bwMode="auto">
          <a:xfrm>
            <a:off x="4572000" y="1672532"/>
            <a:ext cx="636397" cy="13467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10" idx="3"/>
            <a:endCxn id="30" idx="1"/>
          </p:cNvCxnSpPr>
          <p:nvPr/>
        </p:nvCxnSpPr>
        <p:spPr bwMode="auto">
          <a:xfrm>
            <a:off x="4572000" y="2273401"/>
            <a:ext cx="636397" cy="745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22" idx="3"/>
            <a:endCxn id="30" idx="1"/>
          </p:cNvCxnSpPr>
          <p:nvPr/>
        </p:nvCxnSpPr>
        <p:spPr bwMode="auto">
          <a:xfrm flipV="1">
            <a:off x="4644851" y="3019234"/>
            <a:ext cx="563546" cy="36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3429000" y="3437251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mjc.java</a:t>
            </a:r>
          </a:p>
        </p:txBody>
      </p:sp>
      <p:sp>
        <p:nvSpPr>
          <p:cNvPr id="49" name="Flowchart: Multidocument 48"/>
          <p:cNvSpPr/>
          <p:nvPr/>
        </p:nvSpPr>
        <p:spPr bwMode="auto">
          <a:xfrm>
            <a:off x="3352800" y="4063015"/>
            <a:ext cx="1257300" cy="553243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ast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Flowchart: Multidocument 49"/>
          <p:cNvSpPr/>
          <p:nvPr/>
        </p:nvSpPr>
        <p:spPr bwMode="auto">
          <a:xfrm>
            <a:off x="3371850" y="4907673"/>
            <a:ext cx="1257300" cy="553243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visitor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1" name="Straight Arrow Connector 50"/>
          <p:cNvCxnSpPr>
            <a:stCxn id="48" idx="3"/>
            <a:endCxn id="30" idx="1"/>
          </p:cNvCxnSpPr>
          <p:nvPr/>
        </p:nvCxnSpPr>
        <p:spPr bwMode="auto">
          <a:xfrm flipV="1">
            <a:off x="4572000" y="3019234"/>
            <a:ext cx="636397" cy="608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49" idx="3"/>
            <a:endCxn id="30" idx="1"/>
          </p:cNvCxnSpPr>
          <p:nvPr/>
        </p:nvCxnSpPr>
        <p:spPr bwMode="auto">
          <a:xfrm flipV="1">
            <a:off x="4610100" y="3019234"/>
            <a:ext cx="598297" cy="13204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50" idx="3"/>
            <a:endCxn id="30" idx="1"/>
          </p:cNvCxnSpPr>
          <p:nvPr/>
        </p:nvCxnSpPr>
        <p:spPr bwMode="auto">
          <a:xfrm flipV="1">
            <a:off x="4629150" y="3019234"/>
            <a:ext cx="579247" cy="2165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Flowchart: Multidocument 62"/>
          <p:cNvSpPr/>
          <p:nvPr/>
        </p:nvSpPr>
        <p:spPr bwMode="auto">
          <a:xfrm>
            <a:off x="3324958" y="5704986"/>
            <a:ext cx="1257300" cy="553243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. . 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4" name="Straight Arrow Connector 63"/>
          <p:cNvCxnSpPr>
            <a:stCxn id="63" idx="3"/>
            <a:endCxn id="30" idx="1"/>
          </p:cNvCxnSpPr>
          <p:nvPr/>
        </p:nvCxnSpPr>
        <p:spPr bwMode="auto">
          <a:xfrm flipV="1">
            <a:off x="4582258" y="3019234"/>
            <a:ext cx="626139" cy="2962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7270898" y="2840746"/>
            <a:ext cx="11430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mjc.class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76" name="Straight Arrow Connector 75"/>
          <p:cNvCxnSpPr>
            <a:stCxn id="30" idx="3"/>
            <a:endCxn id="75" idx="1"/>
          </p:cNvCxnSpPr>
          <p:nvPr/>
        </p:nvCxnSpPr>
        <p:spPr bwMode="auto">
          <a:xfrm>
            <a:off x="6122797" y="3019234"/>
            <a:ext cx="1148101" cy="12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213748" y="2116847"/>
            <a:ext cx="12573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prog.java</a:t>
            </a:r>
          </a:p>
        </p:txBody>
      </p:sp>
      <p:cxnSp>
        <p:nvCxnSpPr>
          <p:cNvPr id="34" name="Straight Arrow Connector 33"/>
          <p:cNvCxnSpPr>
            <a:stCxn id="33" idx="2"/>
            <a:endCxn id="75" idx="0"/>
          </p:cNvCxnSpPr>
          <p:nvPr/>
        </p:nvCxnSpPr>
        <p:spPr bwMode="auto">
          <a:xfrm>
            <a:off x="7842398" y="2497847"/>
            <a:ext cx="0" cy="3428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75" idx="2"/>
            <a:endCxn id="38" idx="0"/>
          </p:cNvCxnSpPr>
          <p:nvPr/>
        </p:nvCxnSpPr>
        <p:spPr bwMode="auto">
          <a:xfrm>
            <a:off x="7842398" y="3221746"/>
            <a:ext cx="1766" cy="279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7267901" y="3500947"/>
            <a:ext cx="1152525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prog.asm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7407349" y="4215721"/>
            <a:ext cx="870098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ML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5" name="Straight Arrow Connector 44"/>
          <p:cNvCxnSpPr>
            <a:stCxn id="38" idx="2"/>
            <a:endCxn id="41" idx="0"/>
          </p:cNvCxnSpPr>
          <p:nvPr/>
        </p:nvCxnSpPr>
        <p:spPr bwMode="auto">
          <a:xfrm flipH="1">
            <a:off x="7842398" y="3881947"/>
            <a:ext cx="1766" cy="333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7329538" y="4847530"/>
            <a:ext cx="1009547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prog.obj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223430" y="3639546"/>
            <a:ext cx="752352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boot.c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6345312" y="4215721"/>
            <a:ext cx="507976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7" name="Straight Arrow Connector 56"/>
          <p:cNvCxnSpPr>
            <a:stCxn id="55" idx="2"/>
            <a:endCxn id="56" idx="0"/>
          </p:cNvCxnSpPr>
          <p:nvPr/>
        </p:nvCxnSpPr>
        <p:spPr bwMode="auto">
          <a:xfrm flipH="1">
            <a:off x="6599300" y="4020546"/>
            <a:ext cx="306" cy="195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123050" y="4845116"/>
            <a:ext cx="9525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boot.obj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9" name="Straight Arrow Connector 58"/>
          <p:cNvCxnSpPr>
            <a:stCxn id="56" idx="2"/>
            <a:endCxn id="58" idx="0"/>
          </p:cNvCxnSpPr>
          <p:nvPr/>
        </p:nvCxnSpPr>
        <p:spPr bwMode="auto">
          <a:xfrm>
            <a:off x="6599300" y="4596721"/>
            <a:ext cx="0" cy="248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6808412" y="5536198"/>
            <a:ext cx="634852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link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627588" y="6215416"/>
            <a:ext cx="9965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prog.exe</a:t>
            </a:r>
          </a:p>
        </p:txBody>
      </p:sp>
      <p:cxnSp>
        <p:nvCxnSpPr>
          <p:cNvPr id="83" name="Straight Arrow Connector 82"/>
          <p:cNvCxnSpPr>
            <a:stCxn id="41" idx="2"/>
            <a:endCxn id="54" idx="0"/>
          </p:cNvCxnSpPr>
          <p:nvPr/>
        </p:nvCxnSpPr>
        <p:spPr bwMode="auto">
          <a:xfrm flipH="1">
            <a:off x="7834312" y="4596721"/>
            <a:ext cx="8086" cy="2508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54" idx="2"/>
            <a:endCxn id="65" idx="0"/>
          </p:cNvCxnSpPr>
          <p:nvPr/>
        </p:nvCxnSpPr>
        <p:spPr bwMode="auto">
          <a:xfrm flipH="1">
            <a:off x="7125838" y="5228530"/>
            <a:ext cx="708474" cy="307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>
            <a:stCxn id="58" idx="2"/>
            <a:endCxn id="65" idx="0"/>
          </p:cNvCxnSpPr>
          <p:nvPr/>
        </p:nvCxnSpPr>
        <p:spPr bwMode="auto">
          <a:xfrm>
            <a:off x="6599300" y="5226116"/>
            <a:ext cx="526538" cy="310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/>
          <p:cNvCxnSpPr>
            <a:stCxn id="65" idx="2"/>
            <a:endCxn id="66" idx="0"/>
          </p:cNvCxnSpPr>
          <p:nvPr/>
        </p:nvCxnSpPr>
        <p:spPr bwMode="auto">
          <a:xfrm>
            <a:off x="7125838" y="5917198"/>
            <a:ext cx="0" cy="2982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41798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Assembler File Format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37408" y="2352934"/>
            <a:ext cx="8458200" cy="361791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endParaRPr lang="en-US" sz="1800" dirty="0" smtClean="0"/>
          </a:p>
          <a:p>
            <a:pPr marL="914400" lvl="2" indent="0">
              <a:buNone/>
            </a:pP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.text			# code segment</a:t>
            </a:r>
          </a:p>
          <a:p>
            <a:pPr marL="914400" lvl="2" indent="0">
              <a:buNone/>
            </a:pP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globl</a:t>
            </a: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asm_main</a:t>
            </a: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	# start of compiled static main</a:t>
            </a:r>
          </a:p>
          <a:p>
            <a:pPr marL="914400" lvl="2" indent="0">
              <a:buNone/>
            </a:pPr>
            <a:endParaRPr lang="en-US" sz="2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sz="21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generated code&gt;	# repeat .text/.data as needed</a:t>
            </a:r>
          </a:p>
          <a:p>
            <a:pPr marL="914400" lvl="2" indent="0">
              <a:buNone/>
            </a:pPr>
            <a:endParaRPr lang="en-US" sz="2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endParaRPr lang="en-US" sz="2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14350" lvl="1" indent="0">
              <a:buNone/>
            </a:pPr>
            <a:r>
              <a:rPr lang="en-US" sz="2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asm_main</a:t>
            </a: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			# start of compiled “main”</a:t>
            </a:r>
            <a:b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...</a:t>
            </a:r>
          </a:p>
          <a:p>
            <a:pPr marL="514350" lvl="1" indent="0">
              <a:buNone/>
            </a:pP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.data</a:t>
            </a:r>
          </a:p>
          <a:p>
            <a:pPr marL="914400" lvl="2" indent="0">
              <a:buNone/>
            </a:pP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&lt;generated </a:t>
            </a:r>
            <a:r>
              <a:rPr lang="en-US" sz="21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vtables</a:t>
            </a: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  # repeat .text/.data as needed</a:t>
            </a:r>
          </a:p>
          <a:p>
            <a:pPr marL="914400" lvl="2" indent="0">
              <a:buNone/>
            </a:pP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pPr marL="914400" lvl="2" indent="0">
              <a:buNone/>
            </a:pP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23FE12C-6E5D-4C90-B861-466BC2DE664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GNU </a:t>
            </a:r>
            <a:r>
              <a:rPr lang="en-US" dirty="0" smtClean="0"/>
              <a:t>syntax below.  (Actual sample code posted to P501 website)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External Names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11150" y="2590800"/>
            <a:ext cx="8528050" cy="2590800"/>
          </a:xfrm>
        </p:spPr>
        <p:txBody>
          <a:bodyPr/>
          <a:lstStyle/>
          <a:p>
            <a:r>
              <a:rPr lang="en-US" sz="2000" dirty="0" smtClean="0"/>
              <a:t>In a Linux environment, an external symbol is used as-is (</a:t>
            </a:r>
            <a:r>
              <a:rPr lang="en-US" sz="2000" dirty="0" err="1" smtClean="0"/>
              <a:t>eg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0070C0"/>
                </a:solidFill>
              </a:rPr>
              <a:t>xyzzy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In Windows and OS X, an external symbol </a:t>
            </a:r>
            <a:r>
              <a:rPr lang="en-US" sz="2000" dirty="0" err="1" smtClean="0">
                <a:solidFill>
                  <a:srgbClr val="0070C0"/>
                </a:solidFill>
              </a:rPr>
              <a:t>xyzzy</a:t>
            </a:r>
            <a:r>
              <a:rPr lang="en-US" sz="2000" dirty="0" smtClean="0"/>
              <a:t> is written in </a:t>
            </a:r>
            <a:r>
              <a:rPr lang="en-US" sz="2000" dirty="0" err="1" smtClean="0"/>
              <a:t>asm</a:t>
            </a:r>
            <a:r>
              <a:rPr lang="en-US" sz="2000" dirty="0" smtClean="0"/>
              <a:t> code as </a:t>
            </a:r>
            <a:r>
              <a:rPr lang="en-US" sz="2000" dirty="0" smtClean="0">
                <a:solidFill>
                  <a:srgbClr val="0070C0"/>
                </a:solidFill>
              </a:rPr>
              <a:t>_</a:t>
            </a:r>
            <a:r>
              <a:rPr lang="en-US" sz="2000" dirty="0" err="1" smtClean="0">
                <a:solidFill>
                  <a:srgbClr val="0070C0"/>
                </a:solidFill>
              </a:rPr>
              <a:t>xyzzy</a:t>
            </a:r>
            <a:r>
              <a:rPr lang="en-US" sz="2000" dirty="0" smtClean="0"/>
              <a:t> (leading underscore)</a:t>
            </a:r>
          </a:p>
          <a:p>
            <a:endParaRPr lang="en-US" sz="2000" dirty="0" smtClean="0"/>
          </a:p>
          <a:p>
            <a:r>
              <a:rPr lang="en-US" sz="2000" dirty="0" smtClean="0"/>
              <a:t>Adapt to whatever environment you’re using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B4F42388-B4EF-42D7-8B3A-D41A1D24E225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889E28B1-5C3A-4E6B-8AFB-982AC4340ED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Generating .asm Code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838200" y="13716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Suggestion: isolate the actual compiler output operations in a handful of routines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B050"/>
                </a:solidFill>
              </a:rPr>
              <a:t>// </a:t>
            </a:r>
            <a:r>
              <a:rPr lang="en-US" sz="1800" dirty="0">
                <a:solidFill>
                  <a:srgbClr val="00B050"/>
                </a:solidFill>
              </a:rPr>
              <a:t>write string to .</a:t>
            </a:r>
            <a:r>
              <a:rPr lang="en-US" sz="1800" dirty="0" err="1">
                <a:solidFill>
                  <a:srgbClr val="00B050"/>
                </a:solidFill>
              </a:rPr>
              <a:t>asm</a:t>
            </a:r>
            <a:r>
              <a:rPr lang="en-US" sz="1800" dirty="0">
                <a:solidFill>
                  <a:srgbClr val="00B050"/>
                </a:solidFill>
              </a:rPr>
              <a:t> output </a:t>
            </a:r>
            <a:r>
              <a:rPr lang="en-US" sz="1800" dirty="0" smtClean="0">
                <a:solidFill>
                  <a:srgbClr val="00B050"/>
                </a:solidFill>
              </a:rPr>
              <a:t>file 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 smtClean="0"/>
              <a:t>void gen(String s) { … }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B050"/>
                </a:solidFill>
              </a:rPr>
              <a:t>// write “op  </a:t>
            </a:r>
            <a:r>
              <a:rPr lang="en-US" sz="1800" dirty="0" err="1" smtClean="0">
                <a:solidFill>
                  <a:srgbClr val="00B050"/>
                </a:solidFill>
              </a:rPr>
              <a:t>src</a:t>
            </a:r>
            <a:r>
              <a:rPr lang="en-US" sz="1800" dirty="0" smtClean="0">
                <a:solidFill>
                  <a:srgbClr val="00B050"/>
                </a:solidFill>
              </a:rPr>
              <a:t>, </a:t>
            </a:r>
            <a:r>
              <a:rPr lang="en-US" sz="1800" dirty="0" err="1" smtClean="0">
                <a:solidFill>
                  <a:srgbClr val="00B050"/>
                </a:solidFill>
              </a:rPr>
              <a:t>dst</a:t>
            </a:r>
            <a:r>
              <a:rPr lang="en-US" sz="1800" dirty="0" smtClean="0">
                <a:solidFill>
                  <a:srgbClr val="00B050"/>
                </a:solidFill>
              </a:rPr>
              <a:t>” to .</a:t>
            </a:r>
            <a:r>
              <a:rPr lang="en-US" sz="1800" dirty="0" err="1" smtClean="0">
                <a:solidFill>
                  <a:srgbClr val="00B050"/>
                </a:solidFill>
              </a:rPr>
              <a:t>asm</a:t>
            </a:r>
            <a:r>
              <a:rPr lang="en-US" sz="1800" dirty="0" smtClean="0">
                <a:solidFill>
                  <a:srgbClr val="00B050"/>
                </a:solidFill>
              </a:rPr>
              <a:t> output file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 smtClean="0"/>
              <a:t>void </a:t>
            </a:r>
            <a:r>
              <a:rPr lang="en-US" sz="1800" dirty="0" err="1" smtClean="0"/>
              <a:t>genbin</a:t>
            </a:r>
            <a:r>
              <a:rPr lang="en-US" sz="1800" dirty="0" smtClean="0"/>
              <a:t>(String op, String </a:t>
            </a:r>
            <a:r>
              <a:rPr lang="en-US" sz="1800" dirty="0" err="1" smtClean="0"/>
              <a:t>src</a:t>
            </a:r>
            <a:r>
              <a:rPr lang="en-US" sz="1800" dirty="0" smtClean="0"/>
              <a:t>, String </a:t>
            </a:r>
            <a:r>
              <a:rPr lang="en-US" sz="1800" dirty="0" err="1" smtClean="0"/>
              <a:t>dst</a:t>
            </a:r>
            <a:r>
              <a:rPr lang="en-US" sz="1800" dirty="0" smtClean="0"/>
              <a:t>) { … }</a:t>
            </a:r>
            <a:endParaRPr lang="en-US" sz="22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00B050"/>
                </a:solidFill>
              </a:rPr>
              <a:t>// write label L to .</a:t>
            </a:r>
            <a:r>
              <a:rPr lang="en-US" sz="1800" dirty="0" err="1" smtClean="0">
                <a:solidFill>
                  <a:srgbClr val="00B050"/>
                </a:solidFill>
              </a:rPr>
              <a:t>asm</a:t>
            </a:r>
            <a:r>
              <a:rPr lang="en-US" sz="1800" dirty="0" smtClean="0">
                <a:solidFill>
                  <a:srgbClr val="00B050"/>
                </a:solidFill>
              </a:rPr>
              <a:t> output file as “</a:t>
            </a:r>
            <a:r>
              <a:rPr lang="en-US" sz="1800" dirty="0" err="1" smtClean="0">
                <a:solidFill>
                  <a:srgbClr val="00B050"/>
                </a:solidFill>
              </a:rPr>
              <a:t>Ls</a:t>
            </a:r>
            <a:r>
              <a:rPr lang="en-US" sz="1800" dirty="0" smtClean="0">
                <a:solidFill>
                  <a:srgbClr val="00B050"/>
                </a:solidFill>
              </a:rPr>
              <a:t>:”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 smtClean="0"/>
              <a:t>void </a:t>
            </a:r>
            <a:r>
              <a:rPr lang="en-US" sz="1800" dirty="0" err="1" smtClean="0"/>
              <a:t>genLabel</a:t>
            </a:r>
            <a:r>
              <a:rPr lang="en-US" sz="1800" dirty="0" smtClean="0"/>
              <a:t>(String s) { … }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handful of these methods should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Code Generation Strategy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17713"/>
            <a:ext cx="8382000" cy="331628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Goal: quick ‘n dirty correct code, optimize later if time allows</a:t>
            </a:r>
          </a:p>
          <a:p>
            <a:endParaRPr lang="en-US" sz="2400" dirty="0" smtClean="0"/>
          </a:p>
          <a:p>
            <a:r>
              <a:rPr lang="en-US" sz="2400" dirty="0" smtClean="0"/>
              <a:t>Traverse AST primarily in execution order and emit code during the traversal</a:t>
            </a:r>
          </a:p>
          <a:p>
            <a:pPr lvl="1"/>
            <a:r>
              <a:rPr lang="en-US" sz="2000" dirty="0" smtClean="0"/>
              <a:t>Visitor may traverse the tree in ad-hoc ways to match required order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Treat the x64 as a 1-register machine with a stack for additional intermediate values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14855571-95F5-44C1-90A0-6600BAB7B042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Some x86-64 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750" y="2209800"/>
            <a:ext cx="81534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x86-64 Machine-Level Programming</a:t>
            </a:r>
          </a:p>
          <a:p>
            <a:pPr lvl="1"/>
            <a:r>
              <a:rPr lang="en-US" sz="2000" dirty="0" smtClean="0"/>
              <a:t>Section 3.13 of </a:t>
            </a:r>
            <a:r>
              <a:rPr lang="en-US" sz="2000" i="1" dirty="0" smtClean="0">
                <a:solidFill>
                  <a:srgbClr val="0070C0"/>
                </a:solidFill>
              </a:rPr>
              <a:t>Computer Systems: A Programmer’s Perspective</a:t>
            </a:r>
            <a:r>
              <a:rPr lang="en-US" sz="2000" dirty="0" smtClean="0"/>
              <a:t>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ed. by </a:t>
            </a:r>
            <a:r>
              <a:rPr lang="en-US" sz="2000" dirty="0"/>
              <a:t>B</a:t>
            </a:r>
            <a:r>
              <a:rPr lang="en-US" sz="2000" dirty="0" smtClean="0"/>
              <a:t>ryant &amp; </a:t>
            </a:r>
            <a:r>
              <a:rPr lang="en-US" sz="2000" dirty="0" err="1" smtClean="0"/>
              <a:t>O’Hallaron</a:t>
            </a:r>
            <a:r>
              <a:rPr lang="en-US" sz="2000" dirty="0" smtClean="0"/>
              <a:t> (CSE351 textbook)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From www.x86-64.org:</a:t>
            </a:r>
          </a:p>
          <a:p>
            <a:pPr lvl="1"/>
            <a:r>
              <a:rPr lang="en-US" sz="2000" dirty="0" smtClean="0"/>
              <a:t>AMD64 ABI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www.x86-64.org/documentation_folder/abi-0.99.pdf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Gentle Introduction to x86-64 Assembly</a:t>
            </a:r>
            <a:br>
              <a:rPr lang="en-US" sz="2000" dirty="0" smtClean="0"/>
            </a:br>
            <a:r>
              <a:rPr lang="en-US" sz="2000" dirty="0" smtClean="0">
                <a:hlinkClick r:id="rId8"/>
              </a:rPr>
              <a:t>http</a:t>
            </a:r>
            <a:r>
              <a:rPr lang="en-US" sz="2000" dirty="0">
                <a:hlinkClick r:id="rId8"/>
              </a:rPr>
              <a:t>://</a:t>
            </a:r>
            <a:r>
              <a:rPr lang="en-US" sz="2000" dirty="0" smtClean="0">
                <a:hlinkClick r:id="rId8"/>
              </a:rPr>
              <a:t>www.x86-64.org/documentation/assembly.html</a:t>
            </a: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105400"/>
            <a:ext cx="8077200" cy="369332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Variously called x86-64, AMD64, Intel 64, x64; formerly IA-32e and EM64T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0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Simplifying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 smtClean="0"/>
              <a:t>Store all values (</a:t>
            </a:r>
            <a:r>
              <a:rPr lang="en-US" sz="2400" dirty="0" smtClean="0">
                <a:solidFill>
                  <a:srgbClr val="0070C0"/>
                </a:solidFill>
              </a:rPr>
              <a:t>object-reference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int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boolean</a:t>
            </a:r>
            <a:r>
              <a:rPr lang="en-US" sz="2400" dirty="0" smtClean="0"/>
              <a:t>) in 64-bit </a:t>
            </a:r>
            <a:r>
              <a:rPr lang="en-US" sz="2400" dirty="0" err="1" smtClean="0"/>
              <a:t>quadwords</a:t>
            </a:r>
            <a:endParaRPr lang="en-US" sz="2400" dirty="0" smtClean="0"/>
          </a:p>
          <a:p>
            <a:endParaRPr lang="en-US" sz="2400" dirty="0" smtClean="0"/>
          </a:p>
          <a:p>
            <a:pPr lvl="1"/>
            <a:r>
              <a:rPr lang="en-US" sz="2000" dirty="0" smtClean="0"/>
              <a:t>Natural </a:t>
            </a:r>
            <a:r>
              <a:rPr lang="en-US" sz="2000" dirty="0"/>
              <a:t>size for </a:t>
            </a:r>
            <a:r>
              <a:rPr lang="en-US" sz="2000" dirty="0" smtClean="0"/>
              <a:t>64-bit pointers (object references; variables </a:t>
            </a:r>
            <a:r>
              <a:rPr lang="en-US" sz="2000" dirty="0"/>
              <a:t>of </a:t>
            </a:r>
            <a:r>
              <a:rPr lang="en-US" sz="2000" dirty="0" smtClean="0"/>
              <a:t>type "class")</a:t>
            </a:r>
          </a:p>
          <a:p>
            <a:pPr lvl="1"/>
            <a:r>
              <a:rPr lang="en-US" sz="2000" dirty="0" smtClean="0"/>
              <a:t>Microsoft-C "</a:t>
            </a:r>
            <a:r>
              <a:rPr lang="en-US" sz="2000" dirty="0" smtClean="0">
                <a:solidFill>
                  <a:srgbClr val="0070C0"/>
                </a:solidFill>
              </a:rPr>
              <a:t>long </a:t>
            </a:r>
            <a:r>
              <a:rPr lang="en-US" sz="2000" dirty="0" err="1" smtClean="0">
                <a:solidFill>
                  <a:srgbClr val="0070C0"/>
                </a:solidFill>
              </a:rPr>
              <a:t>long</a:t>
            </a:r>
            <a:r>
              <a:rPr lang="en-US" sz="2000" dirty="0" smtClean="0"/>
              <a:t>" (or </a:t>
            </a:r>
            <a:r>
              <a:rPr lang="en-US" sz="2000" dirty="0" smtClean="0">
                <a:solidFill>
                  <a:srgbClr val="0070C0"/>
                </a:solidFill>
              </a:rPr>
              <a:t>__int64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GCC "</a:t>
            </a:r>
            <a:r>
              <a:rPr lang="en-US" sz="2000" dirty="0" smtClean="0">
                <a:solidFill>
                  <a:srgbClr val="0070C0"/>
                </a:solidFill>
              </a:rPr>
              <a:t>long</a:t>
            </a:r>
            <a:r>
              <a:rPr lang="en-US" sz="2000" dirty="0" smtClean="0"/>
              <a:t>"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(Real compilers would likely store Boolean in 8 bits)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M-</a:t>
            </a:r>
            <a:fld id="{5D716500-448F-47FE-8516-94B282F3525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4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AC506243-D350-4B4A-ABBE-1B900B15EE2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x64 as a Stack Machine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1143000"/>
            <a:ext cx="8763000" cy="49858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Idea: Use x64 stack for expression evaluation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err="1" smtClean="0"/>
              <a:t>Eg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0070C0"/>
                </a:solidFill>
              </a:rPr>
              <a:t>a + b   </a:t>
            </a:r>
            <a:r>
              <a:rPr lang="en-US" sz="1800" dirty="0" smtClean="0"/>
              <a:t>(recall the AST has split complex </a:t>
            </a:r>
            <a:r>
              <a:rPr lang="en-US" sz="1800" dirty="0" err="1" smtClean="0"/>
              <a:t>expresssions</a:t>
            </a:r>
            <a:r>
              <a:rPr lang="en-US" sz="1800" dirty="0" smtClean="0"/>
              <a:t> into a tree already)</a:t>
            </a:r>
            <a:endParaRPr lang="en-US" sz="18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 smtClean="0">
              <a:solidFill>
                <a:srgbClr val="0070C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copy </a:t>
            </a:r>
            <a:r>
              <a:rPr lang="en-US" sz="1600" dirty="0" smtClean="0">
                <a:solidFill>
                  <a:srgbClr val="0000FF"/>
                </a:solidFill>
              </a:rPr>
              <a:t>a</a:t>
            </a:r>
            <a:r>
              <a:rPr lang="en-US" sz="1600" dirty="0" smtClean="0"/>
              <a:t> into %</a:t>
            </a:r>
            <a:r>
              <a:rPr lang="en-US" sz="1600" dirty="0" err="1"/>
              <a:t>r</a:t>
            </a:r>
            <a:r>
              <a:rPr lang="en-US" sz="1600" dirty="0" err="1" smtClean="0"/>
              <a:t>ax</a:t>
            </a:r>
            <a:r>
              <a:rPr lang="en-US" sz="1600" dirty="0" smtClean="0"/>
              <a:t>; 	push %</a:t>
            </a:r>
            <a:r>
              <a:rPr lang="en-US" sz="1600" dirty="0" err="1" smtClean="0"/>
              <a:t>rax</a:t>
            </a:r>
            <a:r>
              <a:rPr lang="en-US" sz="1600" dirty="0" smtClean="0"/>
              <a:t>;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copy </a:t>
            </a:r>
            <a:r>
              <a:rPr lang="en-US" sz="1600" dirty="0" smtClean="0">
                <a:solidFill>
                  <a:srgbClr val="0000FF"/>
                </a:solidFill>
              </a:rPr>
              <a:t>b</a:t>
            </a:r>
            <a:r>
              <a:rPr lang="en-US" sz="1600" dirty="0" smtClean="0"/>
              <a:t> into %</a:t>
            </a:r>
            <a:r>
              <a:rPr lang="en-US" sz="1600" dirty="0" err="1" smtClean="0"/>
              <a:t>rax</a:t>
            </a:r>
            <a:r>
              <a:rPr lang="en-US" sz="1600" dirty="0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pop %</a:t>
            </a:r>
            <a:r>
              <a:rPr lang="en-US" sz="1600" dirty="0" err="1" smtClean="0"/>
              <a:t>rdx</a:t>
            </a:r>
            <a:r>
              <a:rPr lang="en-US" sz="1600" dirty="0" smtClean="0"/>
              <a:t>; 		add  %</a:t>
            </a:r>
            <a:r>
              <a:rPr lang="en-US" sz="1600" dirty="0" err="1" smtClean="0"/>
              <a:t>rdx</a:t>
            </a:r>
            <a:r>
              <a:rPr lang="en-US" sz="1600" dirty="0" smtClean="0"/>
              <a:t>, %</a:t>
            </a:r>
            <a:r>
              <a:rPr lang="en-US" sz="1600" dirty="0" err="1" smtClean="0"/>
              <a:t>rax</a:t>
            </a:r>
            <a:r>
              <a:rPr lang="en-US" sz="1600" dirty="0" smtClean="0">
                <a:solidFill>
                  <a:srgbClr val="0070C0"/>
                </a:solidFill>
              </a:rPr>
              <a:t/>
            </a:r>
            <a:br>
              <a:rPr lang="en-US" sz="1600" dirty="0" smtClean="0">
                <a:solidFill>
                  <a:srgbClr val="0070C0"/>
                </a:solidFill>
              </a:rPr>
            </a:b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Invariant: Whenever an expression (or part of one) is evaluated at runtime, the generated code leaves the result in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If we need to use %</a:t>
            </a:r>
            <a:r>
              <a:rPr lang="en-US" sz="1800" dirty="0" err="1" smtClean="0"/>
              <a:t>rax</a:t>
            </a:r>
            <a:r>
              <a:rPr lang="en-US" sz="1800" dirty="0" smtClean="0"/>
              <a:t> to evaluate another expression, </a:t>
            </a:r>
            <a:r>
              <a:rPr lang="en-US" sz="1800" dirty="0" smtClean="0"/>
              <a:t>push </a:t>
            </a:r>
            <a:r>
              <a:rPr lang="en-US" sz="1800" dirty="0" smtClean="0"/>
              <a:t>%</a:t>
            </a:r>
            <a:r>
              <a:rPr lang="en-US" sz="1800" dirty="0" err="1" smtClean="0"/>
              <a:t>rax</a:t>
            </a:r>
            <a:r>
              <a:rPr lang="en-US" sz="1800" dirty="0" smtClean="0"/>
              <a:t>, and pop when re-needed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Remember: </a:t>
            </a:r>
            <a:r>
              <a:rPr lang="en-US" sz="1800" b="1" dirty="0" smtClean="0">
                <a:solidFill>
                  <a:srgbClr val="C00000"/>
                </a:solidFill>
              </a:rPr>
              <a:t>always pop what you push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Will produce lots of redundant, but correct,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1170310-8AEA-4B45-9261-F8C15602F7E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 Code for Constants and Identifiers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14400" y="2514600"/>
            <a:ext cx="7626350" cy="2782887"/>
          </a:xfrm>
        </p:spPr>
        <p:txBody>
          <a:bodyPr/>
          <a:lstStyle/>
          <a:p>
            <a:pPr eaLnBrk="1" hangingPunct="1"/>
            <a:r>
              <a:rPr lang="en-US" sz="1800" dirty="0" smtClean="0"/>
              <a:t>Integer constant, say 17</a:t>
            </a:r>
          </a:p>
          <a:p>
            <a:pPr lvl="1" eaLnBrk="1" hangingPunct="1"/>
            <a:r>
              <a:rPr lang="en-US" sz="1800" dirty="0" smtClean="0"/>
              <a:t>	gen("</a:t>
            </a:r>
            <a:r>
              <a:rPr lang="en-US" sz="1800" dirty="0" err="1" smtClean="0"/>
              <a:t>movq</a:t>
            </a:r>
            <a:r>
              <a:rPr lang="en-US" sz="1800" dirty="0" smtClean="0"/>
              <a:t>  $17,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r>
              <a:rPr lang="en-US" sz="1800" dirty="0" smtClean="0"/>
              <a:t>")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Local variables (any type – </a:t>
            </a:r>
            <a:r>
              <a:rPr lang="en-US" sz="1800" dirty="0" err="1" smtClean="0">
                <a:solidFill>
                  <a:srgbClr val="0070C0"/>
                </a:solidFill>
              </a:rPr>
              <a:t>int</a:t>
            </a:r>
            <a:r>
              <a:rPr lang="en-US" sz="1800" dirty="0" smtClean="0"/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boolean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70C0"/>
                </a:solidFill>
              </a:rPr>
              <a:t>reference</a:t>
            </a:r>
            <a:r>
              <a:rPr lang="en-US" sz="1800" dirty="0" smtClean="0"/>
              <a:t>)</a:t>
            </a:r>
          </a:p>
          <a:p>
            <a:pPr lvl="1" eaLnBrk="1" hangingPunct="1"/>
            <a:r>
              <a:rPr lang="en-US" sz="1800" dirty="0" smtClean="0"/>
              <a:t>	gen("</a:t>
            </a:r>
            <a:r>
              <a:rPr lang="en-US" sz="1800" dirty="0" err="1" smtClean="0"/>
              <a:t>movq</a:t>
            </a:r>
            <a:r>
              <a:rPr lang="en-US" sz="1800" dirty="0" smtClean="0"/>
              <a:t>  offset(%</a:t>
            </a:r>
            <a:r>
              <a:rPr lang="en-US" sz="1800" dirty="0" err="1"/>
              <a:t>e</a:t>
            </a:r>
            <a:r>
              <a:rPr lang="en-US" sz="1800" dirty="0" err="1" smtClean="0"/>
              <a:t>bp</a:t>
            </a:r>
            <a:r>
              <a:rPr lang="en-US" sz="1800" dirty="0" smtClean="0"/>
              <a:t>), %</a:t>
            </a:r>
            <a:r>
              <a:rPr lang="en-US" sz="1800" dirty="0" err="1" smtClean="0"/>
              <a:t>rax</a:t>
            </a:r>
            <a:r>
              <a:rPr lang="en-US" sz="1800" dirty="0" smtClean="0"/>
              <a:t>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Gen Code for exp1 + exp2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52600" y="1295400"/>
            <a:ext cx="6248400" cy="4948238"/>
          </a:xfrm>
        </p:spPr>
        <p:txBody>
          <a:bodyPr>
            <a:noAutofit/>
          </a:bodyPr>
          <a:lstStyle/>
          <a:p>
            <a:r>
              <a:rPr lang="en-US" sz="1800" dirty="0" smtClean="0"/>
              <a:t>Visit </a:t>
            </a:r>
            <a:r>
              <a:rPr lang="en-US" sz="1800" dirty="0" smtClean="0">
                <a:solidFill>
                  <a:srgbClr val="0070C0"/>
                </a:solidFill>
              </a:rPr>
              <a:t>exp1</a:t>
            </a:r>
          </a:p>
          <a:p>
            <a:pPr lvl="1"/>
            <a:r>
              <a:rPr lang="en-US" sz="1800" dirty="0" smtClean="0"/>
              <a:t>generate code to evaluate </a:t>
            </a:r>
            <a:r>
              <a:rPr lang="en-US" sz="1800" dirty="0" smtClean="0">
                <a:solidFill>
                  <a:srgbClr val="0070C0"/>
                </a:solidFill>
              </a:rPr>
              <a:t>exp1</a:t>
            </a:r>
            <a:r>
              <a:rPr lang="en-US" sz="1800" dirty="0" smtClean="0"/>
              <a:t> into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>
                <a:solidFill>
                  <a:srgbClr val="0070C0"/>
                </a:solidFill>
              </a:rPr>
              <a:t>gen("</a:t>
            </a:r>
            <a:r>
              <a:rPr lang="en-US" sz="1800" dirty="0" err="1" smtClean="0">
                <a:solidFill>
                  <a:srgbClr val="0070C0"/>
                </a:solidFill>
              </a:rPr>
              <a:t>pushq</a:t>
            </a:r>
            <a:r>
              <a:rPr lang="en-US" sz="1800" dirty="0" smtClean="0">
                <a:solidFill>
                  <a:srgbClr val="0070C0"/>
                </a:solidFill>
              </a:rPr>
              <a:t> %</a:t>
            </a:r>
            <a:r>
              <a:rPr lang="en-US" sz="1800" dirty="0" err="1">
                <a:solidFill>
                  <a:srgbClr val="0070C0"/>
                </a:solidFill>
              </a:rPr>
              <a:t>r</a:t>
            </a:r>
            <a:r>
              <a:rPr lang="en-US" sz="1800" dirty="0" err="1" smtClean="0">
                <a:solidFill>
                  <a:srgbClr val="0070C0"/>
                </a:solidFill>
              </a:rPr>
              <a:t>ax</a:t>
            </a:r>
            <a:r>
              <a:rPr lang="en-US" sz="1800" dirty="0" smtClean="0">
                <a:solidFill>
                  <a:srgbClr val="0070C0"/>
                </a:solidFill>
              </a:rPr>
              <a:t>")	</a:t>
            </a:r>
          </a:p>
          <a:p>
            <a:pPr lvl="1"/>
            <a:r>
              <a:rPr lang="en-US" sz="1800" dirty="0" smtClean="0"/>
              <a:t>push value of </a:t>
            </a:r>
            <a:r>
              <a:rPr lang="en-US" sz="1800" dirty="0" smtClean="0">
                <a:solidFill>
                  <a:srgbClr val="0070C0"/>
                </a:solidFill>
              </a:rPr>
              <a:t>exp1</a:t>
            </a:r>
            <a:r>
              <a:rPr lang="en-US" sz="1800" dirty="0" smtClean="0"/>
              <a:t> onto stack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Visit </a:t>
            </a:r>
            <a:r>
              <a:rPr lang="en-US" sz="1800" dirty="0" smtClean="0">
                <a:solidFill>
                  <a:srgbClr val="0070C0"/>
                </a:solidFill>
              </a:rPr>
              <a:t>exp2</a:t>
            </a:r>
          </a:p>
          <a:p>
            <a:pPr lvl="1"/>
            <a:r>
              <a:rPr lang="en-US" sz="1800" dirty="0" smtClean="0"/>
              <a:t>generate code to evaluate </a:t>
            </a:r>
            <a:r>
              <a:rPr lang="en-US" sz="1800" dirty="0" smtClean="0">
                <a:solidFill>
                  <a:srgbClr val="0070C0"/>
                </a:solidFill>
              </a:rPr>
              <a:t>exp2</a:t>
            </a:r>
            <a:r>
              <a:rPr lang="en-US" sz="1800" dirty="0" smtClean="0"/>
              <a:t> into %</a:t>
            </a:r>
            <a:r>
              <a:rPr lang="en-US" sz="1800" dirty="0" err="1" smtClean="0"/>
              <a:t>rax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>
                <a:solidFill>
                  <a:srgbClr val="0070C0"/>
                </a:solidFill>
              </a:rPr>
              <a:t>gen("</a:t>
            </a:r>
            <a:r>
              <a:rPr lang="en-US" sz="1800" dirty="0" err="1" smtClean="0">
                <a:solidFill>
                  <a:srgbClr val="0070C0"/>
                </a:solidFill>
              </a:rPr>
              <a:t>popq</a:t>
            </a:r>
            <a:r>
              <a:rPr lang="en-US" sz="1800" dirty="0" smtClean="0">
                <a:solidFill>
                  <a:srgbClr val="0070C0"/>
                </a:solidFill>
              </a:rPr>
              <a:t> %</a:t>
            </a:r>
            <a:r>
              <a:rPr lang="en-US" sz="1800" dirty="0" err="1">
                <a:solidFill>
                  <a:srgbClr val="0070C0"/>
                </a:solidFill>
              </a:rPr>
              <a:t>r</a:t>
            </a:r>
            <a:r>
              <a:rPr lang="en-US" sz="1800" dirty="0" err="1" smtClean="0">
                <a:solidFill>
                  <a:srgbClr val="0070C0"/>
                </a:solidFill>
              </a:rPr>
              <a:t>dx</a:t>
            </a:r>
            <a:r>
              <a:rPr lang="en-US" sz="1800" dirty="0" smtClean="0">
                <a:solidFill>
                  <a:srgbClr val="0070C0"/>
                </a:solidFill>
              </a:rPr>
              <a:t>")</a:t>
            </a:r>
          </a:p>
          <a:p>
            <a:pPr lvl="1"/>
            <a:r>
              <a:rPr lang="en-US" sz="1800" dirty="0" smtClean="0"/>
              <a:t>pop value of </a:t>
            </a:r>
            <a:r>
              <a:rPr lang="en-US" sz="1800" dirty="0" smtClean="0">
                <a:solidFill>
                  <a:srgbClr val="0070C0"/>
                </a:solidFill>
              </a:rPr>
              <a:t>exp1</a:t>
            </a:r>
            <a:r>
              <a:rPr lang="en-US" sz="1800" dirty="0" smtClean="0"/>
              <a:t> into %</a:t>
            </a:r>
            <a:r>
              <a:rPr lang="en-US" sz="1800" dirty="0" err="1"/>
              <a:t>r</a:t>
            </a:r>
            <a:r>
              <a:rPr lang="en-US" sz="1800" dirty="0" err="1" smtClean="0"/>
              <a:t>dx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>
                <a:solidFill>
                  <a:srgbClr val="0070C0"/>
                </a:solidFill>
              </a:rPr>
              <a:t>gen("</a:t>
            </a:r>
            <a:r>
              <a:rPr lang="en-US" sz="1800" dirty="0" err="1" smtClean="0">
                <a:solidFill>
                  <a:srgbClr val="0070C0"/>
                </a:solidFill>
              </a:rPr>
              <a:t>addq</a:t>
            </a:r>
            <a:r>
              <a:rPr lang="en-US" sz="1800" dirty="0" smtClean="0">
                <a:solidFill>
                  <a:srgbClr val="0070C0"/>
                </a:solidFill>
              </a:rPr>
              <a:t>  %</a:t>
            </a:r>
            <a:r>
              <a:rPr lang="en-US" sz="1800" dirty="0" err="1">
                <a:solidFill>
                  <a:srgbClr val="0070C0"/>
                </a:solidFill>
              </a:rPr>
              <a:t>r</a:t>
            </a:r>
            <a:r>
              <a:rPr lang="en-US" sz="1800" dirty="0" err="1" smtClean="0">
                <a:solidFill>
                  <a:srgbClr val="0070C0"/>
                </a:solidFill>
              </a:rPr>
              <a:t>dx</a:t>
            </a:r>
            <a:r>
              <a:rPr lang="en-US" sz="1800" dirty="0" smtClean="0">
                <a:solidFill>
                  <a:srgbClr val="0070C0"/>
                </a:solidFill>
              </a:rPr>
              <a:t>, %</a:t>
            </a:r>
            <a:r>
              <a:rPr lang="en-US" sz="1800" dirty="0" err="1">
                <a:solidFill>
                  <a:srgbClr val="0070C0"/>
                </a:solidFill>
              </a:rPr>
              <a:t>r</a:t>
            </a:r>
            <a:r>
              <a:rPr lang="en-US" sz="1800" dirty="0" err="1" smtClean="0">
                <a:solidFill>
                  <a:srgbClr val="0070C0"/>
                </a:solidFill>
              </a:rPr>
              <a:t>ax</a:t>
            </a:r>
            <a:r>
              <a:rPr lang="en-US" sz="1800" dirty="0" smtClean="0">
                <a:solidFill>
                  <a:srgbClr val="0070C0"/>
                </a:solidFill>
              </a:rPr>
              <a:t>")</a:t>
            </a:r>
          </a:p>
          <a:p>
            <a:pPr lvl="1"/>
            <a:r>
              <a:rPr lang="en-US" sz="1800" dirty="0" smtClean="0"/>
              <a:t>perform addition; result in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D83CC7D-B710-4D46-A9E6-07068873778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8D58E81E-4CB8-41C9-B88D-24EC56618B7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 Code for </a:t>
            </a:r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 err="1" smtClean="0"/>
              <a:t>exp</a:t>
            </a:r>
            <a:r>
              <a:rPr lang="en-US" dirty="0" smtClean="0"/>
              <a:t>; 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465006" y="2430185"/>
            <a:ext cx="6629400" cy="2065616"/>
          </a:xfrm>
        </p:spPr>
        <p:txBody>
          <a:bodyPr/>
          <a:lstStyle/>
          <a:p>
            <a:pPr eaLnBrk="1" hangingPunct="1"/>
            <a:r>
              <a:rPr lang="en-US" sz="1800" dirty="0" smtClean="0"/>
              <a:t>Visit </a:t>
            </a:r>
            <a:r>
              <a:rPr lang="en-US" sz="1800" dirty="0" err="1" smtClean="0">
                <a:solidFill>
                  <a:srgbClr val="0070C0"/>
                </a:solidFill>
              </a:rPr>
              <a:t>exp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1800" dirty="0" smtClean="0"/>
              <a:t>Gen code to evaluate </a:t>
            </a:r>
            <a:r>
              <a:rPr lang="en-US" sz="1800" dirty="0" err="1" smtClean="0">
                <a:solidFill>
                  <a:srgbClr val="0070C0"/>
                </a:solidFill>
              </a:rPr>
              <a:t>exp</a:t>
            </a:r>
            <a:r>
              <a:rPr lang="en-US" sz="1800" dirty="0" smtClean="0"/>
              <a:t> into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1800" dirty="0" smtClean="0"/>
              <a:t>gen("</a:t>
            </a:r>
            <a:r>
              <a:rPr lang="en-US" sz="1800" dirty="0" err="1" smtClean="0"/>
              <a:t>movq</a:t>
            </a:r>
            <a:r>
              <a:rPr lang="en-US" sz="1800" dirty="0" smtClean="0"/>
              <a:t>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r>
              <a:rPr lang="en-US" sz="1800" dirty="0" smtClean="0"/>
              <a:t>, </a:t>
            </a:r>
            <a:r>
              <a:rPr lang="en-US" sz="1800" dirty="0" err="1" smtClean="0"/>
              <a:t>offsetOfVariable</a:t>
            </a:r>
            <a:r>
              <a:rPr lang="en-US" sz="1800" dirty="0" smtClean="0"/>
              <a:t>(%</a:t>
            </a:r>
            <a:r>
              <a:rPr lang="en-US" sz="1800" dirty="0" err="1"/>
              <a:t>r</a:t>
            </a:r>
            <a:r>
              <a:rPr lang="en-US" sz="1800" dirty="0" err="1" smtClean="0"/>
              <a:t>bp</a:t>
            </a:r>
            <a:r>
              <a:rPr lang="en-US" sz="1800" dirty="0" smtClean="0"/>
              <a:t>)")</a:t>
            </a:r>
          </a:p>
          <a:p>
            <a:pPr lvl="1" eaLnBrk="1" hangingPunct="1"/>
            <a:r>
              <a:rPr lang="en-US" sz="1800" dirty="0" smtClean="0"/>
              <a:t>move value of </a:t>
            </a:r>
            <a:r>
              <a:rPr lang="en-US" sz="1800" dirty="0" err="1" smtClean="0">
                <a:solidFill>
                  <a:srgbClr val="0070C0"/>
                </a:solidFill>
              </a:rPr>
              <a:t>exp</a:t>
            </a:r>
            <a:r>
              <a:rPr lang="en-US" sz="1800" dirty="0" smtClean="0"/>
              <a:t> into </a:t>
            </a:r>
            <a:r>
              <a:rPr lang="en-US" sz="1800" dirty="0" err="1" smtClean="0">
                <a:solidFill>
                  <a:srgbClr val="0070C0"/>
                </a:solidFill>
              </a:rPr>
              <a:t>var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15240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</a:t>
            </a:r>
            <a:r>
              <a:rPr lang="en-US" dirty="0" err="1">
                <a:solidFill>
                  <a:srgbClr val="0070C0"/>
                </a:solidFill>
              </a:rPr>
              <a:t>var</a:t>
            </a:r>
            <a:r>
              <a:rPr lang="en-US" dirty="0"/>
              <a:t> is a local </a:t>
            </a:r>
            <a:r>
              <a:rPr lang="en-US" dirty="0" smtClean="0"/>
              <a:t>variable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Gen code for </a:t>
            </a:r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 err="1" smtClean="0"/>
              <a:t>exp</a:t>
            </a:r>
            <a:endParaRPr lang="en-US" dirty="0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19200"/>
            <a:ext cx="8610600" cy="50244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 smtClean="0"/>
              <a:t>If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/>
              <a:t> is a complex expression (</a:t>
            </a:r>
            <a:r>
              <a:rPr lang="en-US" sz="1800" dirty="0" err="1" smtClean="0"/>
              <a:t>eg</a:t>
            </a:r>
            <a:r>
              <a:rPr lang="en-US" sz="1800" dirty="0" smtClean="0"/>
              <a:t>: object or array reference)</a:t>
            </a:r>
          </a:p>
          <a:p>
            <a:endParaRPr lang="en-US" sz="1800" dirty="0" smtClean="0"/>
          </a:p>
          <a:p>
            <a:r>
              <a:rPr lang="en-US" sz="1800" dirty="0" smtClean="0"/>
              <a:t>visit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/>
            <a:r>
              <a:rPr lang="en-US" sz="1800" dirty="0" smtClean="0"/>
              <a:t>if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/>
              <a:t> = </a:t>
            </a:r>
            <a:r>
              <a:rPr lang="en-US" sz="1800" dirty="0" smtClean="0">
                <a:solidFill>
                  <a:srgbClr val="0000FF"/>
                </a:solidFill>
              </a:rPr>
              <a:t>a[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]</a:t>
            </a:r>
            <a:r>
              <a:rPr lang="en-US" sz="1800" dirty="0" smtClean="0"/>
              <a:t> then use </a:t>
            </a:r>
            <a:r>
              <a:rPr lang="en-US" sz="1800" dirty="0" smtClean="0">
                <a:solidFill>
                  <a:srgbClr val="0000FF"/>
                </a:solidFill>
              </a:rPr>
              <a:t>lea</a:t>
            </a:r>
            <a:r>
              <a:rPr lang="en-US" sz="1800" dirty="0" smtClean="0"/>
              <a:t> instruction to calculate address of </a:t>
            </a:r>
            <a:r>
              <a:rPr lang="en-US" sz="1800" dirty="0" smtClean="0">
                <a:solidFill>
                  <a:srgbClr val="0000FF"/>
                </a:solidFill>
              </a:rPr>
              <a:t>a[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]</a:t>
            </a:r>
            <a:r>
              <a:rPr lang="en-US" sz="1800" dirty="0" smtClean="0"/>
              <a:t> into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dirty="0" err="1" smtClean="0">
                <a:solidFill>
                  <a:srgbClr val="0000FF"/>
                </a:solidFill>
              </a:rPr>
              <a:t>var</a:t>
            </a:r>
            <a:r>
              <a:rPr lang="en-US" sz="1800" dirty="0" smtClean="0"/>
              <a:t> = </a:t>
            </a:r>
            <a:r>
              <a:rPr lang="en-US" sz="1800" dirty="0" err="1" smtClean="0">
                <a:solidFill>
                  <a:srgbClr val="0000FF"/>
                </a:solidFill>
              </a:rPr>
              <a:t>obj.fld</a:t>
            </a:r>
            <a:r>
              <a:rPr lang="en-US" sz="1800" dirty="0" smtClean="0"/>
              <a:t> use </a:t>
            </a:r>
            <a:r>
              <a:rPr lang="en-US" sz="1800" dirty="0" smtClean="0">
                <a:solidFill>
                  <a:srgbClr val="0000FF"/>
                </a:solidFill>
              </a:rPr>
              <a:t>lea</a:t>
            </a:r>
            <a:r>
              <a:rPr lang="en-US" sz="1800" dirty="0" smtClean="0"/>
              <a:t> instruction to calculate address of </a:t>
            </a:r>
            <a:r>
              <a:rPr lang="en-US" sz="1800" dirty="0" err="1" smtClean="0">
                <a:solidFill>
                  <a:srgbClr val="0000FF"/>
                </a:solidFill>
              </a:rPr>
              <a:t>obj.fld</a:t>
            </a:r>
            <a:r>
              <a:rPr lang="en-US" sz="1800" dirty="0" smtClean="0"/>
              <a:t> into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  <a:p>
            <a:pPr lvl="1"/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sz="1800" dirty="0" smtClean="0"/>
              <a:t>gen("</a:t>
            </a:r>
            <a:r>
              <a:rPr lang="en-US" sz="1800" dirty="0" err="1" smtClean="0"/>
              <a:t>pushq</a:t>
            </a:r>
            <a:r>
              <a:rPr lang="en-US" sz="1800" dirty="0" smtClean="0"/>
              <a:t>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r>
              <a:rPr lang="en-US" sz="1800" dirty="0" smtClean="0"/>
              <a:t>")</a:t>
            </a:r>
          </a:p>
          <a:p>
            <a:pPr lvl="1"/>
            <a:r>
              <a:rPr lang="en-US" sz="1800" dirty="0" smtClean="0"/>
              <a:t>push pointer </a:t>
            </a:r>
            <a:r>
              <a:rPr lang="en-US" sz="1800" dirty="0" smtClean="0">
                <a:solidFill>
                  <a:srgbClr val="0000FF"/>
                </a:solidFill>
              </a:rPr>
              <a:t>a[</a:t>
            </a:r>
            <a:r>
              <a:rPr lang="en-US" sz="1800" dirty="0" err="1" smtClean="0">
                <a:solidFill>
                  <a:srgbClr val="0000FF"/>
                </a:solidFill>
              </a:rPr>
              <a:t>i</a:t>
            </a:r>
            <a:r>
              <a:rPr lang="en-US" sz="1800" dirty="0" smtClean="0">
                <a:solidFill>
                  <a:srgbClr val="0000FF"/>
                </a:solidFill>
              </a:rPr>
              <a:t>]</a:t>
            </a:r>
            <a:r>
              <a:rPr lang="en-US" sz="1800" dirty="0" smtClean="0"/>
              <a:t> or </a:t>
            </a:r>
            <a:r>
              <a:rPr lang="en-US" sz="1800" dirty="0" err="1" smtClean="0">
                <a:solidFill>
                  <a:srgbClr val="0000FF"/>
                </a:solidFill>
              </a:rPr>
              <a:t>obj.fld</a:t>
            </a:r>
            <a:r>
              <a:rPr lang="en-US" sz="1800" dirty="0" smtClean="0"/>
              <a:t> onto stack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visit </a:t>
            </a:r>
            <a:r>
              <a:rPr lang="en-US" sz="1800" dirty="0" err="1" smtClean="0">
                <a:solidFill>
                  <a:srgbClr val="0000FF"/>
                </a:solidFill>
              </a:rPr>
              <a:t>exp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800" dirty="0" smtClean="0"/>
              <a:t>evaluate </a:t>
            </a:r>
            <a:r>
              <a:rPr lang="en-US" sz="1800" dirty="0" err="1" smtClean="0">
                <a:solidFill>
                  <a:srgbClr val="0000FF"/>
                </a:solidFill>
              </a:rPr>
              <a:t>exp</a:t>
            </a:r>
            <a:r>
              <a:rPr lang="en-US" sz="1800" dirty="0" smtClean="0"/>
              <a:t> into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/>
              <a:t>gen("</a:t>
            </a:r>
            <a:r>
              <a:rPr lang="en-US" sz="1800" dirty="0" err="1" smtClean="0"/>
              <a:t>popq</a:t>
            </a:r>
            <a:r>
              <a:rPr lang="en-US" sz="1800" dirty="0" smtClean="0"/>
              <a:t>  %</a:t>
            </a:r>
            <a:r>
              <a:rPr lang="en-US" sz="1800" dirty="0" err="1"/>
              <a:t>r</a:t>
            </a:r>
            <a:r>
              <a:rPr lang="en-US" sz="1800" dirty="0" err="1" smtClean="0"/>
              <a:t>dx</a:t>
            </a:r>
            <a:r>
              <a:rPr lang="en-US" sz="1800" dirty="0" smtClean="0"/>
              <a:t>")</a:t>
            </a:r>
          </a:p>
          <a:p>
            <a:endParaRPr lang="en-US" sz="1800" dirty="0" smtClean="0"/>
          </a:p>
          <a:p>
            <a:r>
              <a:rPr lang="en-US" sz="1800" dirty="0" smtClean="0"/>
              <a:t>gen("</a:t>
            </a:r>
            <a:r>
              <a:rPr lang="en-US" sz="1800" dirty="0" err="1" smtClean="0"/>
              <a:t>movq</a:t>
            </a:r>
            <a:r>
              <a:rPr lang="en-US" sz="1800" dirty="0" smtClean="0"/>
              <a:t>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r>
              <a:rPr lang="en-US" sz="1800" dirty="0" smtClean="0"/>
              <a:t>, 0(%</a:t>
            </a:r>
            <a:r>
              <a:rPr lang="en-US" sz="1800" dirty="0" err="1"/>
              <a:t>r</a:t>
            </a:r>
            <a:r>
              <a:rPr lang="en-US" sz="1800" dirty="0" err="1" smtClean="0"/>
              <a:t>dx</a:t>
            </a:r>
            <a:r>
              <a:rPr lang="en-US" sz="1800" dirty="0" smtClean="0"/>
              <a:t>)")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80D98738-1936-42BD-8DAF-55AB11F14B70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Gen Code for </a:t>
            </a:r>
            <a:r>
              <a:rPr lang="en-US" dirty="0" err="1" smtClean="0"/>
              <a:t>obj.f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2</a:t>
            </a:r>
            <a:r>
              <a:rPr lang="en-US" dirty="0" smtClean="0"/>
              <a:t>,…e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143000"/>
            <a:ext cx="8610600" cy="5029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Visit </a:t>
            </a:r>
            <a:r>
              <a:rPr lang="en-US" sz="1800" dirty="0" err="1" smtClean="0">
                <a:solidFill>
                  <a:srgbClr val="0000FF"/>
                </a:solidFill>
              </a:rPr>
              <a:t>obj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/>
            <a:r>
              <a:rPr lang="en-US" sz="1800" dirty="0" smtClean="0"/>
              <a:t>leaves pointer to </a:t>
            </a:r>
            <a:r>
              <a:rPr lang="en-US" sz="1800" dirty="0" err="1" smtClean="0">
                <a:solidFill>
                  <a:srgbClr val="0000FF"/>
                </a:solidFill>
              </a:rPr>
              <a:t>obj</a:t>
            </a:r>
            <a:r>
              <a:rPr lang="en-US" sz="1800" dirty="0" smtClean="0"/>
              <a:t> in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endParaRPr lang="en-US" sz="18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gen("</a:t>
            </a:r>
            <a:r>
              <a:rPr lang="en-US" sz="1800" dirty="0" err="1" smtClean="0"/>
              <a:t>movq</a:t>
            </a:r>
            <a:r>
              <a:rPr lang="en-US" sz="1800" dirty="0" smtClean="0"/>
              <a:t>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r>
              <a:rPr lang="en-US" sz="1800" dirty="0" smtClean="0"/>
              <a:t>, %</a:t>
            </a:r>
            <a:r>
              <a:rPr lang="en-US" sz="1800" dirty="0" err="1" smtClean="0"/>
              <a:t>rdi</a:t>
            </a:r>
            <a:r>
              <a:rPr lang="en-US" sz="1800" dirty="0" smtClean="0"/>
              <a:t>")</a:t>
            </a:r>
          </a:p>
          <a:p>
            <a:pPr lvl="1"/>
            <a:r>
              <a:rPr lang="en-US" sz="1800" i="1" dirty="0" smtClean="0">
                <a:solidFill>
                  <a:srgbClr val="0000FF"/>
                </a:solidFill>
              </a:rPr>
              <a:t>this</a:t>
            </a:r>
            <a:r>
              <a:rPr lang="en-US" sz="1800" dirty="0" smtClean="0"/>
              <a:t> pointer is first argument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Visit e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e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…, e</a:t>
            </a:r>
            <a:r>
              <a:rPr lang="en-US" sz="1800" baseline="-25000" dirty="0" smtClean="0"/>
              <a:t>n</a:t>
            </a:r>
            <a:r>
              <a:rPr lang="en-US" sz="1800" dirty="0" smtClean="0"/>
              <a:t>.  Evaluate each </a:t>
            </a:r>
            <a:r>
              <a:rPr lang="en-US" sz="1800" dirty="0" err="1" smtClean="0"/>
              <a:t>e</a:t>
            </a:r>
            <a:r>
              <a:rPr lang="en-US" sz="1800" baseline="-25000" dirty="0" err="1" smtClean="0"/>
              <a:t>j</a:t>
            </a:r>
            <a:r>
              <a:rPr lang="en-US" sz="1800" dirty="0" smtClean="0"/>
              <a:t> into %</a:t>
            </a:r>
            <a:r>
              <a:rPr lang="en-US" sz="1800" dirty="0" err="1" smtClean="0"/>
              <a:t>rax</a:t>
            </a:r>
            <a:endParaRPr lang="en-US" sz="1800" dirty="0" smtClean="0"/>
          </a:p>
          <a:p>
            <a:pPr lvl="1"/>
            <a:r>
              <a:rPr lang="en-US" sz="1800" dirty="0" smtClean="0"/>
              <a:t>gen("</a:t>
            </a:r>
            <a:r>
              <a:rPr lang="en-US" sz="1800" dirty="0" err="1" smtClean="0"/>
              <a:t>movq</a:t>
            </a:r>
            <a:r>
              <a:rPr lang="en-US" sz="1800" dirty="0" smtClean="0"/>
              <a:t>  %</a:t>
            </a:r>
            <a:r>
              <a:rPr lang="en-US" sz="1800" dirty="0" err="1"/>
              <a:t>r</a:t>
            </a:r>
            <a:r>
              <a:rPr lang="en-US" sz="1800" dirty="0" err="1" smtClean="0"/>
              <a:t>ax</a:t>
            </a:r>
            <a:r>
              <a:rPr lang="en-US" sz="1800" dirty="0" smtClean="0"/>
              <a:t>, </a:t>
            </a:r>
            <a:r>
              <a:rPr lang="en-US" sz="1800" dirty="0" err="1" smtClean="0"/>
              <a:t>jthArgRegister</a:t>
            </a:r>
            <a:r>
              <a:rPr lang="en-US" sz="1800" dirty="0" smtClean="0"/>
              <a:t>")</a:t>
            </a:r>
          </a:p>
          <a:p>
            <a:pPr lvl="1"/>
            <a:r>
              <a:rPr lang="en-US" sz="1800" dirty="0" smtClean="0"/>
              <a:t>Recall: </a:t>
            </a:r>
            <a:r>
              <a:rPr lang="en-US" sz="1800" dirty="0" smtClean="0">
                <a:solidFill>
                  <a:srgbClr val="0000FF"/>
                </a:solidFill>
              </a:rPr>
              <a:t>%</a:t>
            </a:r>
            <a:r>
              <a:rPr lang="en-US" sz="1800" dirty="0" err="1" smtClean="0">
                <a:solidFill>
                  <a:srgbClr val="0000FF"/>
                </a:solidFill>
              </a:rPr>
              <a:t>rdi</a:t>
            </a:r>
            <a:r>
              <a:rPr lang="en-US" sz="1800" dirty="0">
                <a:solidFill>
                  <a:srgbClr val="0000FF"/>
                </a:solidFill>
              </a:rPr>
              <a:t>, %</a:t>
            </a:r>
            <a:r>
              <a:rPr lang="en-US" sz="1800" dirty="0" err="1">
                <a:solidFill>
                  <a:srgbClr val="0000FF"/>
                </a:solidFill>
              </a:rPr>
              <a:t>rsi</a:t>
            </a:r>
            <a:r>
              <a:rPr lang="en-US" sz="1800" dirty="0">
                <a:solidFill>
                  <a:srgbClr val="0000FF"/>
                </a:solidFill>
              </a:rPr>
              <a:t>, %</a:t>
            </a:r>
            <a:r>
              <a:rPr lang="en-US" sz="1800" dirty="0" err="1">
                <a:solidFill>
                  <a:srgbClr val="0000FF"/>
                </a:solidFill>
              </a:rPr>
              <a:t>rdx</a:t>
            </a:r>
            <a:r>
              <a:rPr lang="en-US" sz="1800" dirty="0">
                <a:solidFill>
                  <a:srgbClr val="0000FF"/>
                </a:solidFill>
              </a:rPr>
              <a:t>, %</a:t>
            </a:r>
            <a:r>
              <a:rPr lang="en-US" sz="1800" dirty="0" err="1">
                <a:solidFill>
                  <a:srgbClr val="0000FF"/>
                </a:solidFill>
              </a:rPr>
              <a:t>rcx</a:t>
            </a:r>
            <a:r>
              <a:rPr lang="en-US" sz="1800" dirty="0">
                <a:solidFill>
                  <a:srgbClr val="0000FF"/>
                </a:solidFill>
              </a:rPr>
              <a:t>, %r8, %</a:t>
            </a:r>
            <a:r>
              <a:rPr lang="en-US" sz="1800" dirty="0" smtClean="0">
                <a:solidFill>
                  <a:srgbClr val="0000FF"/>
                </a:solidFill>
              </a:rPr>
              <a:t>r9</a:t>
            </a:r>
          </a:p>
          <a:p>
            <a:pPr lvl="1"/>
            <a:r>
              <a:rPr lang="en-US" sz="1800" dirty="0" smtClean="0"/>
              <a:t>Does Java specify the order it evaluates arguments?  </a:t>
            </a:r>
            <a:r>
              <a:rPr lang="en-US" sz="1800" dirty="0"/>
              <a:t>W</a:t>
            </a:r>
            <a:r>
              <a:rPr lang="en-US" sz="1800" dirty="0" smtClean="0"/>
              <a:t>hy might this matter?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generate code to load </a:t>
            </a:r>
            <a:r>
              <a:rPr lang="en-US" sz="1800" dirty="0" err="1" smtClean="0">
                <a:solidFill>
                  <a:srgbClr val="0000FF"/>
                </a:solidFill>
              </a:rPr>
              <a:t>vtable</a:t>
            </a:r>
            <a:r>
              <a:rPr lang="en-US" sz="1800" dirty="0" smtClean="0"/>
              <a:t> pointer located at 0(%</a:t>
            </a:r>
            <a:r>
              <a:rPr lang="en-US" sz="1800" dirty="0" err="1" smtClean="0"/>
              <a:t>rdi</a:t>
            </a:r>
            <a:r>
              <a:rPr lang="en-US" sz="1800" dirty="0" smtClean="0"/>
              <a:t>) into %</a:t>
            </a:r>
            <a:r>
              <a:rPr lang="en-US" sz="1800" dirty="0" err="1" smtClean="0"/>
              <a:t>rax</a:t>
            </a:r>
            <a:r>
              <a:rPr lang="en-US" sz="1800" dirty="0" smtClean="0"/>
              <a:t> </a:t>
            </a:r>
          </a:p>
          <a:p>
            <a:endParaRPr lang="en-US" sz="1600" dirty="0" smtClean="0"/>
          </a:p>
          <a:p>
            <a:r>
              <a:rPr lang="en-US" sz="1800" dirty="0" smtClean="0"/>
              <a:t>generate call instruction with indirect jump for method </a:t>
            </a:r>
            <a:r>
              <a:rPr lang="en-US" sz="1800" dirty="0" smtClean="0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65D42B5E-F22F-4D6E-B51A-DF29CCDB9FC4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Method Call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2285999"/>
            <a:ext cx="8305800" cy="3048001"/>
          </a:xfrm>
        </p:spPr>
        <p:txBody>
          <a:bodyPr>
            <a:noAutofit/>
          </a:bodyPr>
          <a:lstStyle/>
          <a:p>
            <a:r>
              <a:rPr lang="en-US" sz="1800" dirty="0" smtClean="0"/>
              <a:t>Code to evaluate an argument might clobber previously-loaded argument registers, so:</a:t>
            </a:r>
          </a:p>
          <a:p>
            <a:pPr lvl="1"/>
            <a:r>
              <a:rPr lang="en-US" sz="1800" dirty="0" smtClean="0"/>
              <a:t>Push arguments onto stack; pop back into appropriate registers, just before </a:t>
            </a:r>
            <a:r>
              <a:rPr lang="en-US" sz="1800" dirty="0" smtClean="0">
                <a:solidFill>
                  <a:srgbClr val="0000FF"/>
                </a:solidFill>
              </a:rPr>
              <a:t>call</a:t>
            </a:r>
          </a:p>
          <a:p>
            <a:pPr lvl="1"/>
            <a:r>
              <a:rPr lang="en-US" sz="1800" dirty="0" smtClean="0"/>
              <a:t>Or save/restore registers around evaluation of each </a:t>
            </a:r>
            <a:r>
              <a:rPr lang="en-US" sz="1800" dirty="0" err="1" smtClean="0"/>
              <a:t>e</a:t>
            </a:r>
            <a:r>
              <a:rPr lang="en-US" sz="1800" baseline="-25000" dirty="0" err="1" smtClean="0"/>
              <a:t>j</a:t>
            </a:r>
            <a:endParaRPr lang="en-US" sz="1800" baseline="-250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/>
              <a:t>What if a method has more than 6 (4 for Microsoft) parameters?</a:t>
            </a:r>
          </a:p>
          <a:p>
            <a:pPr lvl="1"/>
            <a:r>
              <a:rPr lang="en-US" sz="1800" dirty="0" smtClean="0"/>
              <a:t>Push remainder onto stack</a:t>
            </a:r>
          </a:p>
          <a:p>
            <a:pPr lvl="1"/>
            <a:r>
              <a:rPr lang="en-US" sz="1800" dirty="0" smtClean="0"/>
              <a:t>But punt that one for </a:t>
            </a:r>
            <a:r>
              <a:rPr lang="en-US" sz="1800" dirty="0" err="1" smtClean="0"/>
              <a:t>MiniJava</a:t>
            </a:r>
            <a:r>
              <a:rPr lang="en-US" sz="1800" dirty="0" smtClean="0"/>
              <a:t> project: no more than 4 parameters!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5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Stack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752600"/>
            <a:ext cx="8458200" cy="437991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Recall: stack must be 16-byte aligned at point of </a:t>
            </a:r>
            <a:r>
              <a:rPr lang="en-US" sz="2400" dirty="0" smtClean="0">
                <a:solidFill>
                  <a:srgbClr val="0000FF"/>
                </a:solidFill>
              </a:rPr>
              <a:t>call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Whilst evaluating each </a:t>
            </a:r>
            <a:r>
              <a:rPr lang="en-US" sz="2400" dirty="0" err="1" smtClean="0">
                <a:solidFill>
                  <a:srgbClr val="0000FF"/>
                </a:solidFill>
              </a:rPr>
              <a:t>e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400" dirty="0" smtClean="0"/>
              <a:t> and pushing onto stack, you might need to call after having pushed an odd number of (8-byte) values</a:t>
            </a:r>
          </a:p>
          <a:p>
            <a:endParaRPr lang="en-US" sz="2400" dirty="0"/>
          </a:p>
          <a:p>
            <a:r>
              <a:rPr lang="en-US" sz="2400" dirty="0" smtClean="0"/>
              <a:t>Might work (depends on compiler and OS)</a:t>
            </a:r>
          </a:p>
          <a:p>
            <a:endParaRPr lang="en-US" sz="2400" dirty="0" smtClean="0"/>
          </a:p>
          <a:p>
            <a:r>
              <a:rPr lang="en-US" sz="2400" dirty="0" smtClean="0"/>
              <a:t>Otherwise, be careful: keep count of pushed results.  Round up to 16-bytes, if required, with: </a:t>
            </a:r>
            <a:r>
              <a:rPr lang="en-US" sz="2400" dirty="0">
                <a:solidFill>
                  <a:srgbClr val="0000FF"/>
                </a:solidFill>
              </a:rPr>
              <a:t>gen("</a:t>
            </a:r>
            <a:r>
              <a:rPr lang="en-US" sz="2400" dirty="0" err="1">
                <a:solidFill>
                  <a:srgbClr val="0000FF"/>
                </a:solidFill>
              </a:rPr>
              <a:t>pushq</a:t>
            </a:r>
            <a:r>
              <a:rPr lang="en-US" sz="2400" dirty="0">
                <a:solidFill>
                  <a:srgbClr val="0000FF"/>
                </a:solidFill>
              </a:rPr>
              <a:t> %</a:t>
            </a:r>
            <a:r>
              <a:rPr lang="en-US" sz="2400" dirty="0" err="1">
                <a:solidFill>
                  <a:srgbClr val="0000FF"/>
                </a:solidFill>
              </a:rPr>
              <a:t>rax</a:t>
            </a:r>
            <a:r>
              <a:rPr lang="en-US" sz="2400" dirty="0">
                <a:solidFill>
                  <a:srgbClr val="0000FF"/>
                </a:solidFill>
              </a:rPr>
              <a:t>")</a:t>
            </a:r>
            <a:r>
              <a:rPr lang="en-US" sz="2400" dirty="0"/>
              <a:t>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Alternatively, allocate extra space in stack-frame so we can save (up to 4 values) with a </a:t>
            </a:r>
            <a:r>
              <a:rPr lang="en-US" sz="2400" dirty="0" err="1" smtClean="0">
                <a:solidFill>
                  <a:srgbClr val="0000FF"/>
                </a:solidFill>
              </a:rPr>
              <a:t>movq</a:t>
            </a:r>
            <a:r>
              <a:rPr lang="en-US" sz="2400" dirty="0" smtClean="0"/>
              <a:t>, rather than a </a:t>
            </a:r>
            <a:r>
              <a:rPr lang="en-US" sz="2400" dirty="0" err="1" smtClean="0">
                <a:solidFill>
                  <a:srgbClr val="0000FF"/>
                </a:solidFill>
              </a:rPr>
              <a:t>pushq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M-</a:t>
            </a:r>
            <a:fld id="{5D716500-448F-47FE-8516-94B282F3525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2438400"/>
            <a:ext cx="7772400" cy="2209800"/>
          </a:xfrm>
        </p:spPr>
        <p:txBody>
          <a:bodyPr/>
          <a:lstStyle/>
          <a:p>
            <a:r>
              <a:rPr lang="en-US" sz="2400" dirty="0" smtClean="0"/>
              <a:t>Passing arguments via registers is a performance win</a:t>
            </a:r>
          </a:p>
          <a:p>
            <a:endParaRPr lang="en-US" sz="2400" dirty="0"/>
          </a:p>
          <a:p>
            <a:r>
              <a:rPr lang="en-US" sz="2400" dirty="0" smtClean="0"/>
              <a:t>But it complicates the compiler's job - need to track register usage (no register allocator) and align stack manually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2550" y="1447800"/>
            <a:ext cx="8610600" cy="41910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Designed by AMD and specified in 2000.  First processors in 2003</a:t>
            </a:r>
          </a:p>
          <a:p>
            <a:endParaRPr lang="en-US" sz="1500" dirty="0"/>
          </a:p>
          <a:p>
            <a:r>
              <a:rPr lang="en-US" sz="2400" dirty="0" smtClean="0"/>
              <a:t>Main reason - larger address space - sometimes 4GB is too small</a:t>
            </a:r>
          </a:p>
          <a:p>
            <a:endParaRPr lang="en-US" sz="1500" dirty="0" smtClean="0"/>
          </a:p>
          <a:p>
            <a:r>
              <a:rPr lang="en-US" sz="2400" dirty="0" smtClean="0"/>
              <a:t>Meantime, Intel had bet on Itanium for 64-bit processors  </a:t>
            </a:r>
          </a:p>
          <a:p>
            <a:endParaRPr lang="en-US" sz="1500" dirty="0" smtClean="0"/>
          </a:p>
          <a:p>
            <a:r>
              <a:rPr lang="en-US" sz="2400" dirty="0" smtClean="0"/>
              <a:t>But Intel also started a project to add AMD64 to the Pentium 4 </a:t>
            </a:r>
          </a:p>
          <a:p>
            <a:pPr lvl="1"/>
            <a:r>
              <a:rPr lang="en-US" sz="2000" dirty="0" smtClean="0"/>
              <a:t>Announced in 2004</a:t>
            </a:r>
          </a:p>
          <a:p>
            <a:pPr lvl="1"/>
            <a:r>
              <a:rPr lang="en-US" sz="2000" dirty="0" smtClean="0"/>
              <a:t>First called IA-32e, then EM64T, finally Intel 64</a:t>
            </a:r>
          </a:p>
          <a:p>
            <a:pPr lvl="1"/>
            <a:r>
              <a:rPr lang="en-US" sz="2000" dirty="0" smtClean="0"/>
              <a:t>Project was called "</a:t>
            </a:r>
            <a:r>
              <a:rPr lang="en-US" sz="2000" dirty="0"/>
              <a:t>Yamhill</a:t>
            </a:r>
            <a:r>
              <a:rPr lang="en-US" sz="2000" dirty="0" smtClean="0"/>
              <a:t>"; Intel denied its existence several years</a:t>
            </a:r>
          </a:p>
          <a:p>
            <a:pPr lvl="1"/>
            <a:endParaRPr lang="en-US" sz="1500" dirty="0" smtClean="0"/>
          </a:p>
          <a:p>
            <a:r>
              <a:rPr lang="en-US" sz="2400" dirty="0" smtClean="0"/>
              <a:t>Slides will use "x64"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1031617A-B920-43B9-956B-B0C1A35B05D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Gen Code for Method Definitions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85800" y="1981200"/>
            <a:ext cx="7772400" cy="33162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Generate label for method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Generate method prolog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Visit statements in order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2000" dirty="0" smtClean="0"/>
              <a:t>Method epilog is normally generated as part of each </a:t>
            </a:r>
            <a:r>
              <a:rPr lang="en-US" sz="2000" dirty="0" smtClean="0">
                <a:solidFill>
                  <a:srgbClr val="0000FF"/>
                </a:solidFill>
              </a:rPr>
              <a:t>ret</a:t>
            </a:r>
          </a:p>
          <a:p>
            <a:pPr lvl="1" eaLnBrk="1" hangingPunct="1"/>
            <a:r>
              <a:rPr lang="en-US" sz="2000" dirty="0" smtClean="0"/>
              <a:t>In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generate </a:t>
            </a:r>
            <a:r>
              <a:rPr lang="en-US" sz="2000" dirty="0" smtClean="0">
                <a:solidFill>
                  <a:srgbClr val="0000FF"/>
                </a:solidFill>
              </a:rPr>
              <a:t>ret</a:t>
            </a:r>
            <a:r>
              <a:rPr lang="en-US" sz="2000" dirty="0" smtClean="0"/>
              <a:t> after generating method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97648C9D-27F8-48EB-B8C0-12FAF20012B0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return </a:t>
            </a:r>
            <a:r>
              <a:rPr lang="en-US" dirty="0" err="1" smtClean="0"/>
              <a:t>exp</a:t>
            </a:r>
            <a:endParaRPr lang="en-US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600200"/>
            <a:ext cx="7772400" cy="2173287"/>
          </a:xfrm>
        </p:spPr>
        <p:txBody>
          <a:bodyPr/>
          <a:lstStyle/>
          <a:p>
            <a:pPr eaLnBrk="1" hangingPunct="1"/>
            <a:r>
              <a:rPr lang="en-US" sz="1800" dirty="0" smtClean="0"/>
              <a:t>Visit </a:t>
            </a:r>
            <a:r>
              <a:rPr lang="en-US" sz="1800" dirty="0" err="1" smtClean="0">
                <a:solidFill>
                  <a:srgbClr val="0000FF"/>
                </a:solidFill>
              </a:rPr>
              <a:t>exp</a:t>
            </a:r>
            <a:endParaRPr lang="en-US" sz="1800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1800" dirty="0" smtClean="0"/>
              <a:t>Leave result in %</a:t>
            </a:r>
            <a:r>
              <a:rPr lang="en-US" sz="1800" dirty="0" err="1" smtClean="0"/>
              <a:t>rax</a:t>
            </a:r>
            <a:r>
              <a:rPr lang="en-US" sz="1800" dirty="0" smtClean="0"/>
              <a:t> where it should be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Generate method epilog to unwind stack frame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Emit </a:t>
            </a:r>
            <a:r>
              <a:rPr lang="en-US" sz="1800" dirty="0" smtClean="0">
                <a:solidFill>
                  <a:srgbClr val="0000FF"/>
                </a:solidFill>
              </a:rPr>
              <a:t>ret</a:t>
            </a:r>
            <a:r>
              <a:rPr lang="en-US" sz="1800" dirty="0" smtClean="0"/>
              <a:t> instruction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0" y="4191000"/>
            <a:ext cx="3124200" cy="1477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&lt;evaluate </a:t>
            </a:r>
            <a:r>
              <a:rPr lang="en-US" dirty="0" err="1" smtClean="0"/>
              <a:t>exp</a:t>
            </a:r>
            <a:r>
              <a:rPr lang="en-US" dirty="0" smtClean="0"/>
              <a:t> into %</a:t>
            </a:r>
            <a:r>
              <a:rPr lang="en-US" dirty="0" err="1" smtClean="0"/>
              <a:t>rax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movq</a:t>
            </a:r>
            <a:r>
              <a:rPr lang="en-US" dirty="0" smtClean="0"/>
              <a:t> </a:t>
            </a:r>
            <a:r>
              <a:rPr lang="en-US" dirty="0"/>
              <a:t>	 %</a:t>
            </a:r>
            <a:r>
              <a:rPr lang="en-US" dirty="0" err="1"/>
              <a:t>rbp</a:t>
            </a:r>
            <a:r>
              <a:rPr lang="en-US" dirty="0"/>
              <a:t>, %</a:t>
            </a:r>
            <a:r>
              <a:rPr lang="en-US" dirty="0" err="1" smtClean="0"/>
              <a:t>rsp</a:t>
            </a:r>
            <a:endParaRPr lang="en-US" dirty="0"/>
          </a:p>
          <a:p>
            <a:r>
              <a:rPr lang="en-US" dirty="0" err="1" smtClean="0"/>
              <a:t>popq</a:t>
            </a:r>
            <a:r>
              <a:rPr lang="en-US" dirty="0"/>
              <a:t>	 %</a:t>
            </a:r>
            <a:r>
              <a:rPr lang="en-US" dirty="0" err="1"/>
              <a:t>rbp</a:t>
            </a:r>
            <a:r>
              <a:rPr lang="en-US" dirty="0"/>
              <a:t>           </a:t>
            </a:r>
          </a:p>
          <a:p>
            <a:r>
              <a:rPr lang="en-US" dirty="0" smtClean="0"/>
              <a:t>ret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BB675F70-FD0D-4D0E-9C8E-1ED02ACF008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Flow: Unique Labels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0" y="2017713"/>
            <a:ext cx="8458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Create a String-valued method that returns a different label each time it is called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/>
              <a:t>Eg</a:t>
            </a:r>
            <a:r>
              <a:rPr lang="en-US" sz="1800" dirty="0" smtClean="0"/>
              <a:t>:  "L1:"   "L2:"   "L3:"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Or, create set of methods to generate different kinds of labels for different constructs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Good for debugging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/>
              <a:t>Eg</a:t>
            </a:r>
            <a:r>
              <a:rPr lang="en-US" sz="1800" dirty="0" smtClean="0"/>
              <a:t>:  "while1:"   "while2:"   "if1:"  "if2"   "else1:"   "else2":  "fi1:"  "fi2:"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Control Flow: Tests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70222"/>
            <a:ext cx="7391400" cy="2213930"/>
          </a:xfrm>
        </p:spPr>
        <p:txBody>
          <a:bodyPr/>
          <a:lstStyle/>
          <a:p>
            <a:r>
              <a:rPr lang="en-US" sz="2000" dirty="0" smtClean="0"/>
              <a:t>Recall that the context for compiling a </a:t>
            </a:r>
            <a:r>
              <a:rPr lang="en-US" sz="2000" dirty="0" err="1" smtClean="0">
                <a:solidFill>
                  <a:srgbClr val="0000FF"/>
                </a:solidFill>
              </a:rPr>
              <a:t>boolean</a:t>
            </a:r>
            <a:r>
              <a:rPr lang="en-US" sz="2000" dirty="0" smtClean="0"/>
              <a:t> expression is</a:t>
            </a:r>
          </a:p>
          <a:p>
            <a:pPr lvl="1"/>
            <a:r>
              <a:rPr lang="en-US" sz="2000" dirty="0" smtClean="0"/>
              <a:t>Label or address of jump target</a:t>
            </a:r>
          </a:p>
          <a:p>
            <a:pPr lvl="1"/>
            <a:r>
              <a:rPr lang="en-US" sz="2000" dirty="0" smtClean="0"/>
              <a:t>Whether to jump if true or false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 the visitor for a </a:t>
            </a:r>
            <a:r>
              <a:rPr lang="en-US" sz="2000" dirty="0" err="1" smtClean="0">
                <a:solidFill>
                  <a:srgbClr val="0000FF"/>
                </a:solidFill>
              </a:rPr>
              <a:t>boolean</a:t>
            </a:r>
            <a:r>
              <a:rPr lang="en-US" sz="2000" dirty="0" smtClean="0"/>
              <a:t> expression should receive this information from the parent node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F21CF8FF-5C98-4663-9644-C88D7886D2E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2249488" y="4317590"/>
            <a:ext cx="8382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While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830388" y="5079590"/>
            <a:ext cx="4191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&lt;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278370" y="5684428"/>
            <a:ext cx="329893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y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1487488" y="5684428"/>
            <a:ext cx="342900" cy="381000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x</a:t>
            </a:r>
          </a:p>
        </p:txBody>
      </p:sp>
      <p:cxnSp>
        <p:nvCxnSpPr>
          <p:cNvPr id="5" name="Straight Arrow Connector 4"/>
          <p:cNvCxnSpPr>
            <a:stCxn id="9" idx="2"/>
            <a:endCxn id="11" idx="0"/>
          </p:cNvCxnSpPr>
          <p:nvPr/>
        </p:nvCxnSpPr>
        <p:spPr bwMode="auto">
          <a:xfrm flipH="1">
            <a:off x="1658938" y="5460590"/>
            <a:ext cx="381000" cy="2238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9" idx="2"/>
            <a:endCxn id="10" idx="0"/>
          </p:cNvCxnSpPr>
          <p:nvPr/>
        </p:nvCxnSpPr>
        <p:spPr bwMode="auto">
          <a:xfrm>
            <a:off x="2039938" y="5460590"/>
            <a:ext cx="403379" cy="2238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3" idx="2"/>
            <a:endCxn id="9" idx="0"/>
          </p:cNvCxnSpPr>
          <p:nvPr/>
        </p:nvCxnSpPr>
        <p:spPr bwMode="auto">
          <a:xfrm flipH="1">
            <a:off x="2039938" y="4698590"/>
            <a:ext cx="62865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ounded Rectangle 22"/>
          <p:cNvSpPr/>
          <p:nvPr/>
        </p:nvSpPr>
        <p:spPr bwMode="auto">
          <a:xfrm>
            <a:off x="2974975" y="5079590"/>
            <a:ext cx="682625" cy="405581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Stm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4" name="Straight Arrow Connector 23"/>
          <p:cNvCxnSpPr>
            <a:stCxn id="3" idx="2"/>
            <a:endCxn id="23" idx="0"/>
          </p:cNvCxnSpPr>
          <p:nvPr/>
        </p:nvCxnSpPr>
        <p:spPr bwMode="auto">
          <a:xfrm>
            <a:off x="2668588" y="4698590"/>
            <a:ext cx="64770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143500" y="4372111"/>
            <a:ext cx="2819400" cy="175432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jump wtest7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wloop7:</a:t>
            </a:r>
          </a:p>
          <a:p>
            <a:r>
              <a:rPr lang="en-US" dirty="0"/>
              <a:t>	</a:t>
            </a:r>
            <a:r>
              <a:rPr lang="en-US" dirty="0" err="1" smtClean="0"/>
              <a:t>Stm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wtest7:</a:t>
            </a:r>
            <a:r>
              <a:rPr lang="en-US" dirty="0" smtClean="0"/>
              <a:t>	</a:t>
            </a:r>
            <a:r>
              <a:rPr lang="en-US" dirty="0" err="1" smtClean="0"/>
              <a:t>cmp</a:t>
            </a:r>
            <a:r>
              <a:rPr lang="en-US" dirty="0" smtClean="0"/>
              <a:t> x y</a:t>
            </a:r>
          </a:p>
          <a:p>
            <a:r>
              <a:rPr lang="en-US" dirty="0"/>
              <a:t>	</a:t>
            </a:r>
            <a:r>
              <a:rPr lang="en-US" dirty="0" err="1" smtClean="0"/>
              <a:t>jlt</a:t>
            </a:r>
            <a:r>
              <a:rPr lang="en-US" dirty="0" smtClean="0"/>
              <a:t>    wloop7</a:t>
            </a:r>
          </a:p>
          <a:p>
            <a:endParaRPr lang="en-US" dirty="0"/>
          </a:p>
        </p:txBody>
      </p:sp>
      <p:cxnSp>
        <p:nvCxnSpPr>
          <p:cNvPr id="25" name="Straight Arrow Connector 24"/>
          <p:cNvCxnSpPr>
            <a:stCxn id="3" idx="3"/>
          </p:cNvCxnSpPr>
          <p:nvPr/>
        </p:nvCxnSpPr>
        <p:spPr bwMode="auto">
          <a:xfrm>
            <a:off x="3087688" y="4508090"/>
            <a:ext cx="3008312" cy="639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3" idx="3"/>
          </p:cNvCxnSpPr>
          <p:nvPr/>
        </p:nvCxnSpPr>
        <p:spPr bwMode="auto">
          <a:xfrm>
            <a:off x="3087688" y="4508090"/>
            <a:ext cx="1865312" cy="9021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" idx="3"/>
          </p:cNvCxnSpPr>
          <p:nvPr/>
        </p:nvCxnSpPr>
        <p:spPr bwMode="auto">
          <a:xfrm>
            <a:off x="3087688" y="4508090"/>
            <a:ext cx="2055812" cy="3651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076832A-8319-4068-8CA3-F3A4AE231E7E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while (</a:t>
            </a:r>
            <a:r>
              <a:rPr lang="en-US" dirty="0" err="1" smtClean="0"/>
              <a:t>exp</a:t>
            </a:r>
            <a:r>
              <a:rPr lang="en-US" dirty="0" smtClean="0"/>
              <a:t>) body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1220806"/>
            <a:ext cx="7543800" cy="289399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000" dirty="0" smtClean="0"/>
              <a:t>Assume we want the test at the bottom of the generated loop…</a:t>
            </a:r>
          </a:p>
          <a:p>
            <a:pPr marL="0" indent="0" eaLnBrk="1" hangingPunct="1">
              <a:buNone/>
            </a:pPr>
            <a:endParaRPr lang="en-US" sz="2000" dirty="0" smtClean="0"/>
          </a:p>
          <a:p>
            <a:pPr lvl="1" eaLnBrk="1" hangingPunct="1"/>
            <a:r>
              <a:rPr lang="en-US" sz="1800" dirty="0" smtClean="0"/>
              <a:t>gen("</a:t>
            </a:r>
            <a:r>
              <a:rPr lang="en-US" sz="1800" dirty="0" err="1" smtClean="0"/>
              <a:t>jmp</a:t>
            </a:r>
            <a:r>
              <a:rPr lang="en-US" sz="1800" dirty="0" smtClean="0"/>
              <a:t> wtest7")</a:t>
            </a:r>
          </a:p>
          <a:p>
            <a:pPr lvl="1" eaLnBrk="1" hangingPunct="1"/>
            <a:r>
              <a:rPr lang="en-US" sz="1800" dirty="0" smtClean="0"/>
              <a:t>gen("wloop7:")</a:t>
            </a:r>
          </a:p>
          <a:p>
            <a:pPr lvl="1" eaLnBrk="1" hangingPunct="1"/>
            <a:r>
              <a:rPr lang="en-US" sz="1800" dirty="0" smtClean="0"/>
              <a:t>&lt;visit body and gen </a:t>
            </a:r>
            <a:r>
              <a:rPr lang="en-US" sz="1800" dirty="0" err="1" smtClean="0"/>
              <a:t>asm</a:t>
            </a:r>
            <a:r>
              <a:rPr lang="en-US" sz="1800" dirty="0" smtClean="0"/>
              <a:t> code&gt;</a:t>
            </a:r>
          </a:p>
          <a:p>
            <a:pPr lvl="1" eaLnBrk="1" hangingPunct="1"/>
            <a:r>
              <a:rPr lang="en-US" sz="1800" dirty="0" smtClean="0"/>
              <a:t>gen("wtest7:")</a:t>
            </a:r>
          </a:p>
          <a:p>
            <a:pPr lvl="1" eaLnBrk="1" hangingPunct="1"/>
            <a:r>
              <a:rPr lang="en-US" sz="1800" dirty="0" smtClean="0"/>
              <a:t>evaluate </a:t>
            </a:r>
            <a:r>
              <a:rPr lang="en-US" sz="1800" dirty="0" err="1" smtClean="0">
                <a:solidFill>
                  <a:srgbClr val="0000FF"/>
                </a:solidFill>
              </a:rPr>
              <a:t>exp</a:t>
            </a:r>
            <a:r>
              <a:rPr lang="en-US" sz="1800" dirty="0" smtClean="0"/>
              <a:t> as 0|1 into %</a:t>
            </a:r>
            <a:r>
              <a:rPr lang="en-US" sz="1800" dirty="0" err="1" smtClean="0"/>
              <a:t>rax</a:t>
            </a:r>
            <a:endParaRPr lang="en-US" sz="1800" dirty="0" smtClean="0"/>
          </a:p>
          <a:p>
            <a:pPr lvl="1" eaLnBrk="1" hangingPunct="1"/>
            <a:r>
              <a:rPr lang="en-US" sz="1800" dirty="0" smtClean="0"/>
              <a:t>gen("</a:t>
            </a:r>
            <a:r>
              <a:rPr lang="en-US" sz="1800" dirty="0" err="1" smtClean="0"/>
              <a:t>jne</a:t>
            </a:r>
            <a:r>
              <a:rPr lang="en-US" sz="1800" dirty="0" smtClean="0"/>
              <a:t> wloop7")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46659" y="4419600"/>
            <a:ext cx="4407206" cy="175432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jmp</a:t>
            </a:r>
            <a:r>
              <a:rPr lang="en-US" dirty="0" smtClean="0"/>
              <a:t>	wtest7</a:t>
            </a:r>
          </a:p>
          <a:p>
            <a:r>
              <a:rPr lang="en-US" dirty="0" smtClean="0"/>
              <a:t>wloop7:</a:t>
            </a:r>
          </a:p>
          <a:p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 err="1" smtClean="0"/>
              <a:t>asm</a:t>
            </a:r>
            <a:r>
              <a:rPr lang="en-US" dirty="0" smtClean="0"/>
              <a:t> code for body of while&gt;</a:t>
            </a:r>
          </a:p>
          <a:p>
            <a:r>
              <a:rPr lang="en-US" dirty="0" smtClean="0"/>
              <a:t>wtest7:</a:t>
            </a:r>
          </a:p>
          <a:p>
            <a:r>
              <a:rPr lang="en-US" dirty="0"/>
              <a:t>	</a:t>
            </a:r>
            <a:r>
              <a:rPr lang="en-US" dirty="0" smtClean="0"/>
              <a:t>&lt;evaluate </a:t>
            </a:r>
            <a:r>
              <a:rPr lang="en-US" dirty="0" err="1" smtClean="0"/>
              <a:t>exp</a:t>
            </a:r>
            <a:r>
              <a:rPr lang="en-US" dirty="0" smtClean="0"/>
              <a:t>&gt;</a:t>
            </a:r>
          </a:p>
          <a:p>
            <a:r>
              <a:rPr lang="en-US" dirty="0"/>
              <a:t>	</a:t>
            </a:r>
            <a:r>
              <a:rPr lang="en-US" dirty="0" smtClean="0"/>
              <a:t>jump-if-true wloop7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Example:  exp1 &lt; exp2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524000"/>
            <a:ext cx="8049137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Similar to other binary operators</a:t>
            </a:r>
          </a:p>
          <a:p>
            <a:endParaRPr lang="en-US" sz="1400" dirty="0" smtClean="0"/>
          </a:p>
          <a:p>
            <a:r>
              <a:rPr lang="en-US" sz="2000" dirty="0" smtClean="0"/>
              <a:t>Difference: context is a target label and whether to jump if true or false</a:t>
            </a:r>
          </a:p>
          <a:p>
            <a:endParaRPr lang="en-US" sz="1400" dirty="0" smtClean="0"/>
          </a:p>
          <a:p>
            <a:r>
              <a:rPr lang="en-US" sz="2000" dirty="0" smtClean="0"/>
              <a:t>Code</a:t>
            </a:r>
          </a:p>
          <a:p>
            <a:pPr lvl="1"/>
            <a:r>
              <a:rPr lang="en-US" sz="1800" dirty="0" smtClean="0"/>
              <a:t>visit </a:t>
            </a:r>
            <a:r>
              <a:rPr lang="en-US" sz="1800" dirty="0" smtClean="0">
                <a:solidFill>
                  <a:srgbClr val="0000FF"/>
                </a:solidFill>
              </a:rPr>
              <a:t>exp1</a:t>
            </a:r>
          </a:p>
          <a:p>
            <a:pPr lvl="1"/>
            <a:r>
              <a:rPr lang="en-US" sz="1800" dirty="0" smtClean="0"/>
              <a:t>gen("</a:t>
            </a:r>
            <a:r>
              <a:rPr lang="en-US" sz="1800" dirty="0" err="1" smtClean="0"/>
              <a:t>pushq</a:t>
            </a:r>
            <a:r>
              <a:rPr lang="en-US" sz="1800" dirty="0" smtClean="0"/>
              <a:t> %</a:t>
            </a:r>
            <a:r>
              <a:rPr lang="en-US" sz="1800" dirty="0" err="1" smtClean="0"/>
              <a:t>rax</a:t>
            </a:r>
            <a:r>
              <a:rPr lang="en-US" sz="1800" dirty="0" smtClean="0"/>
              <a:t>")</a:t>
            </a:r>
          </a:p>
          <a:p>
            <a:pPr lvl="1"/>
            <a:r>
              <a:rPr lang="en-US" sz="1800" dirty="0" smtClean="0"/>
              <a:t>visit </a:t>
            </a:r>
            <a:r>
              <a:rPr lang="en-US" sz="1800" dirty="0" smtClean="0">
                <a:solidFill>
                  <a:srgbClr val="0000FF"/>
                </a:solidFill>
              </a:rPr>
              <a:t>exp2</a:t>
            </a:r>
          </a:p>
          <a:p>
            <a:pPr lvl="1"/>
            <a:r>
              <a:rPr lang="en-US" sz="1800" dirty="0" smtClean="0"/>
              <a:t>gen("</a:t>
            </a:r>
            <a:r>
              <a:rPr lang="en-US" sz="1800" dirty="0" err="1" smtClean="0"/>
              <a:t>popq</a:t>
            </a:r>
            <a:r>
              <a:rPr lang="en-US" sz="1800" dirty="0" smtClean="0"/>
              <a:t> %</a:t>
            </a:r>
            <a:r>
              <a:rPr lang="en-US" sz="1800" dirty="0" err="1" smtClean="0"/>
              <a:t>rdx</a:t>
            </a:r>
            <a:r>
              <a:rPr lang="en-US" sz="1800" dirty="0" smtClean="0"/>
              <a:t>")</a:t>
            </a:r>
          </a:p>
          <a:p>
            <a:pPr lvl="1"/>
            <a:r>
              <a:rPr lang="en-US" sz="1800" dirty="0" smtClean="0"/>
              <a:t>gen("</a:t>
            </a:r>
            <a:r>
              <a:rPr lang="en-US" sz="1800" dirty="0" err="1" smtClean="0"/>
              <a:t>cmpq</a:t>
            </a:r>
            <a:r>
              <a:rPr lang="en-US" sz="1800" dirty="0" smtClean="0"/>
              <a:t> %</a:t>
            </a:r>
            <a:r>
              <a:rPr lang="en-US" sz="1800" dirty="0" err="1" smtClean="0"/>
              <a:t>rdx</a:t>
            </a:r>
            <a:r>
              <a:rPr lang="en-US" sz="1800" dirty="0" smtClean="0"/>
              <a:t>, %</a:t>
            </a:r>
            <a:r>
              <a:rPr lang="en-US" sz="1800" dirty="0" err="1" smtClean="0"/>
              <a:t>rax</a:t>
            </a:r>
            <a:r>
              <a:rPr lang="en-US" sz="1800" dirty="0" smtClean="0"/>
              <a:t>")</a:t>
            </a:r>
          </a:p>
          <a:p>
            <a:pPr lvl="1"/>
            <a:r>
              <a:rPr lang="en-US" sz="1800" dirty="0" smtClean="0"/>
              <a:t>gen("</a:t>
            </a:r>
            <a:r>
              <a:rPr lang="en-US" sz="1800" dirty="0" err="1" smtClean="0"/>
              <a:t>j</a:t>
            </a:r>
            <a:r>
              <a:rPr lang="en-US" sz="1800" dirty="0" err="1" smtClean="0">
                <a:solidFill>
                  <a:srgbClr val="0000FF"/>
                </a:solidFill>
              </a:rPr>
              <a:t>cc</a:t>
            </a:r>
            <a:r>
              <a:rPr lang="en-US" sz="1800" dirty="0" smtClean="0"/>
              <a:t> wloop7")</a:t>
            </a:r>
          </a:p>
          <a:p>
            <a:pPr lvl="2"/>
            <a:r>
              <a:rPr lang="en-US" sz="1600" dirty="0" smtClean="0"/>
              <a:t>where </a:t>
            </a:r>
            <a:r>
              <a:rPr lang="en-US" sz="1600" dirty="0" err="1" smtClean="0">
                <a:solidFill>
                  <a:srgbClr val="0000FF"/>
                </a:solidFill>
              </a:rPr>
              <a:t>jcc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/>
              <a:t>is conditional jump depending on sense of test</a:t>
            </a:r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3E6C6AC4-90FF-43C0-A049-E827807194D8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EA53E2D3-D76C-4D48-903D-792EEAFB7C3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Operators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04800" y="2017713"/>
            <a:ext cx="8534400" cy="30876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&amp;&amp; (and || if you include it)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Create label needed to skip around the two parts of the expression</a:t>
            </a:r>
          </a:p>
          <a:p>
            <a:pPr lvl="1" eaLnBrk="1" hangingPunct="1"/>
            <a:r>
              <a:rPr lang="en-US" sz="1800" dirty="0" smtClean="0"/>
              <a:t>Generate sub-expressions with appropriate target labels and conditions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!</a:t>
            </a:r>
            <a:r>
              <a:rPr lang="en-US" sz="2000" dirty="0" err="1" smtClean="0"/>
              <a:t>exp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Generate </a:t>
            </a:r>
            <a:r>
              <a:rPr lang="en-US" sz="1800" dirty="0" err="1" smtClean="0">
                <a:solidFill>
                  <a:srgbClr val="0000FF"/>
                </a:solidFill>
              </a:rPr>
              <a:t>exp</a:t>
            </a:r>
            <a:r>
              <a:rPr lang="en-US" sz="1800" dirty="0" smtClean="0"/>
              <a:t> with same target label, but reverse the sense of the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Join Points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35950" cy="4343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Loops and IFs have join points: where execution paths merge</a:t>
            </a:r>
          </a:p>
          <a:p>
            <a:endParaRPr lang="en-US" sz="1800" dirty="0" smtClean="0"/>
          </a:p>
          <a:p>
            <a:r>
              <a:rPr lang="en-US" sz="1800" dirty="0" smtClean="0"/>
              <a:t>Generated code must ensure machine state will be consistent regardless of which path is taken to reach a join point</a:t>
            </a:r>
          </a:p>
          <a:p>
            <a:endParaRPr lang="en-US" sz="1800" dirty="0" smtClean="0"/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: IF and ELSE paths must leave same number of words pushed onto the stack</a:t>
            </a:r>
          </a:p>
          <a:p>
            <a:pPr lvl="1"/>
            <a:r>
              <a:rPr lang="en-US" sz="1800" dirty="0" smtClean="0"/>
              <a:t>If we want a particular value in a particular register at a join point, both paths must put it there, or we need to generate additional code to move the value to the correct register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With a simple 1-accumulator model of code generation, this should generally be true without needing extra work; with better use of registers this becomes an issue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A42FE5C5-3591-47C1-ABED-9BADCDA14965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Bootstrap Program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676400"/>
            <a:ext cx="7772400" cy="411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bootstrap is a tiny C program that calls your compiled code as if it were an ordinary C function</a:t>
            </a:r>
          </a:p>
          <a:p>
            <a:endParaRPr lang="en-US" sz="2000" dirty="0" smtClean="0"/>
          </a:p>
          <a:p>
            <a:r>
              <a:rPr lang="en-US" sz="2000" dirty="0" smtClean="0"/>
              <a:t>It also contains some functions that compiled code can call as needed</a:t>
            </a:r>
          </a:p>
          <a:p>
            <a:endParaRPr lang="en-US" sz="2000" dirty="0" smtClean="0"/>
          </a:p>
          <a:p>
            <a:pPr lvl="1"/>
            <a:r>
              <a:rPr lang="en-US" sz="2000" dirty="0" smtClean="0"/>
              <a:t>Mini “runtime library”</a:t>
            </a:r>
          </a:p>
          <a:p>
            <a:pPr lvl="1"/>
            <a:r>
              <a:rPr lang="en-US" sz="2000" dirty="0" smtClean="0"/>
              <a:t>Add to this if you like</a:t>
            </a:r>
          </a:p>
          <a:p>
            <a:pPr lvl="2"/>
            <a:r>
              <a:rPr lang="en-US" sz="1800" dirty="0" smtClean="0"/>
              <a:t>Sometimes simpler to generate a call to a newly written library routine instead of generating in-line code – implementer tradeoff 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2D9B46AD-17B8-4F6D-8CC6-F42F30F42B1D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C243355-798E-43E8-A515-E3C1EEB68910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Bootstrap Program Sketch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1828800"/>
            <a:ext cx="7467600" cy="35814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extern void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asm_main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		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6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asm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code </a:t>
            </a:r>
            <a:r>
              <a:rPr lang="en-US" sz="16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gen'd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by </a:t>
            </a:r>
            <a:r>
              <a:rPr lang="en-US" sz="16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MiniJava</a:t>
            </a:r>
            <a:endParaRPr lang="en-US" sz="16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asm_main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 }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long get() {...}			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return number from </a:t>
            </a:r>
            <a:r>
              <a:rPr lang="en-US" sz="16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stdin</a:t>
            </a:r>
            <a:endParaRPr lang="en-US" sz="16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void put(long x) {...}		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print number to </a:t>
            </a:r>
            <a:r>
              <a:rPr lang="en-US" sz="16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stdout</a:t>
            </a:r>
            <a:endParaRPr lang="en-US" sz="16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600" dirty="0" smtClean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char*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mjmalloc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(long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nBytes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 	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grab </a:t>
            </a:r>
            <a:r>
              <a:rPr lang="en-US" sz="1600" dirty="0" err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nBytes</a:t>
            </a:r>
            <a:r>
              <a:rPr lang="en-US" sz="1600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of heap memory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malloc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nBytes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x64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43225"/>
            <a:ext cx="7391400" cy="521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162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Main Program Label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3550" y="16002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Compiler needs special handling for the static main method label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Label must be the same as the one declared extern in the C bootstrap program and declared .</a:t>
            </a:r>
            <a:r>
              <a:rPr lang="en-US" sz="2000" dirty="0" err="1" smtClean="0"/>
              <a:t>globl</a:t>
            </a:r>
            <a:r>
              <a:rPr lang="en-US" sz="2000" dirty="0" smtClean="0"/>
              <a:t> in the .s </a:t>
            </a:r>
            <a:r>
              <a:rPr lang="en-US" sz="2000" dirty="0" err="1" smtClean="0"/>
              <a:t>asm</a:t>
            </a:r>
            <a:r>
              <a:rPr lang="en-US" sz="2000" dirty="0" smtClean="0"/>
              <a:t> file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>
                <a:solidFill>
                  <a:srgbClr val="0000FF"/>
                </a:solidFill>
              </a:rPr>
              <a:t>asm_main</a:t>
            </a:r>
            <a:r>
              <a:rPr lang="en-US" sz="2000" dirty="0" smtClean="0"/>
              <a:t> used above</a:t>
            </a:r>
          </a:p>
          <a:p>
            <a:pPr lvl="2"/>
            <a:r>
              <a:rPr lang="en-US" sz="1800" dirty="0" smtClean="0"/>
              <a:t>Could be changed, but probably no point</a:t>
            </a:r>
          </a:p>
          <a:p>
            <a:pPr lvl="2"/>
            <a:r>
              <a:rPr lang="en-US" sz="1800" dirty="0" smtClean="0"/>
              <a:t>Why not “main”?  (Hint: what is/where is the </a:t>
            </a:r>
            <a:r>
              <a:rPr lang="en-US" sz="1800" i="1" dirty="0" smtClean="0"/>
              <a:t>real</a:t>
            </a:r>
            <a:r>
              <a:rPr lang="en-US" sz="1800" dirty="0" smtClean="0"/>
              <a:t> main function?)</a:t>
            </a:r>
          </a:p>
        </p:txBody>
      </p:sp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05AC0A59-F1F2-499B-99F7-A33CD177F23F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401B4CE1-3C04-4086-9A89-253F08AE19A5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Interfacing to “Library” code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81001" y="1752600"/>
            <a:ext cx="8001000" cy="3276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Trivial to call “library” functions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Evaluate parameters using the regular calling conventions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Generate a </a:t>
            </a:r>
            <a:r>
              <a:rPr lang="en-US" sz="2000" dirty="0" smtClean="0">
                <a:solidFill>
                  <a:srgbClr val="0000FF"/>
                </a:solidFill>
              </a:rPr>
              <a:t>call</a:t>
            </a:r>
            <a:r>
              <a:rPr lang="en-US" sz="2000" dirty="0" smtClean="0"/>
              <a:t> instruction using the function label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800" dirty="0" smtClean="0"/>
              <a:t>(External names need a leading </a:t>
            </a:r>
            <a:r>
              <a:rPr lang="en-US" sz="1800" dirty="0" smtClean="0">
                <a:solidFill>
                  <a:srgbClr val="0000FF"/>
                </a:solidFill>
              </a:rPr>
              <a:t>_</a:t>
            </a:r>
            <a:r>
              <a:rPr lang="en-US" sz="1800" dirty="0" smtClean="0"/>
              <a:t> in Windows, OS X)</a:t>
            </a:r>
          </a:p>
          <a:p>
            <a:pPr lvl="1" eaLnBrk="1" hangingPunct="1"/>
            <a:r>
              <a:rPr lang="en-US" sz="1800" dirty="0" smtClean="0"/>
              <a:t>Linker will hook everything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System.out.println(exp)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2362200"/>
            <a:ext cx="7696200" cy="32766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MiniJava’s</a:t>
            </a:r>
            <a:r>
              <a:rPr lang="en-US" sz="2000" dirty="0" smtClean="0"/>
              <a:t> “print” statement</a:t>
            </a:r>
          </a:p>
          <a:p>
            <a:endParaRPr lang="en-US" sz="2000" dirty="0" smtClean="0"/>
          </a:p>
          <a:p>
            <a:pPr marL="914400" lvl="2" indent="0">
              <a:buNone/>
            </a:pPr>
            <a:r>
              <a:rPr lang="en-US" sz="1800" dirty="0" smtClean="0"/>
              <a:t>&lt;evaluate </a:t>
            </a:r>
            <a:r>
              <a:rPr lang="en-US" sz="1800" dirty="0" err="1" smtClean="0">
                <a:solidFill>
                  <a:srgbClr val="0000FF"/>
                </a:solidFill>
              </a:rPr>
              <a:t>exp</a:t>
            </a:r>
            <a:r>
              <a:rPr lang="en-US" sz="1800" dirty="0"/>
              <a:t> </a:t>
            </a:r>
            <a:r>
              <a:rPr lang="en-US" sz="1800" dirty="0" smtClean="0"/>
              <a:t>into %</a:t>
            </a:r>
            <a:r>
              <a:rPr lang="en-US" sz="1800" dirty="0" err="1" smtClean="0"/>
              <a:t>rax</a:t>
            </a:r>
            <a:r>
              <a:rPr lang="en-US" sz="1800" dirty="0" smtClean="0"/>
              <a:t>&gt;</a:t>
            </a:r>
          </a:p>
          <a:p>
            <a:pPr marL="914400" lvl="2" indent="0">
              <a:buNone/>
            </a:pPr>
            <a:r>
              <a:rPr lang="en-US" sz="1800" dirty="0" err="1" smtClean="0"/>
              <a:t>movq</a:t>
            </a:r>
            <a:r>
              <a:rPr lang="en-US" sz="1800" dirty="0" smtClean="0"/>
              <a:t>	%</a:t>
            </a:r>
            <a:r>
              <a:rPr lang="en-US" sz="1800" dirty="0" err="1" smtClean="0"/>
              <a:t>rax</a:t>
            </a:r>
            <a:r>
              <a:rPr lang="en-US" sz="1800" dirty="0" smtClean="0"/>
              <a:t>, %</a:t>
            </a:r>
            <a:r>
              <a:rPr lang="en-US" sz="1800" dirty="0" err="1" smtClean="0"/>
              <a:t>rdi</a:t>
            </a:r>
            <a:r>
              <a:rPr lang="en-US" sz="1800" dirty="0" smtClean="0"/>
              <a:t>		; load argument register</a:t>
            </a:r>
          </a:p>
          <a:p>
            <a:pPr marL="914400" lvl="2" indent="0">
              <a:buNone/>
            </a:pPr>
            <a:r>
              <a:rPr lang="en-US" sz="1800" dirty="0" smtClean="0"/>
              <a:t>call	put			; call external put routine</a:t>
            </a:r>
          </a:p>
          <a:p>
            <a:endParaRPr lang="en-US" dirty="0" smtClean="0"/>
          </a:p>
          <a:p>
            <a:r>
              <a:rPr lang="en-US" sz="2000" dirty="0" smtClean="0"/>
              <a:t>Keep stack 16-byte aligned, else maybe incur problems calling external C or library code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C5B3DC7C-00B3-4631-8FFE-983D2D1FBAA5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CUP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8439"/>
            <a:ext cx="8382000" cy="395763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Install CUP from</a:t>
            </a:r>
            <a:r>
              <a:rPr lang="en-US" sz="1800" dirty="0"/>
              <a:t>: </a:t>
            </a:r>
            <a:r>
              <a:rPr lang="en-US" sz="1800" dirty="0">
                <a:hlinkClick r:id="rId2"/>
              </a:rPr>
              <a:t>http://www2.cs.tum.edu/projects/cup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> into </a:t>
            </a:r>
            <a:r>
              <a:rPr lang="en-US" sz="1800" dirty="0" smtClean="0">
                <a:solidFill>
                  <a:srgbClr val="0070C0"/>
                </a:solidFill>
              </a:rPr>
              <a:t>\cup</a:t>
            </a:r>
          </a:p>
          <a:p>
            <a:pPr marL="742950" lvl="2" indent="-342900">
              <a:buSzPct val="60000"/>
            </a:pPr>
            <a:r>
              <a:rPr lang="en-US" sz="1400" dirty="0"/>
              <a:t>You need both "standalone" and "runtime" JARs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 smtClean="0"/>
              <a:t>cd </a:t>
            </a:r>
            <a:r>
              <a:rPr lang="en-US" sz="1800" dirty="0" smtClean="0">
                <a:solidFill>
                  <a:srgbClr val="0070C0"/>
                </a:solidFill>
              </a:rPr>
              <a:t>\</a:t>
            </a:r>
            <a:r>
              <a:rPr lang="en-US" sz="1800" dirty="0" err="1" smtClean="0">
                <a:solidFill>
                  <a:srgbClr val="0070C0"/>
                </a:solidFill>
              </a:rPr>
              <a:t>MiniJava</a:t>
            </a:r>
            <a:r>
              <a:rPr lang="en-US" sz="1800" dirty="0" smtClean="0">
                <a:solidFill>
                  <a:srgbClr val="0070C0"/>
                </a:solidFill>
              </a:rPr>
              <a:t>\</a:t>
            </a:r>
            <a:r>
              <a:rPr lang="en-US" sz="1800" dirty="0" err="1" smtClean="0">
                <a:solidFill>
                  <a:srgbClr val="0070C0"/>
                </a:solidFill>
              </a:rPr>
              <a:t>src</a:t>
            </a:r>
            <a:r>
              <a:rPr lang="en-US" sz="1800" dirty="0" smtClean="0">
                <a:solidFill>
                  <a:srgbClr val="0070C0"/>
                </a:solidFill>
              </a:rPr>
              <a:t>\parser</a:t>
            </a:r>
          </a:p>
          <a:p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 smtClean="0"/>
              <a:t>create </a:t>
            </a:r>
            <a:r>
              <a:rPr lang="en-US" sz="1800" dirty="0" err="1" smtClean="0"/>
              <a:t>parser.cup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java -jar \cup\java-cup-11b.jar </a:t>
            </a:r>
            <a:r>
              <a:rPr lang="en-US" sz="1800" dirty="0" err="1" smtClean="0"/>
              <a:t>parser.cup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This will create </a:t>
            </a:r>
            <a:r>
              <a:rPr lang="en-US" sz="1800" dirty="0" smtClean="0">
                <a:solidFill>
                  <a:srgbClr val="0070C0"/>
                </a:solidFill>
              </a:rPr>
              <a:t>parser.java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rgbClr val="0070C0"/>
                </a:solidFill>
              </a:rPr>
              <a:t>sym.java</a:t>
            </a:r>
          </a:p>
          <a:p>
            <a:endParaRPr lang="en-US" sz="1800" dirty="0" smtClean="0">
              <a:solidFill>
                <a:srgbClr val="0070C0"/>
              </a:solidFill>
            </a:endParaRPr>
          </a:p>
          <a:p>
            <a:r>
              <a:rPr lang="en-US" sz="1800" dirty="0" smtClean="0"/>
              <a:t>do { fix errors; re-CUP } until done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823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example, using Windows command-line.  Adapt to suit for: Linux, different IDE, different choice of install points,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327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JFlex</a:t>
            </a:r>
            <a:r>
              <a:rPr lang="en-US" dirty="0" smtClean="0"/>
              <a:t>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96" y="2920738"/>
            <a:ext cx="8382000" cy="30228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Install </a:t>
            </a:r>
            <a:r>
              <a:rPr lang="en-US" sz="1800" dirty="0" err="1" smtClean="0"/>
              <a:t>JFlex</a:t>
            </a:r>
            <a:r>
              <a:rPr lang="en-US" sz="1800" dirty="0" smtClean="0"/>
              <a:t> from</a:t>
            </a:r>
            <a:r>
              <a:rPr lang="en-US" sz="1800" dirty="0"/>
              <a:t>: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jflex.de/download.html</a:t>
            </a:r>
            <a:r>
              <a:rPr lang="en-US" sz="1800" dirty="0" smtClean="0"/>
              <a:t> into </a:t>
            </a:r>
            <a:r>
              <a:rPr lang="en-US" sz="1800" dirty="0" smtClean="0">
                <a:solidFill>
                  <a:srgbClr val="0070C0"/>
                </a:solidFill>
              </a:rPr>
              <a:t>\</a:t>
            </a:r>
            <a:r>
              <a:rPr lang="en-US" sz="1800" dirty="0" err="1" smtClean="0">
                <a:solidFill>
                  <a:srgbClr val="0070C0"/>
                </a:solidFill>
              </a:rPr>
              <a:t>jflex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/>
            <a:r>
              <a:rPr lang="en-US" sz="1400" dirty="0" smtClean="0"/>
              <a:t>Update </a:t>
            </a:r>
            <a:r>
              <a:rPr lang="en-US" sz="1400" dirty="0" smtClean="0">
                <a:solidFill>
                  <a:srgbClr val="0070C0"/>
                </a:solidFill>
              </a:rPr>
              <a:t>\flex\bin\flex.bat</a:t>
            </a:r>
            <a:r>
              <a:rPr lang="en-US" sz="1400" dirty="0" smtClean="0"/>
              <a:t> with </a:t>
            </a:r>
            <a:r>
              <a:rPr lang="en-US" sz="1400" dirty="0" smtClean="0">
                <a:solidFill>
                  <a:srgbClr val="0070C0"/>
                </a:solidFill>
              </a:rPr>
              <a:t>SET JFLEX_HOME=c:\flex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 smtClean="0"/>
              <a:t>cd </a:t>
            </a:r>
            <a:r>
              <a:rPr lang="en-US" sz="1800" dirty="0" smtClean="0">
                <a:solidFill>
                  <a:srgbClr val="0070C0"/>
                </a:solidFill>
              </a:rPr>
              <a:t>\</a:t>
            </a:r>
            <a:r>
              <a:rPr lang="en-US" sz="1800" dirty="0" err="1" smtClean="0">
                <a:solidFill>
                  <a:srgbClr val="0070C0"/>
                </a:solidFill>
              </a:rPr>
              <a:t>MiniJava</a:t>
            </a:r>
            <a:r>
              <a:rPr lang="en-US" sz="1800" dirty="0" smtClean="0">
                <a:solidFill>
                  <a:srgbClr val="0070C0"/>
                </a:solidFill>
              </a:rPr>
              <a:t>\</a:t>
            </a:r>
            <a:r>
              <a:rPr lang="en-US" sz="1800" dirty="0" err="1" smtClean="0">
                <a:solidFill>
                  <a:srgbClr val="0070C0"/>
                </a:solidFill>
              </a:rPr>
              <a:t>src</a:t>
            </a:r>
            <a:r>
              <a:rPr lang="en-US" sz="1800" dirty="0" smtClean="0">
                <a:solidFill>
                  <a:srgbClr val="0070C0"/>
                </a:solidFill>
              </a:rPr>
              <a:t>\scanner</a:t>
            </a:r>
          </a:p>
          <a:p>
            <a:r>
              <a:rPr lang="en-US" sz="1800" dirty="0" smtClean="0"/>
              <a:t>create </a:t>
            </a:r>
            <a:r>
              <a:rPr lang="en-US" sz="1800" dirty="0" err="1"/>
              <a:t>S</a:t>
            </a:r>
            <a:r>
              <a:rPr lang="en-US" sz="1800" dirty="0" err="1" smtClean="0"/>
              <a:t>canner.jflex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\</a:t>
            </a:r>
            <a:r>
              <a:rPr lang="en-US" sz="1800" dirty="0" err="1" smtClean="0"/>
              <a:t>jflex</a:t>
            </a:r>
            <a:r>
              <a:rPr lang="en-US" sz="1800" dirty="0" smtClean="0"/>
              <a:t>\bin\</a:t>
            </a:r>
            <a:r>
              <a:rPr lang="en-US" sz="1800" dirty="0" err="1" smtClean="0"/>
              <a:t>jflex</a:t>
            </a:r>
            <a:r>
              <a:rPr lang="en-US" sz="1800" dirty="0" smtClean="0"/>
              <a:t>  </a:t>
            </a:r>
            <a:r>
              <a:rPr lang="en-US" sz="1800" dirty="0" err="1" smtClean="0"/>
              <a:t>Scanner.jflex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This will create Scanner.java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77709"/>
            <a:ext cx="823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example, using Windows command-line.  Adapt to suit for: Linux, different IDE, different choice of install points, etc.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258207"/>
            <a:ext cx="823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"CUP Mechanics" for previous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508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Mechanics of Building </a:t>
            </a:r>
            <a:r>
              <a:rPr lang="en-US" sz="2800" dirty="0" err="1" smtClean="0"/>
              <a:t>MiniJava</a:t>
            </a:r>
            <a:r>
              <a:rPr lang="en-US" sz="2800" dirty="0" smtClean="0"/>
              <a:t> Compiler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2099"/>
            <a:ext cx="8382000" cy="174823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Add CUP JARs to your project's "Java Build Path" in Eclipse</a:t>
            </a:r>
          </a:p>
          <a:p>
            <a:endParaRPr lang="en-US" sz="1800" dirty="0" smtClean="0"/>
          </a:p>
          <a:p>
            <a:r>
              <a:rPr lang="en-US" sz="1800" dirty="0" smtClean="0"/>
              <a:t>Each call to </a:t>
            </a:r>
            <a:r>
              <a:rPr lang="en-US" sz="1800" dirty="0" err="1" smtClean="0">
                <a:solidFill>
                  <a:srgbClr val="0070C0"/>
                </a:solidFill>
              </a:rPr>
              <a:t>Scanner.next_token</a:t>
            </a:r>
            <a:r>
              <a:rPr lang="en-US" sz="1800" dirty="0" smtClean="0"/>
              <a:t> returns a </a:t>
            </a:r>
            <a:r>
              <a:rPr lang="en-US" sz="1800" dirty="0" err="1" smtClean="0">
                <a:solidFill>
                  <a:srgbClr val="0070C0"/>
                </a:solidFill>
              </a:rPr>
              <a:t>java_cup.runtime.Symbol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/>
            <a:r>
              <a:rPr lang="en-US" sz="1400" dirty="0" smtClean="0"/>
              <a:t>fields include {</a:t>
            </a:r>
            <a:r>
              <a:rPr lang="en-US" sz="1400" dirty="0" err="1" smtClean="0"/>
              <a:t>int</a:t>
            </a:r>
            <a:r>
              <a:rPr lang="en-US" sz="1400" dirty="0" smtClean="0"/>
              <a:t> left, </a:t>
            </a:r>
            <a:r>
              <a:rPr lang="en-US" sz="1400" dirty="0" err="1" smtClean="0"/>
              <a:t>int</a:t>
            </a:r>
            <a:r>
              <a:rPr lang="en-US" sz="1400" dirty="0" smtClean="0"/>
              <a:t> right,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sym</a:t>
            </a:r>
            <a:r>
              <a:rPr lang="en-US" sz="1400" dirty="0" smtClean="0"/>
              <a:t>, </a:t>
            </a:r>
            <a:r>
              <a:rPr lang="en-US" sz="1400" dirty="0" err="1" smtClean="0"/>
              <a:t>java.lang.Object</a:t>
            </a:r>
            <a:r>
              <a:rPr lang="en-US" sz="1400" dirty="0" smtClean="0"/>
              <a:t> value}</a:t>
            </a:r>
          </a:p>
          <a:p>
            <a:pPr lvl="1"/>
            <a:r>
              <a:rPr lang="en-US" sz="1400" dirty="0" err="1" smtClean="0">
                <a:solidFill>
                  <a:srgbClr val="0070C0"/>
                </a:solidFill>
              </a:rPr>
              <a:t>sym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 smtClean="0"/>
              <a:t>is defined, by CUP, into </a:t>
            </a:r>
            <a:r>
              <a:rPr lang="en-US" sz="1400" dirty="0" smtClean="0">
                <a:solidFill>
                  <a:srgbClr val="0070C0"/>
                </a:solidFill>
              </a:rPr>
              <a:t>sym.java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77709"/>
            <a:ext cx="823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example, using Windows command-line.  Adapt to suit for: Linux, different IDE, different choice of install points, etc.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2258207"/>
            <a:ext cx="823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"CUP Mechanics" &amp; "</a:t>
            </a:r>
            <a:r>
              <a:rPr lang="en-US" dirty="0" err="1" smtClean="0"/>
              <a:t>JFlex</a:t>
            </a:r>
            <a:r>
              <a:rPr lang="en-US" dirty="0" smtClean="0"/>
              <a:t> Mechanics" for previous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948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Flow (for Windows)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7446" y="6477000"/>
            <a:ext cx="561753" cy="223838"/>
          </a:xfrm>
        </p:spPr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1786832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parser.cup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133600" y="1786832"/>
            <a:ext cx="7239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CUP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314700" y="1482032"/>
            <a:ext cx="12573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parser.java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14700" y="2082901"/>
            <a:ext cx="12573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sym.java</a:t>
            </a:r>
          </a:p>
        </p:txBody>
      </p: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 bwMode="auto">
          <a:xfrm>
            <a:off x="1676400" y="1977332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>
            <a:stCxn id="8" idx="3"/>
            <a:endCxn id="10" idx="1"/>
          </p:cNvCxnSpPr>
          <p:nvPr/>
        </p:nvCxnSpPr>
        <p:spPr bwMode="auto">
          <a:xfrm>
            <a:off x="2857500" y="1977332"/>
            <a:ext cx="457200" cy="2960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 bwMode="auto">
          <a:xfrm flipV="1">
            <a:off x="2857500" y="1672532"/>
            <a:ext cx="457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533400" y="2828734"/>
            <a:ext cx="1295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scanner.jflex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2133600" y="2828734"/>
            <a:ext cx="723900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JFlex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35151" y="2832363"/>
            <a:ext cx="14097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scanner.java</a:t>
            </a:r>
          </a:p>
        </p:txBody>
      </p:sp>
      <p:cxnSp>
        <p:nvCxnSpPr>
          <p:cNvPr id="24" name="Straight Arrow Connector 23"/>
          <p:cNvCxnSpPr>
            <a:stCxn id="20" idx="3"/>
            <a:endCxn id="21" idx="1"/>
          </p:cNvCxnSpPr>
          <p:nvPr/>
        </p:nvCxnSpPr>
        <p:spPr bwMode="auto">
          <a:xfrm>
            <a:off x="1828800" y="3019234"/>
            <a:ext cx="304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1" idx="3"/>
            <a:endCxn id="22" idx="1"/>
          </p:cNvCxnSpPr>
          <p:nvPr/>
        </p:nvCxnSpPr>
        <p:spPr bwMode="auto">
          <a:xfrm>
            <a:off x="2857500" y="3019234"/>
            <a:ext cx="377651" cy="36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ounded Rectangle 29"/>
          <p:cNvSpPr/>
          <p:nvPr/>
        </p:nvSpPr>
        <p:spPr bwMode="auto">
          <a:xfrm>
            <a:off x="5208397" y="2676334"/>
            <a:ext cx="914400" cy="685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javac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31" name="Straight Arrow Connector 30"/>
          <p:cNvCxnSpPr>
            <a:stCxn id="10" idx="2"/>
            <a:endCxn id="22" idx="0"/>
          </p:cNvCxnSpPr>
          <p:nvPr/>
        </p:nvCxnSpPr>
        <p:spPr bwMode="auto">
          <a:xfrm flipH="1">
            <a:off x="3940001" y="2463901"/>
            <a:ext cx="3349" cy="3684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stCxn id="9" idx="3"/>
            <a:endCxn id="30" idx="1"/>
          </p:cNvCxnSpPr>
          <p:nvPr/>
        </p:nvCxnSpPr>
        <p:spPr bwMode="auto">
          <a:xfrm>
            <a:off x="4572000" y="1672532"/>
            <a:ext cx="636397" cy="13467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10" idx="3"/>
            <a:endCxn id="30" idx="1"/>
          </p:cNvCxnSpPr>
          <p:nvPr/>
        </p:nvCxnSpPr>
        <p:spPr bwMode="auto">
          <a:xfrm>
            <a:off x="4572000" y="2273401"/>
            <a:ext cx="636397" cy="745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22" idx="3"/>
            <a:endCxn id="30" idx="1"/>
          </p:cNvCxnSpPr>
          <p:nvPr/>
        </p:nvCxnSpPr>
        <p:spPr bwMode="auto">
          <a:xfrm flipV="1">
            <a:off x="4644851" y="3019234"/>
            <a:ext cx="563546" cy="36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3429000" y="3437251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mjc.java</a:t>
            </a:r>
          </a:p>
        </p:txBody>
      </p:sp>
      <p:sp>
        <p:nvSpPr>
          <p:cNvPr id="49" name="Flowchart: Multidocument 48"/>
          <p:cNvSpPr/>
          <p:nvPr/>
        </p:nvSpPr>
        <p:spPr bwMode="auto">
          <a:xfrm>
            <a:off x="3352800" y="4063015"/>
            <a:ext cx="1257300" cy="553243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ast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0" name="Flowchart: Multidocument 49"/>
          <p:cNvSpPr/>
          <p:nvPr/>
        </p:nvSpPr>
        <p:spPr bwMode="auto">
          <a:xfrm>
            <a:off x="3371850" y="4907673"/>
            <a:ext cx="1257300" cy="553243"/>
          </a:xfrm>
          <a:prstGeom prst="flowChartMulti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visitor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1" name="Straight Arrow Connector 50"/>
          <p:cNvCxnSpPr>
            <a:stCxn id="48" idx="3"/>
            <a:endCxn id="30" idx="1"/>
          </p:cNvCxnSpPr>
          <p:nvPr/>
        </p:nvCxnSpPr>
        <p:spPr bwMode="auto">
          <a:xfrm flipV="1">
            <a:off x="4572000" y="3019234"/>
            <a:ext cx="636397" cy="608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>
            <a:stCxn id="49" idx="3"/>
            <a:endCxn id="30" idx="1"/>
          </p:cNvCxnSpPr>
          <p:nvPr/>
        </p:nvCxnSpPr>
        <p:spPr bwMode="auto">
          <a:xfrm flipV="1">
            <a:off x="4610100" y="3019234"/>
            <a:ext cx="598297" cy="13204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50" idx="3"/>
            <a:endCxn id="30" idx="1"/>
          </p:cNvCxnSpPr>
          <p:nvPr/>
        </p:nvCxnSpPr>
        <p:spPr bwMode="auto">
          <a:xfrm flipV="1">
            <a:off x="4629150" y="3019234"/>
            <a:ext cx="579247" cy="2165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Flowchart: Multidocument 62"/>
          <p:cNvSpPr/>
          <p:nvPr/>
        </p:nvSpPr>
        <p:spPr bwMode="auto">
          <a:xfrm>
            <a:off x="3324958" y="5704986"/>
            <a:ext cx="1257300" cy="553243"/>
          </a:xfrm>
          <a:prstGeom prst="flowChartMultidocumen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. . 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64" name="Straight Arrow Connector 63"/>
          <p:cNvCxnSpPr>
            <a:stCxn id="63" idx="3"/>
            <a:endCxn id="30" idx="1"/>
          </p:cNvCxnSpPr>
          <p:nvPr/>
        </p:nvCxnSpPr>
        <p:spPr bwMode="auto">
          <a:xfrm flipV="1">
            <a:off x="4582258" y="3019234"/>
            <a:ext cx="626139" cy="2962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7270898" y="2840746"/>
            <a:ext cx="11430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mjc.class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76" name="Straight Arrow Connector 75"/>
          <p:cNvCxnSpPr>
            <a:stCxn id="30" idx="3"/>
            <a:endCxn id="75" idx="1"/>
          </p:cNvCxnSpPr>
          <p:nvPr/>
        </p:nvCxnSpPr>
        <p:spPr bwMode="auto">
          <a:xfrm>
            <a:off x="6122797" y="3019234"/>
            <a:ext cx="1148101" cy="120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213748" y="2116847"/>
            <a:ext cx="12573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prog.java</a:t>
            </a:r>
          </a:p>
        </p:txBody>
      </p:sp>
      <p:cxnSp>
        <p:nvCxnSpPr>
          <p:cNvPr id="34" name="Straight Arrow Connector 33"/>
          <p:cNvCxnSpPr>
            <a:stCxn id="33" idx="2"/>
            <a:endCxn id="75" idx="0"/>
          </p:cNvCxnSpPr>
          <p:nvPr/>
        </p:nvCxnSpPr>
        <p:spPr bwMode="auto">
          <a:xfrm>
            <a:off x="7842398" y="2497847"/>
            <a:ext cx="0" cy="3428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75" idx="2"/>
            <a:endCxn id="38" idx="0"/>
          </p:cNvCxnSpPr>
          <p:nvPr/>
        </p:nvCxnSpPr>
        <p:spPr bwMode="auto">
          <a:xfrm>
            <a:off x="7842398" y="3221746"/>
            <a:ext cx="1766" cy="279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7267901" y="3500947"/>
            <a:ext cx="1152525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prog.asm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7407349" y="4215721"/>
            <a:ext cx="870098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ML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5" name="Straight Arrow Connector 44"/>
          <p:cNvCxnSpPr>
            <a:stCxn id="38" idx="2"/>
            <a:endCxn id="41" idx="0"/>
          </p:cNvCxnSpPr>
          <p:nvPr/>
        </p:nvCxnSpPr>
        <p:spPr bwMode="auto">
          <a:xfrm flipH="1">
            <a:off x="7842398" y="3881947"/>
            <a:ext cx="1766" cy="3337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7329538" y="4847530"/>
            <a:ext cx="1009547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prog.obj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223430" y="3639546"/>
            <a:ext cx="752352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boot.c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6345312" y="4215721"/>
            <a:ext cx="507976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7" name="Straight Arrow Connector 56"/>
          <p:cNvCxnSpPr>
            <a:stCxn id="55" idx="2"/>
            <a:endCxn id="56" idx="0"/>
          </p:cNvCxnSpPr>
          <p:nvPr/>
        </p:nvCxnSpPr>
        <p:spPr bwMode="auto">
          <a:xfrm flipH="1">
            <a:off x="6599300" y="4020546"/>
            <a:ext cx="306" cy="195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123050" y="4845116"/>
            <a:ext cx="9525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boot.obj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59" name="Straight Arrow Connector 58"/>
          <p:cNvCxnSpPr>
            <a:stCxn id="56" idx="2"/>
            <a:endCxn id="58" idx="0"/>
          </p:cNvCxnSpPr>
          <p:nvPr/>
        </p:nvCxnSpPr>
        <p:spPr bwMode="auto">
          <a:xfrm>
            <a:off x="6599300" y="4596721"/>
            <a:ext cx="0" cy="248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Rounded Rectangle 64"/>
          <p:cNvSpPr/>
          <p:nvPr/>
        </p:nvSpPr>
        <p:spPr bwMode="auto">
          <a:xfrm>
            <a:off x="6808412" y="5536198"/>
            <a:ext cx="634852" cy="381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link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627588" y="6215416"/>
            <a:ext cx="996500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prog.exe</a:t>
            </a:r>
          </a:p>
        </p:txBody>
      </p:sp>
      <p:cxnSp>
        <p:nvCxnSpPr>
          <p:cNvPr id="83" name="Straight Arrow Connector 82"/>
          <p:cNvCxnSpPr>
            <a:stCxn id="41" idx="2"/>
            <a:endCxn id="54" idx="0"/>
          </p:cNvCxnSpPr>
          <p:nvPr/>
        </p:nvCxnSpPr>
        <p:spPr bwMode="auto">
          <a:xfrm flipH="1">
            <a:off x="7834312" y="4596721"/>
            <a:ext cx="8086" cy="2508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>
            <a:stCxn id="54" idx="2"/>
            <a:endCxn id="65" idx="0"/>
          </p:cNvCxnSpPr>
          <p:nvPr/>
        </p:nvCxnSpPr>
        <p:spPr bwMode="auto">
          <a:xfrm flipH="1">
            <a:off x="7125838" y="5228530"/>
            <a:ext cx="708474" cy="307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>
            <a:stCxn id="58" idx="2"/>
            <a:endCxn id="65" idx="0"/>
          </p:cNvCxnSpPr>
          <p:nvPr/>
        </p:nvCxnSpPr>
        <p:spPr bwMode="auto">
          <a:xfrm>
            <a:off x="6599300" y="5226116"/>
            <a:ext cx="526538" cy="310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/>
          <p:cNvCxnSpPr>
            <a:stCxn id="65" idx="2"/>
            <a:endCxn id="66" idx="0"/>
          </p:cNvCxnSpPr>
          <p:nvPr/>
        </p:nvCxnSpPr>
        <p:spPr bwMode="auto">
          <a:xfrm>
            <a:off x="7125838" y="5917198"/>
            <a:ext cx="0" cy="2982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602719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7DB5DB51-444F-4AF8-AB3D-7C1906D5C1BF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 That’s It… 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533400" y="2438400"/>
            <a:ext cx="8305800" cy="2020887"/>
          </a:xfrm>
        </p:spPr>
        <p:txBody>
          <a:bodyPr/>
          <a:lstStyle/>
          <a:p>
            <a:pPr eaLnBrk="1" hangingPunct="1"/>
            <a:r>
              <a:rPr lang="en-US" sz="2000" dirty="0" smtClean="0"/>
              <a:t>This provides enough info to complete the </a:t>
            </a:r>
            <a:r>
              <a:rPr lang="en-US" sz="2000" dirty="0" err="1" smtClean="0"/>
              <a:t>MiniJava</a:t>
            </a:r>
            <a:r>
              <a:rPr lang="en-US" sz="2000" dirty="0" smtClean="0"/>
              <a:t> </a:t>
            </a:r>
            <a:r>
              <a:rPr lang="en-US" sz="2000" dirty="0" smtClean="0"/>
              <a:t>project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r>
              <a:rPr lang="en-US" sz="1600" dirty="0" smtClean="0"/>
              <a:t>either x86 or x64</a:t>
            </a:r>
          </a:p>
          <a:p>
            <a:pPr lvl="1" eaLnBrk="1" hangingPunct="1"/>
            <a:r>
              <a:rPr lang="en-US" sz="1600" dirty="0" smtClean="0"/>
              <a:t>x86 is </a:t>
            </a:r>
            <a:r>
              <a:rPr lang="en-US" sz="1600" dirty="0" smtClean="0"/>
              <a:t>easier </a:t>
            </a:r>
            <a:r>
              <a:rPr lang="en-US" sz="1600" dirty="0" smtClean="0"/>
              <a:t>- no stack alignment issues; same calling convention on Linux and Windows</a:t>
            </a:r>
          </a:p>
          <a:p>
            <a:pPr marL="0" indent="0" eaLnBrk="1" hangingPunct="1"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Spring 2014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L</a:t>
            </a:r>
            <a:r>
              <a:rPr lang="en-US" dirty="0" smtClean="0"/>
              <a:t>-</a:t>
            </a:r>
            <a:fld id="{92394BD4-F83D-4FC9-B2BF-0C8D24D68E6E}" type="slidenum">
              <a:rPr lang="en-US" smtClean="0"/>
              <a:pPr eaLnBrk="1" hangingPunct="1"/>
              <a:t>48</a:t>
            </a:fld>
            <a:endParaRPr lang="en-US" dirty="0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2209800"/>
            <a:ext cx="8229600" cy="2819400"/>
          </a:xfrm>
        </p:spPr>
        <p:txBody>
          <a:bodyPr/>
          <a:lstStyle/>
          <a:p>
            <a:pPr lvl="1" eaLnBrk="1" hangingPunct="1"/>
            <a:r>
              <a:rPr lang="en-US" sz="2000" dirty="0" smtClean="0"/>
              <a:t>Lower-level </a:t>
            </a:r>
            <a:r>
              <a:rPr lang="en-US" sz="2000" dirty="0"/>
              <a:t>IR and control-flow </a:t>
            </a:r>
            <a:r>
              <a:rPr lang="en-US" sz="2000" dirty="0" smtClean="0"/>
              <a:t>graphs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dirty="0"/>
              <a:t>Back end (instruction selection and scheduling, register allocation</a:t>
            </a:r>
            <a:r>
              <a:rPr lang="en-US" sz="2000" dirty="0" smtClean="0"/>
              <a:t>)</a:t>
            </a:r>
          </a:p>
          <a:p>
            <a:pPr lvl="1" eaLnBrk="1" hangingPunct="1"/>
            <a:endParaRPr lang="en-US" sz="2000" dirty="0"/>
          </a:p>
          <a:p>
            <a:pPr lvl="1" eaLnBrk="1" hangingPunct="1"/>
            <a:r>
              <a:rPr lang="en-US" sz="2000" dirty="0"/>
              <a:t>Middle (optimizations)</a:t>
            </a:r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76202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</a:rPr>
              <a:t>Next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5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x64 Registers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039653" y="2472986"/>
            <a:ext cx="1243780" cy="274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AX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661543" y="2836963"/>
            <a:ext cx="621890" cy="2896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9653" y="2836963"/>
            <a:ext cx="621890" cy="2896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AH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783583" y="2116620"/>
            <a:ext cx="2499850" cy="2850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EAX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286812" y="1736250"/>
            <a:ext cx="4996621" cy="28507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RAX</a:t>
            </a:r>
          </a:p>
        </p:txBody>
      </p:sp>
      <p:sp>
        <p:nvSpPr>
          <p:cNvPr id="18" name="Left-Right Arrow 17"/>
          <p:cNvSpPr/>
          <p:nvPr/>
        </p:nvSpPr>
        <p:spPr bwMode="auto">
          <a:xfrm>
            <a:off x="2273560" y="1277212"/>
            <a:ext cx="4996621" cy="286545"/>
          </a:xfrm>
          <a:prstGeom prst="left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64 bits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734474" y="5047630"/>
            <a:ext cx="2499850" cy="3271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R8D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37703" y="4668061"/>
            <a:ext cx="4996621" cy="2786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2000" y="5610685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naming pattern holds for R8 - R15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89933" y="2626358"/>
            <a:ext cx="5438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naming pattern holds for RAX, RBX, RCX, RDX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990544" y="5476310"/>
            <a:ext cx="1243780" cy="274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R8W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612434" y="5840287"/>
            <a:ext cx="621890" cy="28969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R8B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1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x64 Main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068784"/>
            <a:ext cx="8534400" cy="5408216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16 64-bit general registers; 64-bit integers</a:t>
            </a:r>
          </a:p>
          <a:p>
            <a:pPr marL="742950" lvl="2" indent="-342900">
              <a:buSzPct val="60000"/>
            </a:pPr>
            <a:r>
              <a:rPr lang="en-US" sz="2100" dirty="0"/>
              <a:t>%</a:t>
            </a:r>
            <a:r>
              <a:rPr lang="en-US" sz="2100" dirty="0" err="1"/>
              <a:t>rax</a:t>
            </a:r>
            <a:r>
              <a:rPr lang="en-US" sz="2100" dirty="0"/>
              <a:t>, %</a:t>
            </a:r>
            <a:r>
              <a:rPr lang="en-US" sz="2100" dirty="0" err="1"/>
              <a:t>rbx</a:t>
            </a:r>
            <a:r>
              <a:rPr lang="en-US" sz="2100" dirty="0"/>
              <a:t>, %</a:t>
            </a:r>
            <a:r>
              <a:rPr lang="en-US" sz="2100" dirty="0" err="1"/>
              <a:t>rcx</a:t>
            </a:r>
            <a:r>
              <a:rPr lang="en-US" sz="2100" dirty="0"/>
              <a:t>, %</a:t>
            </a:r>
            <a:r>
              <a:rPr lang="en-US" sz="2100" dirty="0" err="1"/>
              <a:t>rdx</a:t>
            </a:r>
            <a:r>
              <a:rPr lang="en-US" sz="2100" dirty="0"/>
              <a:t>, %</a:t>
            </a:r>
            <a:r>
              <a:rPr lang="en-US" sz="2100" dirty="0" err="1"/>
              <a:t>rsi</a:t>
            </a:r>
            <a:r>
              <a:rPr lang="en-US" sz="2100" dirty="0"/>
              <a:t>, %</a:t>
            </a:r>
            <a:r>
              <a:rPr lang="en-US" sz="2100" dirty="0" err="1"/>
              <a:t>rdi</a:t>
            </a:r>
            <a:r>
              <a:rPr lang="en-US" sz="2100" dirty="0"/>
              <a:t>, %</a:t>
            </a:r>
            <a:r>
              <a:rPr lang="en-US" sz="2100" dirty="0" err="1"/>
              <a:t>rbp</a:t>
            </a:r>
            <a:r>
              <a:rPr lang="en-US" sz="2100" dirty="0"/>
              <a:t>, %</a:t>
            </a:r>
            <a:r>
              <a:rPr lang="en-US" sz="2100" dirty="0" err="1"/>
              <a:t>rsp</a:t>
            </a:r>
            <a:r>
              <a:rPr lang="en-US" sz="2100" dirty="0"/>
              <a:t>, %</a:t>
            </a:r>
            <a:r>
              <a:rPr lang="en-US" sz="2100" dirty="0" smtClean="0"/>
              <a:t>r8 - %r15</a:t>
            </a:r>
          </a:p>
          <a:p>
            <a:pPr marL="742950" lvl="2" indent="-342900">
              <a:buSzPct val="60000"/>
            </a:pPr>
            <a:r>
              <a:rPr lang="en-US" sz="2100" dirty="0" smtClean="0"/>
              <a:t>can access parts - see prior slide</a:t>
            </a:r>
          </a:p>
          <a:p>
            <a:pPr marL="742950" lvl="2" indent="-342900">
              <a:buSzPct val="60000"/>
            </a:pPr>
            <a:r>
              <a:rPr lang="en-US" sz="2100" dirty="0" smtClean="0"/>
              <a:t>Instruction Pointer = %rip</a:t>
            </a:r>
          </a:p>
          <a:p>
            <a:pPr marL="742950" lvl="2" indent="-342900">
              <a:buSzPct val="60000"/>
            </a:pPr>
            <a:r>
              <a:rPr lang="en-US" sz="2100" dirty="0" smtClean="0"/>
              <a:t>Flags Register = %</a:t>
            </a:r>
            <a:r>
              <a:rPr lang="en-US" sz="2100" dirty="0" err="1" smtClean="0"/>
              <a:t>rflags</a:t>
            </a:r>
            <a:endParaRPr lang="en-US" sz="21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64-bit address space; pointers are 64 bits</a:t>
            </a:r>
          </a:p>
          <a:p>
            <a:endParaRPr lang="en-US" sz="2400" dirty="0"/>
          </a:p>
          <a:p>
            <a:r>
              <a:rPr lang="en-US" sz="2400" dirty="0" smtClean="0"/>
              <a:t>8 additional SSE registers (total 16); used instead of ancient, x87, 80-bit floating-point register stack</a:t>
            </a:r>
          </a:p>
          <a:p>
            <a:endParaRPr lang="en-US" sz="2400" dirty="0" smtClean="0"/>
          </a:p>
          <a:p>
            <a:r>
              <a:rPr lang="en-US" sz="2400" dirty="0" smtClean="0"/>
              <a:t>Register-based call conventions (since we now have 'plenty')</a:t>
            </a:r>
          </a:p>
          <a:p>
            <a:endParaRPr lang="en-US" sz="2400" dirty="0" smtClean="0"/>
          </a:p>
          <a:p>
            <a:r>
              <a:rPr lang="en-US" sz="2400" dirty="0" smtClean="0"/>
              <a:t>Additional addressing modes (32-bit rip-relative)</a:t>
            </a:r>
          </a:p>
          <a:p>
            <a:endParaRPr lang="en-US" sz="2400" dirty="0" smtClean="0"/>
          </a:p>
          <a:p>
            <a:r>
              <a:rPr lang="en-US" sz="2400" dirty="0" smtClean="0"/>
              <a:t>32-bit legacy mode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M-</a:t>
            </a:r>
            <a:fld id="{0105EFBF-E9F4-4C30-A605-BB1271E8390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81000" y="2017713"/>
            <a:ext cx="8458200" cy="4968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The GNU assembler uses AT&amp;T syntax.  Main differences: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600" dirty="0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Intel </a:t>
            </a:r>
            <a:r>
              <a:rPr lang="en-US" i="1" dirty="0" smtClean="0"/>
              <a:t>vs</a:t>
            </a:r>
            <a:r>
              <a:rPr lang="en-US" dirty="0" smtClean="0"/>
              <a:t> GNU Assembler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985343138"/>
              </p:ext>
            </p:extLst>
          </p:nvPr>
        </p:nvGraphicFramePr>
        <p:xfrm>
          <a:off x="381000" y="2955925"/>
          <a:ext cx="8458200" cy="2865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0"/>
                <a:gridCol w="2514600"/>
                <a:gridCol w="3352800"/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Intel/Microsoft</a:t>
                      </a:r>
                      <a:endParaRPr lang="en-US" sz="1800" dirty="0"/>
                    </a:p>
                  </a:txBody>
                  <a:tcPr marT="45725" marB="45725">
                    <a:solidFill>
                      <a:srgbClr val="00B0F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AT&amp;T/GNU as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Operand order:</a:t>
                      </a:r>
                      <a:r>
                        <a:rPr lang="en-US" sz="1800" baseline="0" dirty="0" smtClean="0"/>
                        <a:t> op a, b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= a op b (</a:t>
                      </a:r>
                      <a:r>
                        <a:rPr lang="en-US" sz="1800" dirty="0" err="1" smtClean="0"/>
                        <a:t>dst</a:t>
                      </a:r>
                      <a:r>
                        <a:rPr lang="en-US" sz="1800" dirty="0" smtClean="0"/>
                        <a:t> first)</a:t>
                      </a:r>
                      <a:endParaRPr lang="en-US" sz="1800" dirty="0"/>
                    </a:p>
                  </a:txBody>
                  <a:tcPr marT="45725" marB="45725">
                    <a:solidFill>
                      <a:srgbClr val="00B0F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 = a op b (</a:t>
                      </a:r>
                      <a:r>
                        <a:rPr lang="en-US" sz="1800" dirty="0" err="1" smtClean="0"/>
                        <a:t>dst</a:t>
                      </a:r>
                      <a:r>
                        <a:rPr lang="en-US" sz="1800" baseline="0" dirty="0" smtClean="0"/>
                        <a:t> last)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Memory address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</a:t>
                      </a:r>
                      <a:r>
                        <a:rPr lang="en-US" sz="1800" dirty="0" err="1" smtClean="0"/>
                        <a:t>baseregister+offset</a:t>
                      </a:r>
                      <a:r>
                        <a:rPr lang="en-US" sz="1800" dirty="0" smtClean="0"/>
                        <a:t>]</a:t>
                      </a:r>
                      <a:endParaRPr lang="en-US" sz="1800" dirty="0"/>
                    </a:p>
                  </a:txBody>
                  <a:tcPr marT="45725" marB="45725">
                    <a:solidFill>
                      <a:srgbClr val="00B0F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offset(</a:t>
                      </a:r>
                      <a:r>
                        <a:rPr lang="en-US" sz="1800" dirty="0" err="1" smtClean="0"/>
                        <a:t>baseregister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/>
                    </a:solidFill>
                  </a:tcPr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</a:t>
                      </a:r>
                      <a:r>
                        <a:rPr lang="en-US" sz="1800" baseline="0" dirty="0" smtClean="0"/>
                        <a:t> mnemonics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mov</a:t>
                      </a:r>
                      <a:r>
                        <a:rPr lang="en-US" sz="1800" dirty="0" smtClean="0"/>
                        <a:t>, add, push, …</a:t>
                      </a:r>
                      <a:endParaRPr lang="en-US" sz="1800" dirty="0"/>
                    </a:p>
                  </a:txBody>
                  <a:tcPr marT="45725" marB="45725">
                    <a:solidFill>
                      <a:srgbClr val="00B0F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movw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addl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pushq</a:t>
                      </a:r>
                      <a:r>
                        <a:rPr lang="en-US" sz="1800" dirty="0" smtClean="0"/>
                        <a:t> 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[operand size in suffix</a:t>
                      </a:r>
                      <a:r>
                        <a:rPr lang="en-US" sz="1800" baseline="0" dirty="0" smtClean="0"/>
                        <a:t>]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Register names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rax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rbx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rbp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rsp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…</a:t>
                      </a:r>
                      <a:endParaRPr lang="en-US" sz="1800" dirty="0"/>
                    </a:p>
                  </a:txBody>
                  <a:tcPr marT="45725" marB="45725">
                    <a:solidFill>
                      <a:srgbClr val="00B0F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%</a:t>
                      </a:r>
                      <a:r>
                        <a:rPr lang="en-US" sz="1800" dirty="0" err="1" smtClean="0"/>
                        <a:t>rax</a:t>
                      </a:r>
                      <a:r>
                        <a:rPr lang="en-US" sz="1800" dirty="0" smtClean="0"/>
                        <a:t>, %</a:t>
                      </a:r>
                      <a:r>
                        <a:rPr lang="en-US" sz="1800" dirty="0" err="1" smtClean="0"/>
                        <a:t>rbx</a:t>
                      </a:r>
                      <a:r>
                        <a:rPr lang="en-US" sz="1800" dirty="0" smtClean="0"/>
                        <a:t>, %</a:t>
                      </a:r>
                      <a:r>
                        <a:rPr lang="en-US" sz="1800" dirty="0" err="1" smtClean="0"/>
                        <a:t>rbp</a:t>
                      </a:r>
                      <a:r>
                        <a:rPr lang="en-US" sz="1800" dirty="0" smtClean="0"/>
                        <a:t>, %</a:t>
                      </a:r>
                      <a:r>
                        <a:rPr lang="en-US" sz="1800" dirty="0" err="1" smtClean="0"/>
                        <a:t>rsp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…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Constants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17, 42</a:t>
                      </a:r>
                      <a:endParaRPr lang="en-US" sz="1800" dirty="0"/>
                    </a:p>
                  </a:txBody>
                  <a:tcPr marT="45725" marB="45725">
                    <a:solidFill>
                      <a:srgbClr val="00B0F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$17, $42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/>
                    </a:solidFill>
                  </a:tcPr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Comments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; to</a:t>
                      </a:r>
                      <a:r>
                        <a:rPr lang="en-US" sz="1800" baseline="0" dirty="0" smtClean="0"/>
                        <a:t> end of line</a:t>
                      </a:r>
                      <a:endParaRPr lang="en-US" sz="1800" dirty="0"/>
                    </a:p>
                  </a:txBody>
                  <a:tcPr marT="45725" marB="45725">
                    <a:solidFill>
                      <a:srgbClr val="00B0F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# to end of line or /* … */</a:t>
                      </a:r>
                      <a:endParaRPr lang="en-US" sz="1800" dirty="0"/>
                    </a:p>
                  </a:txBody>
                  <a:tcPr marT="45725" marB="45725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x64 Function Calls on Linux/GCC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6613" y="1143000"/>
            <a:ext cx="8622587" cy="5168005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Arguments</a:t>
            </a:r>
          </a:p>
          <a:p>
            <a:pPr lvl="1"/>
            <a:r>
              <a:rPr lang="en-US" sz="2000" dirty="0" smtClean="0"/>
              <a:t>First 6 arguments in registers; rest on the stack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%</a:t>
            </a:r>
            <a:r>
              <a:rPr lang="en-US" sz="2000" dirty="0" err="1" smtClean="0">
                <a:solidFill>
                  <a:srgbClr val="0070C0"/>
                </a:solidFill>
              </a:rPr>
              <a:t>rdi</a:t>
            </a:r>
            <a:r>
              <a:rPr lang="en-US" sz="2000" dirty="0" smtClean="0">
                <a:solidFill>
                  <a:srgbClr val="0070C0"/>
                </a:solidFill>
              </a:rPr>
              <a:t>, %</a:t>
            </a:r>
            <a:r>
              <a:rPr lang="en-US" sz="2000" dirty="0" err="1" smtClean="0">
                <a:solidFill>
                  <a:srgbClr val="0070C0"/>
                </a:solidFill>
              </a:rPr>
              <a:t>rsi</a:t>
            </a:r>
            <a:r>
              <a:rPr lang="en-US" sz="2000" dirty="0" smtClean="0">
                <a:solidFill>
                  <a:srgbClr val="0070C0"/>
                </a:solidFill>
              </a:rPr>
              <a:t>, %</a:t>
            </a:r>
            <a:r>
              <a:rPr lang="en-US" sz="2000" dirty="0" err="1">
                <a:solidFill>
                  <a:srgbClr val="0070C0"/>
                </a:solidFill>
              </a:rPr>
              <a:t>r</a:t>
            </a:r>
            <a:r>
              <a:rPr lang="en-US" sz="2000" dirty="0" err="1" smtClean="0">
                <a:solidFill>
                  <a:srgbClr val="0070C0"/>
                </a:solidFill>
              </a:rPr>
              <a:t>dx</a:t>
            </a:r>
            <a:r>
              <a:rPr lang="en-US" sz="2000" dirty="0" smtClean="0">
                <a:solidFill>
                  <a:srgbClr val="0070C0"/>
                </a:solidFill>
              </a:rPr>
              <a:t>, %</a:t>
            </a:r>
            <a:r>
              <a:rPr lang="en-US" sz="2000" dirty="0" err="1" smtClean="0">
                <a:solidFill>
                  <a:srgbClr val="0070C0"/>
                </a:solidFill>
              </a:rPr>
              <a:t>rcx</a:t>
            </a:r>
            <a:r>
              <a:rPr lang="en-US" sz="2000" dirty="0" smtClean="0">
                <a:solidFill>
                  <a:srgbClr val="0070C0"/>
                </a:solidFill>
              </a:rPr>
              <a:t>, %r8, %r9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%</a:t>
            </a:r>
            <a:r>
              <a:rPr lang="en-US" sz="2000" dirty="0" err="1" smtClean="0">
                <a:solidFill>
                  <a:srgbClr val="0070C0"/>
                </a:solidFill>
              </a:rPr>
              <a:t>rdi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holds </a:t>
            </a:r>
            <a:r>
              <a:rPr lang="en-US" sz="2000" i="1" dirty="0" smtClean="0">
                <a:solidFill>
                  <a:srgbClr val="0070C0"/>
                </a:solidFill>
              </a:rPr>
              <a:t>this</a:t>
            </a:r>
            <a:r>
              <a:rPr lang="en-US" sz="2000" i="1" dirty="0" smtClean="0"/>
              <a:t> </a:t>
            </a:r>
            <a:r>
              <a:rPr lang="en-US" sz="2000" dirty="0" smtClean="0"/>
              <a:t>pointer</a:t>
            </a:r>
          </a:p>
          <a:p>
            <a:pPr lvl="1"/>
            <a:endParaRPr lang="en-US" sz="1600" dirty="0" smtClean="0"/>
          </a:p>
          <a:p>
            <a:r>
              <a:rPr lang="en-US" sz="2400" dirty="0" smtClean="0"/>
              <a:t>Result</a:t>
            </a:r>
          </a:p>
          <a:p>
            <a:pPr lvl="1"/>
            <a:r>
              <a:rPr lang="en-US" sz="2000" dirty="0" err="1" smtClean="0"/>
              <a:t>int</a:t>
            </a:r>
            <a:r>
              <a:rPr lang="en-US" sz="2000" dirty="0" smtClean="0"/>
              <a:t>/pointer result returned in </a:t>
            </a:r>
            <a:r>
              <a:rPr lang="en-US" sz="2000" dirty="0" smtClean="0">
                <a:solidFill>
                  <a:srgbClr val="0070C0"/>
                </a:solidFill>
              </a:rPr>
              <a:t>%</a:t>
            </a:r>
            <a:r>
              <a:rPr lang="en-US" sz="2000" dirty="0" err="1" smtClean="0">
                <a:solidFill>
                  <a:srgbClr val="0070C0"/>
                </a:solidFill>
              </a:rPr>
              <a:t>rax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/>
              <a:t>Callee</a:t>
            </a:r>
            <a:r>
              <a:rPr lang="en-US" sz="2400" dirty="0" smtClean="0"/>
              <a:t> Save Registers</a:t>
            </a:r>
          </a:p>
          <a:p>
            <a:pPr lvl="1"/>
            <a:r>
              <a:rPr lang="en-US" sz="1900" dirty="0"/>
              <a:t>S</a:t>
            </a:r>
            <a:r>
              <a:rPr lang="en-US" sz="1900" dirty="0" smtClean="0"/>
              <a:t>ave &amp; restore </a:t>
            </a:r>
            <a:r>
              <a:rPr lang="en-US" sz="1900" dirty="0">
                <a:solidFill>
                  <a:srgbClr val="0070C0"/>
                </a:solidFill>
              </a:rPr>
              <a:t>%</a:t>
            </a:r>
            <a:r>
              <a:rPr lang="en-US" sz="1900" dirty="0" err="1">
                <a:solidFill>
                  <a:srgbClr val="0070C0"/>
                </a:solidFill>
              </a:rPr>
              <a:t>rbp</a:t>
            </a:r>
            <a:r>
              <a:rPr lang="en-US" sz="1900" dirty="0">
                <a:solidFill>
                  <a:srgbClr val="0070C0"/>
                </a:solidFill>
              </a:rPr>
              <a:t>, %</a:t>
            </a:r>
            <a:r>
              <a:rPr lang="en-US" sz="1900" dirty="0" err="1">
                <a:solidFill>
                  <a:srgbClr val="0070C0"/>
                </a:solidFill>
              </a:rPr>
              <a:t>rbx</a:t>
            </a:r>
            <a:r>
              <a:rPr lang="en-US" sz="1900" dirty="0">
                <a:solidFill>
                  <a:srgbClr val="0070C0"/>
                </a:solidFill>
              </a:rPr>
              <a:t>, %</a:t>
            </a:r>
            <a:r>
              <a:rPr lang="en-US" sz="1900" dirty="0" smtClean="0">
                <a:solidFill>
                  <a:srgbClr val="0070C0"/>
                </a:solidFill>
              </a:rPr>
              <a:t>r12 - %</a:t>
            </a:r>
            <a:r>
              <a:rPr lang="en-US" sz="1900" dirty="0">
                <a:solidFill>
                  <a:srgbClr val="0070C0"/>
                </a:solidFill>
              </a:rPr>
              <a:t>r15 </a:t>
            </a:r>
            <a:r>
              <a:rPr lang="en-US" sz="1900" dirty="0" smtClean="0"/>
              <a:t>if </a:t>
            </a:r>
            <a:r>
              <a:rPr lang="en-US" sz="1900" dirty="0" err="1" smtClean="0"/>
              <a:t>callee</a:t>
            </a:r>
            <a:r>
              <a:rPr lang="en-US" sz="1900" dirty="0" smtClean="0"/>
              <a:t> wants to use them</a:t>
            </a:r>
          </a:p>
          <a:p>
            <a:pPr lvl="1"/>
            <a:endParaRPr lang="en-US" sz="1600" dirty="0"/>
          </a:p>
          <a:p>
            <a:r>
              <a:rPr lang="en-US" sz="2400" dirty="0" smtClean="0"/>
              <a:t>Stack frame should be 16-byte aligned when </a:t>
            </a:r>
            <a:r>
              <a:rPr lang="en-US" sz="2400" dirty="0" smtClean="0">
                <a:solidFill>
                  <a:srgbClr val="0070C0"/>
                </a:solidFill>
              </a:rPr>
              <a:t>call</a:t>
            </a:r>
            <a:r>
              <a:rPr lang="en-US" sz="2400" dirty="0" smtClean="0"/>
              <a:t> instruction is executed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%</a:t>
            </a:r>
            <a:r>
              <a:rPr lang="en-US" sz="2000" dirty="0" err="1" smtClean="0">
                <a:solidFill>
                  <a:srgbClr val="0070C0"/>
                </a:solidFill>
              </a:rPr>
              <a:t>rsp</a:t>
            </a:r>
            <a:r>
              <a:rPr lang="en-US" sz="2000" dirty="0" smtClean="0"/>
              <a:t> value is 0xddddddddddddddd0 (low hex digit is zero)</a:t>
            </a:r>
          </a:p>
          <a:p>
            <a:pPr lvl="1"/>
            <a:r>
              <a:rPr lang="en-US" sz="2000" dirty="0" smtClean="0"/>
              <a:t>but immediately following the </a:t>
            </a:r>
            <a:r>
              <a:rPr lang="en-US" sz="2000" dirty="0" smtClean="0">
                <a:solidFill>
                  <a:srgbClr val="0000FF"/>
                </a:solidFill>
              </a:rPr>
              <a:t>call</a:t>
            </a:r>
            <a:r>
              <a:rPr lang="en-US" sz="2000" dirty="0" smtClean="0"/>
              <a:t>, the stack </a:t>
            </a:r>
            <a:r>
              <a:rPr lang="en-US" sz="2000" dirty="0" smtClean="0"/>
              <a:t>is no longer 16-byte </a:t>
            </a:r>
            <a:r>
              <a:rPr lang="en-US" sz="2000" dirty="0" smtClean="0"/>
              <a:t>aligned</a:t>
            </a:r>
          </a:p>
          <a:p>
            <a:pPr lvl="1"/>
            <a:endParaRPr lang="en-US" sz="1900" dirty="0"/>
          </a:p>
          <a:p>
            <a:r>
              <a:rPr lang="en-US" sz="2400" dirty="0" smtClean="0"/>
              <a:t>Can use </a:t>
            </a:r>
            <a:r>
              <a:rPr lang="en-US" sz="2400" dirty="0" smtClean="0">
                <a:solidFill>
                  <a:srgbClr val="0070C0"/>
                </a:solidFill>
              </a:rPr>
              <a:t>%</a:t>
            </a:r>
            <a:r>
              <a:rPr lang="en-US" sz="2400" dirty="0" err="1" smtClean="0">
                <a:solidFill>
                  <a:srgbClr val="0070C0"/>
                </a:solidFill>
              </a:rPr>
              <a:t>rbp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as frame pointer</a:t>
            </a:r>
          </a:p>
          <a:p>
            <a:pPr lvl="1"/>
            <a:r>
              <a:rPr lang="en-US" sz="2000" dirty="0" smtClean="0"/>
              <a:t>compilers may instead refer to arguments and locals as offsets from</a:t>
            </a:r>
            <a:r>
              <a:rPr lang="en-US" sz="2000" dirty="0" smtClean="0">
                <a:solidFill>
                  <a:srgbClr val="0070C0"/>
                </a:solidFill>
              </a:rPr>
              <a:t> %</a:t>
            </a:r>
            <a:r>
              <a:rPr lang="en-US" sz="2000" dirty="0" err="1" smtClean="0">
                <a:solidFill>
                  <a:srgbClr val="0070C0"/>
                </a:solidFill>
              </a:rPr>
              <a:t>rsp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3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x64 - </a:t>
            </a:r>
            <a:r>
              <a:rPr lang="en-US" dirty="0" err="1" smtClean="0"/>
              <a:t>Callee</a:t>
            </a:r>
            <a:r>
              <a:rPr lang="en-US" dirty="0" smtClean="0"/>
              <a:t>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52600" y="1143000"/>
            <a:ext cx="6400800" cy="488156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Prolog is like the 32-bit version</a:t>
            </a:r>
          </a:p>
          <a:p>
            <a:pPr lvl="1"/>
            <a:r>
              <a:rPr lang="en-US" sz="1800" dirty="0" smtClean="0"/>
              <a:t>	</a:t>
            </a:r>
            <a:r>
              <a:rPr lang="en-US" sz="1800" dirty="0" err="1" smtClean="0"/>
              <a:t>pushq</a:t>
            </a:r>
            <a:r>
              <a:rPr lang="en-US" sz="1800" dirty="0" smtClean="0"/>
              <a:t>	%</a:t>
            </a:r>
            <a:r>
              <a:rPr lang="en-US" sz="1800" dirty="0" err="1" smtClean="0"/>
              <a:t>rbp</a:t>
            </a:r>
            <a:endParaRPr lang="en-US" sz="1800" dirty="0" smtClean="0"/>
          </a:p>
          <a:p>
            <a:pPr lvl="1"/>
            <a:r>
              <a:rPr lang="en-US" sz="1800" dirty="0" smtClean="0"/>
              <a:t>	</a:t>
            </a:r>
            <a:r>
              <a:rPr lang="en-US" sz="1800" dirty="0" err="1" smtClean="0"/>
              <a:t>movq</a:t>
            </a:r>
            <a:r>
              <a:rPr lang="en-US" sz="1800" dirty="0" smtClean="0"/>
              <a:t>   	%</a:t>
            </a:r>
            <a:r>
              <a:rPr lang="en-US" sz="1800" dirty="0" err="1" smtClean="0"/>
              <a:t>r</a:t>
            </a:r>
            <a:r>
              <a:rPr lang="en-US" sz="1800" dirty="0" err="1"/>
              <a:t>s</a:t>
            </a:r>
            <a:r>
              <a:rPr lang="en-US" sz="1800" dirty="0" err="1" smtClean="0"/>
              <a:t>p</a:t>
            </a:r>
            <a:r>
              <a:rPr lang="en-US" sz="1800" dirty="0" smtClean="0"/>
              <a:t>, %</a:t>
            </a:r>
            <a:r>
              <a:rPr lang="en-US" sz="1800" dirty="0" err="1" smtClean="0"/>
              <a:t>r</a:t>
            </a:r>
            <a:r>
              <a:rPr lang="en-US" sz="1800" dirty="0" err="1"/>
              <a:t>b</a:t>
            </a:r>
            <a:r>
              <a:rPr lang="en-US" sz="1800" dirty="0" err="1" smtClean="0"/>
              <a:t>p</a:t>
            </a:r>
            <a:endParaRPr lang="en-US" sz="1800" dirty="0" smtClean="0"/>
          </a:p>
          <a:p>
            <a:pPr lvl="1"/>
            <a:r>
              <a:rPr lang="en-US" sz="1800" dirty="0" smtClean="0"/>
              <a:t>	</a:t>
            </a:r>
            <a:r>
              <a:rPr lang="en-US" sz="1800" dirty="0" err="1" smtClean="0"/>
              <a:t>subq</a:t>
            </a:r>
            <a:r>
              <a:rPr lang="en-US" sz="1800" dirty="0" smtClean="0"/>
              <a:t>      $</a:t>
            </a:r>
            <a:r>
              <a:rPr lang="en-US" sz="1800" dirty="0" err="1" smtClean="0"/>
              <a:t>framesize</a:t>
            </a:r>
            <a:r>
              <a:rPr lang="en-US" sz="1800" dirty="0" smtClean="0"/>
              <a:t>, %</a:t>
            </a:r>
            <a:r>
              <a:rPr lang="en-US" sz="1800" dirty="0" err="1" smtClean="0"/>
              <a:t>rsp</a:t>
            </a:r>
            <a:endParaRPr lang="en-US" sz="1800" dirty="0" smtClean="0"/>
          </a:p>
          <a:p>
            <a:pPr lvl="1"/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Save any registers we will use in method body</a:t>
            </a:r>
          </a:p>
          <a:p>
            <a:pPr lvl="1"/>
            <a:r>
              <a:rPr lang="en-US" sz="1600" dirty="0" smtClean="0"/>
              <a:t>any of: </a:t>
            </a:r>
            <a:r>
              <a:rPr lang="en-US" sz="1800" dirty="0">
                <a:solidFill>
                  <a:srgbClr val="0070C0"/>
                </a:solidFill>
              </a:rPr>
              <a:t>%</a:t>
            </a:r>
            <a:r>
              <a:rPr lang="en-US" sz="1800" dirty="0" err="1">
                <a:solidFill>
                  <a:srgbClr val="0070C0"/>
                </a:solidFill>
              </a:rPr>
              <a:t>rbp</a:t>
            </a:r>
            <a:r>
              <a:rPr lang="en-US" sz="1800" dirty="0">
                <a:solidFill>
                  <a:srgbClr val="0070C0"/>
                </a:solidFill>
              </a:rPr>
              <a:t>, %</a:t>
            </a:r>
            <a:r>
              <a:rPr lang="en-US" sz="1800" dirty="0" err="1">
                <a:solidFill>
                  <a:srgbClr val="0070C0"/>
                </a:solidFill>
              </a:rPr>
              <a:t>rbx</a:t>
            </a:r>
            <a:r>
              <a:rPr lang="en-US" sz="1800" dirty="0">
                <a:solidFill>
                  <a:srgbClr val="0070C0"/>
                </a:solidFill>
              </a:rPr>
              <a:t>, %</a:t>
            </a:r>
            <a:r>
              <a:rPr lang="en-US" sz="1800" dirty="0" smtClean="0">
                <a:solidFill>
                  <a:srgbClr val="0070C0"/>
                </a:solidFill>
              </a:rPr>
              <a:t>r12 - %r15</a:t>
            </a:r>
          </a:p>
          <a:p>
            <a:pPr lvl="1"/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Put result (if any) into </a:t>
            </a:r>
            <a:r>
              <a:rPr lang="en-US" sz="1800" dirty="0">
                <a:solidFill>
                  <a:srgbClr val="0070C0"/>
                </a:solidFill>
              </a:rPr>
              <a:t>%</a:t>
            </a:r>
            <a:r>
              <a:rPr lang="en-US" sz="1800" dirty="0" err="1" smtClean="0">
                <a:solidFill>
                  <a:srgbClr val="0070C0"/>
                </a:solidFill>
              </a:rPr>
              <a:t>rax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Restore any saved registers (from step 2)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Epilog similar to 32-bit version</a:t>
            </a:r>
            <a:endParaRPr lang="en-US" sz="1800" dirty="0"/>
          </a:p>
          <a:p>
            <a:pPr lvl="1"/>
            <a:r>
              <a:rPr lang="en-US" sz="1600" dirty="0"/>
              <a:t>	</a:t>
            </a:r>
            <a:r>
              <a:rPr lang="en-US" sz="1600" dirty="0" err="1"/>
              <a:t>movq</a:t>
            </a:r>
            <a:r>
              <a:rPr lang="en-US" sz="1600" dirty="0"/>
              <a:t> 	 %</a:t>
            </a:r>
            <a:r>
              <a:rPr lang="en-US" sz="1600" dirty="0" err="1"/>
              <a:t>rbp</a:t>
            </a:r>
            <a:r>
              <a:rPr lang="en-US" sz="1600" dirty="0" smtClean="0"/>
              <a:t>, %</a:t>
            </a:r>
            <a:r>
              <a:rPr lang="en-US" sz="1600" dirty="0" err="1" smtClean="0"/>
              <a:t>rsp</a:t>
            </a:r>
            <a:endParaRPr lang="en-US" sz="1600" dirty="0"/>
          </a:p>
          <a:p>
            <a:pPr lvl="1"/>
            <a:r>
              <a:rPr lang="en-US" sz="1600" dirty="0"/>
              <a:t>	</a:t>
            </a:r>
            <a:r>
              <a:rPr lang="en-US" sz="1600" dirty="0" err="1"/>
              <a:t>popq</a:t>
            </a:r>
            <a:r>
              <a:rPr lang="en-US" sz="1600" dirty="0"/>
              <a:t>	 %</a:t>
            </a:r>
            <a:r>
              <a:rPr lang="en-US" sz="1600" dirty="0" err="1"/>
              <a:t>rbp</a:t>
            </a:r>
            <a:r>
              <a:rPr lang="en-US" sz="1600" dirty="0"/>
              <a:t>            </a:t>
            </a:r>
            <a:r>
              <a:rPr lang="en-US" sz="1600" dirty="0" smtClean="0"/>
              <a:t>	#  </a:t>
            </a:r>
            <a:r>
              <a:rPr lang="en-US" sz="1600" dirty="0" err="1"/>
              <a:t>movq</a:t>
            </a:r>
            <a:r>
              <a:rPr lang="en-US" sz="1600" dirty="0"/>
              <a:t>/</a:t>
            </a:r>
            <a:r>
              <a:rPr lang="en-US" sz="1600" dirty="0" err="1"/>
              <a:t>popq</a:t>
            </a:r>
            <a:endParaRPr lang="en-US" sz="1600" dirty="0"/>
          </a:p>
          <a:p>
            <a:pPr lvl="1"/>
            <a:r>
              <a:rPr lang="en-US" sz="1600" dirty="0"/>
              <a:t>	</a:t>
            </a: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M-</a:t>
            </a:r>
            <a:fld id="{5D716500-448F-47FE-8516-94B282F352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51b1e57-89f3-482b-83af-fe2770a6fcc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6679</TotalTime>
  <Words>3121</Words>
  <Application>Microsoft Office PowerPoint</Application>
  <PresentationFormat>On-screen Show (4:3)</PresentationFormat>
  <Paragraphs>683</Paragraphs>
  <Slides>48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Consolas</vt:lpstr>
      <vt:lpstr>Tahoma</vt:lpstr>
      <vt:lpstr>Wingdings</vt:lpstr>
      <vt:lpstr>Blends</vt:lpstr>
      <vt:lpstr>CSE P501 – Compiler Construction</vt:lpstr>
      <vt:lpstr>Some x86-64 References</vt:lpstr>
      <vt:lpstr>x64</vt:lpstr>
      <vt:lpstr>x64 Registers</vt:lpstr>
      <vt:lpstr>x64 Registers</vt:lpstr>
      <vt:lpstr>x64 Main features</vt:lpstr>
      <vt:lpstr>Intel vs GNU Assembler</vt:lpstr>
      <vt:lpstr>x64 Function Calls on Linux/GCC</vt:lpstr>
      <vt:lpstr>x64 - Callee Responsibilities</vt:lpstr>
      <vt:lpstr>But Microsoft Convention is different ...</vt:lpstr>
      <vt:lpstr>Running MiniJava Programs</vt:lpstr>
      <vt:lpstr>Solution . . .</vt:lpstr>
      <vt:lpstr>Bootstraping from C</vt:lpstr>
      <vt:lpstr>Bootstrap </vt:lpstr>
      <vt:lpstr>Code Flow (for Windows)</vt:lpstr>
      <vt:lpstr>Assembler File Format</vt:lpstr>
      <vt:lpstr>External Names</vt:lpstr>
      <vt:lpstr>Generating .asm Code</vt:lpstr>
      <vt:lpstr>Code Generation Strategy</vt:lpstr>
      <vt:lpstr>Simplifying Assumptions</vt:lpstr>
      <vt:lpstr>x64 as a Stack Machine</vt:lpstr>
      <vt:lpstr>Gen Code for Constants and Identifiers</vt:lpstr>
      <vt:lpstr>Gen Code for exp1 + exp2</vt:lpstr>
      <vt:lpstr>Gen Code for var = exp; </vt:lpstr>
      <vt:lpstr>Gen code for var = exp</vt:lpstr>
      <vt:lpstr>Gen Code for obj.f(e1,e2,…en)</vt:lpstr>
      <vt:lpstr>Method Call Complications</vt:lpstr>
      <vt:lpstr>Stack Alignment</vt:lpstr>
      <vt:lpstr>Sigh…</vt:lpstr>
      <vt:lpstr>Gen Code for Method Definitions</vt:lpstr>
      <vt:lpstr>Example: return exp</vt:lpstr>
      <vt:lpstr>Control Flow: Unique Labels</vt:lpstr>
      <vt:lpstr>Control Flow: Tests</vt:lpstr>
      <vt:lpstr>Example: while (exp) body</vt:lpstr>
      <vt:lpstr>Example:  exp1 &lt; exp2</vt:lpstr>
      <vt:lpstr>Boolean Operators</vt:lpstr>
      <vt:lpstr>Join Points</vt:lpstr>
      <vt:lpstr>Bootstrap Program</vt:lpstr>
      <vt:lpstr>Bootstrap Program Sketch</vt:lpstr>
      <vt:lpstr>Main Program Label</vt:lpstr>
      <vt:lpstr>Interfacing to “Library” code</vt:lpstr>
      <vt:lpstr>System.out.println(exp)</vt:lpstr>
      <vt:lpstr>CUP Mechanics</vt:lpstr>
      <vt:lpstr>JFlex Mechanics</vt:lpstr>
      <vt:lpstr>Mechanics of Building MiniJava Compiler</vt:lpstr>
      <vt:lpstr>Code Flow (for Windows)</vt:lpstr>
      <vt:lpstr>And That’s It… </vt:lpstr>
      <vt:lpstr>Next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298</cp:revision>
  <cp:lastPrinted>2011-11-01T04:52:29Z</cp:lastPrinted>
  <dcterms:created xsi:type="dcterms:W3CDTF">2002-10-01T01:44:57Z</dcterms:created>
  <dcterms:modified xsi:type="dcterms:W3CDTF">2014-05-04T14:58:01Z</dcterms:modified>
</cp:coreProperties>
</file>