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6"/>
  </p:notesMasterIdLst>
  <p:handoutMasterIdLst>
    <p:handoutMasterId r:id="rId37"/>
  </p:handoutMasterIdLst>
  <p:sldIdLst>
    <p:sldId id="296" r:id="rId2"/>
    <p:sldId id="258" r:id="rId3"/>
    <p:sldId id="259" r:id="rId4"/>
    <p:sldId id="298" r:id="rId5"/>
    <p:sldId id="261" r:id="rId6"/>
    <p:sldId id="260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97" r:id="rId17"/>
    <p:sldId id="275" r:id="rId18"/>
    <p:sldId id="274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94" r:id="rId27"/>
    <p:sldId id="295" r:id="rId28"/>
    <p:sldId id="287" r:id="rId29"/>
    <p:sldId id="288" r:id="rId30"/>
    <p:sldId id="291" r:id="rId31"/>
    <p:sldId id="290" r:id="rId32"/>
    <p:sldId id="292" r:id="rId33"/>
    <p:sldId id="300" r:id="rId34"/>
    <p:sldId id="299" r:id="rId35"/>
  </p:sldIdLst>
  <p:sldSz cx="9144000" cy="6858000" type="screen4x3"/>
  <p:notesSz cx="6934200" cy="90805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K-</a:t>
            </a:r>
            <a:fld id="{8586FF21-79DA-4C10-851D-1865F5224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93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313B26-989A-4205-B71A-FA2D89061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8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3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K-</a:t>
            </a:r>
            <a:fld id="{F46507CA-1ECC-4528-B93E-D4EF3015E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7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272EA43D-4DCE-4AD1-ABEC-36D135BC2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C78CD888-3D2C-4AAF-AEA9-3A2DD2F7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299844" y="117783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682431" y="117783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23669" y="540058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793556" y="540058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9331" y="46703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44331" y="9833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25244" y="80040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286977" y="140008"/>
            <a:ext cx="77930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8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K-</a:t>
            </a:r>
            <a:fld id="{7291807A-3A8D-4ED7-942C-C1B92EE9F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2" r:id="rId3"/>
    <p:sldLayoutId id="2147483763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6.xml"/><Relationship Id="rId4" Type="http://schemas.openxmlformats.org/officeDocument/2006/relationships/tags" Target="../tags/tag1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K-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914400" y="2590800"/>
            <a:ext cx="7372350" cy="2971800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bg1"/>
              </a:buClr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Mapping </a:t>
            </a:r>
            <a:r>
              <a:rPr lang="en-US" sz="2400" dirty="0">
                <a:solidFill>
                  <a:schemeClr val="bg1"/>
                </a:solidFill>
              </a:rPr>
              <a:t>source code to x86</a:t>
            </a:r>
          </a:p>
          <a:p>
            <a:pPr eaLnBrk="1" hangingPunct="1">
              <a:buClr>
                <a:schemeClr val="bg1"/>
              </a:buClr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Basic </a:t>
            </a:r>
            <a:r>
              <a:rPr lang="en-US" sz="2400" dirty="0">
                <a:solidFill>
                  <a:schemeClr val="bg1"/>
                </a:solidFill>
              </a:rPr>
              <a:t>statements and expressions</a:t>
            </a:r>
          </a:p>
          <a:p>
            <a:pPr eaLnBrk="1" hangingPunct="1">
              <a:buClr>
                <a:schemeClr val="bg1"/>
              </a:buClr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Objects, </a:t>
            </a:r>
            <a:r>
              <a:rPr lang="en-US" sz="2400" dirty="0">
                <a:solidFill>
                  <a:schemeClr val="bg1"/>
                </a:solidFill>
              </a:rPr>
              <a:t>method calls, and dynamic dispatch</a:t>
            </a:r>
          </a:p>
        </p:txBody>
      </p:sp>
    </p:spTree>
    <p:extLst>
      <p:ext uri="{BB962C8B-B14F-4D97-AF65-F5344CB8AC3E}">
        <p14:creationId xmlns:p14="http://schemas.microsoft.com/office/powerpoint/2010/main" val="9287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EF21970-57D8-4C3E-A024-83588C2119D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Division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752600"/>
            <a:ext cx="8382000" cy="4114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Slow on x86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Divides </a:t>
            </a:r>
            <a:r>
              <a:rPr lang="en-US" sz="2000" dirty="0" smtClean="0"/>
              <a:t>64-bit integer </a:t>
            </a:r>
            <a:r>
              <a:rPr lang="en-US" sz="2000" dirty="0" smtClean="0"/>
              <a:t>in </a:t>
            </a:r>
            <a:r>
              <a:rPr lang="en-US" sz="2000" dirty="0" err="1" smtClean="0">
                <a:solidFill>
                  <a:srgbClr val="3366FF"/>
                </a:solidFill>
              </a:rPr>
              <a:t>edx:eax</a:t>
            </a:r>
            <a:r>
              <a:rPr lang="en-US" sz="2000" dirty="0" smtClean="0"/>
              <a:t> by a 32-bit </a:t>
            </a:r>
            <a:r>
              <a:rPr lang="en-US" sz="2000" dirty="0" smtClean="0"/>
              <a:t>integer </a:t>
            </a: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 smtClean="0"/>
              <a:t>, in </a:t>
            </a:r>
            <a:r>
              <a:rPr lang="en-US" sz="2000" dirty="0" err="1" smtClean="0">
                <a:solidFill>
                  <a:srgbClr val="3366FF"/>
                </a:solidFill>
              </a:rPr>
              <a:t>ebx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~50 clock latency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exp1 / exp2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&lt;evaluate </a:t>
            </a:r>
            <a:r>
              <a:rPr lang="en-US" sz="1800" dirty="0" smtClean="0">
                <a:solidFill>
                  <a:srgbClr val="0000FF"/>
                </a:solidFill>
              </a:rPr>
              <a:t>exp1</a:t>
            </a:r>
            <a:r>
              <a:rPr lang="en-US" sz="1800" dirty="0" smtClean="0"/>
              <a:t> into </a:t>
            </a:r>
            <a:r>
              <a:rPr lang="en-US" sz="1800" dirty="0" err="1" smtClean="0">
                <a:solidFill>
                  <a:srgbClr val="3366FF"/>
                </a:solidFill>
              </a:rPr>
              <a:t>eax</a:t>
            </a:r>
            <a:r>
              <a:rPr lang="en-US" sz="1800" dirty="0" smtClean="0"/>
              <a:t>&gt;</a:t>
            </a:r>
            <a:endParaRPr lang="en-US" sz="18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&lt;evaluate </a:t>
            </a:r>
            <a:r>
              <a:rPr lang="en-US" sz="1800" dirty="0" smtClean="0">
                <a:solidFill>
                  <a:srgbClr val="0000FF"/>
                </a:solidFill>
              </a:rPr>
              <a:t>exp2</a:t>
            </a:r>
            <a:r>
              <a:rPr lang="en-US" sz="1800" dirty="0" smtClean="0"/>
              <a:t> into </a:t>
            </a:r>
            <a:r>
              <a:rPr lang="en-US" sz="1800" dirty="0" err="1" smtClean="0">
                <a:solidFill>
                  <a:srgbClr val="3366FF"/>
                </a:solidFill>
              </a:rPr>
              <a:t>ebx</a:t>
            </a:r>
            <a:r>
              <a:rPr lang="en-US" sz="18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3366FF"/>
                </a:solidFill>
              </a:rPr>
              <a:t>cdq</a:t>
            </a:r>
            <a:r>
              <a:rPr lang="en-US" sz="1800" dirty="0" smtClean="0"/>
              <a:t>		; extend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r>
              <a:rPr lang="en-US" sz="1800" dirty="0" smtClean="0"/>
              <a:t> into </a:t>
            </a:r>
            <a:r>
              <a:rPr lang="en-US" sz="1800" dirty="0" err="1" smtClean="0">
                <a:solidFill>
                  <a:srgbClr val="3366FF"/>
                </a:solidFill>
              </a:rPr>
              <a:t>edx:eax</a:t>
            </a:r>
            <a:r>
              <a:rPr lang="en-US" sz="1800" dirty="0" smtClean="0"/>
              <a:t>, clobbers </a:t>
            </a:r>
            <a:r>
              <a:rPr lang="en-US" sz="1800" dirty="0" err="1" smtClean="0">
                <a:solidFill>
                  <a:srgbClr val="3366FF"/>
                </a:solidFill>
              </a:rPr>
              <a:t>edx</a:t>
            </a:r>
            <a:endParaRPr lang="en-US" sz="1800" dirty="0" smtClean="0">
              <a:solidFill>
                <a:srgbClr val="3366FF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0000FF"/>
                </a:solidFill>
              </a:rPr>
              <a:t>idiv</a:t>
            </a:r>
            <a:r>
              <a:rPr lang="en-US" sz="1800" dirty="0" smtClean="0">
                <a:solidFill>
                  <a:srgbClr val="0000FF"/>
                </a:solidFill>
              </a:rPr>
              <a:t>  </a:t>
            </a:r>
            <a:r>
              <a:rPr lang="en-US" sz="1800" dirty="0" err="1" smtClean="0">
                <a:solidFill>
                  <a:srgbClr val="0000FF"/>
                </a:solidFill>
              </a:rPr>
              <a:t>ebx</a:t>
            </a:r>
            <a:r>
              <a:rPr lang="en-US" sz="1800" dirty="0" smtClean="0"/>
              <a:t>	; </a:t>
            </a:r>
            <a:r>
              <a:rPr lang="en-US" sz="1800" dirty="0" smtClean="0"/>
              <a:t>=&gt; quotient </a:t>
            </a:r>
            <a:r>
              <a:rPr lang="en-US" sz="1800" dirty="0" smtClean="0"/>
              <a:t>in </a:t>
            </a:r>
            <a:r>
              <a:rPr lang="en-US" sz="1800" dirty="0" err="1" smtClean="0">
                <a:solidFill>
                  <a:srgbClr val="3366FF"/>
                </a:solidFill>
              </a:rPr>
              <a:t>eax</a:t>
            </a:r>
            <a:r>
              <a:rPr lang="en-US" sz="1800" dirty="0" smtClean="0"/>
              <a:t>; remainder in </a:t>
            </a:r>
            <a:r>
              <a:rPr lang="en-US" sz="1800" dirty="0" err="1" smtClean="0">
                <a:solidFill>
                  <a:srgbClr val="3366FF"/>
                </a:solidFill>
              </a:rPr>
              <a:t>edx</a:t>
            </a:r>
            <a:endParaRPr lang="en-US" sz="180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CA886E00-6563-4A51-A4B0-430A93D601A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76400"/>
            <a:ext cx="8305800" cy="4114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Basic idea: decompose higher level operation into </a:t>
            </a:r>
            <a:r>
              <a:rPr lang="en-US" sz="2400" dirty="0" err="1" smtClean="0">
                <a:solidFill>
                  <a:srgbClr val="0000FF"/>
                </a:solidFill>
              </a:rPr>
              <a:t>jmp</a:t>
            </a:r>
            <a:r>
              <a:rPr lang="en-US" sz="2400" dirty="0" err="1" smtClean="0"/>
              <a:t>s</a:t>
            </a:r>
            <a:r>
              <a:rPr lang="en-US" sz="2400" dirty="0" smtClean="0"/>
              <a:t> and conditional </a:t>
            </a:r>
            <a:r>
              <a:rPr lang="en-US" sz="2400" dirty="0" err="1" smtClean="0">
                <a:solidFill>
                  <a:srgbClr val="0000FF"/>
                </a:solidFill>
              </a:rPr>
              <a:t>jmp</a:t>
            </a:r>
            <a:r>
              <a:rPr lang="en-US" sz="2400" dirty="0" err="1" smtClean="0"/>
              <a:t>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following slides, </a:t>
            </a:r>
            <a:r>
              <a:rPr lang="en-US" sz="2400" dirty="0" err="1" smtClean="0"/>
              <a:t>j</a:t>
            </a:r>
            <a:r>
              <a:rPr lang="en-US" sz="2400" baseline="-25000" dirty="0" err="1" smtClean="0"/>
              <a:t>false</a:t>
            </a:r>
            <a:r>
              <a:rPr lang="en-US" sz="2400" dirty="0" smtClean="0"/>
              <a:t> is used to mean jump when a condition is false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 such instruction on x86!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Will have to </a:t>
            </a:r>
            <a:r>
              <a:rPr lang="en-US" sz="2000" dirty="0" smtClean="0"/>
              <a:t>use appropriate instructions </a:t>
            </a:r>
            <a:r>
              <a:rPr lang="en-US" sz="2000" dirty="0" smtClean="0"/>
              <a:t>to set condition </a:t>
            </a:r>
            <a:r>
              <a:rPr lang="en-US" sz="2000" dirty="0" smtClean="0"/>
              <a:t>codes, </a:t>
            </a:r>
            <a:r>
              <a:rPr lang="en-US" sz="2000" dirty="0" smtClean="0"/>
              <a:t>followed by conditional jumps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Normally wouldn’t actually generate the value “true” or “false” in a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50B1A242-E691-4FED-9073-A32644F1893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302217" y="1066800"/>
            <a:ext cx="6934200" cy="4953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while (</a:t>
            </a:r>
            <a:r>
              <a:rPr lang="en-US" sz="2000" dirty="0" err="1" smtClean="0"/>
              <a:t>cond</a:t>
            </a:r>
            <a:r>
              <a:rPr lang="en-US" sz="2000" dirty="0" smtClean="0"/>
              <a:t>) </a:t>
            </a:r>
            <a:r>
              <a:rPr lang="en-US" sz="2000" dirty="0" err="1" smtClean="0"/>
              <a:t>stm</a:t>
            </a:r>
            <a:endParaRPr lang="en-US" sz="20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x86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loop: 	</a:t>
            </a:r>
            <a:r>
              <a:rPr lang="en-US" sz="2000" dirty="0" smtClean="0"/>
              <a:t>&lt;evaluate </a:t>
            </a:r>
            <a:r>
              <a:rPr lang="en-US" sz="2000" dirty="0" err="1" smtClean="0">
                <a:solidFill>
                  <a:srgbClr val="0000FF"/>
                </a:solidFill>
              </a:rPr>
              <a:t>cond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done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&lt;code for </a:t>
            </a:r>
            <a:r>
              <a:rPr lang="en-US" sz="2000" dirty="0" err="1" smtClean="0">
                <a:solidFill>
                  <a:srgbClr val="0000FF"/>
                </a:solidFill>
              </a:rPr>
              <a:t>stm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err="1" smtClean="0"/>
              <a:t>jmp</a:t>
            </a:r>
            <a:r>
              <a:rPr lang="en-US" sz="2000" dirty="0" smtClean="0"/>
              <a:t>  loop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done: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400" dirty="0" smtClean="0"/>
              <a:t>Note</a:t>
            </a:r>
          </a:p>
          <a:p>
            <a:pPr lvl="1" eaLnBrk="1" hangingPunct="1">
              <a:defRPr/>
            </a:pPr>
            <a:r>
              <a:rPr lang="en-US" sz="1800" dirty="0" smtClean="0"/>
              <a:t>In generated </a:t>
            </a:r>
            <a:r>
              <a:rPr lang="en-US" sz="1800" dirty="0" err="1" smtClean="0"/>
              <a:t>asm</a:t>
            </a:r>
            <a:r>
              <a:rPr lang="en-US" sz="1800" dirty="0" smtClean="0"/>
              <a:t> code we’ll need to create a unique label name for each loop, conditional statement, etc.  </a:t>
            </a: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00FF"/>
                </a:solidFill>
              </a:rPr>
              <a:t>L123: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C8D8979B-802B-4EA5-BF4E-773429181A7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for While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472560"/>
            <a:ext cx="8382000" cy="48520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Put the test at the end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jmp</a:t>
            </a:r>
            <a:r>
              <a:rPr lang="en-US" sz="1800" dirty="0" smtClean="0">
                <a:solidFill>
                  <a:srgbClr val="0000FF"/>
                </a:solidFill>
              </a:rPr>
              <a:t>  test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loop:	&lt;code for </a:t>
            </a:r>
            <a:r>
              <a:rPr lang="en-US" sz="1800" dirty="0" err="1" smtClean="0">
                <a:solidFill>
                  <a:srgbClr val="0000FF"/>
                </a:solidFill>
              </a:rPr>
              <a:t>stm</a:t>
            </a:r>
            <a:r>
              <a:rPr lang="en-US" sz="1800" dirty="0" smtClean="0">
                <a:solidFill>
                  <a:srgbClr val="0000FF"/>
                </a:solidFill>
              </a:rPr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test:	</a:t>
            </a:r>
            <a:r>
              <a:rPr lang="en-US" sz="1800" dirty="0" smtClean="0">
                <a:solidFill>
                  <a:srgbClr val="0000FF"/>
                </a:solidFill>
              </a:rPr>
              <a:t>&lt;evaluate </a:t>
            </a:r>
            <a:r>
              <a:rPr lang="en-US" sz="1800" dirty="0" err="1" smtClean="0">
                <a:solidFill>
                  <a:srgbClr val="0000FF"/>
                </a:solidFill>
              </a:rPr>
              <a:t>cond</a:t>
            </a:r>
            <a:r>
              <a:rPr lang="en-US" sz="1800" dirty="0" smtClean="0">
                <a:solidFill>
                  <a:srgbClr val="0000FF"/>
                </a:solidFill>
              </a:rPr>
              <a:t>&gt;	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j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true</a:t>
            </a:r>
            <a:r>
              <a:rPr lang="en-US" sz="1800" dirty="0" smtClean="0">
                <a:solidFill>
                  <a:srgbClr val="0000FF"/>
                </a:solidFill>
              </a:rPr>
              <a:t>  loop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Why bother?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Pulls one </a:t>
            </a:r>
            <a:r>
              <a:rPr lang="en-US" sz="1800" dirty="0" err="1" smtClean="0">
                <a:solidFill>
                  <a:srgbClr val="3366FF"/>
                </a:solidFill>
              </a:rPr>
              <a:t>jmp</a:t>
            </a:r>
            <a:r>
              <a:rPr lang="en-US" sz="1800" dirty="0" smtClean="0"/>
              <a:t> instruction out of the loop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i="1" dirty="0" smtClean="0"/>
              <a:t>May</a:t>
            </a:r>
            <a:r>
              <a:rPr lang="en-US" sz="1800" dirty="0" smtClean="0"/>
              <a:t> avoid pipeline stall on </a:t>
            </a:r>
            <a:r>
              <a:rPr lang="en-US" sz="1800" dirty="0" err="1" smtClean="0">
                <a:solidFill>
                  <a:srgbClr val="3366FF"/>
                </a:solidFill>
              </a:rPr>
              <a:t>jmp</a:t>
            </a:r>
            <a:r>
              <a:rPr lang="en-US" sz="1800" dirty="0" smtClean="0"/>
              <a:t> on each iteration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But many </a:t>
            </a:r>
            <a:r>
              <a:rPr lang="en-US" sz="1800" dirty="0" smtClean="0"/>
              <a:t>chips assume backwards-branch is always taken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Hardware branch-predictor will 'tune in' to the pattern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Easy to do from AST or other IR; not so easy if generating code on-the-fly (</a:t>
            </a:r>
            <a:r>
              <a:rPr lang="en-US" sz="2000" dirty="0" err="1" smtClean="0"/>
              <a:t>eg</a:t>
            </a:r>
            <a:r>
              <a:rPr lang="en-US" sz="2000" dirty="0" smtClean="0"/>
              <a:t>, recursive-descent, 1-pass compiler)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EAAE4114-0AD6-4ACA-A208-D7EB168DB19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Do-While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239000" cy="31638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do </a:t>
            </a:r>
            <a:r>
              <a:rPr lang="en-US" sz="2000" dirty="0" err="1" smtClean="0"/>
              <a:t>stm</a:t>
            </a:r>
            <a:r>
              <a:rPr lang="en-US" sz="2000" dirty="0" smtClean="0"/>
              <a:t> while (</a:t>
            </a:r>
            <a:r>
              <a:rPr lang="en-US" sz="2000" dirty="0" err="1" smtClean="0"/>
              <a:t>cond</a:t>
            </a:r>
            <a:r>
              <a:rPr lang="en-US" sz="2000" dirty="0" smtClean="0"/>
              <a:t>);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800" dirty="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loop:	&lt;code for </a:t>
            </a:r>
            <a:r>
              <a:rPr lang="en-US" sz="2000" dirty="0" err="1" smtClean="0">
                <a:solidFill>
                  <a:srgbClr val="0000FF"/>
                </a:solidFill>
              </a:rPr>
              <a:t>stm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&lt;evaluate </a:t>
            </a:r>
            <a:r>
              <a:rPr lang="en-US" sz="2000" dirty="0" err="1" smtClean="0">
                <a:solidFill>
                  <a:srgbClr val="0000FF"/>
                </a:solidFill>
              </a:rPr>
              <a:t>cond</a:t>
            </a:r>
            <a:r>
              <a:rPr lang="en-US" sz="2000" dirty="0" smtClean="0"/>
              <a:t>&gt;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true</a:t>
            </a:r>
            <a:r>
              <a:rPr lang="en-US" sz="2000" dirty="0" smtClean="0"/>
              <a:t> 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8F9ECC27-0570-4476-B773-3AE51FEC7F4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IF-THEN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600200" y="1835817"/>
            <a:ext cx="5334000" cy="33924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if (</a:t>
            </a:r>
            <a:r>
              <a:rPr lang="en-US" sz="2000" dirty="0" err="1" smtClean="0"/>
              <a:t>cond</a:t>
            </a:r>
            <a:r>
              <a:rPr lang="en-US" sz="2000" dirty="0" smtClean="0"/>
              <a:t>) </a:t>
            </a:r>
            <a:r>
              <a:rPr lang="en-US" sz="2000" dirty="0" err="1" smtClean="0"/>
              <a:t>stm</a:t>
            </a:r>
            <a:endParaRPr lang="en-US" sz="2000" dirty="0" smtClean="0"/>
          </a:p>
          <a:p>
            <a:pPr lvl="2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&lt;evaluate </a:t>
            </a:r>
            <a:r>
              <a:rPr lang="en-US" sz="2000" dirty="0" err="1" smtClean="0">
                <a:solidFill>
                  <a:srgbClr val="0000FF"/>
                </a:solidFill>
              </a:rPr>
              <a:t>cond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skip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&lt;code for </a:t>
            </a:r>
            <a:r>
              <a:rPr lang="en-US" sz="2000" dirty="0" err="1" smtClean="0">
                <a:solidFill>
                  <a:srgbClr val="0000FF"/>
                </a:solidFill>
              </a:rPr>
              <a:t>stm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skip: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6ABFC2B0-1EE1-446B-A30F-A1FE7056FB7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IF-THEN-ELSE</a:t>
            </a:r>
            <a:endParaRPr lang="en-US" dirty="0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965223" y="1663060"/>
            <a:ext cx="5715000" cy="3733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if (</a:t>
            </a:r>
            <a:r>
              <a:rPr lang="en-US" sz="2000" dirty="0" err="1" smtClean="0"/>
              <a:t>cond</a:t>
            </a:r>
            <a:r>
              <a:rPr lang="en-US" sz="2000" dirty="0" smtClean="0"/>
              <a:t>) stm1 else stm2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&lt;evaluate </a:t>
            </a:r>
            <a:r>
              <a:rPr lang="en-US" sz="2000" dirty="0" err="1" smtClean="0">
                <a:solidFill>
                  <a:srgbClr val="0000FF"/>
                </a:solidFill>
              </a:rPr>
              <a:t>cond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else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&lt;code for </a:t>
            </a:r>
            <a:r>
              <a:rPr lang="en-US" sz="2000" dirty="0" smtClean="0">
                <a:solidFill>
                  <a:srgbClr val="0000FF"/>
                </a:solidFill>
              </a:rPr>
              <a:t>stm1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jmp</a:t>
            </a:r>
            <a:r>
              <a:rPr lang="en-US" sz="2000" dirty="0" smtClean="0"/>
              <a:t>  done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else:	&lt;code for </a:t>
            </a:r>
            <a:r>
              <a:rPr lang="en-US" sz="2000" dirty="0" smtClean="0">
                <a:solidFill>
                  <a:srgbClr val="0000FF"/>
                </a:solidFill>
              </a:rPr>
              <a:t>stm2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done:</a:t>
            </a:r>
          </a:p>
        </p:txBody>
      </p:sp>
    </p:spTree>
    <p:extLst>
      <p:ext uri="{BB962C8B-B14F-4D97-AF65-F5344CB8AC3E}">
        <p14:creationId xmlns:p14="http://schemas.microsoft.com/office/powerpoint/2010/main" val="41839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1DD2B844-B0E4-4FE2-8E5D-7E2CCC6708D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 Chaining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Observation: naïve code gen </a:t>
            </a:r>
            <a:r>
              <a:rPr lang="en-US" sz="2400" strike="sngStrike" dirty="0" smtClean="0"/>
              <a:t>can</a:t>
            </a:r>
            <a:r>
              <a:rPr lang="en-US" sz="2400" dirty="0" smtClean="0"/>
              <a:t> will produce jumps to </a:t>
            </a:r>
            <a:r>
              <a:rPr lang="en-US" sz="2400" dirty="0" smtClean="0"/>
              <a:t>jumps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Optimization: if a jump targets an unconditional jump, change target of first jump to the target of the second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Repeat until no further changes</a:t>
            </a:r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6ABFC2B0-1EE1-446B-A30F-A1FE7056FB7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IF-ELSEIF-ELSE</a:t>
            </a:r>
            <a:endParaRPr lang="en-US" dirty="0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2092173"/>
            <a:ext cx="3086100" cy="2514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if (cond1)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stm1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else if (cond2)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stm2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else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stm3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1219200"/>
            <a:ext cx="4191000" cy="48768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x86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/>
              <a:t>	&lt;</a:t>
            </a:r>
            <a:r>
              <a:rPr lang="en-US" sz="2000" kern="0" dirty="0" smtClean="0"/>
              <a:t>evaluate </a:t>
            </a:r>
            <a:r>
              <a:rPr lang="en-US" sz="2000" kern="0" dirty="0" smtClean="0">
                <a:solidFill>
                  <a:srgbClr val="0000FF"/>
                </a:solidFill>
              </a:rPr>
              <a:t>cond1</a:t>
            </a:r>
            <a:r>
              <a:rPr lang="en-US" sz="2000" kern="0" dirty="0" smtClean="0"/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/>
              <a:t>	</a:t>
            </a:r>
            <a:r>
              <a:rPr lang="en-US" sz="2000" kern="0" dirty="0" err="1" smtClean="0"/>
              <a:t>j</a:t>
            </a:r>
            <a:r>
              <a:rPr lang="en-US" sz="2000" kern="0" baseline="-25000" dirty="0" err="1" smtClean="0"/>
              <a:t>false</a:t>
            </a:r>
            <a:r>
              <a:rPr lang="en-US" sz="2000" kern="0" dirty="0" smtClean="0"/>
              <a:t> </a:t>
            </a:r>
            <a:r>
              <a:rPr lang="en-US" sz="2000" kern="0" dirty="0" err="1" smtClean="0"/>
              <a:t>elseif</a:t>
            </a:r>
            <a:endParaRPr lang="en-US" sz="2000" kern="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/>
              <a:t>	&lt;code for </a:t>
            </a:r>
            <a:r>
              <a:rPr lang="en-US" sz="2000" kern="0" dirty="0" smtClean="0">
                <a:solidFill>
                  <a:srgbClr val="0000FF"/>
                </a:solidFill>
              </a:rPr>
              <a:t>stm1</a:t>
            </a:r>
            <a:r>
              <a:rPr lang="en-US" sz="2000" kern="0" dirty="0" smtClean="0"/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/>
              <a:t>	</a:t>
            </a:r>
            <a:r>
              <a:rPr lang="en-US" sz="2000" kern="0" dirty="0" err="1" smtClean="0"/>
              <a:t>jmp</a:t>
            </a:r>
            <a:r>
              <a:rPr lang="en-US" sz="2000" kern="0" dirty="0" smtClean="0"/>
              <a:t> done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err="1" smtClean="0"/>
              <a:t>elseif</a:t>
            </a:r>
            <a:r>
              <a:rPr lang="en-US" sz="2000" kern="0" dirty="0" smtClean="0"/>
              <a:t>:</a:t>
            </a:r>
            <a:endParaRPr lang="en-US" sz="2000" kern="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/>
              <a:t>	&lt;</a:t>
            </a:r>
            <a:r>
              <a:rPr lang="en-US" sz="2000" kern="0" dirty="0" smtClean="0"/>
              <a:t>evaluate </a:t>
            </a:r>
            <a:r>
              <a:rPr lang="en-US" sz="2000" kern="0" dirty="0" smtClean="0">
                <a:solidFill>
                  <a:srgbClr val="0000FF"/>
                </a:solidFill>
              </a:rPr>
              <a:t>cond2</a:t>
            </a:r>
            <a:r>
              <a:rPr lang="en-US" sz="2000" kern="0" dirty="0" smtClean="0"/>
              <a:t>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kern="0" dirty="0"/>
              <a:t>	</a:t>
            </a:r>
            <a:r>
              <a:rPr lang="en-US" sz="2000" kern="0" dirty="0" err="1"/>
              <a:t>j</a:t>
            </a:r>
            <a:r>
              <a:rPr lang="en-US" sz="2000" kern="0" baseline="-25000" dirty="0" err="1"/>
              <a:t>false</a:t>
            </a:r>
            <a:r>
              <a:rPr lang="en-US" sz="2000" kern="0" dirty="0"/>
              <a:t> </a:t>
            </a:r>
            <a:r>
              <a:rPr lang="en-US" sz="2000" kern="0" dirty="0" smtClean="0"/>
              <a:t>else</a:t>
            </a:r>
            <a:endParaRPr lang="en-US" sz="2000" kern="0" dirty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kern="0" dirty="0"/>
              <a:t>	&lt;code for </a:t>
            </a:r>
            <a:r>
              <a:rPr lang="en-US" sz="2000" kern="0" dirty="0" smtClean="0">
                <a:solidFill>
                  <a:srgbClr val="0000FF"/>
                </a:solidFill>
              </a:rPr>
              <a:t>stm2</a:t>
            </a:r>
            <a:r>
              <a:rPr lang="en-US" sz="2000" kern="0" dirty="0" smtClean="0"/>
              <a:t>&gt;</a:t>
            </a:r>
            <a:endParaRPr lang="en-US" sz="2000" kern="0" dirty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kern="0" dirty="0"/>
              <a:t>	</a:t>
            </a:r>
            <a:r>
              <a:rPr lang="en-US" sz="2000" kern="0" dirty="0" err="1"/>
              <a:t>jmp</a:t>
            </a:r>
            <a:r>
              <a:rPr lang="en-US" sz="2000" kern="0" dirty="0"/>
              <a:t> done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/>
              <a:t>else</a:t>
            </a:r>
            <a:r>
              <a:rPr lang="en-US" sz="2000" kern="0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/>
              <a:t>	&lt;</a:t>
            </a:r>
            <a:r>
              <a:rPr lang="en-US" sz="2000" kern="0" dirty="0" smtClean="0"/>
              <a:t>code for </a:t>
            </a:r>
            <a:r>
              <a:rPr lang="en-US" sz="2000" kern="0" dirty="0" smtClean="0">
                <a:solidFill>
                  <a:srgbClr val="0000FF"/>
                </a:solidFill>
              </a:rPr>
              <a:t>stm3</a:t>
            </a:r>
            <a:r>
              <a:rPr lang="en-US" sz="2000" kern="0" dirty="0" smtClean="0"/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/>
              <a:t>	</a:t>
            </a:r>
            <a:r>
              <a:rPr lang="en-US" sz="2000" kern="0" dirty="0" err="1" smtClean="0">
                <a:solidFill>
                  <a:srgbClr val="FF0000"/>
                </a:solidFill>
              </a:rPr>
              <a:t>jmp</a:t>
            </a:r>
            <a:r>
              <a:rPr lang="en-US" sz="2000" kern="0" dirty="0" smtClean="0">
                <a:solidFill>
                  <a:srgbClr val="FF0000"/>
                </a:solidFill>
              </a:rPr>
              <a:t> done</a:t>
            </a:r>
            <a:endParaRPr lang="en-US" sz="2000" kern="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kern="0" dirty="0" smtClean="0">
                <a:solidFill>
                  <a:srgbClr val="FF0000"/>
                </a:solidFill>
              </a:rPr>
              <a:t>done:</a:t>
            </a:r>
            <a:endParaRPr lang="en-US" kern="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528571"/>
            <a:ext cx="35814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jump-to-next redundancy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9E387850-970E-4668-8CF1-B1A31F0896D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Expressions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1122998"/>
            <a:ext cx="7543800" cy="4744402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do we do with this?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x &gt; </a:t>
            </a:r>
            <a:r>
              <a:rPr lang="en-US" sz="2000" dirty="0" smtClean="0"/>
              <a:t>y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</a:t>
            </a:r>
            <a:r>
              <a:rPr lang="en-US" sz="2400" dirty="0" smtClean="0"/>
              <a:t>xpression evaluates to true or false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Could generate the value in a register (</a:t>
            </a:r>
            <a:r>
              <a:rPr lang="en-US" sz="2000" dirty="0" err="1" smtClean="0"/>
              <a:t>eg</a:t>
            </a:r>
            <a:r>
              <a:rPr lang="en-US" sz="2000" dirty="0" smtClean="0"/>
              <a:t>: 0|1)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 normally we don’t want/need the value; we’re only trying to decide whether to jump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Eg</a:t>
            </a:r>
            <a:r>
              <a:rPr lang="en-US" sz="2400" dirty="0" smtClean="0"/>
              <a:t>: if </a:t>
            </a:r>
            <a:r>
              <a:rPr lang="en-US" sz="2400" dirty="0" smtClean="0"/>
              <a:t>(exp1 </a:t>
            </a:r>
            <a:r>
              <a:rPr lang="en-US" sz="2400" dirty="0"/>
              <a:t>&gt; </a:t>
            </a:r>
            <a:r>
              <a:rPr lang="en-US" sz="2400" dirty="0" smtClean="0"/>
              <a:t>exp2) </a:t>
            </a:r>
            <a:r>
              <a:rPr lang="en-US" sz="2400" dirty="0" err="1" smtClean="0"/>
              <a:t>stm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&lt;</a:t>
            </a:r>
            <a:r>
              <a:rPr lang="en-US" sz="1800" dirty="0"/>
              <a:t>evaluate </a:t>
            </a:r>
            <a:r>
              <a:rPr lang="en-US" sz="1800" dirty="0">
                <a:solidFill>
                  <a:srgbClr val="3366FF"/>
                </a:solidFill>
              </a:rPr>
              <a:t>exp1</a:t>
            </a:r>
            <a:r>
              <a:rPr lang="en-US" sz="1800" dirty="0"/>
              <a:t> to </a:t>
            </a:r>
            <a:r>
              <a:rPr lang="en-US" sz="1800" dirty="0" err="1">
                <a:solidFill>
                  <a:srgbClr val="3366FF"/>
                </a:solidFill>
              </a:rPr>
              <a:t>eax</a:t>
            </a:r>
            <a:r>
              <a:rPr lang="en-US" sz="1800" dirty="0"/>
              <a:t>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&lt;</a:t>
            </a:r>
            <a:r>
              <a:rPr lang="en-US" sz="1800" dirty="0"/>
              <a:t>evaluate </a:t>
            </a:r>
            <a:r>
              <a:rPr lang="en-US" sz="1800" dirty="0">
                <a:solidFill>
                  <a:srgbClr val="3366FF"/>
                </a:solidFill>
              </a:rPr>
              <a:t>exp2</a:t>
            </a:r>
            <a:r>
              <a:rPr lang="en-US" sz="1800" dirty="0"/>
              <a:t> to </a:t>
            </a:r>
            <a:r>
              <a:rPr lang="en-US" sz="1800" dirty="0" err="1">
                <a:solidFill>
                  <a:srgbClr val="3366FF"/>
                </a:solidFill>
              </a:rPr>
              <a:t>edx</a:t>
            </a:r>
            <a:r>
              <a:rPr lang="en-US" sz="1800" dirty="0"/>
              <a:t>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cmp</a:t>
            </a:r>
            <a:r>
              <a:rPr lang="en-US" sz="1800" dirty="0"/>
              <a:t>	</a:t>
            </a:r>
            <a:r>
              <a:rPr lang="en-US" sz="1800" dirty="0" err="1"/>
              <a:t>eax</a:t>
            </a:r>
            <a:r>
              <a:rPr lang="en-US" sz="1800" dirty="0" smtClean="0"/>
              <a:t>, </a:t>
            </a:r>
            <a:r>
              <a:rPr lang="en-US" sz="1800" dirty="0" err="1" smtClean="0"/>
              <a:t>edx</a:t>
            </a:r>
            <a:endParaRPr lang="en-US" sz="1800" dirty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jle</a:t>
            </a:r>
            <a:r>
              <a:rPr lang="en-US" sz="1800" dirty="0" smtClean="0"/>
              <a:t>   	L123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&lt;code for </a:t>
            </a:r>
            <a:r>
              <a:rPr lang="en-US" sz="1800" dirty="0" err="1" smtClean="0">
                <a:solidFill>
                  <a:srgbClr val="0000FF"/>
                </a:solidFill>
              </a:rPr>
              <a:t>stm</a:t>
            </a:r>
            <a:r>
              <a:rPr lang="en-US" sz="1800" dirty="0" smtClean="0"/>
              <a:t>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/>
              <a:t>L123:</a:t>
            </a:r>
            <a:endParaRPr lang="en-US" sz="1800" dirty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8EF2479-6700-46CE-A734-817553FE146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Review: Variables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43000" y="1981200"/>
            <a:ext cx="7315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, data is held in either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stack frame - for </a:t>
            </a:r>
            <a:r>
              <a:rPr lang="en-US" sz="2000" dirty="0" smtClean="0"/>
              <a:t>variables </a:t>
            </a:r>
            <a:r>
              <a:rPr lang="en-US" sz="2000" i="1" dirty="0" smtClean="0"/>
              <a:t>local </a:t>
            </a:r>
            <a:r>
              <a:rPr lang="en-US" sz="2000" dirty="0" smtClean="0"/>
              <a:t>to the method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 object - for fields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Local variables accessed via </a:t>
            </a:r>
            <a:r>
              <a:rPr lang="en-US" sz="2400" dirty="0" err="1" smtClean="0">
                <a:solidFill>
                  <a:srgbClr val="0000FF"/>
                </a:solidFill>
              </a:rPr>
              <a:t>ebp</a:t>
            </a:r>
            <a:r>
              <a:rPr lang="en-US" sz="2400" dirty="0" smtClean="0"/>
              <a:t> ('above' </a:t>
            </a:r>
            <a:r>
              <a:rPr lang="en-US" sz="2400" dirty="0" err="1" smtClean="0">
                <a:solidFill>
                  <a:srgbClr val="0000FF"/>
                </a:solidFill>
              </a:rPr>
              <a:t>ebp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	</a:t>
            </a: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3366FF"/>
                </a:solidFill>
              </a:rPr>
              <a:t>mov</a:t>
            </a:r>
            <a:r>
              <a:rPr lang="en-US" sz="2000" dirty="0" smtClean="0">
                <a:solidFill>
                  <a:srgbClr val="3366FF"/>
                </a:solidFill>
              </a:rPr>
              <a:t> 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>
                <a:solidFill>
                  <a:srgbClr val="3366FF"/>
                </a:solidFill>
              </a:rPr>
              <a:t>, [</a:t>
            </a:r>
            <a:r>
              <a:rPr lang="en-US" sz="2000" dirty="0" err="1" smtClean="0">
                <a:solidFill>
                  <a:srgbClr val="3366FF"/>
                </a:solidFill>
              </a:rPr>
              <a:t>ebp</a:t>
            </a:r>
            <a:r>
              <a:rPr lang="en-US" sz="2000" b="1" dirty="0" smtClean="0">
                <a:solidFill>
                  <a:srgbClr val="3366FF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dirty="0" smtClean="0">
                <a:solidFill>
                  <a:srgbClr val="3366FF"/>
                </a:solidFill>
              </a:rPr>
              <a:t>12</a:t>
            </a:r>
            <a:r>
              <a:rPr lang="en-US" sz="2000" dirty="0" smtClean="0">
                <a:solidFill>
                  <a:srgbClr val="3366FF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Fields accessed via object address in a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Instead of </a:t>
            </a:r>
            <a:r>
              <a:rPr lang="en-US" sz="2000" dirty="0" err="1" smtClean="0">
                <a:solidFill>
                  <a:srgbClr val="3366FF"/>
                </a:solidFill>
              </a:rPr>
              <a:t>ebp</a:t>
            </a:r>
            <a:r>
              <a:rPr lang="en-US" sz="2000" dirty="0" smtClean="0"/>
              <a:t> pointing to start of frame, use </a:t>
            </a:r>
            <a:r>
              <a:rPr lang="en-US" sz="2000" dirty="0" err="1" smtClean="0">
                <a:solidFill>
                  <a:srgbClr val="3366FF"/>
                </a:solidFill>
              </a:rPr>
              <a:t>ecx</a:t>
            </a:r>
            <a:r>
              <a:rPr lang="en-US" sz="2000" dirty="0" smtClean="0"/>
              <a:t> pointing to start of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Details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1EAC842-D6AF-44AB-8195-3CC0999569B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Operators: !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371600" y="2024217"/>
            <a:ext cx="6705600" cy="30114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1" eaLnBrk="1" hangingPunct="1"/>
            <a:r>
              <a:rPr lang="en-US" sz="2000" dirty="0" smtClean="0"/>
              <a:t>! </a:t>
            </a:r>
            <a:r>
              <a:rPr lang="en-US" sz="2000" dirty="0" err="1" smtClean="0"/>
              <a:t>exp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if (!</a:t>
            </a:r>
            <a:r>
              <a:rPr lang="en-US" sz="2000" dirty="0" err="1" smtClean="0"/>
              <a:t>exp</a:t>
            </a:r>
            <a:r>
              <a:rPr lang="en-US" sz="2000" dirty="0" smtClean="0"/>
              <a:t>) </a:t>
            </a:r>
            <a:r>
              <a:rPr lang="en-US" sz="2000" dirty="0" err="1" smtClean="0"/>
              <a:t>stm</a:t>
            </a:r>
            <a:endParaRPr lang="en-US" sz="2000" dirty="0" smtClean="0"/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r>
              <a:rPr lang="en-US" sz="2400" dirty="0" smtClean="0"/>
              <a:t>To compile:</a:t>
            </a:r>
          </a:p>
          <a:p>
            <a:pPr lvl="1" eaLnBrk="1" hangingPunct="1"/>
            <a:r>
              <a:rPr lang="en-US" sz="2000" dirty="0" smtClean="0"/>
              <a:t>&lt;evaluate </a:t>
            </a:r>
            <a:r>
              <a:rPr lang="en-US" sz="2000" dirty="0" err="1" smtClean="0">
                <a:solidFill>
                  <a:srgbClr val="3366FF"/>
                </a:solidFill>
              </a:rPr>
              <a:t>exp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/>
              <a:t>into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/>
              <a:t> </a:t>
            </a:r>
            <a:r>
              <a:rPr lang="en-US" sz="2000" dirty="0" smtClean="0"/>
              <a:t>as 0 or 1&gt;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>
                <a:solidFill>
                  <a:srgbClr val="3366FF"/>
                </a:solidFill>
              </a:rPr>
              <a:t>jnz</a:t>
            </a:r>
            <a:r>
              <a:rPr lang="en-US" sz="2000" dirty="0" smtClean="0"/>
              <a:t> </a:t>
            </a:r>
            <a:r>
              <a:rPr lang="en-US" sz="2000" dirty="0" smtClean="0"/>
              <a:t>L123, where </a:t>
            </a:r>
            <a:r>
              <a:rPr lang="en-US" sz="2000" dirty="0" smtClean="0">
                <a:solidFill>
                  <a:srgbClr val="3366FF"/>
                </a:solidFill>
              </a:rPr>
              <a:t>L123</a:t>
            </a:r>
            <a:r>
              <a:rPr lang="en-US" sz="2000" dirty="0" smtClean="0"/>
              <a:t> is label after </a:t>
            </a:r>
            <a:r>
              <a:rPr lang="en-US" sz="2000" dirty="0" err="1" smtClean="0">
                <a:solidFill>
                  <a:srgbClr val="3366FF"/>
                </a:solidFill>
              </a:rPr>
              <a:t>stm</a:t>
            </a:r>
            <a:endParaRPr lang="en-US" sz="200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99E2841-E33E-43BA-B5EC-F19B0EF9DB2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Operators: &amp;&amp; and ||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600200"/>
            <a:ext cx="8458200" cy="4114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In C/C++/Java/C#, these are </a:t>
            </a:r>
            <a:r>
              <a:rPr lang="en-US" sz="2400" i="1" dirty="0" smtClean="0">
                <a:solidFill>
                  <a:schemeClr val="folHlink"/>
                </a:solidFill>
              </a:rPr>
              <a:t>short-circuit</a:t>
            </a:r>
            <a:r>
              <a:rPr lang="en-US" sz="2400" dirty="0" smtClean="0"/>
              <a:t> operators</a:t>
            </a:r>
          </a:p>
          <a:p>
            <a:pPr lvl="1" eaLnBrk="1" hangingPunct="1"/>
            <a:r>
              <a:rPr lang="en-US" sz="2000" dirty="0" smtClean="0"/>
              <a:t>Right operand is evaluated only if needed</a:t>
            </a:r>
          </a:p>
          <a:p>
            <a:pPr lvl="1" eaLnBrk="1" hangingPunct="1"/>
            <a:r>
              <a:rPr lang="en-US" sz="2000" dirty="0" smtClean="0">
                <a:solidFill>
                  <a:srgbClr val="3366FF"/>
                </a:solidFill>
              </a:rPr>
              <a:t>if (cond1 || cond2)</a:t>
            </a:r>
          </a:p>
          <a:p>
            <a:pPr lvl="2" eaLnBrk="1" hangingPunct="1"/>
            <a:r>
              <a:rPr lang="en-US" sz="1600" dirty="0" smtClean="0"/>
              <a:t>if </a:t>
            </a:r>
            <a:r>
              <a:rPr lang="en-US" sz="1600" dirty="0" smtClean="0">
                <a:solidFill>
                  <a:srgbClr val="3366FF"/>
                </a:solidFill>
              </a:rPr>
              <a:t>cond1</a:t>
            </a:r>
            <a:r>
              <a:rPr lang="en-US" sz="1600" dirty="0" smtClean="0"/>
              <a:t> evaluates to true, then no need to evaluate </a:t>
            </a:r>
            <a:r>
              <a:rPr lang="en-US" sz="1600" dirty="0" smtClean="0">
                <a:solidFill>
                  <a:srgbClr val="3366FF"/>
                </a:solidFill>
              </a:rPr>
              <a:t>cond2</a:t>
            </a:r>
          </a:p>
          <a:p>
            <a:pPr lvl="1" eaLnBrk="1" hangingPunct="1"/>
            <a:r>
              <a:rPr lang="en-US" sz="2000" dirty="0" smtClean="0">
                <a:solidFill>
                  <a:srgbClr val="3366FF"/>
                </a:solidFill>
              </a:rPr>
              <a:t>if (cond1 &amp;&amp; cond2)</a:t>
            </a:r>
          </a:p>
          <a:p>
            <a:pPr lvl="2" eaLnBrk="1" hangingPunct="1"/>
            <a:r>
              <a:rPr lang="en-US" sz="1600" dirty="0" smtClean="0"/>
              <a:t>if </a:t>
            </a:r>
            <a:r>
              <a:rPr lang="en-US" sz="1600" dirty="0" smtClean="0">
                <a:solidFill>
                  <a:srgbClr val="3366FF"/>
                </a:solidFill>
              </a:rPr>
              <a:t>cond1</a:t>
            </a:r>
            <a:r>
              <a:rPr lang="en-US" sz="1600" dirty="0" smtClean="0"/>
              <a:t> evaluates to false, then no need to evaluate </a:t>
            </a:r>
            <a:r>
              <a:rPr lang="en-US" sz="1600" dirty="0" smtClean="0">
                <a:solidFill>
                  <a:srgbClr val="3366FF"/>
                </a:solidFill>
              </a:rPr>
              <a:t>cond2</a:t>
            </a:r>
          </a:p>
          <a:p>
            <a:pPr lvl="1" eaLnBrk="1" hangingPunct="1"/>
            <a:r>
              <a:rPr lang="en-US" sz="2000" dirty="0" smtClean="0">
                <a:solidFill>
                  <a:srgbClr val="3366FF"/>
                </a:solidFill>
              </a:rPr>
              <a:t>if (p != null &amp;&amp; </a:t>
            </a:r>
            <a:r>
              <a:rPr lang="en-US" sz="2000" dirty="0" err="1" smtClean="0">
                <a:solidFill>
                  <a:srgbClr val="3366FF"/>
                </a:solidFill>
              </a:rPr>
              <a:t>p.x</a:t>
            </a:r>
            <a:r>
              <a:rPr lang="en-US" sz="2000" dirty="0" smtClean="0">
                <a:solidFill>
                  <a:srgbClr val="3366FF"/>
                </a:solidFill>
              </a:rPr>
              <a:t> == 2) . . .</a:t>
            </a:r>
          </a:p>
          <a:p>
            <a:pPr lvl="2" eaLnBrk="1" hangingPunct="1"/>
            <a:r>
              <a:rPr lang="en-US" sz="1600" dirty="0" smtClean="0"/>
              <a:t>this check relies upon short-circuit evaluation!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Basically, generate if statements that jump appropriately and only evaluate operands when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8A3C9E4C-C491-4E9A-A34E-DDF95F2E757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Code for &amp;&amp;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447800" y="1676400"/>
            <a:ext cx="5791200" cy="4114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(exp1 &amp;&amp; exp2) </a:t>
            </a:r>
            <a:r>
              <a:rPr lang="en-US" sz="2000" dirty="0" err="1" smtClean="0"/>
              <a:t>stm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 </a:t>
            </a:r>
            <a:r>
              <a:rPr lang="en-US" sz="2000" dirty="0" smtClean="0"/>
              <a:t>&lt;evaluate </a:t>
            </a:r>
            <a:r>
              <a:rPr lang="en-US" sz="2000" dirty="0" smtClean="0">
                <a:solidFill>
                  <a:srgbClr val="0000FF"/>
                </a:solidFill>
              </a:rPr>
              <a:t>exp1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skip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&lt;evaluate </a:t>
            </a:r>
            <a:r>
              <a:rPr lang="en-US" sz="2000" dirty="0" smtClean="0">
                <a:solidFill>
                  <a:srgbClr val="0000FF"/>
                </a:solidFill>
              </a:rPr>
              <a:t>exp2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skip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&lt;code for </a:t>
            </a:r>
            <a:r>
              <a:rPr lang="en-US" sz="2000" dirty="0" err="1" smtClean="0">
                <a:solidFill>
                  <a:srgbClr val="0000FF"/>
                </a:solidFill>
              </a:rPr>
              <a:t>stm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skip: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97546A6-8365-41C8-BFFE-C6E2B32F767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Code for ||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(exp1 || exp2) </a:t>
            </a:r>
            <a:r>
              <a:rPr lang="en-US" sz="2000" dirty="0" err="1" smtClean="0"/>
              <a:t>stm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&lt;evaluate </a:t>
            </a:r>
            <a:r>
              <a:rPr lang="en-US" sz="2000" dirty="0" smtClean="0">
                <a:solidFill>
                  <a:srgbClr val="0000FF"/>
                </a:solidFill>
              </a:rPr>
              <a:t>exp1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true</a:t>
            </a:r>
            <a:r>
              <a:rPr lang="en-US" sz="2000" dirty="0" smtClean="0"/>
              <a:t> </a:t>
            </a:r>
            <a:r>
              <a:rPr lang="en-US" sz="2000" dirty="0" err="1" smtClean="0"/>
              <a:t>doit</a:t>
            </a:r>
            <a:r>
              <a:rPr lang="en-US" sz="2000" dirty="0" smtClean="0"/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&lt;evaluate </a:t>
            </a:r>
            <a:r>
              <a:rPr lang="en-US" sz="2000" dirty="0" smtClean="0">
                <a:solidFill>
                  <a:srgbClr val="0000FF"/>
                </a:solidFill>
              </a:rPr>
              <a:t>exp2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skip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doit</a:t>
            </a:r>
            <a:r>
              <a:rPr lang="en-US" sz="2000" dirty="0" smtClean="0"/>
              <a:t>:	&lt;code for </a:t>
            </a:r>
            <a:r>
              <a:rPr lang="en-US" sz="2000" dirty="0" err="1" smtClean="0">
                <a:solidFill>
                  <a:srgbClr val="0000FF"/>
                </a:solidFill>
              </a:rPr>
              <a:t>stm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skip: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0078EF4-BD1D-4EA9-9F7F-205FE05C651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Realizing Boolean Values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752600"/>
            <a:ext cx="7772400" cy="36972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value needs to be stored in a variable or method call parameter, generate code </a:t>
            </a:r>
            <a:r>
              <a:rPr lang="en-US" sz="2400" dirty="0" smtClean="0"/>
              <a:t>to </a:t>
            </a:r>
            <a:r>
              <a:rPr lang="en-US" sz="2400" dirty="0" smtClean="0"/>
              <a:t>create result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Typical representations: 0 for false, +1 or -1 for true</a:t>
            </a:r>
          </a:p>
          <a:p>
            <a:pPr lvl="1" eaLnBrk="1" hangingPunct="1"/>
            <a:r>
              <a:rPr lang="en-US" sz="2000" dirty="0" smtClean="0"/>
              <a:t>C specifies 0 and 1 if stored; we’ll use that</a:t>
            </a:r>
          </a:p>
          <a:p>
            <a:pPr lvl="1" eaLnBrk="1" hangingPunct="1"/>
            <a:r>
              <a:rPr lang="en-US" sz="2000" dirty="0" smtClean="0"/>
              <a:t>Best choice can depend on machine instructions; normally some convention is established during the primeval history of the </a:t>
            </a:r>
            <a:r>
              <a:rPr lang="en-US" sz="2000" dirty="0" smtClean="0"/>
              <a:t>architecture (</a:t>
            </a:r>
            <a:r>
              <a:rPr lang="en-US" sz="2000" dirty="0" err="1" smtClean="0"/>
              <a:t>eg</a:t>
            </a:r>
            <a:r>
              <a:rPr lang="en-US" sz="2000" dirty="0" smtClean="0"/>
              <a:t>: VAX </a:t>
            </a:r>
            <a:r>
              <a:rPr lang="en-US" sz="2000" dirty="0" err="1" smtClean="0">
                <a:solidFill>
                  <a:srgbClr val="0000FF"/>
                </a:solidFill>
              </a:rPr>
              <a:t>blbc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E29DF2A9-986B-430A-988B-78D392D9D7A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Values: Example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52600" y="1447800"/>
            <a:ext cx="5486400" cy="462344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1" eaLnBrk="1" hangingPunct="1"/>
            <a:r>
              <a:rPr lang="en-US" sz="2000" dirty="0" err="1" smtClean="0"/>
              <a:t>var</a:t>
            </a:r>
            <a:r>
              <a:rPr lang="en-US" sz="2000" dirty="0" smtClean="0"/>
              <a:t> = </a:t>
            </a:r>
            <a:r>
              <a:rPr lang="en-US" sz="2000" dirty="0" err="1" smtClean="0"/>
              <a:t>bexp</a:t>
            </a:r>
            <a:r>
              <a:rPr lang="en-US" sz="2000" dirty="0" smtClean="0"/>
              <a:t> ; </a:t>
            </a:r>
          </a:p>
          <a:p>
            <a:pPr lvl="1" eaLnBrk="1" hangingPunct="1"/>
            <a:endParaRPr lang="en-US" sz="2000" dirty="0" smtClean="0">
              <a:solidFill>
                <a:srgbClr val="3366FF"/>
              </a:solidFill>
            </a:endParaRPr>
          </a:p>
          <a:p>
            <a:pPr eaLnBrk="1" hangingPunct="1"/>
            <a:r>
              <a:rPr lang="en-US" sz="2400" dirty="0" smtClean="0"/>
              <a:t>x86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&lt;</a:t>
            </a:r>
            <a:r>
              <a:rPr lang="en-US" sz="2000" dirty="0" smtClean="0"/>
              <a:t>code for </a:t>
            </a:r>
            <a:r>
              <a:rPr lang="en-US" sz="2000" dirty="0" err="1" smtClean="0">
                <a:solidFill>
                  <a:srgbClr val="0000FF"/>
                </a:solidFill>
              </a:rPr>
              <a:t>bexp</a:t>
            </a:r>
            <a:r>
              <a:rPr lang="en-US" sz="2000" dirty="0" smtClean="0"/>
              <a:t>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 </a:t>
            </a:r>
            <a:r>
              <a:rPr lang="en-US" sz="2000" dirty="0" err="1" smtClean="0"/>
              <a:t>genFalse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  <a:r>
              <a:rPr lang="en-US" sz="2000" dirty="0" err="1" smtClean="0"/>
              <a:t>jmp</a:t>
            </a:r>
            <a:r>
              <a:rPr lang="en-US" sz="2000" dirty="0" smtClean="0"/>
              <a:t>  </a:t>
            </a:r>
            <a:r>
              <a:rPr lang="en-US" sz="2000" dirty="0" err="1" smtClean="0"/>
              <a:t>storeIt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err="1" smtClean="0"/>
              <a:t>genFalse</a:t>
            </a:r>
            <a:r>
              <a:rPr lang="en-US" sz="2000" dirty="0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err="1" smtClean="0"/>
              <a:t>storeIt</a:t>
            </a:r>
            <a:r>
              <a:rPr lang="en-US" sz="2000" dirty="0" smtClean="0"/>
              <a:t>:	</a:t>
            </a:r>
            <a:r>
              <a:rPr lang="en-US" sz="2000" dirty="0" err="1" smtClean="0"/>
              <a:t>mov</a:t>
            </a:r>
            <a:r>
              <a:rPr lang="en-US" sz="2000" dirty="0" smtClean="0"/>
              <a:t>  [</a:t>
            </a:r>
            <a:r>
              <a:rPr lang="en-US" sz="2000" dirty="0" err="1" smtClean="0">
                <a:solidFill>
                  <a:srgbClr val="0000FF"/>
                </a:solidFill>
              </a:rPr>
              <a:t>ebp+offset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var</a:t>
            </a:r>
            <a:r>
              <a:rPr lang="en-US" sz="2000" dirty="0" smtClean="0"/>
              <a:t>], </a:t>
            </a:r>
            <a:r>
              <a:rPr lang="en-US" sz="2000" dirty="0" err="1" smtClean="0"/>
              <a:t>eax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E2689105-FE29-4A13-8872-2E9B6E47A00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Better, If Enough Registers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55600" y="1143000"/>
            <a:ext cx="8458200" cy="4800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var</a:t>
            </a:r>
            <a:r>
              <a:rPr lang="en-US" sz="2000" dirty="0" smtClean="0"/>
              <a:t> = </a:t>
            </a:r>
            <a:r>
              <a:rPr lang="en-US" sz="2000" dirty="0" err="1" smtClean="0"/>
              <a:t>bexp</a:t>
            </a:r>
            <a:r>
              <a:rPr lang="en-US" sz="2000" dirty="0" smtClean="0"/>
              <a:t> ;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  <a:r>
              <a:rPr lang="en-US" sz="2000" dirty="0" err="1" smtClean="0"/>
              <a:t>xor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&lt;</a:t>
            </a:r>
            <a:r>
              <a:rPr lang="en-US" sz="2000" dirty="0" smtClean="0"/>
              <a:t>code for </a:t>
            </a:r>
            <a:r>
              <a:rPr lang="en-US" sz="2000" dirty="0" err="1" smtClean="0">
                <a:solidFill>
                  <a:srgbClr val="0000FF"/>
                </a:solidFill>
              </a:rPr>
              <a:t>bexp</a:t>
            </a:r>
            <a:r>
              <a:rPr lang="en-US" sz="2000" dirty="0" smtClean="0"/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  </a:t>
            </a:r>
            <a:r>
              <a:rPr lang="en-US" sz="2000" dirty="0" err="1" smtClean="0"/>
              <a:t>storeIt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  <a:r>
              <a:rPr lang="en-US" sz="2000" dirty="0" err="1" smtClean="0"/>
              <a:t>inc</a:t>
            </a:r>
            <a:r>
              <a:rPr lang="en-US" sz="2000" dirty="0" smtClean="0"/>
              <a:t>  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storeIt</a:t>
            </a:r>
            <a:r>
              <a:rPr lang="en-US" sz="2000" dirty="0" smtClean="0"/>
              <a:t>:	</a:t>
            </a:r>
            <a:r>
              <a:rPr lang="en-US" sz="2000" dirty="0" err="1" smtClean="0"/>
              <a:t>mov</a:t>
            </a:r>
            <a:r>
              <a:rPr lang="en-US" sz="2000" dirty="0" smtClean="0"/>
              <a:t>  [</a:t>
            </a:r>
            <a:r>
              <a:rPr lang="en-US" sz="2000" dirty="0" err="1" smtClean="0">
                <a:solidFill>
                  <a:srgbClr val="0000FF"/>
                </a:solidFill>
              </a:rPr>
              <a:t>ebp+offset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var</a:t>
            </a:r>
            <a:r>
              <a:rPr lang="en-US" sz="2000" dirty="0" smtClean="0"/>
              <a:t>],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Or use conditional move instruction; avoids pipeline stalls</a:t>
            </a:r>
          </a:p>
          <a:p>
            <a:pPr marL="857250" lvl="2" indent="0" eaLnBrk="1" hangingPunct="1">
              <a:lnSpc>
                <a:spcPct val="90000"/>
              </a:lnSpc>
              <a:buNone/>
            </a:pPr>
            <a:r>
              <a:rPr lang="en-US" sz="1600" dirty="0" err="1" smtClean="0"/>
              <a:t>mov</a:t>
            </a:r>
            <a:r>
              <a:rPr lang="en-US" sz="1600" dirty="0" smtClean="0"/>
              <a:t> 	</a:t>
            </a:r>
            <a:r>
              <a:rPr lang="en-US" sz="1600" dirty="0" err="1" smtClean="0"/>
              <a:t>eax</a:t>
            </a:r>
            <a:r>
              <a:rPr lang="en-US" sz="1600" dirty="0" smtClean="0"/>
              <a:t>, 1		; assume </a:t>
            </a:r>
            <a:r>
              <a:rPr lang="en-US" sz="1600" dirty="0" err="1" smtClean="0">
                <a:solidFill>
                  <a:srgbClr val="0000FF"/>
                </a:solidFill>
              </a:rPr>
              <a:t>bexp</a:t>
            </a:r>
            <a:r>
              <a:rPr lang="en-US" sz="1600" dirty="0" smtClean="0"/>
              <a:t> true</a:t>
            </a:r>
          </a:p>
          <a:p>
            <a:pPr marL="857250" lvl="2" indent="0" eaLnBrk="1" hangingPunct="1">
              <a:lnSpc>
                <a:spcPct val="90000"/>
              </a:lnSpc>
              <a:buNone/>
            </a:pPr>
            <a:r>
              <a:rPr lang="en-US" sz="1600" dirty="0" smtClean="0"/>
              <a:t>&lt;code for </a:t>
            </a:r>
            <a:r>
              <a:rPr lang="en-US" sz="1600" dirty="0" err="1" smtClean="0">
                <a:solidFill>
                  <a:srgbClr val="0000FF"/>
                </a:solidFill>
              </a:rPr>
              <a:t>bexp</a:t>
            </a:r>
            <a:r>
              <a:rPr lang="en-US" sz="1600" dirty="0" smtClean="0"/>
              <a:t>&gt;</a:t>
            </a:r>
          </a:p>
          <a:p>
            <a:pPr marL="857250" lvl="2" indent="0" eaLnBrk="1" hangingPunct="1">
              <a:lnSpc>
                <a:spcPct val="90000"/>
              </a:lnSpc>
              <a:buNone/>
            </a:pPr>
            <a:r>
              <a:rPr lang="en-US" sz="1600" dirty="0" err="1" smtClean="0"/>
              <a:t>cmovz</a:t>
            </a:r>
            <a:r>
              <a:rPr lang="en-US" sz="1600" dirty="0" smtClean="0"/>
              <a:t>	</a:t>
            </a:r>
            <a:r>
              <a:rPr lang="en-US" sz="1600" dirty="0" err="1" smtClean="0"/>
              <a:t>eax</a:t>
            </a:r>
            <a:r>
              <a:rPr lang="en-US" sz="1600" dirty="0" smtClean="0"/>
              <a:t>, 0</a:t>
            </a:r>
          </a:p>
          <a:p>
            <a:pPr marL="857250" lvl="2" indent="0" eaLnBrk="1" hangingPunct="1">
              <a:lnSpc>
                <a:spcPct val="90000"/>
              </a:lnSpc>
              <a:buNone/>
            </a:pPr>
            <a:r>
              <a:rPr lang="en-US" sz="1600" dirty="0" err="1"/>
              <a:t>mov</a:t>
            </a:r>
            <a:r>
              <a:rPr lang="en-US" sz="1600" dirty="0"/>
              <a:t>  </a:t>
            </a:r>
            <a:r>
              <a:rPr lang="en-US" sz="1600" dirty="0" smtClean="0"/>
              <a:t>	[</a:t>
            </a:r>
            <a:r>
              <a:rPr lang="en-US" sz="1600" dirty="0" err="1">
                <a:solidFill>
                  <a:srgbClr val="0000FF"/>
                </a:solidFill>
              </a:rPr>
              <a:t>ebp+offset</a:t>
            </a:r>
            <a:r>
              <a:rPr lang="en-US" sz="1600" baseline="-25000" dirty="0" err="1">
                <a:solidFill>
                  <a:srgbClr val="0000FF"/>
                </a:solidFill>
              </a:rPr>
              <a:t>var</a:t>
            </a:r>
            <a:r>
              <a:rPr lang="en-US" sz="1600" dirty="0"/>
              <a:t>], </a:t>
            </a:r>
            <a:r>
              <a:rPr lang="en-US" sz="1600" dirty="0" err="1"/>
              <a:t>eax</a:t>
            </a:r>
            <a:endParaRPr lang="en-US" sz="16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BFC895BA-C3FE-4DCF-A0B1-78444E8DC32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Alternatively: </a:t>
            </a:r>
            <a:r>
              <a:rPr lang="en-US" dirty="0" err="1" smtClean="0"/>
              <a:t>setcc</a:t>
            </a:r>
            <a:endParaRPr lang="en-US" dirty="0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371600"/>
            <a:ext cx="8534400" cy="46482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var</a:t>
            </a:r>
            <a:r>
              <a:rPr lang="en-US" sz="2000" dirty="0" smtClean="0"/>
              <a:t> = x &lt; y; 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 	</a:t>
            </a:r>
            <a:r>
              <a:rPr lang="en-US" sz="1800" dirty="0" err="1" smtClean="0"/>
              <a:t>eax</a:t>
            </a:r>
            <a:r>
              <a:rPr lang="en-US" sz="1800" dirty="0" smtClean="0"/>
              <a:t>, [</a:t>
            </a:r>
            <a:r>
              <a:rPr lang="en-US" sz="1800" dirty="0" err="1" smtClean="0"/>
              <a:t>ebp+offset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x</a:t>
            </a:r>
            <a:r>
              <a:rPr lang="en-US" sz="1800" dirty="0" smtClean="0"/>
              <a:t>]    </a:t>
            </a:r>
            <a:r>
              <a:rPr lang="en-US" sz="1800" dirty="0" smtClean="0"/>
              <a:t>	; </a:t>
            </a:r>
            <a:r>
              <a:rPr lang="en-US" sz="1800" dirty="0" smtClean="0"/>
              <a:t>load 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cmp</a:t>
            </a:r>
            <a:r>
              <a:rPr lang="en-US" sz="1800" dirty="0" smtClean="0"/>
              <a:t>  	</a:t>
            </a:r>
            <a:r>
              <a:rPr lang="en-US" sz="1800" dirty="0" err="1" smtClean="0"/>
              <a:t>eax</a:t>
            </a:r>
            <a:r>
              <a:rPr lang="en-US" sz="1800" dirty="0" smtClean="0"/>
              <a:t>, [</a:t>
            </a:r>
            <a:r>
              <a:rPr lang="en-US" sz="1800" dirty="0" err="1" smtClean="0"/>
              <a:t>ebp+offset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y</a:t>
            </a:r>
            <a:r>
              <a:rPr lang="en-US" sz="1800" dirty="0" smtClean="0"/>
              <a:t>]    </a:t>
            </a:r>
            <a:r>
              <a:rPr lang="en-US" sz="1800" dirty="0" smtClean="0"/>
              <a:t>	; </a:t>
            </a:r>
            <a:r>
              <a:rPr lang="en-US" sz="1800" dirty="0" smtClean="0"/>
              <a:t>compare to 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set</a:t>
            </a:r>
            <a:r>
              <a:rPr lang="en-US" sz="1800" b="1" dirty="0" err="1" smtClean="0">
                <a:solidFill>
                  <a:srgbClr val="FF0000"/>
                </a:solidFill>
              </a:rPr>
              <a:t>l</a:t>
            </a:r>
            <a:r>
              <a:rPr lang="en-US" sz="1800" b="1" dirty="0" smtClean="0"/>
              <a:t> </a:t>
            </a:r>
            <a:r>
              <a:rPr lang="en-US" sz="1800" dirty="0" smtClean="0"/>
              <a:t>  	al</a:t>
            </a:r>
            <a:r>
              <a:rPr lang="en-US" sz="1800" dirty="0" smtClean="0"/>
              <a:t>			</a:t>
            </a:r>
            <a:r>
              <a:rPr lang="en-US" sz="1800" dirty="0" smtClean="0"/>
              <a:t>; </a:t>
            </a:r>
            <a:r>
              <a:rPr lang="en-US" sz="1800" dirty="0" smtClean="0"/>
              <a:t>set </a:t>
            </a:r>
            <a:r>
              <a:rPr lang="en-US" sz="1800" dirty="0" smtClean="0"/>
              <a:t>AL to 0|1 if less than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movzx</a:t>
            </a:r>
            <a:r>
              <a:rPr lang="en-US" sz="1800" dirty="0" smtClean="0"/>
              <a:t> 	</a:t>
            </a:r>
            <a:r>
              <a:rPr lang="en-US" sz="1800" dirty="0" err="1" smtClean="0"/>
              <a:t>eax,al</a:t>
            </a:r>
            <a:r>
              <a:rPr lang="en-US" sz="1800" dirty="0" smtClean="0"/>
              <a:t>		  </a:t>
            </a:r>
            <a:r>
              <a:rPr lang="en-US" sz="1800" dirty="0" smtClean="0"/>
              <a:t>	; </a:t>
            </a:r>
            <a:r>
              <a:rPr lang="en-US" sz="1800" dirty="0" smtClean="0"/>
              <a:t>zero-extend to 32 bits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 	[</a:t>
            </a:r>
            <a:r>
              <a:rPr lang="en-US" sz="1800" dirty="0" err="1" smtClean="0">
                <a:solidFill>
                  <a:srgbClr val="0000FF"/>
                </a:solidFill>
              </a:rPr>
              <a:t>ebp+offset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/>
              <a:t>],</a:t>
            </a:r>
            <a:r>
              <a:rPr lang="en-US" sz="1800" dirty="0" err="1" smtClean="0"/>
              <a:t>eax</a:t>
            </a:r>
            <a:r>
              <a:rPr lang="en-US" sz="1800" dirty="0" smtClean="0"/>
              <a:t>   </a:t>
            </a:r>
            <a:r>
              <a:rPr lang="en-US" sz="1800" dirty="0" smtClean="0"/>
              <a:t>	; </a:t>
            </a:r>
            <a:r>
              <a:rPr lang="en-US" sz="1800" dirty="0" smtClean="0"/>
              <a:t>generated by </a:t>
            </a:r>
            <a:r>
              <a:rPr lang="en-US" sz="1800" dirty="0" err="1" smtClean="0"/>
              <a:t>asg</a:t>
            </a:r>
            <a:r>
              <a:rPr lang="en-US" sz="1800" dirty="0" smtClean="0"/>
              <a:t> </a:t>
            </a:r>
            <a:r>
              <a:rPr lang="en-US" sz="1800" dirty="0" err="1" smtClean="0"/>
              <a:t>stm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Gnu mnemonic for </a:t>
            </a:r>
            <a:r>
              <a:rPr lang="en-US" sz="2000" dirty="0" err="1" smtClean="0"/>
              <a:t>movzx</a:t>
            </a:r>
            <a:r>
              <a:rPr lang="en-US" sz="2000" dirty="0" smtClean="0"/>
              <a:t> (byte-&gt;</a:t>
            </a:r>
            <a:r>
              <a:rPr lang="en-US" sz="2000" dirty="0" err="1" smtClean="0"/>
              <a:t>dbl</a:t>
            </a:r>
            <a:r>
              <a:rPr lang="en-US" sz="2000" dirty="0" smtClean="0"/>
              <a:t> word) is </a:t>
            </a:r>
            <a:r>
              <a:rPr lang="en-US" sz="2000" dirty="0" err="1" smtClean="0"/>
              <a:t>movzbl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Or use conditional move </a:t>
            </a:r>
            <a:r>
              <a:rPr lang="en-US" sz="2000" dirty="0" smtClean="0"/>
              <a:t>(</a:t>
            </a:r>
            <a:r>
              <a:rPr lang="en-US" sz="2000" dirty="0" err="1" smtClean="0"/>
              <a:t>cmov</a:t>
            </a:r>
            <a:r>
              <a:rPr lang="en-US" sz="2000" dirty="0" err="1" smtClean="0">
                <a:solidFill>
                  <a:srgbClr val="FF0000"/>
                </a:solidFill>
              </a:rPr>
              <a:t>cc</a:t>
            </a:r>
            <a:r>
              <a:rPr lang="en-US" sz="2000" dirty="0" smtClean="0"/>
              <a:t>) instruction for sequences </a:t>
            </a:r>
            <a:r>
              <a:rPr lang="en-US" sz="2000" dirty="0" smtClean="0"/>
              <a:t>like: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</a:rPr>
              <a:t>x </a:t>
            </a:r>
            <a:r>
              <a:rPr lang="en-US" sz="2000" dirty="0" smtClean="0">
                <a:solidFill>
                  <a:srgbClr val="0000FF"/>
                </a:solidFill>
              </a:rPr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y &lt; z </a:t>
            </a:r>
            <a:r>
              <a:rPr lang="en-US" sz="2000" dirty="0" smtClean="0">
                <a:solidFill>
                  <a:srgbClr val="0000FF"/>
                </a:solidFill>
              </a:rPr>
              <a:t>? y : z</a:t>
            </a:r>
          </a:p>
        </p:txBody>
      </p:sp>
    </p:spTree>
    <p:extLst>
      <p:ext uri="{BB962C8B-B14F-4D97-AF65-F5344CB8AC3E}">
        <p14:creationId xmlns:p14="http://schemas.microsoft.com/office/powerpoint/2010/main" val="6574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2708F61-582B-4855-AB03-525A57EF54C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Control Flow: switch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2017713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Naïve: generate a chain of nested </a:t>
            </a:r>
            <a:r>
              <a:rPr lang="en-US" sz="2400" dirty="0" smtClean="0"/>
              <a:t>if-then-else’s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Better: switch is intended to allow an O(1) selection, provided the set of switch values is reasonably compact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Idea: create a 1-D array of jumps or labels and use the switch expression to select the right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Also need </a:t>
            </a:r>
            <a:r>
              <a:rPr lang="en-US" sz="2000" dirty="0" smtClean="0"/>
              <a:t>to generate </a:t>
            </a:r>
            <a:r>
              <a:rPr lang="en-US" sz="2000" dirty="0" smtClean="0"/>
              <a:t>an IF check that </a:t>
            </a:r>
            <a:r>
              <a:rPr lang="en-US" sz="2000" dirty="0" smtClean="0"/>
              <a:t>expression </a:t>
            </a:r>
            <a:r>
              <a:rPr lang="en-US" sz="2000" dirty="0" smtClean="0"/>
              <a:t>lies within </a:t>
            </a:r>
            <a:r>
              <a:rPr lang="en-US" sz="2000" dirty="0" smtClean="0"/>
              <a:t>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286977" y="6228716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198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198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48D1BE3D-4D21-46B9-BC3A-A46562811C7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</a:t>
            </a:r>
          </a:p>
        </p:txBody>
      </p:sp>
      <p:sp>
        <p:nvSpPr>
          <p:cNvPr id="41990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457200" y="2057400"/>
            <a:ext cx="3124200" cy="2422524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Source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switch (</a:t>
            </a:r>
            <a:r>
              <a:rPr lang="en-US" dirty="0" err="1" smtClean="0"/>
              <a:t>exp</a:t>
            </a:r>
            <a:r>
              <a:rPr lang="en-US" dirty="0" smtClean="0"/>
              <a:t>) {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	case 0: stms0;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	case 1: stms1;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case 2: stms2;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}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41991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3815080" y="1147285"/>
            <a:ext cx="5029200" cy="4796316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X86-ish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&lt;evaluate </a:t>
            </a:r>
            <a:r>
              <a:rPr lang="en-US" sz="1800" dirty="0" err="1" smtClean="0">
                <a:solidFill>
                  <a:srgbClr val="0000FF"/>
                </a:solidFill>
              </a:rPr>
              <a:t>exp</a:t>
            </a:r>
            <a:r>
              <a:rPr lang="en-US" sz="1800" dirty="0" smtClean="0"/>
              <a:t> into </a:t>
            </a:r>
            <a:r>
              <a:rPr lang="en-US" sz="1800" dirty="0" err="1" smtClean="0">
                <a:solidFill>
                  <a:srgbClr val="0000FF"/>
                </a:solidFill>
              </a:rPr>
              <a:t>eax</a:t>
            </a:r>
            <a:r>
              <a:rPr lang="en-US" sz="1800" dirty="0" smtClean="0"/>
              <a:t>&gt;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“</a:t>
            </a:r>
            <a:r>
              <a:rPr lang="en-US" sz="1800" dirty="0" smtClean="0"/>
              <a:t>if (</a:t>
            </a:r>
            <a:r>
              <a:rPr lang="en-US" sz="1800" dirty="0" err="1" smtClean="0"/>
              <a:t>eax</a:t>
            </a:r>
            <a:r>
              <a:rPr lang="en-US" sz="1800" dirty="0" smtClean="0"/>
              <a:t> &lt; 0 || </a:t>
            </a:r>
            <a:r>
              <a:rPr lang="en-US" sz="1800" dirty="0" err="1" smtClean="0"/>
              <a:t>eax</a:t>
            </a:r>
            <a:r>
              <a:rPr lang="en-US" sz="1800" dirty="0" smtClean="0"/>
              <a:t> &gt; 2</a:t>
            </a:r>
            <a:r>
              <a:rPr lang="en-US" sz="1800" dirty="0" smtClean="0"/>
              <a:t>) </a:t>
            </a:r>
            <a:r>
              <a:rPr lang="en-US" sz="1800" dirty="0" err="1" smtClean="0"/>
              <a:t>jmp</a:t>
            </a:r>
            <a:r>
              <a:rPr lang="en-US" sz="1800" dirty="0" smtClean="0"/>
              <a:t> done”</a:t>
            </a:r>
            <a:endParaRPr lang="en-US" sz="18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eax</a:t>
            </a:r>
            <a:r>
              <a:rPr lang="en-US" sz="1800" dirty="0" smtClean="0"/>
              <a:t>, </a:t>
            </a:r>
            <a:r>
              <a:rPr lang="en-US" sz="1800" dirty="0" err="1" smtClean="0"/>
              <a:t>swtab</a:t>
            </a:r>
            <a:r>
              <a:rPr lang="en-US" sz="1800" dirty="0" smtClean="0"/>
              <a:t>[</a:t>
            </a:r>
            <a:r>
              <a:rPr lang="en-US" sz="1800" dirty="0" err="1" smtClean="0"/>
              <a:t>eax</a:t>
            </a:r>
            <a:r>
              <a:rPr lang="en-US" sz="1800" dirty="0" smtClean="0"/>
              <a:t> * 4</a:t>
            </a:r>
            <a:r>
              <a:rPr lang="en-US" sz="1800" dirty="0" smtClean="0"/>
              <a:t>]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/>
              <a:t>jmp</a:t>
            </a:r>
            <a:r>
              <a:rPr lang="en-US" sz="1800" dirty="0" smtClean="0"/>
              <a:t> </a:t>
            </a:r>
            <a:r>
              <a:rPr lang="en-US" sz="1800" dirty="0" err="1" smtClean="0"/>
              <a:t>eax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L0:	</a:t>
            </a:r>
            <a:r>
              <a:rPr lang="en-US" sz="1800" dirty="0" smtClean="0"/>
              <a:t>&lt;code for </a:t>
            </a:r>
            <a:r>
              <a:rPr lang="en-US" sz="1800" dirty="0" smtClean="0">
                <a:solidFill>
                  <a:srgbClr val="0000FF"/>
                </a:solidFill>
              </a:rPr>
              <a:t>stms0</a:t>
            </a:r>
            <a:r>
              <a:rPr lang="en-US" sz="1800" dirty="0" smtClean="0"/>
              <a:t>&gt;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jmp</a:t>
            </a:r>
            <a:r>
              <a:rPr lang="en-US" sz="1800" dirty="0" smtClean="0"/>
              <a:t> done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L1:	</a:t>
            </a:r>
            <a:r>
              <a:rPr lang="en-US" sz="1800" dirty="0" smtClean="0"/>
              <a:t>&lt;code for </a:t>
            </a:r>
            <a:r>
              <a:rPr lang="en-US" sz="1800" dirty="0" smtClean="0">
                <a:solidFill>
                  <a:srgbClr val="0000FF"/>
                </a:solidFill>
              </a:rPr>
              <a:t>stms1</a:t>
            </a:r>
            <a:r>
              <a:rPr lang="en-US" sz="1800" dirty="0" smtClean="0"/>
              <a:t>&gt;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jmp</a:t>
            </a:r>
            <a:r>
              <a:rPr lang="en-US" sz="1800" dirty="0" smtClean="0"/>
              <a:t> done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L2:	</a:t>
            </a:r>
            <a:r>
              <a:rPr lang="en-US" sz="1800" dirty="0" smtClean="0"/>
              <a:t>&lt;code for </a:t>
            </a:r>
            <a:r>
              <a:rPr lang="en-US" sz="1800" dirty="0" smtClean="0">
                <a:solidFill>
                  <a:srgbClr val="0000FF"/>
                </a:solidFill>
              </a:rPr>
              <a:t>stms2</a:t>
            </a:r>
            <a:r>
              <a:rPr lang="en-US" sz="1800" dirty="0" smtClean="0"/>
              <a:t>&gt;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jmp</a:t>
            </a:r>
            <a:r>
              <a:rPr lang="en-US" sz="1800" dirty="0" smtClean="0"/>
              <a:t> done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done</a:t>
            </a:r>
            <a:r>
              <a:rPr lang="en-US" sz="1800" dirty="0" smtClean="0"/>
              <a:t>:</a:t>
            </a:r>
            <a:endParaRPr lang="en-US" sz="1800" dirty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.data</a:t>
            </a:r>
            <a:endParaRPr lang="en-US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/>
              <a:t>swtab</a:t>
            </a:r>
            <a:r>
              <a:rPr lang="en-US" sz="1800" dirty="0" smtClean="0"/>
              <a:t>	</a:t>
            </a:r>
            <a:r>
              <a:rPr lang="en-US" sz="1800" dirty="0" err="1" smtClean="0"/>
              <a:t>dd</a:t>
            </a:r>
            <a:r>
              <a:rPr lang="en-US" sz="1800" dirty="0" smtClean="0"/>
              <a:t> </a:t>
            </a:r>
            <a:r>
              <a:rPr lang="en-US" sz="1800" dirty="0" smtClean="0"/>
              <a:t>L0	; switch table</a:t>
            </a:r>
            <a:endParaRPr lang="en-US" sz="18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L1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</a:t>
            </a:r>
            <a:r>
              <a:rPr lang="en-US" sz="1800" dirty="0" smtClean="0"/>
              <a:t>L</a:t>
            </a: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38200" y="5187275"/>
            <a:ext cx="25146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Assume no "</a:t>
            </a:r>
            <a:r>
              <a:rPr lang="en-US" dirty="0" err="1" smtClean="0"/>
              <a:t>fallthru</a:t>
            </a:r>
            <a:r>
              <a:rPr lang="en-US" dirty="0" smtClean="0"/>
              <a:t>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533400" y="1524001"/>
            <a:ext cx="8305800" cy="3810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How to translate language constructs from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into assembly code?</a:t>
            </a:r>
          </a:p>
          <a:p>
            <a:endParaRPr lang="en-US" sz="2000" dirty="0" smtClean="0"/>
          </a:p>
          <a:p>
            <a:r>
              <a:rPr lang="en-US" sz="2000" dirty="0" smtClean="0"/>
              <a:t>X = Y, X op Y, IF-THEN, IF-THEN-ELSE, WHILE, </a:t>
            </a:r>
            <a:r>
              <a:rPr lang="en-US" sz="2000" dirty="0" err="1" smtClean="0"/>
              <a:t>etc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If you know assembler code for any chip, the translation </a:t>
            </a:r>
            <a:r>
              <a:rPr lang="en-US" sz="2000" i="1" dirty="0" smtClean="0"/>
              <a:t>templates</a:t>
            </a:r>
            <a:r>
              <a:rPr lang="en-US" sz="2000" dirty="0" smtClean="0"/>
              <a:t> should be </a:t>
            </a:r>
            <a:r>
              <a:rPr lang="en-US" sz="2000" i="1" dirty="0"/>
              <a:t>o</a:t>
            </a:r>
            <a:r>
              <a:rPr lang="en-US" sz="2000" i="1" dirty="0" smtClean="0"/>
              <a:t>bvious</a:t>
            </a:r>
          </a:p>
          <a:p>
            <a:endParaRPr lang="en-US" sz="2000" dirty="0"/>
          </a:p>
          <a:p>
            <a:r>
              <a:rPr lang="en-US" sz="2000" dirty="0" smtClean="0"/>
              <a:t>If you don't know assembler code, imagine translating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constructs into a primitive language whose only control flow is GOTO</a:t>
            </a:r>
            <a:endParaRPr lang="en-US" sz="2000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4200415-C0E2-441F-BD26-418EC4B1521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1366520" y="152400"/>
            <a:ext cx="77724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Basic Statements and Expressions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F367A9B0-ABC6-49D5-AAD9-AE3BD553FBA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76400"/>
            <a:ext cx="77724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C/C</a:t>
            </a:r>
            <a:r>
              <a:rPr lang="en-US" sz="2400" dirty="0" smtClean="0"/>
              <a:t>++/</a:t>
            </a:r>
            <a:r>
              <a:rPr lang="en-US" sz="2400" dirty="0" smtClean="0"/>
              <a:t>Java have 1-dimensional arrays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0-origin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array </a:t>
            </a:r>
            <a:r>
              <a:rPr lang="en-US" sz="2000" dirty="0" smtClean="0"/>
              <a:t>with 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 elements contains </a:t>
            </a:r>
            <a:r>
              <a:rPr lang="en-US" sz="2000" dirty="0" smtClean="0"/>
              <a:t>variables: a[0] … a[n-1]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C/C++ n-dimensional arrays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Multiple dimensions; row major order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Java n-dimensional "jagged" arrays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B84A129C-1C7B-4B66-A4FE-6443B024CE8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0-Origin 1-D Integer Arrays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02360" y="1524000"/>
            <a:ext cx="7391400" cy="28194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1800" dirty="0" smtClean="0"/>
              <a:t>exp1[exp2]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>
              <a:solidFill>
                <a:srgbClr val="3366FF"/>
              </a:solidFill>
            </a:endParaRPr>
          </a:p>
          <a:p>
            <a:pPr eaLnBrk="1" hangingPunct="1"/>
            <a:r>
              <a:rPr lang="en-US" sz="2000" dirty="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&lt;evaluate </a:t>
            </a:r>
            <a:r>
              <a:rPr lang="en-US" sz="2000" dirty="0" smtClean="0">
                <a:solidFill>
                  <a:srgbClr val="0000FF"/>
                </a:solidFill>
              </a:rPr>
              <a:t>exp1</a:t>
            </a:r>
            <a:r>
              <a:rPr lang="en-US" sz="2000" dirty="0" smtClean="0"/>
              <a:t> </a:t>
            </a:r>
            <a:r>
              <a:rPr lang="en-US" sz="2000" dirty="0" smtClean="0"/>
              <a:t>into </a:t>
            </a:r>
            <a:r>
              <a:rPr lang="en-US" sz="2000" dirty="0" err="1" smtClean="0">
                <a:solidFill>
                  <a:srgbClr val="0000FF"/>
                </a:solidFill>
              </a:rPr>
              <a:t>eax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&lt;evaluate </a:t>
            </a:r>
            <a:r>
              <a:rPr lang="en-US" sz="2000" dirty="0" smtClean="0">
                <a:solidFill>
                  <a:srgbClr val="0000FF"/>
                </a:solidFill>
              </a:rPr>
              <a:t>exp2</a:t>
            </a:r>
            <a:r>
              <a:rPr lang="en-US" sz="2000" dirty="0" smtClean="0"/>
              <a:t> </a:t>
            </a:r>
            <a:r>
              <a:rPr lang="en-US" sz="2000" dirty="0" smtClean="0"/>
              <a:t>into </a:t>
            </a:r>
            <a:r>
              <a:rPr lang="en-US" sz="2000" dirty="0" err="1" smtClean="0">
                <a:solidFill>
                  <a:srgbClr val="0000FF"/>
                </a:solidFill>
              </a:rPr>
              <a:t>edx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address is [</a:t>
            </a:r>
            <a:r>
              <a:rPr lang="en-US" sz="2000" dirty="0" smtClean="0">
                <a:solidFill>
                  <a:srgbClr val="0000FF"/>
                </a:solidFill>
              </a:rPr>
              <a:t>eax+4*</a:t>
            </a:r>
            <a:r>
              <a:rPr lang="en-US" sz="2000" dirty="0" err="1" smtClean="0">
                <a:solidFill>
                  <a:srgbClr val="0000FF"/>
                </a:solidFill>
              </a:rPr>
              <a:t>edx</a:t>
            </a:r>
            <a:r>
              <a:rPr lang="en-US" sz="2000" dirty="0" smtClean="0"/>
              <a:t>]	; 4 bytes per element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88878"/>
              </p:ext>
            </p:extLst>
          </p:nvPr>
        </p:nvGraphicFramePr>
        <p:xfrm>
          <a:off x="1656080" y="5420360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8200" y="5410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contiguous cells in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838200" y="4267200"/>
            <a:ext cx="7772400" cy="1976438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AA9B9143-897D-4566-A4D8-9BEAE187DB7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2-D Arrays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371600"/>
            <a:ext cx="8153400" cy="2569726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dirty="0" smtClean="0"/>
              <a:t>C, </a:t>
            </a:r>
            <a:r>
              <a:rPr lang="en-US" sz="1800" dirty="0" err="1" smtClean="0"/>
              <a:t>etc</a:t>
            </a:r>
            <a:r>
              <a:rPr lang="en-US" sz="1800" dirty="0" smtClean="0"/>
              <a:t> (the curly-brace languages) use </a:t>
            </a:r>
            <a:r>
              <a:rPr lang="en-US" sz="1800" dirty="0" smtClean="0"/>
              <a:t>row-major </a:t>
            </a:r>
            <a:r>
              <a:rPr lang="en-US" sz="1800" dirty="0" smtClean="0"/>
              <a:t>order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marL="457200" lvl="1" indent="0" eaLnBrk="1" hangingPunct="1">
              <a:buNone/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sz="1800" dirty="0" smtClean="0"/>
              <a:t>Fortran (and Excel) </a:t>
            </a:r>
            <a:r>
              <a:rPr lang="en-US" sz="1800" dirty="0" smtClean="0"/>
              <a:t>uses column-major order</a:t>
            </a:r>
          </a:p>
          <a:p>
            <a:pPr lvl="1" eaLnBrk="1" hangingPunct="1">
              <a:defRPr/>
            </a:pPr>
            <a:r>
              <a:rPr lang="en-US" sz="1600" dirty="0" smtClean="0"/>
              <a:t>Exercises: What is the layout?  How do you calculate location of </a:t>
            </a:r>
            <a:r>
              <a:rPr lang="en-US" sz="1600" dirty="0" smtClean="0"/>
              <a:t>a[</a:t>
            </a:r>
            <a:r>
              <a:rPr lang="en-US" sz="1600" dirty="0" err="1" smtClean="0"/>
              <a:t>i</a:t>
            </a:r>
            <a:r>
              <a:rPr lang="en-US" sz="1600" dirty="0" smtClean="0"/>
              <a:t>, j]?  </a:t>
            </a:r>
            <a:r>
              <a:rPr lang="en-US" sz="1600" dirty="0" smtClean="0"/>
              <a:t>What happens when you pass array references between Fortran and </a:t>
            </a:r>
            <a:r>
              <a:rPr lang="en-US" sz="1600" dirty="0" smtClean="0"/>
              <a:t>C </a:t>
            </a:r>
            <a:r>
              <a:rPr lang="en-US" sz="1600" dirty="0" smtClean="0"/>
              <a:t>code</a:t>
            </a:r>
            <a:r>
              <a:rPr lang="en-US" sz="1600" dirty="0" smtClean="0"/>
              <a:t>?</a:t>
            </a:r>
          </a:p>
          <a:p>
            <a:pPr lvl="1"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1800" dirty="0" smtClean="0"/>
              <a:t>Java </a:t>
            </a:r>
            <a:r>
              <a:rPr lang="en-US" sz="1800" dirty="0" smtClean="0"/>
              <a:t>has "jagged" arrays - array of arrays</a:t>
            </a:r>
            <a:endParaRPr lang="en-US" sz="1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71924"/>
              </p:ext>
            </p:extLst>
          </p:nvPr>
        </p:nvGraphicFramePr>
        <p:xfrm>
          <a:off x="1469891" y="1825506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82745"/>
              </p:ext>
            </p:extLst>
          </p:nvPr>
        </p:nvGraphicFramePr>
        <p:xfrm>
          <a:off x="4267200" y="1828800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7086600" y="1828800"/>
            <a:ext cx="4572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...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287119" y="4991937"/>
            <a:ext cx="616226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87119" y="5291975"/>
            <a:ext cx="616226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87119" y="5596775"/>
            <a:ext cx="616226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05271" y="4997322"/>
            <a:ext cx="1284897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5  -4  23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30268" y="5302122"/>
            <a:ext cx="930727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1 2 6 3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68507" y="5596775"/>
            <a:ext cx="473527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99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" name="Straight Arrow Connector 4"/>
          <p:cNvCxnSpPr>
            <a:stCxn id="3" idx="3"/>
            <a:endCxn id="13" idx="1"/>
          </p:cNvCxnSpPr>
          <p:nvPr/>
        </p:nvCxnSpPr>
        <p:spPr bwMode="auto">
          <a:xfrm>
            <a:off x="1903345" y="5144337"/>
            <a:ext cx="501926" cy="53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11" idx="3"/>
            <a:endCxn id="14" idx="1"/>
          </p:cNvCxnSpPr>
          <p:nvPr/>
        </p:nvCxnSpPr>
        <p:spPr bwMode="auto">
          <a:xfrm>
            <a:off x="1903345" y="5444375"/>
            <a:ext cx="2426923" cy="101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2" idx="3"/>
            <a:endCxn id="15" idx="1"/>
          </p:cNvCxnSpPr>
          <p:nvPr/>
        </p:nvCxnSpPr>
        <p:spPr bwMode="auto">
          <a:xfrm>
            <a:off x="1903345" y="5749175"/>
            <a:ext cx="26516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175184" y="4309632"/>
            <a:ext cx="293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 </a:t>
            </a:r>
            <a:r>
              <a:rPr lang="en-US" i="1" dirty="0" smtClean="0"/>
              <a:t>jagged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int[][] array = {{3, 4, 5}, {77, 50}};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30268" y="4858026"/>
            <a:ext cx="4567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[][] a = { {1,5,-4,23}, {1,2,6,3}, {99} }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A[row</a:t>
            </a:r>
            <a:r>
              <a:rPr lang="en-US" dirty="0" smtClean="0"/>
              <a:t>, col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K-</a:t>
            </a:r>
            <a:fld id="{19FBAF0B-E7BF-4A4C-9750-FBE4F29F3E0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81546" y="1652072"/>
          <a:ext cx="277177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4296" y="217539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62621" y="11832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420121" y="1828800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420121" y="1896249"/>
            <a:ext cx="2266158" cy="23735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420121" y="2209800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420121" y="2579132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420121" y="2971800"/>
            <a:ext cx="226615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5420120" y="2264123"/>
            <a:ext cx="2266158" cy="23735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5420120" y="2656790"/>
            <a:ext cx="2266158" cy="23735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420121" y="1217652"/>
            <a:ext cx="226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ow-major layout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381000" y="3581400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3178309" y="3584694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5921509" y="3581400"/>
          <a:ext cx="27717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355"/>
                <a:gridCol w="554355"/>
                <a:gridCol w="554355"/>
                <a:gridCol w="554355"/>
                <a:gridCol w="554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57198" y="4497234"/>
            <a:ext cx="7924801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int</a:t>
            </a:r>
            <a:r>
              <a:rPr lang="en-US" dirty="0" smtClean="0"/>
              <a:t> A[row, col] = @A + (row * </a:t>
            </a:r>
            <a:r>
              <a:rPr lang="en-US" dirty="0" err="1" smtClean="0"/>
              <a:t>numcols</a:t>
            </a:r>
            <a:r>
              <a:rPr lang="en-US" dirty="0" smtClean="0"/>
              <a:t> + col) * 4		// 0-based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198" y="5217313"/>
            <a:ext cx="7924801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</a:t>
            </a:r>
            <a:r>
              <a:rPr lang="en-US" dirty="0" smtClean="0"/>
              <a:t>[row, col] = @A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+ (row – </a:t>
            </a:r>
            <a:r>
              <a:rPr lang="en-US" dirty="0" err="1" smtClean="0"/>
              <a:t>rowmin</a:t>
            </a:r>
            <a:r>
              <a:rPr lang="en-US" dirty="0" smtClean="0"/>
              <a:t>) * (</a:t>
            </a:r>
            <a:r>
              <a:rPr lang="en-US" dirty="0" err="1" smtClean="0"/>
              <a:t>colmax</a:t>
            </a:r>
            <a:r>
              <a:rPr lang="en-US" dirty="0" smtClean="0"/>
              <a:t> – </a:t>
            </a:r>
            <a:r>
              <a:rPr lang="en-US" dirty="0" err="1" smtClean="0"/>
              <a:t>colmin</a:t>
            </a:r>
            <a:r>
              <a:rPr lang="en-US" dirty="0" smtClean="0"/>
              <a:t> + 1) * </a:t>
            </a:r>
            <a:r>
              <a:rPr lang="en-US" dirty="0" err="1" smtClean="0"/>
              <a:t>elemsize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+ (col – </a:t>
            </a:r>
            <a:r>
              <a:rPr lang="en-US" dirty="0" err="1" smtClean="0"/>
              <a:t>colmin</a:t>
            </a:r>
            <a:r>
              <a:rPr lang="en-US" dirty="0" smtClean="0"/>
              <a:t>)   * </a:t>
            </a:r>
            <a:r>
              <a:rPr lang="en-US" dirty="0" err="1" smtClean="0"/>
              <a:t>elemsize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53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smtClean="0"/>
              <a:t>K-</a:t>
            </a:r>
            <a:fld id="{92394BD4-F83D-4FC9-B2BF-0C8D24D68E6E}" type="slidenum">
              <a:rPr lang="en-US" smtClean="0"/>
              <a:pPr eaLnBrk="1" hangingPunct="1"/>
              <a:t>34</a:t>
            </a:fld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144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sz="2800" dirty="0"/>
              <a:t>Code Generation for Objects</a:t>
            </a:r>
          </a:p>
          <a:p>
            <a:pPr lvl="1" eaLnBrk="1" hangingPunct="1"/>
            <a:r>
              <a:rPr lang="en-US" sz="2400" dirty="0"/>
              <a:t>Representation</a:t>
            </a:r>
          </a:p>
          <a:p>
            <a:pPr lvl="1" eaLnBrk="1" hangingPunct="1"/>
            <a:r>
              <a:rPr lang="en-US" sz="2400" dirty="0"/>
              <a:t>Method calls</a:t>
            </a:r>
          </a:p>
          <a:p>
            <a:pPr lvl="1" eaLnBrk="1" hangingPunct="1"/>
            <a:r>
              <a:rPr lang="en-US" sz="2400" dirty="0"/>
              <a:t>Inheritance and </a:t>
            </a:r>
            <a:r>
              <a:rPr lang="en-US" sz="2400" dirty="0" smtClean="0"/>
              <a:t>overriding</a:t>
            </a:r>
          </a:p>
          <a:p>
            <a:pPr lvl="1" eaLnBrk="1" hangingPunct="1"/>
            <a:endParaRPr lang="en-US" sz="2400" dirty="0"/>
          </a:p>
          <a:p>
            <a:pPr eaLnBrk="1" hangingPunct="1"/>
            <a:r>
              <a:rPr lang="en-US" sz="2800" dirty="0"/>
              <a:t>Strategies for implementing code </a:t>
            </a:r>
            <a:r>
              <a:rPr lang="en-US" sz="2800" dirty="0" smtClean="0"/>
              <a:t>generators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Code improvement – optimization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8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Conventions in Examples</a:t>
            </a:r>
            <a:endParaRPr lang="en-US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8305800" cy="4594865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Examples show code snippets in isolation</a:t>
            </a:r>
          </a:p>
          <a:p>
            <a:endParaRPr lang="en-US" sz="2000" dirty="0" smtClean="0"/>
          </a:p>
          <a:p>
            <a:r>
              <a:rPr lang="en-US" sz="2000" dirty="0" smtClean="0"/>
              <a:t>Real code generator needs to deal with things like: </a:t>
            </a:r>
          </a:p>
          <a:p>
            <a:pPr lvl="1"/>
            <a:r>
              <a:rPr lang="en-US" sz="1600" dirty="0" smtClean="0"/>
              <a:t>Which registers are in use at which point in the program</a:t>
            </a:r>
          </a:p>
          <a:p>
            <a:pPr lvl="1"/>
            <a:r>
              <a:rPr lang="en-US" sz="1600" dirty="0" smtClean="0"/>
              <a:t>Which registers to spill into memory (pushed onto stack or stored in stack frame) when a new register is needed and no free ones are available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Register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/>
              <a:t>used below as a generic example </a:t>
            </a:r>
          </a:p>
          <a:p>
            <a:pPr lvl="1"/>
            <a:r>
              <a:rPr lang="en-US" sz="1600" dirty="0" smtClean="0"/>
              <a:t>Rename as needed for more complex code 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Examples include </a:t>
            </a:r>
            <a:r>
              <a:rPr lang="en-US" sz="2000" dirty="0" smtClean="0"/>
              <a:t>a few peephole optimizations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4200415-C0E2-441F-BD26-418EC4B152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86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DEBBDD9C-4A6B-47CD-AA36-383EB379712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Generation for Constants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96502" y="1295400"/>
            <a:ext cx="6629400" cy="46482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1" eaLnBrk="1" hangingPunct="1"/>
            <a:r>
              <a:rPr lang="en-US" sz="2000" dirty="0" smtClean="0">
                <a:solidFill>
                  <a:srgbClr val="3366FF"/>
                </a:solidFill>
              </a:rPr>
              <a:t>17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r>
              <a:rPr lang="en-US" sz="2400" dirty="0" smtClean="0"/>
              <a:t>Idea</a:t>
            </a:r>
          </a:p>
          <a:p>
            <a:pPr lvl="1" eaLnBrk="1" hangingPunct="1"/>
            <a:r>
              <a:rPr lang="en-US" sz="2000" dirty="0" smtClean="0"/>
              <a:t>Realize </a:t>
            </a:r>
            <a:r>
              <a:rPr lang="en-US" sz="2000" dirty="0"/>
              <a:t>constant value in a register</a:t>
            </a:r>
            <a:endParaRPr lang="en-US" sz="2200" dirty="0"/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r>
              <a:rPr lang="en-US" sz="2400" dirty="0" smtClean="0"/>
              <a:t>x86</a:t>
            </a:r>
          </a:p>
          <a:p>
            <a:pPr lvl="1" eaLnBrk="1" hangingPunct="1"/>
            <a:r>
              <a:rPr lang="en-US" sz="2000" dirty="0" err="1" smtClean="0">
                <a:solidFill>
                  <a:srgbClr val="3366FF"/>
                </a:solidFill>
              </a:rPr>
              <a:t>mov</a:t>
            </a:r>
            <a:r>
              <a:rPr lang="en-US" sz="2000" dirty="0" smtClean="0">
                <a:solidFill>
                  <a:srgbClr val="3366FF"/>
                </a:solidFill>
              </a:rPr>
              <a:t>  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>
                <a:solidFill>
                  <a:srgbClr val="3366FF"/>
                </a:solidFill>
              </a:rPr>
              <a:t>, 17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Peephole Optimization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if constant is 0, then: </a:t>
            </a:r>
            <a:r>
              <a:rPr lang="en-US" sz="2000" dirty="0" err="1" smtClean="0">
                <a:solidFill>
                  <a:srgbClr val="3366FF"/>
                </a:solidFill>
              </a:rPr>
              <a:t>xor</a:t>
            </a:r>
            <a:r>
              <a:rPr lang="en-US" sz="2000" dirty="0" smtClean="0">
                <a:solidFill>
                  <a:srgbClr val="3366FF"/>
                </a:solidFill>
              </a:rPr>
              <a:t> 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>
                <a:solidFill>
                  <a:srgbClr val="3366FF"/>
                </a:solidFill>
              </a:rPr>
              <a:t>,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endParaRPr lang="en-US" sz="200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A6CB78CC-D52A-4F2D-84F1-83E2AD5033F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Statement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6477000" cy="316388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1" eaLnBrk="1" hangingPunct="1"/>
            <a:r>
              <a:rPr lang="en-US" sz="2000" dirty="0" err="1" smtClean="0"/>
              <a:t>var</a:t>
            </a:r>
            <a:r>
              <a:rPr lang="en-US" sz="2000" dirty="0" smtClean="0"/>
              <a:t> = </a:t>
            </a:r>
            <a:r>
              <a:rPr lang="en-US" sz="2000" dirty="0" err="1" smtClean="0"/>
              <a:t>exp</a:t>
            </a:r>
            <a:r>
              <a:rPr lang="en-US" sz="2000" dirty="0" smtClean="0"/>
              <a:t>;	// </a:t>
            </a:r>
            <a:r>
              <a:rPr lang="en-US" sz="2000" dirty="0" err="1" smtClean="0">
                <a:solidFill>
                  <a:srgbClr val="0000FF"/>
                </a:solidFill>
              </a:rPr>
              <a:t>var</a:t>
            </a:r>
            <a:r>
              <a:rPr lang="en-US" sz="2000" dirty="0" smtClean="0"/>
              <a:t> is a local variable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x86</a:t>
            </a:r>
          </a:p>
          <a:p>
            <a:pPr lvl="1" eaLnBrk="1" hangingPunct="1"/>
            <a:r>
              <a:rPr lang="en-US" sz="2000" dirty="0" smtClean="0"/>
              <a:t>&lt;evaluate </a:t>
            </a:r>
            <a:r>
              <a:rPr lang="en-US" sz="2000" dirty="0" err="1" smtClean="0">
                <a:solidFill>
                  <a:srgbClr val="3366FF"/>
                </a:solidFill>
              </a:rPr>
              <a:t>exp</a:t>
            </a:r>
            <a:r>
              <a:rPr lang="en-US" sz="2000" dirty="0" smtClean="0"/>
              <a:t> into, say,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/>
              <a:t>&gt;</a:t>
            </a:r>
          </a:p>
          <a:p>
            <a:pPr lvl="1" eaLnBrk="1" hangingPunct="1"/>
            <a:r>
              <a:rPr lang="en-US" sz="2000" dirty="0" err="1" smtClean="0">
                <a:solidFill>
                  <a:srgbClr val="3366FF"/>
                </a:solidFill>
              </a:rPr>
              <a:t>mov</a:t>
            </a:r>
            <a:r>
              <a:rPr lang="en-US" sz="2000" dirty="0" smtClean="0">
                <a:solidFill>
                  <a:srgbClr val="3366FF"/>
                </a:solidFill>
              </a:rPr>
              <a:t>   [</a:t>
            </a:r>
            <a:r>
              <a:rPr lang="en-US" sz="2000" dirty="0" err="1" smtClean="0">
                <a:solidFill>
                  <a:srgbClr val="3366FF"/>
                </a:solidFill>
              </a:rPr>
              <a:t>ebp-offset</a:t>
            </a:r>
            <a:r>
              <a:rPr lang="en-US" sz="2000" baseline="-25000" dirty="0" err="1" smtClean="0">
                <a:solidFill>
                  <a:srgbClr val="3366FF"/>
                </a:solidFill>
              </a:rPr>
              <a:t>var</a:t>
            </a:r>
            <a:r>
              <a:rPr lang="en-US" sz="2000" dirty="0" smtClean="0">
                <a:solidFill>
                  <a:srgbClr val="3366FF"/>
                </a:solidFill>
              </a:rPr>
              <a:t>],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endParaRPr lang="en-US" sz="2000" dirty="0" smtClean="0">
              <a:solidFill>
                <a:srgbClr val="3366FF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90A66740-2432-4071-A976-38174E78D82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Unary Minus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828800" y="1600200"/>
            <a:ext cx="4982497" cy="4114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	-</a:t>
            </a:r>
            <a:r>
              <a:rPr lang="en-US" sz="2000" dirty="0" err="1" smtClean="0"/>
              <a:t>exp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&lt;evaluate </a:t>
            </a:r>
            <a:r>
              <a:rPr lang="en-US" sz="2000" dirty="0" err="1" smtClean="0">
                <a:solidFill>
                  <a:srgbClr val="3366FF"/>
                </a:solidFill>
              </a:rPr>
              <a:t>exp</a:t>
            </a:r>
            <a:r>
              <a:rPr lang="en-US" sz="2000" dirty="0" smtClean="0"/>
              <a:t> into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3366FF"/>
                </a:solidFill>
              </a:rPr>
              <a:t>neg</a:t>
            </a:r>
            <a:r>
              <a:rPr lang="en-US" sz="2000" dirty="0" smtClean="0">
                <a:solidFill>
                  <a:srgbClr val="3366FF"/>
                </a:solidFill>
              </a:rPr>
              <a:t> 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endParaRPr lang="en-US" sz="2000" dirty="0" smtClean="0">
              <a:solidFill>
                <a:srgbClr val="3366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Optimization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Collapse </a:t>
            </a:r>
            <a:r>
              <a:rPr lang="en-US" sz="2000" dirty="0" smtClean="0">
                <a:solidFill>
                  <a:srgbClr val="3366FF"/>
                </a:solidFill>
              </a:rPr>
              <a:t>-(-</a:t>
            </a:r>
            <a:r>
              <a:rPr lang="en-US" sz="2000" dirty="0" err="1" smtClean="0">
                <a:solidFill>
                  <a:srgbClr val="3366FF"/>
                </a:solidFill>
              </a:rPr>
              <a:t>exp</a:t>
            </a:r>
            <a:r>
              <a:rPr lang="en-US" sz="2000" dirty="0" smtClean="0">
                <a:solidFill>
                  <a:srgbClr val="3366FF"/>
                </a:solidFill>
              </a:rPr>
              <a:t>)</a:t>
            </a:r>
            <a:r>
              <a:rPr lang="en-US" sz="2000" dirty="0" smtClean="0"/>
              <a:t> to </a:t>
            </a:r>
            <a:r>
              <a:rPr lang="en-US" sz="2000" dirty="0" err="1" smtClean="0">
                <a:solidFill>
                  <a:srgbClr val="3366FF"/>
                </a:solidFill>
              </a:rPr>
              <a:t>exp</a:t>
            </a:r>
            <a:endParaRPr lang="en-US" sz="2000" dirty="0" smtClean="0">
              <a:solidFill>
                <a:srgbClr val="33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Unary plus is a no-op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7CDFD96-7F9D-4CEB-8255-49BC065BCAF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+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219200"/>
            <a:ext cx="7772400" cy="46482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dirty="0" smtClean="0"/>
              <a:t>	exp1 + exp2</a:t>
            </a:r>
            <a:endParaRPr lang="en-US" sz="2000" dirty="0" smtClean="0"/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r>
              <a:rPr lang="en-US" sz="2400" dirty="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&lt;evaluate </a:t>
            </a:r>
            <a:r>
              <a:rPr lang="en-US" sz="2000" dirty="0" smtClean="0">
                <a:solidFill>
                  <a:srgbClr val="0000FF"/>
                </a:solidFill>
              </a:rPr>
              <a:t>exp1</a:t>
            </a:r>
            <a:r>
              <a:rPr lang="en-US" sz="2000" dirty="0" smtClean="0"/>
              <a:t> into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&lt;evaluate </a:t>
            </a:r>
            <a:r>
              <a:rPr lang="en-US" sz="2000" dirty="0" smtClean="0">
                <a:solidFill>
                  <a:srgbClr val="0000FF"/>
                </a:solidFill>
              </a:rPr>
              <a:t>exp2</a:t>
            </a:r>
            <a:r>
              <a:rPr lang="en-US" sz="2000" dirty="0" smtClean="0"/>
              <a:t> into </a:t>
            </a:r>
            <a:r>
              <a:rPr lang="en-US" sz="2000" dirty="0" err="1" smtClean="0">
                <a:solidFill>
                  <a:srgbClr val="3366FF"/>
                </a:solidFill>
              </a:rPr>
              <a:t>edx</a:t>
            </a:r>
            <a:r>
              <a:rPr lang="en-US" sz="2000" dirty="0" smtClean="0"/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	add </a:t>
            </a:r>
            <a:r>
              <a:rPr lang="en-US" sz="2000" dirty="0" err="1" smtClean="0">
                <a:solidFill>
                  <a:srgbClr val="3366FF"/>
                </a:solidFill>
              </a:rPr>
              <a:t>eax</a:t>
            </a:r>
            <a:r>
              <a:rPr lang="en-US" sz="2000" dirty="0" smtClean="0">
                <a:solidFill>
                  <a:srgbClr val="3366FF"/>
                </a:solidFill>
              </a:rPr>
              <a:t>, </a:t>
            </a:r>
            <a:r>
              <a:rPr lang="en-US" sz="2000" dirty="0" err="1" smtClean="0">
                <a:solidFill>
                  <a:srgbClr val="3366FF"/>
                </a:solidFill>
              </a:rPr>
              <a:t>edx</a:t>
            </a:r>
            <a:endParaRPr lang="en-US" sz="2000" dirty="0" smtClean="0">
              <a:solidFill>
                <a:srgbClr val="3366FF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1800" dirty="0">
              <a:solidFill>
                <a:srgbClr val="3366FF"/>
              </a:solidFill>
            </a:endParaRPr>
          </a:p>
          <a:p>
            <a:pPr eaLnBrk="1" hangingPunct="1"/>
            <a:r>
              <a:rPr lang="en-US" sz="2400" dirty="0"/>
              <a:t>Optimizations</a:t>
            </a:r>
          </a:p>
          <a:p>
            <a:pPr lvl="1" eaLnBrk="1" hangingPunct="1"/>
            <a:r>
              <a:rPr lang="en-US" sz="2000" dirty="0"/>
              <a:t>If </a:t>
            </a:r>
            <a:r>
              <a:rPr lang="en-US" sz="2000" dirty="0">
                <a:solidFill>
                  <a:srgbClr val="3366FF"/>
                </a:solidFill>
              </a:rPr>
              <a:t>exp2</a:t>
            </a:r>
            <a:r>
              <a:rPr lang="en-US" sz="2000" dirty="0"/>
              <a:t> is a simple variable or </a:t>
            </a:r>
            <a:r>
              <a:rPr lang="en-US" sz="2000" dirty="0" smtClean="0"/>
              <a:t>constant: </a:t>
            </a:r>
            <a:r>
              <a:rPr lang="en-US" sz="2000" dirty="0" smtClean="0">
                <a:solidFill>
                  <a:srgbClr val="3366FF"/>
                </a:solidFill>
              </a:rPr>
              <a:t>add  </a:t>
            </a:r>
            <a:r>
              <a:rPr lang="en-US" sz="2000" dirty="0" err="1">
                <a:solidFill>
                  <a:srgbClr val="3366FF"/>
                </a:solidFill>
              </a:rPr>
              <a:t>eax</a:t>
            </a:r>
            <a:r>
              <a:rPr lang="en-US" sz="2000" dirty="0" smtClean="0">
                <a:solidFill>
                  <a:srgbClr val="3366FF"/>
                </a:solidFill>
              </a:rPr>
              <a:t>, exp2</a:t>
            </a:r>
            <a:endParaRPr lang="en-US" sz="2000" dirty="0">
              <a:solidFill>
                <a:srgbClr val="3366FF"/>
              </a:solidFill>
            </a:endParaRPr>
          </a:p>
          <a:p>
            <a:pPr lvl="1" eaLnBrk="1" hangingPunct="1"/>
            <a:r>
              <a:rPr lang="en-US" sz="2000" dirty="0"/>
              <a:t>Change </a:t>
            </a:r>
            <a:r>
              <a:rPr lang="en-US" sz="2000" dirty="0">
                <a:solidFill>
                  <a:srgbClr val="3366FF"/>
                </a:solidFill>
              </a:rPr>
              <a:t>exp1 + (-exp2)</a:t>
            </a:r>
            <a:r>
              <a:rPr lang="en-US" sz="2000" dirty="0"/>
              <a:t> into </a:t>
            </a:r>
            <a:r>
              <a:rPr lang="en-US" sz="2000" dirty="0" smtClean="0">
                <a:solidFill>
                  <a:srgbClr val="3366FF"/>
                </a:solidFill>
              </a:rPr>
              <a:t>exp1 - exp2</a:t>
            </a:r>
            <a:endParaRPr lang="en-US" sz="2000" dirty="0">
              <a:solidFill>
                <a:srgbClr val="3366FF"/>
              </a:solidFill>
            </a:endParaRPr>
          </a:p>
          <a:p>
            <a:pPr lvl="1" eaLnBrk="1" hangingPunct="1"/>
            <a:r>
              <a:rPr lang="en-US" sz="2000" dirty="0"/>
              <a:t>If </a:t>
            </a:r>
            <a:r>
              <a:rPr lang="en-US" sz="2000" dirty="0">
                <a:solidFill>
                  <a:srgbClr val="3366FF"/>
                </a:solidFill>
              </a:rPr>
              <a:t>exp2</a:t>
            </a:r>
            <a:r>
              <a:rPr lang="en-US" sz="2000" dirty="0"/>
              <a:t> is </a:t>
            </a:r>
            <a:r>
              <a:rPr lang="en-US" sz="2000" dirty="0" smtClean="0"/>
              <a:t>1 then: </a:t>
            </a:r>
            <a:r>
              <a:rPr lang="en-US" sz="2000" dirty="0" err="1" smtClean="0">
                <a:solidFill>
                  <a:srgbClr val="3366FF"/>
                </a:solidFill>
              </a:rPr>
              <a:t>inc</a:t>
            </a:r>
            <a:r>
              <a:rPr lang="en-US" sz="2000" dirty="0" smtClean="0">
                <a:solidFill>
                  <a:srgbClr val="3366FF"/>
                </a:solidFill>
              </a:rPr>
              <a:t>  </a:t>
            </a:r>
            <a:r>
              <a:rPr lang="en-US" sz="2000" dirty="0" err="1">
                <a:solidFill>
                  <a:srgbClr val="3366FF"/>
                </a:solidFill>
              </a:rPr>
              <a:t>eax</a:t>
            </a:r>
            <a:endParaRPr lang="en-US" sz="2000" dirty="0">
              <a:solidFill>
                <a:srgbClr val="3366FF"/>
              </a:solidFill>
            </a:endParaRPr>
          </a:p>
          <a:p>
            <a:pPr lvl="1" eaLnBrk="1" hangingPunct="1">
              <a:buNone/>
            </a:pPr>
            <a:r>
              <a:rPr lang="en-US" sz="2000" dirty="0"/>
              <a:t>		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60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50AACB5D-85EB-41D0-9BF8-BD2E021D808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-, *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1600200"/>
            <a:ext cx="7772400" cy="42672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Same as </a:t>
            </a:r>
            <a:r>
              <a:rPr lang="en-US" sz="2400" dirty="0" smtClean="0"/>
              <a:t>+</a:t>
            </a:r>
          </a:p>
          <a:p>
            <a:pPr lvl="1" eaLnBrk="1" hangingPunct="1"/>
            <a:r>
              <a:rPr lang="en-US" sz="2000" dirty="0" smtClean="0"/>
              <a:t>Use </a:t>
            </a:r>
            <a:r>
              <a:rPr lang="en-US" sz="2000" dirty="0" smtClean="0">
                <a:solidFill>
                  <a:srgbClr val="3366FF"/>
                </a:solidFill>
              </a:rPr>
              <a:t>sub</a:t>
            </a:r>
            <a:r>
              <a:rPr lang="en-US" sz="2000" dirty="0" smtClean="0"/>
              <a:t> for –   (but not commutative!)</a:t>
            </a:r>
          </a:p>
          <a:p>
            <a:pPr lvl="1" eaLnBrk="1" hangingPunct="1"/>
            <a:r>
              <a:rPr lang="en-US" sz="2000" dirty="0" smtClean="0"/>
              <a:t>Use </a:t>
            </a:r>
            <a:r>
              <a:rPr lang="en-US" sz="2000" dirty="0" err="1" smtClean="0">
                <a:solidFill>
                  <a:srgbClr val="3366FF"/>
                </a:solidFill>
              </a:rPr>
              <a:t>imul</a:t>
            </a:r>
            <a:r>
              <a:rPr lang="en-US" sz="2000" dirty="0" smtClean="0"/>
              <a:t> for *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Optimizations</a:t>
            </a:r>
          </a:p>
          <a:p>
            <a:pPr lvl="1" eaLnBrk="1" hangingPunct="1"/>
            <a:r>
              <a:rPr lang="en-US" sz="2000" dirty="0" smtClean="0"/>
              <a:t>Use left shift to multiply by powers of 2</a:t>
            </a:r>
          </a:p>
          <a:p>
            <a:pPr lvl="2" eaLnBrk="1" hangingPunct="1"/>
            <a:r>
              <a:rPr lang="en-US" sz="1800" dirty="0" smtClean="0"/>
              <a:t>If your multiplier is really slow or you’ve got free scalar units and multiplier is </a:t>
            </a:r>
            <a:r>
              <a:rPr lang="en-US" sz="1800" dirty="0" smtClean="0"/>
              <a:t>busy, consider: </a:t>
            </a:r>
            <a:r>
              <a:rPr lang="en-US" sz="1800" dirty="0" smtClean="0">
                <a:solidFill>
                  <a:srgbClr val="3366FF"/>
                </a:solidFill>
              </a:rPr>
              <a:t>10*x = (8*x)+(2*x</a:t>
            </a:r>
            <a:r>
              <a:rPr lang="en-US" sz="1800" dirty="0" smtClean="0">
                <a:solidFill>
                  <a:srgbClr val="3366FF"/>
                </a:solidFill>
              </a:rPr>
              <a:t>)</a:t>
            </a:r>
          </a:p>
          <a:p>
            <a:pPr lvl="2" eaLnBrk="1" hangingPunct="1"/>
            <a:r>
              <a:rPr lang="en-US" sz="1800" dirty="0" smtClean="0"/>
              <a:t>But this may perform worse on a different micro-architecture</a:t>
            </a:r>
            <a:endParaRPr lang="en-US" sz="1800" dirty="0" smtClean="0"/>
          </a:p>
          <a:p>
            <a:pPr lvl="1" eaLnBrk="1" hangingPunct="1"/>
            <a:r>
              <a:rPr lang="en-US" sz="2000" dirty="0" smtClean="0"/>
              <a:t>Use </a:t>
            </a:r>
            <a:r>
              <a:rPr lang="en-US" sz="2000" dirty="0" err="1" smtClean="0">
                <a:solidFill>
                  <a:srgbClr val="3366FF"/>
                </a:solidFill>
              </a:rPr>
              <a:t>x+x</a:t>
            </a:r>
            <a:r>
              <a:rPr lang="en-US" sz="2000" dirty="0" smtClean="0"/>
              <a:t> instead of </a:t>
            </a:r>
            <a:r>
              <a:rPr lang="en-US" sz="2000" dirty="0" smtClean="0">
                <a:solidFill>
                  <a:srgbClr val="3366FF"/>
                </a:solidFill>
              </a:rPr>
              <a:t>2*x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r>
              <a:rPr lang="en-US" sz="2000" dirty="0" smtClean="0"/>
              <a:t> (faster)</a:t>
            </a:r>
          </a:p>
          <a:p>
            <a:pPr lvl="1" eaLnBrk="1" hangingPunct="1"/>
            <a:r>
              <a:rPr lang="en-US" sz="2000" dirty="0" smtClean="0"/>
              <a:t>Use </a:t>
            </a:r>
            <a:r>
              <a:rPr lang="en-US" sz="2000" dirty="0" err="1" smtClean="0">
                <a:solidFill>
                  <a:srgbClr val="3366FF"/>
                </a:solidFill>
              </a:rPr>
              <a:t>dec</a:t>
            </a:r>
            <a:r>
              <a:rPr lang="en-US" sz="2000" dirty="0" smtClean="0"/>
              <a:t> for </a:t>
            </a:r>
            <a:r>
              <a:rPr lang="en-US" sz="2000" dirty="0" smtClean="0">
                <a:solidFill>
                  <a:srgbClr val="3366FF"/>
                </a:solidFill>
              </a:rPr>
              <a:t>x-1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5964e589-a211-4256-bc0f-1499591ea5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3543</TotalTime>
  <Words>1547</Words>
  <Application>Microsoft Office PowerPoint</Application>
  <PresentationFormat>On-screen Show (4:3)</PresentationFormat>
  <Paragraphs>539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 Unicode MS</vt:lpstr>
      <vt:lpstr>Arial</vt:lpstr>
      <vt:lpstr>Tahoma</vt:lpstr>
      <vt:lpstr>Wingdings</vt:lpstr>
      <vt:lpstr>Blends</vt:lpstr>
      <vt:lpstr>CSE P501 – Compiler Construction</vt:lpstr>
      <vt:lpstr>Review: Variables</vt:lpstr>
      <vt:lpstr>PowerPoint Presentation</vt:lpstr>
      <vt:lpstr>Conventions in Examples</vt:lpstr>
      <vt:lpstr>Code Generation for Constants</vt:lpstr>
      <vt:lpstr>Assignment Statement</vt:lpstr>
      <vt:lpstr>Unary Minus</vt:lpstr>
      <vt:lpstr>Binary +</vt:lpstr>
      <vt:lpstr>Binary -, *</vt:lpstr>
      <vt:lpstr>Integer Division</vt:lpstr>
      <vt:lpstr>Control Flow</vt:lpstr>
      <vt:lpstr>While</vt:lpstr>
      <vt:lpstr>Optimization for While</vt:lpstr>
      <vt:lpstr>Do-While</vt:lpstr>
      <vt:lpstr>IF-THEN</vt:lpstr>
      <vt:lpstr>IF-THEN-ELSE</vt:lpstr>
      <vt:lpstr>Jump Chaining</vt:lpstr>
      <vt:lpstr>IF-ELSEIF-ELSE</vt:lpstr>
      <vt:lpstr>Boolean Expressions</vt:lpstr>
      <vt:lpstr>Boolean Operators: !</vt:lpstr>
      <vt:lpstr>Boolean Operators: &amp;&amp; and ||</vt:lpstr>
      <vt:lpstr>Example: Code for &amp;&amp;</vt:lpstr>
      <vt:lpstr>Example: Code for ||</vt:lpstr>
      <vt:lpstr>Realizing Boolean Values</vt:lpstr>
      <vt:lpstr>Boolean Values: Example</vt:lpstr>
      <vt:lpstr>Better, If Enough Registers</vt:lpstr>
      <vt:lpstr>Alternatively: setcc</vt:lpstr>
      <vt:lpstr>Other Control Flow: switch</vt:lpstr>
      <vt:lpstr>Switch</vt:lpstr>
      <vt:lpstr>Arrays</vt:lpstr>
      <vt:lpstr>0-Origin 1-D Integer Arrays</vt:lpstr>
      <vt:lpstr>2-D Arrays</vt:lpstr>
      <vt:lpstr>How to find A[row, col]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116</cp:revision>
  <dcterms:created xsi:type="dcterms:W3CDTF">2002-10-01T01:44:57Z</dcterms:created>
  <dcterms:modified xsi:type="dcterms:W3CDTF">2014-04-26T22:28:56Z</dcterms:modified>
</cp:coreProperties>
</file>