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2"/>
  </p:notesMasterIdLst>
  <p:handoutMasterIdLst>
    <p:handoutMasterId r:id="rId43"/>
  </p:handoutMasterIdLst>
  <p:sldIdLst>
    <p:sldId id="304" r:id="rId2"/>
    <p:sldId id="305" r:id="rId3"/>
    <p:sldId id="306" r:id="rId4"/>
    <p:sldId id="301" r:id="rId5"/>
    <p:sldId id="307" r:id="rId6"/>
    <p:sldId id="259" r:id="rId7"/>
    <p:sldId id="308" r:id="rId8"/>
    <p:sldId id="302" r:id="rId9"/>
    <p:sldId id="261" r:id="rId10"/>
    <p:sldId id="262" r:id="rId11"/>
    <p:sldId id="264" r:id="rId12"/>
    <p:sldId id="265" r:id="rId13"/>
    <p:sldId id="267" r:id="rId14"/>
    <p:sldId id="268" r:id="rId15"/>
    <p:sldId id="269" r:id="rId16"/>
    <p:sldId id="270" r:id="rId17"/>
    <p:sldId id="300" r:id="rId18"/>
    <p:sldId id="271" r:id="rId19"/>
    <p:sldId id="310" r:id="rId20"/>
    <p:sldId id="312" r:id="rId21"/>
    <p:sldId id="313" r:id="rId22"/>
    <p:sldId id="314" r:id="rId23"/>
    <p:sldId id="276" r:id="rId24"/>
    <p:sldId id="284" r:id="rId25"/>
    <p:sldId id="277" r:id="rId26"/>
    <p:sldId id="278" r:id="rId27"/>
    <p:sldId id="315" r:id="rId28"/>
    <p:sldId id="280" r:id="rId29"/>
    <p:sldId id="281" r:id="rId30"/>
    <p:sldId id="283" r:id="rId31"/>
    <p:sldId id="285" r:id="rId32"/>
    <p:sldId id="286" r:id="rId33"/>
    <p:sldId id="303" r:id="rId34"/>
    <p:sldId id="287" r:id="rId35"/>
    <p:sldId id="289" r:id="rId36"/>
    <p:sldId id="296" r:id="rId37"/>
    <p:sldId id="309" r:id="rId38"/>
    <p:sldId id="317" r:id="rId39"/>
    <p:sldId id="288" r:id="rId40"/>
    <p:sldId id="316" r:id="rId41"/>
  </p:sldIdLst>
  <p:sldSz cx="9144000" cy="6858000" type="screen4x3"/>
  <p:notesSz cx="6934200" cy="92202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94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J-</a:t>
            </a:r>
            <a:fld id="{E75B1E99-A10F-4986-9FF8-3C5B5EFD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75E44A-CDAF-495D-A01F-883B77C63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2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3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J-</a:t>
            </a:r>
            <a:fld id="{2C45984B-3E75-49F4-8DA7-F25969722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7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785E50A0-E457-47FC-8415-C961261F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5F8EF859-2EF9-4953-A965-202D138AA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68301" y="13908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50888" y="13908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92126" y="56136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62013" y="56136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77788" y="48833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12788" y="3113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93701" y="82171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600200" y="214313"/>
            <a:ext cx="72390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J-</a:t>
            </a:r>
            <a:fld id="{45E3FC0D-096C-4978-B06B-499E60BFF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7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8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7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J</a:t>
            </a:r>
            <a:r>
              <a:rPr lang="en-US" dirty="0" smtClean="0"/>
              <a:t>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914400" y="1828800"/>
            <a:ext cx="7372350" cy="37338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x86 Architecture</a:t>
            </a:r>
          </a:p>
          <a:p>
            <a:pPr eaLnBrk="1" hangingPunct="1">
              <a:buClr>
                <a:schemeClr val="bg1"/>
              </a:buClr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Assemblers</a:t>
            </a:r>
          </a:p>
          <a:p>
            <a:pPr eaLnBrk="1" hangingPunct="1">
              <a:buClr>
                <a:schemeClr val="bg1"/>
              </a:buClr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Core 32-bit Instructions</a:t>
            </a:r>
          </a:p>
          <a:p>
            <a:pPr eaLnBrk="1" hangingPunct="1">
              <a:buClr>
                <a:schemeClr val="bg1"/>
              </a:buClr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Calling Convention</a:t>
            </a:r>
            <a:endParaRPr lang="en-US" sz="28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40DBC11-8557-4839-B9A9-BDBDB63BEDD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 Memory Model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230936"/>
            <a:ext cx="7772400" cy="3736181"/>
          </a:xfrm>
        </p:spPr>
        <p:txBody>
          <a:bodyPr/>
          <a:lstStyle/>
          <a:p>
            <a:pPr eaLnBrk="1" hangingPunct="1"/>
            <a:r>
              <a:rPr lang="en-US" sz="1800" dirty="0" smtClean="0"/>
              <a:t>8-bit bytes, byte addressable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BYTE 	8 bits</a:t>
            </a:r>
          </a:p>
          <a:p>
            <a:pPr eaLnBrk="1" hangingPunct="1"/>
            <a:r>
              <a:rPr lang="en-US" sz="1800" dirty="0" smtClean="0"/>
              <a:t>WORD	16 bits</a:t>
            </a:r>
          </a:p>
          <a:p>
            <a:pPr eaLnBrk="1" hangingPunct="1"/>
            <a:r>
              <a:rPr lang="en-US" sz="1800" dirty="0" smtClean="0"/>
              <a:t>DWORD	32 bits</a:t>
            </a:r>
          </a:p>
          <a:p>
            <a:pPr eaLnBrk="1" hangingPunct="1"/>
            <a:r>
              <a:rPr lang="en-US" sz="1800" dirty="0" smtClean="0"/>
              <a:t>QWORD	64 bit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2000" dirty="0" smtClean="0"/>
              <a:t>Data should always be aligned on “natural” boundaries; huge performance penalty on modern processors if it isn’t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1800" dirty="0" smtClean="0"/>
              <a:t>Little-endian – address of a 4-byte integer is address of low-order byte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5375553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00 00 00 01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5746402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00 00 00 02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5375553"/>
            <a:ext cx="6858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746402"/>
            <a:ext cx="6858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98666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Contents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0052" y="4977651"/>
            <a:ext cx="257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 of Low Byte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8C1C70E-D6C8-4C4A-8968-BE4FC20420F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 Fetch-Execute Cycle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Basic cycle (same as every other processor)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while (running)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   fetch instruction beginning at address pointed-to by </a:t>
            </a:r>
            <a:r>
              <a:rPr lang="en-US" sz="2000" i="1" dirty="0" err="1" smtClean="0">
                <a:solidFill>
                  <a:srgbClr val="0000FF"/>
                </a:solidFill>
              </a:rPr>
              <a:t>eip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   </a:t>
            </a:r>
            <a:r>
              <a:rPr lang="en-US" sz="2000" dirty="0" err="1" smtClean="0">
                <a:solidFill>
                  <a:srgbClr val="0000FF"/>
                </a:solidFill>
              </a:rPr>
              <a:t>eip</a:t>
            </a:r>
            <a:r>
              <a:rPr lang="en-US" sz="2000" dirty="0" smtClean="0">
                <a:solidFill>
                  <a:srgbClr val="0000FF"/>
                </a:solidFill>
              </a:rPr>
              <a:t> += instruction length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   execute instruction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}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Sequential execution unless a jump stores a new “next instruction” address in </a:t>
            </a:r>
            <a:r>
              <a:rPr lang="en-US" sz="2400" dirty="0" err="1" smtClean="0">
                <a:solidFill>
                  <a:srgbClr val="0070C0"/>
                </a:solidFill>
              </a:rPr>
              <a:t>eip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("extended instruction pointer")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Format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46922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Typical data manipulation instruction</a:t>
            </a:r>
          </a:p>
          <a:p>
            <a:pPr marL="457200" lvl="1" indent="0" eaLnBrk="1" hangingPunct="1"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op   </a:t>
            </a:r>
            <a:r>
              <a:rPr lang="en-US" sz="2000" dirty="0" err="1" smtClean="0">
                <a:solidFill>
                  <a:srgbClr val="0070C0"/>
                </a:solidFill>
              </a:rPr>
              <a:t>dst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src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Meaning is </a:t>
            </a:r>
          </a:p>
          <a:p>
            <a:pPr marL="457200" lvl="1" indent="0" eaLnBrk="1" hangingPunct="1"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dst</a:t>
            </a:r>
            <a:r>
              <a:rPr lang="en-US" sz="2000" dirty="0" smtClean="0">
                <a:solidFill>
                  <a:srgbClr val="0070C0"/>
                </a:solidFill>
              </a:rPr>
              <a:t> := </a:t>
            </a:r>
            <a:r>
              <a:rPr lang="en-US" sz="2000" dirty="0" err="1" smtClean="0">
                <a:solidFill>
                  <a:srgbClr val="0070C0"/>
                </a:solidFill>
              </a:rPr>
              <a:t>dst</a:t>
            </a:r>
            <a:r>
              <a:rPr lang="en-US" sz="2000" dirty="0" smtClean="0">
                <a:solidFill>
                  <a:srgbClr val="0070C0"/>
                </a:solidFill>
              </a:rPr>
              <a:t> op </a:t>
            </a:r>
            <a:r>
              <a:rPr lang="en-US" sz="2000" dirty="0" err="1" smtClean="0">
                <a:solidFill>
                  <a:srgbClr val="0070C0"/>
                </a:solidFill>
              </a:rPr>
              <a:t>src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400050" eaLnBrk="1" hangingPunct="1">
              <a:defRPr/>
            </a:pPr>
            <a:r>
              <a:rPr lang="en-US" sz="2400" dirty="0" smtClean="0"/>
              <a:t>Example</a:t>
            </a:r>
          </a:p>
          <a:p>
            <a:pPr marL="457200" lvl="1" indent="0" eaLnBrk="1" hangingPunct="1">
              <a:buNone/>
              <a:defRPr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add </a:t>
            </a:r>
            <a:r>
              <a:rPr lang="en-US" sz="2000" dirty="0" err="1" smtClean="0">
                <a:solidFill>
                  <a:srgbClr val="0070C0"/>
                </a:solidFill>
              </a:rPr>
              <a:t>eax</a:t>
            </a:r>
            <a:r>
              <a:rPr lang="en-US" sz="2000" dirty="0" smtClean="0">
                <a:solidFill>
                  <a:srgbClr val="0070C0"/>
                </a:solidFill>
              </a:rPr>
              <a:t>, 123</a:t>
            </a:r>
          </a:p>
          <a:p>
            <a:pPr marL="457200" lvl="1" indent="0" eaLnBrk="1" hangingPunct="1"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Normally, one operand is a register, other is a register, memory location, or integer constant</a:t>
            </a:r>
          </a:p>
          <a:p>
            <a:pPr eaLnBrk="1" hangingPunct="1">
              <a:defRPr/>
            </a:pPr>
            <a:r>
              <a:rPr lang="en-US" sz="2400" dirty="0"/>
              <a:t>C</a:t>
            </a:r>
            <a:r>
              <a:rPr lang="en-US" sz="2400" dirty="0" smtClean="0"/>
              <a:t>an’t have both operands in memory – can’t encode two separate memory addresses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2F474509-225A-4EB9-9310-36066A67042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788B502-8DE9-4BD7-9B85-68E67B9B13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Memory Stack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371600"/>
            <a:ext cx="8534400" cy="2362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Register </a:t>
            </a:r>
            <a:r>
              <a:rPr lang="en-US" sz="2400" dirty="0" err="1" smtClean="0">
                <a:solidFill>
                  <a:srgbClr val="0070C0"/>
                </a:solidFill>
              </a:rPr>
              <a:t>esp</a:t>
            </a:r>
            <a:r>
              <a:rPr lang="en-US" sz="2400" dirty="0" smtClean="0"/>
              <a:t> points to the “top” of stack</a:t>
            </a:r>
          </a:p>
          <a:p>
            <a:pPr lvl="1" eaLnBrk="1" hangingPunct="1">
              <a:defRPr/>
            </a:pPr>
            <a:r>
              <a:rPr lang="en-US" sz="2000" dirty="0" smtClean="0"/>
              <a:t>Dedicated for this use; don’t use otherwise</a:t>
            </a:r>
          </a:p>
          <a:p>
            <a:pPr lvl="1" eaLnBrk="1" hangingPunct="1">
              <a:defRPr/>
            </a:pPr>
            <a:r>
              <a:rPr lang="en-US" sz="2000" dirty="0" smtClean="0"/>
              <a:t>Points to the </a:t>
            </a:r>
            <a:r>
              <a:rPr lang="en-US" sz="2000" dirty="0" smtClean="0">
                <a:solidFill>
                  <a:schemeClr val="folHlink"/>
                </a:solidFill>
              </a:rPr>
              <a:t>last</a:t>
            </a:r>
            <a:r>
              <a:rPr lang="en-US" sz="2000" dirty="0" smtClean="0"/>
              <a:t> 32-bit DWORD pushed onto the stack</a:t>
            </a:r>
          </a:p>
          <a:p>
            <a:pPr lvl="1" eaLnBrk="1" hangingPunct="1">
              <a:defRPr/>
            </a:pPr>
            <a:r>
              <a:rPr lang="en-US" sz="2000" dirty="0" smtClean="0"/>
              <a:t>Should always be DWORD aligned</a:t>
            </a:r>
          </a:p>
          <a:p>
            <a:pPr lvl="2" eaLnBrk="1" hangingPunct="1">
              <a:defRPr/>
            </a:pPr>
            <a:r>
              <a:rPr lang="en-US" sz="1800" dirty="0" smtClean="0"/>
              <a:t>It will start out this way, and will stay aligned unless your code does something bad</a:t>
            </a:r>
          </a:p>
          <a:p>
            <a:pPr lvl="1" eaLnBrk="1" hangingPunct="1">
              <a:defRPr/>
            </a:pPr>
            <a:r>
              <a:rPr lang="en-US" sz="2000" dirty="0" smtClean="0"/>
              <a:t>Stack grows toward </a:t>
            </a:r>
            <a:r>
              <a:rPr lang="en-US" sz="2000" i="1" dirty="0" smtClean="0"/>
              <a:t>smaller</a:t>
            </a:r>
            <a:r>
              <a:rPr lang="en-US" sz="2000" dirty="0" smtClean="0"/>
              <a:t> addresses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84299" y="4207224"/>
            <a:ext cx="685800" cy="230832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96434" y="5890530"/>
            <a:ext cx="53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esp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>
            <a:off x="3270099" y="6075196"/>
            <a:ext cx="32633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22469" y="4142276"/>
            <a:ext cx="1273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00000000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2469" y="5888834"/>
            <a:ext cx="1273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0033FA20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31738" y="3854116"/>
            <a:ext cx="102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79535" y="4191000"/>
            <a:ext cx="685800" cy="230832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1079" y="5637067"/>
            <a:ext cx="53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esp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7554744" y="5821733"/>
            <a:ext cx="32633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17705" y="4126052"/>
            <a:ext cx="1273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00000000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812084" y="5634200"/>
            <a:ext cx="1273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0033FA1C</a:t>
            </a:r>
          </a:p>
          <a:p>
            <a:r>
              <a:rPr lang="en-US" sz="1600" dirty="0" smtClean="0"/>
              <a:t>0033FA20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26974" y="3837892"/>
            <a:ext cx="102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31929" y="4876800"/>
            <a:ext cx="984467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push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A4834F5F-3825-4D84-BFF8-DA704CEEC1F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Instructions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310853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push </a:t>
            </a:r>
            <a:r>
              <a:rPr lang="en-US" sz="2800" dirty="0" err="1" smtClean="0">
                <a:solidFill>
                  <a:srgbClr val="FF0000"/>
                </a:solidFill>
              </a:rPr>
              <a:t>src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esp</a:t>
            </a:r>
            <a:r>
              <a:rPr lang="en-US" sz="2400" dirty="0" smtClean="0"/>
              <a:t> –= 4;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memory[</a:t>
            </a:r>
            <a:r>
              <a:rPr lang="en-US" sz="2400" dirty="0" err="1" smtClean="0"/>
              <a:t>esp</a:t>
            </a:r>
            <a:r>
              <a:rPr lang="en-US" sz="2400" dirty="0" smtClean="0"/>
              <a:t>] = </a:t>
            </a:r>
            <a:r>
              <a:rPr lang="en-US" sz="2400" dirty="0" err="1" smtClean="0"/>
              <a:t>src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pop </a:t>
            </a:r>
            <a:r>
              <a:rPr lang="en-US" sz="2800" dirty="0" err="1" smtClean="0">
                <a:solidFill>
                  <a:srgbClr val="FF0000"/>
                </a:solidFill>
              </a:rPr>
              <a:t>dst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dst</a:t>
            </a:r>
            <a:r>
              <a:rPr lang="en-US" sz="2400" dirty="0" smtClean="0"/>
              <a:t> = memory[</a:t>
            </a:r>
            <a:r>
              <a:rPr lang="en-US" sz="2400" dirty="0" err="1" smtClean="0"/>
              <a:t>esp</a:t>
            </a:r>
            <a:r>
              <a:rPr lang="en-US" sz="2400" dirty="0" smtClean="0"/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esp</a:t>
            </a:r>
            <a:r>
              <a:rPr lang="en-US" sz="2400" dirty="0" smtClean="0"/>
              <a:t> += 4 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Highly optimized and heavily used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32-bit function call protocol is stack-based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32-bit x86 doesn’t have many registers, so the stack is frequently used for temporary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1A47CFB8-3828-4743-8D30-54E3AAD136B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Frames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371600"/>
            <a:ext cx="7772400" cy="43165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a method is called, a </a:t>
            </a:r>
            <a:r>
              <a:rPr lang="en-US" sz="2400" i="1" dirty="0" smtClean="0">
                <a:solidFill>
                  <a:schemeClr val="folHlink"/>
                </a:solidFill>
              </a:rPr>
              <a:t>stack frame</a:t>
            </a:r>
            <a:r>
              <a:rPr lang="en-US" sz="2400" dirty="0" smtClean="0"/>
              <a:t> is allocated on the top of the stack to hold its local variables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Frame is popped on method return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By convention, </a:t>
            </a:r>
            <a:r>
              <a:rPr lang="en-US" sz="2400" dirty="0" err="1" smtClean="0">
                <a:solidFill>
                  <a:srgbClr val="0000FF"/>
                </a:solidFill>
              </a:rPr>
              <a:t>ebp</a:t>
            </a:r>
            <a:r>
              <a:rPr lang="en-US" sz="2400" dirty="0" smtClean="0"/>
              <a:t> (base pointer) points to a known offset into the stack frame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Local variables and parameters referenced relative to </a:t>
            </a:r>
            <a:r>
              <a:rPr lang="en-US" sz="2000" dirty="0" err="1" smtClean="0">
                <a:solidFill>
                  <a:srgbClr val="0000FF"/>
                </a:solidFill>
              </a:rPr>
              <a:t>ebp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"FPO" = Frame Point Omission optimization: use </a:t>
            </a:r>
            <a:r>
              <a:rPr lang="en-US" sz="2000" dirty="0" err="1" smtClean="0">
                <a:solidFill>
                  <a:srgbClr val="0000FF"/>
                </a:solidFill>
              </a:rPr>
              <a:t>esp</a:t>
            </a:r>
            <a:r>
              <a:rPr lang="en-US" sz="2000" dirty="0" smtClean="0">
                <a:solidFill>
                  <a:srgbClr val="0000FF"/>
                </a:solidFill>
              </a:rPr>
              <a:t>-relative</a:t>
            </a:r>
            <a:r>
              <a:rPr lang="en-US" sz="2000" dirty="0" smtClean="0"/>
              <a:t> addresses so we can use </a:t>
            </a:r>
            <a:r>
              <a:rPr lang="en-US" sz="2000" dirty="0" err="1" smtClean="0">
                <a:solidFill>
                  <a:srgbClr val="0000FF"/>
                </a:solidFill>
              </a:rPr>
              <a:t>ebp</a:t>
            </a:r>
            <a:r>
              <a:rPr lang="en-US" sz="2000" dirty="0" smtClean="0"/>
              <a:t> for other purposes.  Makes debugging and stack-walking 'interesting'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4649872-ADD6-4BB3-8ED7-E0E64D21FAC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600200" y="1447800"/>
            <a:ext cx="6019800" cy="5476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Operand Address Modes: 1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13144" y="2351814"/>
            <a:ext cx="7772400" cy="3891824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These should cover most of what we’ll need</a:t>
            </a:r>
          </a:p>
          <a:p>
            <a:pPr eaLnBrk="1" hangingPunct="1"/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17    	 	; move 17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</a:t>
            </a:r>
            <a:r>
              <a:rPr lang="en-US" sz="2000" dirty="0" err="1" smtClean="0"/>
              <a:t>ecx</a:t>
            </a:r>
            <a:r>
              <a:rPr lang="en-US" sz="2000" dirty="0" smtClean="0"/>
              <a:t>   	 	; copy </a:t>
            </a:r>
            <a:r>
              <a:rPr lang="en-US" sz="2000" dirty="0" err="1" smtClean="0"/>
              <a:t>ecx</a:t>
            </a:r>
            <a:r>
              <a:rPr lang="en-US" sz="2000" dirty="0" smtClean="0"/>
              <a:t> to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[ebp-12]     	; copy memory to </a:t>
            </a:r>
            <a:r>
              <a:rPr lang="en-US" sz="2000" dirty="0" err="1" smtClean="0"/>
              <a:t>eax</a:t>
            </a:r>
            <a:r>
              <a:rPr lang="en-US" sz="2000" dirty="0" smtClean="0"/>
              <a:t> - "load"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[ebp+8], </a:t>
            </a:r>
            <a:r>
              <a:rPr lang="en-US" sz="2000" dirty="0" err="1" smtClean="0"/>
              <a:t>eax</a:t>
            </a:r>
            <a:r>
              <a:rPr lang="en-US" sz="2000" dirty="0" smtClean="0"/>
              <a:t>      	; copy </a:t>
            </a:r>
            <a:r>
              <a:rPr lang="en-US" sz="2000" dirty="0" err="1" smtClean="0"/>
              <a:t>eax</a:t>
            </a:r>
            <a:r>
              <a:rPr lang="en-US" sz="2000" dirty="0" smtClean="0"/>
              <a:t> to memory - "store"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References to object fields work similarly – put the object’s memory address in a register and use that address plus field offset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1295400" y="76202"/>
            <a:ext cx="7848600" cy="63526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Core 32-bit Instructions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Operand Address Modes: 2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524000"/>
            <a:ext cx="8458200" cy="3962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full generality, a memory address can combine the contents of two registers (with one being scaled) plus a constant displacement: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[</a:t>
            </a:r>
            <a:r>
              <a:rPr lang="en-US" sz="1800" dirty="0" err="1" smtClean="0">
                <a:solidFill>
                  <a:srgbClr val="0000FF"/>
                </a:solidFill>
              </a:rPr>
              <a:t>basereg</a:t>
            </a:r>
            <a:r>
              <a:rPr lang="en-US" sz="1800" dirty="0" smtClean="0">
                <a:solidFill>
                  <a:srgbClr val="0000FF"/>
                </a:solidFill>
              </a:rPr>
              <a:t> + index*scale + constant]</a:t>
            </a:r>
          </a:p>
          <a:p>
            <a:pPr lvl="1"/>
            <a:r>
              <a:rPr lang="en-US" sz="1800" dirty="0" smtClean="0"/>
              <a:t>Scale can be 2, 4, 8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Main use is for array subscripting</a:t>
            </a:r>
          </a:p>
          <a:p>
            <a:endParaRPr lang="en-US" sz="2000" dirty="0" smtClean="0"/>
          </a:p>
          <a:p>
            <a:r>
              <a:rPr lang="en-US" sz="2000" dirty="0" smtClean="0"/>
              <a:t>Example: suppose</a:t>
            </a:r>
          </a:p>
          <a:p>
            <a:pPr lvl="1"/>
            <a:r>
              <a:rPr lang="en-US" sz="1800" dirty="0" smtClean="0"/>
              <a:t>Array of 4-byte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err="1" smtClean="0"/>
              <a:t>s</a:t>
            </a:r>
            <a:r>
              <a:rPr lang="en-US" sz="1800" dirty="0" smtClean="0"/>
              <a:t>, address of the array </a:t>
            </a:r>
            <a:r>
              <a:rPr lang="en-US" sz="1800" dirty="0" smtClean="0">
                <a:solidFill>
                  <a:srgbClr val="0070C0"/>
                </a:solidFill>
              </a:rPr>
              <a:t>A</a:t>
            </a:r>
            <a:r>
              <a:rPr lang="en-US" sz="1800" dirty="0" smtClean="0"/>
              <a:t> is in </a:t>
            </a:r>
            <a:r>
              <a:rPr lang="en-US" sz="1800" dirty="0" err="1" smtClean="0">
                <a:solidFill>
                  <a:srgbClr val="0070C0"/>
                </a:solidFill>
              </a:rPr>
              <a:t>ecx</a:t>
            </a:r>
            <a:r>
              <a:rPr lang="en-US" sz="1800" dirty="0" smtClean="0"/>
              <a:t>, subscript </a:t>
            </a:r>
            <a:r>
              <a:rPr lang="en-US" sz="1800" i="1" dirty="0" err="1" smtClean="0">
                <a:solidFill>
                  <a:srgbClr val="0070C0"/>
                </a:solidFill>
              </a:rPr>
              <a:t>i</a:t>
            </a:r>
            <a:r>
              <a:rPr lang="en-US" sz="1800" dirty="0" smtClean="0"/>
              <a:t> is in </a:t>
            </a:r>
            <a:r>
              <a:rPr lang="en-US" sz="1800" dirty="0" err="1" smtClean="0">
                <a:solidFill>
                  <a:srgbClr val="0070C0"/>
                </a:solidFill>
              </a:rPr>
              <a:t>eax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Code to store </a:t>
            </a:r>
            <a:r>
              <a:rPr lang="en-US" sz="1800" dirty="0" err="1" smtClean="0">
                <a:solidFill>
                  <a:srgbClr val="0070C0"/>
                </a:solidFill>
              </a:rPr>
              <a:t>edx</a:t>
            </a:r>
            <a:r>
              <a:rPr lang="en-US" sz="1800" dirty="0" smtClean="0"/>
              <a:t> in </a:t>
            </a:r>
            <a:r>
              <a:rPr lang="en-US" sz="1800" dirty="0" smtClean="0">
                <a:solidFill>
                  <a:srgbClr val="0070C0"/>
                </a:solidFill>
              </a:rPr>
              <a:t>A[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r>
              <a:rPr lang="en-US" sz="1800" dirty="0" smtClean="0">
                <a:solidFill>
                  <a:srgbClr val="0070C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mov</a:t>
            </a:r>
            <a:r>
              <a:rPr lang="en-US" sz="1800" dirty="0" smtClean="0">
                <a:solidFill>
                  <a:srgbClr val="0070C0"/>
                </a:solidFill>
              </a:rPr>
              <a:t>   [</a:t>
            </a:r>
            <a:r>
              <a:rPr lang="en-US" sz="1800" dirty="0" err="1" smtClean="0">
                <a:solidFill>
                  <a:srgbClr val="0070C0"/>
                </a:solidFill>
              </a:rPr>
              <a:t>ecx</a:t>
            </a:r>
            <a:r>
              <a:rPr lang="en-US" sz="1800" dirty="0" smtClean="0">
                <a:solidFill>
                  <a:srgbClr val="0070C0"/>
                </a:solidFill>
              </a:rPr>
              <a:t> + </a:t>
            </a:r>
            <a:r>
              <a:rPr lang="en-US" sz="1800" dirty="0" err="1" smtClean="0">
                <a:solidFill>
                  <a:srgbClr val="0070C0"/>
                </a:solidFill>
              </a:rPr>
              <a:t>eax</a:t>
            </a:r>
            <a:r>
              <a:rPr lang="en-US" sz="1800" dirty="0" smtClean="0">
                <a:solidFill>
                  <a:srgbClr val="0070C0"/>
                </a:solidFill>
              </a:rPr>
              <a:t>*4], </a:t>
            </a:r>
            <a:r>
              <a:rPr lang="en-US" sz="1800" dirty="0" err="1" smtClean="0">
                <a:solidFill>
                  <a:srgbClr val="0070C0"/>
                </a:solidFill>
              </a:rPr>
              <a:t>edx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CED1F48-19A5-48DE-8074-7BAFE97FD59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CB938F81-24B4-41BE-AF75-F47D687ED8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dword ptr – Intel assembler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676400"/>
            <a:ext cx="8077200" cy="4191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/>
              <a:t>Obscure, but sometimes necessary…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If the assembler can’t figure out the size of the operands to move, you can explicitly tell it to move 32 bits with the qualifier “</a:t>
            </a:r>
            <a:r>
              <a:rPr lang="en-US" sz="2000" dirty="0" err="1" smtClean="0"/>
              <a:t>dword</a:t>
            </a:r>
            <a:r>
              <a:rPr lang="en-US" sz="2000" dirty="0" smtClean="0"/>
              <a:t> </a:t>
            </a:r>
            <a:r>
              <a:rPr lang="en-US" sz="2000" dirty="0" err="1" smtClean="0"/>
              <a:t>ptr</a:t>
            </a:r>
            <a:r>
              <a:rPr lang="en-US" sz="2000" dirty="0" smtClean="0"/>
              <a:t>”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	   </a:t>
            </a:r>
            <a:r>
              <a:rPr lang="en-US" sz="1800" dirty="0" err="1" smtClean="0">
                <a:solidFill>
                  <a:srgbClr val="0000FF"/>
                </a:solidFill>
              </a:rPr>
              <a:t>mov</a:t>
            </a:r>
            <a:r>
              <a:rPr lang="en-US" sz="1800" dirty="0" smtClean="0">
                <a:solidFill>
                  <a:srgbClr val="0000FF"/>
                </a:solidFill>
              </a:rPr>
              <a:t>   </a:t>
            </a:r>
            <a:r>
              <a:rPr lang="en-US" sz="1800" dirty="0" err="1" smtClean="0">
                <a:solidFill>
                  <a:srgbClr val="0000FF"/>
                </a:solidFill>
              </a:rPr>
              <a:t>dword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ptr</a:t>
            </a:r>
            <a:r>
              <a:rPr lang="en-US" sz="1800" dirty="0" smtClean="0">
                <a:solidFill>
                  <a:srgbClr val="0000FF"/>
                </a:solidFill>
              </a:rPr>
              <a:t>  [eax+16], [ebp-8]</a:t>
            </a:r>
          </a:p>
          <a:p>
            <a:pPr lvl="1"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/>
              <a:t>Use this if the assembler complains; otherwise ignore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Not an issue in GNU assembler – uses different </a:t>
            </a:r>
            <a:r>
              <a:rPr lang="en-US" sz="2000" dirty="0" err="1" smtClean="0"/>
              <a:t>opcode</a:t>
            </a:r>
            <a:r>
              <a:rPr lang="en-US" sz="2000" dirty="0" smtClean="0"/>
              <a:t> mnemonics for different operand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B9641B0-A463-4D48-A38D-B653087B8B3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Movement and Arithmetic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16057" y="2133600"/>
            <a:ext cx="5029200" cy="313932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J-</a:t>
            </a:r>
            <a:fld id="{251590B9-7806-447E-A3E8-D5F19F5BD7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371600" y="214313"/>
            <a:ext cx="7467600" cy="5476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kern="0" dirty="0" smtClean="0"/>
              <a:t>Java Pipeline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172260"/>
            <a:ext cx="5867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popularized OO style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was more productive than C or C++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popularized Virtual Machines and JIT compilers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'legitimized' Garbage Collection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 shouldn't </a:t>
            </a:r>
            <a:r>
              <a:rPr lang="en-US" dirty="0" err="1" smtClean="0"/>
              <a:t>MiniJava</a:t>
            </a:r>
            <a:r>
              <a:rPr lang="en-US" dirty="0" smtClean="0"/>
              <a:t> emit Java </a:t>
            </a:r>
            <a:r>
              <a:rPr lang="en-US" dirty="0" err="1" smtClean="0"/>
              <a:t>Bytecode</a:t>
            </a:r>
            <a:r>
              <a:rPr lang="en-US" dirty="0" smtClean="0"/>
              <a:t>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619500" y="3642952"/>
            <a:ext cx="762000" cy="61683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javac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5692109"/>
            <a:ext cx="914400" cy="597097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JVM</a:t>
            </a:r>
          </a:p>
        </p:txBody>
      </p:sp>
      <p:sp>
        <p:nvSpPr>
          <p:cNvPr id="12" name="Snip and Round Single Corner Rectangle 11"/>
          <p:cNvSpPr/>
          <p:nvPr/>
        </p:nvSpPr>
        <p:spPr bwMode="auto">
          <a:xfrm>
            <a:off x="2057400" y="3642952"/>
            <a:ext cx="1143000" cy="60960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source code</a:t>
            </a:r>
          </a:p>
        </p:txBody>
      </p:sp>
      <p:sp>
        <p:nvSpPr>
          <p:cNvPr id="13" name="Snip and Round Single Corner Rectangle 12"/>
          <p:cNvSpPr/>
          <p:nvPr/>
        </p:nvSpPr>
        <p:spPr bwMode="auto">
          <a:xfrm>
            <a:off x="4838700" y="3700102"/>
            <a:ext cx="1272209" cy="495300"/>
          </a:xfrm>
          <a:prstGeom prst="snip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bytecode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Flowchart: Merge 13"/>
          <p:cNvSpPr/>
          <p:nvPr/>
        </p:nvSpPr>
        <p:spPr bwMode="auto">
          <a:xfrm>
            <a:off x="6591300" y="4608078"/>
            <a:ext cx="1143000" cy="619245"/>
          </a:xfrm>
          <a:prstGeom prst="flowChartMerg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71700" y="4259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x.java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17604" y="4212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x.class</a:t>
            </a:r>
            <a:endParaRPr lang="en-US" dirty="0"/>
          </a:p>
        </p:txBody>
      </p:sp>
      <p:sp>
        <p:nvSpPr>
          <p:cNvPr id="17" name="Bent Arrow 16"/>
          <p:cNvSpPr/>
          <p:nvPr/>
        </p:nvSpPr>
        <p:spPr bwMode="auto">
          <a:xfrm rot="16200000" flipH="1" flipV="1">
            <a:off x="6421487" y="3675009"/>
            <a:ext cx="695449" cy="1117824"/>
          </a:xfrm>
          <a:prstGeom prst="bentArrow">
            <a:avLst>
              <a:gd name="adj1" fmla="val 12960"/>
              <a:gd name="adj2" fmla="val 19983"/>
              <a:gd name="adj3" fmla="val 23997"/>
              <a:gd name="adj4" fmla="val 42638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3247284" y="3864714"/>
            <a:ext cx="342900" cy="1905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4453800" y="3864714"/>
            <a:ext cx="342900" cy="1905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5400000">
            <a:off x="6991350" y="5364466"/>
            <a:ext cx="342900" cy="1905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58050" y="5241479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x86 binary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17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B9641B0-A463-4D48-A38D-B653087B8B3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Multiply &amp; Divide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0740" y="1828800"/>
            <a:ext cx="8534400" cy="258532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imul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(32-bit)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must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be a register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imul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imm8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imm8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imm8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– 8 bit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constant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idiv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divide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edx:eax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by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edx:eax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holds sign-extended 64-bit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lvl="1" eaLnBrk="1" hangingPunct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quotient;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edx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remainder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cdq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; sign-extend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edx:eax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1054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cdq</a:t>
            </a:r>
            <a:r>
              <a:rPr lang="en-US" dirty="0" smtClean="0"/>
              <a:t> = convert DWORD to QWORD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MiniJava</a:t>
            </a:r>
            <a:r>
              <a:rPr lang="en-US" dirty="0" smtClean="0"/>
              <a:t> does not support a divide operation</a:t>
            </a:r>
          </a:p>
        </p:txBody>
      </p:sp>
    </p:spTree>
    <p:extLst>
      <p:ext uri="{BB962C8B-B14F-4D97-AF65-F5344CB8AC3E}">
        <p14:creationId xmlns:p14="http://schemas.microsoft.com/office/powerpoint/2010/main" val="20300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B9641B0-A463-4D48-A38D-B653087B8B3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Bit Manipulation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2590800"/>
            <a:ext cx="7086600" cy="203132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and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&amp;=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or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|=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^=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not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(1's complement)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B9641B0-A463-4D48-A38D-B653087B8B3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Shift &amp; Rotate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133600"/>
            <a:ext cx="8458200" cy="283462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shl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count	; left-shift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by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shr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dst,count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right-shift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by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0-fill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count	; shift-arithmetic-right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by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; replicate sign bit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count	; rotate-left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by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count	; rotate-right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by count bits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733800" y="624363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C589BE69-D853-485F-A161-C895F76BCD2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use Shifts and Rotates for...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371600"/>
            <a:ext cx="8153400" cy="48720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Shift left = multiply by power-of-2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Shift right = divide by power-of-2 (so long as &gt;0 !)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Can often be used to optimize multiplication and division by small constants</a:t>
            </a:r>
          </a:p>
          <a:p>
            <a:pPr lvl="1" eaLnBrk="1" hangingPunct="1"/>
            <a:r>
              <a:rPr lang="en-US" sz="2000" dirty="0" smtClean="0"/>
              <a:t>For fun, see “Hacker’s Delight” by Henry Warren</a:t>
            </a:r>
            <a:r>
              <a:rPr lang="en-US" sz="2000" dirty="0"/>
              <a:t> </a:t>
            </a:r>
            <a:r>
              <a:rPr lang="en-US" sz="2000" dirty="0" smtClean="0"/>
              <a:t>for many cool algorithms; but be careful the semantics are what you intend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Additional instructions shift and rotate by a calculated shift amount instead of a constant, </a:t>
            </a:r>
            <a:r>
              <a:rPr lang="en-US" sz="2400" dirty="0" err="1" smtClean="0"/>
              <a:t>etc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6640F17-961E-448B-9BF5-08EE7D4A2FA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 : Load Effective Address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1936" y="1066800"/>
            <a:ext cx="6934200" cy="220295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App {</a:t>
            </a:r>
          </a:p>
          <a:p>
            <a:pPr marL="0" indent="0" eaLnBrk="1" hangingPunct="1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static void main(String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[]) {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class Point {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y; };</a:t>
            </a:r>
          </a:p>
          <a:p>
            <a:pPr marL="0" indent="0" eaLnBrk="1" hangingPunct="1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Point[] points = new Point[20];</a:t>
            </a:r>
          </a:p>
          <a:p>
            <a:pPr marL="0" indent="0" eaLnBrk="1" hangingPunct="1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3;</a:t>
            </a:r>
          </a:p>
          <a:p>
            <a:pPr marL="0" indent="0" eaLnBrk="1" hangingPunct="1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 = points[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].y;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5179" y="3574554"/>
            <a:ext cx="69342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 </a:t>
            </a:r>
            <a:r>
              <a:rPr lang="en-US" dirty="0" err="1" smtClean="0"/>
              <a:t>edx</a:t>
            </a:r>
            <a:r>
              <a:rPr lang="en-US" dirty="0" smtClean="0"/>
              <a:t>, [</a:t>
            </a:r>
            <a:r>
              <a:rPr lang="en-US" dirty="0" err="1" smtClean="0"/>
              <a:t>ebx</a:t>
            </a:r>
            <a:r>
              <a:rPr lang="en-US" dirty="0" smtClean="0"/>
              <a:t> + 8 * </a:t>
            </a:r>
            <a:r>
              <a:rPr lang="en-US" dirty="0" err="1" smtClean="0"/>
              <a:t>eax</a:t>
            </a:r>
            <a:r>
              <a:rPr lang="en-US" dirty="0" smtClean="0"/>
              <a:t> + 4]	; </a:t>
            </a:r>
            <a:r>
              <a:rPr lang="en-US" dirty="0" err="1" smtClean="0"/>
              <a:t>ebx</a:t>
            </a:r>
            <a:r>
              <a:rPr lang="en-US" dirty="0" smtClean="0"/>
              <a:t> = points = &amp;points[0]</a:t>
            </a:r>
          </a:p>
          <a:p>
            <a:r>
              <a:rPr lang="en-US" dirty="0"/>
              <a:t>	</a:t>
            </a:r>
            <a:r>
              <a:rPr lang="en-US" dirty="0" smtClean="0"/>
              <a:t>			; </a:t>
            </a:r>
            <a:r>
              <a:rPr lang="en-US" dirty="0" err="1" smtClean="0"/>
              <a:t>eax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; v = points[</a:t>
            </a:r>
            <a:r>
              <a:rPr lang="en-US" dirty="0" err="1" smtClean="0"/>
              <a:t>i</a:t>
            </a:r>
            <a:r>
              <a:rPr lang="en-US" dirty="0" smtClean="0"/>
              <a:t>].y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5179" y="4759410"/>
            <a:ext cx="69342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</a:t>
            </a:r>
            <a:r>
              <a:rPr lang="en-US" dirty="0" smtClean="0"/>
              <a:t>  </a:t>
            </a:r>
            <a:r>
              <a:rPr lang="en-US" dirty="0" err="1" smtClean="0"/>
              <a:t>edx</a:t>
            </a:r>
            <a:r>
              <a:rPr lang="en-US" dirty="0" smtClean="0"/>
              <a:t>, [</a:t>
            </a:r>
            <a:r>
              <a:rPr lang="en-US" dirty="0" err="1" smtClean="0"/>
              <a:t>ebx</a:t>
            </a:r>
            <a:r>
              <a:rPr lang="en-US" dirty="0" smtClean="0"/>
              <a:t> + 8 * </a:t>
            </a:r>
            <a:r>
              <a:rPr lang="en-US" dirty="0" err="1" smtClean="0"/>
              <a:t>eax</a:t>
            </a:r>
            <a:r>
              <a:rPr lang="en-US" dirty="0" smtClean="0"/>
              <a:t> + 4]	; </a:t>
            </a:r>
            <a:r>
              <a:rPr lang="en-US" dirty="0" err="1" smtClean="0"/>
              <a:t>ebx</a:t>
            </a:r>
            <a:r>
              <a:rPr lang="en-US" dirty="0" smtClean="0"/>
              <a:t> = points = &amp;points[0]</a:t>
            </a:r>
          </a:p>
          <a:p>
            <a:r>
              <a:rPr lang="en-US" dirty="0"/>
              <a:t>	</a:t>
            </a:r>
            <a:r>
              <a:rPr lang="en-US" dirty="0" smtClean="0"/>
              <a:t>			; </a:t>
            </a:r>
            <a:r>
              <a:rPr lang="en-US" dirty="0" err="1" smtClean="0"/>
              <a:t>eax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; </a:t>
            </a:r>
            <a:r>
              <a:rPr lang="en-US" dirty="0" err="1" smtClean="0"/>
              <a:t>int</a:t>
            </a:r>
            <a:r>
              <a:rPr lang="en-US" dirty="0" smtClean="0"/>
              <a:t>* p = &amp;points[</a:t>
            </a:r>
            <a:r>
              <a:rPr lang="en-US" dirty="0" err="1" smtClean="0"/>
              <a:t>i</a:t>
            </a:r>
            <a:r>
              <a:rPr lang="en-US" dirty="0" smtClean="0"/>
              <a:t>].y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6764823-5909-4A37-AA32-38DDF0E9F55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- GOTO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458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At this level, all we have is </a:t>
            </a:r>
            <a:r>
              <a:rPr lang="en-US" sz="2400" dirty="0" err="1" smtClean="0"/>
              <a:t>goto</a:t>
            </a:r>
            <a:r>
              <a:rPr lang="en-US" sz="2400" dirty="0" smtClean="0"/>
              <a:t> and conditional </a:t>
            </a:r>
            <a:r>
              <a:rPr lang="en-US" sz="2400" dirty="0" err="1" smtClean="0"/>
              <a:t>goto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Loops and conditional statements are synthesized from these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Note: random jumps play havoc with pipeline efficiency; work is done in modern compilers and processors to minimize this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87995C51-87B0-4E9A-BC6C-DE016964A4B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Unconditional Jump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0" y="1789509"/>
            <a:ext cx="4648200" cy="459582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/>
              <a:t>jmp</a:t>
            </a:r>
            <a:r>
              <a:rPr lang="en-US" sz="2000" dirty="0" smtClean="0"/>
              <a:t>  </a:t>
            </a:r>
            <a:r>
              <a:rPr lang="en-US" sz="2000" dirty="0" err="1" smtClean="0"/>
              <a:t>dst</a:t>
            </a:r>
            <a:r>
              <a:rPr lang="en-US" sz="2000" dirty="0" smtClean="0"/>
              <a:t>	; </a:t>
            </a:r>
            <a:r>
              <a:rPr lang="en-US" sz="2000" dirty="0" err="1" smtClean="0"/>
              <a:t>eip</a:t>
            </a:r>
            <a:r>
              <a:rPr lang="en-US" sz="2000" dirty="0" smtClean="0"/>
              <a:t> = address of </a:t>
            </a:r>
            <a:r>
              <a:rPr lang="en-US" sz="2000" dirty="0" err="1" smtClean="0"/>
              <a:t>dst</a:t>
            </a:r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" y="2987874"/>
            <a:ext cx="7772400" cy="25169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000" kern="0" dirty="0" smtClean="0"/>
              <a:t>Notes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kern="0" dirty="0" smtClean="0"/>
          </a:p>
          <a:p>
            <a:pPr eaLnBrk="1" hangingPunct="1"/>
            <a:r>
              <a:rPr lang="en-US" sz="2000" kern="0" dirty="0" err="1" smtClean="0"/>
              <a:t>dst</a:t>
            </a:r>
            <a:r>
              <a:rPr lang="en-US" sz="2000" kern="0" dirty="0" smtClean="0"/>
              <a:t> will be a label</a:t>
            </a:r>
          </a:p>
          <a:p>
            <a:pPr eaLnBrk="1" hangingPunct="1"/>
            <a:r>
              <a:rPr lang="en-US" sz="2000" kern="0" dirty="0" smtClean="0"/>
              <a:t>may have multiple labels on separate lines preceding target  instruction</a:t>
            </a:r>
          </a:p>
          <a:p>
            <a:pPr eaLnBrk="1" hangingPunct="1"/>
            <a:r>
              <a:rPr lang="en-US" sz="2000" kern="0" dirty="0" smtClean="0"/>
              <a:t>Convenient in compiler-generated </a:t>
            </a:r>
            <a:r>
              <a:rPr lang="en-US" sz="2000" kern="0" dirty="0" err="1" smtClean="0"/>
              <a:t>asm</a:t>
            </a:r>
            <a:r>
              <a:rPr lang="en-US" sz="2000" kern="0" dirty="0" smtClean="0"/>
              <a:t> 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E2D5094-7584-49E5-8DE9-944EB08CF89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Jumps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58302" y="1442176"/>
            <a:ext cx="8458200" cy="4114800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2000" dirty="0" smtClean="0"/>
              <a:t>Most arithmetic instructions set bits in </a:t>
            </a:r>
            <a:r>
              <a:rPr lang="en-US" sz="2000" dirty="0" err="1" smtClean="0">
                <a:solidFill>
                  <a:srgbClr val="0000FF"/>
                </a:solidFill>
              </a:rPr>
              <a:t>eflags</a:t>
            </a:r>
            <a:r>
              <a:rPr lang="en-US" sz="2000" dirty="0" smtClean="0"/>
              <a:t> register (“condition codes”)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Summarizes result: zero, sign, overflow, carry,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1800" dirty="0" smtClean="0"/>
              <a:t>True of </a:t>
            </a:r>
            <a:r>
              <a:rPr lang="en-US" sz="1800" dirty="0" smtClean="0">
                <a:solidFill>
                  <a:srgbClr val="0000FF"/>
                </a:solidFill>
              </a:rPr>
              <a:t>add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sub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and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or</a:t>
            </a:r>
            <a:r>
              <a:rPr lang="en-US" sz="1800" dirty="0" smtClean="0"/>
              <a:t> but </a:t>
            </a:r>
            <a:r>
              <a:rPr lang="en-US" sz="1800" i="1" dirty="0" smtClean="0"/>
              <a:t>not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rgbClr val="0000FF"/>
                </a:solidFill>
              </a:rPr>
              <a:t>imul</a:t>
            </a:r>
            <a:r>
              <a:rPr lang="en-US" sz="1800" dirty="0" smtClean="0"/>
              <a:t> or </a:t>
            </a:r>
            <a:r>
              <a:rPr lang="en-US" sz="1800" dirty="0" err="1" smtClean="0">
                <a:solidFill>
                  <a:srgbClr val="0000FF"/>
                </a:solidFill>
              </a:rPr>
              <a:t>idiv</a:t>
            </a:r>
            <a:endParaRPr lang="en-US" sz="1800" dirty="0" smtClean="0">
              <a:solidFill>
                <a:srgbClr val="0000FF"/>
              </a:solidFill>
            </a:endParaRP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Other instructions that set </a:t>
            </a:r>
            <a:r>
              <a:rPr lang="en-US" sz="2000" dirty="0" err="1" smtClean="0">
                <a:solidFill>
                  <a:srgbClr val="0000FF"/>
                </a:solidFill>
              </a:rPr>
              <a:t>eflags</a:t>
            </a:r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cmp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dst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src</a:t>
            </a:r>
            <a:r>
              <a:rPr lang="en-US" sz="1800" dirty="0" smtClean="0"/>
              <a:t>		; compare </a:t>
            </a:r>
            <a:r>
              <a:rPr lang="en-US" sz="1800" dirty="0" err="1" smtClean="0">
                <a:solidFill>
                  <a:srgbClr val="0000FF"/>
                </a:solidFill>
              </a:rPr>
              <a:t>dst</a:t>
            </a:r>
            <a:r>
              <a:rPr lang="en-US" sz="1800" dirty="0" smtClean="0"/>
              <a:t> to </a:t>
            </a:r>
            <a:r>
              <a:rPr lang="en-US" sz="1800" dirty="0" err="1" smtClean="0">
                <a:solidFill>
                  <a:srgbClr val="0000FF"/>
                </a:solidFill>
              </a:rPr>
              <a:t>src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test </a:t>
            </a:r>
            <a:r>
              <a:rPr lang="en-US" sz="1800" dirty="0" err="1" smtClean="0">
                <a:solidFill>
                  <a:srgbClr val="0000FF"/>
                </a:solidFill>
              </a:rPr>
              <a:t>dst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src</a:t>
            </a:r>
            <a:r>
              <a:rPr lang="en-US" sz="1800" dirty="0" smtClean="0">
                <a:solidFill>
                  <a:srgbClr val="0000FF"/>
                </a:solidFill>
              </a:rPr>
              <a:t>	</a:t>
            </a:r>
            <a:r>
              <a:rPr lang="en-US" sz="1800" dirty="0" smtClean="0"/>
              <a:t>	; calculate </a:t>
            </a:r>
            <a:r>
              <a:rPr lang="en-US" sz="1800" dirty="0" err="1" smtClean="0">
                <a:solidFill>
                  <a:srgbClr val="0000FF"/>
                </a:solidFill>
              </a:rPr>
              <a:t>dst</a:t>
            </a:r>
            <a:r>
              <a:rPr lang="en-US" sz="1800" dirty="0" smtClean="0"/>
              <a:t> &amp; </a:t>
            </a:r>
            <a:r>
              <a:rPr lang="en-US" sz="1800" dirty="0" err="1" smtClean="0">
                <a:solidFill>
                  <a:srgbClr val="0000FF"/>
                </a:solidFill>
              </a:rPr>
              <a:t>src</a:t>
            </a:r>
            <a:r>
              <a:rPr lang="en-US" sz="1800" dirty="0" smtClean="0"/>
              <a:t> (bitwise AND); discard result</a:t>
            </a:r>
          </a:p>
        </p:txBody>
      </p:sp>
    </p:spTree>
    <p:extLst>
      <p:ext uri="{BB962C8B-B14F-4D97-AF65-F5344CB8AC3E}">
        <p14:creationId xmlns:p14="http://schemas.microsoft.com/office/powerpoint/2010/main" val="40822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75D82C7F-6852-4CCE-8C35-35AAD0DDF63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Jump after Arithmetic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209800"/>
            <a:ext cx="7239000" cy="3657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jz</a:t>
            </a:r>
            <a:r>
              <a:rPr lang="en-US" sz="2000" dirty="0" smtClean="0"/>
              <a:t>		label		; jump if result ==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jnz</a:t>
            </a:r>
            <a:r>
              <a:rPr lang="en-US" sz="2000" dirty="0" smtClean="0"/>
              <a:t>		label		; jump if result !=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</a:t>
            </a:r>
            <a:r>
              <a:rPr lang="en-US" sz="2000" dirty="0" smtClean="0"/>
              <a:t>		label		; jump if result &gt;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</a:t>
            </a:r>
            <a:r>
              <a:rPr lang="en-US" sz="2000" dirty="0" smtClean="0"/>
              <a:t>	label		; jump if result &lt;=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jge</a:t>
            </a:r>
            <a:r>
              <a:rPr lang="en-US" sz="2000" dirty="0" smtClean="0"/>
              <a:t>	label		; jump if result &gt;=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jnge</a:t>
            </a:r>
            <a:r>
              <a:rPr lang="en-US" sz="2000" dirty="0" smtClean="0"/>
              <a:t>	label		; jump if result &lt;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</a:t>
            </a:r>
            <a:r>
              <a:rPr lang="en-US" sz="2000" dirty="0" smtClean="0"/>
              <a:t>		label		; jump if result &lt;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</a:t>
            </a:r>
            <a:r>
              <a:rPr lang="en-US" sz="2000" dirty="0" smtClean="0"/>
              <a:t>		label		; jump if result &gt;=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jle</a:t>
            </a:r>
            <a:r>
              <a:rPr lang="en-US" sz="2000" dirty="0" smtClean="0"/>
              <a:t>		label		; jump if result &lt;=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jnle</a:t>
            </a:r>
            <a:r>
              <a:rPr lang="en-US" sz="2000" dirty="0" smtClean="0"/>
              <a:t>	label		; jump if result &gt; 0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Note some duplications, for convenience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524000"/>
            <a:ext cx="72390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	</a:t>
            </a:r>
            <a:r>
              <a:rPr lang="en-US" dirty="0" err="1" smtClean="0"/>
              <a:t>eax</a:t>
            </a:r>
            <a:r>
              <a:rPr lang="en-US" dirty="0" smtClean="0"/>
              <a:t>, </a:t>
            </a:r>
            <a:r>
              <a:rPr lang="en-US" dirty="0" err="1" smtClean="0"/>
              <a:t>ebx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8AB2BDE-53FB-4E44-AE89-078759B7224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and Jump Conditionally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57400"/>
            <a:ext cx="8458200" cy="38862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Ideally, compare 2 operands and jump if a relationship holds between them: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: 	</a:t>
            </a:r>
            <a:r>
              <a:rPr lang="en-US" sz="2000" dirty="0" err="1" smtClean="0">
                <a:solidFill>
                  <a:srgbClr val="0000FF"/>
                </a:solidFill>
              </a:rPr>
              <a:t>jeq</a:t>
            </a:r>
            <a:r>
              <a:rPr lang="en-US" sz="2000" dirty="0" smtClean="0">
                <a:solidFill>
                  <a:srgbClr val="0000FF"/>
                </a:solidFill>
              </a:rPr>
              <a:t>	op1, op2, label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can’t: x86 doesn't support 3-address instructions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Instead:</a:t>
            </a:r>
          </a:p>
          <a:p>
            <a:pPr lvl="1" eaLnBrk="1" hangingPunct="1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cmp</a:t>
            </a:r>
            <a:r>
              <a:rPr lang="en-US" sz="2000" dirty="0">
                <a:solidFill>
                  <a:srgbClr val="0000FF"/>
                </a:solidFill>
              </a:rPr>
              <a:t>	op1</a:t>
            </a:r>
            <a:r>
              <a:rPr lang="en-US" sz="2000" dirty="0" smtClean="0">
                <a:solidFill>
                  <a:srgbClr val="0000FF"/>
                </a:solidFill>
              </a:rPr>
              <a:t>, op2</a:t>
            </a:r>
            <a:endParaRPr lang="en-US" sz="2000" dirty="0">
              <a:solidFill>
                <a:srgbClr val="0000FF"/>
              </a:solidFill>
            </a:endParaRPr>
          </a:p>
          <a:p>
            <a:pPr lvl="1" eaLnBrk="1" hangingPunct="1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j</a:t>
            </a:r>
            <a:r>
              <a:rPr lang="en-US" sz="2000" dirty="0" err="1">
                <a:solidFill>
                  <a:srgbClr val="FF0000"/>
                </a:solidFill>
              </a:rPr>
              <a:t>cc</a:t>
            </a: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label</a:t>
            </a:r>
          </a:p>
          <a:p>
            <a:pPr lvl="1" eaLnBrk="1" hangingPunct="1">
              <a:buNone/>
            </a:pPr>
            <a:r>
              <a:rPr lang="en-US" sz="2000" dirty="0" smtClean="0"/>
              <a:t>where </a:t>
            </a:r>
            <a:r>
              <a:rPr lang="en-US" sz="2000" dirty="0" smtClean="0">
                <a:solidFill>
                  <a:srgbClr val="FF0000"/>
                </a:solidFill>
              </a:rPr>
              <a:t>cc</a:t>
            </a:r>
            <a:r>
              <a:rPr lang="en-US" sz="2000" dirty="0" smtClean="0"/>
              <a:t> denotes the condition code of interest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371600" y="214313"/>
            <a:ext cx="7467600" cy="5476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kern="0" dirty="0" err="1" smtClean="0"/>
              <a:t>MiniJava</a:t>
            </a:r>
            <a:r>
              <a:rPr lang="en-US" kern="0" dirty="0" smtClean="0"/>
              <a:t> to Assembler?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457" y="1730780"/>
            <a:ext cx="7147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will compile </a:t>
            </a:r>
            <a:r>
              <a:rPr lang="en-US" dirty="0" err="1" smtClean="0"/>
              <a:t>MiniJava</a:t>
            </a:r>
            <a:r>
              <a:rPr lang="en-US" dirty="0" smtClean="0"/>
              <a:t> source code to genuine x86 binary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GC - so we could eventually run out of memory!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3693" y="3561654"/>
            <a:ext cx="1062407" cy="61683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MinJavac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67550" y="4736901"/>
            <a:ext cx="914400" cy="59709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x86 PC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Snip and Round Single Corner Rectangle 11"/>
          <p:cNvSpPr/>
          <p:nvPr/>
        </p:nvSpPr>
        <p:spPr bwMode="auto">
          <a:xfrm>
            <a:off x="448909" y="3544667"/>
            <a:ext cx="1143000" cy="60960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source code</a:t>
            </a:r>
          </a:p>
        </p:txBody>
      </p:sp>
      <p:sp>
        <p:nvSpPr>
          <p:cNvPr id="13" name="Snip and Round Single Corner Rectangle 12"/>
          <p:cNvSpPr/>
          <p:nvPr/>
        </p:nvSpPr>
        <p:spPr bwMode="auto">
          <a:xfrm>
            <a:off x="3543300" y="3618804"/>
            <a:ext cx="1272209" cy="49530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asm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509" y="31334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x.java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58648" y="31699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x.asm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1638793" y="3766429"/>
            <a:ext cx="342900" cy="1905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3158400" y="3783416"/>
            <a:ext cx="342900" cy="1905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5400000">
            <a:off x="7353300" y="4391879"/>
            <a:ext cx="342900" cy="1905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16605" y="3582336"/>
            <a:ext cx="1062407" cy="61683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masm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4872841" y="3795502"/>
            <a:ext cx="342900" cy="1905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Snip and Round Single Corner Rectangle 23"/>
          <p:cNvSpPr/>
          <p:nvPr/>
        </p:nvSpPr>
        <p:spPr bwMode="auto">
          <a:xfrm>
            <a:off x="6899986" y="3658967"/>
            <a:ext cx="1272209" cy="49530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x86 binary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6460615" y="3811367"/>
            <a:ext cx="342900" cy="1905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8890" y="322137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x.exe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76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313630A-89BD-420A-9641-5965FAA3136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cc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je		label		; jump if op1 ==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jne</a:t>
            </a:r>
            <a:r>
              <a:rPr lang="en-US" sz="2000" dirty="0" smtClean="0"/>
              <a:t>	label		; jump if op1 !=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</a:t>
            </a:r>
            <a:r>
              <a:rPr lang="en-US" sz="2000" dirty="0" smtClean="0"/>
              <a:t>		label		; jump if op1 &gt;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</a:t>
            </a:r>
            <a:r>
              <a:rPr lang="en-US" sz="2000" dirty="0" smtClean="0"/>
              <a:t>	label		; jump if op1 &lt;=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jge</a:t>
            </a:r>
            <a:r>
              <a:rPr lang="en-US" sz="2000" dirty="0" smtClean="0"/>
              <a:t>	label		; jump if op1 &gt;=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jnge</a:t>
            </a:r>
            <a:r>
              <a:rPr lang="en-US" sz="2000" dirty="0" smtClean="0"/>
              <a:t>	label		; jump if op1 &lt;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</a:t>
            </a:r>
            <a:r>
              <a:rPr lang="en-US" sz="2000" dirty="0" smtClean="0"/>
              <a:t>		label		; jump if op1 &lt;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</a:t>
            </a:r>
            <a:r>
              <a:rPr lang="en-US" sz="2000" dirty="0" smtClean="0"/>
              <a:t>		label		; jump if op1 &gt;=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jle</a:t>
            </a:r>
            <a:r>
              <a:rPr lang="en-US" sz="2000" dirty="0" smtClean="0"/>
              <a:t>		label		; jump if op1 &lt;=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jnle</a:t>
            </a:r>
            <a:r>
              <a:rPr lang="en-US" sz="2000" dirty="0" smtClean="0"/>
              <a:t>	label		; jump if op1 &gt; op2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Again, the assembler is mapping more than one mnemonic to some machine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681D039-4BF8-4FBB-83EA-E38E9AB6B3E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8200" y="2362200"/>
            <a:ext cx="7772400" cy="3276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x86 instruction set provides </a:t>
            </a:r>
            <a:r>
              <a:rPr lang="en-US" sz="2400" dirty="0" smtClean="0">
                <a:solidFill>
                  <a:srgbClr val="0000FF"/>
                </a:solidFill>
              </a:rPr>
              <a:t>call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ret</a:t>
            </a:r>
          </a:p>
          <a:p>
            <a:pPr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dirty="0" smtClean="0"/>
              <a:t>Use stack (via </a:t>
            </a:r>
            <a:r>
              <a:rPr lang="en-US" sz="2400" dirty="0" err="1" smtClean="0">
                <a:solidFill>
                  <a:srgbClr val="0000FF"/>
                </a:solidFill>
              </a:rPr>
              <a:t>esp</a:t>
            </a:r>
            <a:r>
              <a:rPr lang="en-US" sz="2400" dirty="0" smtClean="0"/>
              <a:t>) to save return address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Everything else – parameter passing, layout of stack frame, register usage – is a convention agreed by software; hardware is not involved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Calling Convention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59DA6FA-298E-4B47-8F66-CC0BD392D4D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ret</a:t>
            </a:r>
            <a:endParaRPr lang="en-US" dirty="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295400"/>
            <a:ext cx="8229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call </a:t>
            </a:r>
            <a:r>
              <a:rPr lang="en-US" sz="2400" dirty="0" err="1" smtClean="0">
                <a:solidFill>
                  <a:srgbClr val="0000FF"/>
                </a:solidFill>
              </a:rPr>
              <a:t>func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000" dirty="0" smtClean="0"/>
              <a:t>Push address of </a:t>
            </a:r>
            <a:r>
              <a:rPr lang="en-US" sz="2000" i="1" dirty="0" smtClean="0"/>
              <a:t>next</a:t>
            </a:r>
            <a:r>
              <a:rPr lang="en-US" sz="2000" dirty="0" smtClean="0"/>
              <a:t> instruction (in new </a:t>
            </a:r>
            <a:r>
              <a:rPr lang="en-US" sz="2000" dirty="0" err="1" smtClean="0">
                <a:solidFill>
                  <a:srgbClr val="0000FF"/>
                </a:solidFill>
              </a:rPr>
              <a:t>eip</a:t>
            </a:r>
            <a:r>
              <a:rPr lang="en-US" sz="2000" dirty="0" smtClean="0"/>
              <a:t>) and jump to </a:t>
            </a:r>
            <a:r>
              <a:rPr lang="en-US" sz="2000" dirty="0" err="1" smtClean="0">
                <a:solidFill>
                  <a:srgbClr val="0000FF"/>
                </a:solidFill>
              </a:rPr>
              <a:t>func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000" dirty="0" err="1" smtClean="0"/>
              <a:t>esp</a:t>
            </a:r>
            <a:r>
              <a:rPr lang="en-US" sz="2000" dirty="0" smtClean="0"/>
              <a:t> -= 4</a:t>
            </a:r>
            <a:br>
              <a:rPr lang="en-US" sz="2000" dirty="0" smtClean="0"/>
            </a:br>
            <a:r>
              <a:rPr lang="en-US" sz="2000" dirty="0" smtClean="0"/>
              <a:t>memory[</a:t>
            </a:r>
            <a:r>
              <a:rPr lang="en-US" sz="2000" dirty="0" err="1" smtClean="0"/>
              <a:t>esp</a:t>
            </a:r>
            <a:r>
              <a:rPr lang="en-US" sz="2000" dirty="0" smtClean="0"/>
              <a:t>] = </a:t>
            </a:r>
            <a:r>
              <a:rPr lang="en-US" sz="2000" dirty="0" err="1" smtClean="0"/>
              <a:t>eip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eip</a:t>
            </a:r>
            <a:r>
              <a:rPr lang="en-US" sz="2000" dirty="0" smtClean="0"/>
              <a:t> = label</a:t>
            </a:r>
          </a:p>
          <a:p>
            <a:pPr lvl="1" eaLnBrk="1" hangingPunct="1"/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ret</a:t>
            </a:r>
          </a:p>
          <a:p>
            <a:pPr lvl="1" eaLnBrk="1" hangingPunct="1"/>
            <a:r>
              <a:rPr lang="en-US" sz="2000" dirty="0" smtClean="0"/>
              <a:t>Pop address from top of stack and jump</a:t>
            </a:r>
          </a:p>
          <a:p>
            <a:pPr lvl="1" eaLnBrk="1" hangingPunct="1"/>
            <a:r>
              <a:rPr lang="en-US" sz="2000" dirty="0" err="1" smtClean="0"/>
              <a:t>eip</a:t>
            </a:r>
            <a:r>
              <a:rPr lang="en-US" sz="2000" dirty="0" smtClean="0"/>
              <a:t> = memory[</a:t>
            </a:r>
            <a:r>
              <a:rPr lang="en-US" sz="2000" dirty="0" err="1" smtClean="0"/>
              <a:t>esp</a:t>
            </a:r>
            <a:r>
              <a:rPr lang="en-US" sz="2000" dirty="0" smtClean="0"/>
              <a:t>]</a:t>
            </a:r>
            <a:br>
              <a:rPr lang="en-US" sz="2000" dirty="0" smtClean="0"/>
            </a:br>
            <a:r>
              <a:rPr lang="en-US" sz="2000" dirty="0" err="1" smtClean="0"/>
              <a:t>esp</a:t>
            </a:r>
            <a:r>
              <a:rPr lang="en-US" sz="2000" dirty="0" smtClean="0"/>
              <a:t> += </a:t>
            </a:r>
            <a:r>
              <a:rPr lang="en-US" sz="2000" dirty="0" smtClean="0"/>
              <a:t>4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b="1" dirty="0" smtClean="0">
                <a:solidFill>
                  <a:schemeClr val="hlink"/>
                </a:solidFill>
              </a:rPr>
              <a:t>WARNING!</a:t>
            </a:r>
            <a:r>
              <a:rPr lang="en-US" sz="2000" dirty="0" smtClean="0"/>
              <a:t>  DWORD at top-of-stack better be an address, not some leftover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enter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leave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057400"/>
            <a:ext cx="7772400" cy="3429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Don't use them for </a:t>
            </a:r>
            <a:r>
              <a:rPr lang="en-US" sz="2400" dirty="0" err="1" smtClean="0"/>
              <a:t>MiniJava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Designed to support languages which define one function inside of another (</a:t>
            </a:r>
            <a:r>
              <a:rPr lang="en-US" sz="2400" dirty="0" err="1" smtClean="0"/>
              <a:t>eg</a:t>
            </a:r>
            <a:r>
              <a:rPr lang="en-US" sz="2400" dirty="0" smtClean="0"/>
              <a:t>, Pascal)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A "display" array provides access to non-local variables, stored in </a:t>
            </a:r>
            <a:r>
              <a:rPr lang="en-US" sz="2400" i="1" dirty="0" err="1" smtClean="0"/>
              <a:t>downstack</a:t>
            </a:r>
            <a:r>
              <a:rPr lang="en-US" sz="2400" i="1" dirty="0" smtClean="0"/>
              <a:t> </a:t>
            </a:r>
            <a:r>
              <a:rPr lang="en-US" sz="2400" dirty="0" smtClean="0"/>
              <a:t>frames</a:t>
            </a:r>
          </a:p>
          <a:p>
            <a:pPr lvl="1">
              <a:defRPr/>
            </a:pPr>
            <a:endParaRPr lang="en-US" sz="2000" dirty="0" smtClean="0"/>
          </a:p>
          <a:p>
            <a:pPr lvl="2">
              <a:defRPr/>
            </a:pPr>
            <a:endParaRPr lang="en-US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778D315-B56D-489B-B986-50AD9F329FA7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42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8A48F22-E103-4DB2-A3D4-9E6F0F42F99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Win32 Calling Convention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534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, we will use the "Wintel" calling convention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Originally devised for C programs; called </a:t>
            </a:r>
            <a:r>
              <a:rPr lang="en-US" sz="2400" dirty="0" err="1" smtClean="0">
                <a:solidFill>
                  <a:srgbClr val="0000FF"/>
                </a:solidFill>
              </a:rPr>
              <a:t>cdecl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C++ augments this convention to include a “this” </a:t>
            </a:r>
            <a:r>
              <a:rPr lang="en-US" sz="2400" dirty="0" smtClean="0"/>
              <a:t>pointer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Asides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Calling conventions are difficult/impossible to change!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</a:t>
            </a:r>
            <a:r>
              <a:rPr lang="en-US" sz="1600" dirty="0" err="1" smtClean="0"/>
              <a:t>cdecl</a:t>
            </a:r>
            <a:r>
              <a:rPr lang="en-US" sz="1600" dirty="0" smtClean="0"/>
              <a:t> still passes float result in ancient x87 ST0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Windows supports 6 calling conventions: </a:t>
            </a:r>
            <a:r>
              <a:rPr lang="en-US" sz="1600" dirty="0" err="1" smtClean="0"/>
              <a:t>cdecl</a:t>
            </a:r>
            <a:r>
              <a:rPr lang="en-US" sz="1600" dirty="0" smtClean="0"/>
              <a:t>, </a:t>
            </a:r>
            <a:r>
              <a:rPr lang="en-US" sz="1600" dirty="0" err="1" smtClean="0"/>
              <a:t>stdcall</a:t>
            </a:r>
            <a:r>
              <a:rPr lang="en-US" sz="1600" dirty="0" smtClean="0"/>
              <a:t>, </a:t>
            </a:r>
            <a:r>
              <a:rPr lang="en-US" sz="1600" dirty="0" err="1" smtClean="0"/>
              <a:t>fastcall</a:t>
            </a:r>
            <a:r>
              <a:rPr lang="en-US" sz="1600" dirty="0" smtClean="0"/>
              <a:t>, </a:t>
            </a:r>
            <a:r>
              <a:rPr lang="en-US" sz="1600" dirty="0" err="1" smtClean="0"/>
              <a:t>thiscall</a:t>
            </a:r>
            <a:r>
              <a:rPr lang="en-US" sz="1600" dirty="0" smtClean="0"/>
              <a:t>, </a:t>
            </a:r>
            <a:r>
              <a:rPr lang="en-US" sz="1600" dirty="0" err="1" smtClean="0"/>
              <a:t>vectorcall</a:t>
            </a:r>
            <a:r>
              <a:rPr lang="en-US" sz="1600" dirty="0" smtClean="0"/>
              <a:t>, </a:t>
            </a:r>
            <a:r>
              <a:rPr lang="en-US" sz="1600" dirty="0" err="1" smtClean="0"/>
              <a:t>clrcall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3ECDE46-18F1-4654-BDEB-41AF34517D2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Example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864519"/>
            <a:ext cx="7848600" cy="32766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	n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sum(1, 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push	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	    	; push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push	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call 	sum   	    		; push L and jump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L:	add	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8		     	; pop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ebp+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offset</a:t>
            </a:r>
            <a:r>
              <a:rPr lang="en-US" sz="2000" i="1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; store result into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54B16DF-AD73-42E3-8A72-A18DB357C6D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Function 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019300" y="2057400"/>
            <a:ext cx="4953000" cy="3200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sum(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a = x;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b = a + 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52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53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008F220-C63C-40D3-9425-8B953CEF103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Version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022" y="1165325"/>
            <a:ext cx="52197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PROC	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prolog</a:t>
            </a:r>
            <a:endParaRPr lang="en-US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8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[ebp+8]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x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ebp-4],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=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endParaRPr lang="en-US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[ebp-4]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a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[ebp+12]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y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ebp-8],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=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endParaRPr lang="en-US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[ebp-8]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b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epilog</a:t>
            </a:r>
            <a:endParaRPr lang="en-US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ENDP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29300" y="2599582"/>
            <a:ext cx="3009900" cy="21248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sum(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a = x;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b = a + 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79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52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53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008F220-C63C-40D3-9425-8B953CEF103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Version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522" y="1596212"/>
            <a:ext cx="5010978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PROC	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push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prolog</a:t>
            </a:r>
            <a:endParaRPr lang="en-US" sz="1600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endParaRPr lang="en-US" sz="16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8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[ebp+8]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x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ebp-4],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=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endParaRPr lang="en-US" sz="1600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[ebp-4]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a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[ebp+12]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y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ebp-8],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=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ecx</a:t>
            </a:r>
            <a:endParaRPr lang="en-US" sz="1600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[ebp-8]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eax</a:t>
            </a:r>
            <a:r>
              <a:rPr lang="en-US" sz="16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b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epilog</a:t>
            </a:r>
            <a:endParaRPr lang="en-US" sz="1600" dirty="0">
              <a:solidFill>
                <a:srgbClr val="00B05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ebp</a:t>
            </a:r>
            <a:endParaRPr lang="en-US" sz="16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ENDP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8901" y="1470424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0000 0001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91502" y="3994135"/>
            <a:ext cx="74497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" name="Straight Arrow Connector 3"/>
          <p:cNvCxnSpPr>
            <a:stCxn id="15" idx="1"/>
            <a:endCxn id="23" idx="3"/>
          </p:cNvCxnSpPr>
          <p:nvPr/>
        </p:nvCxnSpPr>
        <p:spPr bwMode="auto">
          <a:xfrm flipH="1">
            <a:off x="7801180" y="4178801"/>
            <a:ext cx="39032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353380" y="4363467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???? ????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3380" y="4732799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old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91502" y="4732799"/>
            <a:ext cx="74497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Straight Arrow Connector 20"/>
          <p:cNvCxnSpPr>
            <a:stCxn id="20" idx="1"/>
            <a:endCxn id="18" idx="3"/>
          </p:cNvCxnSpPr>
          <p:nvPr/>
        </p:nvCxnSpPr>
        <p:spPr bwMode="auto">
          <a:xfrm flipH="1">
            <a:off x="7801180" y="4917465"/>
            <a:ext cx="39032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53380" y="3994135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???? ????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67699" y="1096538"/>
            <a:ext cx="74497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7" name="Straight Arrow Connector 26"/>
          <p:cNvCxnSpPr>
            <a:stCxn id="26" idx="1"/>
            <a:endCxn id="47" idx="3"/>
          </p:cNvCxnSpPr>
          <p:nvPr/>
        </p:nvCxnSpPr>
        <p:spPr bwMode="auto">
          <a:xfrm flipH="1">
            <a:off x="7738015" y="1281204"/>
            <a:ext cx="5296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286500" y="1839756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0000 0002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71488" y="182153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71488" y="14430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54889" y="5463561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0000 0001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2488" y="5832893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0000 0002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37476" y="58146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37476" y="54362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38368" y="43713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038368" y="39929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Up Arrow 24"/>
          <p:cNvSpPr/>
          <p:nvPr/>
        </p:nvSpPr>
        <p:spPr bwMode="auto">
          <a:xfrm>
            <a:off x="5629480" y="3628920"/>
            <a:ext cx="152400" cy="257330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91354" y="3201403"/>
            <a:ext cx="2294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stack grows up the page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290215" y="1096538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00A5 F988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72376" y="1088602"/>
            <a:ext cx="98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retaddr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354889" y="5094229"/>
            <a:ext cx="1447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00A5 F988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1765" y="4514667"/>
            <a:ext cx="421601" cy="378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-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73985" y="4897751"/>
            <a:ext cx="421601" cy="378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B3373B2-4D12-4CAC-B0BF-E6C10DBD192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cdecl</a:t>
            </a:r>
            <a:r>
              <a:rPr lang="en-US" dirty="0" smtClean="0"/>
              <a:t> - Responsibilities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946586"/>
            <a:ext cx="8534400" cy="548878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Caller:</a:t>
            </a:r>
          </a:p>
          <a:p>
            <a:pPr lvl="1" eaLnBrk="1" hangingPunct="1"/>
            <a:r>
              <a:rPr lang="en-US" sz="2000" dirty="0"/>
              <a:t>if you need </a:t>
            </a:r>
            <a:r>
              <a:rPr lang="en-US" sz="2000" dirty="0" smtClean="0"/>
              <a:t>the values currently in </a:t>
            </a:r>
            <a:r>
              <a:rPr lang="en-US" sz="2000" dirty="0" err="1" smtClean="0">
                <a:solidFill>
                  <a:srgbClr val="0000FF"/>
                </a:solidFill>
              </a:rPr>
              <a:t>eax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0000FF"/>
                </a:solidFill>
              </a:rPr>
              <a:t>ecx</a:t>
            </a:r>
            <a:r>
              <a:rPr lang="en-US" sz="2000" dirty="0"/>
              <a:t> or </a:t>
            </a:r>
            <a:r>
              <a:rPr lang="en-US" sz="2000" dirty="0" err="1">
                <a:solidFill>
                  <a:srgbClr val="0000FF"/>
                </a:solidFill>
              </a:rPr>
              <a:t>edx</a:t>
            </a:r>
            <a:r>
              <a:rPr lang="en-US" sz="2000" dirty="0"/>
              <a:t> then save them!</a:t>
            </a:r>
          </a:p>
          <a:p>
            <a:pPr lvl="1" eaLnBrk="1" hangingPunct="1"/>
            <a:r>
              <a:rPr lang="en-US" sz="2000" dirty="0" smtClean="0"/>
              <a:t>push arguments right-to-left</a:t>
            </a:r>
          </a:p>
          <a:p>
            <a:pPr lvl="1" eaLnBrk="1" hangingPunct="1"/>
            <a:r>
              <a:rPr lang="en-US" sz="2000" dirty="0" smtClean="0"/>
              <a:t>execute </a:t>
            </a:r>
            <a:r>
              <a:rPr lang="en-US" sz="2000" dirty="0" smtClean="0">
                <a:solidFill>
                  <a:srgbClr val="0000FF"/>
                </a:solidFill>
              </a:rPr>
              <a:t>call</a:t>
            </a:r>
            <a:r>
              <a:rPr lang="en-US" sz="2000" dirty="0" smtClean="0"/>
              <a:t> instruction</a:t>
            </a:r>
          </a:p>
          <a:p>
            <a:pPr lvl="1" eaLnBrk="1" hangingPunct="1"/>
            <a:r>
              <a:rPr lang="en-US" sz="2000" dirty="0" smtClean="0"/>
              <a:t>pop arguments from stack after </a:t>
            </a:r>
            <a:r>
              <a:rPr lang="en-US" sz="2000" dirty="0" smtClean="0">
                <a:solidFill>
                  <a:srgbClr val="0000FF"/>
                </a:solidFill>
              </a:rPr>
              <a:t>ret</a:t>
            </a:r>
          </a:p>
          <a:p>
            <a:pPr lvl="1" eaLnBrk="1" hangingPunct="1"/>
            <a:r>
              <a:rPr lang="en-US" sz="2000" dirty="0" smtClean="0"/>
              <a:t>restore any of </a:t>
            </a:r>
            <a:r>
              <a:rPr lang="en-US" sz="2000" dirty="0" err="1" smtClean="0">
                <a:solidFill>
                  <a:srgbClr val="0000FF"/>
                </a:solidFill>
              </a:rPr>
              <a:t>eax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ecx</a:t>
            </a:r>
            <a:r>
              <a:rPr lang="en-US" sz="2000" dirty="0" smtClean="0"/>
              <a:t> or </a:t>
            </a:r>
            <a:r>
              <a:rPr lang="en-US" sz="2000" dirty="0" err="1" smtClean="0">
                <a:solidFill>
                  <a:srgbClr val="0000FF"/>
                </a:solidFill>
              </a:rPr>
              <a:t>edx</a:t>
            </a:r>
            <a:r>
              <a:rPr lang="en-US" sz="2000" dirty="0" smtClean="0"/>
              <a:t> that you saved before </a:t>
            </a:r>
            <a:r>
              <a:rPr lang="en-US" sz="2000" dirty="0" smtClean="0">
                <a:solidFill>
                  <a:srgbClr val="0000FF"/>
                </a:solidFill>
              </a:rPr>
              <a:t>call</a:t>
            </a:r>
          </a:p>
          <a:p>
            <a:pPr marL="457200" lvl="1" indent="0" eaLnBrk="1" hangingPunct="1"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Callee</a:t>
            </a:r>
            <a:r>
              <a:rPr lang="en-US" sz="2400" dirty="0" smtClean="0"/>
              <a:t>: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allocate </a:t>
            </a:r>
            <a:r>
              <a:rPr lang="en-US" sz="2000" dirty="0"/>
              <a:t>stack frame for local </a:t>
            </a:r>
            <a:r>
              <a:rPr lang="en-US" sz="2000" dirty="0" smtClean="0"/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you will use any of </a:t>
            </a:r>
            <a:r>
              <a:rPr lang="en-US" sz="2000" dirty="0" err="1" smtClean="0">
                <a:solidFill>
                  <a:srgbClr val="0000FF"/>
                </a:solidFill>
              </a:rPr>
              <a:t>ebx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edi</a:t>
            </a:r>
            <a:r>
              <a:rPr lang="en-US" sz="2000" dirty="0" smtClean="0"/>
              <a:t> or </a:t>
            </a:r>
            <a:r>
              <a:rPr lang="en-US" sz="2000" dirty="0" err="1" smtClean="0">
                <a:solidFill>
                  <a:srgbClr val="0000FF"/>
                </a:solidFill>
              </a:rPr>
              <a:t>esi</a:t>
            </a:r>
            <a:r>
              <a:rPr lang="en-US" sz="2000" dirty="0" smtClean="0"/>
              <a:t> then </a:t>
            </a:r>
            <a:r>
              <a:rPr lang="en-US" sz="2000" dirty="0" smtClean="0"/>
              <a:t>save &amp; restore </a:t>
            </a:r>
            <a:r>
              <a:rPr lang="en-US" sz="2000" dirty="0" smtClean="0"/>
              <a:t>them!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execute </a:t>
            </a:r>
            <a:r>
              <a:rPr lang="en-US" sz="2000" dirty="0"/>
              <a:t>function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move any non-void result into </a:t>
            </a:r>
            <a:r>
              <a:rPr lang="en-US" sz="2000" dirty="0" err="1" smtClean="0">
                <a:solidFill>
                  <a:srgbClr val="0000FF"/>
                </a:solidFill>
              </a:rPr>
              <a:t>eax</a:t>
            </a:r>
            <a:endParaRPr lang="en-US" sz="20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restore </a:t>
            </a:r>
            <a:r>
              <a:rPr lang="en-US" sz="2000" dirty="0"/>
              <a:t>any </a:t>
            </a:r>
            <a:r>
              <a:rPr lang="en-US" sz="2000" dirty="0" smtClean="0"/>
              <a:t>of </a:t>
            </a:r>
            <a:r>
              <a:rPr lang="en-US" sz="2000" dirty="0" err="1" smtClean="0">
                <a:solidFill>
                  <a:srgbClr val="0000FF"/>
                </a:solidFill>
              </a:rPr>
              <a:t>ebx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edi</a:t>
            </a:r>
            <a:r>
              <a:rPr lang="en-US" sz="2000" dirty="0" smtClean="0"/>
              <a:t> or </a:t>
            </a:r>
            <a:r>
              <a:rPr lang="en-US" sz="2000" dirty="0" err="1" smtClean="0">
                <a:solidFill>
                  <a:srgbClr val="0000FF"/>
                </a:solidFill>
              </a:rPr>
              <a:t>esi</a:t>
            </a:r>
            <a:r>
              <a:rPr lang="en-US" sz="2000" dirty="0" smtClean="0"/>
              <a:t> that you saved earlier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Pop the stack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execute </a:t>
            </a:r>
            <a:r>
              <a:rPr lang="en-US" sz="2000" dirty="0" smtClean="0">
                <a:solidFill>
                  <a:srgbClr val="0000FF"/>
                </a:solidFill>
              </a:rPr>
              <a:t>ret </a:t>
            </a:r>
            <a:r>
              <a:rPr lang="en-US" sz="2000" dirty="0" smtClean="0"/>
              <a:t>instruction</a:t>
            </a:r>
            <a:endParaRPr lang="en-US" sz="2000" dirty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 Selected History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428854"/>
            <a:ext cx="8305800" cy="4114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 smtClean="0"/>
              <a:t>30 Years of x86</a:t>
            </a:r>
          </a:p>
          <a:p>
            <a:pPr lvl="1" eaLnBrk="1" hangingPunct="1">
              <a:defRPr/>
            </a:pPr>
            <a:r>
              <a:rPr lang="en-US" sz="1800" dirty="0" smtClean="0"/>
              <a:t>1978: 8086		16-bit, 5 MHz, 3</a:t>
            </a:r>
            <a:r>
              <a:rPr lang="en-US" sz="1800" dirty="0" smtClean="0">
                <a:sym typeface="Symbol" panose="05050102010706020507" pitchFamily="18" charset="2"/>
              </a:rPr>
              <a:t>, </a:t>
            </a:r>
            <a:r>
              <a:rPr lang="en-US" sz="1800" dirty="0" smtClean="0"/>
              <a:t>segmented</a:t>
            </a:r>
          </a:p>
          <a:p>
            <a:pPr lvl="1" eaLnBrk="1" hangingPunct="1">
              <a:defRPr/>
            </a:pPr>
            <a:r>
              <a:rPr lang="en-US" sz="1800" dirty="0" smtClean="0"/>
              <a:t>1982: 80286		protected mode, floating point</a:t>
            </a:r>
          </a:p>
          <a:p>
            <a:pPr lvl="1" eaLnBrk="1" hangingPunct="1">
              <a:defRPr/>
            </a:pPr>
            <a:r>
              <a:rPr lang="en-US" sz="1800" dirty="0" smtClean="0"/>
              <a:t>1985: 80386		32-bit, Virtual Memory</a:t>
            </a:r>
          </a:p>
          <a:p>
            <a:pPr lvl="1" eaLnBrk="1" hangingPunct="1">
              <a:defRPr/>
            </a:pPr>
            <a:r>
              <a:rPr lang="en-US" sz="1800" dirty="0" smtClean="0"/>
              <a:t>1993: Pentium		MMX</a:t>
            </a:r>
          </a:p>
          <a:p>
            <a:pPr lvl="1" eaLnBrk="1" hangingPunct="1">
              <a:defRPr/>
            </a:pPr>
            <a:r>
              <a:rPr lang="en-US" sz="1800" dirty="0" smtClean="0"/>
              <a:t>1999: Pentium III	SSE</a:t>
            </a:r>
          </a:p>
          <a:p>
            <a:pPr lvl="1" eaLnBrk="1" hangingPunct="1">
              <a:defRPr/>
            </a:pPr>
            <a:r>
              <a:rPr lang="en-US" sz="1800" dirty="0" smtClean="0"/>
              <a:t>2000: Pentium IV		SSE3, </a:t>
            </a:r>
            <a:r>
              <a:rPr lang="en-US" sz="1800" dirty="0" err="1" smtClean="0"/>
              <a:t>HyperThreading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2006: Core Duo, Core2	Multicore, SSE4, x64</a:t>
            </a:r>
          </a:p>
          <a:p>
            <a:pPr lvl="1" eaLnBrk="1" hangingPunct="1">
              <a:defRPr/>
            </a:pPr>
            <a:r>
              <a:rPr lang="en-US" sz="1800" dirty="0" smtClean="0"/>
              <a:t>2013: </a:t>
            </a:r>
            <a:r>
              <a:rPr lang="en-US" sz="1800" dirty="0" err="1" smtClean="0"/>
              <a:t>Haswell</a:t>
            </a:r>
            <a:r>
              <a:rPr lang="en-US" sz="1800" dirty="0" smtClean="0"/>
              <a:t>		64-bit, 4-8 core, ~3 GHz, 22 nm, AVX2</a:t>
            </a:r>
          </a:p>
          <a:p>
            <a:pPr lvl="1"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Many micro-architecture changes over the years:</a:t>
            </a:r>
          </a:p>
          <a:p>
            <a:pPr lvl="1" eaLnBrk="1" hangingPunct="1">
              <a:defRPr/>
            </a:pPr>
            <a:r>
              <a:rPr lang="en-US" sz="1800" dirty="0" smtClean="0"/>
              <a:t>pipelining, super-scalar, out-of-order, caching, multicore </a:t>
            </a:r>
          </a:p>
          <a:p>
            <a:pPr lvl="1" eaLnBrk="1" hangingPunct="1">
              <a:defRPr/>
            </a:pPr>
            <a:endParaRPr lang="en-US" sz="18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D16CD7D-5946-41FA-936D-F7CECF9F08C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H-</a:t>
            </a:r>
            <a:fld id="{92394BD4-F83D-4FC9-B2BF-0C8D24D68E6E}" type="slidenum">
              <a:rPr lang="en-US" smtClean="0"/>
              <a:pPr eaLnBrk="1" hangingPunct="1"/>
              <a:t>40</a:t>
            </a:fld>
            <a:endParaRPr lang="en-US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083606"/>
            <a:ext cx="693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 smtClean="0"/>
              <a:t>How to map </a:t>
            </a:r>
            <a:r>
              <a:rPr lang="en-US" sz="2000" dirty="0"/>
              <a:t>language constructs to </a:t>
            </a:r>
            <a:r>
              <a:rPr lang="en-US" sz="2000" dirty="0" smtClean="0"/>
              <a:t>x86:</a:t>
            </a:r>
          </a:p>
          <a:p>
            <a:pPr eaLnBrk="1" hangingPunct="1"/>
            <a:endParaRPr lang="en-US" sz="20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Code </a:t>
            </a:r>
            <a:r>
              <a:rPr lang="en-US" sz="2000" dirty="0" smtClean="0"/>
              <a:t>Shape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2000" dirty="0"/>
          </a:p>
          <a:p>
            <a:pPr eaLnBrk="1" hangingPunct="1"/>
            <a:r>
              <a:rPr lang="en-US" sz="2000" dirty="0" smtClean="0"/>
              <a:t>Followed up later with: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Codegen</a:t>
            </a:r>
            <a:endParaRPr lang="en-US" sz="20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Optimization</a:t>
            </a:r>
          </a:p>
        </p:txBody>
      </p:sp>
    </p:spTree>
    <p:extLst>
      <p:ext uri="{BB962C8B-B14F-4D97-AF65-F5344CB8AC3E}">
        <p14:creationId xmlns:p14="http://schemas.microsoft.com/office/powerpoint/2010/main" val="4311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 Counts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J-</a:t>
            </a:r>
            <a:fld id="{785E50A0-E457-47FC-8415-C961261F45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89659"/>
            <a:ext cx="5867400" cy="514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4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It’s Backward-Compatible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95400"/>
            <a:ext cx="77724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Current processors can run 8086 code</a:t>
            </a:r>
          </a:p>
          <a:p>
            <a:pPr lvl="1"/>
            <a:r>
              <a:rPr lang="en-US" sz="2000" dirty="0" smtClean="0"/>
              <a:t>You can get VisiCalc 1.0 on the web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ym typeface="Symbol" pitchFamily="18" charset="2"/>
              </a:rPr>
              <a:t>Intel descriptions of the architecture are engulfed with modes and flags; the modern processor is fairly straightforward</a:t>
            </a: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Modern processors have a RISC-like core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Load/Store from memory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Register-register operations</a:t>
            </a:r>
          </a:p>
          <a:p>
            <a:pPr lvl="1"/>
            <a:r>
              <a:rPr lang="en-US" sz="2200" dirty="0" smtClean="0">
                <a:sym typeface="Symbol" pitchFamily="18" charset="2"/>
              </a:rPr>
              <a:t>We will focus on basic 32-bit instructions for now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752288B9-C7CE-4977-8936-9A2208B816E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J-</a:t>
            </a:r>
            <a:fld id="{785E50A0-E457-47FC-8415-C961261F45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58" y="1089961"/>
            <a:ext cx="6462183" cy="4057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475572"/>
            <a:ext cx="7150376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"E" stands for "extended" - compared with 16-bit originals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will use only: EAX  EBX  ECX  EDX  EBP ("base pointer") and ESP ("stack pointer")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2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028700" y="1905000"/>
            <a:ext cx="6858000" cy="396478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Two main assembler languages for x86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Intel/Microsoft – used by Intel docs</a:t>
            </a:r>
          </a:p>
          <a:p>
            <a:pPr lvl="1"/>
            <a:r>
              <a:rPr lang="en-US" sz="2000" dirty="0" smtClean="0"/>
              <a:t>GNU/AT&amp;T syntax (Linux, OS X)</a:t>
            </a:r>
          </a:p>
          <a:p>
            <a:pPr lvl="2"/>
            <a:r>
              <a:rPr lang="en-US" sz="1800" dirty="0" smtClean="0"/>
              <a:t>Use </a:t>
            </a:r>
            <a:r>
              <a:rPr lang="en-US" sz="1800" dirty="0" err="1" smtClean="0">
                <a:solidFill>
                  <a:srgbClr val="0070C0"/>
                </a:solidFill>
              </a:rPr>
              <a:t>gcc</a:t>
            </a:r>
            <a:r>
              <a:rPr lang="en-US" sz="1800" dirty="0" smtClean="0">
                <a:solidFill>
                  <a:srgbClr val="0070C0"/>
                </a:solidFill>
              </a:rPr>
              <a:t> –S</a:t>
            </a:r>
            <a:r>
              <a:rPr lang="en-US" sz="1800" dirty="0" smtClean="0"/>
              <a:t> to generate examples from C/C++ code</a:t>
            </a:r>
          </a:p>
          <a:p>
            <a:pPr lvl="1"/>
            <a:r>
              <a:rPr lang="en-US" sz="2000" dirty="0" smtClean="0"/>
              <a:t>Use either one for your project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P501 slides use Intel descriptions</a:t>
            </a:r>
          </a:p>
          <a:p>
            <a:endParaRPr lang="en-US" sz="2400" dirty="0" smtClean="0"/>
          </a:p>
          <a:p>
            <a:r>
              <a:rPr lang="en-US" sz="2400" dirty="0" smtClean="0"/>
              <a:t>Brief information later on differences</a:t>
            </a:r>
          </a:p>
          <a:p>
            <a:pPr lvl="1"/>
            <a:r>
              <a:rPr lang="en-US" sz="2000" dirty="0" smtClean="0"/>
              <a:t>Intel:  </a:t>
            </a:r>
            <a:r>
              <a:rPr lang="en-US" sz="2000" dirty="0" err="1" smtClean="0"/>
              <a:t>dst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AT&amp;T: </a:t>
            </a:r>
            <a:r>
              <a:rPr lang="en-US" sz="2000" dirty="0" err="1" smtClean="0"/>
              <a:t>src</a:t>
            </a:r>
            <a:r>
              <a:rPr lang="en-US" sz="2000" dirty="0" smtClean="0"/>
              <a:t>, </a:t>
            </a:r>
            <a:r>
              <a:rPr lang="en-US" sz="2000" dirty="0" err="1" smtClean="0"/>
              <a:t>dst</a:t>
            </a:r>
            <a:endParaRPr lang="en-US" sz="2000" dirty="0" smtClean="0"/>
          </a:p>
          <a:p>
            <a:pPr lvl="1"/>
            <a:r>
              <a:rPr lang="en-US" sz="2000" dirty="0" smtClean="0"/>
              <a:t>data types in gnu </a:t>
            </a:r>
            <a:r>
              <a:rPr lang="en-US" sz="2000" dirty="0" err="1" smtClean="0"/>
              <a:t>opcodes</a:t>
            </a:r>
            <a:endParaRPr lang="en-US" sz="2000" dirty="0" smtClean="0"/>
          </a:p>
          <a:p>
            <a:pPr lvl="1"/>
            <a:r>
              <a:rPr lang="en-US" sz="2000" dirty="0" smtClean="0"/>
              <a:t>various syntactic annoyances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226073A-000F-4AA1-AC36-9E5AE3741C0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x86 Assemblers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DDCCC04-0802-4235-9DEA-EB39899F02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ASM Statements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524000"/>
            <a:ext cx="83820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Format is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    label:  </a:t>
            </a:r>
            <a:r>
              <a:rPr lang="en-US" sz="2000" dirty="0" err="1" smtClean="0"/>
              <a:t>opcode</a:t>
            </a:r>
            <a:r>
              <a:rPr lang="en-US" sz="2000" dirty="0" smtClean="0"/>
              <a:t>  operands  ; comment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/>
            <a:r>
              <a:rPr lang="en-US" sz="2000" dirty="0" smtClean="0"/>
              <a:t>label is an optional label</a:t>
            </a:r>
          </a:p>
          <a:p>
            <a:pPr lvl="1" eaLnBrk="1" hangingPunct="1"/>
            <a:r>
              <a:rPr lang="en-US" sz="2000" dirty="0" err="1" smtClean="0"/>
              <a:t>opcode</a:t>
            </a:r>
            <a:r>
              <a:rPr lang="en-US" sz="2000" dirty="0" smtClean="0"/>
              <a:t> and operands make up the assembly language instruction</a:t>
            </a:r>
          </a:p>
          <a:p>
            <a:pPr lvl="1" eaLnBrk="1" hangingPunct="1"/>
            <a:r>
              <a:rPr lang="en-US" sz="2000" dirty="0" smtClean="0"/>
              <a:t>Anything following a ‘</a:t>
            </a:r>
            <a:r>
              <a:rPr lang="en-US" sz="2000" dirty="0" smtClean="0">
                <a:solidFill>
                  <a:srgbClr val="0070C0"/>
                </a:solidFill>
              </a:rPr>
              <a:t>;</a:t>
            </a:r>
            <a:r>
              <a:rPr lang="en-US" sz="2000" dirty="0" smtClean="0"/>
              <a:t>’ is a comment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Language is free-form</a:t>
            </a:r>
          </a:p>
          <a:p>
            <a:pPr lvl="1" eaLnBrk="1" hangingPunct="1"/>
            <a:r>
              <a:rPr lang="en-US" sz="2000" dirty="0" smtClean="0"/>
              <a:t>Comments and labels may appear on lines by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98253f2-838e-4c1b-8172-6a0d4c2705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2193</TotalTime>
  <Words>1752</Words>
  <Application>Microsoft Office PowerPoint</Application>
  <PresentationFormat>On-screen Show (4:3)</PresentationFormat>
  <Paragraphs>601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PowerPoint Presentation</vt:lpstr>
      <vt:lpstr>PowerPoint Presentation</vt:lpstr>
      <vt:lpstr>x86 Selected History</vt:lpstr>
      <vt:lpstr>Transistor Counts</vt:lpstr>
      <vt:lpstr>It’s Backward-Compatible</vt:lpstr>
      <vt:lpstr>x86 Registers</vt:lpstr>
      <vt:lpstr>x86 Assemblers</vt:lpstr>
      <vt:lpstr>Intel ASM Statements</vt:lpstr>
      <vt:lpstr>x86 Memory Model</vt:lpstr>
      <vt:lpstr>Processor Fetch-Execute Cycle</vt:lpstr>
      <vt:lpstr>Instruction Format</vt:lpstr>
      <vt:lpstr>x86 Memory Stack</vt:lpstr>
      <vt:lpstr>Stack Instructions</vt:lpstr>
      <vt:lpstr>Stack Frames</vt:lpstr>
      <vt:lpstr>Operand Address Modes: 1</vt:lpstr>
      <vt:lpstr>Operand Address Modes: 2</vt:lpstr>
      <vt:lpstr>dword ptr – Intel assembler</vt:lpstr>
      <vt:lpstr>Data Movement and Arithmetic</vt:lpstr>
      <vt:lpstr>Integer Multiply &amp; Divide</vt:lpstr>
      <vt:lpstr>Bit Manipulation</vt:lpstr>
      <vt:lpstr>Shift &amp; Rotate</vt:lpstr>
      <vt:lpstr>Can use Shifts and Rotates for...</vt:lpstr>
      <vt:lpstr>LEA : Load Effective Address</vt:lpstr>
      <vt:lpstr>Control Flow - GOTO</vt:lpstr>
      <vt:lpstr>Unconditional Jump</vt:lpstr>
      <vt:lpstr>Conditional Jumps</vt:lpstr>
      <vt:lpstr>Conditional Jump after Arithmetic</vt:lpstr>
      <vt:lpstr>Compare and Jump Conditionally</vt:lpstr>
      <vt:lpstr>jcc</vt:lpstr>
      <vt:lpstr>Calling Convention</vt:lpstr>
      <vt:lpstr>call and ret</vt:lpstr>
      <vt:lpstr>enter and leave</vt:lpstr>
      <vt:lpstr>Win32 Calling Convention</vt:lpstr>
      <vt:lpstr>Call Example</vt:lpstr>
      <vt:lpstr>Example Function </vt:lpstr>
      <vt:lpstr>Assembly Language Version</vt:lpstr>
      <vt:lpstr>Assembly Language Version</vt:lpstr>
      <vt:lpstr>cdecl - Responsibilities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190</cp:revision>
  <cp:lastPrinted>2011-10-25T02:40:21Z</cp:lastPrinted>
  <dcterms:created xsi:type="dcterms:W3CDTF">2002-10-01T01:44:57Z</dcterms:created>
  <dcterms:modified xsi:type="dcterms:W3CDTF">2014-04-20T21:00:53Z</dcterms:modified>
</cp:coreProperties>
</file>