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3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2"/>
  </p:notesMasterIdLst>
  <p:handoutMasterIdLst>
    <p:handoutMasterId r:id="rId33"/>
  </p:handoutMasterIdLst>
  <p:sldIdLst>
    <p:sldId id="295" r:id="rId2"/>
    <p:sldId id="298" r:id="rId3"/>
    <p:sldId id="297" r:id="rId4"/>
    <p:sldId id="258" r:id="rId5"/>
    <p:sldId id="259" r:id="rId6"/>
    <p:sldId id="29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301" r:id="rId27"/>
    <p:sldId id="302" r:id="rId28"/>
    <p:sldId id="287" r:id="rId29"/>
    <p:sldId id="291" r:id="rId30"/>
    <p:sldId id="303" r:id="rId31"/>
  </p:sldIdLst>
  <p:sldSz cx="9144000" cy="6858000" type="screen4x3"/>
  <p:notesSz cx="6934200" cy="90805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6" autoAdjust="0"/>
    <p:restoredTop sz="94660"/>
  </p:normalViewPr>
  <p:slideViewPr>
    <p:cSldViewPr>
      <p:cViewPr varScale="1">
        <p:scale>
          <a:sx n="94" d="100"/>
          <a:sy n="94" d="100"/>
        </p:scale>
        <p:origin x="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548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H-</a:t>
            </a:r>
            <a:fld id="{E9961316-1AFF-4E0C-BFB8-3691BD463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6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2C98CFB-BFBB-49CD-97F2-7AA23998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2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9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C98CFB-BFBB-49CD-97F2-7AA2399830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64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6E02C2F-6F17-411E-8A7D-F735FFF1BA80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Source: Appel</a:t>
            </a:r>
          </a:p>
        </p:txBody>
      </p:sp>
    </p:spTree>
    <p:extLst>
      <p:ext uri="{BB962C8B-B14F-4D97-AF65-F5344CB8AC3E}">
        <p14:creationId xmlns:p14="http://schemas.microsoft.com/office/powerpoint/2010/main" val="288997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H-</a:t>
            </a:r>
            <a:fld id="{124397B5-7911-4302-902F-52562A23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B5FA0D70-380C-4F61-8C89-BB3DB0647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1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DC91A7AB-DEE6-46D2-B72F-C089315C3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3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20676" y="150018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03263" y="150018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44501" y="572293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14388" y="572293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30163" y="49926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65163" y="42068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46076" y="83264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86460" y="251945"/>
            <a:ext cx="7343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1182688" y="2017713"/>
            <a:ext cx="7656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7"/>
            </p:custDataLst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H-</a:t>
            </a:r>
            <a:fld id="{27DA78C8-C1FB-4116-A39F-8F1CE87F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4" r:id="rId3"/>
    <p:sldLayoutId id="2147483787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10" Type="http://schemas.openxmlformats.org/officeDocument/2006/relationships/hyperlink" Target="http://www.cambridge.org/us/features/052182060X/#grammar" TargetMode="External"/><Relationship Id="rId4" Type="http://schemas.openxmlformats.org/officeDocument/2006/relationships/tags" Target="../tags/tag146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H-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dirty="0" smtClean="0"/>
              <a:t>CSE P501 – </a:t>
            </a:r>
            <a:r>
              <a:rPr lang="en-US" smtClean="0"/>
              <a:t>Compiler Construction</a:t>
            </a:r>
            <a:endParaRPr lang="en-US" dirty="0" smtClean="0"/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371600" y="1905000"/>
            <a:ext cx="6305550" cy="3649662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Representing ASTs as Java objects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Parser actions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Operations on ASTs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Modularity and encapsulation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Visitor pattern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 err="1" smtClean="0">
                <a:solidFill>
                  <a:schemeClr val="bg1"/>
                </a:solidFill>
              </a:rPr>
              <a:t>MiniJava</a:t>
            </a:r>
            <a:r>
              <a:rPr lang="en-US" sz="2400" dirty="0" smtClean="0">
                <a:solidFill>
                  <a:schemeClr val="bg1"/>
                </a:solidFill>
              </a:rPr>
              <a:t> Project: more info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C60ECF03-229F-4D88-9EA4-CEBB6B4EBFC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981200"/>
            <a:ext cx="7656512" cy="3657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public abstract class </a:t>
            </a:r>
            <a:r>
              <a:rPr lang="en-US" sz="1800" dirty="0" err="1" smtClean="0"/>
              <a:t>Exp</a:t>
            </a:r>
            <a:r>
              <a:rPr lang="en-US" sz="1800" dirty="0" smtClean="0"/>
              <a:t> extends AST { …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public </a:t>
            </a:r>
            <a:r>
              <a:rPr lang="en-US" sz="1800" smtClean="0"/>
              <a:t>class </a:t>
            </a:r>
            <a:r>
              <a:rPr lang="en-US" sz="1800" smtClean="0"/>
              <a:t>Plus </a:t>
            </a:r>
            <a:r>
              <a:rPr lang="en-US" sz="1800" dirty="0" smtClean="0"/>
              <a:t>extends </a:t>
            </a:r>
            <a:r>
              <a:rPr lang="en-US" sz="1800" dirty="0" err="1" smtClean="0"/>
              <a:t>Exp</a:t>
            </a:r>
            <a:r>
              <a:rPr lang="en-US" sz="1800" dirty="0" smtClean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err="1" smtClean="0"/>
              <a:t>Exp</a:t>
            </a:r>
            <a:r>
              <a:rPr lang="en-US" sz="1800" smtClean="0"/>
              <a:t> </a:t>
            </a:r>
            <a:r>
              <a:rPr lang="en-US" sz="1800" smtClean="0"/>
              <a:t>e1</a:t>
            </a:r>
            <a:r>
              <a:rPr lang="en-US" sz="1800" smtClean="0"/>
              <a:t>, </a:t>
            </a:r>
            <a:r>
              <a:rPr lang="en-US" sz="1800" smtClean="0"/>
              <a:t>e2</a:t>
            </a:r>
            <a:r>
              <a:rPr lang="en-US" sz="1800" dirty="0" smtClean="0"/>
              <a:t>;		// operands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smtClean="0"/>
              <a:t>public </a:t>
            </a:r>
            <a:r>
              <a:rPr lang="en-US" sz="1800" smtClean="0"/>
              <a:t>Plus</a:t>
            </a:r>
            <a:r>
              <a:rPr lang="en-US" sz="1800" smtClean="0"/>
              <a:t>(Exp e1</a:t>
            </a:r>
            <a:r>
              <a:rPr lang="en-US" sz="1800" dirty="0" smtClean="0"/>
              <a:t>, </a:t>
            </a:r>
            <a:r>
              <a:rPr lang="en-US" sz="1800" err="1" smtClean="0"/>
              <a:t>Exp</a:t>
            </a:r>
            <a:r>
              <a:rPr lang="en-US" sz="1800" smtClean="0"/>
              <a:t> </a:t>
            </a:r>
            <a:r>
              <a:rPr lang="en-US" sz="1800" smtClean="0"/>
              <a:t>e2</a:t>
            </a:r>
            <a:r>
              <a:rPr lang="en-US" sz="1800" dirty="0" smtClean="0"/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smtClean="0"/>
              <a:t> </a:t>
            </a:r>
            <a:r>
              <a:rPr lang="en-US" sz="1800" smtClean="0"/>
              <a:t>this.e1 </a:t>
            </a:r>
            <a:r>
              <a:rPr lang="en-US" sz="1800" smtClean="0"/>
              <a:t>= </a:t>
            </a:r>
            <a:r>
              <a:rPr lang="en-US" sz="1800" smtClean="0"/>
              <a:t>e1</a:t>
            </a:r>
            <a:r>
              <a:rPr lang="en-US" sz="1800" smtClean="0"/>
              <a:t>; </a:t>
            </a:r>
            <a:r>
              <a:rPr lang="en-US" sz="1800" smtClean="0"/>
              <a:t>this.e2 </a:t>
            </a:r>
            <a:r>
              <a:rPr lang="en-US" sz="1800" smtClean="0"/>
              <a:t>= </a:t>
            </a:r>
            <a:r>
              <a:rPr lang="en-US" sz="1800" smtClean="0"/>
              <a:t>e2</a:t>
            </a:r>
            <a:r>
              <a:rPr lang="en-US" sz="1800" dirty="0" smtClean="0"/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2C1E48EF-73A9-42DA-8DEA-661A4AEFA61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Expressions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362200"/>
            <a:ext cx="8153400" cy="2438399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public class Call extends </a:t>
            </a:r>
            <a:r>
              <a:rPr lang="en-US" sz="1800" dirty="0" err="1" smtClean="0"/>
              <a:t>Exp</a:t>
            </a:r>
            <a:r>
              <a:rPr lang="en-US" sz="1800" dirty="0" smtClean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Exp</a:t>
            </a:r>
            <a:r>
              <a:rPr lang="en-US" sz="1800" dirty="0" smtClean="0"/>
              <a:t> id;		// method name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List </a:t>
            </a:r>
            <a:r>
              <a:rPr lang="en-US" sz="1800" dirty="0" err="1" smtClean="0"/>
              <a:t>args</a:t>
            </a:r>
            <a:r>
              <a:rPr lang="en-US" sz="1800" dirty="0" smtClean="0"/>
              <a:t>;  	// list of </a:t>
            </a:r>
            <a:r>
              <a:rPr lang="en-US" sz="1800" dirty="0" err="1" smtClean="0"/>
              <a:t>arg</a:t>
            </a:r>
            <a:r>
              <a:rPr lang="en-US" sz="1800" dirty="0" smtClean="0"/>
              <a:t> expressions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Call(</a:t>
            </a:r>
            <a:r>
              <a:rPr lang="en-US" sz="1800" dirty="0" err="1" smtClean="0"/>
              <a:t>Exp</a:t>
            </a:r>
            <a:r>
              <a:rPr lang="en-US" sz="1800" dirty="0" smtClean="0"/>
              <a:t> id, List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 this.id = id; </a:t>
            </a:r>
            <a:r>
              <a:rPr lang="en-US" sz="1800" dirty="0" err="1" smtClean="0"/>
              <a:t>this.args</a:t>
            </a:r>
            <a:r>
              <a:rPr lang="en-US" sz="1800" dirty="0" smtClean="0"/>
              <a:t> = </a:t>
            </a:r>
            <a:r>
              <a:rPr lang="en-US" sz="1800" dirty="0" err="1" smtClean="0"/>
              <a:t>args</a:t>
            </a:r>
            <a:r>
              <a:rPr lang="en-US" sz="1800" dirty="0" smtClean="0"/>
              <a:t>;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813700"/>
            <a:ext cx="8418512" cy="3505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These examples are meant to illustrate the ideas; invent your own, if you prefer</a:t>
            </a:r>
          </a:p>
          <a:p>
            <a:endParaRPr lang="en-US" sz="2400" dirty="0" smtClean="0"/>
          </a:p>
          <a:p>
            <a:pPr lvl="1"/>
            <a:r>
              <a:rPr lang="en-US" sz="2000" dirty="0" err="1" smtClean="0"/>
              <a:t>Eg</a:t>
            </a:r>
            <a:r>
              <a:rPr lang="en-US" sz="2000" dirty="0" smtClean="0"/>
              <a:t>, maybe better to have a specific AST node for “argument list” that encapsulates the List of arguments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You’ll also need nodes for class and method declarations, parameter lists, and so forth</a:t>
            </a:r>
          </a:p>
          <a:p>
            <a:endParaRPr lang="en-US" sz="2400" dirty="0" smtClean="0"/>
          </a:p>
          <a:p>
            <a:r>
              <a:rPr lang="en-US" sz="2400" dirty="0" smtClean="0"/>
              <a:t>But … strongly suggest using the AST classes in the starter code,  taken from the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 website</a:t>
            </a:r>
          </a:p>
          <a:p>
            <a:pPr lvl="1"/>
            <a:r>
              <a:rPr lang="en-US" sz="2000" dirty="0" smtClean="0"/>
              <a:t>Modify if you need to, and are confident you know what you’re doing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1597ADB9-98A8-40FA-B4E9-079DAC1DD77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7D7DB7E5-E61D-4E26-8B39-B2D66C440E9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 Information in Nodes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133600"/>
            <a:ext cx="8534400" cy="30876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To produce useful error messages, record the source location ("source co-ordinates") in that node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Most scanner/parser generators have a hook for this, usually storing source position information in tokens 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dirty="0" smtClean="0"/>
              <a:t>Included in the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starter code – good idea to take advantage of it in your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52400" y="1452459"/>
            <a:ext cx="8763000" cy="2691775"/>
          </a:xfrm>
        </p:spPr>
        <p:txBody>
          <a:bodyPr/>
          <a:lstStyle/>
          <a:p>
            <a:r>
              <a:rPr lang="en-US" sz="2000" dirty="0" smtClean="0"/>
              <a:t>AST Generation:</a:t>
            </a:r>
          </a:p>
          <a:p>
            <a:pPr lvl="1"/>
            <a:r>
              <a:rPr lang="en-US" sz="1600" dirty="0" smtClean="0"/>
              <a:t>Idea: each time the parser recognizes a complete production, it creates an AST node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That AST node links to the </a:t>
            </a:r>
            <a:r>
              <a:rPr lang="en-US" sz="1600" dirty="0" err="1" smtClean="0"/>
              <a:t>subtrees</a:t>
            </a:r>
            <a:r>
              <a:rPr lang="en-US" sz="1600" dirty="0" smtClean="0"/>
              <a:t> that are its components in the grammar production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When we finish parsing, the result of the goal symbol is the complete AST for the program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69D6C06E-23DE-4AA4-BDEB-9F16D9F1A94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0" y="5282208"/>
            <a:ext cx="8153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nonterminal </a:t>
            </a:r>
            <a:r>
              <a:rPr lang="en-US" dirty="0" err="1" smtClean="0"/>
              <a:t>Exp</a:t>
            </a:r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Exp</a:t>
            </a:r>
            <a:r>
              <a:rPr lang="en-US" dirty="0" smtClean="0"/>
              <a:t> ::= Exp:e1 PLUS Exp:e2     {: RESULT = new Plus(e1, e2, e1left); :}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48692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aliases and line # in CUP: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 bwMode="auto">
          <a:xfrm>
            <a:off x="5257800" y="4208418"/>
            <a:ext cx="2209800" cy="834465"/>
          </a:xfrm>
          <a:prstGeom prst="wedgeEllipseCallout">
            <a:avLst>
              <a:gd name="adj1" fmla="val 37356"/>
              <a:gd name="adj2" fmla="val 14773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e1left </a:t>
            </a:r>
            <a:r>
              <a:rPr lang="en-US" dirty="0" smtClean="0"/>
              <a:t>= line number of e1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Parser Actions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AST Generation in YACC/CUP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017713"/>
            <a:ext cx="8534400" cy="2782887"/>
          </a:xfrm>
        </p:spPr>
        <p:txBody>
          <a:bodyPr/>
          <a:lstStyle/>
          <a:p>
            <a:r>
              <a:rPr lang="en-US" sz="2000" dirty="0" smtClean="0"/>
              <a:t>A result type can be specified for each item in the grammar specification</a:t>
            </a:r>
          </a:p>
          <a:p>
            <a:endParaRPr lang="en-US" sz="2000" dirty="0" smtClean="0"/>
          </a:p>
          <a:p>
            <a:r>
              <a:rPr lang="en-US" sz="2000" dirty="0" smtClean="0"/>
              <a:t>Each parser rule can be annotated with a semantic action - a piece of Java code that returns a value of the result type</a:t>
            </a:r>
          </a:p>
          <a:p>
            <a:endParaRPr lang="en-US" sz="2000" dirty="0" smtClean="0"/>
          </a:p>
          <a:p>
            <a:r>
              <a:rPr lang="en-US" sz="2000" dirty="0" smtClean="0"/>
              <a:t>The semantic action is executed when that rule is reduced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EA481AF8-0090-46B1-A5F0-6F6AFB0D1B8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A9AFC401-5209-4981-A756-4C9BD7B8BA7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YACC/CUP Parser Specification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2243040"/>
            <a:ext cx="7317882" cy="2895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nonterminal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while;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nonterminal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...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|  WHILE LPAREN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exp:e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RPAREN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stm:s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{: RESULT = new While(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e,s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:}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2167" y="5506473"/>
            <a:ext cx="597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the starter code for version with line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4405367" y="1295400"/>
            <a:ext cx="1538233" cy="579806"/>
          </a:xfrm>
          <a:prstGeom prst="wedgeRoundRectCallout">
            <a:avLst>
              <a:gd name="adj1" fmla="val -96734"/>
              <a:gd name="adj2" fmla="val 12668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NonTerminal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362200" y="1371599"/>
            <a:ext cx="1473966" cy="415359"/>
          </a:xfrm>
          <a:prstGeom prst="wedgeRoundRectCallout">
            <a:avLst>
              <a:gd name="adj1" fmla="val 4198"/>
              <a:gd name="adj2" fmla="val 17750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type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5B11F8BE-A88C-4D07-BF36-8FE08664162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72035" y="1752600"/>
            <a:ext cx="84582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Once we have the AST, we may want to: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Print a readable dump of the tree ("pretty print")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Useful to check &amp; debug your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Do static semantic analysis: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Type checking/inference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Check variables are declared, and initialized, before 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err="1" smtClean="0"/>
              <a:t>Etc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Perform optimizing transformations on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Generate IR for further 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Generate </a:t>
            </a:r>
            <a:r>
              <a:rPr lang="en-US" sz="2000" dirty="0" smtClean="0"/>
              <a:t>code (</a:t>
            </a:r>
            <a:r>
              <a:rPr lang="en-US" sz="2000" dirty="0" err="1" smtClean="0"/>
              <a:t>eg</a:t>
            </a:r>
            <a:r>
              <a:rPr lang="en-US" sz="2000" dirty="0" smtClean="0"/>
              <a:t>: assembler text; machine binary)</a:t>
            </a:r>
            <a:endParaRPr lang="en-US" sz="20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Operations on ASTs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201123ED-175A-4236-B91A-C943A74A4F9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do the Operations Go?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371600"/>
            <a:ext cx="8534400" cy="2209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Pure “object-oriented” style would advocate: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Really, really smart AST nodes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Each node knows how to perform every operation on itself: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43150" y="3850106"/>
            <a:ext cx="4591050" cy="208672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While extends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While(...);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typeCheck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strengthReduce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genCode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prettyPrint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E353E6E0-BD4E-490F-8E2F-871809603F3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Critique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905001"/>
            <a:ext cx="7656512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This is nicely encapsulated – all details about a </a:t>
            </a:r>
            <a:r>
              <a:rPr lang="en-US" sz="2400" dirty="0" smtClean="0">
                <a:solidFill>
                  <a:srgbClr val="0000FF"/>
                </a:solidFill>
              </a:rPr>
              <a:t>While</a:t>
            </a:r>
            <a:r>
              <a:rPr lang="en-US" sz="2400" dirty="0" smtClean="0"/>
              <a:t> node are hidden in that class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But it shows poor modularity: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How to add a new optimization?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Modify every node class</a:t>
            </a:r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Worse - details of any operation (</a:t>
            </a:r>
            <a:r>
              <a:rPr lang="en-US" sz="2000" dirty="0" err="1" smtClean="0"/>
              <a:t>eg</a:t>
            </a:r>
            <a:r>
              <a:rPr lang="en-US" sz="2000" dirty="0" smtClean="0"/>
              <a:t>: optimization, type-checking) are scattered across all node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766925" y="3174526"/>
            <a:ext cx="1805485" cy="1012187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H-</a:t>
            </a:r>
            <a:fld id="{715D77DC-0A04-400D-875A-632CFC0380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81" y="1036924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38927" y="102353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0281" y="1036924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6327" y="1023533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15481" y="1494124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98377" y="1480733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4127" y="1480733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2812" y="271725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6236" y="23385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3580" y="307561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67881" y="4605931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25316" y="5293504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78282" y="5611295"/>
            <a:ext cx="2679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AST = Abstract Syntax Tree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707223" y="5946724"/>
            <a:ext cx="3248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IR = Intermediate Representation</a:t>
            </a:r>
            <a:endParaRPr lang="en-US" sz="1600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0577" y="1008381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68081" y="1494124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06415" y="2727929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26136" y="2719060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812" y="352511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36641" y="4306529"/>
            <a:ext cx="1246516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Semantics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26133" y="3467161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6131" y="4192547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6133" y="4930441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25727" y="2344791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39026" y="4606801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6134" y="2360523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26136" y="3095844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26130" y="3848160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48" idx="2"/>
            <a:endCxn id="29" idx="0"/>
          </p:cNvCxnSpPr>
          <p:nvPr/>
        </p:nvCxnSpPr>
        <p:spPr bwMode="auto">
          <a:xfrm rot="5400000" flipH="1" flipV="1">
            <a:off x="2297614" y="3086526"/>
            <a:ext cx="2528391" cy="1811197"/>
          </a:xfrm>
          <a:prstGeom prst="bentConnector5">
            <a:avLst>
              <a:gd name="adj1" fmla="val -9041"/>
              <a:gd name="adj2" fmla="val 51719"/>
              <a:gd name="adj3" fmla="val 109041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1624" y="2504845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56212" y="2133600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4181" y="3046823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>
            <a:off x="2656212" y="3832296"/>
            <a:ext cx="3687" cy="474233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2576" y="3015974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2575" y="3764075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2575" y="4489461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32954" y="4949139"/>
            <a:ext cx="1246516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Convert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>
            <a:stCxn id="33" idx="2"/>
            <a:endCxn id="48" idx="0"/>
          </p:cNvCxnSpPr>
          <p:nvPr/>
        </p:nvCxnSpPr>
        <p:spPr bwMode="auto">
          <a:xfrm flipH="1">
            <a:off x="2656212" y="4613710"/>
            <a:ext cx="3687" cy="335429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766925" y="391295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51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AST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82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0CE2AA3E-5D9E-4DCA-AF7D-6141B8AF220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Modularity Issues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133600"/>
            <a:ext cx="83058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Smart nodes make sense if set of operations is relatively fixed, but we expect to </a:t>
            </a:r>
            <a:r>
              <a:rPr lang="en-US" sz="2400" dirty="0" err="1" smtClean="0"/>
              <a:t>to</a:t>
            </a:r>
            <a:r>
              <a:rPr lang="en-US" sz="2400" dirty="0" smtClean="0"/>
              <a:t> add new kinds of nodes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Example: graphics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Operations: draw, move, </a:t>
            </a:r>
            <a:r>
              <a:rPr lang="en-US" sz="2000" dirty="0" err="1" smtClean="0"/>
              <a:t>iconify</a:t>
            </a:r>
            <a:r>
              <a:rPr lang="en-US" sz="2000" dirty="0" smtClean="0"/>
              <a:t>, highlight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Objects: textbox, scrollbar, canvas, menu, dialog box, plus new objects defined as the system evolves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A103BD9F-6D27-4964-8CBD-9037A163627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Modularity in a Compiler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600200"/>
            <a:ext cx="8601635" cy="41975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Abstract syntax does not change often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>
                <a:sym typeface="Symbol" pitchFamily="18" charset="2"/>
              </a:rPr>
              <a:t>ie</a:t>
            </a:r>
            <a:r>
              <a:rPr lang="en-US" sz="1800" dirty="0" smtClean="0">
                <a:sym typeface="Symbol" pitchFamily="18" charset="2"/>
              </a:rPr>
              <a:t>, language syntax does not change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ym typeface="Symbol" pitchFamily="18" charset="2"/>
              </a:rPr>
              <a:t>So, kinds of nodes are relatively fixed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But, as a compiler evolves, it </a:t>
            </a:r>
            <a:r>
              <a:rPr lang="en-US" sz="2000" i="1" dirty="0" smtClean="0">
                <a:sym typeface="Symbol" pitchFamily="18" charset="2"/>
              </a:rPr>
              <a:t>may </a:t>
            </a:r>
            <a:r>
              <a:rPr lang="en-US" sz="2000" dirty="0" smtClean="0">
                <a:sym typeface="Symbol" pitchFamily="18" charset="2"/>
              </a:rPr>
              <a:t>be common to modify or add operations on the AST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ym typeface="Symbol" pitchFamily="18" charset="2"/>
              </a:rPr>
              <a:t>Want to modularize each operation (type check, optimize, </a:t>
            </a:r>
            <a:r>
              <a:rPr lang="en-US" sz="1800" dirty="0" err="1" smtClean="0">
                <a:sym typeface="Symbol" pitchFamily="18" charset="2"/>
              </a:rPr>
              <a:t>codegen</a:t>
            </a:r>
            <a:r>
              <a:rPr lang="en-US" sz="1800" dirty="0" smtClean="0">
                <a:sym typeface="Symbol" pitchFamily="18" charset="2"/>
              </a:rPr>
              <a:t>) so its components are together, rather than spread across many class definitions (</a:t>
            </a:r>
            <a:r>
              <a:rPr lang="en-US" sz="1800" dirty="0" err="1" smtClean="0">
                <a:sym typeface="Symbol" pitchFamily="18" charset="2"/>
              </a:rPr>
              <a:t>eg</a:t>
            </a:r>
            <a:r>
              <a:rPr lang="en-US" sz="1800" dirty="0" smtClean="0">
                <a:sym typeface="Symbol" pitchFamily="18" charset="2"/>
              </a:rPr>
              <a:t>: 44 for </a:t>
            </a:r>
            <a:r>
              <a:rPr lang="en-US" sz="1800" dirty="0" err="1" smtClean="0">
                <a:sym typeface="Symbol" pitchFamily="18" charset="2"/>
              </a:rPr>
              <a:t>MiniJava</a:t>
            </a:r>
            <a:r>
              <a:rPr lang="en-US" sz="1800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ym typeface="Symbol" pitchFamily="18" charset="2"/>
              </a:rPr>
              <a:t>Want to avoid having to change node classes when we modify or add an operation on the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ym typeface="Symbol" pitchFamily="18" charset="2"/>
              </a:rPr>
              <a:t>Especially true if compiler is "extensible" - supports plugins from 3rd parties that provide: usage, model conformance, </a:t>
            </a:r>
            <a:r>
              <a:rPr lang="en-US" sz="1800" dirty="0" err="1">
                <a:sym typeface="Symbol" pitchFamily="18" charset="2"/>
              </a:rPr>
              <a:t>compat</a:t>
            </a:r>
            <a:r>
              <a:rPr lang="en-US" sz="1800" dirty="0">
                <a:sym typeface="Symbol" pitchFamily="18" charset="2"/>
              </a:rPr>
              <a:t> warnings, API availability warnings, </a:t>
            </a:r>
            <a:r>
              <a:rPr lang="en-US" sz="1800" dirty="0" err="1" smtClean="0">
                <a:sym typeface="Symbol" pitchFamily="18" charset="2"/>
              </a:rPr>
              <a:t>etc</a:t>
            </a:r>
            <a:endParaRPr lang="en-US" sz="1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1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DF0E7DF5-2ED0-4E6C-BEF6-FDD6D987CCF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1350963" y="214313"/>
            <a:ext cx="7793037" cy="6238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Two Views of Modularity</a:t>
            </a:r>
          </a:p>
        </p:txBody>
      </p:sp>
      <p:graphicFrame>
        <p:nvGraphicFramePr>
          <p:cNvPr id="170193" name="Group 209"/>
          <p:cNvGraphicFramePr>
            <a:graphicFrameLocks noGrp="1"/>
          </p:cNvGraphicFramePr>
          <p:nvPr>
            <p:ph type="tbl" idx="4294967295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837459693"/>
              </p:ext>
            </p:extLst>
          </p:nvPr>
        </p:nvGraphicFramePr>
        <p:xfrm>
          <a:off x="533400" y="2057400"/>
          <a:ext cx="2971800" cy="3690938"/>
        </p:xfrm>
        <a:graphic>
          <a:graphicData uri="http://schemas.openxmlformats.org/drawingml/2006/table">
            <a:tbl>
              <a:tblPr/>
              <a:tblGrid>
                <a:gridCol w="704427"/>
                <a:gridCol w="352213"/>
                <a:gridCol w="396240"/>
                <a:gridCol w="374227"/>
                <a:gridCol w="352213"/>
                <a:gridCol w="396240"/>
                <a:gridCol w="396240"/>
              </a:tblGrid>
              <a:tr h="148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Class</a:t>
                      </a:r>
                    </a:p>
                  </a:txBody>
                  <a:tcPr vert="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typeCheck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optimize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genX86Code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Ffatten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print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While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Binop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0194" name="Group 210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22572269"/>
              </p:ext>
            </p:extLst>
          </p:nvPr>
        </p:nvGraphicFramePr>
        <p:xfrm>
          <a:off x="4952998" y="2012950"/>
          <a:ext cx="3124202" cy="4202114"/>
        </p:xfrm>
        <a:graphic>
          <a:graphicData uri="http://schemas.openxmlformats.org/drawingml/2006/table">
            <a:tbl>
              <a:tblPr/>
              <a:tblGrid>
                <a:gridCol w="854482"/>
                <a:gridCol w="453944"/>
                <a:gridCol w="453944"/>
                <a:gridCol w="453944"/>
                <a:gridCol w="453944"/>
                <a:gridCol w="453944"/>
              </a:tblGrid>
              <a:tr h="148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Class</a:t>
                      </a:r>
                    </a:p>
                  </a:txBody>
                  <a:tcPr vert="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draw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move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iconify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highlight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transmogrify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Circle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Canvas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Scroll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Dialog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3050" y="1524000"/>
            <a:ext cx="21145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Compiler ASTs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1524000"/>
            <a:ext cx="21145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Graphics Package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52F518F7-A151-4E7C-9CC9-D9B015E6513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71600"/>
            <a:ext cx="83058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Idea: package each operation (optimization, print, </a:t>
            </a:r>
            <a:r>
              <a:rPr lang="en-US" sz="2400" dirty="0" err="1" smtClean="0"/>
              <a:t>codegen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r>
              <a:rPr lang="en-US" sz="2400" dirty="0" smtClean="0"/>
              <a:t>) into its own class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Create </a:t>
            </a:r>
            <a:r>
              <a:rPr lang="en-US" sz="2400" i="1" dirty="0" smtClean="0"/>
              <a:t>one</a:t>
            </a:r>
            <a:r>
              <a:rPr lang="en-US" sz="2400" dirty="0" smtClean="0"/>
              <a:t> instance of this </a:t>
            </a:r>
            <a:r>
              <a:rPr lang="en-US" sz="2400" dirty="0" smtClean="0">
                <a:solidFill>
                  <a:schemeClr val="hlink"/>
                </a:solidFill>
              </a:rPr>
              <a:t>visitor</a:t>
            </a:r>
            <a:r>
              <a:rPr lang="en-US" sz="2400" dirty="0" smtClean="0"/>
              <a:t> class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Sometimes called a “function object”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Contains all of the methods for that particular operation, one for each kind of AST node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Include a generic “accept visitor” method in every node class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perform the operation, pass the “visitor object” around the AST during a traversal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Visitor Pattern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Avoiding instanceof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7310" y="1709375"/>
            <a:ext cx="8153400" cy="801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Want to avoid huge if-</a:t>
            </a:r>
            <a:r>
              <a:rPr lang="en-US" sz="2400" dirty="0" err="1" smtClean="0"/>
              <a:t>elseif</a:t>
            </a:r>
            <a:r>
              <a:rPr lang="en-US" sz="2400" dirty="0" smtClean="0"/>
              <a:t> nests in the visitor to discover the node types</a:t>
            </a:r>
          </a:p>
          <a:p>
            <a:endParaRPr lang="en-US" sz="2400" dirty="0" smtClean="0"/>
          </a:p>
        </p:txBody>
      </p:sp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0DB0DABB-8E88-48DF-A4DF-10A235634F7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371600" y="2878500"/>
            <a:ext cx="5791200" cy="175432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prettyPrint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p) 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    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While) { ...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else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(p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If)    { ...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else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(p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Plus)  { ...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" y="4981214"/>
            <a:ext cx="7543800" cy="10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Inelegant</a:t>
            </a:r>
          </a:p>
          <a:p>
            <a:r>
              <a:rPr lang="en-US" sz="2400" kern="0" dirty="0" smtClean="0"/>
              <a:t>Inefficient - need to lookup object's type for each test</a:t>
            </a:r>
          </a:p>
          <a:p>
            <a:r>
              <a:rPr lang="en-US" sz="2400" kern="0" dirty="0" smtClean="0"/>
              <a:t>OO provides a better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42CFA3C9-E729-4C16-8826-A029F858713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Visitor Interface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52600" y="1970236"/>
            <a:ext cx="5295340" cy="20970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interface Visitor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public void visit(While n);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public void visit(If    n);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public void visit(Plus  n);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...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475537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Result </a:t>
            </a:r>
            <a:r>
              <a:rPr lang="en-US" sz="2000" dirty="0"/>
              <a:t>type can be whatever is </a:t>
            </a:r>
            <a:r>
              <a:rPr lang="en-US" sz="2000" dirty="0" smtClean="0"/>
              <a:t>convenient; void is common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parameter </a:t>
            </a:r>
            <a:r>
              <a:rPr lang="en-US" sz="2000" dirty="0" smtClean="0">
                <a:solidFill>
                  <a:srgbClr val="0000FF"/>
                </a:solidFill>
              </a:rPr>
              <a:t>'n'</a:t>
            </a:r>
            <a:r>
              <a:rPr lang="en-US" sz="2000" dirty="0" smtClean="0"/>
              <a:t> stands for "node"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Visitor Pattern: AST node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2484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every AST node class, define 'accept' method.  </a:t>
            </a: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H-</a:t>
            </a:r>
            <a:fld id="{B5FA0D70-380C-4F61-8C89-BB3DB0647D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76935" y="2743200"/>
            <a:ext cx="6096000" cy="255454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If extends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ifStm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elseStm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s1,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s2) {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c;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ifStmt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s1;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elseStm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s2;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accept(Visitor v)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(this); }</a:t>
            </a:r>
            <a:endParaRPr lang="en-US" sz="16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Visitor Pattern: </a:t>
            </a:r>
            <a:r>
              <a:rPr lang="en-US" sz="3200" dirty="0" err="1" smtClean="0"/>
              <a:t>PrettyPrinter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H-</a:t>
            </a:r>
            <a:fld id="{B5FA0D70-380C-4F61-8C89-BB3DB0647D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524000"/>
            <a:ext cx="7086600" cy="34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In any class that walks the AST, such as </a:t>
            </a:r>
            <a:r>
              <a:rPr lang="en-US" sz="2000" kern="0" dirty="0" err="1" smtClean="0"/>
              <a:t>PrettyPrint</a:t>
            </a:r>
            <a:r>
              <a:rPr lang="en-US" sz="2000" kern="0" dirty="0" smtClean="0"/>
              <a:t>:</a:t>
            </a:r>
            <a:endParaRPr lang="en-US" sz="2000" kern="0" dirty="0"/>
          </a:p>
        </p:txBody>
      </p:sp>
      <p:sp>
        <p:nvSpPr>
          <p:cNvPr id="11" name="TextBox 10"/>
          <p:cNvSpPr txBox="1"/>
          <p:nvPr/>
        </p:nvSpPr>
        <p:spPr>
          <a:xfrm>
            <a:off x="1133475" y="2362200"/>
            <a:ext cx="6781800" cy="341632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PrettyPrinter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implements Visitor 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void visit(If n)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("If");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n.cond.accept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n.ifStm.accept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n.elseStm.accept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void visit(While n)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438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611C07A8-10A4-4C25-82D2-411B0BA5320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Encapsulation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57175" y="1981200"/>
            <a:ext cx="8610600" cy="324508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A visitor object often needs to access state in the AST nodes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So, may need to expose more node state (</a:t>
            </a:r>
            <a:r>
              <a:rPr lang="en-US" sz="2400" dirty="0" err="1" smtClean="0">
                <a:sym typeface="Symbol" pitchFamily="18" charset="2"/>
              </a:rPr>
              <a:t>ie</a:t>
            </a:r>
            <a:r>
              <a:rPr lang="en-US" sz="2400" dirty="0" smtClean="0">
                <a:sym typeface="Symbol" pitchFamily="18" charset="2"/>
              </a:rPr>
              <a:t>, "public" fields) than we would normally want</a:t>
            </a:r>
          </a:p>
          <a:p>
            <a:pPr lvl="1" eaLnBrk="1" hangingPunct="1"/>
            <a:endParaRPr lang="en-US" sz="2400" dirty="0" smtClean="0">
              <a:sym typeface="Symbol" pitchFamily="18" charset="2"/>
            </a:endParaRP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Overall, however, a good tradeoff – better modularity</a:t>
            </a:r>
          </a:p>
          <a:p>
            <a:pPr lvl="2" eaLnBrk="1" hangingPunct="1"/>
            <a:r>
              <a:rPr lang="en-US" sz="2000" dirty="0" smtClean="0">
                <a:sym typeface="Symbol" pitchFamily="18" charset="2"/>
              </a:rPr>
              <a:t>plus, the nodes are </a:t>
            </a:r>
            <a:r>
              <a:rPr lang="en-US" sz="2000" dirty="0" smtClean="0">
                <a:solidFill>
                  <a:srgbClr val="0070C0"/>
                </a:solidFill>
                <a:sym typeface="Symbol" pitchFamily="18" charset="2"/>
              </a:rPr>
              <a:t>pod</a:t>
            </a:r>
            <a:r>
              <a:rPr lang="en-US" sz="2000" dirty="0" smtClean="0">
                <a:sym typeface="Symbol" pitchFamily="18" charset="2"/>
              </a:rPr>
              <a:t>s so not much to hide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References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11509"/>
            <a:ext cx="8458200" cy="23460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 smtClean="0"/>
              <a:t>Visitor Pattern</a:t>
            </a:r>
          </a:p>
          <a:p>
            <a:pPr lvl="1"/>
            <a:r>
              <a:rPr lang="en-US" sz="2200" dirty="0" smtClean="0"/>
              <a:t>Design Patterns: Elements of Reusable Object-Oriented Software</a:t>
            </a:r>
          </a:p>
          <a:p>
            <a:pPr lvl="2"/>
            <a:r>
              <a:rPr lang="en-US" sz="2200" dirty="0" smtClean="0"/>
              <a:t>Gamma, Helm, Johnson, and </a:t>
            </a:r>
            <a:r>
              <a:rPr lang="en-US" sz="2200" dirty="0" err="1" smtClean="0"/>
              <a:t>Vlissides</a:t>
            </a:r>
            <a:r>
              <a:rPr lang="en-US" sz="2200" dirty="0" smtClean="0"/>
              <a:t> ("GOF")</a:t>
            </a:r>
          </a:p>
          <a:p>
            <a:pPr lvl="2"/>
            <a:r>
              <a:rPr lang="en-US" sz="2200" dirty="0" smtClean="0"/>
              <a:t>Addison-Wesley, 1995</a:t>
            </a:r>
          </a:p>
          <a:p>
            <a:pPr lvl="1"/>
            <a:r>
              <a:rPr lang="en-US" sz="2200" dirty="0" smtClean="0"/>
              <a:t>Object-Oriented Design &amp; Patterns</a:t>
            </a:r>
          </a:p>
          <a:p>
            <a:pPr lvl="2"/>
            <a:r>
              <a:rPr lang="en-US" sz="2200" dirty="0" err="1" smtClean="0"/>
              <a:t>Horstmann</a:t>
            </a:r>
            <a:r>
              <a:rPr lang="en-US" sz="2200" dirty="0" smtClean="0"/>
              <a:t>, A.W, 2e, 2006</a:t>
            </a:r>
          </a:p>
          <a:p>
            <a:pPr marL="914400" lvl="2" indent="0"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57135580-31EB-4345-B80F-F4FD8A64F180}" type="slidenum">
              <a:rPr lang="en-US" smtClean="0"/>
              <a:pPr/>
              <a:t>29</a:t>
            </a:fld>
            <a:endParaRPr lang="en-US" smtClean="0"/>
          </a:p>
        </p:txBody>
      </p:sp>
      <p:pic>
        <p:nvPicPr>
          <p:cNvPr id="7" name="Picture 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406176"/>
            <a:ext cx="8382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" y="4581704"/>
            <a:ext cx="7772400" cy="913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kern="0" dirty="0" smtClean="0"/>
              <a:t>Modern Compiler Implementation in Java; </a:t>
            </a:r>
            <a:r>
              <a:rPr lang="en-US" sz="1600" kern="0" dirty="0" err="1" smtClean="0"/>
              <a:t>Appel</a:t>
            </a:r>
            <a:r>
              <a:rPr lang="en-US" sz="1600" kern="0" dirty="0" smtClean="0"/>
              <a:t>; </a:t>
            </a:r>
            <a:r>
              <a:rPr lang="en-US" sz="1600" b="1" kern="0" dirty="0" smtClean="0">
                <a:solidFill>
                  <a:srgbClr val="FF0000"/>
                </a:solidFill>
              </a:rPr>
              <a:t>2e</a:t>
            </a:r>
            <a:r>
              <a:rPr lang="en-US" sz="1600" kern="0" dirty="0" smtClean="0"/>
              <a:t>; 2013</a:t>
            </a:r>
          </a:p>
          <a:p>
            <a:pPr eaLnBrk="1" hangingPunct="1"/>
            <a:endParaRPr lang="en-US" sz="1600" kern="0" dirty="0"/>
          </a:p>
          <a:p>
            <a:pPr eaLnBrk="1" hangingPunct="1"/>
            <a:r>
              <a:rPr lang="en-US" sz="1600" kern="0" dirty="0"/>
              <a:t>Website: </a:t>
            </a:r>
            <a:r>
              <a:rPr lang="en-US" sz="1600" kern="0" dirty="0">
                <a:hlinkClick r:id="rId10"/>
              </a:rPr>
              <a:t>http://www.cambridge.org/us/features/052182060X/#</a:t>
            </a:r>
            <a:r>
              <a:rPr lang="en-US" sz="1600" kern="0" dirty="0" smtClean="0">
                <a:hlinkClick r:id="rId10"/>
              </a:rPr>
              <a:t>grammar</a:t>
            </a:r>
            <a:r>
              <a:rPr lang="en-US" sz="1600" kern="0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038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MiniJava</a:t>
            </a:r>
            <a:r>
              <a:rPr lang="en-US" sz="2000" dirty="0" smtClean="0"/>
              <a:t> </a:t>
            </a:r>
            <a:r>
              <a:rPr lang="en-US" sz="2000" dirty="0"/>
              <a:t>AST and visitors: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H-</a:t>
            </a:r>
            <a:fld id="{715D77DC-0A04-400D-875A-632CFC0380A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96512" y="178227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9972" y="1395497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9972" y="2118824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04611" y="288806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96512" y="259013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28751" y="3332321"/>
            <a:ext cx="1402323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Semantics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80484" y="4422027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4521384" y="1427160"/>
            <a:ext cx="5648" cy="35511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527032" y="2111843"/>
            <a:ext cx="576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529912" y="2897316"/>
            <a:ext cx="1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514" y="152400"/>
            <a:ext cx="7343775" cy="577850"/>
          </a:xfrm>
        </p:spPr>
        <p:txBody>
          <a:bodyPr/>
          <a:lstStyle/>
          <a:p>
            <a:r>
              <a:rPr lang="en-US" dirty="0" err="1" smtClean="0"/>
              <a:t>MiniJava</a:t>
            </a:r>
            <a:r>
              <a:rPr lang="en-US" dirty="0" smtClean="0"/>
              <a:t> Project Compiler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62000" y="5620868"/>
            <a:ext cx="7315200" cy="338554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vert="horz" wrap="square" rtlCol="0">
            <a:spAutoFit/>
          </a:bodyPr>
          <a:lstStyle/>
          <a:p>
            <a:r>
              <a:rPr lang="en-US" sz="1600" dirty="0" smtClean="0"/>
              <a:t>No IR, Optimization or sophisticated instruction selection, or register allocation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4529912" y="3639502"/>
            <a:ext cx="1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241149" y="3671263"/>
            <a:ext cx="177155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Assembler Text</a:t>
            </a:r>
            <a:endParaRPr lang="en-US" dirty="0"/>
          </a:p>
        </p:txBody>
      </p:sp>
      <p:sp>
        <p:nvSpPr>
          <p:cNvPr id="55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8751" y="4074507"/>
            <a:ext cx="1402323" cy="307181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Assembler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 flipH="1">
            <a:off x="4538442" y="4381688"/>
            <a:ext cx="1687" cy="453493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68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H-</a:t>
            </a:r>
            <a:fld id="{92394BD4-F83D-4FC9-B2BF-0C8D24D68E6E}" type="slidenum">
              <a:rPr lang="en-US" smtClean="0"/>
              <a:pPr eaLnBrk="1" hangingPunct="1"/>
              <a:t>30</a:t>
            </a:fld>
            <a:endParaRPr lang="en-US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362200"/>
            <a:ext cx="7086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Static Analysis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Type-checking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How to represent Types</a:t>
            </a:r>
            <a:endParaRPr lang="en-US" sz="2400" dirty="0"/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Context-Sensitive Rules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declare-before-use</a:t>
            </a:r>
            <a:r>
              <a:rPr lang="en-US" sz="2400" dirty="0"/>
              <a:t>; </a:t>
            </a:r>
            <a:r>
              <a:rPr lang="en-US" sz="2400" dirty="0" smtClean="0"/>
              <a:t>type-matching; </a:t>
            </a:r>
            <a:r>
              <a:rPr lang="en-US" sz="2400" dirty="0" err="1" smtClean="0"/>
              <a:t>etc</a:t>
            </a:r>
            <a:endParaRPr lang="en-US" sz="2400" dirty="0"/>
          </a:p>
          <a:p>
            <a:pPr lvl="1" eaLnBrk="1" hangingPunct="1"/>
            <a:endParaRPr lang="en-US" sz="24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Symbol </a:t>
            </a:r>
            <a:r>
              <a:rPr lang="en-US" sz="2800" dirty="0" smtClean="0"/>
              <a:t>Tables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42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F4114E8D-02FF-4B35-8ED2-860507BBA54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Recap: AST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04800" y="1356474"/>
            <a:ext cx="8077200" cy="18911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AST captures essential structure of a program, without the extra </a:t>
            </a:r>
            <a:r>
              <a:rPr lang="en-US" sz="1800" i="1" dirty="0" smtClean="0"/>
              <a:t>concrete</a:t>
            </a:r>
            <a:r>
              <a:rPr lang="en-US" sz="1800" dirty="0" smtClean="0"/>
              <a:t> grammar details needed to guide the parser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So, no punctuation of grammar symbols used to define precedence &amp; associativity (remember: E, T, F in Expression Grammar)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Each node is a small Java object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459379" y="3127809"/>
            <a:ext cx="9144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While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335" y="4414073"/>
            <a:ext cx="2286000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while </a:t>
            </a:r>
            <a:r>
              <a:rPr lang="en-US" sz="2000" dirty="0" smtClean="0"/>
              <a:t>(n </a:t>
            </a:r>
            <a:r>
              <a:rPr lang="en-US" sz="2000" dirty="0"/>
              <a:t>&gt; </a:t>
            </a:r>
            <a:r>
              <a:rPr lang="en-US" sz="2000" dirty="0" smtClean="0"/>
              <a:t>0) </a:t>
            </a:r>
            <a:r>
              <a:rPr lang="en-US" sz="2000" dirty="0"/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n = n –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}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43948" y="4035489"/>
            <a:ext cx="415332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&gt;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33381" y="4742545"/>
            <a:ext cx="667797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59280" y="4742545"/>
            <a:ext cx="736879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lang="en-US" dirty="0" smtClean="0"/>
              <a:t>lit:0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47049" y="4035489"/>
            <a:ext cx="415332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238351" y="4724400"/>
            <a:ext cx="629697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238581" y="4742005"/>
            <a:ext cx="415332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53201" y="5666654"/>
            <a:ext cx="68538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10081" y="5666654"/>
            <a:ext cx="702966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lang="en-US" dirty="0" smtClean="0"/>
              <a:t>lit:1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" name="Straight Arrow Connector 5"/>
          <p:cNvCxnSpPr>
            <a:stCxn id="3" idx="2"/>
            <a:endCxn id="11" idx="0"/>
          </p:cNvCxnSpPr>
          <p:nvPr/>
        </p:nvCxnSpPr>
        <p:spPr bwMode="auto">
          <a:xfrm flipH="1">
            <a:off x="4751614" y="3508809"/>
            <a:ext cx="1164965" cy="5266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3" idx="2"/>
            <a:endCxn id="14" idx="0"/>
          </p:cNvCxnSpPr>
          <p:nvPr/>
        </p:nvCxnSpPr>
        <p:spPr bwMode="auto">
          <a:xfrm>
            <a:off x="5916579" y="3508809"/>
            <a:ext cx="1038136" cy="5266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16" idx="2"/>
            <a:endCxn id="17" idx="0"/>
          </p:cNvCxnSpPr>
          <p:nvPr/>
        </p:nvCxnSpPr>
        <p:spPr bwMode="auto">
          <a:xfrm flipH="1">
            <a:off x="6895891" y="5123005"/>
            <a:ext cx="550356" cy="5436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16" idx="2"/>
            <a:endCxn id="18" idx="0"/>
          </p:cNvCxnSpPr>
          <p:nvPr/>
        </p:nvCxnSpPr>
        <p:spPr bwMode="auto">
          <a:xfrm>
            <a:off x="7446247" y="5123005"/>
            <a:ext cx="715317" cy="5436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14" idx="2"/>
            <a:endCxn id="15" idx="0"/>
          </p:cNvCxnSpPr>
          <p:nvPr/>
        </p:nvCxnSpPr>
        <p:spPr bwMode="auto">
          <a:xfrm flipH="1">
            <a:off x="6553200" y="4416489"/>
            <a:ext cx="401515" cy="3079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endCxn id="13" idx="0"/>
          </p:cNvCxnSpPr>
          <p:nvPr/>
        </p:nvCxnSpPr>
        <p:spPr bwMode="auto">
          <a:xfrm>
            <a:off x="4765012" y="4416488"/>
            <a:ext cx="562708" cy="3260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11" idx="2"/>
            <a:endCxn id="12" idx="0"/>
          </p:cNvCxnSpPr>
          <p:nvPr/>
        </p:nvCxnSpPr>
        <p:spPr bwMode="auto">
          <a:xfrm flipH="1">
            <a:off x="4067280" y="4416489"/>
            <a:ext cx="684334" cy="326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14" idx="2"/>
            <a:endCxn id="16" idx="0"/>
          </p:cNvCxnSpPr>
          <p:nvPr/>
        </p:nvCxnSpPr>
        <p:spPr bwMode="auto">
          <a:xfrm>
            <a:off x="6954715" y="4416489"/>
            <a:ext cx="491532" cy="3255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4EF77E9D-F7B2-48FC-9A36-15B6AF174B2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Representation in Java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52400" y="1447800"/>
            <a:ext cx="8839200" cy="449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/>
              <a:t>Basic idea: use small classes as records to represent </a:t>
            </a:r>
            <a:r>
              <a:rPr lang="en-US" sz="2400" dirty="0"/>
              <a:t>AST </a:t>
            </a:r>
            <a:r>
              <a:rPr lang="en-US" sz="2400" dirty="0" smtClean="0"/>
              <a:t>nodes</a:t>
            </a:r>
          </a:p>
          <a:p>
            <a:pPr lvl="1" eaLnBrk="1" hangingPunct="1">
              <a:defRPr/>
            </a:pPr>
            <a:r>
              <a:rPr lang="en-US" sz="2000" dirty="0" smtClean="0"/>
              <a:t>Simple data structures, not too smart</a:t>
            </a:r>
          </a:p>
          <a:p>
            <a:pPr lvl="1" eaLnBrk="1" hangingPunct="1">
              <a:defRPr/>
            </a:pPr>
            <a:r>
              <a:rPr lang="en-US" sz="2000" dirty="0" smtClean="0"/>
              <a:t>“</a:t>
            </a:r>
            <a:r>
              <a:rPr lang="en-US" sz="2000" dirty="0"/>
              <a:t>pod” = "plain old data</a:t>
            </a:r>
            <a:r>
              <a:rPr lang="en-US" sz="2000" dirty="0" smtClean="0"/>
              <a:t>"</a:t>
            </a:r>
          </a:p>
          <a:p>
            <a:pPr lvl="1" eaLnBrk="1" hangingPunct="1">
              <a:defRPr/>
            </a:pPr>
            <a:r>
              <a:rPr lang="en-US" sz="2000" dirty="0" smtClean="0"/>
              <a:t>Take advantage of type system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Use inheritance to treat related nodes </a:t>
            </a:r>
            <a:r>
              <a:rPr lang="en-US" sz="2400" dirty="0" err="1" smtClean="0"/>
              <a:t>polymorphically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Following slides sketch the ideas; no need to use literally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AST Node Hierarchy in </a:t>
            </a:r>
            <a:r>
              <a:rPr lang="en-US" sz="3200" dirty="0" err="1" smtClean="0"/>
              <a:t>MiniJava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81698"/>
            <a:ext cx="1905000" cy="319139"/>
          </a:xfrm>
        </p:spPr>
        <p:txBody>
          <a:bodyPr/>
          <a:lstStyle/>
          <a:p>
            <a:pPr>
              <a:defRPr/>
            </a:pPr>
            <a:r>
              <a:rPr lang="en-US" smtClean="0"/>
              <a:t>H-</a:t>
            </a:r>
            <a:fld id="{B5FA0D70-380C-4F61-8C89-BB3DB0647D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86754" y="1225852"/>
            <a:ext cx="441595" cy="221948"/>
          </a:xfrm>
          <a:prstGeom prst="rect">
            <a:avLst/>
          </a:prstGeom>
          <a:gradFill>
            <a:gsLst>
              <a:gs pos="0">
                <a:schemeClr val="bg2">
                  <a:lumMod val="10000"/>
                  <a:lumOff val="90000"/>
                </a:schemeClr>
              </a:gs>
              <a:gs pos="100000">
                <a:schemeClr val="bg2">
                  <a:lumMod val="50000"/>
                  <a:lumOff val="5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Exp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52986" y="1225852"/>
            <a:ext cx="400049" cy="21544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And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76600" y="1225852"/>
            <a:ext cx="477387" cy="221948"/>
          </a:xfrm>
          <a:prstGeom prst="rect">
            <a:avLst/>
          </a:prstGeom>
          <a:gradFill>
            <a:gsLst>
              <a:gs pos="0">
                <a:schemeClr val="bg2">
                  <a:lumMod val="10000"/>
                  <a:lumOff val="90000"/>
                </a:schemeClr>
              </a:gs>
              <a:gs pos="100000">
                <a:schemeClr val="bg2">
                  <a:lumMod val="50000"/>
                  <a:lumOff val="5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Stm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74279" y="1221392"/>
            <a:ext cx="694715" cy="23353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ArrAsg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52986" y="1524925"/>
            <a:ext cx="895699" cy="21544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ArrLength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2" name="Elbow Connector 21"/>
          <p:cNvCxnSpPr>
            <a:stCxn id="7" idx="3"/>
            <a:endCxn id="16" idx="1"/>
          </p:cNvCxnSpPr>
          <p:nvPr/>
        </p:nvCxnSpPr>
        <p:spPr bwMode="auto">
          <a:xfrm>
            <a:off x="1028349" y="1336826"/>
            <a:ext cx="424637" cy="295821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1452986" y="1823998"/>
            <a:ext cx="895699" cy="175657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ArrLookup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4" name="Elbow Connector 23"/>
          <p:cNvCxnSpPr>
            <a:stCxn id="7" idx="3"/>
            <a:endCxn id="23" idx="1"/>
          </p:cNvCxnSpPr>
          <p:nvPr/>
        </p:nvCxnSpPr>
        <p:spPr bwMode="auto">
          <a:xfrm>
            <a:off x="1028349" y="1336826"/>
            <a:ext cx="424637" cy="57500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074279" y="1569140"/>
            <a:ext cx="440220" cy="242156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Asg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8" name="Elbow Connector 27"/>
          <p:cNvCxnSpPr>
            <a:stCxn id="9" idx="3"/>
            <a:endCxn id="27" idx="1"/>
          </p:cNvCxnSpPr>
          <p:nvPr/>
        </p:nvCxnSpPr>
        <p:spPr bwMode="auto">
          <a:xfrm>
            <a:off x="3753987" y="1336826"/>
            <a:ext cx="320292" cy="35339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4074279" y="1925505"/>
            <a:ext cx="573920" cy="24170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Block</a:t>
            </a:r>
            <a:endParaRPr lang="en-US" sz="1600" dirty="0" smtClean="0"/>
          </a:p>
        </p:txBody>
      </p:sp>
      <p:cxnSp>
        <p:nvCxnSpPr>
          <p:cNvPr id="33" name="Elbow Connector 32"/>
          <p:cNvCxnSpPr>
            <a:stCxn id="9" idx="3"/>
            <a:endCxn id="32" idx="1"/>
          </p:cNvCxnSpPr>
          <p:nvPr/>
        </p:nvCxnSpPr>
        <p:spPr bwMode="auto">
          <a:xfrm>
            <a:off x="3753987" y="1336826"/>
            <a:ext cx="320292" cy="709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7" idx="3"/>
            <a:endCxn id="8" idx="1"/>
          </p:cNvCxnSpPr>
          <p:nvPr/>
        </p:nvCxnSpPr>
        <p:spPr bwMode="auto">
          <a:xfrm flipV="1">
            <a:off x="1028349" y="1333574"/>
            <a:ext cx="424637" cy="32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9" idx="3"/>
            <a:endCxn id="10" idx="1"/>
          </p:cNvCxnSpPr>
          <p:nvPr/>
        </p:nvCxnSpPr>
        <p:spPr bwMode="auto">
          <a:xfrm>
            <a:off x="3753987" y="1336826"/>
            <a:ext cx="320292" cy="1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6096000" y="1188710"/>
            <a:ext cx="536608" cy="266221"/>
          </a:xfrm>
          <a:prstGeom prst="rect">
            <a:avLst/>
          </a:prstGeom>
          <a:gradFill>
            <a:gsLst>
              <a:gs pos="0">
                <a:schemeClr val="bg2">
                  <a:lumMod val="10000"/>
                  <a:lumOff val="90000"/>
                </a:schemeClr>
              </a:gs>
              <a:gs pos="100000">
                <a:schemeClr val="bg2">
                  <a:lumMod val="50000"/>
                  <a:lumOff val="5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Type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139089" y="1192968"/>
            <a:ext cx="861909" cy="26196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BoolType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139089" y="1578848"/>
            <a:ext cx="633309" cy="25008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Block</a:t>
            </a:r>
            <a:endParaRPr lang="en-US" sz="1600" dirty="0" smtClean="0"/>
          </a:p>
        </p:txBody>
      </p:sp>
      <p:cxnSp>
        <p:nvCxnSpPr>
          <p:cNvPr id="65" name="Elbow Connector 64"/>
          <p:cNvCxnSpPr>
            <a:stCxn id="60" idx="3"/>
            <a:endCxn id="64" idx="1"/>
          </p:cNvCxnSpPr>
          <p:nvPr/>
        </p:nvCxnSpPr>
        <p:spPr bwMode="auto">
          <a:xfrm>
            <a:off x="6632608" y="1321821"/>
            <a:ext cx="506481" cy="3820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60" idx="3"/>
            <a:endCxn id="61" idx="1"/>
          </p:cNvCxnSpPr>
          <p:nvPr/>
        </p:nvCxnSpPr>
        <p:spPr bwMode="auto">
          <a:xfrm>
            <a:off x="6632608" y="1321821"/>
            <a:ext cx="506481" cy="21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1452986" y="2083284"/>
            <a:ext cx="357001" cy="20237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Call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5" name="Elbow Connector 74"/>
          <p:cNvCxnSpPr>
            <a:stCxn id="7" idx="3"/>
            <a:endCxn id="74" idx="1"/>
          </p:cNvCxnSpPr>
          <p:nvPr/>
        </p:nvCxnSpPr>
        <p:spPr bwMode="auto">
          <a:xfrm>
            <a:off x="1028349" y="1336826"/>
            <a:ext cx="424637" cy="84764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5500658" y="3594595"/>
            <a:ext cx="803959" cy="258363"/>
          </a:xfrm>
          <a:prstGeom prst="rect">
            <a:avLst/>
          </a:prstGeom>
          <a:gradFill>
            <a:gsLst>
              <a:gs pos="0">
                <a:schemeClr val="bg2">
                  <a:lumMod val="10000"/>
                  <a:lumOff val="90000"/>
                </a:schemeClr>
              </a:gs>
              <a:gs pos="100000">
                <a:schemeClr val="bg2">
                  <a:lumMod val="50000"/>
                  <a:lumOff val="5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ClassDec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632608" y="3594595"/>
            <a:ext cx="1154051" cy="25429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ClassDecExt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1" name="Straight Arrow Connector 80"/>
          <p:cNvCxnSpPr>
            <a:stCxn id="78" idx="3"/>
            <a:endCxn id="80" idx="1"/>
          </p:cNvCxnSpPr>
          <p:nvPr/>
        </p:nvCxnSpPr>
        <p:spPr bwMode="auto">
          <a:xfrm flipV="1">
            <a:off x="6304617" y="3721742"/>
            <a:ext cx="327991" cy="20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183421" y="4744252"/>
            <a:ext cx="1117541" cy="2853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ClassDecList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632608" y="3993263"/>
            <a:ext cx="1154051" cy="25751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ClassDecSim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8" name="Elbow Connector 87"/>
          <p:cNvCxnSpPr>
            <a:stCxn id="78" idx="3"/>
            <a:endCxn id="87" idx="1"/>
          </p:cNvCxnSpPr>
          <p:nvPr/>
        </p:nvCxnSpPr>
        <p:spPr bwMode="auto">
          <a:xfrm>
            <a:off x="6304617" y="3723777"/>
            <a:ext cx="327991" cy="39824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4502568" y="4744252"/>
            <a:ext cx="784777" cy="2853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ExpList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1452986" y="2369286"/>
            <a:ext cx="585323" cy="23742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False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3" name="Elbow Connector 92"/>
          <p:cNvCxnSpPr>
            <a:stCxn id="7" idx="3"/>
            <a:endCxn id="92" idx="1"/>
          </p:cNvCxnSpPr>
          <p:nvPr/>
        </p:nvCxnSpPr>
        <p:spPr bwMode="auto">
          <a:xfrm>
            <a:off x="1028349" y="1336826"/>
            <a:ext cx="424637" cy="11511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Rectangle 94"/>
          <p:cNvSpPr/>
          <p:nvPr/>
        </p:nvSpPr>
        <p:spPr bwMode="auto">
          <a:xfrm>
            <a:off x="5520526" y="4744252"/>
            <a:ext cx="738818" cy="2853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Formal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455503" y="4740638"/>
            <a:ext cx="1012097" cy="28891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FormalList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638781" y="4744262"/>
            <a:ext cx="362220" cy="28529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Id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452986" y="2690344"/>
            <a:ext cx="585647" cy="24649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IdExp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9" name="Elbow Connector 98"/>
          <p:cNvCxnSpPr>
            <a:stCxn id="7" idx="3"/>
            <a:endCxn id="98" idx="1"/>
          </p:cNvCxnSpPr>
          <p:nvPr/>
        </p:nvCxnSpPr>
        <p:spPr bwMode="auto">
          <a:xfrm>
            <a:off x="1028349" y="1336826"/>
            <a:ext cx="424637" cy="14767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7139089" y="1952854"/>
            <a:ext cx="785709" cy="26240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IdType</a:t>
            </a:r>
            <a:endParaRPr lang="en-US" sz="1600" dirty="0" smtClean="0"/>
          </a:p>
        </p:txBody>
      </p:sp>
      <p:cxnSp>
        <p:nvCxnSpPr>
          <p:cNvPr id="103" name="Elbow Connector 102"/>
          <p:cNvCxnSpPr>
            <a:stCxn id="60" idx="3"/>
            <a:endCxn id="102" idx="1"/>
          </p:cNvCxnSpPr>
          <p:nvPr/>
        </p:nvCxnSpPr>
        <p:spPr bwMode="auto">
          <a:xfrm>
            <a:off x="6632608" y="1321821"/>
            <a:ext cx="506481" cy="7622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4074279" y="2281418"/>
            <a:ext cx="353066" cy="21454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If</a:t>
            </a:r>
            <a:endParaRPr lang="en-US" sz="1600" dirty="0" smtClean="0"/>
          </a:p>
        </p:txBody>
      </p:sp>
      <p:cxnSp>
        <p:nvCxnSpPr>
          <p:cNvPr id="106" name="Elbow Connector 105"/>
          <p:cNvCxnSpPr>
            <a:stCxn id="9" idx="3"/>
            <a:endCxn id="105" idx="1"/>
          </p:cNvCxnSpPr>
          <p:nvPr/>
        </p:nvCxnSpPr>
        <p:spPr bwMode="auto">
          <a:xfrm>
            <a:off x="3753987" y="1336826"/>
            <a:ext cx="320292" cy="105186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7139089" y="2339180"/>
            <a:ext cx="1014311" cy="230267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IntArrType</a:t>
            </a:r>
            <a:endParaRPr lang="en-US" sz="1600" dirty="0" smtClean="0"/>
          </a:p>
        </p:txBody>
      </p:sp>
      <p:cxnSp>
        <p:nvCxnSpPr>
          <p:cNvPr id="111" name="Elbow Connector 110"/>
          <p:cNvCxnSpPr>
            <a:stCxn id="60" idx="3"/>
            <a:endCxn id="110" idx="1"/>
          </p:cNvCxnSpPr>
          <p:nvPr/>
        </p:nvCxnSpPr>
        <p:spPr bwMode="auto">
          <a:xfrm>
            <a:off x="6632608" y="1321821"/>
            <a:ext cx="506481" cy="11324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1452986" y="3020468"/>
            <a:ext cx="592838" cy="24482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IntLit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6" name="Elbow Connector 115"/>
          <p:cNvCxnSpPr>
            <a:stCxn id="7" idx="3"/>
            <a:endCxn id="115" idx="1"/>
          </p:cNvCxnSpPr>
          <p:nvPr/>
        </p:nvCxnSpPr>
        <p:spPr bwMode="auto">
          <a:xfrm>
            <a:off x="1028349" y="1336826"/>
            <a:ext cx="424637" cy="18060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7139089" y="2693364"/>
            <a:ext cx="785709" cy="21779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IntType</a:t>
            </a:r>
            <a:endParaRPr lang="en-US" sz="1600" dirty="0" smtClean="0"/>
          </a:p>
        </p:txBody>
      </p:sp>
      <p:cxnSp>
        <p:nvCxnSpPr>
          <p:cNvPr id="119" name="Elbow Connector 118"/>
          <p:cNvCxnSpPr>
            <a:stCxn id="60" idx="3"/>
            <a:endCxn id="118" idx="1"/>
          </p:cNvCxnSpPr>
          <p:nvPr/>
        </p:nvCxnSpPr>
        <p:spPr bwMode="auto">
          <a:xfrm>
            <a:off x="6632608" y="1321821"/>
            <a:ext cx="506481" cy="148044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Rectangle 127"/>
          <p:cNvSpPr/>
          <p:nvPr/>
        </p:nvSpPr>
        <p:spPr bwMode="auto">
          <a:xfrm>
            <a:off x="4074279" y="2610172"/>
            <a:ext cx="511607" cy="24730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Less</a:t>
            </a:r>
            <a:endParaRPr lang="en-US" sz="1600" dirty="0" smtClean="0"/>
          </a:p>
        </p:txBody>
      </p:sp>
      <p:cxnSp>
        <p:nvCxnSpPr>
          <p:cNvPr id="129" name="Elbow Connector 128"/>
          <p:cNvCxnSpPr>
            <a:stCxn id="9" idx="3"/>
            <a:endCxn id="128" idx="1"/>
          </p:cNvCxnSpPr>
          <p:nvPr/>
        </p:nvCxnSpPr>
        <p:spPr bwMode="auto">
          <a:xfrm>
            <a:off x="3753987" y="1336826"/>
            <a:ext cx="320292" cy="1397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3183005" y="5151486"/>
            <a:ext cx="1007996" cy="29482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MainClass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360380" y="5151486"/>
            <a:ext cx="957544" cy="29482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MethDec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5520526" y="5151486"/>
            <a:ext cx="1047301" cy="294822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MethDecList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1452986" y="3348918"/>
            <a:ext cx="609553" cy="24396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Minus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1" name="Elbow Connector 150"/>
          <p:cNvCxnSpPr>
            <a:stCxn id="7" idx="3"/>
            <a:endCxn id="150" idx="1"/>
          </p:cNvCxnSpPr>
          <p:nvPr/>
        </p:nvCxnSpPr>
        <p:spPr bwMode="auto">
          <a:xfrm>
            <a:off x="1028349" y="1336826"/>
            <a:ext cx="424637" cy="213407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4" name="Rectangle 153"/>
          <p:cNvSpPr/>
          <p:nvPr/>
        </p:nvSpPr>
        <p:spPr bwMode="auto">
          <a:xfrm>
            <a:off x="1452986" y="3676508"/>
            <a:ext cx="768770" cy="22967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NewArr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5" name="Elbow Connector 154"/>
          <p:cNvCxnSpPr>
            <a:stCxn id="7" idx="3"/>
            <a:endCxn id="154" idx="1"/>
          </p:cNvCxnSpPr>
          <p:nvPr/>
        </p:nvCxnSpPr>
        <p:spPr bwMode="auto">
          <a:xfrm>
            <a:off x="1028349" y="1336826"/>
            <a:ext cx="424637" cy="24545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1452986" y="3989811"/>
            <a:ext cx="766507" cy="25992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NewObj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9" name="Elbow Connector 158"/>
          <p:cNvCxnSpPr>
            <a:stCxn id="7" idx="3"/>
            <a:endCxn id="158" idx="1"/>
          </p:cNvCxnSpPr>
          <p:nvPr/>
        </p:nvCxnSpPr>
        <p:spPr bwMode="auto">
          <a:xfrm>
            <a:off x="1028349" y="1336826"/>
            <a:ext cx="424637" cy="278294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1" name="Rectangle 160"/>
          <p:cNvSpPr/>
          <p:nvPr/>
        </p:nvSpPr>
        <p:spPr bwMode="auto">
          <a:xfrm>
            <a:off x="1452986" y="4333360"/>
            <a:ext cx="449691" cy="26132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Not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2" name="Elbow Connector 161"/>
          <p:cNvCxnSpPr>
            <a:stCxn id="7" idx="3"/>
            <a:endCxn id="161" idx="1"/>
          </p:cNvCxnSpPr>
          <p:nvPr/>
        </p:nvCxnSpPr>
        <p:spPr bwMode="auto">
          <a:xfrm>
            <a:off x="1028349" y="1336826"/>
            <a:ext cx="424637" cy="31271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Rectangle 163"/>
          <p:cNvSpPr/>
          <p:nvPr/>
        </p:nvSpPr>
        <p:spPr bwMode="auto">
          <a:xfrm>
            <a:off x="1452986" y="4678318"/>
            <a:ext cx="451574" cy="23016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Plus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5" name="Elbow Connector 164"/>
          <p:cNvCxnSpPr>
            <a:stCxn id="7" idx="3"/>
            <a:endCxn id="164" idx="1"/>
          </p:cNvCxnSpPr>
          <p:nvPr/>
        </p:nvCxnSpPr>
        <p:spPr bwMode="auto">
          <a:xfrm>
            <a:off x="1028349" y="1336826"/>
            <a:ext cx="424637" cy="345657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1" name="Rectangle 210"/>
          <p:cNvSpPr/>
          <p:nvPr/>
        </p:nvSpPr>
        <p:spPr bwMode="auto">
          <a:xfrm>
            <a:off x="4074279" y="2971689"/>
            <a:ext cx="458216" cy="20127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Print</a:t>
            </a:r>
            <a:endParaRPr lang="en-US" sz="1600" dirty="0" smtClean="0"/>
          </a:p>
        </p:txBody>
      </p:sp>
      <p:cxnSp>
        <p:nvCxnSpPr>
          <p:cNvPr id="212" name="Elbow Connector 211"/>
          <p:cNvCxnSpPr>
            <a:stCxn id="9" idx="3"/>
            <a:endCxn id="211" idx="1"/>
          </p:cNvCxnSpPr>
          <p:nvPr/>
        </p:nvCxnSpPr>
        <p:spPr bwMode="auto">
          <a:xfrm>
            <a:off x="3753987" y="1336826"/>
            <a:ext cx="320292" cy="17354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Rectangle 215"/>
          <p:cNvSpPr/>
          <p:nvPr/>
        </p:nvSpPr>
        <p:spPr bwMode="auto">
          <a:xfrm>
            <a:off x="6657045" y="5143230"/>
            <a:ext cx="810555" cy="30307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Program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7" name="Rectangle 216"/>
          <p:cNvSpPr/>
          <p:nvPr/>
        </p:nvSpPr>
        <p:spPr bwMode="auto">
          <a:xfrm>
            <a:off x="7570045" y="5151486"/>
            <a:ext cx="748983" cy="294822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StmList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8" name="Rectangle 217"/>
          <p:cNvSpPr/>
          <p:nvPr/>
        </p:nvSpPr>
        <p:spPr bwMode="auto">
          <a:xfrm>
            <a:off x="1452986" y="4992111"/>
            <a:ext cx="451574" cy="23016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This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19" name="Elbow Connector 218"/>
          <p:cNvCxnSpPr>
            <a:stCxn id="7" idx="3"/>
            <a:endCxn id="218" idx="1"/>
          </p:cNvCxnSpPr>
          <p:nvPr/>
        </p:nvCxnSpPr>
        <p:spPr bwMode="auto">
          <a:xfrm>
            <a:off x="1028349" y="1336826"/>
            <a:ext cx="424637" cy="37703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2" name="Rectangle 221"/>
          <p:cNvSpPr/>
          <p:nvPr/>
        </p:nvSpPr>
        <p:spPr bwMode="auto">
          <a:xfrm>
            <a:off x="1452986" y="5305904"/>
            <a:ext cx="596325" cy="23016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Times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3" name="Elbow Connector 222"/>
          <p:cNvCxnSpPr>
            <a:stCxn id="7" idx="3"/>
            <a:endCxn id="222" idx="1"/>
          </p:cNvCxnSpPr>
          <p:nvPr/>
        </p:nvCxnSpPr>
        <p:spPr bwMode="auto">
          <a:xfrm>
            <a:off x="1028349" y="1336826"/>
            <a:ext cx="424637" cy="40841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9" name="Rectangle 228"/>
          <p:cNvSpPr/>
          <p:nvPr/>
        </p:nvSpPr>
        <p:spPr bwMode="auto">
          <a:xfrm>
            <a:off x="1452986" y="5619696"/>
            <a:ext cx="596325" cy="23016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True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30" name="Elbow Connector 229"/>
          <p:cNvCxnSpPr>
            <a:stCxn id="7" idx="3"/>
            <a:endCxn id="229" idx="1"/>
          </p:cNvCxnSpPr>
          <p:nvPr/>
        </p:nvCxnSpPr>
        <p:spPr bwMode="auto">
          <a:xfrm>
            <a:off x="1028349" y="1336826"/>
            <a:ext cx="424637" cy="439795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4" name="Rectangle 233"/>
          <p:cNvSpPr/>
          <p:nvPr/>
        </p:nvSpPr>
        <p:spPr bwMode="auto">
          <a:xfrm>
            <a:off x="3183004" y="5578220"/>
            <a:ext cx="748983" cy="235442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VarDec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4074279" y="3287170"/>
            <a:ext cx="523329" cy="23086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While</a:t>
            </a:r>
            <a:endParaRPr lang="en-US" sz="1600" dirty="0" smtClean="0"/>
          </a:p>
        </p:txBody>
      </p:sp>
      <p:cxnSp>
        <p:nvCxnSpPr>
          <p:cNvPr id="236" name="Elbow Connector 235"/>
          <p:cNvCxnSpPr>
            <a:stCxn id="9" idx="3"/>
            <a:endCxn id="235" idx="1"/>
          </p:cNvCxnSpPr>
          <p:nvPr/>
        </p:nvCxnSpPr>
        <p:spPr bwMode="auto">
          <a:xfrm>
            <a:off x="3753987" y="1336826"/>
            <a:ext cx="320292" cy="206577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5557808" y="5837071"/>
            <a:ext cx="441595" cy="221948"/>
          </a:xfrm>
          <a:prstGeom prst="rect">
            <a:avLst/>
          </a:prstGeom>
          <a:gradFill>
            <a:gsLst>
              <a:gs pos="0">
                <a:schemeClr val="bg2">
                  <a:lumMod val="10000"/>
                  <a:lumOff val="90000"/>
                </a:schemeClr>
              </a:gs>
              <a:gs pos="100000">
                <a:schemeClr val="bg2">
                  <a:lumMod val="50000"/>
                  <a:lumOff val="5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???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557808" y="6128203"/>
            <a:ext cx="441595" cy="23086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???</a:t>
            </a:r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982396" y="5794014"/>
            <a:ext cx="2374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Abstract Base Class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5982396" y="6098112"/>
            <a:ext cx="2374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Concrete Sub Class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82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911037CF-56B2-46F8-A442-7C14A9EA727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AST Nodes - Sketch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486460" y="1669816"/>
            <a:ext cx="5561012" cy="3733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Base class of AST node hierarchy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abstract class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constructors (for convenience)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operations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string representation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abstract String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visitor methods,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43AAC1B2-3D42-4E3C-AA7D-5F108B37766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Statement Nodes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676400" y="1143000"/>
            <a:ext cx="6019800" cy="38862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Base class for all statements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abstract class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extends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While extends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While(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String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return "While(" +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")" +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5486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most times </a:t>
            </a:r>
            <a:r>
              <a:rPr lang="en-US" dirty="0"/>
              <a:t>we’ll want to print the tree in a separate </a:t>
            </a:r>
            <a:r>
              <a:rPr lang="en-US" dirty="0" smtClean="0"/>
              <a:t>traversal, so no point defining a </a:t>
            </a:r>
            <a:r>
              <a:rPr lang="en-US" dirty="0" err="1" smtClean="0">
                <a:solidFill>
                  <a:srgbClr val="0000FF"/>
                </a:solidFill>
              </a:rPr>
              <a:t>toString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2BA7289B-DB96-43EC-975A-C2D6070AEF9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Statement Nodes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524000"/>
            <a:ext cx="8610600" cy="35814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If extends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If(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this.thenStm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this.elseStm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public If(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 this(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null);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181600"/>
            <a:ext cx="8601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Coding style: indentation &amp; braces style chosen as compact for slides.  Feel free to use any other, consistent style in your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248adbe-1ee1-4997-b9cc-049dd2ee41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5747</TotalTime>
  <Words>2070</Words>
  <Application>Microsoft Office PowerPoint</Application>
  <PresentationFormat>On-screen Show (4:3)</PresentationFormat>
  <Paragraphs>545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AST</vt:lpstr>
      <vt:lpstr>MiniJava Project Compiler</vt:lpstr>
      <vt:lpstr>Recap: AST</vt:lpstr>
      <vt:lpstr>Representation in Java</vt:lpstr>
      <vt:lpstr>AST Node Hierarchy in MiniJava</vt:lpstr>
      <vt:lpstr>AST Nodes - Sketch</vt:lpstr>
      <vt:lpstr>Some Statement Nodes</vt:lpstr>
      <vt:lpstr>More Statement Nodes</vt:lpstr>
      <vt:lpstr>Expressions</vt:lpstr>
      <vt:lpstr>More Expressions</vt:lpstr>
      <vt:lpstr>Etc</vt:lpstr>
      <vt:lpstr>Position Information in Nodes</vt:lpstr>
      <vt:lpstr>Parser Actions</vt:lpstr>
      <vt:lpstr>AST Generation in YACC/CUP</vt:lpstr>
      <vt:lpstr>YACC/CUP Parser Specification</vt:lpstr>
      <vt:lpstr>Operations on ASTs</vt:lpstr>
      <vt:lpstr>Where do the Operations Go?</vt:lpstr>
      <vt:lpstr>Critique</vt:lpstr>
      <vt:lpstr>Modularity Issues</vt:lpstr>
      <vt:lpstr>Modularity in a Compiler</vt:lpstr>
      <vt:lpstr>Two Views of Modularity</vt:lpstr>
      <vt:lpstr>Visitor Pattern</vt:lpstr>
      <vt:lpstr>Avoiding instanceof</vt:lpstr>
      <vt:lpstr>Visitor Interface</vt:lpstr>
      <vt:lpstr>Visitor Pattern: AST node</vt:lpstr>
      <vt:lpstr>Visitor Pattern: PrettyPrinter</vt:lpstr>
      <vt:lpstr>Encapsulation</vt:lpstr>
      <vt:lpstr>References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225</cp:revision>
  <dcterms:created xsi:type="dcterms:W3CDTF">2002-10-01T01:44:57Z</dcterms:created>
  <dcterms:modified xsi:type="dcterms:W3CDTF">2014-04-14T16:01:30Z</dcterms:modified>
</cp:coreProperties>
</file>