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5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0"/>
  </p:notesMasterIdLst>
  <p:handoutMasterIdLst>
    <p:handoutMasterId r:id="rId41"/>
  </p:handoutMasterIdLst>
  <p:sldIdLst>
    <p:sldId id="385" r:id="rId2"/>
    <p:sldId id="377" r:id="rId3"/>
    <p:sldId id="396" r:id="rId4"/>
    <p:sldId id="391" r:id="rId5"/>
    <p:sldId id="393" r:id="rId6"/>
    <p:sldId id="390" r:id="rId7"/>
    <p:sldId id="346" r:id="rId8"/>
    <p:sldId id="347" r:id="rId9"/>
    <p:sldId id="348" r:id="rId10"/>
    <p:sldId id="349" r:id="rId11"/>
    <p:sldId id="350" r:id="rId12"/>
    <p:sldId id="305" r:id="rId13"/>
    <p:sldId id="351" r:id="rId14"/>
    <p:sldId id="394" r:id="rId15"/>
    <p:sldId id="395" r:id="rId16"/>
    <p:sldId id="353" r:id="rId17"/>
    <p:sldId id="354" r:id="rId18"/>
    <p:sldId id="380" r:id="rId19"/>
    <p:sldId id="355" r:id="rId20"/>
    <p:sldId id="381" r:id="rId21"/>
    <p:sldId id="382" r:id="rId22"/>
    <p:sldId id="383" r:id="rId23"/>
    <p:sldId id="357" r:id="rId24"/>
    <p:sldId id="358" r:id="rId25"/>
    <p:sldId id="360" r:id="rId26"/>
    <p:sldId id="362" r:id="rId27"/>
    <p:sldId id="363" r:id="rId28"/>
    <p:sldId id="365" r:id="rId29"/>
    <p:sldId id="384" r:id="rId30"/>
    <p:sldId id="371" r:id="rId31"/>
    <p:sldId id="367" r:id="rId32"/>
    <p:sldId id="368" r:id="rId33"/>
    <p:sldId id="369" r:id="rId34"/>
    <p:sldId id="375" r:id="rId35"/>
    <p:sldId id="376" r:id="rId36"/>
    <p:sldId id="372" r:id="rId37"/>
    <p:sldId id="373" r:id="rId38"/>
    <p:sldId id="392" r:id="rId39"/>
  </p:sldIdLst>
  <p:sldSz cx="9144000" cy="6858000" type="screen4x3"/>
  <p:notesSz cx="6934200" cy="9080500"/>
  <p:custDataLst>
    <p:tags r:id="rId4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4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F-</a:t>
            </a:r>
            <a:fld id="{2F69E206-736A-4B7C-8E43-8C27F1DB4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07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F74BF1BA-58A9-4F34-8EDE-38798E59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8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094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7675" indent="-283721" defTabSz="922094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34885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88839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42792" indent="-226977" defTabSz="922094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96746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50700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04654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58608" indent="-226977" defTabSz="9220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B2A8B25-8C8C-4E3F-A9B6-EE910524E96D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5140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aseline="0" dirty="0" smtClean="0"/>
              <a:t>Our frontier is &lt;a </a:t>
            </a:r>
            <a:r>
              <a:rPr lang="en-US" baseline="0" dirty="0" err="1" smtClean="0"/>
              <a:t>A</a:t>
            </a:r>
            <a:r>
              <a:rPr lang="en-US" baseline="0" dirty="0" smtClean="0"/>
              <a:t> b c&gt;.  Happily, we see that we can use the production A </a:t>
            </a:r>
            <a:r>
              <a:rPr lang="en-US" baseline="0" dirty="0" smtClean="0">
                <a:sym typeface="Symbol" panose="05050102010706020507" pitchFamily="18" charset="2"/>
              </a:rPr>
              <a:t> A b c to reduce the 3 topmost items on the stack.  So we get:</a:t>
            </a:r>
          </a:p>
          <a:p>
            <a:pPr eaLnBrk="1" hangingPunct="1"/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887909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FBE09-15D5-4E18-9923-4C7DFBE743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00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FBE09-15D5-4E18-9923-4C7DFBE743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75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BF1BA-58A9-4F34-8EDE-38798E59CA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5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F-</a:t>
            </a:r>
            <a:fld id="{1B78FEE5-5ED8-46C0-BDD3-80B1ACF12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9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F-</a:t>
            </a:r>
            <a:fld id="{97EB8459-15E1-4F6B-BA32-4354D66D7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3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F-</a:t>
            </a:r>
            <a:fld id="{8CF4A3C9-F604-4983-A095-24F4AA0A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3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79413" y="141729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762000" y="141729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03238" y="564004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73125" y="564004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88900" y="490979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23900" y="33779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04813" y="824354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45996" y="141729"/>
            <a:ext cx="7594076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 bwMode="auto">
          <a:xfrm>
            <a:off x="1182688" y="2017713"/>
            <a:ext cx="76565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82688" y="6400800"/>
            <a:ext cx="19050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400800"/>
            <a:ext cx="28956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6"/>
            </p:custDataLst>
          </p:nvPr>
        </p:nvSpPr>
        <p:spPr bwMode="auto">
          <a:xfrm>
            <a:off x="6934200" y="6400800"/>
            <a:ext cx="19050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r>
              <a:rPr lang="en-US"/>
              <a:t>F-</a:t>
            </a:r>
            <a:fld id="{B04D9C10-CF4B-4A35-ACFB-DEFA0DB73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0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1.xml"/><Relationship Id="rId4" Type="http://schemas.openxmlformats.org/officeDocument/2006/relationships/tags" Target="../tags/tag1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2.xml"/><Relationship Id="rId4" Type="http://schemas.openxmlformats.org/officeDocument/2006/relationships/tags" Target="../tags/tag13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135.xml"/><Relationship Id="rId7" Type="http://schemas.openxmlformats.org/officeDocument/2006/relationships/tags" Target="../tags/tag139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5" Type="http://schemas.openxmlformats.org/officeDocument/2006/relationships/tags" Target="../tags/tag137.xml"/><Relationship Id="rId4" Type="http://schemas.openxmlformats.org/officeDocument/2006/relationships/tags" Target="../tags/tag13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4" Type="http://schemas.openxmlformats.org/officeDocument/2006/relationships/tags" Target="../tags/tag1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0.xml"/><Relationship Id="rId4" Type="http://schemas.openxmlformats.org/officeDocument/2006/relationships/tags" Target="../tags/tag14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5.xml"/><Relationship Id="rId4" Type="http://schemas.openxmlformats.org/officeDocument/2006/relationships/tags" Target="../tags/tag15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0.xml"/><Relationship Id="rId4" Type="http://schemas.openxmlformats.org/officeDocument/2006/relationships/tags" Target="../tags/tag15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4" Type="http://schemas.openxmlformats.org/officeDocument/2006/relationships/tags" Target="../tags/tag16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1.xml"/><Relationship Id="rId4" Type="http://schemas.openxmlformats.org/officeDocument/2006/relationships/tags" Target="../tags/tag17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6.xml"/><Relationship Id="rId4" Type="http://schemas.openxmlformats.org/officeDocument/2006/relationships/tags" Target="../tags/tag17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1.xml"/><Relationship Id="rId4" Type="http://schemas.openxmlformats.org/officeDocument/2006/relationships/tags" Target="../tags/tag18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6.xml"/><Relationship Id="rId4" Type="http://schemas.openxmlformats.org/officeDocument/2006/relationships/tags" Target="../tags/tag18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2" Type="http://schemas.openxmlformats.org/officeDocument/2006/relationships/tags" Target="../tags/tag29.xml"/><Relationship Id="rId16" Type="http://schemas.openxmlformats.org/officeDocument/2006/relationships/notesSlide" Target="../notesSlides/notesSlide5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CSE P501 – </a:t>
            </a:r>
            <a:r>
              <a:rPr lang="en-US" sz="3200" dirty="0" smtClean="0"/>
              <a:t>Compiler Construction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895600" y="1752601"/>
            <a:ext cx="3200400" cy="3429000"/>
          </a:xfrm>
          <a:solidFill>
            <a:srgbClr val="C00000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Top-Down Parsing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Predictive Parsing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LL(k)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Recursive Descent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Grammar Grooming</a:t>
            </a:r>
          </a:p>
          <a:p>
            <a:pPr marL="400050" lvl="1" indent="0" eaLnBrk="1" hangingPunct="1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Left recursion</a:t>
            </a:r>
          </a:p>
          <a:p>
            <a:pPr marL="400050" lvl="1" indent="0" eaLnBrk="1" hangingPunct="1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Left factoring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Next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1164190" y="6412603"/>
            <a:ext cx="1905000" cy="300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 dirty="0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657600" y="6412602"/>
            <a:ext cx="2895600" cy="28823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dirty="0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7042150" y="6412602"/>
            <a:ext cx="1905000" cy="2882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F-</a:t>
            </a:r>
            <a:fld id="{565FAA2B-439E-45A8-A21C-ABF58AE9DFC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00D88E28-D7D4-4D47-8143-E40E7442260E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Predictive Parsing : Example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639085" y="3962400"/>
            <a:ext cx="4676115" cy="1965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If the next few tokens in input are: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IF  LPAREN  </a:t>
            </a:r>
            <a:r>
              <a:rPr lang="en-US" sz="1600" dirty="0" err="1" smtClean="0">
                <a:solidFill>
                  <a:srgbClr val="0070C0"/>
                </a:solidFill>
              </a:rPr>
              <a:t>ID:x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…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dirty="0" smtClean="0"/>
              <a:t>then </a:t>
            </a:r>
            <a:r>
              <a:rPr lang="en-US" sz="2000" i="1" dirty="0" smtClean="0"/>
              <a:t>obviously!</a:t>
            </a:r>
            <a:r>
              <a:rPr lang="en-US" sz="2000" dirty="0" smtClean="0"/>
              <a:t> choose: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i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39085" y="2209800"/>
            <a:ext cx="4267200" cy="120032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id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</a:p>
          <a:p>
            <a:pPr algn="l">
              <a:lnSpc>
                <a:spcPct val="9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|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</a:p>
          <a:p>
            <a:pPr algn="l">
              <a:lnSpc>
                <a:spcPct val="9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|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|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 (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C80C882E-7552-4D3B-B4FD-BC10B642672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LL(1) Property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2057400"/>
            <a:ext cx="8686800" cy="3048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LL(1) grammar:</a:t>
            </a:r>
          </a:p>
          <a:p>
            <a:pPr lvl="1" eaLnBrk="1" hangingPunct="1"/>
            <a:r>
              <a:rPr lang="en-US" sz="2000" dirty="0" smtClean="0">
                <a:sym typeface="Symbol" panose="05050102010706020507" pitchFamily="18" charset="2"/>
              </a:rPr>
              <a:t> </a:t>
            </a:r>
            <a:r>
              <a:rPr lang="en-US" sz="2000" dirty="0" smtClean="0"/>
              <a:t>A </a:t>
            </a:r>
            <a:r>
              <a:rPr lang="en-US" sz="2000" dirty="0" smtClean="0">
                <a:sym typeface="Symbol" pitchFamily="18" charset="2"/>
              </a:rPr>
              <a:t> N such that A   | , FIRST()  FIRST() = Ø </a:t>
            </a:r>
          </a:p>
          <a:p>
            <a:pPr lvl="1" eaLnBrk="1" hangingPunct="1"/>
            <a:endParaRPr lang="en-US" sz="2000" dirty="0" smtClean="0">
              <a:sym typeface="Symbol" pitchFamily="18" charset="2"/>
            </a:endParaRPr>
          </a:p>
          <a:p>
            <a:pPr eaLnBrk="1" hangingPunct="1"/>
            <a:r>
              <a:rPr lang="en-US" sz="2400" dirty="0" smtClean="0">
                <a:sym typeface="Symbol" pitchFamily="18" charset="2"/>
              </a:rPr>
              <a:t>If a grammar is LL(1), we can build a predictive parser for it that uses 1-symbol </a:t>
            </a:r>
            <a:r>
              <a:rPr lang="en-US" sz="2400" dirty="0" err="1" smtClean="0">
                <a:sym typeface="Symbol" pitchFamily="18" charset="2"/>
              </a:rPr>
              <a:t>lookahead</a:t>
            </a:r>
            <a:endParaRPr lang="en-US" sz="2400" dirty="0" smtClean="0">
              <a:sym typeface="Symbol" pitchFamily="18" charset="2"/>
            </a:endParaRPr>
          </a:p>
          <a:p>
            <a:pPr eaLnBrk="1" hangingPunct="1"/>
            <a:endParaRPr lang="en-US" sz="2400" dirty="0">
              <a:sym typeface="Symbol" pitchFamily="18" charset="2"/>
            </a:endParaRPr>
          </a:p>
          <a:p>
            <a:pPr eaLnBrk="1" hangingPunct="1"/>
            <a:r>
              <a:rPr lang="en-US" sz="2400" dirty="0" smtClean="0">
                <a:sym typeface="Symbol" pitchFamily="18" charset="2"/>
              </a:rPr>
              <a:t>Generalize to LL(k) . . 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12954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If we </a:t>
            </a:r>
            <a:r>
              <a:rPr lang="en-US" i="1" dirty="0" smtClean="0">
                <a:solidFill>
                  <a:srgbClr val="0070C0"/>
                </a:solidFill>
              </a:rPr>
              <a:t>math-up</a:t>
            </a:r>
            <a:r>
              <a:rPr lang="en-US" dirty="0" smtClean="0">
                <a:solidFill>
                  <a:srgbClr val="0070C0"/>
                </a:solidFill>
              </a:rPr>
              <a:t> the requirement for a predictive, top-down parser, we get: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E51162D6-A8C1-47A9-A708-DF66D8B42575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LL(k) Parsers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14400" y="2133600"/>
            <a:ext cx="7696200" cy="339571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 </a:t>
            </a:r>
            <a:r>
              <a:rPr lang="en-US" sz="2400" dirty="0" smtClean="0">
                <a:solidFill>
                  <a:srgbClr val="FF0000"/>
                </a:solidFill>
              </a:rPr>
              <a:t>LL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/>
              <a:t>) parser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Scans the input </a:t>
            </a:r>
            <a:r>
              <a:rPr lang="en-US" sz="2000" dirty="0" smtClean="0">
                <a:solidFill>
                  <a:srgbClr val="FF0000"/>
                </a:solidFill>
              </a:rPr>
              <a:t>L</a:t>
            </a:r>
            <a:r>
              <a:rPr lang="en-US" sz="2000" dirty="0" smtClean="0"/>
              <a:t>eft to right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Constructs a </a:t>
            </a:r>
            <a:r>
              <a:rPr lang="en-US" sz="2000" dirty="0" smtClean="0">
                <a:solidFill>
                  <a:srgbClr val="FF0000"/>
                </a:solidFill>
              </a:rPr>
              <a:t>L</a:t>
            </a:r>
            <a:r>
              <a:rPr lang="en-US" sz="2000" dirty="0" smtClean="0"/>
              <a:t>eftmost derivation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Looking ahead at most </a:t>
            </a:r>
            <a:r>
              <a:rPr lang="en-US" sz="2000" dirty="0" smtClean="0">
                <a:solidFill>
                  <a:srgbClr val="FF0000"/>
                </a:solidFill>
              </a:rPr>
              <a:t>k</a:t>
            </a:r>
            <a:r>
              <a:rPr lang="en-US" sz="2000" dirty="0" smtClean="0"/>
              <a:t> symbols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LL(1) works for many real language grammars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LL(k) for k&gt;1 is rare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5CE2DF39-416A-46FA-9CF7-25F25ECDB663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Table-Driven LL(k) Parsers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38200" y="1219200"/>
            <a:ext cx="8229600" cy="1752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As with LR(k), can build a table-driven parser from the grammar</a:t>
            </a:r>
          </a:p>
          <a:p>
            <a:pPr eaLnBrk="1" hangingPunct="1"/>
            <a:r>
              <a:rPr lang="en-US" sz="2000" dirty="0" smtClean="0"/>
              <a:t>Example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smtClean="0"/>
              <a:t>	1.  </a:t>
            </a:r>
            <a:r>
              <a:rPr lang="en-US" sz="1800" i="1" dirty="0" smtClean="0"/>
              <a:t>S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anose="05050102010706020507" pitchFamily="18" charset="2"/>
              </a:rPr>
              <a:t></a:t>
            </a:r>
            <a:r>
              <a:rPr lang="en-US" sz="1800" dirty="0" smtClean="0"/>
              <a:t> ( </a:t>
            </a:r>
            <a:r>
              <a:rPr lang="en-US" sz="1800" i="1" dirty="0" smtClean="0"/>
              <a:t>S</a:t>
            </a:r>
            <a:r>
              <a:rPr lang="en-US" sz="1800" dirty="0" smtClean="0"/>
              <a:t>  ) </a:t>
            </a:r>
            <a:r>
              <a:rPr lang="en-US" sz="1800" i="1" dirty="0" smtClean="0"/>
              <a:t>S</a:t>
            </a:r>
          </a:p>
          <a:p>
            <a:pPr lvl="1" eaLnBrk="1" hangingPunct="1">
              <a:buNone/>
            </a:pPr>
            <a:r>
              <a:rPr lang="en-US" sz="1800" dirty="0" smtClean="0"/>
              <a:t>	2.  </a:t>
            </a:r>
            <a:r>
              <a:rPr lang="en-US" sz="1800" i="1" dirty="0" smtClean="0"/>
              <a:t>S</a:t>
            </a:r>
            <a:r>
              <a:rPr lang="en-US" sz="1800" dirty="0" smtClean="0"/>
              <a:t> </a:t>
            </a:r>
            <a:r>
              <a:rPr lang="en-US" sz="1800" dirty="0">
                <a:sym typeface="Symbol" panose="05050102010706020507" pitchFamily="18" charset="2"/>
              </a:rPr>
              <a:t> </a:t>
            </a:r>
            <a:r>
              <a:rPr lang="en-US" sz="1800" dirty="0" smtClean="0"/>
              <a:t>[ </a:t>
            </a:r>
            <a:r>
              <a:rPr lang="en-US" sz="1800" i="1" dirty="0" smtClean="0"/>
              <a:t>S</a:t>
            </a:r>
            <a:r>
              <a:rPr lang="en-US" sz="1800" dirty="0" smtClean="0"/>
              <a:t>  ] </a:t>
            </a:r>
            <a:r>
              <a:rPr lang="en-US" sz="1800" i="1" dirty="0" smtClean="0"/>
              <a:t>S</a:t>
            </a:r>
          </a:p>
          <a:p>
            <a:pPr lvl="1" eaLnBrk="1" hangingPunct="1">
              <a:buNone/>
            </a:pPr>
            <a:r>
              <a:rPr lang="en-US" sz="1800" dirty="0" smtClean="0"/>
              <a:t>	3.  </a:t>
            </a:r>
            <a:r>
              <a:rPr lang="en-US" sz="1800" i="1" dirty="0" smtClean="0"/>
              <a:t>S</a:t>
            </a:r>
            <a:r>
              <a:rPr lang="en-US" sz="1800" dirty="0" smtClean="0"/>
              <a:t> </a:t>
            </a:r>
            <a:r>
              <a:rPr lang="en-US" sz="1800" dirty="0">
                <a:sym typeface="Symbol" panose="05050102010706020507" pitchFamily="18" charset="2"/>
              </a:rPr>
              <a:t> </a:t>
            </a:r>
            <a:r>
              <a:rPr lang="en-US" sz="1800" dirty="0" smtClean="0"/>
              <a:t> </a:t>
            </a:r>
            <a:r>
              <a:rPr lang="el-GR" sz="1800" dirty="0" smtClean="0"/>
              <a:t>ε</a:t>
            </a:r>
            <a:endParaRPr lang="en-US" sz="1800" dirty="0" smtClean="0"/>
          </a:p>
          <a:p>
            <a:pPr lvl="1" eaLnBrk="1" hangingPunct="1">
              <a:buNone/>
            </a:pPr>
            <a:endParaRPr lang="en-US" sz="1800" dirty="0"/>
          </a:p>
          <a:p>
            <a:pPr lvl="1" eaLnBrk="1" hangingPunct="1">
              <a:buNone/>
            </a:pPr>
            <a:endParaRPr lang="en-US" sz="1800" dirty="0" smtClean="0"/>
          </a:p>
          <a:p>
            <a:pPr lvl="1" eaLnBrk="1" hangingPunct="1">
              <a:buNone/>
            </a:pPr>
            <a:endParaRPr lang="en-US" sz="1800" dirty="0"/>
          </a:p>
          <a:p>
            <a:pPr lvl="1" eaLnBrk="1" hangingPunct="1">
              <a:buNone/>
            </a:pPr>
            <a:endParaRPr lang="en-US" sz="1800" dirty="0" smtClean="0"/>
          </a:p>
          <a:p>
            <a:pPr lvl="1" eaLnBrk="1" hangingPunct="1">
              <a:buNone/>
            </a:pPr>
            <a:endParaRPr lang="en-US" sz="2000" dirty="0"/>
          </a:p>
          <a:p>
            <a:pPr eaLnBrk="1" hangingPunct="1"/>
            <a:r>
              <a:rPr lang="en-US" sz="2000" dirty="0" smtClean="0"/>
              <a:t>As with generated LR parser, this is hard to understand and debug.  But table is so small for LL(1), we can write simple code instead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5650468"/>
            <a:ext cx="7961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Eg</a:t>
            </a:r>
            <a:r>
              <a:rPr lang="en-US" dirty="0" smtClean="0"/>
              <a:t>: with S on stack, and </a:t>
            </a:r>
            <a:r>
              <a:rPr lang="en-US" dirty="0" err="1" smtClean="0"/>
              <a:t>lookahead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smtClean="0"/>
              <a:t> choose production number 3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578513"/>
              </p:ext>
            </p:extLst>
          </p:nvPr>
        </p:nvGraphicFramePr>
        <p:xfrm>
          <a:off x="1295400" y="3048000"/>
          <a:ext cx="746161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947"/>
                <a:gridCol w="671578"/>
                <a:gridCol w="1380281"/>
                <a:gridCol w="1243602"/>
                <a:gridCol w="1243602"/>
                <a:gridCol w="124360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Lookahead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Token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NonTerminal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FIRST Sets : 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9108"/>
            <a:ext cx="8229600" cy="457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FIRST(</a:t>
            </a:r>
            <a:r>
              <a:rPr lang="en-US" sz="1800" dirty="0" smtClean="0">
                <a:sym typeface="Symbol" panose="05050102010706020507" pitchFamily="18" charset="2"/>
              </a:rPr>
              <a:t>) = set of tokens (terminals) that can appear first in a derivation of </a:t>
            </a:r>
            <a:r>
              <a:rPr lang="en-US" sz="1800" dirty="0">
                <a:sym typeface="Symbol" panose="05050102010706020507" pitchFamily="18" charset="2"/>
              </a:rPr>
              <a:t>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F-</a:t>
            </a:r>
            <a:fld id="{97EB8459-15E1-4F6B-BA32-4354D66D7B6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1192" y="2590800"/>
            <a:ext cx="3200400" cy="3108543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Goal 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Exp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  <a:sym typeface="Symbol" panose="05050102010706020507" pitchFamily="18" charset="2"/>
            </a:endParaRPr>
          </a:p>
          <a:p>
            <a:pPr algn="l"/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Exp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 Term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Exp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'</a:t>
            </a:r>
          </a:p>
          <a:p>
            <a:pPr algn="l"/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Exp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'    + Term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Exp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'</a:t>
            </a:r>
          </a:p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  | - Term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Exp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'</a:t>
            </a:r>
          </a:p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  | 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Term    Factor Term'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Term'    Factor Term'</a:t>
            </a:r>
          </a:p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  |  Factor Term'</a:t>
            </a:r>
          </a:p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  | </a:t>
            </a:r>
          </a:p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Factor  (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Exp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)</a:t>
            </a:r>
          </a:p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  |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num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  <a:sym typeface="Symbol" panose="05050102010706020507" pitchFamily="18" charset="2"/>
            </a:endParaRPr>
          </a:p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  | name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60730062"/>
              </p:ext>
            </p:extLst>
          </p:nvPr>
        </p:nvGraphicFramePr>
        <p:xfrm>
          <a:off x="5029200" y="2267021"/>
          <a:ext cx="27432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600200"/>
              </a:tblGrid>
              <a:tr h="259766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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First(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)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361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num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num</a:t>
                      </a:r>
                      <a:endParaRPr lang="en-US" sz="1400" dirty="0"/>
                    </a:p>
                  </a:txBody>
                  <a:tcPr anchor="ctr"/>
                </a:tc>
              </a:tr>
              <a:tr h="2361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 anchor="ctr"/>
                </a:tc>
              </a:tr>
              <a:tr h="2361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</a:p>
                  </a:txBody>
                  <a:tcPr anchor="ctr"/>
                </a:tc>
              </a:tr>
              <a:tr h="2361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</a:p>
                  </a:txBody>
                  <a:tcPr anchor="ctr"/>
                </a:tc>
              </a:tr>
              <a:tr h="2361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2361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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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2361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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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2361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eof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eof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2361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Exp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  name  </a:t>
                      </a:r>
                      <a:r>
                        <a:rPr lang="en-US" sz="1400" dirty="0" err="1" smtClean="0"/>
                        <a:t>num</a:t>
                      </a:r>
                      <a:r>
                        <a:rPr lang="en-US" sz="1400" dirty="0" smtClean="0"/>
                        <a:t> </a:t>
                      </a:r>
                    </a:p>
                  </a:txBody>
                  <a:tcPr anchor="ctr"/>
                </a:tc>
              </a:tr>
              <a:tr h="2361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Exp</a:t>
                      </a:r>
                      <a:r>
                        <a:rPr lang="en-US" sz="1400" dirty="0" smtClean="0"/>
                        <a:t>'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+   -   </a:t>
                      </a:r>
                      <a:r>
                        <a:rPr lang="en-US" sz="14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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2361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Term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  name  </a:t>
                      </a:r>
                      <a:r>
                        <a:rPr lang="en-US" sz="1400" dirty="0" err="1" smtClean="0"/>
                        <a:t>num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2361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Term'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  <a:sym typeface="Symbol" panose="05050102010706020507" pitchFamily="18" charset="2"/>
                        </a:rPr>
                        <a:t>    </a:t>
                      </a:r>
                      <a:endParaRPr lang="en-US" sz="1400" dirty="0" smtClean="0"/>
                    </a:p>
                  </a:txBody>
                  <a:tcPr anchor="ctr"/>
                </a:tc>
              </a:tr>
              <a:tr h="236151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Factor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  name  </a:t>
                      </a:r>
                      <a:r>
                        <a:rPr lang="en-US" sz="1400" dirty="0" err="1" smtClean="0"/>
                        <a:t>num</a:t>
                      </a:r>
                      <a:endParaRPr lang="en-US" sz="14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400" y="22214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43034" y="188588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66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Sets :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1487708"/>
            <a:ext cx="5715000" cy="42672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en-US" sz="16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 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{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T,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eof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} 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do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FIRST() = {} </a:t>
            </a:r>
            <a:r>
              <a:rPr lang="en-US" sz="16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enddo</a:t>
            </a:r>
            <a:endParaRPr lang="en-US" sz="16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foreach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A 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N           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do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FIRST(A) = { } </a:t>
            </a:r>
            <a:r>
              <a:rPr lang="en-US" sz="16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enddo</a:t>
            </a:r>
            <a:endParaRPr lang="en-US" sz="16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while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(FIRST(</a:t>
            </a:r>
            <a:r>
              <a:rPr lang="en-US" sz="1600" dirty="0" smtClean="0">
                <a:sym typeface="Symbol" panose="05050102010706020507" pitchFamily="18" charset="2"/>
              </a:rPr>
              <a:t>) is still changing)  </a:t>
            </a:r>
            <a:r>
              <a:rPr lang="en-US" sz="1600" dirty="0" smtClean="0">
                <a:solidFill>
                  <a:srgbClr val="0070C0"/>
                </a:solidFill>
                <a:sym typeface="Symbol" panose="05050102010706020507" pitchFamily="18" charset="2"/>
              </a:rPr>
              <a:t>do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</a:t>
            </a:r>
            <a:r>
              <a:rPr lang="en-US" sz="16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foreach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(A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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2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... 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in P) 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do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rhs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= FIRST(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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) - {}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= 1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while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 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FIRST(</a:t>
            </a:r>
            <a:r>
              <a:rPr lang="en-US" sz="12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) &amp;&amp;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&lt;= n-1 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do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rhs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= FIRST(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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i+1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) -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{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}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++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</a:t>
            </a:r>
            <a:r>
              <a:rPr lang="en-US" sz="16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enddo</a:t>
            </a:r>
            <a:endParaRPr lang="en-US" sz="16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if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== n &amp;&amp;  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FIRST(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) </a:t>
            </a:r>
            <a:r>
              <a:rPr lang="en-US" sz="16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then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rhs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=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{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}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enddo</a:t>
            </a:r>
            <a:endParaRPr lang="en-US" sz="16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enddo</a:t>
            </a:r>
            <a:endParaRPr lang="en-US" sz="1600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F-</a:t>
            </a:r>
            <a:fld id="{97EB8459-15E1-4F6B-BA32-4354D66D7B6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19800" y="2743199"/>
            <a:ext cx="2971800" cy="174791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N    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NonTerminals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b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(~tokens)</a:t>
            </a:r>
          </a:p>
          <a:p>
            <a:pPr marL="0" indent="0">
              <a:buFont typeface="Wingdings" pitchFamily="2" charset="2"/>
              <a:buNone/>
            </a:pP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T    Terminals </a:t>
            </a:r>
            <a:b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(LHS of productions)</a:t>
            </a:r>
          </a:p>
          <a:p>
            <a:pPr marL="0" indent="0">
              <a:buFont typeface="Wingdings" pitchFamily="2" charset="2"/>
              <a:buNone/>
            </a:pP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eof</a:t>
            </a: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end-of-file</a:t>
            </a:r>
          </a:p>
          <a:p>
            <a:pPr marL="0" indent="0">
              <a:buFont typeface="Wingdings" pitchFamily="2" charset="2"/>
              <a:buNone/>
            </a:pP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    epsilon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4200" y="2370499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10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600AAC0A-F75D-4218-98EC-D5B791D28B16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LL vs LR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295400"/>
            <a:ext cx="8305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Tools can generate parsers for LL(1) and for LR(1)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LL(1) decides based on single non-terminal + 1-token </a:t>
            </a:r>
            <a:r>
              <a:rPr lang="en-US" sz="2000" dirty="0" err="1" smtClean="0"/>
              <a:t>lookahead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LR(1) decides based on entire left context (contents of the stack) + 1-token </a:t>
            </a:r>
            <a:r>
              <a:rPr lang="en-US" sz="2000" dirty="0" err="1" smtClean="0"/>
              <a:t>lookahead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/>
            <a:r>
              <a:rPr lang="en-US" sz="2000" dirty="0">
                <a:sym typeface="Symbol" pitchFamily="18" charset="2"/>
              </a:rPr>
              <a:t>LR(1) </a:t>
            </a:r>
            <a:r>
              <a:rPr lang="en-US" sz="2000" dirty="0" smtClean="0">
                <a:sym typeface="Symbol" pitchFamily="18" charset="2"/>
              </a:rPr>
              <a:t>is </a:t>
            </a:r>
            <a:r>
              <a:rPr lang="en-US" sz="2000" dirty="0">
                <a:sym typeface="Symbol" pitchFamily="18" charset="2"/>
              </a:rPr>
              <a:t>more powerful than LL(1)</a:t>
            </a:r>
          </a:p>
          <a:p>
            <a:pPr lvl="1" eaLnBrk="1" hangingPunct="1"/>
            <a:r>
              <a:rPr lang="en-US" sz="2000" dirty="0" err="1" smtClean="0">
                <a:sym typeface="Symbol" pitchFamily="18" charset="2"/>
              </a:rPr>
              <a:t>ie</a:t>
            </a:r>
            <a:r>
              <a:rPr lang="en-US" sz="2000" dirty="0" smtClean="0">
                <a:sym typeface="Symbol" pitchFamily="18" charset="2"/>
              </a:rPr>
              <a:t>, includes </a:t>
            </a:r>
            <a:r>
              <a:rPr lang="en-US" sz="2000" dirty="0">
                <a:sym typeface="Symbol" pitchFamily="18" charset="2"/>
              </a:rPr>
              <a:t>a larger set of languages</a:t>
            </a:r>
          </a:p>
          <a:p>
            <a:pPr lvl="1" eaLnBrk="1" hangingPunct="1"/>
            <a:endParaRPr lang="en-US" sz="2000" dirty="0">
              <a:sym typeface="Symbol" pitchFamily="18" charset="2"/>
            </a:endParaRPr>
          </a:p>
          <a:p>
            <a:pPr eaLnBrk="1" hangingPunct="1"/>
            <a:r>
              <a:rPr lang="en-US" sz="2000" dirty="0">
                <a:sym typeface="Symbol" pitchFamily="18" charset="2"/>
              </a:rPr>
              <a:t>If </a:t>
            </a:r>
            <a:r>
              <a:rPr lang="en-US" sz="2000" dirty="0" smtClean="0">
                <a:sym typeface="Symbol" pitchFamily="18" charset="2"/>
              </a:rPr>
              <a:t>you use </a:t>
            </a:r>
            <a:r>
              <a:rPr lang="en-US" sz="2000" dirty="0">
                <a:sym typeface="Symbol" pitchFamily="18" charset="2"/>
              </a:rPr>
              <a:t>a tool-generated parser, might as well use LR</a:t>
            </a:r>
          </a:p>
          <a:p>
            <a:pPr lvl="1" eaLnBrk="1" hangingPunct="1"/>
            <a:r>
              <a:rPr lang="en-US" sz="1800" dirty="0">
                <a:sym typeface="Symbol" pitchFamily="18" charset="2"/>
              </a:rPr>
              <a:t>But </a:t>
            </a:r>
            <a:r>
              <a:rPr lang="en-US" sz="1800" dirty="0" smtClean="0">
                <a:sym typeface="Symbol" pitchFamily="18" charset="2"/>
              </a:rPr>
              <a:t>some </a:t>
            </a:r>
            <a:r>
              <a:rPr lang="en-US" sz="1800" dirty="0">
                <a:sym typeface="Symbol" pitchFamily="18" charset="2"/>
              </a:rPr>
              <a:t>very good LL parser tools </a:t>
            </a:r>
            <a:r>
              <a:rPr lang="en-US" sz="1800" dirty="0" smtClean="0">
                <a:sym typeface="Symbol" pitchFamily="18" charset="2"/>
              </a:rPr>
              <a:t>(ANTLR</a:t>
            </a:r>
            <a:r>
              <a:rPr lang="en-US" sz="1800" dirty="0">
                <a:sym typeface="Symbol" pitchFamily="18" charset="2"/>
              </a:rPr>
              <a:t>, </a:t>
            </a:r>
            <a:r>
              <a:rPr lang="en-US" sz="1800" dirty="0" err="1" smtClean="0">
                <a:sym typeface="Symbol" pitchFamily="18" charset="2"/>
              </a:rPr>
              <a:t>JavaCC</a:t>
            </a:r>
            <a:r>
              <a:rPr lang="en-US" sz="1800" dirty="0" smtClean="0">
                <a:sym typeface="Symbol" pitchFamily="18" charset="2"/>
              </a:rPr>
              <a:t>) that might win for other reasons (good docs; IDE; good diagnostics; </a:t>
            </a:r>
            <a:r>
              <a:rPr lang="en-US" sz="1800" dirty="0" err="1" smtClean="0">
                <a:sym typeface="Symbol" pitchFamily="18" charset="2"/>
              </a:rPr>
              <a:t>etc</a:t>
            </a:r>
            <a:r>
              <a:rPr lang="en-US" sz="1800" dirty="0" smtClean="0">
                <a:sym typeface="Symbol" pitchFamily="18" charset="2"/>
              </a:rPr>
              <a:t>)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743C21CF-36E8-402D-873A-EF0CC6822A8D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Recursive-Descent Parsers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1676400"/>
            <a:ext cx="83820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Easy to implement by hand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Key idea: </a:t>
            </a:r>
          </a:p>
          <a:p>
            <a:pPr eaLnBrk="1" hangingPunct="1"/>
            <a:endParaRPr lang="en-US" sz="2800" dirty="0" smtClean="0"/>
          </a:p>
          <a:p>
            <a:pPr lvl="1" eaLnBrk="1" hangingPunct="1"/>
            <a:r>
              <a:rPr lang="en-US" sz="2400" dirty="0" smtClean="0"/>
              <a:t>write a method corresponding to each </a:t>
            </a:r>
            <a:r>
              <a:rPr lang="en-US" sz="2400" dirty="0" err="1" smtClean="0"/>
              <a:t>NonTerminal</a:t>
            </a:r>
            <a:r>
              <a:rPr lang="en-US" sz="2400" dirty="0" smtClean="0"/>
              <a:t> in the grammar</a:t>
            </a:r>
          </a:p>
          <a:p>
            <a:pPr lvl="1" eaLnBrk="1" hangingPunct="1"/>
            <a:r>
              <a:rPr lang="en-US" sz="2400" dirty="0" smtClean="0"/>
              <a:t>Each of these methods is responsible for matching its </a:t>
            </a:r>
            <a:r>
              <a:rPr lang="en-US" sz="2400" smtClean="0"/>
              <a:t>NonTerminal</a:t>
            </a:r>
            <a:r>
              <a:rPr lang="en-US" sz="2400" dirty="0" smtClean="0"/>
              <a:t> with the next part of the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D2A59163-96EF-4728-BE4A-F24202903307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Recursive-Descent Recognizer - 1</a:t>
            </a:r>
          </a:p>
        </p:txBody>
      </p:sp>
      <p:sp>
        <p:nvSpPr>
          <p:cNvPr id="26630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2551906" y="1670567"/>
            <a:ext cx="3315494" cy="1080273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 =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;</a:t>
            </a:r>
            <a:b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| return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;</a:t>
            </a:r>
            <a:b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| if (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)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| while (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)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631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1603923" y="3352800"/>
            <a:ext cx="5477366" cy="246509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switch(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this.token.kind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ID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: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parseAssignStm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RETURN: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parseReturnStm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IF: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parseIfStm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    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WHILE: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parseWhileStm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 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43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D2A59163-96EF-4728-BE4A-F24202903307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Recursive-Descent Recognizer - 2</a:t>
            </a:r>
          </a:p>
        </p:txBody>
      </p:sp>
      <p:sp>
        <p:nvSpPr>
          <p:cNvPr id="8" name="Rectangle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1828800"/>
            <a:ext cx="4800600" cy="178885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parseAssignStm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getNextToken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	// skip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mustbe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(EQ);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parseExp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		// parse ‘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mustbe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(SEMI);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05200" y="4104428"/>
            <a:ext cx="5486400" cy="199157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mustbe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(TOKEN t)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if (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this.token.kind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t.kind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getNextToken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else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errorMessage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(“expecting “,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t.kind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1" name="Rectangle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3134" y="2183091"/>
            <a:ext cx="3315494" cy="108027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  <a:t>stm </a:t>
            </a: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  <a:t>id = exp ;</a:t>
            </a:r>
            <a:b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  <a:t>  | return exp ;</a:t>
            </a:r>
            <a:b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  <a:t>  | if ( exp ) stm</a:t>
            </a:r>
            <a:b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  <a:t>  | while ( exp ) stm</a:t>
            </a:r>
            <a:endParaRPr lang="en-US" sz="18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/>
              <a:t>F</a:t>
            </a:r>
            <a:r>
              <a:rPr lang="en-US" dirty="0" smtClean="0"/>
              <a:t>-</a:t>
            </a:r>
            <a:fld id="{D56B76E1-13FE-4EC8-92B6-A7AF0E20078A}" type="slidenum">
              <a:rPr lang="en-US" smtClean="0"/>
              <a:pPr eaLnBrk="1" hangingPunct="1"/>
              <a:t>2</a:t>
            </a:fld>
            <a:endParaRPr lang="en-US" dirty="0" smtClean="0"/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body" sz="half" idx="1"/>
            <p:custDataLst>
              <p:tags r:id="rId4"/>
            </p:custDataLst>
          </p:nvPr>
        </p:nvSpPr>
        <p:spPr>
          <a:xfrm>
            <a:off x="7315368" y="943612"/>
            <a:ext cx="1585213" cy="1061881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S </a:t>
            </a:r>
            <a:r>
              <a:rPr lang="en-US" sz="1800" dirty="0" smtClean="0">
                <a:sym typeface="Symbol" panose="05050102010706020507" pitchFamily="18" charset="2"/>
              </a:rPr>
              <a:t></a:t>
            </a:r>
            <a:r>
              <a:rPr lang="en-US" sz="1800" dirty="0" smtClean="0"/>
              <a:t> a </a:t>
            </a:r>
            <a:r>
              <a:rPr lang="en-US" sz="1800" dirty="0" err="1" smtClean="0"/>
              <a:t>A</a:t>
            </a:r>
            <a:r>
              <a:rPr lang="en-US" sz="1800" dirty="0" smtClean="0"/>
              <a:t> B e</a:t>
            </a:r>
          </a:p>
          <a:p>
            <a:pPr eaLnBrk="1" hangingPunct="1">
              <a:buNone/>
            </a:pPr>
            <a:r>
              <a:rPr lang="en-US" sz="1800" dirty="0" smtClean="0"/>
              <a:t>A </a:t>
            </a:r>
            <a:r>
              <a:rPr lang="en-US" sz="1800" dirty="0">
                <a:sym typeface="Symbol" panose="05050102010706020507" pitchFamily="18" charset="2"/>
              </a:rPr>
              <a:t> </a:t>
            </a:r>
            <a:r>
              <a:rPr lang="en-US" sz="1800" dirty="0" smtClean="0"/>
              <a:t>A b c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| b</a:t>
            </a:r>
          </a:p>
          <a:p>
            <a:pPr eaLnBrk="1" hangingPunct="1">
              <a:buNone/>
            </a:pPr>
            <a:r>
              <a:rPr lang="en-US" sz="1800" dirty="0" smtClean="0"/>
              <a:t>B </a:t>
            </a:r>
            <a:r>
              <a:rPr lang="en-US" sz="1800" dirty="0">
                <a:sym typeface="Symbol" panose="05050102010706020507" pitchFamily="18" charset="2"/>
              </a:rPr>
              <a:t> </a:t>
            </a:r>
            <a:r>
              <a:rPr lang="en-US" sz="1800" dirty="0" smtClean="0"/>
              <a:t>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64058" y="278941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</a:rPr>
              <a:t>Recap: LR/Bottom-Up/Shift-Reduce Parse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14705" y="2195392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615273" y="2195392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15841" y="2195392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216409" y="2195392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516977" y="2195392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817546" y="2195392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677079" y="1792383"/>
            <a:ext cx="163879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402970" y="2192530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03538" y="2192530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04106" y="2192530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304674" y="2192530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605242" y="2192530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905811" y="2192530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</p:txBody>
      </p:sp>
      <p:cxnSp>
        <p:nvCxnSpPr>
          <p:cNvPr id="7196" name="Straight Connector 7195"/>
          <p:cNvCxnSpPr>
            <a:stCxn id="71" idx="2"/>
            <a:endCxn id="66" idx="0"/>
          </p:cNvCxnSpPr>
          <p:nvPr/>
        </p:nvCxnSpPr>
        <p:spPr bwMode="auto">
          <a:xfrm>
            <a:off x="5759019" y="2130937"/>
            <a:ext cx="2707" cy="6445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2860191" y="2203174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160759" y="2203174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461327" y="2203174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761895" y="2203174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062463" y="2203174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363032" y="2203174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222565" y="1800165"/>
            <a:ext cx="163879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cxnSp>
        <p:nvCxnSpPr>
          <p:cNvPr id="87" name="Straight Connector 86"/>
          <p:cNvCxnSpPr>
            <a:stCxn id="86" idx="2"/>
            <a:endCxn id="81" idx="0"/>
          </p:cNvCxnSpPr>
          <p:nvPr/>
        </p:nvCxnSpPr>
        <p:spPr bwMode="auto">
          <a:xfrm>
            <a:off x="3304505" y="2138719"/>
            <a:ext cx="2707" cy="6445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980354" y="1280476"/>
            <a:ext cx="163879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cxnSp>
        <p:nvCxnSpPr>
          <p:cNvPr id="89" name="Straight Connector 88"/>
          <p:cNvCxnSpPr>
            <a:stCxn id="88" idx="2"/>
            <a:endCxn id="67" idx="0"/>
          </p:cNvCxnSpPr>
          <p:nvPr/>
        </p:nvCxnSpPr>
        <p:spPr bwMode="auto">
          <a:xfrm>
            <a:off x="6062294" y="1619030"/>
            <a:ext cx="0" cy="5763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88" idx="2"/>
            <a:endCxn id="71" idx="0"/>
          </p:cNvCxnSpPr>
          <p:nvPr/>
        </p:nvCxnSpPr>
        <p:spPr bwMode="auto">
          <a:xfrm flipH="1">
            <a:off x="5759019" y="1619030"/>
            <a:ext cx="303275" cy="17335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88" idx="2"/>
            <a:endCxn id="68" idx="0"/>
          </p:cNvCxnSpPr>
          <p:nvPr/>
        </p:nvCxnSpPr>
        <p:spPr bwMode="auto">
          <a:xfrm>
            <a:off x="6062294" y="1619030"/>
            <a:ext cx="300568" cy="5763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144560" y="4977856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45128" y="4977856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45696" y="4977856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046264" y="4977856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346832" y="4977856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647401" y="4977856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06934" y="4574847"/>
            <a:ext cx="163879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cxnSp>
        <p:nvCxnSpPr>
          <p:cNvPr id="120" name="Straight Connector 119"/>
          <p:cNvCxnSpPr>
            <a:stCxn id="119" idx="2"/>
            <a:endCxn id="114" idx="0"/>
          </p:cNvCxnSpPr>
          <p:nvPr/>
        </p:nvCxnSpPr>
        <p:spPr bwMode="auto">
          <a:xfrm>
            <a:off x="588874" y="4913401"/>
            <a:ext cx="2707" cy="6445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TextBox 120"/>
          <p:cNvSpPr txBox="1"/>
          <p:nvPr/>
        </p:nvSpPr>
        <p:spPr>
          <a:xfrm>
            <a:off x="810209" y="4062940"/>
            <a:ext cx="163879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cxnSp>
        <p:nvCxnSpPr>
          <p:cNvPr id="122" name="Straight Connector 121"/>
          <p:cNvCxnSpPr>
            <a:stCxn id="121" idx="2"/>
            <a:endCxn id="115" idx="0"/>
          </p:cNvCxnSpPr>
          <p:nvPr/>
        </p:nvCxnSpPr>
        <p:spPr bwMode="auto">
          <a:xfrm>
            <a:off x="892149" y="4401494"/>
            <a:ext cx="0" cy="5763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>
            <a:stCxn id="121" idx="2"/>
            <a:endCxn id="119" idx="0"/>
          </p:cNvCxnSpPr>
          <p:nvPr/>
        </p:nvCxnSpPr>
        <p:spPr bwMode="auto">
          <a:xfrm flipH="1">
            <a:off x="588874" y="4401494"/>
            <a:ext cx="303275" cy="17335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21" idx="2"/>
            <a:endCxn id="116" idx="0"/>
          </p:cNvCxnSpPr>
          <p:nvPr/>
        </p:nvCxnSpPr>
        <p:spPr bwMode="auto">
          <a:xfrm>
            <a:off x="892149" y="4401494"/>
            <a:ext cx="300568" cy="5763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1411284" y="4574847"/>
            <a:ext cx="163879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</a:t>
            </a:r>
            <a:endParaRPr lang="en-US" sz="1600" dirty="0"/>
          </a:p>
        </p:txBody>
      </p:sp>
      <p:cxnSp>
        <p:nvCxnSpPr>
          <p:cNvPr id="126" name="Straight Connector 125"/>
          <p:cNvCxnSpPr>
            <a:stCxn id="125" idx="2"/>
            <a:endCxn id="117" idx="0"/>
          </p:cNvCxnSpPr>
          <p:nvPr/>
        </p:nvCxnSpPr>
        <p:spPr bwMode="auto">
          <a:xfrm>
            <a:off x="1493224" y="4913401"/>
            <a:ext cx="61" cy="6445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2609443" y="4971725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910011" y="4971725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210579" y="4971725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511147" y="4971725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811715" y="4971725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112284" y="4971725"/>
            <a:ext cx="292906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971817" y="4568716"/>
            <a:ext cx="163879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cxnSp>
        <p:nvCxnSpPr>
          <p:cNvPr id="136" name="Straight Connector 135"/>
          <p:cNvCxnSpPr>
            <a:stCxn id="135" idx="2"/>
            <a:endCxn id="130" idx="0"/>
          </p:cNvCxnSpPr>
          <p:nvPr/>
        </p:nvCxnSpPr>
        <p:spPr bwMode="auto">
          <a:xfrm>
            <a:off x="3053757" y="4907270"/>
            <a:ext cx="2707" cy="6445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TextBox 136"/>
          <p:cNvSpPr txBox="1"/>
          <p:nvPr/>
        </p:nvSpPr>
        <p:spPr>
          <a:xfrm>
            <a:off x="3275092" y="4056809"/>
            <a:ext cx="163879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cxnSp>
        <p:nvCxnSpPr>
          <p:cNvPr id="138" name="Straight Connector 137"/>
          <p:cNvCxnSpPr>
            <a:stCxn id="137" idx="2"/>
            <a:endCxn id="131" idx="0"/>
          </p:cNvCxnSpPr>
          <p:nvPr/>
        </p:nvCxnSpPr>
        <p:spPr bwMode="auto">
          <a:xfrm>
            <a:off x="3357032" y="4395363"/>
            <a:ext cx="0" cy="5763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137" idx="2"/>
            <a:endCxn id="135" idx="0"/>
          </p:cNvCxnSpPr>
          <p:nvPr/>
        </p:nvCxnSpPr>
        <p:spPr bwMode="auto">
          <a:xfrm flipH="1">
            <a:off x="3053757" y="4395363"/>
            <a:ext cx="303275" cy="17335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stCxn id="137" idx="2"/>
            <a:endCxn id="132" idx="0"/>
          </p:cNvCxnSpPr>
          <p:nvPr/>
        </p:nvCxnSpPr>
        <p:spPr bwMode="auto">
          <a:xfrm>
            <a:off x="3357032" y="4395363"/>
            <a:ext cx="300568" cy="5763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3876167" y="4568716"/>
            <a:ext cx="163879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</a:t>
            </a:r>
            <a:endParaRPr lang="en-US" sz="1600" dirty="0"/>
          </a:p>
        </p:txBody>
      </p:sp>
      <p:cxnSp>
        <p:nvCxnSpPr>
          <p:cNvPr id="142" name="Straight Connector 141"/>
          <p:cNvCxnSpPr>
            <a:stCxn id="141" idx="2"/>
            <a:endCxn id="133" idx="0"/>
          </p:cNvCxnSpPr>
          <p:nvPr/>
        </p:nvCxnSpPr>
        <p:spPr bwMode="auto">
          <a:xfrm>
            <a:off x="3958107" y="4907270"/>
            <a:ext cx="61" cy="6445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3421545" y="2794447"/>
            <a:ext cx="163879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</a:t>
            </a:r>
            <a:endParaRPr lang="en-US" sz="1600" dirty="0"/>
          </a:p>
        </p:txBody>
      </p:sp>
      <p:cxnSp>
        <p:nvCxnSpPr>
          <p:cNvPr id="144" name="Straight Connector 143"/>
          <p:cNvCxnSpPr>
            <a:stCxn id="143" idx="2"/>
            <a:endCxn id="141" idx="0"/>
          </p:cNvCxnSpPr>
          <p:nvPr/>
        </p:nvCxnSpPr>
        <p:spPr bwMode="auto">
          <a:xfrm>
            <a:off x="3503485" y="3133001"/>
            <a:ext cx="454622" cy="143571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3" idx="2"/>
            <a:endCxn id="134" idx="0"/>
          </p:cNvCxnSpPr>
          <p:nvPr/>
        </p:nvCxnSpPr>
        <p:spPr bwMode="auto">
          <a:xfrm>
            <a:off x="3503485" y="3133001"/>
            <a:ext cx="755252" cy="183872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43" idx="2"/>
            <a:endCxn id="137" idx="0"/>
          </p:cNvCxnSpPr>
          <p:nvPr/>
        </p:nvCxnSpPr>
        <p:spPr bwMode="auto">
          <a:xfrm flipH="1">
            <a:off x="3357032" y="3133001"/>
            <a:ext cx="146453" cy="92380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stCxn id="143" idx="2"/>
            <a:endCxn id="129" idx="0"/>
          </p:cNvCxnSpPr>
          <p:nvPr/>
        </p:nvCxnSpPr>
        <p:spPr bwMode="auto">
          <a:xfrm flipH="1">
            <a:off x="2755896" y="3133001"/>
            <a:ext cx="747589" cy="183872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6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19643" y="3068279"/>
            <a:ext cx="4371956" cy="138310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800" kern="0" dirty="0" smtClean="0"/>
              <a:t>Build tree from leaves </a:t>
            </a:r>
            <a:r>
              <a:rPr lang="en-US" sz="1800" i="1" kern="0" dirty="0" smtClean="0"/>
              <a:t>upwards</a:t>
            </a:r>
          </a:p>
          <a:p>
            <a:pPr eaLnBrk="1" hangingPunct="1"/>
            <a:r>
              <a:rPr lang="en-US" sz="1800" kern="0" dirty="0" smtClean="0"/>
              <a:t>Shift next token, or reduce handle</a:t>
            </a:r>
          </a:p>
          <a:p>
            <a:pPr eaLnBrk="1" hangingPunct="1"/>
            <a:r>
              <a:rPr lang="en-US" sz="1800" kern="0" dirty="0" smtClean="0"/>
              <a:t>Accept: no more tokens &amp; root == S</a:t>
            </a:r>
          </a:p>
          <a:p>
            <a:pPr eaLnBrk="1" hangingPunct="1"/>
            <a:r>
              <a:rPr lang="en-US" sz="1800" kern="0" dirty="0" smtClean="0"/>
              <a:t>LR(k), SLR(k), LALR(k)</a:t>
            </a:r>
          </a:p>
        </p:txBody>
      </p:sp>
    </p:spTree>
    <p:extLst>
      <p:ext uri="{BB962C8B-B14F-4D97-AF65-F5344CB8AC3E}">
        <p14:creationId xmlns:p14="http://schemas.microsoft.com/office/powerpoint/2010/main" val="51167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D2A59163-96EF-4728-BE4A-F24202903307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Recursive-Descent Recognizer - 3</a:t>
            </a:r>
          </a:p>
        </p:txBody>
      </p:sp>
      <p:sp>
        <p:nvSpPr>
          <p:cNvPr id="11" name="Rectangle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3886200"/>
            <a:ext cx="4827002" cy="205740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parseIfStm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getNextToken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	// skip IF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mustbe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(LPAREN);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parseExp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mustbe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(RPAREN);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parseStm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2" name="Rectangle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1950109"/>
            <a:ext cx="4827002" cy="147889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parseReturnStm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getNextToken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	// skip RETURN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parseExp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mustbe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(SEMI);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3081171"/>
            <a:ext cx="3315494" cy="108027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  <a:t>stm </a:t>
            </a: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  <a:t>id = exp ;</a:t>
            </a:r>
            <a:b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  <a:t>  | return exp ;</a:t>
            </a:r>
            <a:b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  <a:t>  | if ( exp ) stm</a:t>
            </a:r>
            <a:b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  <a:t>  | while ( exp ) stm</a:t>
            </a:r>
            <a:endParaRPr lang="en-US" sz="18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04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D2A59163-96EF-4728-BE4A-F24202903307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Recursive-Descent Recognizer - 4</a:t>
            </a:r>
          </a:p>
        </p:txBody>
      </p:sp>
      <p:sp>
        <p:nvSpPr>
          <p:cNvPr id="11" name="Rectangle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2705101"/>
            <a:ext cx="4827002" cy="205740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parseWhileStm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getNextToken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	// skip WHILE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mustbe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(LPAREN);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parseExp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		// parse ‘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mustbe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(RPAREN);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parseStm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" name="Rectangle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071647"/>
            <a:ext cx="3315494" cy="108027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  <a:t>stm </a:t>
            </a: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  <a:t>id = exp ;</a:t>
            </a:r>
            <a:b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  <a:t>  | return exp ;</a:t>
            </a:r>
            <a:b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  <a:t>  | if ( exp ) stm</a:t>
            </a:r>
            <a:b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kern="0" smtClean="0">
                <a:latin typeface="Consolas" panose="020B0609020204030204" pitchFamily="49" charset="0"/>
                <a:cs typeface="Consolas" panose="020B0609020204030204" pitchFamily="49" charset="0"/>
              </a:rPr>
              <a:t>  | while ( exp ) stm</a:t>
            </a:r>
            <a:endParaRPr lang="en-US" sz="18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4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D2A59163-96EF-4728-BE4A-F24202903307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Recursive-Descent Recognizer - 5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7848600" cy="3886200"/>
          </a:xfrm>
        </p:spPr>
        <p:txBody>
          <a:bodyPr/>
          <a:lstStyle/>
          <a:p>
            <a:r>
              <a:rPr lang="en-US" sz="2400" dirty="0" smtClean="0"/>
              <a:t>Recursive-Descent Parser is easy!</a:t>
            </a:r>
          </a:p>
          <a:p>
            <a:endParaRPr lang="en-US" sz="2400" dirty="0"/>
          </a:p>
          <a:p>
            <a:r>
              <a:rPr lang="en-US" sz="2400" dirty="0" smtClean="0"/>
              <a:t>Pattern of method calls traces the parse tree</a:t>
            </a:r>
          </a:p>
          <a:p>
            <a:endParaRPr lang="en-US" sz="2400" dirty="0" smtClean="0"/>
          </a:p>
          <a:p>
            <a:r>
              <a:rPr lang="en-US" sz="2400" dirty="0" smtClean="0"/>
              <a:t>Example only recognizes (accepts, or rejects) a valid program.  Need to add more, such as:</a:t>
            </a:r>
          </a:p>
          <a:p>
            <a:pPr lvl="1"/>
            <a:r>
              <a:rPr lang="en-US" sz="2000" dirty="0"/>
              <a:t>Build AST</a:t>
            </a:r>
          </a:p>
          <a:p>
            <a:pPr lvl="1"/>
            <a:r>
              <a:rPr lang="en-US" sz="2000" dirty="0" smtClean="0"/>
              <a:t>Generate semantic checks (</a:t>
            </a:r>
            <a:r>
              <a:rPr lang="en-US" sz="2000" dirty="0" err="1" smtClean="0"/>
              <a:t>eg</a:t>
            </a:r>
            <a:r>
              <a:rPr lang="en-US" sz="2000" dirty="0" smtClean="0"/>
              <a:t>: </a:t>
            </a:r>
            <a:r>
              <a:rPr lang="en-US" sz="2000" dirty="0" err="1" smtClean="0"/>
              <a:t>def</a:t>
            </a:r>
            <a:r>
              <a:rPr lang="en-US" sz="2000" dirty="0" smtClean="0"/>
              <a:t>-before-use)</a:t>
            </a:r>
          </a:p>
          <a:p>
            <a:pPr lvl="1"/>
            <a:r>
              <a:rPr lang="en-US" sz="2000" dirty="0" smtClean="0"/>
              <a:t>Generate (naïve) code on-the-fly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728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FB9E279B-3B46-4F5E-855A-D97D80C8C941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Invariant for Parse Functions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1524000"/>
            <a:ext cx="8229600" cy="4343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Parser methods must agree on where they are in the input stream-of-tokens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Useful invariants: </a:t>
            </a:r>
          </a:p>
          <a:p>
            <a:pPr lvl="1" eaLnBrk="1" hangingPunct="1"/>
            <a:r>
              <a:rPr lang="en-US" sz="1800" dirty="0" smtClean="0"/>
              <a:t>On entry to each parse method, current token begins that parse method's </a:t>
            </a:r>
            <a:r>
              <a:rPr lang="en-US" sz="1800" dirty="0" err="1" smtClean="0"/>
              <a:t>NonTerminal</a:t>
            </a:r>
            <a:r>
              <a:rPr lang="en-US" sz="1800" dirty="0" smtClean="0"/>
              <a:t>  </a:t>
            </a:r>
            <a:br>
              <a:rPr lang="en-US" sz="1800" dirty="0" smtClean="0"/>
            </a:br>
            <a:r>
              <a:rPr lang="en-US" sz="1800" dirty="0" err="1" smtClean="0"/>
              <a:t>Eg</a:t>
            </a:r>
            <a:r>
              <a:rPr lang="en-US" sz="1800" dirty="0" smtClean="0"/>
              <a:t>: </a:t>
            </a:r>
            <a:r>
              <a:rPr lang="en-US" sz="1800" dirty="0" err="1" smtClean="0">
                <a:solidFill>
                  <a:srgbClr val="0070C0"/>
                </a:solidFill>
              </a:rPr>
              <a:t>parseIfStm</a:t>
            </a:r>
            <a:r>
              <a:rPr lang="en-US" sz="1800" dirty="0" smtClean="0"/>
              <a:t> is entered with </a:t>
            </a:r>
            <a:r>
              <a:rPr lang="en-US" sz="1800" dirty="0" err="1" smtClean="0">
                <a:solidFill>
                  <a:srgbClr val="0070C0"/>
                </a:solidFill>
              </a:rPr>
              <a:t>this.token.kind</a:t>
            </a:r>
            <a:r>
              <a:rPr lang="en-US" sz="1800" dirty="0" smtClean="0">
                <a:solidFill>
                  <a:srgbClr val="0070C0"/>
                </a:solidFill>
              </a:rPr>
              <a:t> == IF</a:t>
            </a:r>
          </a:p>
          <a:p>
            <a:pPr lvl="1" eaLnBrk="1" hangingPunct="1"/>
            <a:endParaRPr lang="en-US" sz="1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sz="1800" dirty="0" smtClean="0"/>
              <a:t>On exit from each parse method, current token ends on the token </a:t>
            </a:r>
            <a:r>
              <a:rPr lang="en-US" sz="1800" i="1" dirty="0" smtClean="0"/>
              <a:t>after </a:t>
            </a:r>
            <a:r>
              <a:rPr lang="en-US" sz="1800" dirty="0" smtClean="0"/>
              <a:t>that parser’s </a:t>
            </a:r>
            <a:r>
              <a:rPr lang="en-US" sz="1800" dirty="0" err="1" smtClean="0"/>
              <a:t>NonTerminal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Eg</a:t>
            </a:r>
            <a:r>
              <a:rPr lang="en-US" sz="1800" dirty="0" smtClean="0"/>
              <a:t>: </a:t>
            </a:r>
            <a:r>
              <a:rPr lang="en-US" sz="1800" dirty="0" err="1" smtClean="0">
                <a:solidFill>
                  <a:srgbClr val="0070C0"/>
                </a:solidFill>
              </a:rPr>
              <a:t>parseIfStm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ends with </a:t>
            </a:r>
            <a:r>
              <a:rPr lang="en-US" sz="1800" dirty="0" err="1" smtClean="0">
                <a:solidFill>
                  <a:srgbClr val="0070C0"/>
                </a:solidFill>
              </a:rPr>
              <a:t>this.token</a:t>
            </a:r>
            <a:r>
              <a:rPr lang="en-US" sz="1800" dirty="0" smtClean="0"/>
              <a:t> as first token of next Non-Terminal</a:t>
            </a:r>
            <a:br>
              <a:rPr lang="en-US" sz="1800" dirty="0" smtClean="0"/>
            </a:b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967D2717-5FDA-43AD-B27B-C1301CA273B5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Possible Problems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66725" y="1752600"/>
            <a:ext cx="8382000" cy="3505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Left recursion </a:t>
            </a:r>
          </a:p>
          <a:p>
            <a:pPr lvl="1"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  E </a:t>
            </a:r>
            <a:r>
              <a:rPr lang="en-US" sz="2000" dirty="0" smtClean="0">
                <a:sym typeface="Symbol" panose="05050102010706020507" pitchFamily="18" charset="2"/>
              </a:rPr>
              <a:t> </a:t>
            </a:r>
            <a:r>
              <a:rPr lang="en-US" sz="2000" dirty="0" smtClean="0"/>
              <a:t>E  + T  | …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2400" dirty="0" smtClean="0"/>
              <a:t>Common prefix on RHS of productions</a:t>
            </a:r>
          </a:p>
          <a:p>
            <a:pPr lvl="1" eaLnBrk="1" hangingPunct="1"/>
            <a:r>
              <a:rPr lang="en-US" sz="2000" dirty="0" err="1" smtClean="0"/>
              <a:t>Eg</a:t>
            </a:r>
            <a:r>
              <a:rPr lang="en-US" sz="2000" dirty="0" smtClean="0"/>
              <a:t>: Factor </a:t>
            </a:r>
            <a:r>
              <a:rPr lang="en-US" sz="2000" dirty="0" smtClean="0">
                <a:sym typeface="Symbol" panose="05050102010706020507" pitchFamily="18" charset="2"/>
              </a:rPr>
              <a:t> name | name ( </a:t>
            </a:r>
            <a:r>
              <a:rPr lang="en-US" sz="2000" dirty="0" err="1" smtClean="0">
                <a:sym typeface="Symbol" panose="05050102010706020507" pitchFamily="18" charset="2"/>
              </a:rPr>
              <a:t>arglist</a:t>
            </a:r>
            <a:r>
              <a:rPr lang="en-US" sz="2000" dirty="0" smtClean="0">
                <a:sym typeface="Symbol" panose="05050102010706020507" pitchFamily="18" charset="2"/>
              </a:rPr>
              <a:t> )</a:t>
            </a:r>
            <a:endParaRPr lang="en-US" sz="2000" dirty="0" smtClean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smtClean="0"/>
              <a:t>Either one (left recursion, common prefix) forces parser to back-track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CC7736DF-5A31-4235-9FF1-CB7617A6E767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Left Recursion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2402784" y="1606322"/>
            <a:ext cx="3124200" cy="762000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term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|  term</a:t>
            </a:r>
          </a:p>
        </p:txBody>
      </p:sp>
      <p:sp>
        <p:nvSpPr>
          <p:cNvPr id="30727" name="Rectangle 4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2671969" y="3860464"/>
            <a:ext cx="2585831" cy="17526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void </a:t>
            </a:r>
            <a:r>
              <a:rPr lang="en-US" sz="2000" dirty="0" err="1" smtClean="0"/>
              <a:t>parseExp</a:t>
            </a:r>
            <a:r>
              <a:rPr lang="en-US" sz="2000" dirty="0" smtClean="0"/>
              <a:t>()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parseExp</a:t>
            </a:r>
            <a:r>
              <a:rPr lang="en-US" sz="2000" dirty="0" smtClean="0"/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mustbe</a:t>
            </a:r>
            <a:r>
              <a:rPr lang="en-US" sz="2000" dirty="0" smtClean="0"/>
              <a:t>(PLUS);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parseTerm</a:t>
            </a:r>
            <a:r>
              <a:rPr lang="en-US" sz="2000" dirty="0" smtClean="0"/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291459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Why is this a problem for LL parsing?  .  .  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257800" y="4191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infinite loop!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9DC7F363-87E7-47C2-A3BE-58FE7DD254EE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Left Recursion : Non-Solution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38200" y="1676400"/>
            <a:ext cx="7656512" cy="3657600"/>
          </a:xfrm>
        </p:spPr>
        <p:txBody>
          <a:bodyPr/>
          <a:lstStyle/>
          <a:p>
            <a:pPr eaLnBrk="1" hangingPunct="1"/>
            <a:r>
              <a:rPr lang="en-US" dirty="0"/>
              <a:t>R</a:t>
            </a:r>
            <a:r>
              <a:rPr lang="en-US" dirty="0" smtClean="0"/>
              <a:t>eplace with a right-recursive rule: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Instead of:  	</a:t>
            </a:r>
            <a:r>
              <a:rPr lang="en-US" dirty="0" smtClean="0">
                <a:solidFill>
                  <a:srgbClr val="0070C0"/>
                </a:solidFill>
              </a:rPr>
              <a:t>expr 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 </a:t>
            </a:r>
            <a:r>
              <a:rPr lang="en-US" dirty="0">
                <a:solidFill>
                  <a:srgbClr val="0070C0"/>
                </a:solidFill>
              </a:rPr>
              <a:t>expr </a:t>
            </a:r>
            <a:r>
              <a:rPr lang="en-US" dirty="0" smtClean="0">
                <a:solidFill>
                  <a:srgbClr val="0070C0"/>
                </a:solidFill>
              </a:rPr>
              <a:t>+ term</a:t>
            </a:r>
          </a:p>
          <a:p>
            <a:pPr lvl="1" eaLnBrk="1" hangingPunct="1"/>
            <a:r>
              <a:rPr lang="en-US" dirty="0" smtClean="0"/>
              <a:t>Use?		</a:t>
            </a:r>
            <a:r>
              <a:rPr lang="en-US" dirty="0" smtClean="0">
                <a:solidFill>
                  <a:srgbClr val="0070C0"/>
                </a:solidFill>
              </a:rPr>
              <a:t>expr 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 </a:t>
            </a:r>
            <a:r>
              <a:rPr 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term + expr</a:t>
            </a:r>
            <a:endParaRPr lang="en-US" dirty="0" smtClean="0">
              <a:solidFill>
                <a:srgbClr val="0070C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Why isn’t this the right solution?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9059E6C1-2EFC-4D8D-B07B-3EEBF01478C4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Left Recursion : Solution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1232679"/>
            <a:ext cx="8266112" cy="501572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Rewrite using right recursion and a new non-terminal</a:t>
            </a:r>
          </a:p>
          <a:p>
            <a:pPr lvl="1" eaLnBrk="1" hangingPunct="1"/>
            <a:r>
              <a:rPr lang="en-US" sz="2000" dirty="0" smtClean="0"/>
              <a:t>Instead </a:t>
            </a:r>
            <a:r>
              <a:rPr lang="en-US" sz="2000" dirty="0"/>
              <a:t>of: </a:t>
            </a:r>
            <a:r>
              <a:rPr lang="en-US" sz="2000" dirty="0" smtClean="0"/>
              <a:t>	</a:t>
            </a:r>
            <a:r>
              <a:rPr lang="en-US" sz="2000" dirty="0" err="1" smtClean="0"/>
              <a:t>exp</a:t>
            </a:r>
            <a:r>
              <a:rPr lang="en-US" sz="2000" dirty="0" smtClean="0">
                <a:solidFill>
                  <a:srgbClr val="0070C0"/>
                </a:solidFill>
              </a:rPr>
              <a:t>  </a:t>
            </a:r>
            <a:r>
              <a:rPr lang="en-US" sz="2000" dirty="0" smtClean="0">
                <a:solidFill>
                  <a:srgbClr val="0070C0"/>
                </a:solidFill>
                <a:sym typeface="Symbol" panose="05050102010706020507" pitchFamily="18" charset="2"/>
              </a:rPr>
              <a:t> </a:t>
            </a:r>
            <a:r>
              <a:rPr lang="en-US" sz="2000" dirty="0" err="1" smtClean="0">
                <a:solidFill>
                  <a:srgbClr val="0070C0"/>
                </a:solidFill>
              </a:rPr>
              <a:t>exp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+ </a:t>
            </a:r>
            <a:r>
              <a:rPr lang="en-US" sz="2000" dirty="0" smtClean="0">
                <a:solidFill>
                  <a:srgbClr val="0070C0"/>
                </a:solidFill>
              </a:rPr>
              <a:t>term</a:t>
            </a:r>
            <a:endParaRPr lang="en-US" sz="2000" dirty="0">
              <a:solidFill>
                <a:srgbClr val="0070C0"/>
              </a:solidFill>
            </a:endParaRPr>
          </a:p>
          <a:p>
            <a:pPr lvl="1" eaLnBrk="1" hangingPunct="1"/>
            <a:r>
              <a:rPr lang="en-US" sz="2000" dirty="0"/>
              <a:t>Use:	</a:t>
            </a: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0070C0"/>
                </a:solidFill>
              </a:rPr>
              <a:t>exp</a:t>
            </a:r>
            <a:r>
              <a:rPr lang="en-US" sz="2000" dirty="0" smtClean="0">
                <a:solidFill>
                  <a:srgbClr val="0070C0"/>
                </a:solidFill>
              </a:rPr>
              <a:t>  </a:t>
            </a:r>
            <a:r>
              <a:rPr lang="en-US" sz="2000" dirty="0" smtClean="0">
                <a:solidFill>
                  <a:srgbClr val="0070C0"/>
                </a:solidFill>
                <a:sym typeface="Symbol" panose="05050102010706020507" pitchFamily="18" charset="2"/>
              </a:rPr>
              <a:t> term </a:t>
            </a:r>
            <a:r>
              <a:rPr lang="en-US" sz="2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exp</a:t>
            </a:r>
            <a:r>
              <a:rPr lang="en-US" sz="2000" dirty="0" smtClean="0">
                <a:solidFill>
                  <a:srgbClr val="0070C0"/>
                </a:solidFill>
                <a:sym typeface="Symbol" panose="05050102010706020507" pitchFamily="18" charset="2"/>
              </a:rPr>
              <a:t>’</a:t>
            </a:r>
            <a:r>
              <a:rPr lang="en-US" sz="2000" dirty="0" smtClean="0">
                <a:solidFill>
                  <a:srgbClr val="0070C0"/>
                </a:solidFill>
              </a:rPr>
              <a:t/>
            </a:r>
            <a:br>
              <a:rPr lang="en-US" sz="2000" dirty="0" smtClean="0">
                <a:solidFill>
                  <a:srgbClr val="0070C0"/>
                </a:solidFill>
              </a:rPr>
            </a:br>
            <a:r>
              <a:rPr lang="en-US" sz="2000" dirty="0" smtClean="0">
                <a:solidFill>
                  <a:srgbClr val="0070C0"/>
                </a:solidFill>
              </a:rPr>
              <a:t>			</a:t>
            </a:r>
            <a:r>
              <a:rPr lang="en-US" sz="2000" dirty="0" err="1" smtClean="0">
                <a:solidFill>
                  <a:srgbClr val="0070C0"/>
                </a:solidFill>
              </a:rPr>
              <a:t>exp</a:t>
            </a:r>
            <a:r>
              <a:rPr lang="en-US" sz="2000" dirty="0" smtClean="0">
                <a:solidFill>
                  <a:srgbClr val="0070C0"/>
                </a:solidFill>
              </a:rPr>
              <a:t>’ </a:t>
            </a:r>
            <a:r>
              <a:rPr lang="en-US" sz="2000" dirty="0" smtClean="0">
                <a:solidFill>
                  <a:srgbClr val="0070C0"/>
                </a:solidFill>
                <a:sym typeface="Symbol" panose="05050102010706020507" pitchFamily="18" charset="2"/>
              </a:rPr>
              <a:t> + term </a:t>
            </a:r>
            <a:r>
              <a:rPr lang="en-US" sz="2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exp</a:t>
            </a:r>
            <a:r>
              <a:rPr lang="en-US" sz="2000" dirty="0" smtClean="0">
                <a:solidFill>
                  <a:srgbClr val="0070C0"/>
                </a:solidFill>
                <a:sym typeface="Symbol" panose="05050102010706020507" pitchFamily="18" charset="2"/>
              </a:rPr>
              <a:t>’ | </a:t>
            </a:r>
          </a:p>
          <a:p>
            <a:pPr eaLnBrk="1" hangingPunct="1"/>
            <a:endParaRPr lang="en-US" sz="2400" dirty="0" smtClean="0">
              <a:sym typeface="Symbol" panose="05050102010706020507" pitchFamily="18" charset="2"/>
            </a:endParaRPr>
          </a:p>
          <a:p>
            <a:pPr eaLnBrk="1" hangingPunct="1"/>
            <a:r>
              <a:rPr lang="en-US" sz="2400" dirty="0" smtClean="0">
                <a:sym typeface="Symbol" panose="05050102010706020507" pitchFamily="18" charset="2"/>
              </a:rPr>
              <a:t>Why does this work?</a:t>
            </a:r>
          </a:p>
          <a:p>
            <a:pPr lvl="1" eaLnBrk="1" hangingPunct="1"/>
            <a:r>
              <a:rPr lang="en-US" sz="2000" dirty="0" err="1" smtClean="0">
                <a:sym typeface="Symbol" panose="05050102010706020507" pitchFamily="18" charset="2"/>
              </a:rPr>
              <a:t>exp</a:t>
            </a:r>
            <a:r>
              <a:rPr lang="en-US" sz="2000" dirty="0" smtClean="0">
                <a:sym typeface="Symbol" panose="05050102010706020507" pitchFamily="18" charset="2"/>
              </a:rPr>
              <a:t> =&gt; term </a:t>
            </a:r>
            <a:r>
              <a:rPr lang="en-US" sz="2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exp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’</a:t>
            </a:r>
            <a:r>
              <a:rPr lang="en-US" sz="2000" dirty="0" smtClean="0">
                <a:sym typeface="Symbol" panose="05050102010706020507" pitchFamily="18" charset="2"/>
              </a:rPr>
              <a:t>  =&gt; term + term </a:t>
            </a:r>
            <a:r>
              <a:rPr lang="en-US" sz="2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exp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’</a:t>
            </a:r>
            <a:r>
              <a:rPr lang="en-US" sz="2000" dirty="0" smtClean="0">
                <a:sym typeface="Symbol" panose="05050102010706020507" pitchFamily="18" charset="2"/>
              </a:rPr>
              <a:t> </a:t>
            </a:r>
          </a:p>
          <a:p>
            <a:pPr marL="457200" lvl="1" indent="0" eaLnBrk="1" hangingPunct="1">
              <a:buNone/>
            </a:pPr>
            <a:r>
              <a:rPr lang="en-US" sz="2000" dirty="0" smtClean="0">
                <a:sym typeface="Symbol" panose="05050102010706020507" pitchFamily="18" charset="2"/>
              </a:rPr>
              <a:t>	  		  =&gt; term + term + term </a:t>
            </a:r>
            <a:r>
              <a:rPr lang="en-US" sz="2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exp</a:t>
            </a:r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’</a:t>
            </a:r>
          </a:p>
          <a:p>
            <a:pPr marL="457200" lvl="1" indent="0" eaLnBrk="1" hangingPunct="1">
              <a:buNone/>
            </a:pPr>
            <a:r>
              <a:rPr lang="en-US" sz="2000" dirty="0" smtClean="0">
                <a:sym typeface="Symbol" panose="05050102010706020507" pitchFamily="18" charset="2"/>
              </a:rPr>
              <a:t>			  =&gt; term + term + term </a:t>
            </a:r>
          </a:p>
          <a:p>
            <a:pPr lvl="1" eaLnBrk="1" hangingPunct="1"/>
            <a:r>
              <a:rPr lang="en-US" sz="2000" dirty="0" smtClean="0">
                <a:sym typeface="Symbol" panose="05050102010706020507" pitchFamily="18" charset="2"/>
              </a:rPr>
              <a:t>Bending notation, equivalent to:  </a:t>
            </a:r>
            <a:r>
              <a:rPr lang="en-US" sz="2000" dirty="0" err="1" smtClean="0">
                <a:sym typeface="Symbol" panose="05050102010706020507" pitchFamily="18" charset="2"/>
              </a:rPr>
              <a:t>exp</a:t>
            </a:r>
            <a:r>
              <a:rPr lang="en-US" sz="2000" dirty="0" smtClean="0">
                <a:sym typeface="Symbol" panose="05050102010706020507" pitchFamily="18" charset="2"/>
              </a:rPr>
              <a:t>  term {+ term}*</a:t>
            </a:r>
            <a:endParaRPr lang="en-US" sz="2400" dirty="0" smtClean="0">
              <a:sym typeface="Symbol" panose="05050102010706020507" pitchFamily="18" charset="2"/>
            </a:endParaRPr>
          </a:p>
          <a:p>
            <a:pPr lvl="1" eaLnBrk="1" hangingPunct="1"/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 infinite recursion; maintains left associatively</a:t>
            </a:r>
            <a:endParaRPr 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481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482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3B6F68EC-9AB1-425F-B177-F6BF23B8896C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for </a:t>
            </a:r>
            <a:r>
              <a:rPr lang="en-US" i="1" dirty="0" err="1" smtClean="0"/>
              <a:t>Exp</a:t>
            </a:r>
            <a:r>
              <a:rPr lang="en-US" dirty="0" smtClean="0"/>
              <a:t> &amp; </a:t>
            </a:r>
            <a:r>
              <a:rPr lang="en-US" i="1" dirty="0" smtClean="0"/>
              <a:t>Term</a:t>
            </a:r>
          </a:p>
        </p:txBody>
      </p:sp>
      <p:sp>
        <p:nvSpPr>
          <p:cNvPr id="8" name="Rectangle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1854817"/>
            <a:ext cx="4876800" cy="253876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parseExp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parseTerm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getNextToken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while (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this.token.kind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PLUS)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getNextToken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parseTerm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05200" y="3581400"/>
            <a:ext cx="4876800" cy="253876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parseTerm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parseFactor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getNextToken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while (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this.token.kind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TIMES)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getNextToken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parseFactor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1339673"/>
            <a:ext cx="3133725" cy="10302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err="1" smtClean="0"/>
              <a:t>exp</a:t>
            </a:r>
            <a:r>
              <a:rPr lang="en-US" sz="1800" kern="0" dirty="0" smtClean="0"/>
              <a:t>   </a:t>
            </a:r>
            <a:r>
              <a:rPr lang="en-US" sz="1800" kern="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1800" kern="0" dirty="0" smtClean="0">
                <a:sym typeface="Symbol" panose="05050102010706020507" pitchFamily="18" charset="2"/>
              </a:rPr>
              <a:t> term </a:t>
            </a:r>
            <a:r>
              <a:rPr lang="en-US" sz="1800" kern="0" dirty="0" smtClean="0">
                <a:solidFill>
                  <a:srgbClr val="FF0000"/>
                </a:solidFill>
              </a:rPr>
              <a:t>{</a:t>
            </a:r>
            <a:r>
              <a:rPr lang="en-US" sz="1800" kern="0" dirty="0" smtClean="0"/>
              <a:t> + term </a:t>
            </a:r>
            <a:r>
              <a:rPr lang="en-US" sz="1800" kern="0" dirty="0" smtClean="0">
                <a:solidFill>
                  <a:srgbClr val="FF0000"/>
                </a:solidFill>
              </a:rPr>
              <a:t>}*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kern="0" dirty="0" smtClean="0"/>
              <a:t>term  </a:t>
            </a:r>
            <a:r>
              <a:rPr lang="en-US" sz="1800" kern="0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1800" kern="0" dirty="0">
                <a:sym typeface="Symbol" panose="05050102010706020507" pitchFamily="18" charset="2"/>
              </a:rPr>
              <a:t> </a:t>
            </a:r>
            <a:r>
              <a:rPr lang="en-US" sz="1800" kern="0" dirty="0" smtClean="0">
                <a:sym typeface="Symbol" panose="05050102010706020507" pitchFamily="18" charset="2"/>
              </a:rPr>
              <a:t>factor </a:t>
            </a:r>
            <a:r>
              <a:rPr lang="en-US" sz="1800" kern="0" dirty="0">
                <a:solidFill>
                  <a:srgbClr val="FF0000"/>
                </a:solidFill>
              </a:rPr>
              <a:t>{</a:t>
            </a:r>
            <a:r>
              <a:rPr lang="en-US" sz="1800" kern="0" dirty="0"/>
              <a:t> </a:t>
            </a:r>
            <a:r>
              <a:rPr lang="en-US" sz="1800" kern="0" dirty="0" smtClean="0">
                <a:sym typeface="Symbol" panose="05050102010706020507" pitchFamily="18" charset="2"/>
              </a:rPr>
              <a:t></a:t>
            </a:r>
            <a:r>
              <a:rPr lang="en-US" sz="1800" kern="0" dirty="0" smtClean="0"/>
              <a:t> factor </a:t>
            </a:r>
            <a:r>
              <a:rPr lang="en-US" sz="1800" kern="0" dirty="0" smtClean="0">
                <a:solidFill>
                  <a:srgbClr val="FF0000"/>
                </a:solidFill>
              </a:rPr>
              <a:t>}*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kern="0" dirty="0"/>
              <a:t>f</a:t>
            </a:r>
            <a:r>
              <a:rPr lang="en-US" sz="1800" kern="0" dirty="0" smtClean="0"/>
              <a:t>actor </a:t>
            </a:r>
            <a:r>
              <a:rPr lang="en-US" sz="1800" kern="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1800" kern="0" dirty="0" smtClean="0">
                <a:sym typeface="Symbol" panose="05050102010706020507" pitchFamily="18" charset="2"/>
              </a:rPr>
              <a:t>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FF0000"/>
                </a:solidFill>
              </a:rPr>
              <a:t>|</a:t>
            </a:r>
            <a:r>
              <a:rPr lang="en-US" sz="1800" dirty="0"/>
              <a:t> id </a:t>
            </a:r>
            <a:r>
              <a:rPr lang="en-US" sz="1800" dirty="0">
                <a:solidFill>
                  <a:srgbClr val="FF0000"/>
                </a:solidFill>
              </a:rPr>
              <a:t>|</a:t>
            </a:r>
            <a:r>
              <a:rPr lang="en-US" sz="1800" dirty="0"/>
              <a:t> ( </a:t>
            </a:r>
            <a:r>
              <a:rPr lang="en-US" sz="1800" dirty="0" err="1" smtClean="0"/>
              <a:t>exp</a:t>
            </a:r>
            <a:r>
              <a:rPr lang="en-US" sz="1800" dirty="0" smtClean="0"/>
              <a:t> </a:t>
            </a:r>
            <a:r>
              <a:rPr lang="en-US" sz="1800" dirty="0"/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800" kern="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481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482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3B6F68EC-9AB1-425F-B177-F6BF23B8896C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for </a:t>
            </a:r>
            <a:r>
              <a:rPr lang="en-US" i="1" dirty="0" smtClean="0"/>
              <a:t>Factor</a:t>
            </a:r>
          </a:p>
        </p:txBody>
      </p:sp>
      <p:sp>
        <p:nvSpPr>
          <p:cNvPr id="8" name="Rectangle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71600" y="2378824"/>
            <a:ext cx="6515100" cy="386957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parseFactor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switch(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this.token.kind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case ILIT: 		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	// 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this.token.value</a:t>
            </a:r>
            <a:endParaRPr lang="en-US" sz="16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getNextToken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case ID: 			// 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this.token.lexeme</a:t>
            </a:r>
            <a:endParaRPr lang="en-US" sz="1600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getNextToken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case LPAREN: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getNextToken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		// skip ‘(‘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parseExp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mustbe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(RPAREN);		// check for ‘)’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1081441"/>
            <a:ext cx="3133725" cy="10302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kern="0" dirty="0" err="1" smtClean="0"/>
              <a:t>exp</a:t>
            </a:r>
            <a:r>
              <a:rPr lang="en-US" sz="1800" kern="0" dirty="0" smtClean="0"/>
              <a:t>   </a:t>
            </a:r>
            <a:r>
              <a:rPr lang="en-US" sz="1800" kern="0" dirty="0" smtClean="0">
                <a:sym typeface="Symbol" panose="05050102010706020507" pitchFamily="18" charset="2"/>
              </a:rPr>
              <a:t> term </a:t>
            </a:r>
            <a:r>
              <a:rPr lang="en-US" sz="1800" kern="0" dirty="0" smtClean="0"/>
              <a:t>{ + term }*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kern="0" dirty="0" smtClean="0"/>
              <a:t>term  </a:t>
            </a:r>
            <a:r>
              <a:rPr lang="en-US" sz="1800" kern="0" dirty="0">
                <a:sym typeface="Symbol" panose="05050102010706020507" pitchFamily="18" charset="2"/>
              </a:rPr>
              <a:t> </a:t>
            </a:r>
            <a:r>
              <a:rPr lang="en-US" sz="1800" kern="0" dirty="0" smtClean="0">
                <a:sym typeface="Symbol" panose="05050102010706020507" pitchFamily="18" charset="2"/>
              </a:rPr>
              <a:t>factor </a:t>
            </a:r>
            <a:r>
              <a:rPr lang="en-US" sz="1800" kern="0" dirty="0"/>
              <a:t>{ </a:t>
            </a:r>
            <a:r>
              <a:rPr lang="en-US" sz="1800" kern="0" dirty="0" smtClean="0">
                <a:sym typeface="Symbol" panose="05050102010706020507" pitchFamily="18" charset="2"/>
              </a:rPr>
              <a:t></a:t>
            </a:r>
            <a:r>
              <a:rPr lang="en-US" sz="1800" kern="0" dirty="0" smtClean="0"/>
              <a:t> factor }*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1800" kern="0" dirty="0"/>
              <a:t>f</a:t>
            </a:r>
            <a:r>
              <a:rPr lang="en-US" sz="1800" kern="0" dirty="0" smtClean="0"/>
              <a:t>actor </a:t>
            </a:r>
            <a:r>
              <a:rPr lang="en-US" sz="1800" kern="0" dirty="0" smtClean="0">
                <a:sym typeface="Symbol" panose="05050102010706020507" pitchFamily="18" charset="2"/>
              </a:rPr>
              <a:t>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/>
              <a:t>| id | ( </a:t>
            </a:r>
            <a:r>
              <a:rPr lang="en-US" sz="1800" dirty="0" err="1" smtClean="0"/>
              <a:t>exp</a:t>
            </a:r>
            <a:r>
              <a:rPr lang="en-US" sz="1800" dirty="0" smtClean="0"/>
              <a:t> </a:t>
            </a:r>
            <a:r>
              <a:rPr lang="en-US" sz="1800" dirty="0"/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800" kern="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39017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390346" y="917274"/>
            <a:ext cx="72210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Prog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579313" y="1860525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" name="Straight Arrow Connector 3"/>
          <p:cNvCxnSpPr>
            <a:stCxn id="2" idx="2"/>
            <a:endCxn id="9" idx="0"/>
          </p:cNvCxnSpPr>
          <p:nvPr/>
        </p:nvCxnSpPr>
        <p:spPr bwMode="auto">
          <a:xfrm flipH="1">
            <a:off x="1871413" y="1348223"/>
            <a:ext cx="1879985" cy="5123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>
            <a:stCxn id="2" idx="2"/>
            <a:endCxn id="44" idx="0"/>
          </p:cNvCxnSpPr>
          <p:nvPr/>
        </p:nvCxnSpPr>
        <p:spPr bwMode="auto">
          <a:xfrm>
            <a:off x="3751398" y="1348223"/>
            <a:ext cx="1879984" cy="3286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0" name="Rectangle 139"/>
          <p:cNvSpPr/>
          <p:nvPr/>
        </p:nvSpPr>
        <p:spPr bwMode="auto">
          <a:xfrm>
            <a:off x="2379556" y="5699013"/>
            <a:ext cx="456910" cy="360648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41" name="Straight Arrow Connector 140"/>
          <p:cNvCxnSpPr>
            <a:stCxn id="72" idx="2"/>
            <a:endCxn id="140" idx="0"/>
          </p:cNvCxnSpPr>
          <p:nvPr/>
        </p:nvCxnSpPr>
        <p:spPr bwMode="auto">
          <a:xfrm flipH="1">
            <a:off x="2608011" y="5353566"/>
            <a:ext cx="1" cy="3454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>
            <a:off x="1871413" y="2291474"/>
            <a:ext cx="1" cy="3381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3548932" y="1676849"/>
            <a:ext cx="404931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270330" y="1676848"/>
            <a:ext cx="72210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Prog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7" name="Straight Arrow Connector 46"/>
          <p:cNvCxnSpPr>
            <a:stCxn id="2" idx="2"/>
            <a:endCxn id="43" idx="0"/>
          </p:cNvCxnSpPr>
          <p:nvPr/>
        </p:nvCxnSpPr>
        <p:spPr bwMode="auto">
          <a:xfrm>
            <a:off x="3751398" y="1348223"/>
            <a:ext cx="0" cy="3286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1456827" y="2629594"/>
            <a:ext cx="829173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AsStm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579313" y="3389999"/>
            <a:ext cx="462576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315913" y="3408038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62000" y="3365925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8" name="Straight Arrow Connector 57"/>
          <p:cNvCxnSpPr>
            <a:stCxn id="53" idx="2"/>
            <a:endCxn id="56" idx="0"/>
          </p:cNvCxnSpPr>
          <p:nvPr/>
        </p:nvCxnSpPr>
        <p:spPr bwMode="auto">
          <a:xfrm>
            <a:off x="1871414" y="3060543"/>
            <a:ext cx="736599" cy="34749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53" idx="2"/>
            <a:endCxn id="55" idx="0"/>
          </p:cNvCxnSpPr>
          <p:nvPr/>
        </p:nvCxnSpPr>
        <p:spPr bwMode="auto">
          <a:xfrm flipH="1">
            <a:off x="1810601" y="3060543"/>
            <a:ext cx="60813" cy="3294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stCxn id="53" idx="2"/>
            <a:endCxn id="57" idx="0"/>
          </p:cNvCxnSpPr>
          <p:nvPr/>
        </p:nvCxnSpPr>
        <p:spPr bwMode="auto">
          <a:xfrm flipH="1">
            <a:off x="1054100" y="3060543"/>
            <a:ext cx="817314" cy="3053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822812" y="4161064"/>
            <a:ext cx="462576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8" name="Straight Arrow Connector 67"/>
          <p:cNvCxnSpPr>
            <a:stCxn id="57" idx="2"/>
            <a:endCxn id="67" idx="0"/>
          </p:cNvCxnSpPr>
          <p:nvPr/>
        </p:nvCxnSpPr>
        <p:spPr bwMode="auto">
          <a:xfrm>
            <a:off x="1054100" y="3796874"/>
            <a:ext cx="0" cy="3641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2193426" y="4184433"/>
            <a:ext cx="829173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193425" y="4922617"/>
            <a:ext cx="829173" cy="43094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75" name="Straight Arrow Connector 74"/>
          <p:cNvCxnSpPr>
            <a:stCxn id="56" idx="2"/>
            <a:endCxn id="71" idx="0"/>
          </p:cNvCxnSpPr>
          <p:nvPr/>
        </p:nvCxnSpPr>
        <p:spPr bwMode="auto">
          <a:xfrm>
            <a:off x="2608013" y="3838987"/>
            <a:ext cx="0" cy="3454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>
            <a:stCxn id="71" idx="2"/>
            <a:endCxn id="72" idx="0"/>
          </p:cNvCxnSpPr>
          <p:nvPr/>
        </p:nvCxnSpPr>
        <p:spPr bwMode="auto">
          <a:xfrm flipH="1">
            <a:off x="2608012" y="4615382"/>
            <a:ext cx="1" cy="30723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5281070" y="2323271"/>
            <a:ext cx="722104" cy="43094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222186" y="2979257"/>
            <a:ext cx="818392" cy="43094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IfStm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685998" y="3757154"/>
            <a:ext cx="772894" cy="34882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then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618850" y="3760192"/>
            <a:ext cx="584200" cy="34882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766193" y="3765833"/>
            <a:ext cx="584200" cy="34882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if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86" name="Straight Arrow Connector 85"/>
          <p:cNvCxnSpPr>
            <a:stCxn id="82" idx="2"/>
            <a:endCxn id="84" idx="0"/>
          </p:cNvCxnSpPr>
          <p:nvPr/>
        </p:nvCxnSpPr>
        <p:spPr bwMode="auto">
          <a:xfrm flipH="1">
            <a:off x="4910950" y="3410206"/>
            <a:ext cx="720432" cy="3499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>
            <a:stCxn id="82" idx="2"/>
            <a:endCxn id="83" idx="0"/>
          </p:cNvCxnSpPr>
          <p:nvPr/>
        </p:nvCxnSpPr>
        <p:spPr bwMode="auto">
          <a:xfrm>
            <a:off x="5631382" y="3410206"/>
            <a:ext cx="441063" cy="3469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/>
          <p:cNvCxnSpPr>
            <a:stCxn id="82" idx="2"/>
            <a:endCxn id="85" idx="0"/>
          </p:cNvCxnSpPr>
          <p:nvPr/>
        </p:nvCxnSpPr>
        <p:spPr bwMode="auto">
          <a:xfrm flipH="1">
            <a:off x="4058293" y="3410206"/>
            <a:ext cx="1573089" cy="3556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7145353" y="3783153"/>
            <a:ext cx="825776" cy="34882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AsStm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94" name="Straight Arrow Connector 93"/>
          <p:cNvCxnSpPr>
            <a:stCxn id="82" idx="2"/>
            <a:endCxn id="92" idx="0"/>
          </p:cNvCxnSpPr>
          <p:nvPr/>
        </p:nvCxnSpPr>
        <p:spPr bwMode="auto">
          <a:xfrm>
            <a:off x="5631382" y="3410206"/>
            <a:ext cx="1926859" cy="3729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4666182" y="4532708"/>
            <a:ext cx="462576" cy="331415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/>
              <a:t>&lt;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5360046" y="4536933"/>
            <a:ext cx="765029" cy="327540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741873" y="4520598"/>
            <a:ext cx="677893" cy="342528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04" name="Straight Arrow Connector 103"/>
          <p:cNvCxnSpPr>
            <a:stCxn id="84" idx="2"/>
            <a:endCxn id="102" idx="0"/>
          </p:cNvCxnSpPr>
          <p:nvPr/>
        </p:nvCxnSpPr>
        <p:spPr bwMode="auto">
          <a:xfrm>
            <a:off x="4910950" y="4109021"/>
            <a:ext cx="831611" cy="4279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Arrow Connector 104"/>
          <p:cNvCxnSpPr>
            <a:stCxn id="84" idx="2"/>
            <a:endCxn id="101" idx="0"/>
          </p:cNvCxnSpPr>
          <p:nvPr/>
        </p:nvCxnSpPr>
        <p:spPr bwMode="auto">
          <a:xfrm flipH="1">
            <a:off x="4897470" y="4109021"/>
            <a:ext cx="13480" cy="4236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/>
          <p:cNvCxnSpPr>
            <a:stCxn id="84" idx="2"/>
            <a:endCxn id="103" idx="0"/>
          </p:cNvCxnSpPr>
          <p:nvPr/>
        </p:nvCxnSpPr>
        <p:spPr bwMode="auto">
          <a:xfrm flipH="1">
            <a:off x="4080820" y="4109021"/>
            <a:ext cx="830130" cy="4115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3785892" y="5155526"/>
            <a:ext cx="584200" cy="35125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3" name="Straight Arrow Connector 112"/>
          <p:cNvCxnSpPr>
            <a:stCxn id="103" idx="2"/>
            <a:endCxn id="112" idx="0"/>
          </p:cNvCxnSpPr>
          <p:nvPr/>
        </p:nvCxnSpPr>
        <p:spPr bwMode="auto">
          <a:xfrm flipH="1">
            <a:off x="4077992" y="4863126"/>
            <a:ext cx="2828" cy="29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5" name="Rectangle 114"/>
          <p:cNvSpPr/>
          <p:nvPr/>
        </p:nvSpPr>
        <p:spPr bwMode="auto">
          <a:xfrm>
            <a:off x="3844405" y="5739628"/>
            <a:ext cx="462576" cy="343927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6" name="Straight Arrow Connector 115"/>
          <p:cNvCxnSpPr>
            <a:stCxn id="112" idx="2"/>
            <a:endCxn id="115" idx="0"/>
          </p:cNvCxnSpPr>
          <p:nvPr/>
        </p:nvCxnSpPr>
        <p:spPr bwMode="auto">
          <a:xfrm flipH="1">
            <a:off x="4075693" y="5506785"/>
            <a:ext cx="2299" cy="2328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8" name="Rectangle 117"/>
          <p:cNvSpPr/>
          <p:nvPr/>
        </p:nvSpPr>
        <p:spPr bwMode="auto">
          <a:xfrm>
            <a:off x="5521057" y="5735066"/>
            <a:ext cx="456910" cy="365045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9" name="Straight Arrow Connector 118"/>
          <p:cNvCxnSpPr>
            <a:stCxn id="120" idx="2"/>
            <a:endCxn id="118" idx="0"/>
          </p:cNvCxnSpPr>
          <p:nvPr/>
        </p:nvCxnSpPr>
        <p:spPr bwMode="auto">
          <a:xfrm>
            <a:off x="5748412" y="5490512"/>
            <a:ext cx="1100" cy="244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Rectangle 119"/>
          <p:cNvSpPr/>
          <p:nvPr/>
        </p:nvSpPr>
        <p:spPr bwMode="auto">
          <a:xfrm>
            <a:off x="5333825" y="5156168"/>
            <a:ext cx="829173" cy="334344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21" name="Straight Arrow Connector 120"/>
          <p:cNvCxnSpPr>
            <a:stCxn id="102" idx="2"/>
            <a:endCxn id="120" idx="0"/>
          </p:cNvCxnSpPr>
          <p:nvPr/>
        </p:nvCxnSpPr>
        <p:spPr bwMode="auto">
          <a:xfrm>
            <a:off x="5742561" y="4864473"/>
            <a:ext cx="5851" cy="29169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Rectangle 124"/>
          <p:cNvSpPr/>
          <p:nvPr/>
        </p:nvSpPr>
        <p:spPr bwMode="auto">
          <a:xfrm>
            <a:off x="8157260" y="6086830"/>
            <a:ext cx="456910" cy="35474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26" name="Straight Arrow Connector 125"/>
          <p:cNvCxnSpPr>
            <a:stCxn id="145" idx="2"/>
            <a:endCxn id="125" idx="0"/>
          </p:cNvCxnSpPr>
          <p:nvPr/>
        </p:nvCxnSpPr>
        <p:spPr bwMode="auto">
          <a:xfrm>
            <a:off x="8385715" y="5894602"/>
            <a:ext cx="0" cy="1922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7306354" y="4379090"/>
            <a:ext cx="462576" cy="363337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093615" y="4393598"/>
            <a:ext cx="584200" cy="348829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539704" y="4379090"/>
            <a:ext cx="584200" cy="363337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0" name="Straight Arrow Connector 129"/>
          <p:cNvCxnSpPr>
            <a:stCxn id="92" idx="2"/>
            <a:endCxn id="128" idx="0"/>
          </p:cNvCxnSpPr>
          <p:nvPr/>
        </p:nvCxnSpPr>
        <p:spPr bwMode="auto">
          <a:xfrm>
            <a:off x="7558241" y="4131982"/>
            <a:ext cx="827474" cy="2616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1" name="Straight Arrow Connector 130"/>
          <p:cNvCxnSpPr>
            <a:stCxn id="92" idx="2"/>
            <a:endCxn id="127" idx="0"/>
          </p:cNvCxnSpPr>
          <p:nvPr/>
        </p:nvCxnSpPr>
        <p:spPr bwMode="auto">
          <a:xfrm flipH="1">
            <a:off x="7537642" y="4131982"/>
            <a:ext cx="20599" cy="2471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2" name="Straight Arrow Connector 131"/>
          <p:cNvCxnSpPr>
            <a:stCxn id="92" idx="2"/>
            <a:endCxn id="129" idx="0"/>
          </p:cNvCxnSpPr>
          <p:nvPr/>
        </p:nvCxnSpPr>
        <p:spPr bwMode="auto">
          <a:xfrm flipH="1">
            <a:off x="6831804" y="4131982"/>
            <a:ext cx="726437" cy="2471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3" name="Rectangle 132"/>
          <p:cNvSpPr/>
          <p:nvPr/>
        </p:nvSpPr>
        <p:spPr bwMode="auto">
          <a:xfrm>
            <a:off x="6600516" y="5029914"/>
            <a:ext cx="462576" cy="341087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4" name="Straight Arrow Connector 133"/>
          <p:cNvCxnSpPr>
            <a:stCxn id="129" idx="2"/>
            <a:endCxn id="133" idx="0"/>
          </p:cNvCxnSpPr>
          <p:nvPr/>
        </p:nvCxnSpPr>
        <p:spPr bwMode="auto">
          <a:xfrm>
            <a:off x="6831804" y="4742427"/>
            <a:ext cx="0" cy="2874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7" name="Rectangle 136"/>
          <p:cNvSpPr/>
          <p:nvPr/>
        </p:nvSpPr>
        <p:spPr bwMode="auto">
          <a:xfrm>
            <a:off x="7971128" y="4973385"/>
            <a:ext cx="829173" cy="349786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7971128" y="5515399"/>
            <a:ext cx="829173" cy="379203"/>
          </a:xfrm>
          <a:prstGeom prst="rect">
            <a:avLst/>
          </a:prstGeom>
          <a:solidFill>
            <a:schemeClr val="accent1">
              <a:alpha val="5000"/>
            </a:schemeClr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51" name="Straight Arrow Connector 150"/>
          <p:cNvCxnSpPr>
            <a:stCxn id="128" idx="2"/>
            <a:endCxn id="137" idx="0"/>
          </p:cNvCxnSpPr>
          <p:nvPr/>
        </p:nvCxnSpPr>
        <p:spPr bwMode="auto">
          <a:xfrm>
            <a:off x="8385715" y="4742427"/>
            <a:ext cx="0" cy="2309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2" name="Straight Arrow Connector 151"/>
          <p:cNvCxnSpPr>
            <a:stCxn id="137" idx="2"/>
            <a:endCxn id="145" idx="0"/>
          </p:cNvCxnSpPr>
          <p:nvPr/>
        </p:nvCxnSpPr>
        <p:spPr bwMode="auto">
          <a:xfrm>
            <a:off x="8385715" y="5323171"/>
            <a:ext cx="0" cy="1922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/>
          <p:cNvCxnSpPr>
            <a:stCxn id="44" idx="2"/>
            <a:endCxn id="81" idx="0"/>
          </p:cNvCxnSpPr>
          <p:nvPr/>
        </p:nvCxnSpPr>
        <p:spPr bwMode="auto">
          <a:xfrm>
            <a:off x="5631382" y="2107797"/>
            <a:ext cx="10740" cy="2154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4" name="Straight Arrow Connector 153"/>
          <p:cNvCxnSpPr>
            <a:stCxn id="81" idx="2"/>
            <a:endCxn id="82" idx="0"/>
          </p:cNvCxnSpPr>
          <p:nvPr/>
        </p:nvCxnSpPr>
        <p:spPr bwMode="auto">
          <a:xfrm flipH="1">
            <a:off x="5631382" y="2754220"/>
            <a:ext cx="10740" cy="2250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alpha val="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9" name="Content Placeholder 2"/>
          <p:cNvSpPr txBox="1">
            <a:spLocks/>
          </p:cNvSpPr>
          <p:nvPr/>
        </p:nvSpPr>
        <p:spPr bwMode="auto">
          <a:xfrm>
            <a:off x="6202651" y="926366"/>
            <a:ext cx="2886077" cy="242081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Prog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70C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;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Prog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=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then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Const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+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  | 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&lt;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[a-z]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Const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[0-9]</a:t>
            </a:r>
            <a:endParaRPr lang="en-US" sz="1400" kern="0" dirty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</p:txBody>
      </p:sp>
      <p:sp>
        <p:nvSpPr>
          <p:cNvPr id="69" name="Title 3"/>
          <p:cNvSpPr>
            <a:spLocks noGrp="1"/>
          </p:cNvSpPr>
          <p:nvPr>
            <p:ph type="title"/>
          </p:nvPr>
        </p:nvSpPr>
        <p:spPr>
          <a:xfrm>
            <a:off x="1285388" y="138713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Top-Down Parsing: Part-Way Done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0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9C537A20-B248-45DF-9FC2-DF2698C60E8E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What About Indirect Left Recursion?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09600" y="2286000"/>
            <a:ext cx="8305800" cy="290331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grammar might have a derivation that leads to an indirect left recursion</a:t>
            </a:r>
          </a:p>
          <a:p>
            <a:pPr lvl="1" eaLnBrk="1" hangingPunct="1"/>
            <a:r>
              <a:rPr lang="en-US" sz="2000" dirty="0" smtClean="0"/>
              <a:t>	</a:t>
            </a:r>
            <a:r>
              <a:rPr lang="en-US" sz="2000" i="1" dirty="0" smtClean="0"/>
              <a:t>A</a:t>
            </a:r>
            <a:r>
              <a:rPr lang="en-US" sz="2000" dirty="0" smtClean="0"/>
              <a:t> =&gt; </a:t>
            </a:r>
            <a:r>
              <a:rPr lang="en-US" sz="2000" dirty="0" smtClean="0">
                <a:sym typeface="Symbol" pitchFamily="18" charset="2"/>
              </a:rPr>
              <a:t></a:t>
            </a:r>
            <a:r>
              <a:rPr lang="en-US" sz="2000" baseline="-25000" dirty="0" smtClean="0">
                <a:sym typeface="Symbol" pitchFamily="18" charset="2"/>
              </a:rPr>
              <a:t>1</a:t>
            </a:r>
            <a:r>
              <a:rPr lang="en-US" sz="2000" dirty="0" smtClean="0">
                <a:sym typeface="Symbol" pitchFamily="18" charset="2"/>
              </a:rPr>
              <a:t> =&gt;* </a:t>
            </a:r>
            <a:r>
              <a:rPr lang="en-US" sz="2000" i="1" baseline="-25000" dirty="0" smtClean="0"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=&gt; </a:t>
            </a:r>
            <a:r>
              <a:rPr lang="en-US" sz="2000" i="1" dirty="0" smtClean="0">
                <a:sym typeface="Symbol" pitchFamily="18" charset="2"/>
              </a:rPr>
              <a:t>A </a:t>
            </a:r>
            <a:r>
              <a:rPr lang="en-US" sz="2000" dirty="0" smtClean="0">
                <a:sym typeface="Symbol" pitchFamily="18" charset="2"/>
              </a:rPr>
              <a:t>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  <a:p>
            <a:pPr eaLnBrk="1" hangingPunct="1"/>
            <a:r>
              <a:rPr lang="en-US" sz="2400" dirty="0" smtClean="0">
                <a:sym typeface="Symbol" pitchFamily="18" charset="2"/>
              </a:rPr>
              <a:t>There are systematic ways to factor such grammars</a:t>
            </a:r>
          </a:p>
          <a:p>
            <a:pPr lvl="1" eaLnBrk="1" hangingPunct="1"/>
            <a:r>
              <a:rPr lang="en-US" sz="2000" dirty="0" err="1" smtClean="0">
                <a:sym typeface="Symbol" pitchFamily="18" charset="2"/>
              </a:rPr>
              <a:t>Eg</a:t>
            </a:r>
            <a:r>
              <a:rPr lang="en-US" sz="2000" dirty="0" smtClean="0">
                <a:sym typeface="Symbol" pitchFamily="18" charset="2"/>
              </a:rPr>
              <a:t>: see Dragon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62EA9780-CB1F-4849-B9FC-E0DE0D172D8E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Left Factoring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182688" y="2017713"/>
            <a:ext cx="7656512" cy="27066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If two rules for a non-terminal have RHS that begin with the same symbol, we can’t predict which one to use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Solution: Factor-out common prefix into a separate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C1DD67DB-DD31-4A80-8AC1-FB0182564F4C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Left Factoring Example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182688" y="1676400"/>
            <a:ext cx="7656512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Original grammar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stm</a:t>
            </a:r>
            <a:r>
              <a:rPr lang="en-US" dirty="0" smtClean="0"/>
              <a:t> 	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 if ( </a:t>
            </a:r>
            <a:r>
              <a:rPr lang="en-US" dirty="0" err="1" smtClean="0"/>
              <a:t>exp</a:t>
            </a:r>
            <a:r>
              <a:rPr lang="en-US" dirty="0" smtClean="0"/>
              <a:t>  ) </a:t>
            </a:r>
            <a:r>
              <a:rPr lang="en-US" dirty="0" err="1" smtClean="0"/>
              <a:t>stm</a:t>
            </a: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          	|    if ( </a:t>
            </a:r>
            <a:r>
              <a:rPr lang="en-US" dirty="0" err="1" smtClean="0"/>
              <a:t>exp</a:t>
            </a:r>
            <a:r>
              <a:rPr lang="en-US" dirty="0" smtClean="0"/>
              <a:t>  ) </a:t>
            </a:r>
            <a:r>
              <a:rPr lang="en-US" dirty="0" err="1" smtClean="0"/>
              <a:t>stm</a:t>
            </a:r>
            <a:r>
              <a:rPr lang="en-US" dirty="0" smtClean="0"/>
              <a:t>  else  </a:t>
            </a:r>
            <a:r>
              <a:rPr lang="en-US" dirty="0" err="1" smtClean="0"/>
              <a:t>stm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i="1" dirty="0" smtClean="0"/>
          </a:p>
          <a:p>
            <a:pPr eaLnBrk="1" hangingPunct="1"/>
            <a:r>
              <a:rPr lang="en-US" dirty="0" smtClean="0"/>
              <a:t>Factored grammar</a:t>
            </a:r>
          </a:p>
          <a:p>
            <a:pPr lvl="1" eaLnBrk="1" hangingPunct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stm</a:t>
            </a:r>
            <a:r>
              <a:rPr lang="en-US" dirty="0" smtClean="0"/>
              <a:t> 	</a:t>
            </a:r>
            <a:r>
              <a:rPr lang="en-US" dirty="0" smtClean="0">
                <a:sym typeface="Symbol" panose="05050102010706020507" pitchFamily="18" charset="2"/>
              </a:rPr>
              <a:t> </a:t>
            </a:r>
            <a:r>
              <a:rPr lang="en-US" dirty="0" smtClean="0"/>
              <a:t>if ( </a:t>
            </a:r>
            <a:r>
              <a:rPr lang="en-US" dirty="0" err="1" smtClean="0"/>
              <a:t>exp</a:t>
            </a:r>
            <a:r>
              <a:rPr lang="en-US" dirty="0" smtClean="0"/>
              <a:t>  )  </a:t>
            </a:r>
            <a:r>
              <a:rPr lang="en-US" dirty="0" err="1" smtClean="0"/>
              <a:t>stm</a:t>
            </a:r>
            <a:r>
              <a:rPr lang="en-US" dirty="0" smtClean="0"/>
              <a:t>  </a:t>
            </a:r>
            <a:r>
              <a:rPr lang="en-US" dirty="0" err="1" smtClean="0"/>
              <a:t>ifTail</a:t>
            </a:r>
            <a:endParaRPr lang="en-US" dirty="0" smtClean="0"/>
          </a:p>
          <a:p>
            <a:pPr lvl="1" eaLnBrk="1" hangingPunct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ifTail</a:t>
            </a:r>
            <a:r>
              <a:rPr lang="en-US" dirty="0" smtClean="0"/>
              <a:t> 	</a:t>
            </a:r>
            <a:r>
              <a:rPr lang="en-US" dirty="0" smtClean="0">
                <a:sym typeface="Symbol" panose="05050102010706020507" pitchFamily="18" charset="2"/>
              </a:rPr>
              <a:t> </a:t>
            </a:r>
            <a:r>
              <a:rPr lang="en-US" dirty="0" smtClean="0"/>
              <a:t>else </a:t>
            </a:r>
            <a:r>
              <a:rPr lang="en-US" dirty="0" err="1" smtClean="0"/>
              <a:t>stm</a:t>
            </a:r>
            <a:r>
              <a:rPr lang="en-US" dirty="0" smtClean="0"/>
              <a:t>  | </a:t>
            </a:r>
            <a:r>
              <a:rPr lang="el-GR" dirty="0" smtClean="0"/>
              <a:t>ε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993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B58DFA6A-F4C8-4E91-8DA8-B2CC30CFAE9D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Parsing </a:t>
            </a:r>
            <a:r>
              <a:rPr lang="en-US" i="1" dirty="0" smtClean="0"/>
              <a:t>if</a:t>
            </a:r>
            <a:r>
              <a:rPr lang="en-US" dirty="0" smtClean="0"/>
              <a:t> </a:t>
            </a:r>
            <a:r>
              <a:rPr lang="en-US" dirty="0" smtClean="0"/>
              <a:t> Statements</a:t>
            </a:r>
            <a:endParaRPr lang="en-US" dirty="0" smtClean="0"/>
          </a:p>
        </p:txBody>
      </p:sp>
      <p:sp>
        <p:nvSpPr>
          <p:cNvPr id="39942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457200" y="1295400"/>
            <a:ext cx="8382000" cy="838199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 smtClean="0"/>
              <a:t>Easy to code up the “else matches closest if” rule directly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>if ( </a:t>
            </a:r>
            <a:r>
              <a:rPr lang="en-US" sz="2000" dirty="0" err="1" smtClean="0"/>
              <a:t>exp</a:t>
            </a:r>
            <a:r>
              <a:rPr lang="en-US" sz="2000" dirty="0" smtClean="0"/>
              <a:t> ) </a:t>
            </a:r>
            <a:r>
              <a:rPr lang="en-US" sz="2000" dirty="0" err="1" smtClean="0"/>
              <a:t>stm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[</a:t>
            </a:r>
            <a:r>
              <a:rPr lang="en-US" sz="2000" dirty="0" smtClean="0"/>
              <a:t> else </a:t>
            </a:r>
            <a:r>
              <a:rPr lang="en-US" sz="2000" dirty="0" err="1" smtClean="0"/>
              <a:t>stm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39943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1828800" y="2438401"/>
            <a:ext cx="5399087" cy="32004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parseIfStm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getNextToken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		// skip IF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mustbe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(LPAREN);		// ‘(‘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parseExp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mustbe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(RPAREN);		// ‘)’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if (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token.kind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ELSE)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getNextToken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parseStm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ACDC5E06-8585-496E-B04D-6EEFDF310448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Lookahead Problem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2057400"/>
            <a:ext cx="8382000" cy="331289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Old languages like FORTRAN and BASIC use </a:t>
            </a:r>
            <a:r>
              <a:rPr lang="en-US" sz="2400" dirty="0" smtClean="0">
                <a:solidFill>
                  <a:srgbClr val="0070C0"/>
                </a:solidFill>
              </a:rPr>
              <a:t>( )</a:t>
            </a:r>
            <a:r>
              <a:rPr lang="en-US" sz="2400" dirty="0" smtClean="0"/>
              <a:t> for array subscripts, rather than </a:t>
            </a:r>
            <a:r>
              <a:rPr lang="en-US" sz="2400" dirty="0" smtClean="0">
                <a:solidFill>
                  <a:srgbClr val="0070C0"/>
                </a:solidFill>
              </a:rPr>
              <a:t>[ ]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 FORTRAN grammar includes: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factor </a:t>
            </a:r>
            <a:r>
              <a:rPr lang="en-US" sz="2000" dirty="0" smtClean="0"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id ( subscripts  ) | id ( arguments ) | … 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r>
              <a:rPr lang="en-US" sz="2400" dirty="0" smtClean="0"/>
              <a:t>When parser sees </a:t>
            </a:r>
            <a:r>
              <a:rPr lang="en-US" sz="2400" dirty="0" smtClean="0">
                <a:solidFill>
                  <a:srgbClr val="0070C0"/>
                </a:solidFill>
              </a:rPr>
              <a:t>ID LPAREN</a:t>
            </a:r>
            <a:r>
              <a:rPr lang="en-US" sz="2400" dirty="0" smtClean="0"/>
              <a:t>, how to decide array access of function call?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493BE618-14C0-4444-9BA6-7D2D284E0E75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to handle ( ) ambiguity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7388" y="1981200"/>
            <a:ext cx="8113712" cy="3505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Use the type of </a:t>
            </a:r>
            <a:r>
              <a:rPr lang="en-US" sz="2400" i="1" dirty="0" smtClean="0">
                <a:solidFill>
                  <a:srgbClr val="0070C0"/>
                </a:solidFill>
              </a:rPr>
              <a:t>id</a:t>
            </a:r>
            <a:r>
              <a:rPr lang="en-US" sz="2400" dirty="0" smtClean="0"/>
              <a:t>  to decide</a:t>
            </a:r>
          </a:p>
          <a:p>
            <a:pPr lvl="1" eaLnBrk="1" hangingPunct="1"/>
            <a:r>
              <a:rPr lang="en-US" sz="2000" i="1" dirty="0" smtClean="0">
                <a:solidFill>
                  <a:srgbClr val="0070C0"/>
                </a:solidFill>
              </a:rPr>
              <a:t>id</a:t>
            </a:r>
            <a:r>
              <a:rPr lang="en-US" sz="2000" dirty="0" smtClean="0"/>
              <a:t> previously declared array or method</a:t>
            </a:r>
          </a:p>
          <a:p>
            <a:pPr lvl="1" eaLnBrk="1" hangingPunct="1"/>
            <a:r>
              <a:rPr lang="en-US" sz="2000" dirty="0" smtClean="0"/>
              <a:t>Lookup in Symbol Table</a:t>
            </a:r>
          </a:p>
          <a:p>
            <a:pPr lvl="1" eaLnBrk="1" hangingPunct="1"/>
            <a:r>
              <a:rPr lang="en-US" sz="2000" dirty="0" smtClean="0"/>
              <a:t>Requires </a:t>
            </a:r>
            <a:r>
              <a:rPr lang="en-US" sz="2000" i="1" dirty="0" smtClean="0"/>
              <a:t>declare-before-use</a:t>
            </a:r>
            <a:r>
              <a:rPr lang="en-US" sz="2000" dirty="0" smtClean="0"/>
              <a:t> if we want to parse in 1 pass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Use a covering grammar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/>
              <a:t>	factor </a:t>
            </a:r>
            <a:r>
              <a:rPr lang="en-US" sz="2000" dirty="0" smtClean="0">
                <a:sym typeface="Symbol" panose="05050102010706020507" pitchFamily="18" charset="2"/>
              </a:rPr>
              <a:t></a:t>
            </a:r>
            <a:r>
              <a:rPr lang="en-US" sz="2000" dirty="0" smtClean="0"/>
              <a:t> id ( </a:t>
            </a:r>
            <a:r>
              <a:rPr lang="en-US" sz="2000" dirty="0" err="1" smtClean="0"/>
              <a:t>commaSeparatedList</a:t>
            </a:r>
            <a:r>
              <a:rPr lang="en-US" sz="2000" dirty="0" smtClean="0"/>
              <a:t>  ) | 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and fix later when more info becomes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F255B622-4B7D-4BCF-B4C4-BFE55DA85513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Top-Down Parsing : The End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2438400"/>
            <a:ext cx="8153400" cy="2743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Works with a smaller set of grammars (</a:t>
            </a:r>
            <a:r>
              <a:rPr lang="en-US" sz="2400" dirty="0" smtClean="0">
                <a:solidFill>
                  <a:srgbClr val="0070C0"/>
                </a:solidFill>
              </a:rPr>
              <a:t>LL(1)</a:t>
            </a:r>
            <a:r>
              <a:rPr lang="en-US" sz="2400" dirty="0" smtClean="0"/>
              <a:t>) than bottom-up (</a:t>
            </a:r>
            <a:r>
              <a:rPr lang="en-US" sz="2400" dirty="0" smtClean="0">
                <a:solidFill>
                  <a:srgbClr val="0070C0"/>
                </a:solidFill>
              </a:rPr>
              <a:t>LR(1)</a:t>
            </a:r>
            <a:r>
              <a:rPr lang="en-US" sz="2400" dirty="0" smtClean="0"/>
              <a:t>), but covers most sensible programming language constructs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Recursive descent is often the method of choice in real compilers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6D3F37D4-A84F-487F-A419-DDCC205140B9}" type="slidenum">
              <a:rPr lang="en-US" smtClean="0"/>
              <a:pPr eaLnBrk="1" hangingPunct="1"/>
              <a:t>37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Parsing : All Done, for P501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905000" y="2971800"/>
            <a:ext cx="5867400" cy="2133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That’s it! 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On to the rest of the compiler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92394BD4-F83D-4FC9-B2BF-0C8D24D68E6E}" type="slidenum">
              <a:rPr lang="en-US" smtClean="0"/>
              <a:pPr eaLnBrk="1" hangingPunct="1"/>
              <a:t>38</a:t>
            </a:fld>
            <a:endParaRPr lang="en-US" dirty="0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752600" y="1676400"/>
            <a:ext cx="6477000" cy="3505200"/>
          </a:xfrm>
        </p:spPr>
        <p:txBody>
          <a:bodyPr/>
          <a:lstStyle/>
          <a:p>
            <a:pPr eaLnBrk="1" hangingPunct="1"/>
            <a:r>
              <a:rPr lang="en-US" dirty="0" smtClean="0"/>
              <a:t>Topics</a:t>
            </a:r>
          </a:p>
          <a:p>
            <a:pPr lvl="1" eaLnBrk="1" hangingPunct="1"/>
            <a:r>
              <a:rPr lang="en-US" sz="2400" dirty="0" smtClean="0"/>
              <a:t>Intermediate Reps</a:t>
            </a:r>
            <a:endParaRPr lang="en-US" sz="2400" dirty="0"/>
          </a:p>
          <a:p>
            <a:pPr lvl="1" eaLnBrk="1" hangingPunct="1"/>
            <a:r>
              <a:rPr lang="en-US" sz="2400" dirty="0"/>
              <a:t>Semantic A</a:t>
            </a:r>
            <a:r>
              <a:rPr lang="en-US" sz="2400" dirty="0" smtClean="0"/>
              <a:t>nalysis</a:t>
            </a:r>
            <a:endParaRPr lang="en-US" sz="2400" dirty="0"/>
          </a:p>
          <a:p>
            <a:pPr lvl="1" eaLnBrk="1" hangingPunct="1"/>
            <a:r>
              <a:rPr lang="en-US" sz="2400" dirty="0"/>
              <a:t>Symbol T</a:t>
            </a:r>
            <a:r>
              <a:rPr lang="en-US" sz="2400" dirty="0" smtClean="0"/>
              <a:t>ables</a:t>
            </a:r>
          </a:p>
          <a:p>
            <a:pPr lvl="1" eaLnBrk="1" hangingPunct="1"/>
            <a:endParaRPr lang="en-US" sz="2400" dirty="0"/>
          </a:p>
          <a:p>
            <a:pPr eaLnBrk="1" hangingPunct="1"/>
            <a:r>
              <a:rPr lang="en-US" dirty="0" smtClean="0"/>
              <a:t>Reading</a:t>
            </a:r>
          </a:p>
          <a:p>
            <a:pPr lvl="1" eaLnBrk="1" hangingPunct="1"/>
            <a:r>
              <a:rPr lang="en-US" sz="2400" dirty="0" err="1" smtClean="0"/>
              <a:t>Cooper&amp;Torczon</a:t>
            </a:r>
            <a:r>
              <a:rPr lang="en-US" sz="2400" dirty="0" smtClean="0"/>
              <a:t> chapter 5</a:t>
            </a:r>
            <a:endParaRPr lang="en-US" sz="2400" dirty="0"/>
          </a:p>
          <a:p>
            <a:pPr marL="0" indent="0" eaLnBrk="1" hangingPunct="1">
              <a:buNone/>
            </a:pPr>
            <a:endParaRPr lang="en-US" sz="2800" dirty="0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91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390346" y="917274"/>
            <a:ext cx="72210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Prog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579313" y="1860525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" name="Straight Arrow Connector 3"/>
          <p:cNvCxnSpPr>
            <a:stCxn id="2" idx="2"/>
            <a:endCxn id="9" idx="0"/>
          </p:cNvCxnSpPr>
          <p:nvPr/>
        </p:nvCxnSpPr>
        <p:spPr bwMode="auto">
          <a:xfrm flipH="1">
            <a:off x="1871413" y="1348223"/>
            <a:ext cx="1879985" cy="51230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>
            <a:stCxn id="2" idx="2"/>
            <a:endCxn id="44" idx="0"/>
          </p:cNvCxnSpPr>
          <p:nvPr/>
        </p:nvCxnSpPr>
        <p:spPr bwMode="auto">
          <a:xfrm>
            <a:off x="3751398" y="1348223"/>
            <a:ext cx="1879984" cy="3286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0" name="Rectangle 139"/>
          <p:cNvSpPr/>
          <p:nvPr/>
        </p:nvSpPr>
        <p:spPr bwMode="auto">
          <a:xfrm>
            <a:off x="2379556" y="5699013"/>
            <a:ext cx="456910" cy="360648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41" name="Straight Arrow Connector 140"/>
          <p:cNvCxnSpPr>
            <a:stCxn id="72" idx="2"/>
            <a:endCxn id="140" idx="0"/>
          </p:cNvCxnSpPr>
          <p:nvPr/>
        </p:nvCxnSpPr>
        <p:spPr bwMode="auto">
          <a:xfrm flipH="1">
            <a:off x="2608011" y="5353566"/>
            <a:ext cx="1" cy="3454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>
            <a:off x="1871413" y="2291474"/>
            <a:ext cx="1" cy="3381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3548932" y="1676849"/>
            <a:ext cx="404931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;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270330" y="1676848"/>
            <a:ext cx="72210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Prog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7" name="Straight Arrow Connector 46"/>
          <p:cNvCxnSpPr>
            <a:stCxn id="2" idx="2"/>
            <a:endCxn id="43" idx="0"/>
          </p:cNvCxnSpPr>
          <p:nvPr/>
        </p:nvCxnSpPr>
        <p:spPr bwMode="auto">
          <a:xfrm>
            <a:off x="3751398" y="1348223"/>
            <a:ext cx="0" cy="3286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1456827" y="2629594"/>
            <a:ext cx="829173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AsStm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579313" y="3389999"/>
            <a:ext cx="462576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315913" y="3408038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62000" y="3365925"/>
            <a:ext cx="584200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58" name="Straight Arrow Connector 57"/>
          <p:cNvCxnSpPr>
            <a:stCxn id="53" idx="2"/>
            <a:endCxn id="56" idx="0"/>
          </p:cNvCxnSpPr>
          <p:nvPr/>
        </p:nvCxnSpPr>
        <p:spPr bwMode="auto">
          <a:xfrm>
            <a:off x="1871414" y="3060543"/>
            <a:ext cx="736599" cy="34749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53" idx="2"/>
            <a:endCxn id="55" idx="0"/>
          </p:cNvCxnSpPr>
          <p:nvPr/>
        </p:nvCxnSpPr>
        <p:spPr bwMode="auto">
          <a:xfrm flipH="1">
            <a:off x="1810601" y="3060543"/>
            <a:ext cx="60813" cy="3294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stCxn id="53" idx="2"/>
            <a:endCxn id="57" idx="0"/>
          </p:cNvCxnSpPr>
          <p:nvPr/>
        </p:nvCxnSpPr>
        <p:spPr bwMode="auto">
          <a:xfrm flipH="1">
            <a:off x="1054100" y="3060543"/>
            <a:ext cx="817314" cy="3053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822812" y="4161064"/>
            <a:ext cx="462576" cy="43094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68" name="Straight Arrow Connector 67"/>
          <p:cNvCxnSpPr>
            <a:stCxn id="57" idx="2"/>
            <a:endCxn id="67" idx="0"/>
          </p:cNvCxnSpPr>
          <p:nvPr/>
        </p:nvCxnSpPr>
        <p:spPr bwMode="auto">
          <a:xfrm>
            <a:off x="1054100" y="3796874"/>
            <a:ext cx="0" cy="3641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2193426" y="4184433"/>
            <a:ext cx="829173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193425" y="4922617"/>
            <a:ext cx="829173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75" name="Straight Arrow Connector 74"/>
          <p:cNvCxnSpPr>
            <a:stCxn id="56" idx="2"/>
            <a:endCxn id="71" idx="0"/>
          </p:cNvCxnSpPr>
          <p:nvPr/>
        </p:nvCxnSpPr>
        <p:spPr bwMode="auto">
          <a:xfrm>
            <a:off x="2608013" y="3838987"/>
            <a:ext cx="0" cy="3454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>
            <a:stCxn id="71" idx="2"/>
            <a:endCxn id="72" idx="0"/>
          </p:cNvCxnSpPr>
          <p:nvPr/>
        </p:nvCxnSpPr>
        <p:spPr bwMode="auto">
          <a:xfrm flipH="1">
            <a:off x="2608012" y="4615382"/>
            <a:ext cx="1" cy="30723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5281070" y="2323271"/>
            <a:ext cx="722104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222186" y="2979257"/>
            <a:ext cx="818392" cy="43094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IfStm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685998" y="3757154"/>
            <a:ext cx="772894" cy="34882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then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618850" y="3760192"/>
            <a:ext cx="584200" cy="34882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766193" y="3765833"/>
            <a:ext cx="584200" cy="34882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if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86" name="Straight Arrow Connector 85"/>
          <p:cNvCxnSpPr>
            <a:stCxn id="82" idx="2"/>
            <a:endCxn id="84" idx="0"/>
          </p:cNvCxnSpPr>
          <p:nvPr/>
        </p:nvCxnSpPr>
        <p:spPr bwMode="auto">
          <a:xfrm flipH="1">
            <a:off x="4910950" y="3410206"/>
            <a:ext cx="720432" cy="3499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>
            <a:stCxn id="82" idx="2"/>
            <a:endCxn id="83" idx="0"/>
          </p:cNvCxnSpPr>
          <p:nvPr/>
        </p:nvCxnSpPr>
        <p:spPr bwMode="auto">
          <a:xfrm>
            <a:off x="5631382" y="3410206"/>
            <a:ext cx="441063" cy="3469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/>
          <p:cNvCxnSpPr>
            <a:stCxn id="82" idx="2"/>
            <a:endCxn id="85" idx="0"/>
          </p:cNvCxnSpPr>
          <p:nvPr/>
        </p:nvCxnSpPr>
        <p:spPr bwMode="auto">
          <a:xfrm flipH="1">
            <a:off x="4058293" y="3410206"/>
            <a:ext cx="1573089" cy="3556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7145353" y="3783153"/>
            <a:ext cx="825776" cy="34882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AsStm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94" name="Straight Arrow Connector 93"/>
          <p:cNvCxnSpPr>
            <a:stCxn id="82" idx="2"/>
            <a:endCxn id="92" idx="0"/>
          </p:cNvCxnSpPr>
          <p:nvPr/>
        </p:nvCxnSpPr>
        <p:spPr bwMode="auto">
          <a:xfrm>
            <a:off x="5631382" y="3410206"/>
            <a:ext cx="1926859" cy="3729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4666182" y="4532708"/>
            <a:ext cx="462576" cy="331415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/>
              <a:t>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5360046" y="4536933"/>
            <a:ext cx="765029" cy="32754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3741873" y="4520598"/>
            <a:ext cx="677893" cy="342528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04" name="Straight Arrow Connector 103"/>
          <p:cNvCxnSpPr>
            <a:stCxn id="84" idx="2"/>
            <a:endCxn id="102" idx="0"/>
          </p:cNvCxnSpPr>
          <p:nvPr/>
        </p:nvCxnSpPr>
        <p:spPr bwMode="auto">
          <a:xfrm>
            <a:off x="4910950" y="4109021"/>
            <a:ext cx="831611" cy="4279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Arrow Connector 104"/>
          <p:cNvCxnSpPr>
            <a:stCxn id="84" idx="2"/>
            <a:endCxn id="101" idx="0"/>
          </p:cNvCxnSpPr>
          <p:nvPr/>
        </p:nvCxnSpPr>
        <p:spPr bwMode="auto">
          <a:xfrm flipH="1">
            <a:off x="4897470" y="4109021"/>
            <a:ext cx="13480" cy="4236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/>
          <p:cNvCxnSpPr>
            <a:stCxn id="84" idx="2"/>
            <a:endCxn id="103" idx="0"/>
          </p:cNvCxnSpPr>
          <p:nvPr/>
        </p:nvCxnSpPr>
        <p:spPr bwMode="auto">
          <a:xfrm flipH="1">
            <a:off x="4080820" y="4109021"/>
            <a:ext cx="830130" cy="4115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3785892" y="5155526"/>
            <a:ext cx="584200" cy="35125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3" name="Straight Arrow Connector 112"/>
          <p:cNvCxnSpPr>
            <a:stCxn id="103" idx="2"/>
            <a:endCxn id="112" idx="0"/>
          </p:cNvCxnSpPr>
          <p:nvPr/>
        </p:nvCxnSpPr>
        <p:spPr bwMode="auto">
          <a:xfrm flipH="1">
            <a:off x="4077992" y="4863126"/>
            <a:ext cx="2828" cy="29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5" name="Rectangle 114"/>
          <p:cNvSpPr/>
          <p:nvPr/>
        </p:nvSpPr>
        <p:spPr bwMode="auto">
          <a:xfrm>
            <a:off x="3844405" y="5739628"/>
            <a:ext cx="462576" cy="343927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6" name="Straight Arrow Connector 115"/>
          <p:cNvCxnSpPr>
            <a:stCxn id="112" idx="2"/>
            <a:endCxn id="115" idx="0"/>
          </p:cNvCxnSpPr>
          <p:nvPr/>
        </p:nvCxnSpPr>
        <p:spPr bwMode="auto">
          <a:xfrm flipH="1">
            <a:off x="4075693" y="5506785"/>
            <a:ext cx="2299" cy="2328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8" name="Rectangle 117"/>
          <p:cNvSpPr/>
          <p:nvPr/>
        </p:nvSpPr>
        <p:spPr bwMode="auto">
          <a:xfrm>
            <a:off x="5521057" y="5735066"/>
            <a:ext cx="456910" cy="365045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19" name="Straight Arrow Connector 118"/>
          <p:cNvCxnSpPr>
            <a:stCxn id="120" idx="2"/>
            <a:endCxn id="118" idx="0"/>
          </p:cNvCxnSpPr>
          <p:nvPr/>
        </p:nvCxnSpPr>
        <p:spPr bwMode="auto">
          <a:xfrm>
            <a:off x="5748412" y="5490512"/>
            <a:ext cx="1100" cy="244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Rectangle 119"/>
          <p:cNvSpPr/>
          <p:nvPr/>
        </p:nvSpPr>
        <p:spPr bwMode="auto">
          <a:xfrm>
            <a:off x="5333825" y="5156168"/>
            <a:ext cx="829173" cy="334344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21" name="Straight Arrow Connector 120"/>
          <p:cNvCxnSpPr>
            <a:stCxn id="102" idx="2"/>
            <a:endCxn id="120" idx="0"/>
          </p:cNvCxnSpPr>
          <p:nvPr/>
        </p:nvCxnSpPr>
        <p:spPr bwMode="auto">
          <a:xfrm>
            <a:off x="5742561" y="4864473"/>
            <a:ext cx="5851" cy="29169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Rectangle 124"/>
          <p:cNvSpPr/>
          <p:nvPr/>
        </p:nvSpPr>
        <p:spPr bwMode="auto">
          <a:xfrm>
            <a:off x="8157260" y="6086830"/>
            <a:ext cx="456910" cy="354749"/>
          </a:xfrm>
          <a:prstGeom prst="rect">
            <a:avLst/>
          </a:prstGeom>
          <a:solidFill>
            <a:schemeClr val="accent2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26" name="Straight Arrow Connector 125"/>
          <p:cNvCxnSpPr>
            <a:stCxn id="145" idx="2"/>
            <a:endCxn id="125" idx="0"/>
          </p:cNvCxnSpPr>
          <p:nvPr/>
        </p:nvCxnSpPr>
        <p:spPr bwMode="auto">
          <a:xfrm>
            <a:off x="8385715" y="5894602"/>
            <a:ext cx="0" cy="1922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7" name="Rectangle 126"/>
          <p:cNvSpPr/>
          <p:nvPr/>
        </p:nvSpPr>
        <p:spPr bwMode="auto">
          <a:xfrm>
            <a:off x="7306354" y="4379090"/>
            <a:ext cx="462576" cy="363337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>
                <a:latin typeface="Tahoma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093615" y="4393598"/>
            <a:ext cx="584200" cy="348829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Exp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6539704" y="4379090"/>
            <a:ext cx="584200" cy="363337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0" name="Straight Arrow Connector 129"/>
          <p:cNvCxnSpPr>
            <a:stCxn id="92" idx="2"/>
            <a:endCxn id="128" idx="0"/>
          </p:cNvCxnSpPr>
          <p:nvPr/>
        </p:nvCxnSpPr>
        <p:spPr bwMode="auto">
          <a:xfrm>
            <a:off x="7558241" y="4131982"/>
            <a:ext cx="827474" cy="2616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1" name="Straight Arrow Connector 130"/>
          <p:cNvCxnSpPr>
            <a:stCxn id="92" idx="2"/>
            <a:endCxn id="127" idx="0"/>
          </p:cNvCxnSpPr>
          <p:nvPr/>
        </p:nvCxnSpPr>
        <p:spPr bwMode="auto">
          <a:xfrm flipH="1">
            <a:off x="7537642" y="4131982"/>
            <a:ext cx="20599" cy="2471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2" name="Straight Arrow Connector 131"/>
          <p:cNvCxnSpPr>
            <a:stCxn id="92" idx="2"/>
            <a:endCxn id="129" idx="0"/>
          </p:cNvCxnSpPr>
          <p:nvPr/>
        </p:nvCxnSpPr>
        <p:spPr bwMode="auto">
          <a:xfrm flipH="1">
            <a:off x="6831804" y="4131982"/>
            <a:ext cx="726437" cy="24710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3" name="Rectangle 132"/>
          <p:cNvSpPr/>
          <p:nvPr/>
        </p:nvSpPr>
        <p:spPr bwMode="auto">
          <a:xfrm>
            <a:off x="6600516" y="5029914"/>
            <a:ext cx="462576" cy="341087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smtClean="0">
                <a:latin typeface="Tahoma" charset="0"/>
              </a:rPr>
              <a:t>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34" name="Straight Arrow Connector 133"/>
          <p:cNvCxnSpPr>
            <a:stCxn id="129" idx="2"/>
            <a:endCxn id="133" idx="0"/>
          </p:cNvCxnSpPr>
          <p:nvPr/>
        </p:nvCxnSpPr>
        <p:spPr bwMode="auto">
          <a:xfrm>
            <a:off x="6831804" y="4742427"/>
            <a:ext cx="0" cy="2874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7" name="Rectangle 136"/>
          <p:cNvSpPr/>
          <p:nvPr/>
        </p:nvSpPr>
        <p:spPr bwMode="auto">
          <a:xfrm>
            <a:off x="7971128" y="4973385"/>
            <a:ext cx="829173" cy="349786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VorC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7971128" y="5515399"/>
            <a:ext cx="829173" cy="379203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r>
              <a:rPr lang="en-US" dirty="0" err="1" smtClean="0">
                <a:latin typeface="Tahoma" charset="0"/>
              </a:rPr>
              <a:t>Const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151" name="Straight Arrow Connector 150"/>
          <p:cNvCxnSpPr>
            <a:stCxn id="128" idx="2"/>
            <a:endCxn id="137" idx="0"/>
          </p:cNvCxnSpPr>
          <p:nvPr/>
        </p:nvCxnSpPr>
        <p:spPr bwMode="auto">
          <a:xfrm>
            <a:off x="8385715" y="4742427"/>
            <a:ext cx="0" cy="2309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2" name="Straight Arrow Connector 151"/>
          <p:cNvCxnSpPr>
            <a:stCxn id="137" idx="2"/>
            <a:endCxn id="145" idx="0"/>
          </p:cNvCxnSpPr>
          <p:nvPr/>
        </p:nvCxnSpPr>
        <p:spPr bwMode="auto">
          <a:xfrm>
            <a:off x="8385715" y="5323171"/>
            <a:ext cx="0" cy="1922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3" name="Straight Arrow Connector 152"/>
          <p:cNvCxnSpPr>
            <a:stCxn id="44" idx="2"/>
            <a:endCxn id="81" idx="0"/>
          </p:cNvCxnSpPr>
          <p:nvPr/>
        </p:nvCxnSpPr>
        <p:spPr bwMode="auto">
          <a:xfrm>
            <a:off x="5631382" y="2107797"/>
            <a:ext cx="10740" cy="2154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4" name="Straight Arrow Connector 153"/>
          <p:cNvCxnSpPr>
            <a:stCxn id="81" idx="2"/>
            <a:endCxn id="82" idx="0"/>
          </p:cNvCxnSpPr>
          <p:nvPr/>
        </p:nvCxnSpPr>
        <p:spPr bwMode="auto">
          <a:xfrm flipH="1">
            <a:off x="5631382" y="2754220"/>
            <a:ext cx="10740" cy="2250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45996" y="141729"/>
            <a:ext cx="7594076" cy="617907"/>
          </a:xfrm>
        </p:spPr>
        <p:txBody>
          <a:bodyPr/>
          <a:lstStyle/>
          <a:p>
            <a:r>
              <a:rPr lang="en-US" sz="3200" dirty="0" smtClean="0"/>
              <a:t>Top-Down Parsing: Done</a:t>
            </a:r>
            <a:endParaRPr lang="en-US" sz="32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9" name="Content Placeholder 2"/>
          <p:cNvSpPr txBox="1">
            <a:spLocks/>
          </p:cNvSpPr>
          <p:nvPr/>
        </p:nvSpPr>
        <p:spPr bwMode="auto">
          <a:xfrm>
            <a:off x="6202651" y="926366"/>
            <a:ext cx="2886077" cy="242081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Prog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70C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;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Prog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=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then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Const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+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  | 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&lt;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[a-z]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Const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[0-9]</a:t>
            </a:r>
            <a:endParaRPr lang="en-US" sz="1400" kern="0" dirty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95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65253"/>
            <a:ext cx="7651750" cy="685800"/>
          </a:xfrm>
        </p:spPr>
        <p:txBody>
          <a:bodyPr/>
          <a:lstStyle/>
          <a:p>
            <a:r>
              <a:rPr lang="en-US" sz="3200" dirty="0" smtClean="0"/>
              <a:t>Recap: </a:t>
            </a:r>
            <a:r>
              <a:rPr lang="en-US" sz="3200" dirty="0" err="1" smtClean="0"/>
              <a:t>Topdown</a:t>
            </a:r>
            <a:r>
              <a:rPr lang="en-US" sz="3200" dirty="0" smtClean="0"/>
              <a:t>, Leftmost Derivation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59" y="2307568"/>
            <a:ext cx="4272106" cy="382445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AsSt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VorC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IfStm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then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AsStm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a = 1 ; if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VorC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VorC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then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AsStm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a = 1 ; if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+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VorC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then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AsStm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400800"/>
            <a:ext cx="1905000" cy="3000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F-</a:t>
            </a:r>
            <a:fld id="{FCE2CE18-8023-46E8-9721-5447E61E94B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15365" y="3727616"/>
            <a:ext cx="4375150" cy="240440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= 1 ; if a +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VorC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then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AsStm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a +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then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AsStm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a + 1 then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AsStm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a + 1 then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a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1 then b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endParaRPr lang="en-US" sz="16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a + 1 then b =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VorC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a + 1 then b = </a:t>
            </a:r>
            <a:r>
              <a:rPr 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endParaRPr lang="en-US" sz="1600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1 ; if a + 1 then b = 2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410200" y="1357367"/>
            <a:ext cx="3033311" cy="210146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Prog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70C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;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Prog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=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IfStm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if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then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AsStm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Const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Exp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|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solidFill>
                  <a:srgbClr val="0000FF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+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VorC</a:t>
            </a:r>
            <a:endParaRPr lang="en-US" sz="1400" kern="0" dirty="0" smtClean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Var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 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[a-z]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kern="0" dirty="0" err="1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Const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 </a:t>
            </a:r>
            <a:r>
              <a:rPr lang="en-US" sz="1400" kern="0" dirty="0" smtClean="0"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  <a:sym typeface="Symbol" panose="05050102010706020507" pitchFamily="18" charset="2"/>
              </a:rPr>
              <a:t> </a:t>
            </a:r>
            <a:r>
              <a:rPr lang="en-US" sz="14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Batang" panose="02030600000101010101" pitchFamily="18" charset="-127"/>
                <a:cs typeface="Consolas" panose="020B0609020204030204" pitchFamily="49" charset="0"/>
              </a:rPr>
              <a:t>[0-9]</a:t>
            </a:r>
            <a:endParaRPr lang="en-US" sz="1400" kern="0" dirty="0">
              <a:latin typeface="Consolas" panose="020B0609020204030204" pitchFamily="49" charset="0"/>
              <a:ea typeface="Batang" panose="02030600000101010101" pitchFamily="18" charset="-127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392455"/>
            <a:ext cx="4685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Identical to previous slide, but using text instead of 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Left,Left,Left,Right,Left</a:t>
            </a:r>
            <a:r>
              <a:rPr lang="en-US" dirty="0" smtClean="0"/>
              <a:t> . .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F-</a:t>
            </a:r>
            <a:fld id="{97EB8459-15E1-4F6B-BA32-4354D66D7B6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990600"/>
            <a:ext cx="2815119" cy="28337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1882676"/>
            <a:ext cx="51233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At each step, we chose the 'right' rules by which to extend the parse tree, in order to reach the given program.  How? - by "foretelling the future"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 err="1" smtClean="0"/>
              <a:t>Eg</a:t>
            </a:r>
            <a:r>
              <a:rPr lang="en-US" sz="1600" dirty="0" smtClean="0"/>
              <a:t>: on one occasion we chose </a:t>
            </a:r>
            <a:r>
              <a:rPr lang="en-US" sz="1600" dirty="0" err="1" smtClean="0"/>
              <a:t>Stm</a:t>
            </a:r>
            <a:r>
              <a:rPr lang="en-US" sz="1600" dirty="0" smtClean="0"/>
              <a:t> </a:t>
            </a:r>
            <a:r>
              <a:rPr lang="en-US" sz="1600" dirty="0" smtClean="0">
                <a:sym typeface="Symbol" panose="05050102010706020507" pitchFamily="18" charset="2"/>
              </a:rPr>
              <a:t> </a:t>
            </a:r>
            <a:r>
              <a:rPr lang="en-US" sz="1600" dirty="0" err="1" smtClean="0">
                <a:sym typeface="Symbol" panose="05050102010706020507" pitchFamily="18" charset="2"/>
              </a:rPr>
              <a:t>AsStm</a:t>
            </a:r>
            <a:r>
              <a:rPr lang="en-US" sz="1600" dirty="0" smtClean="0">
                <a:sym typeface="Symbol" panose="05050102010706020507" pitchFamily="18" charset="2"/>
              </a:rPr>
              <a:t>; on another occasion, we chose </a:t>
            </a:r>
            <a:r>
              <a:rPr lang="en-US" sz="1600" dirty="0" err="1"/>
              <a:t>Stm</a:t>
            </a:r>
            <a:r>
              <a:rPr lang="en-US" sz="1600" dirty="0"/>
              <a:t> </a:t>
            </a:r>
            <a:r>
              <a:rPr lang="en-US" sz="1600" dirty="0">
                <a:sym typeface="Symbol" panose="05050102010706020507" pitchFamily="18" charset="2"/>
              </a:rPr>
              <a:t> </a:t>
            </a:r>
            <a:r>
              <a:rPr lang="en-US" sz="1600" dirty="0" err="1" smtClean="0">
                <a:sym typeface="Symbol" panose="05050102010706020507" pitchFamily="18" charset="2"/>
              </a:rPr>
              <a:t>IfStm</a:t>
            </a:r>
            <a:endParaRPr lang="en-US" sz="1600" dirty="0" smtClean="0"/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But we need some algorithm, that we can implement, rather than a "foretell the future" function.  Choices: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8737" y="4448791"/>
            <a:ext cx="8290932" cy="15696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dirty="0" smtClean="0"/>
              <a:t>Brute force: we can build a top-down parse by exploring </a:t>
            </a:r>
            <a:r>
              <a:rPr lang="en-US" sz="1600" i="1" dirty="0" smtClean="0"/>
              <a:t>all</a:t>
            </a:r>
            <a:r>
              <a:rPr lang="en-US" sz="1600" dirty="0" smtClean="0"/>
              <a:t> possible sentences of the given grammar: simply backtrack if we get stuck, and explore a different set of productions.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dirty="0" smtClean="0"/>
              <a:t>Like escaping the Minotaur's Maze by exhaustive enumeration of paths: possible in principle, but time-consuming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93391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 bwMode="auto">
          <a:xfrm>
            <a:off x="6260420" y="295579"/>
            <a:ext cx="2426380" cy="1806676"/>
          </a:xfrm>
          <a:prstGeom prst="wedgeRectCallout">
            <a:avLst>
              <a:gd name="adj1" fmla="val -42150"/>
              <a:gd name="adj2" fmla="val 77326"/>
            </a:avLst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1219200" y="6400800"/>
            <a:ext cx="1905000" cy="300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520ABCFC-90E3-4FBD-8289-6852672E4C7A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Top-Down Parsing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84018" y="1911786"/>
            <a:ext cx="8534400" cy="2896102"/>
          </a:xfrm>
        </p:spPr>
        <p:txBody>
          <a:bodyPr/>
          <a:lstStyle/>
          <a:p>
            <a:pPr eaLnBrk="1" hangingPunct="1"/>
            <a:r>
              <a:rPr lang="en-US" sz="1800" dirty="0" smtClean="0"/>
              <a:t>Begin at root with start symbol of grammar</a:t>
            </a:r>
          </a:p>
          <a:p>
            <a:pPr eaLnBrk="1" hangingPunct="1"/>
            <a:r>
              <a:rPr lang="en-US" sz="1800" dirty="0" smtClean="0"/>
              <a:t>Repeatedly pick leftmost non-terminal and expand</a:t>
            </a:r>
            <a:endParaRPr lang="en-US" sz="1800" dirty="0"/>
          </a:p>
          <a:p>
            <a:pPr lvl="1" eaLnBrk="1" hangingPunct="1"/>
            <a:r>
              <a:rPr lang="en-US" sz="1400" dirty="0" smtClean="0"/>
              <a:t>Why leftmost? - because we haven't yet seen tokens that derive from later non-terminals</a:t>
            </a:r>
          </a:p>
          <a:p>
            <a:pPr lvl="1" eaLnBrk="1" hangingPunct="1"/>
            <a:endParaRPr lang="en-US" sz="1400" dirty="0" smtClean="0"/>
          </a:p>
          <a:p>
            <a:pPr eaLnBrk="1" hangingPunct="1"/>
            <a:r>
              <a:rPr lang="en-US" sz="1800" dirty="0" smtClean="0"/>
              <a:t>Success when expanded tree matches input</a:t>
            </a:r>
          </a:p>
          <a:p>
            <a:pPr eaLnBrk="1" hangingPunct="1"/>
            <a:r>
              <a:rPr lang="en-US" sz="1800" dirty="0" smtClean="0">
                <a:solidFill>
                  <a:srgbClr val="FF0000"/>
                </a:solidFill>
              </a:rPr>
              <a:t>LL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rgbClr val="FF0000"/>
                </a:solidFill>
              </a:rPr>
              <a:t>k</a:t>
            </a:r>
            <a:r>
              <a:rPr lang="en-US" sz="1800" dirty="0" smtClean="0"/>
              <a:t>) - Scan source </a:t>
            </a:r>
            <a:r>
              <a:rPr lang="en-US" sz="1800" dirty="0" smtClean="0">
                <a:solidFill>
                  <a:srgbClr val="FF0000"/>
                </a:solidFill>
              </a:rPr>
              <a:t>L</a:t>
            </a:r>
            <a:r>
              <a:rPr lang="en-US" sz="1800" dirty="0" smtClean="0"/>
              <a:t>eft-to-Right; always expand </a:t>
            </a:r>
            <a:r>
              <a:rPr lang="en-US" sz="1800" dirty="0" smtClean="0">
                <a:solidFill>
                  <a:srgbClr val="FF0000"/>
                </a:solidFill>
              </a:rPr>
              <a:t>L</a:t>
            </a:r>
            <a:r>
              <a:rPr lang="en-US" sz="1800" dirty="0" smtClean="0"/>
              <a:t>eftmost non-terminal in emerging tree; </a:t>
            </a:r>
            <a:r>
              <a:rPr lang="en-US" sz="1800" dirty="0" err="1" smtClean="0"/>
              <a:t>lookahead</a:t>
            </a:r>
            <a:r>
              <a:rPr lang="en-US" sz="1800" dirty="0" smtClean="0"/>
              <a:t> up to </a:t>
            </a:r>
            <a:r>
              <a:rPr lang="en-US" sz="1800" dirty="0" smtClean="0">
                <a:solidFill>
                  <a:srgbClr val="FF0000"/>
                </a:solidFill>
              </a:rPr>
              <a:t>k</a:t>
            </a:r>
            <a:r>
              <a:rPr lang="en-US" sz="1800" dirty="0" smtClean="0"/>
              <a:t> tokens</a:t>
            </a:r>
          </a:p>
          <a:p>
            <a:pPr eaLnBrk="1" hangingPunct="1"/>
            <a:r>
              <a:rPr lang="en-US" sz="1800" dirty="0" smtClean="0"/>
              <a:t>In all practical cases, k = 1, works fine</a:t>
            </a:r>
          </a:p>
          <a:p>
            <a:pPr eaLnBrk="1" hangingPunct="1"/>
            <a:r>
              <a:rPr lang="en-US" sz="1800" dirty="0" smtClean="0"/>
              <a:t>Much easier to understand than LR</a:t>
            </a:r>
          </a:p>
        </p:txBody>
      </p:sp>
      <p:sp>
        <p:nvSpPr>
          <p:cNvPr id="1741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5198901"/>
            <a:ext cx="304800" cy="3048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 i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7416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30850" y="5503701"/>
            <a:ext cx="685800" cy="762000"/>
          </a:xfrm>
          <a:prstGeom prst="triangle">
            <a:avLst>
              <a:gd name="adj" fmla="val 50000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7417" name="AutoShap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rot="3817593">
            <a:off x="6096000" y="5122701"/>
            <a:ext cx="1752600" cy="1143000"/>
          </a:xfrm>
          <a:prstGeom prst="parallelogram">
            <a:avLst>
              <a:gd name="adj" fmla="val 48769"/>
            </a:avLst>
          </a:prstGeom>
          <a:noFill/>
          <a:ln w="19050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3352800" y="6265701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352800" y="3979701"/>
            <a:ext cx="25908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105400" y="5046501"/>
            <a:ext cx="6096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715000" y="5046501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43600" y="3979701"/>
            <a:ext cx="1295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715000" y="5046501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6260420" y="303319"/>
            <a:ext cx="2662257" cy="179893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6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sz="1600" b="1" kern="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Stm</a:t>
            </a:r>
            <a:r>
              <a:rPr lang="en-US" sz="1600" b="1" kern="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6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sz="1600" b="1" kern="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AsStm</a:t>
            </a:r>
            <a:r>
              <a:rPr lang="en-US" sz="1600" b="1" kern="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6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</a:t>
            </a:r>
            <a:r>
              <a:rPr lang="en-US" sz="1600" b="1" kern="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sz="16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b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6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  <a:r>
              <a:rPr lang="en-US" sz="1600" b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6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</a:t>
            </a:r>
            <a:r>
              <a:rPr lang="en-US" sz="1600" b="1" kern="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Exp</a:t>
            </a:r>
            <a:r>
              <a:rPr lang="en-US" sz="1600" b="1" kern="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kern="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6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</a:t>
            </a:r>
            <a:r>
              <a:rPr lang="en-US" sz="1600" b="1" kern="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VorC</a:t>
            </a:r>
            <a:r>
              <a:rPr lang="en-US" sz="16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  <a:r>
              <a:rPr lang="en-US" sz="1600" b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kern="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6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=&gt; a = </a:t>
            </a:r>
            <a:r>
              <a:rPr lang="en-US" sz="1600" b="1" kern="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16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; </a:t>
            </a:r>
            <a:r>
              <a:rPr lang="en-US" sz="1600" b="1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endParaRPr lang="en-US" sz="1600" b="1" kern="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65825" y="3772996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60570" y="5912533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624AC5D2-30D1-4A2C-8A31-E3AA665082D3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Top-Down Parsing, in Greek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98598" y="1288843"/>
            <a:ext cx="5939872" cy="4111183"/>
          </a:xfrm>
        </p:spPr>
        <p:txBody>
          <a:bodyPr/>
          <a:lstStyle/>
          <a:p>
            <a:pPr eaLnBrk="1" hangingPunct="1"/>
            <a:r>
              <a:rPr lang="en-US" sz="2000" dirty="0" smtClean="0"/>
              <a:t>Situation: part-way thru a derivation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smtClean="0"/>
              <a:t>	S =&gt;* </a:t>
            </a:r>
            <a:r>
              <a:rPr lang="en-US" sz="1800" dirty="0" err="1" smtClean="0">
                <a:solidFill>
                  <a:srgbClr val="FF0000"/>
                </a:solidFill>
              </a:rPr>
              <a:t>wA</a:t>
            </a:r>
            <a:r>
              <a:rPr lang="en-US" sz="1800" dirty="0" smtClean="0">
                <a:solidFill>
                  <a:srgbClr val="FF0000"/>
                </a:solidFill>
                <a:sym typeface="Symbol" pitchFamily="18" charset="2"/>
              </a:rPr>
              <a:t></a:t>
            </a:r>
            <a:r>
              <a:rPr lang="en-US" sz="1800" dirty="0" smtClean="0">
                <a:sym typeface="Symbol" pitchFamily="18" charset="2"/>
              </a:rPr>
              <a:t> =&gt;* </a:t>
            </a:r>
            <a:r>
              <a:rPr lang="en-US" sz="1800" dirty="0" err="1" smtClean="0">
                <a:sym typeface="Symbol" pitchFamily="18" charset="2"/>
              </a:rPr>
              <a:t>wxy</a:t>
            </a:r>
            <a:endParaRPr lang="en-US" sz="1800" dirty="0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smtClean="0">
                <a:sym typeface="Symbol" pitchFamily="18" charset="2"/>
              </a:rPr>
              <a:t>	</a:t>
            </a:r>
          </a:p>
          <a:p>
            <a:pPr lvl="1" eaLnBrk="1" hangingPunct="1">
              <a:buNone/>
            </a:pPr>
            <a:r>
              <a:rPr lang="en-US" sz="1800" dirty="0" smtClean="0">
                <a:sym typeface="Symbol" pitchFamily="18" charset="2"/>
              </a:rPr>
              <a:t>[</a:t>
            </a:r>
            <a:r>
              <a:rPr lang="en-US" sz="1800" dirty="0" err="1" smtClean="0">
                <a:sym typeface="Symbol" pitchFamily="18" charset="2"/>
              </a:rPr>
              <a:t>w,x,y</a:t>
            </a:r>
            <a:r>
              <a:rPr lang="en-US" sz="1800" dirty="0" smtClean="0">
                <a:sym typeface="Symbol" pitchFamily="18" charset="2"/>
              </a:rPr>
              <a:t>  T*,   </a:t>
            </a:r>
            <a:r>
              <a:rPr lang="en-US" sz="1800" dirty="0">
                <a:sym typeface="Symbol" pitchFamily="18" charset="2"/>
              </a:rPr>
              <a:t>A  </a:t>
            </a:r>
            <a:r>
              <a:rPr lang="en-US" sz="1800" dirty="0" smtClean="0">
                <a:sym typeface="Symbol" pitchFamily="18" charset="2"/>
              </a:rPr>
              <a:t>N,     (T  N)*]</a:t>
            </a:r>
          </a:p>
          <a:p>
            <a:pPr lvl="1" eaLnBrk="1" hangingPunct="1">
              <a:buNone/>
            </a:pPr>
            <a:endParaRPr lang="en-US" sz="1800" dirty="0" smtClean="0">
              <a:sym typeface="Symbol" pitchFamily="18" charset="2"/>
            </a:endParaRPr>
          </a:p>
          <a:p>
            <a:pPr eaLnBrk="1" hangingPunct="1"/>
            <a:r>
              <a:rPr lang="en-US" sz="2000" dirty="0" smtClean="0">
                <a:sym typeface="Symbol" pitchFamily="18" charset="2"/>
              </a:rPr>
              <a:t>Basic Step: pick some production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smtClean="0">
                <a:sym typeface="Symbol" pitchFamily="18" charset="2"/>
              </a:rPr>
              <a:t>	</a:t>
            </a:r>
            <a:r>
              <a:rPr lang="en-US" sz="1800" i="1" dirty="0" smtClean="0">
                <a:sym typeface="Symbol" pitchFamily="18" charset="2"/>
              </a:rPr>
              <a:t>A</a:t>
            </a:r>
            <a:r>
              <a:rPr lang="en-US" sz="1800" dirty="0" smtClean="0">
                <a:sym typeface="Symbol" pitchFamily="18" charset="2"/>
              </a:rPr>
              <a:t>  </a:t>
            </a:r>
            <a:r>
              <a:rPr lang="en-US" sz="1800" baseline="-25000" dirty="0" smtClean="0">
                <a:sym typeface="Symbol" pitchFamily="18" charset="2"/>
              </a:rPr>
              <a:t>1</a:t>
            </a:r>
            <a:r>
              <a:rPr lang="en-US" sz="1800" dirty="0" smtClean="0">
                <a:sym typeface="Symbol" pitchFamily="18" charset="2"/>
              </a:rPr>
              <a:t> </a:t>
            </a:r>
            <a:r>
              <a:rPr lang="en-US" sz="1800" baseline="-25000" dirty="0" smtClean="0">
                <a:sym typeface="Symbol" pitchFamily="18" charset="2"/>
              </a:rPr>
              <a:t>2</a:t>
            </a:r>
            <a:r>
              <a:rPr lang="en-US" sz="1800" dirty="0" smtClean="0">
                <a:sym typeface="Symbol" pitchFamily="18" charset="2"/>
              </a:rPr>
              <a:t> … </a:t>
            </a:r>
            <a:r>
              <a:rPr lang="en-US" sz="1800" i="1" baseline="-25000" dirty="0" smtClean="0">
                <a:sym typeface="Symbol" pitchFamily="18" charset="2"/>
              </a:rPr>
              <a:t>n</a:t>
            </a:r>
            <a:r>
              <a:rPr lang="en-US" sz="1800" dirty="0" smtClean="0">
                <a:sym typeface="Symbol" pitchFamily="18" charset="2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	that will expand </a:t>
            </a:r>
            <a:r>
              <a:rPr lang="en-US" sz="2000" i="1" dirty="0" smtClean="0">
                <a:sym typeface="Symbol" pitchFamily="18" charset="2"/>
              </a:rPr>
              <a:t>A </a:t>
            </a:r>
            <a:r>
              <a:rPr lang="en-US" sz="2000" dirty="0" smtClean="0">
                <a:sym typeface="Symbol" pitchFamily="18" charset="2"/>
              </a:rPr>
              <a:t>to (ultimately) match the input</a:t>
            </a:r>
            <a:endParaRPr lang="en-US" sz="2000" i="1" dirty="0" smtClean="0">
              <a:sym typeface="Symbol" pitchFamily="18" charset="2"/>
            </a:endParaRPr>
          </a:p>
          <a:p>
            <a:pPr lvl="1" eaLnBrk="1" hangingPunct="1"/>
            <a:r>
              <a:rPr lang="en-US" sz="1800" dirty="0" smtClean="0">
                <a:sym typeface="Symbol" pitchFamily="18" charset="2"/>
              </a:rPr>
              <a:t>Back-tracking is expensive</a:t>
            </a:r>
          </a:p>
          <a:p>
            <a:pPr lvl="1" eaLnBrk="1" hangingPunct="1"/>
            <a:r>
              <a:rPr lang="en-US" sz="1800" dirty="0" smtClean="0">
                <a:sym typeface="Symbol" pitchFamily="18" charset="2"/>
              </a:rPr>
              <a:t>So want choice to be deterministic</a:t>
            </a:r>
          </a:p>
          <a:p>
            <a:pPr lvl="1" eaLnBrk="1" hangingPunct="1"/>
            <a:r>
              <a:rPr lang="en-US" sz="1800" dirty="0" smtClean="0">
                <a:sym typeface="Symbol" pitchFamily="18" charset="2"/>
              </a:rPr>
              <a:t>Usually called "predictive" parsing</a:t>
            </a:r>
          </a:p>
        </p:txBody>
      </p:sp>
      <p:sp>
        <p:nvSpPr>
          <p:cNvPr id="18439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657422" y="5095226"/>
            <a:ext cx="304800" cy="3048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 i="1" dirty="0"/>
              <a:t>A</a:t>
            </a:r>
          </a:p>
        </p:txBody>
      </p:sp>
      <p:sp>
        <p:nvSpPr>
          <p:cNvPr id="18440" name="AutoShap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3272" y="5400026"/>
            <a:ext cx="685800" cy="762000"/>
          </a:xfrm>
          <a:prstGeom prst="triangle">
            <a:avLst>
              <a:gd name="adj" fmla="val 50000"/>
            </a:avLst>
          </a:prstGeom>
          <a:noFill/>
          <a:ln w="1905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AutoShap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rot="3817593">
            <a:off x="7038422" y="5030139"/>
            <a:ext cx="1752600" cy="1143000"/>
          </a:xfrm>
          <a:prstGeom prst="parallelogram">
            <a:avLst>
              <a:gd name="adj" fmla="val 48769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4295222" y="6162026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295222" y="3876026"/>
            <a:ext cx="25908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47822" y="4942826"/>
            <a:ext cx="6096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657422" y="4942826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886022" y="3876026"/>
            <a:ext cx="1295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12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657422" y="4942826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32053" y="1582377"/>
            <a:ext cx="2971800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S        Start Symbol</a:t>
            </a:r>
          </a:p>
          <a:p>
            <a:pPr algn="l"/>
            <a:r>
              <a:rPr lang="en-US" sz="1600" dirty="0" smtClean="0"/>
              <a:t>N        Non-Terminals</a:t>
            </a:r>
          </a:p>
          <a:p>
            <a:pPr algn="l"/>
            <a:r>
              <a:rPr lang="en-US" sz="1600" dirty="0" smtClean="0"/>
              <a:t>T        Terminal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mtClean="0"/>
              <a:t>F-</a:t>
            </a:r>
            <a:fld id="{B99CA1CB-3586-4224-940F-A53BF2880141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1545996" y="141729"/>
            <a:ext cx="7521804" cy="700087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Predictive Parsing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371600"/>
            <a:ext cx="8113712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Suppose we are located at some non-terminal </a:t>
            </a:r>
            <a:r>
              <a:rPr lang="en-US" sz="2000" i="1" dirty="0" smtClean="0"/>
              <a:t>A</a:t>
            </a:r>
            <a:r>
              <a:rPr lang="en-US" sz="2000" dirty="0" smtClean="0"/>
              <a:t>, and there are two or more possible productions: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1800" i="1" dirty="0" smtClean="0">
                <a:solidFill>
                  <a:srgbClr val="FF0000"/>
                </a:solidFill>
              </a:rPr>
              <a:t>A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sym typeface="Symbol" pitchFamily="18" charset="2"/>
              </a:rPr>
              <a:t> | 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	Want to make the correct choice by looking at just the next input token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If we can do this, we can build a </a:t>
            </a:r>
            <a:r>
              <a:rPr lang="en-US" sz="2000" i="1" dirty="0" smtClean="0">
                <a:solidFill>
                  <a:schemeClr val="folHlink"/>
                </a:solidFill>
                <a:sym typeface="Symbol" pitchFamily="18" charset="2"/>
              </a:rPr>
              <a:t>predictive parser</a:t>
            </a:r>
            <a:r>
              <a:rPr lang="en-US" sz="2000" dirty="0" smtClean="0">
                <a:sym typeface="Symbol" pitchFamily="18" charset="2"/>
              </a:rPr>
              <a:t>  that can perform a top-down parse: right first time; no backtracking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And it’s possible for many real languages/grammars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51756" y="5181600"/>
            <a:ext cx="6477000" cy="86177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Counter Example: PL/1 did not reserve keywords, so this was legal:</a:t>
            </a:r>
          </a:p>
          <a:p>
            <a:pPr algn="l"/>
            <a:r>
              <a:rPr lang="en-US" sz="1600" dirty="0" smtClean="0"/>
              <a:t> </a:t>
            </a:r>
          </a:p>
          <a:p>
            <a:r>
              <a:rPr lang="en-US" sz="1600" dirty="0" smtClean="0"/>
              <a:t>IF THEN THEN THEN = ELSE; ELSE </a:t>
            </a:r>
            <a:r>
              <a:rPr lang="en-US" sz="1600" dirty="0" err="1" smtClean="0"/>
              <a:t>ELSE</a:t>
            </a:r>
            <a:r>
              <a:rPr lang="en-US" sz="1600" dirty="0" smtClean="0"/>
              <a:t> = THEN;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a549e35c-5455-4697-85fe-841e956e498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4024</TotalTime>
  <Words>2526</Words>
  <Application>Microsoft Office PowerPoint</Application>
  <PresentationFormat>On-screen Show (4:3)</PresentationFormat>
  <Paragraphs>683</Paragraphs>
  <Slides>38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Batang</vt:lpstr>
      <vt:lpstr>Arial</vt:lpstr>
      <vt:lpstr>Consolas</vt:lpstr>
      <vt:lpstr>Symbol</vt:lpstr>
      <vt:lpstr>Tahoma</vt:lpstr>
      <vt:lpstr>Wingdings</vt:lpstr>
      <vt:lpstr>Blends</vt:lpstr>
      <vt:lpstr>CSE P501 – Compiler Construction</vt:lpstr>
      <vt:lpstr>PowerPoint Presentation</vt:lpstr>
      <vt:lpstr>Top-Down Parsing: Part-Way Done</vt:lpstr>
      <vt:lpstr>Top-Down Parsing: Done</vt:lpstr>
      <vt:lpstr>Recap: Topdown, Leftmost Derivation</vt:lpstr>
      <vt:lpstr>Left,Left,Left,Right,Left . . .</vt:lpstr>
      <vt:lpstr>Top-Down Parsing</vt:lpstr>
      <vt:lpstr>Top-Down Parsing, in Greek</vt:lpstr>
      <vt:lpstr>Predictive Parsing</vt:lpstr>
      <vt:lpstr>Predictive Parsing : Example</vt:lpstr>
      <vt:lpstr>LL(1) Property</vt:lpstr>
      <vt:lpstr>LL(k) Parsers</vt:lpstr>
      <vt:lpstr>Table-Driven LL(k) Parsers</vt:lpstr>
      <vt:lpstr>FIRST Sets : Example</vt:lpstr>
      <vt:lpstr>First Sets : Algorithm</vt:lpstr>
      <vt:lpstr>LL vs LR</vt:lpstr>
      <vt:lpstr>Recursive-Descent Parsers</vt:lpstr>
      <vt:lpstr>Recursive-Descent Recognizer - 1</vt:lpstr>
      <vt:lpstr>Recursive-Descent Recognizer - 2</vt:lpstr>
      <vt:lpstr>Recursive-Descent Recognizer - 3</vt:lpstr>
      <vt:lpstr>Recursive-Descent Recognizer - 4</vt:lpstr>
      <vt:lpstr>Recursive-Descent Recognizer - 5</vt:lpstr>
      <vt:lpstr>Invariant for Parse Functions</vt:lpstr>
      <vt:lpstr>Possible Problems</vt:lpstr>
      <vt:lpstr>Left Recursion</vt:lpstr>
      <vt:lpstr>Left Recursion : Non-Solution</vt:lpstr>
      <vt:lpstr>Left Recursion : Solution</vt:lpstr>
      <vt:lpstr>Code for Exp &amp; Term</vt:lpstr>
      <vt:lpstr>Code for Factor</vt:lpstr>
      <vt:lpstr>What About Indirect Left Recursion?</vt:lpstr>
      <vt:lpstr>Left Factoring</vt:lpstr>
      <vt:lpstr>Left Factoring Example</vt:lpstr>
      <vt:lpstr>Parsing if  Statements</vt:lpstr>
      <vt:lpstr>Another Lookahead Problem</vt:lpstr>
      <vt:lpstr>How to handle ( ) ambiguity</vt:lpstr>
      <vt:lpstr>Top-Down Parsing : The End</vt:lpstr>
      <vt:lpstr>Parsing : All Done, for P501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351</cp:revision>
  <dcterms:created xsi:type="dcterms:W3CDTF">2002-10-01T01:44:57Z</dcterms:created>
  <dcterms:modified xsi:type="dcterms:W3CDTF">2014-04-21T16:38:01Z</dcterms:modified>
</cp:coreProperties>
</file>