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6.xml" ContentType="application/vnd.openxmlformats-officedocument.presentationml.notesSlide+xml"/>
  <Override PartName="/ppt/tags/tag111.xml" ContentType="application/vnd.openxmlformats-officedocument.presentationml.tags+xml"/>
  <Override PartName="/ppt/notesSlides/notesSlide7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8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52"/>
  </p:notesMasterIdLst>
  <p:handoutMasterIdLst>
    <p:handoutMasterId r:id="rId53"/>
  </p:handoutMasterIdLst>
  <p:sldIdLst>
    <p:sldId id="363" r:id="rId2"/>
    <p:sldId id="356" r:id="rId3"/>
    <p:sldId id="340" r:id="rId4"/>
    <p:sldId id="334" r:id="rId5"/>
    <p:sldId id="335" r:id="rId6"/>
    <p:sldId id="337" r:id="rId7"/>
    <p:sldId id="338" r:id="rId8"/>
    <p:sldId id="339" r:id="rId9"/>
    <p:sldId id="357" r:id="rId10"/>
    <p:sldId id="358" r:id="rId11"/>
    <p:sldId id="359" r:id="rId12"/>
    <p:sldId id="355" r:id="rId13"/>
    <p:sldId id="364" r:id="rId14"/>
    <p:sldId id="365" r:id="rId15"/>
    <p:sldId id="258" r:id="rId16"/>
    <p:sldId id="304" r:id="rId17"/>
    <p:sldId id="305" r:id="rId18"/>
    <p:sldId id="330" r:id="rId19"/>
    <p:sldId id="308" r:id="rId20"/>
    <p:sldId id="309" r:id="rId21"/>
    <p:sldId id="328" r:id="rId22"/>
    <p:sldId id="310" r:id="rId23"/>
    <p:sldId id="311" r:id="rId24"/>
    <p:sldId id="312" r:id="rId25"/>
    <p:sldId id="314" r:id="rId26"/>
    <p:sldId id="343" r:id="rId27"/>
    <p:sldId id="344" r:id="rId28"/>
    <p:sldId id="345" r:id="rId29"/>
    <p:sldId id="346" r:id="rId30"/>
    <p:sldId id="348" r:id="rId31"/>
    <p:sldId id="349" r:id="rId32"/>
    <p:sldId id="350" r:id="rId33"/>
    <p:sldId id="351" r:id="rId34"/>
    <p:sldId id="342" r:id="rId35"/>
    <p:sldId id="315" r:id="rId36"/>
    <p:sldId id="354" r:id="rId37"/>
    <p:sldId id="318" r:id="rId38"/>
    <p:sldId id="361" r:id="rId39"/>
    <p:sldId id="362" r:id="rId40"/>
    <p:sldId id="317" r:id="rId41"/>
    <p:sldId id="319" r:id="rId42"/>
    <p:sldId id="320" r:id="rId43"/>
    <p:sldId id="321" r:id="rId44"/>
    <p:sldId id="323" r:id="rId45"/>
    <p:sldId id="322" r:id="rId46"/>
    <p:sldId id="325" r:id="rId47"/>
    <p:sldId id="331" r:id="rId48"/>
    <p:sldId id="333" r:id="rId49"/>
    <p:sldId id="326" r:id="rId50"/>
    <p:sldId id="302" r:id="rId51"/>
  </p:sldIdLst>
  <p:sldSz cx="9144000" cy="6858000" type="screen4x3"/>
  <p:notesSz cx="6934200" cy="9080500"/>
  <p:custDataLst>
    <p:tags r:id="rId5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1DEFF"/>
    <a:srgbClr val="FFABAB"/>
    <a:srgbClr val="FF7D7D"/>
    <a:srgbClr val="FFD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50" autoAdjust="0"/>
  </p:normalViewPr>
  <p:slideViewPr>
    <p:cSldViewPr>
      <p:cViewPr varScale="1">
        <p:scale>
          <a:sx n="92" d="100"/>
          <a:sy n="92" d="100"/>
        </p:scale>
        <p:origin x="17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3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C-</a:t>
            </a:r>
            <a:fld id="{2B653F05-D88A-4151-8195-B28089D51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80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2625"/>
            <a:ext cx="4540250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AF7FBE09-15D5-4E18-9923-4C7DFBE74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47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54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FBE09-15D5-4E18-9923-4C7DFBE743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5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FBE09-15D5-4E18-9923-4C7DFBE743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00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FBE09-15D5-4E18-9923-4C7DFBE743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27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FBE09-15D5-4E18-9923-4C7DFBE743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68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FBE09-15D5-4E18-9923-4C7DFBE743E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43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FBE09-15D5-4E18-9923-4C7DFBE743E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96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064C354-693F-433B-B301-06E5023BE0B5}" type="slidenum">
              <a:rPr lang="en-US" smtClean="0">
                <a:latin typeface="Arial" charset="0"/>
              </a:rPr>
              <a:pPr eaLnBrk="1" hangingPunct="1"/>
              <a:t>40</a:t>
            </a:fld>
            <a:endParaRPr 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taken from one of Cooper’s slides</a:t>
            </a:r>
          </a:p>
        </p:txBody>
      </p:sp>
    </p:spTree>
    <p:extLst>
      <p:ext uri="{BB962C8B-B14F-4D97-AF65-F5344CB8AC3E}">
        <p14:creationId xmlns:p14="http://schemas.microsoft.com/office/powerpoint/2010/main" val="405458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32480" y="163513"/>
            <a:ext cx="7772400" cy="5993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C-</a:t>
            </a:r>
            <a:fld id="{6DADC2C9-E1C6-42F4-8260-E74BAF2C3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47687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</a:t>
            </a:r>
            <a:fld id="{FCE2CE18-8023-46E8-9721-5447E61E9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8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76201"/>
            <a:ext cx="7793037" cy="68579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715D77DC-0A04-400D-875A-632CFC038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8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297601" y="137802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680188" y="137802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21426" y="560077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791313" y="560077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7088" y="487052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42088" y="29852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23001" y="820427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Tx/>
              <a:buSzTx/>
              <a:buFontTx/>
              <a:buNone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4"/>
            <a:ext cx="7793037" cy="54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400800"/>
            <a:ext cx="19050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400800"/>
            <a:ext cx="28956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C-</a:t>
            </a:r>
            <a:fld id="{3BFFDDF5-FE1D-472D-BE71-E629DF47A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7" r:id="rId2"/>
    <p:sldLayoutId id="2147483808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9.xml"/><Relationship Id="rId4" Type="http://schemas.openxmlformats.org/officeDocument/2006/relationships/tags" Target="../tags/tag13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4.xml"/><Relationship Id="rId4" Type="http://schemas.openxmlformats.org/officeDocument/2006/relationships/tags" Target="../tags/tag16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6.xml"/><Relationship Id="rId1" Type="http://schemas.openxmlformats.org/officeDocument/2006/relationships/tags" Target="../tags/tag16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8.xml"/><Relationship Id="rId1" Type="http://schemas.openxmlformats.org/officeDocument/2006/relationships/tags" Target="../tags/tag16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3.xml"/><Relationship Id="rId4" Type="http://schemas.openxmlformats.org/officeDocument/2006/relationships/tags" Target="../tags/tag17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5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173126" y="152400"/>
            <a:ext cx="7772400" cy="630238"/>
          </a:xfrm>
        </p:spPr>
        <p:txBody>
          <a:bodyPr/>
          <a:lstStyle/>
          <a:p>
            <a:r>
              <a:rPr lang="en-US" dirty="0" smtClean="0"/>
              <a:t>CSE P501 – Compilers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514600" y="1905000"/>
            <a:ext cx="4343400" cy="3200401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 eaLnBrk="1" hangingPunct="1"/>
            <a:r>
              <a:rPr lang="en-US" sz="2400" smtClean="0">
                <a:solidFill>
                  <a:schemeClr val="bg1"/>
                </a:solidFill>
              </a:rPr>
              <a:t>Parsing</a:t>
            </a:r>
            <a:endParaRPr lang="en-US" sz="2400">
              <a:solidFill>
                <a:schemeClr val="bg1"/>
              </a:solidFill>
            </a:endParaRPr>
          </a:p>
          <a:p>
            <a:pPr algn="l" eaLnBrk="1" hangingPunct="1"/>
            <a:endParaRPr lang="en-US" sz="2400">
              <a:solidFill>
                <a:schemeClr val="bg1"/>
              </a:solidFill>
            </a:endParaRPr>
          </a:p>
          <a:p>
            <a:pPr algn="l" eaLnBrk="1" hangingPunct="1"/>
            <a:r>
              <a:rPr lang="en-US" sz="2400">
                <a:solidFill>
                  <a:schemeClr val="bg1"/>
                </a:solidFill>
              </a:rPr>
              <a:t>Context Free Grammars (CFG) </a:t>
            </a:r>
          </a:p>
          <a:p>
            <a:pPr algn="l" eaLnBrk="1" hangingPunct="1"/>
            <a:endParaRPr lang="en-US" sz="2400">
              <a:solidFill>
                <a:schemeClr val="bg1"/>
              </a:solidFill>
            </a:endParaRPr>
          </a:p>
          <a:p>
            <a:pPr algn="l" eaLnBrk="1" hangingPunct="1"/>
            <a:r>
              <a:rPr lang="en-US" sz="2400">
                <a:solidFill>
                  <a:schemeClr val="bg1"/>
                </a:solidFill>
              </a:rPr>
              <a:t>Ambiguous </a:t>
            </a:r>
            <a:r>
              <a:rPr lang="en-US" sz="2400" smtClean="0">
                <a:solidFill>
                  <a:schemeClr val="bg1"/>
                </a:solidFill>
              </a:rPr>
              <a:t>Grammars</a:t>
            </a:r>
            <a:endParaRPr lang="en-US" sz="2400">
              <a:solidFill>
                <a:schemeClr val="bg1"/>
              </a:solidFill>
            </a:endParaRPr>
          </a:p>
          <a:p>
            <a:pPr algn="l" eaLnBrk="1" hangingPunct="1"/>
            <a:endParaRPr lang="en-US" sz="2400" smtClean="0">
              <a:solidFill>
                <a:schemeClr val="bg1"/>
              </a:solidFill>
            </a:endParaRPr>
          </a:p>
          <a:p>
            <a:pPr algn="l" eaLnBrk="1" hangingPunct="1"/>
            <a:r>
              <a:rPr lang="en-US" sz="2400" smtClean="0">
                <a:solidFill>
                  <a:schemeClr val="bg1"/>
                </a:solidFill>
              </a:rPr>
              <a:t>Next</a:t>
            </a:r>
            <a:endParaRPr lang="en-US" sz="2400">
              <a:solidFill>
                <a:schemeClr val="bg1"/>
              </a:solidFill>
            </a:endParaRPr>
          </a:p>
          <a:p>
            <a:pPr algn="l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122" name="Rectangle 14"/>
          <p:cNvSpPr>
            <a:spLocks noGrp="1" noChangeArrowheads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C-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671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Junk </a:t>
            </a:r>
            <a:r>
              <a:rPr lang="en-US" dirty="0" smtClean="0"/>
              <a:t>Nodes in the Parse Tree</a:t>
            </a:r>
            <a:endParaRPr lang="en-US" i="1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3390346" y="917274"/>
            <a:ext cx="72210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Prog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579313" y="1860525"/>
            <a:ext cx="584200" cy="43094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Arrow Connector 3"/>
          <p:cNvCxnSpPr>
            <a:stCxn id="2" idx="2"/>
            <a:endCxn id="9" idx="0"/>
          </p:cNvCxnSpPr>
          <p:nvPr/>
        </p:nvCxnSpPr>
        <p:spPr bwMode="auto">
          <a:xfrm flipH="1">
            <a:off x="1871413" y="1348223"/>
            <a:ext cx="1879985" cy="5123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>
            <a:stCxn id="2" idx="2"/>
            <a:endCxn id="44" idx="0"/>
          </p:cNvCxnSpPr>
          <p:nvPr/>
        </p:nvCxnSpPr>
        <p:spPr bwMode="auto">
          <a:xfrm>
            <a:off x="3751398" y="1348223"/>
            <a:ext cx="1879984" cy="3286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0" name="Rectangle 139"/>
          <p:cNvSpPr/>
          <p:nvPr/>
        </p:nvSpPr>
        <p:spPr bwMode="auto">
          <a:xfrm>
            <a:off x="2379556" y="5699013"/>
            <a:ext cx="456910" cy="360648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41" name="Straight Arrow Connector 140"/>
          <p:cNvCxnSpPr>
            <a:stCxn id="72" idx="2"/>
            <a:endCxn id="140" idx="0"/>
          </p:cNvCxnSpPr>
          <p:nvPr/>
        </p:nvCxnSpPr>
        <p:spPr bwMode="auto">
          <a:xfrm flipH="1">
            <a:off x="2608011" y="5353566"/>
            <a:ext cx="1" cy="3454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1871413" y="2291474"/>
            <a:ext cx="1" cy="3381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3548932" y="1676849"/>
            <a:ext cx="404931" cy="43094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270330" y="1676848"/>
            <a:ext cx="722104" cy="43094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Prog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7" name="Straight Arrow Connector 46"/>
          <p:cNvCxnSpPr>
            <a:stCxn id="2" idx="2"/>
            <a:endCxn id="43" idx="0"/>
          </p:cNvCxnSpPr>
          <p:nvPr/>
        </p:nvCxnSpPr>
        <p:spPr bwMode="auto">
          <a:xfrm>
            <a:off x="3751398" y="1348223"/>
            <a:ext cx="0" cy="3286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1456827" y="2629594"/>
            <a:ext cx="829173" cy="43094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AsStm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631373" y="3389999"/>
            <a:ext cx="462576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315913" y="3408038"/>
            <a:ext cx="584200" cy="43094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62000" y="3365925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8" name="Straight Arrow Connector 57"/>
          <p:cNvCxnSpPr>
            <a:stCxn id="53" idx="2"/>
            <a:endCxn id="56" idx="0"/>
          </p:cNvCxnSpPr>
          <p:nvPr/>
        </p:nvCxnSpPr>
        <p:spPr bwMode="auto">
          <a:xfrm>
            <a:off x="1871414" y="3060543"/>
            <a:ext cx="736599" cy="3474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53" idx="2"/>
            <a:endCxn id="55" idx="0"/>
          </p:cNvCxnSpPr>
          <p:nvPr/>
        </p:nvCxnSpPr>
        <p:spPr bwMode="auto">
          <a:xfrm flipH="1">
            <a:off x="1862661" y="3060543"/>
            <a:ext cx="8753" cy="3294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53" idx="2"/>
            <a:endCxn id="57" idx="0"/>
          </p:cNvCxnSpPr>
          <p:nvPr/>
        </p:nvCxnSpPr>
        <p:spPr bwMode="auto">
          <a:xfrm flipH="1">
            <a:off x="1054100" y="3060543"/>
            <a:ext cx="817314" cy="3053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822812" y="4161064"/>
            <a:ext cx="462576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8" name="Straight Arrow Connector 67"/>
          <p:cNvCxnSpPr>
            <a:stCxn id="57" idx="2"/>
            <a:endCxn id="67" idx="0"/>
          </p:cNvCxnSpPr>
          <p:nvPr/>
        </p:nvCxnSpPr>
        <p:spPr bwMode="auto">
          <a:xfrm>
            <a:off x="1054100" y="3796874"/>
            <a:ext cx="0" cy="3641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2193426" y="4184433"/>
            <a:ext cx="829173" cy="43094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193425" y="4922617"/>
            <a:ext cx="82917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75" name="Straight Arrow Connector 74"/>
          <p:cNvCxnSpPr>
            <a:stCxn id="56" idx="2"/>
            <a:endCxn id="71" idx="0"/>
          </p:cNvCxnSpPr>
          <p:nvPr/>
        </p:nvCxnSpPr>
        <p:spPr bwMode="auto">
          <a:xfrm>
            <a:off x="2608013" y="3838987"/>
            <a:ext cx="0" cy="3454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>
            <a:stCxn id="71" idx="2"/>
            <a:endCxn id="72" idx="0"/>
          </p:cNvCxnSpPr>
          <p:nvPr/>
        </p:nvCxnSpPr>
        <p:spPr bwMode="auto">
          <a:xfrm flipH="1">
            <a:off x="2608012" y="4615382"/>
            <a:ext cx="1" cy="3072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5281070" y="2323271"/>
            <a:ext cx="722104" cy="43094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222186" y="2979257"/>
            <a:ext cx="818392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IfStm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685998" y="3757154"/>
            <a:ext cx="772894" cy="34882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then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618850" y="3760192"/>
            <a:ext cx="584200" cy="34882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557020" y="3765833"/>
            <a:ext cx="584200" cy="34882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if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86" name="Straight Arrow Connector 85"/>
          <p:cNvCxnSpPr>
            <a:stCxn id="82" idx="2"/>
            <a:endCxn id="84" idx="0"/>
          </p:cNvCxnSpPr>
          <p:nvPr/>
        </p:nvCxnSpPr>
        <p:spPr bwMode="auto">
          <a:xfrm flipH="1">
            <a:off x="4910950" y="3410206"/>
            <a:ext cx="720432" cy="3499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>
            <a:stCxn id="82" idx="2"/>
            <a:endCxn id="83" idx="0"/>
          </p:cNvCxnSpPr>
          <p:nvPr/>
        </p:nvCxnSpPr>
        <p:spPr bwMode="auto">
          <a:xfrm>
            <a:off x="5631382" y="3410206"/>
            <a:ext cx="441063" cy="3469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/>
          <p:cNvCxnSpPr>
            <a:stCxn id="82" idx="2"/>
            <a:endCxn id="85" idx="0"/>
          </p:cNvCxnSpPr>
          <p:nvPr/>
        </p:nvCxnSpPr>
        <p:spPr bwMode="auto">
          <a:xfrm flipH="1">
            <a:off x="3849120" y="3410206"/>
            <a:ext cx="1782262" cy="3556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7145353" y="3783153"/>
            <a:ext cx="825776" cy="34882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AsStm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94" name="Straight Arrow Connector 93"/>
          <p:cNvCxnSpPr>
            <a:stCxn id="82" idx="2"/>
            <a:endCxn id="92" idx="0"/>
          </p:cNvCxnSpPr>
          <p:nvPr/>
        </p:nvCxnSpPr>
        <p:spPr bwMode="auto">
          <a:xfrm>
            <a:off x="5631382" y="3410206"/>
            <a:ext cx="1926859" cy="3729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4666182" y="4532708"/>
            <a:ext cx="462576" cy="331415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360046" y="4536933"/>
            <a:ext cx="765029" cy="327540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741873" y="4520598"/>
            <a:ext cx="677893" cy="342528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04" name="Straight Arrow Connector 103"/>
          <p:cNvCxnSpPr>
            <a:stCxn id="84" idx="2"/>
            <a:endCxn id="102" idx="0"/>
          </p:cNvCxnSpPr>
          <p:nvPr/>
        </p:nvCxnSpPr>
        <p:spPr bwMode="auto">
          <a:xfrm>
            <a:off x="4910950" y="4109021"/>
            <a:ext cx="831611" cy="4279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Arrow Connector 104"/>
          <p:cNvCxnSpPr>
            <a:stCxn id="84" idx="2"/>
            <a:endCxn id="101" idx="0"/>
          </p:cNvCxnSpPr>
          <p:nvPr/>
        </p:nvCxnSpPr>
        <p:spPr bwMode="auto">
          <a:xfrm flipH="1">
            <a:off x="4897470" y="4109021"/>
            <a:ext cx="13480" cy="4236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/>
          <p:cNvCxnSpPr>
            <a:stCxn id="84" idx="2"/>
            <a:endCxn id="103" idx="0"/>
          </p:cNvCxnSpPr>
          <p:nvPr/>
        </p:nvCxnSpPr>
        <p:spPr bwMode="auto">
          <a:xfrm flipH="1">
            <a:off x="4080820" y="4109021"/>
            <a:ext cx="830130" cy="4115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3785892" y="5155526"/>
            <a:ext cx="584200" cy="35125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3" name="Straight Arrow Connector 112"/>
          <p:cNvCxnSpPr>
            <a:stCxn id="103" idx="2"/>
            <a:endCxn id="112" idx="0"/>
          </p:cNvCxnSpPr>
          <p:nvPr/>
        </p:nvCxnSpPr>
        <p:spPr bwMode="auto">
          <a:xfrm flipH="1">
            <a:off x="4077992" y="4863126"/>
            <a:ext cx="2828" cy="29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5" name="Rectangle 114"/>
          <p:cNvSpPr/>
          <p:nvPr/>
        </p:nvSpPr>
        <p:spPr bwMode="auto">
          <a:xfrm>
            <a:off x="3844405" y="5739628"/>
            <a:ext cx="462576" cy="343927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6" name="Straight Arrow Connector 115"/>
          <p:cNvCxnSpPr>
            <a:stCxn id="112" idx="2"/>
            <a:endCxn id="115" idx="0"/>
          </p:cNvCxnSpPr>
          <p:nvPr/>
        </p:nvCxnSpPr>
        <p:spPr bwMode="auto">
          <a:xfrm flipH="1">
            <a:off x="4075693" y="5506785"/>
            <a:ext cx="2299" cy="2328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8" name="Rectangle 117"/>
          <p:cNvSpPr/>
          <p:nvPr/>
        </p:nvSpPr>
        <p:spPr bwMode="auto">
          <a:xfrm>
            <a:off x="5521057" y="5735066"/>
            <a:ext cx="456910" cy="365045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9" name="Straight Arrow Connector 118"/>
          <p:cNvCxnSpPr>
            <a:stCxn id="120" idx="2"/>
            <a:endCxn id="118" idx="0"/>
          </p:cNvCxnSpPr>
          <p:nvPr/>
        </p:nvCxnSpPr>
        <p:spPr bwMode="auto">
          <a:xfrm>
            <a:off x="5748412" y="5490512"/>
            <a:ext cx="1100" cy="244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Rectangle 119"/>
          <p:cNvSpPr/>
          <p:nvPr/>
        </p:nvSpPr>
        <p:spPr bwMode="auto">
          <a:xfrm>
            <a:off x="5333825" y="5156168"/>
            <a:ext cx="829173" cy="334344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21" name="Straight Arrow Connector 120"/>
          <p:cNvCxnSpPr>
            <a:stCxn id="102" idx="2"/>
            <a:endCxn id="120" idx="0"/>
          </p:cNvCxnSpPr>
          <p:nvPr/>
        </p:nvCxnSpPr>
        <p:spPr bwMode="auto">
          <a:xfrm>
            <a:off x="5742561" y="4864473"/>
            <a:ext cx="5851" cy="2916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Rectangle 124"/>
          <p:cNvSpPr/>
          <p:nvPr/>
        </p:nvSpPr>
        <p:spPr bwMode="auto">
          <a:xfrm>
            <a:off x="8157260" y="6086830"/>
            <a:ext cx="456910" cy="3547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26" name="Straight Arrow Connector 125"/>
          <p:cNvCxnSpPr>
            <a:stCxn id="145" idx="2"/>
            <a:endCxn id="125" idx="0"/>
          </p:cNvCxnSpPr>
          <p:nvPr/>
        </p:nvCxnSpPr>
        <p:spPr bwMode="auto">
          <a:xfrm>
            <a:off x="8385715" y="5894602"/>
            <a:ext cx="0" cy="1922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7306354" y="4379090"/>
            <a:ext cx="462576" cy="363337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093615" y="4393598"/>
            <a:ext cx="584200" cy="34882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539704" y="4379090"/>
            <a:ext cx="584200" cy="363337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0" name="Straight Arrow Connector 129"/>
          <p:cNvCxnSpPr>
            <a:stCxn id="92" idx="2"/>
            <a:endCxn id="128" idx="0"/>
          </p:cNvCxnSpPr>
          <p:nvPr/>
        </p:nvCxnSpPr>
        <p:spPr bwMode="auto">
          <a:xfrm>
            <a:off x="7558241" y="4131982"/>
            <a:ext cx="827474" cy="2616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1" name="Straight Arrow Connector 130"/>
          <p:cNvCxnSpPr>
            <a:stCxn id="92" idx="2"/>
            <a:endCxn id="127" idx="0"/>
          </p:cNvCxnSpPr>
          <p:nvPr/>
        </p:nvCxnSpPr>
        <p:spPr bwMode="auto">
          <a:xfrm flipH="1">
            <a:off x="7537642" y="4131982"/>
            <a:ext cx="20599" cy="2471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2" name="Straight Arrow Connector 131"/>
          <p:cNvCxnSpPr>
            <a:stCxn id="92" idx="2"/>
            <a:endCxn id="129" idx="0"/>
          </p:cNvCxnSpPr>
          <p:nvPr/>
        </p:nvCxnSpPr>
        <p:spPr bwMode="auto">
          <a:xfrm flipH="1">
            <a:off x="6831804" y="4131982"/>
            <a:ext cx="726437" cy="2471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3" name="Rectangle 132"/>
          <p:cNvSpPr/>
          <p:nvPr/>
        </p:nvSpPr>
        <p:spPr bwMode="auto">
          <a:xfrm>
            <a:off x="6600516" y="5029914"/>
            <a:ext cx="462576" cy="341087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4" name="Straight Arrow Connector 133"/>
          <p:cNvCxnSpPr>
            <a:stCxn id="129" idx="2"/>
            <a:endCxn id="133" idx="0"/>
          </p:cNvCxnSpPr>
          <p:nvPr/>
        </p:nvCxnSpPr>
        <p:spPr bwMode="auto">
          <a:xfrm>
            <a:off x="6831804" y="4742427"/>
            <a:ext cx="0" cy="2874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7" name="Rectangle 136"/>
          <p:cNvSpPr/>
          <p:nvPr/>
        </p:nvSpPr>
        <p:spPr bwMode="auto">
          <a:xfrm>
            <a:off x="7971128" y="4973385"/>
            <a:ext cx="829173" cy="349786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7971128" y="5515399"/>
            <a:ext cx="829173" cy="379203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51" name="Straight Arrow Connector 150"/>
          <p:cNvCxnSpPr>
            <a:stCxn id="128" idx="2"/>
            <a:endCxn id="137" idx="0"/>
          </p:cNvCxnSpPr>
          <p:nvPr/>
        </p:nvCxnSpPr>
        <p:spPr bwMode="auto">
          <a:xfrm>
            <a:off x="8385715" y="4742427"/>
            <a:ext cx="0" cy="2309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2" name="Straight Arrow Connector 151"/>
          <p:cNvCxnSpPr>
            <a:stCxn id="137" idx="2"/>
            <a:endCxn id="145" idx="0"/>
          </p:cNvCxnSpPr>
          <p:nvPr/>
        </p:nvCxnSpPr>
        <p:spPr bwMode="auto">
          <a:xfrm>
            <a:off x="8385715" y="5323171"/>
            <a:ext cx="0" cy="1922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/>
          <p:cNvCxnSpPr>
            <a:stCxn id="44" idx="2"/>
            <a:endCxn id="81" idx="0"/>
          </p:cNvCxnSpPr>
          <p:nvPr/>
        </p:nvCxnSpPr>
        <p:spPr bwMode="auto">
          <a:xfrm>
            <a:off x="5631382" y="2107797"/>
            <a:ext cx="10740" cy="2154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4" name="Straight Arrow Connector 153"/>
          <p:cNvCxnSpPr>
            <a:stCxn id="81" idx="2"/>
            <a:endCxn id="82" idx="0"/>
          </p:cNvCxnSpPr>
          <p:nvPr/>
        </p:nvCxnSpPr>
        <p:spPr bwMode="auto">
          <a:xfrm flipH="1">
            <a:off x="5631382" y="2754220"/>
            <a:ext cx="10740" cy="2250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8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752600" y="214313"/>
            <a:ext cx="7191375" cy="5476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AST (Abstract Syntax Tree)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226037" y="1688123"/>
            <a:ext cx="722104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Prog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" name="Straight Arrow Connector 5"/>
          <p:cNvCxnSpPr>
            <a:stCxn id="2" idx="2"/>
            <a:endCxn id="82" idx="0"/>
          </p:cNvCxnSpPr>
          <p:nvPr/>
        </p:nvCxnSpPr>
        <p:spPr bwMode="auto">
          <a:xfrm>
            <a:off x="4587089" y="2119072"/>
            <a:ext cx="1510686" cy="9261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5" name="Rectangle 54"/>
          <p:cNvSpPr/>
          <p:nvPr/>
        </p:nvSpPr>
        <p:spPr bwMode="auto">
          <a:xfrm>
            <a:off x="2026825" y="2846479"/>
            <a:ext cx="462576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148511" y="3835570"/>
            <a:ext cx="866236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Var:a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8" name="Straight Arrow Connector 57"/>
          <p:cNvCxnSpPr>
            <a:stCxn id="55" idx="2"/>
            <a:endCxn id="72" idx="0"/>
          </p:cNvCxnSpPr>
          <p:nvPr/>
        </p:nvCxnSpPr>
        <p:spPr bwMode="auto">
          <a:xfrm>
            <a:off x="2258113" y="3277428"/>
            <a:ext cx="640778" cy="5581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2" idx="2"/>
            <a:endCxn id="55" idx="0"/>
          </p:cNvCxnSpPr>
          <p:nvPr/>
        </p:nvCxnSpPr>
        <p:spPr bwMode="auto">
          <a:xfrm flipH="1">
            <a:off x="2258113" y="2119072"/>
            <a:ext cx="2328976" cy="72740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55" idx="2"/>
            <a:endCxn id="57" idx="0"/>
          </p:cNvCxnSpPr>
          <p:nvPr/>
        </p:nvCxnSpPr>
        <p:spPr bwMode="auto">
          <a:xfrm flipH="1">
            <a:off x="1581629" y="3277428"/>
            <a:ext cx="676484" cy="5581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323298" y="3835570"/>
            <a:ext cx="1151185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Const:1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688579" y="3045197"/>
            <a:ext cx="818392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IfStm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86" name="Straight Arrow Connector 85"/>
          <p:cNvCxnSpPr>
            <a:stCxn id="82" idx="2"/>
            <a:endCxn id="101" idx="0"/>
          </p:cNvCxnSpPr>
          <p:nvPr/>
        </p:nvCxnSpPr>
        <p:spPr bwMode="auto">
          <a:xfrm flipH="1">
            <a:off x="4741134" y="3476146"/>
            <a:ext cx="1356641" cy="5649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Straight Arrow Connector 93"/>
          <p:cNvCxnSpPr>
            <a:stCxn id="127" idx="2"/>
            <a:endCxn id="145" idx="0"/>
          </p:cNvCxnSpPr>
          <p:nvPr/>
        </p:nvCxnSpPr>
        <p:spPr bwMode="auto">
          <a:xfrm>
            <a:off x="7459750" y="4414382"/>
            <a:ext cx="619654" cy="2223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4509846" y="4041104"/>
            <a:ext cx="462576" cy="331415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04" name="Straight Arrow Connector 103"/>
          <p:cNvCxnSpPr>
            <a:stCxn id="101" idx="2"/>
            <a:endCxn id="120" idx="0"/>
          </p:cNvCxnSpPr>
          <p:nvPr/>
        </p:nvCxnSpPr>
        <p:spPr bwMode="auto">
          <a:xfrm>
            <a:off x="4741134" y="4372519"/>
            <a:ext cx="571615" cy="2938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/>
          <p:cNvCxnSpPr>
            <a:stCxn id="101" idx="2"/>
            <a:endCxn id="112" idx="0"/>
          </p:cNvCxnSpPr>
          <p:nvPr/>
        </p:nvCxnSpPr>
        <p:spPr bwMode="auto">
          <a:xfrm flipH="1">
            <a:off x="4144430" y="4372519"/>
            <a:ext cx="596704" cy="2797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3704285" y="4652245"/>
            <a:ext cx="880290" cy="35125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Var:a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4752928" y="4666340"/>
            <a:ext cx="1119641" cy="334344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Const:1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7228462" y="4051045"/>
            <a:ext cx="462576" cy="363337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324600" y="4644679"/>
            <a:ext cx="997986" cy="363337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Var:b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2" name="Straight Arrow Connector 131"/>
          <p:cNvCxnSpPr>
            <a:stCxn id="127" idx="2"/>
            <a:endCxn id="129" idx="0"/>
          </p:cNvCxnSpPr>
          <p:nvPr/>
        </p:nvCxnSpPr>
        <p:spPr bwMode="auto">
          <a:xfrm flipH="1">
            <a:off x="6823593" y="4414382"/>
            <a:ext cx="636157" cy="2302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5" name="Rectangle 144"/>
          <p:cNvSpPr/>
          <p:nvPr/>
        </p:nvSpPr>
        <p:spPr bwMode="auto">
          <a:xfrm>
            <a:off x="7491881" y="4636745"/>
            <a:ext cx="1175045" cy="379203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Const:2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95" name="Straight Arrow Connector 94"/>
          <p:cNvCxnSpPr>
            <a:stCxn id="82" idx="2"/>
            <a:endCxn id="127" idx="0"/>
          </p:cNvCxnSpPr>
          <p:nvPr/>
        </p:nvCxnSpPr>
        <p:spPr bwMode="auto">
          <a:xfrm>
            <a:off x="6097775" y="3476146"/>
            <a:ext cx="1361975" cy="5748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6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152400"/>
            <a:ext cx="7793037" cy="577850"/>
          </a:xfrm>
        </p:spPr>
        <p:txBody>
          <a:bodyPr/>
          <a:lstStyle/>
          <a:p>
            <a:r>
              <a:rPr lang="en-US" dirty="0" smtClean="0"/>
              <a:t>Why Not Just </a:t>
            </a:r>
            <a:r>
              <a:rPr lang="en-US" dirty="0" err="1" smtClean="0"/>
              <a:t>RegEx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</a:t>
            </a:r>
            <a:r>
              <a:rPr lang="en-US" dirty="0" smtClean="0"/>
              <a:t>-</a:t>
            </a:r>
            <a:fld id="{3079E7BA-AFDA-420D-92A2-C0921064698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700" y="2209800"/>
            <a:ext cx="800100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v = [</a:t>
            </a:r>
            <a:r>
              <a:rPr lang="en-US" dirty="0" smtClean="0">
                <a:solidFill>
                  <a:srgbClr val="FF0000"/>
                </a:solidFill>
              </a:rPr>
              <a:t>a-z</a:t>
            </a:r>
            <a:r>
              <a:rPr lang="en-US" dirty="0" smtClean="0"/>
              <a:t>]			</a:t>
            </a:r>
            <a:r>
              <a:rPr lang="en-US" dirty="0" smtClean="0">
                <a:solidFill>
                  <a:srgbClr val="00B050"/>
                </a:solidFill>
              </a:rPr>
              <a:t>// variable</a:t>
            </a:r>
          </a:p>
          <a:p>
            <a:pPr algn="l"/>
            <a:r>
              <a:rPr lang="en-US" dirty="0"/>
              <a:t>o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| </a:t>
            </a:r>
            <a:r>
              <a:rPr 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dirty="0" smtClean="0"/>
              <a:t> | </a:t>
            </a:r>
            <a:r>
              <a:rPr 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</a:t>
            </a:r>
            <a:r>
              <a:rPr lang="en-US" dirty="0" smtClean="0">
                <a:sym typeface="Symbol" panose="05050102010706020507" pitchFamily="18" charset="2"/>
              </a:rPr>
              <a:t>		</a:t>
            </a:r>
            <a:r>
              <a:rPr 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// operator</a:t>
            </a:r>
          </a:p>
          <a:p>
            <a:pPr algn="l"/>
            <a:endParaRPr lang="en-US" dirty="0" smtClean="0"/>
          </a:p>
          <a:p>
            <a:pPr algn="l"/>
            <a:r>
              <a:rPr lang="en-US" dirty="0"/>
              <a:t>v</a:t>
            </a:r>
            <a:r>
              <a:rPr lang="en-US" dirty="0" smtClean="0"/>
              <a:t> ( o v )*		</a:t>
            </a:r>
            <a:r>
              <a:rPr lang="en-US" dirty="0" smtClean="0">
                <a:solidFill>
                  <a:srgbClr val="00B050"/>
                </a:solidFill>
              </a:rPr>
              <a:t>// derives </a:t>
            </a:r>
            <a:r>
              <a:rPr lang="en-US" dirty="0" smtClean="0">
                <a:solidFill>
                  <a:srgbClr val="FF0000"/>
                </a:solidFill>
              </a:rPr>
              <a:t>a + b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dirty="0" smtClean="0">
                <a:solidFill>
                  <a:srgbClr val="FF0000"/>
                </a:solidFill>
              </a:rPr>
              <a:t> c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ok, but now add </a:t>
            </a:r>
            <a:r>
              <a:rPr lang="en-US" dirty="0" smtClean="0">
                <a:solidFill>
                  <a:srgbClr val="FF0000"/>
                </a:solidFill>
              </a:rPr>
              <a:t>( )</a:t>
            </a:r>
          </a:p>
          <a:p>
            <a:pPr algn="l"/>
            <a:endParaRPr lang="en-US" dirty="0" smtClean="0"/>
          </a:p>
          <a:p>
            <a:pPr algn="l"/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/>
              <a:t>? v (o v 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? )*		</a:t>
            </a:r>
            <a:r>
              <a:rPr lang="en-US" dirty="0" smtClean="0">
                <a:solidFill>
                  <a:srgbClr val="00B050"/>
                </a:solidFill>
              </a:rPr>
              <a:t>// derives </a:t>
            </a:r>
            <a:r>
              <a:rPr lang="en-US" dirty="0" smtClean="0">
                <a:solidFill>
                  <a:srgbClr val="FF0000"/>
                </a:solidFill>
              </a:rPr>
              <a:t>(a + b) 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dirty="0" smtClean="0">
                <a:solidFill>
                  <a:srgbClr val="FF0000"/>
                </a:solidFill>
              </a:rPr>
              <a:t> c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B050"/>
                </a:solidFill>
              </a:rPr>
              <a:t>// but also gibberish like: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 + b) 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 </a:t>
            </a:r>
            <a:r>
              <a:rPr lang="en-US" dirty="0" smtClean="0">
                <a:solidFill>
                  <a:srgbClr val="FF0000"/>
                </a:solidFill>
              </a:rPr>
              <a:t> c (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700" y="1209675"/>
            <a:ext cx="8001000" cy="64633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Try to invent a regex description for arithmetic expressions: single-character variable names; operators </a:t>
            </a:r>
            <a:r>
              <a:rPr lang="en-US" dirty="0" smtClean="0">
                <a:solidFill>
                  <a:srgbClr val="FF0000"/>
                </a:solidFill>
              </a:rPr>
              <a:t>+ - 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  </a:t>
            </a:r>
            <a:r>
              <a:rPr lang="en-US" dirty="0" smtClean="0">
                <a:sym typeface="Symbol" panose="05050102010706020507" pitchFamily="18" charset="2"/>
              </a:rPr>
              <a:t>[Note: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red </a:t>
            </a:r>
            <a:r>
              <a:rPr lang="en-US" dirty="0" smtClean="0">
                <a:sym typeface="Symbol" panose="05050102010706020507" pitchFamily="18" charset="2"/>
              </a:rPr>
              <a:t>denotes terminals, below]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" y="4851230"/>
            <a:ext cx="8001000" cy="147732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Almost every programming language includes such balanced pairs: </a:t>
            </a:r>
            <a:r>
              <a:rPr lang="en-US" dirty="0" smtClean="0">
                <a:solidFill>
                  <a:srgbClr val="FF0000"/>
                </a:solidFill>
              </a:rPr>
              <a:t>( 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{ }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begin end</a:t>
            </a:r>
            <a:r>
              <a:rPr lang="en-US" dirty="0" smtClean="0"/>
              <a:t>.  Conclusion: regex won’t work.</a:t>
            </a:r>
          </a:p>
          <a:p>
            <a:endParaRPr lang="en-US" b="1" dirty="0" smtClean="0"/>
          </a:p>
          <a:p>
            <a:pPr algn="l"/>
            <a:r>
              <a:rPr lang="en-US" dirty="0" smtClean="0"/>
              <a:t>More generally, regex correspond to DFAs.  They can only ‘count’ pairs up to a finite limit.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Context-Sensitive Grammar?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3810000"/>
          </a:xfrm>
        </p:spPr>
        <p:txBody>
          <a:bodyPr/>
          <a:lstStyle/>
          <a:p>
            <a:r>
              <a:rPr lang="en-US" sz="2000" dirty="0" smtClean="0"/>
              <a:t>All compiler work uses Context-Free Grammars, or CFGs</a:t>
            </a:r>
          </a:p>
          <a:p>
            <a:endParaRPr lang="en-US" sz="2000" dirty="0" smtClean="0"/>
          </a:p>
          <a:p>
            <a:r>
              <a:rPr lang="en-US" sz="2000" dirty="0" smtClean="0"/>
              <a:t>Why so-called?  Alternatively:</a:t>
            </a:r>
          </a:p>
          <a:p>
            <a:pPr lvl="1"/>
            <a:r>
              <a:rPr lang="en-US" sz="1600" dirty="0" smtClean="0"/>
              <a:t>What is a non-context-free grammar?  (</a:t>
            </a:r>
            <a:r>
              <a:rPr lang="en-US" sz="1600" dirty="0" err="1" smtClean="0"/>
              <a:t>ie</a:t>
            </a:r>
            <a:r>
              <a:rPr lang="en-US" sz="1600" dirty="0" smtClean="0"/>
              <a:t>, a Context-Sensitive </a:t>
            </a:r>
            <a:r>
              <a:rPr lang="en-US" sz="1600" dirty="0"/>
              <a:t>G</a:t>
            </a:r>
            <a:r>
              <a:rPr lang="en-US" sz="1600" dirty="0" smtClean="0"/>
              <a:t>rammar)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Suppose production B </a:t>
            </a:r>
            <a:r>
              <a:rPr lang="en-US" sz="2000" dirty="0" smtClean="0">
                <a:sym typeface="Symbol" panose="05050102010706020507" pitchFamily="18" charset="2"/>
              </a:rPr>
              <a:t> </a:t>
            </a:r>
          </a:p>
          <a:p>
            <a:pPr lvl="1"/>
            <a:r>
              <a:rPr lang="en-US" sz="1600" dirty="0" smtClean="0">
                <a:sym typeface="Symbol" panose="05050102010706020507" pitchFamily="18" charset="2"/>
              </a:rPr>
              <a:t>CFG: we can replace B by </a:t>
            </a:r>
            <a:r>
              <a:rPr lang="en-US" sz="1600" dirty="0">
                <a:sym typeface="Symbol" panose="05050102010706020507" pitchFamily="18" charset="2"/>
              </a:rPr>
              <a:t></a:t>
            </a:r>
            <a:r>
              <a:rPr lang="en-US" sz="1600" dirty="0" smtClean="0">
                <a:sym typeface="Symbol" panose="05050102010706020507" pitchFamily="18" charset="2"/>
              </a:rPr>
              <a:t>, no matter what</a:t>
            </a:r>
          </a:p>
          <a:p>
            <a:pPr lvl="1"/>
            <a:r>
              <a:rPr lang="en-US" sz="1600" dirty="0" err="1" smtClean="0">
                <a:sym typeface="Symbol" panose="05050102010706020507" pitchFamily="18" charset="2"/>
              </a:rPr>
              <a:t>eg</a:t>
            </a:r>
            <a:r>
              <a:rPr lang="en-US" sz="1600" dirty="0" smtClean="0">
                <a:sym typeface="Symbol" panose="05050102010706020507" pitchFamily="18" charset="2"/>
              </a:rPr>
              <a:t>: 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1600" dirty="0" smtClean="0">
                <a:sym typeface="Symbol" panose="05050102010706020507" pitchFamily="18" charset="2"/>
              </a:rPr>
              <a:t>  =&gt; </a:t>
            </a:r>
            <a:r>
              <a:rPr lang="en-US" sz="1600" dirty="0">
                <a:sym typeface="Symbol" panose="05050102010706020507" pitchFamily="18" charset="2"/>
              </a:rPr>
              <a:t>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</a:t>
            </a:r>
            <a:r>
              <a:rPr lang="en-US" sz="1600" dirty="0" smtClean="0">
                <a:sym typeface="Symbol" panose="05050102010706020507" pitchFamily="18" charset="2"/>
              </a:rPr>
              <a:t> </a:t>
            </a:r>
          </a:p>
          <a:p>
            <a:pPr lvl="1"/>
            <a:endParaRPr lang="en-US" sz="1600" dirty="0" smtClean="0">
              <a:sym typeface="Symbol" panose="05050102010706020507" pitchFamily="18" charset="2"/>
            </a:endParaRPr>
          </a:p>
          <a:p>
            <a:pPr lvl="1"/>
            <a:r>
              <a:rPr lang="en-US" sz="1600" dirty="0" smtClean="0">
                <a:sym typeface="Symbol" panose="05050102010706020507" pitchFamily="18" charset="2"/>
              </a:rPr>
              <a:t>CSG: we can replace B </a:t>
            </a:r>
            <a:r>
              <a:rPr lang="en-US" sz="1600" dirty="0">
                <a:sym typeface="Symbol" panose="05050102010706020507" pitchFamily="18" charset="2"/>
              </a:rPr>
              <a:t>by  </a:t>
            </a:r>
            <a:r>
              <a:rPr lang="en-US" sz="1600" i="1" dirty="0" smtClean="0">
                <a:sym typeface="Symbol" panose="05050102010706020507" pitchFamily="18" charset="2"/>
              </a:rPr>
              <a:t>only</a:t>
            </a:r>
            <a:r>
              <a:rPr lang="en-US" sz="1600" dirty="0" smtClean="0">
                <a:sym typeface="Symbol" panose="05050102010706020507" pitchFamily="18" charset="2"/>
              </a:rPr>
              <a:t> in certain contexts.  </a:t>
            </a:r>
            <a:r>
              <a:rPr lang="en-US" sz="1600" dirty="0" err="1" smtClean="0">
                <a:sym typeface="Symbol" panose="05050102010706020507" pitchFamily="18" charset="2"/>
              </a:rPr>
              <a:t>Ie</a:t>
            </a:r>
            <a:r>
              <a:rPr lang="en-US" sz="1600" dirty="0" smtClean="0">
                <a:sym typeface="Symbol" panose="05050102010706020507" pitchFamily="18" charset="2"/>
              </a:rPr>
              <a:t>, only when B is preceded and/or followed by certain strings</a:t>
            </a:r>
          </a:p>
          <a:p>
            <a:pPr lvl="1"/>
            <a:r>
              <a:rPr lang="en-US" sz="1600" dirty="0" err="1" smtClean="0">
                <a:sym typeface="Symbol" panose="05050102010706020507" pitchFamily="18" charset="2"/>
              </a:rPr>
              <a:t>eg</a:t>
            </a:r>
            <a:r>
              <a:rPr lang="en-US" sz="1600" dirty="0" smtClean="0">
                <a:sym typeface="Symbol" panose="05050102010706020507" pitchFamily="18" charset="2"/>
              </a:rPr>
              <a:t>: c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1600" dirty="0" smtClean="0">
                <a:sym typeface="Symbol" panose="05050102010706020507" pitchFamily="18" charset="2"/>
              </a:rPr>
              <a:t>  d </a:t>
            </a:r>
            <a:r>
              <a:rPr lang="en-US" sz="1600" dirty="0">
                <a:solidFill>
                  <a:srgbClr val="FF0000"/>
                </a:solidFill>
                <a:sym typeface="Symbol" panose="05050102010706020507" pitchFamily="18" charset="2"/>
              </a:rPr>
              <a:t></a:t>
            </a:r>
            <a:endParaRPr lang="en-US" sz="1600" dirty="0">
              <a:sym typeface="Symbol" panose="05050102010706020507" pitchFamily="18" charset="2"/>
            </a:endParaRP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103579"/>
              </p:ext>
            </p:extLst>
          </p:nvPr>
        </p:nvGraphicFramePr>
        <p:xfrm>
          <a:off x="3505200" y="4907049"/>
          <a:ext cx="5257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Language Kind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Productions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ym typeface="Symbol" panose="05050102010706020507" pitchFamily="18" charset="2"/>
                        </a:rPr>
                        <a:t>  and 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Symbol" panose="05050102010706020507" pitchFamily="18" charset="2"/>
                        </a:rPr>
                        <a:t>  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Context-Free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ym typeface="Symbol" panose="05050102010706020507" pitchFamily="18" charset="2"/>
                        </a:rPr>
                        <a:t> 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Context-Sensitive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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B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   '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 '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787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340509"/>
            <a:ext cx="2971800" cy="2667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a b c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| a S B 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c B  W 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W B 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W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W X  B 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B X  B 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b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B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 b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b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785959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The following CSG generates the language a</a:t>
            </a:r>
            <a:r>
              <a:rPr lang="en-US" baseline="30000" dirty="0" smtClean="0"/>
              <a:t>n 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 err="1" smtClean="0"/>
              <a:t>c</a:t>
            </a:r>
            <a:r>
              <a:rPr lang="en-US" baseline="30000" dirty="0" err="1" smtClean="0"/>
              <a:t>n</a:t>
            </a:r>
            <a:r>
              <a:rPr lang="en-US" dirty="0" smtClean="0"/>
              <a:t> for n &gt;=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8591" y="5519488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Note: CSGs will not be discussed further, nor examined, as part of P501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0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B7FF996A-9BAE-485E-A2E2-8898E6373739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Parsing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89772" y="1447800"/>
            <a:ext cx="8454203" cy="4424362"/>
          </a:xfrm>
        </p:spPr>
        <p:txBody>
          <a:bodyPr/>
          <a:lstStyle/>
          <a:p>
            <a:pPr eaLnBrk="1" hangingPunct="1"/>
            <a:r>
              <a:rPr lang="en-US" sz="2000" dirty="0" smtClean="0"/>
              <a:t>The syntax of most programming languages can be specified by a </a:t>
            </a:r>
            <a:r>
              <a:rPr lang="en-US" sz="2000" i="1" dirty="0" smtClean="0">
                <a:solidFill>
                  <a:schemeClr val="tx2"/>
                </a:solidFill>
              </a:rPr>
              <a:t>Context-Free </a:t>
            </a:r>
            <a:r>
              <a:rPr lang="en-US" sz="2000" i="1" dirty="0">
                <a:solidFill>
                  <a:schemeClr val="tx2"/>
                </a:solidFill>
              </a:rPr>
              <a:t>G</a:t>
            </a:r>
            <a:r>
              <a:rPr lang="en-US" sz="2000" i="1" dirty="0" smtClean="0">
                <a:solidFill>
                  <a:schemeClr val="tx2"/>
                </a:solidFill>
              </a:rPr>
              <a:t>rammar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 or CFG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/>
              <a:t>Parsing = </a:t>
            </a:r>
            <a:r>
              <a:rPr lang="en-US" sz="2000" dirty="0" smtClean="0"/>
              <a:t>"How </a:t>
            </a:r>
            <a:r>
              <a:rPr lang="en-US" sz="2000" dirty="0"/>
              <a:t>to fill the gap between </a:t>
            </a:r>
            <a:r>
              <a:rPr lang="en-US" sz="2000" dirty="0" smtClean="0"/>
              <a:t>Start Symbol and Sentence"</a:t>
            </a:r>
            <a:endParaRPr lang="en-US" sz="2000" dirty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L(G) = the </a:t>
            </a:r>
            <a:r>
              <a:rPr lang="en-US" sz="2000" i="1" dirty="0" smtClean="0"/>
              <a:t>language</a:t>
            </a:r>
            <a:r>
              <a:rPr lang="en-US" sz="2000" dirty="0" smtClean="0"/>
              <a:t> generated by G</a:t>
            </a:r>
            <a:br>
              <a:rPr lang="en-US" sz="2000" dirty="0" smtClean="0"/>
            </a:br>
            <a:r>
              <a:rPr lang="en-US" sz="2000" dirty="0" smtClean="0"/>
              <a:t>       = the set of </a:t>
            </a:r>
            <a:r>
              <a:rPr lang="en-US" sz="2000" i="1" dirty="0" smtClean="0"/>
              <a:t>sentences</a:t>
            </a:r>
            <a:r>
              <a:rPr lang="en-US" sz="2000" dirty="0" smtClean="0"/>
              <a:t> generated by G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Parsing: Given </a:t>
            </a:r>
            <a:r>
              <a:rPr lang="en-US" sz="2000" i="1" dirty="0" smtClean="0">
                <a:solidFill>
                  <a:schemeClr val="tx2"/>
                </a:solidFill>
              </a:rPr>
              <a:t>G</a:t>
            </a:r>
            <a:r>
              <a:rPr lang="en-US" sz="2000" dirty="0" smtClean="0"/>
              <a:t>  and a </a:t>
            </a:r>
            <a:r>
              <a:rPr lang="en-US" sz="2000" i="1" dirty="0" smtClean="0"/>
              <a:t>sentence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w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in </a:t>
            </a:r>
            <a:r>
              <a:rPr lang="en-US" sz="2000" i="1" dirty="0" smtClean="0">
                <a:solidFill>
                  <a:schemeClr val="tx2"/>
                </a:solidFill>
              </a:rPr>
              <a:t>L</a:t>
            </a:r>
            <a:r>
              <a:rPr lang="en-US" sz="2000" dirty="0" smtClean="0">
                <a:solidFill>
                  <a:schemeClr val="tx2"/>
                </a:solidFill>
              </a:rPr>
              <a:t>(</a:t>
            </a:r>
            <a:r>
              <a:rPr lang="en-US" sz="2000" i="1" dirty="0" smtClean="0">
                <a:solidFill>
                  <a:schemeClr val="tx2"/>
                </a:solidFill>
              </a:rPr>
              <a:t>G 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  <a:r>
              <a:rPr lang="en-US" sz="2000" dirty="0" smtClean="0"/>
              <a:t>, construct the derivation, </a:t>
            </a:r>
            <a:r>
              <a:rPr lang="en-US" sz="2000" dirty="0"/>
              <a:t>(</a:t>
            </a:r>
            <a:r>
              <a:rPr lang="en-US" sz="2000" dirty="0" smtClean="0"/>
              <a:t>parse tree) for </a:t>
            </a:r>
            <a:r>
              <a:rPr lang="en-US" sz="2000" i="1" dirty="0" smtClean="0"/>
              <a:t>w </a:t>
            </a:r>
            <a:r>
              <a:rPr lang="en-US" sz="2000" dirty="0" smtClean="0">
                <a:solidFill>
                  <a:srgbClr val="FF0000"/>
                </a:solidFill>
              </a:rPr>
              <a:t>in some order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eaLnBrk="1" hangingPunct="1"/>
            <a:endParaRPr lang="en-US" sz="2000" i="1" dirty="0" smtClean="0"/>
          </a:p>
          <a:p>
            <a:pPr eaLnBrk="1" hangingPunct="1"/>
            <a:r>
              <a:rPr lang="en-US" sz="2000" dirty="0" smtClean="0"/>
              <a:t>As we parse, </a:t>
            </a:r>
            <a:r>
              <a:rPr lang="en-US" sz="2000" dirty="0" smtClean="0">
                <a:solidFill>
                  <a:srgbClr val="FF0000"/>
                </a:solidFill>
              </a:rPr>
              <a:t>do something useful at each node </a:t>
            </a:r>
            <a:r>
              <a:rPr lang="en-US" sz="2000" dirty="0" smtClean="0"/>
              <a:t>in the tree</a:t>
            </a:r>
            <a:endParaRPr lang="en-US" sz="1800" dirty="0"/>
          </a:p>
          <a:p>
            <a:pPr lvl="1"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31B08648-EB58-4A33-B327-CADF2F843817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"in some order"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1522228"/>
            <a:ext cx="80010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Top-down</a:t>
            </a:r>
          </a:p>
          <a:p>
            <a:pPr lvl="1" eaLnBrk="1" hangingPunct="1"/>
            <a:r>
              <a:rPr lang="en-US" sz="2000" dirty="0" smtClean="0"/>
              <a:t>Start with the root</a:t>
            </a:r>
          </a:p>
          <a:p>
            <a:pPr lvl="1" eaLnBrk="1" hangingPunct="1"/>
            <a:r>
              <a:rPr lang="en-US" sz="2000" dirty="0" smtClean="0"/>
              <a:t>Traverse the parse tree depth-first; scan tokens, </a:t>
            </a:r>
            <a:r>
              <a:rPr lang="en-US" sz="2000" dirty="0" smtClean="0">
                <a:solidFill>
                  <a:srgbClr val="FF0000"/>
                </a:solidFill>
              </a:rPr>
              <a:t>L</a:t>
            </a:r>
            <a:r>
              <a:rPr lang="en-US" sz="2000" dirty="0" smtClean="0"/>
              <a:t>eft-to-right; create a </a:t>
            </a:r>
            <a:r>
              <a:rPr lang="en-US" sz="2000" dirty="0" smtClean="0">
                <a:solidFill>
                  <a:srgbClr val="FF0000"/>
                </a:solidFill>
              </a:rPr>
              <a:t>L</a:t>
            </a:r>
            <a:r>
              <a:rPr lang="en-US" sz="2000" dirty="0" smtClean="0"/>
              <a:t>eftmost derivation</a:t>
            </a:r>
          </a:p>
          <a:p>
            <a:pPr lvl="1" eaLnBrk="1" hangingPunct="1"/>
            <a:r>
              <a:rPr lang="en-US" sz="2000" dirty="0" smtClean="0">
                <a:solidFill>
                  <a:srgbClr val="FF0000"/>
                </a:solidFill>
              </a:rPr>
              <a:t>LL(k)</a:t>
            </a:r>
          </a:p>
          <a:p>
            <a:pPr lvl="1" eaLnBrk="1" hangingPunct="1"/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400" dirty="0" smtClean="0"/>
              <a:t>Bottom-up</a:t>
            </a:r>
          </a:p>
          <a:p>
            <a:pPr lvl="1" eaLnBrk="1" hangingPunct="1"/>
            <a:r>
              <a:rPr lang="en-US" sz="2000" dirty="0" smtClean="0"/>
              <a:t>Start at leaves and build up to the root</a:t>
            </a:r>
            <a:r>
              <a:rPr lang="en-US" sz="2000" dirty="0"/>
              <a:t>; scan tokens, </a:t>
            </a:r>
            <a:r>
              <a:rPr lang="en-US" sz="2000" dirty="0">
                <a:solidFill>
                  <a:srgbClr val="FF0000"/>
                </a:solidFill>
              </a:rPr>
              <a:t>L</a:t>
            </a:r>
            <a:r>
              <a:rPr lang="en-US" sz="2000" dirty="0"/>
              <a:t>eft-to-right; create a </a:t>
            </a:r>
            <a:r>
              <a:rPr lang="en-US" sz="2000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/>
              <a:t>ightmost derivation (in reverse)</a:t>
            </a:r>
          </a:p>
          <a:p>
            <a:pPr lvl="1" eaLnBrk="1" hangingPunct="1"/>
            <a:r>
              <a:rPr lang="en-US" sz="2000" dirty="0" smtClean="0">
                <a:solidFill>
                  <a:srgbClr val="FF0000"/>
                </a:solidFill>
              </a:rPr>
              <a:t>LR(k)</a:t>
            </a:r>
            <a:r>
              <a:rPr lang="en-US" sz="2000" dirty="0" smtClean="0"/>
              <a:t> and subsets:  LALR(k) and SLR(k)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9DA8C7DD-EAA1-413D-81E7-62FE6B35086B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"do something useful at each node"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600200"/>
            <a:ext cx="8382000" cy="43747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Perform some </a:t>
            </a:r>
            <a:r>
              <a:rPr lang="en-US" sz="2400" i="1" dirty="0" smtClean="0"/>
              <a:t>semantic action: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Construct nodes of full parse tree (rare)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Construct abstract syntax tree (common)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Construct linear, lower-level representation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like assembler code</a:t>
            </a:r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Generate target code on the fly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1-pass compiler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not common in production compilers: poor code quality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D4E97F76-1038-42C9-A3D4-C8BA8C821AFF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Context-Free Grammars – Formal Description</a:t>
            </a:r>
            <a:endParaRPr lang="en-US" sz="2800" dirty="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1447800"/>
            <a:ext cx="7772400" cy="456723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</a:t>
            </a:r>
            <a:r>
              <a:rPr lang="en-US" sz="2400" dirty="0" smtClean="0">
                <a:solidFill>
                  <a:schemeClr val="tx2"/>
                </a:solidFill>
              </a:rPr>
              <a:t>grammar G</a:t>
            </a:r>
            <a:r>
              <a:rPr lang="en-US" sz="2400" dirty="0" smtClean="0"/>
              <a:t> is a tuple &lt;N, </a:t>
            </a:r>
            <a:r>
              <a:rPr lang="en-US" sz="2400" dirty="0"/>
              <a:t>T</a:t>
            </a:r>
            <a:r>
              <a:rPr lang="en-US" sz="2400" dirty="0" smtClean="0"/>
              <a:t>, P, S&gt; where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N  a finite set of </a:t>
            </a:r>
            <a:r>
              <a:rPr lang="en-US" sz="2000" dirty="0">
                <a:solidFill>
                  <a:schemeClr val="tx2"/>
                </a:solidFill>
              </a:rPr>
              <a:t>N</a:t>
            </a:r>
            <a:r>
              <a:rPr lang="en-US" sz="2000" dirty="0" smtClean="0">
                <a:solidFill>
                  <a:schemeClr val="tx2"/>
                </a:solidFill>
              </a:rPr>
              <a:t>on-terminal </a:t>
            </a:r>
            <a:r>
              <a:rPr lang="en-US" sz="2000" dirty="0" smtClean="0"/>
              <a:t>symbols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/>
              <a:t>T</a:t>
            </a:r>
            <a:r>
              <a:rPr lang="en-US" sz="2000" dirty="0" smtClean="0"/>
              <a:t>  a finite set of </a:t>
            </a:r>
            <a:r>
              <a:rPr lang="en-US" sz="2000" dirty="0">
                <a:solidFill>
                  <a:schemeClr val="tx2"/>
                </a:solidFill>
              </a:rPr>
              <a:t>T</a:t>
            </a:r>
            <a:r>
              <a:rPr lang="en-US" sz="2000" dirty="0" smtClean="0">
                <a:solidFill>
                  <a:schemeClr val="tx2"/>
                </a:solidFill>
              </a:rPr>
              <a:t>erminal </a:t>
            </a:r>
            <a:r>
              <a:rPr lang="en-US" sz="2000" dirty="0" smtClean="0"/>
              <a:t>symbols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P  a finite set of </a:t>
            </a:r>
            <a:r>
              <a:rPr lang="en-US" sz="2000" dirty="0">
                <a:solidFill>
                  <a:schemeClr val="tx2"/>
                </a:solidFill>
              </a:rPr>
              <a:t>P</a:t>
            </a:r>
            <a:r>
              <a:rPr lang="en-US" sz="2000" dirty="0" smtClean="0">
                <a:solidFill>
                  <a:schemeClr val="tx2"/>
                </a:solidFill>
              </a:rPr>
              <a:t>roductions</a:t>
            </a:r>
          </a:p>
          <a:p>
            <a:pPr lvl="2" eaLnBrk="1" hangingPunct="1"/>
            <a:r>
              <a:rPr lang="en-US" sz="1800" dirty="0" smtClean="0"/>
              <a:t>A subset of N × (N </a:t>
            </a:r>
            <a:r>
              <a:rPr lang="en-US" sz="1800" dirty="0" smtClean="0">
                <a:sym typeface="Symbol" pitchFamily="18" charset="2"/>
              </a:rPr>
              <a:t> T</a:t>
            </a:r>
            <a:r>
              <a:rPr lang="en-US" sz="1800" dirty="0" smtClean="0"/>
              <a:t>) *</a:t>
            </a:r>
          </a:p>
          <a:p>
            <a:pPr lvl="2" eaLnBrk="1" hangingPunct="1"/>
            <a:endParaRPr lang="en-US" sz="1800" dirty="0" smtClean="0"/>
          </a:p>
          <a:p>
            <a:pPr lvl="1" eaLnBrk="1" hangingPunct="1"/>
            <a:r>
              <a:rPr lang="en-US" sz="2000" dirty="0" smtClean="0"/>
              <a:t>S  the </a:t>
            </a:r>
            <a:r>
              <a:rPr lang="en-US" sz="2000" dirty="0" smtClean="0">
                <a:solidFill>
                  <a:schemeClr val="tx2"/>
                </a:solidFill>
              </a:rPr>
              <a:t>start symbol</a:t>
            </a:r>
            <a:r>
              <a:rPr lang="en-US" sz="2000" dirty="0" smtClean="0"/>
              <a:t>, a distinguished element of N </a:t>
            </a:r>
          </a:p>
          <a:p>
            <a:pPr lvl="2" eaLnBrk="1" hangingPunct="1"/>
            <a:r>
              <a:rPr lang="en-US" sz="1800" dirty="0" smtClean="0"/>
              <a:t>If not specified otherwise, this is taken as the Non-Terminal on the LHS of the first production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9E57E601-47DC-47F5-BFD5-4D8F1A54514A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Standard Notations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1600200"/>
            <a:ext cx="7427912" cy="3886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a, b, c   		element of T</a:t>
            </a:r>
          </a:p>
          <a:p>
            <a:pPr eaLnBrk="1" hangingPunct="1"/>
            <a:r>
              <a:rPr lang="en-US" sz="2800" dirty="0"/>
              <a:t>A, B, C   		element of </a:t>
            </a:r>
            <a:r>
              <a:rPr lang="en-US" sz="2800" dirty="0" smtClean="0"/>
              <a:t>N</a:t>
            </a:r>
          </a:p>
          <a:p>
            <a:pPr eaLnBrk="1" hangingPunct="1"/>
            <a:r>
              <a:rPr lang="en-US" sz="2800" dirty="0" smtClean="0"/>
              <a:t>w, x, y, z   	elements of T*</a:t>
            </a:r>
          </a:p>
          <a:p>
            <a:pPr eaLnBrk="1" hangingPunct="1"/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X, Y, Z   		element of N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sym typeface="Symbol" panose="05050102010706020507" pitchFamily="18" charset="2"/>
              </a:rPr>
              <a:t>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</a:t>
            </a:r>
            <a:endParaRPr lang="en-US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l-GR" sz="2800" dirty="0" smtClean="0">
                <a:sym typeface="Symbol" pitchFamily="18" charset="2"/>
              </a:rPr>
              <a:t></a:t>
            </a:r>
            <a:r>
              <a:rPr lang="en-US" sz="2800" dirty="0" smtClean="0">
                <a:sym typeface="Symbol" pitchFamily="18" charset="2"/>
              </a:rPr>
              <a:t>, </a:t>
            </a:r>
            <a:r>
              <a:rPr lang="el-GR" sz="2800" dirty="0" smtClean="0">
                <a:sym typeface="Symbol" pitchFamily="18" charset="2"/>
              </a:rPr>
              <a:t></a:t>
            </a:r>
            <a:r>
              <a:rPr lang="en-US" sz="2800" dirty="0" smtClean="0">
                <a:sym typeface="Symbol" pitchFamily="18" charset="2"/>
              </a:rPr>
              <a:t>, </a:t>
            </a:r>
            <a:r>
              <a:rPr lang="el-GR" sz="2800" dirty="0" smtClean="0">
                <a:sym typeface="Symbol" pitchFamily="18" charset="2"/>
              </a:rPr>
              <a:t></a:t>
            </a:r>
            <a:r>
              <a:rPr lang="en-US" sz="2800" dirty="0" smtClean="0"/>
              <a:t>   		elements of (N </a:t>
            </a:r>
            <a:r>
              <a:rPr lang="en-US" sz="2800" dirty="0" smtClean="0">
                <a:sym typeface="Symbol" panose="05050102010706020507" pitchFamily="18" charset="2"/>
              </a:rPr>
              <a:t> </a:t>
            </a:r>
            <a:r>
              <a:rPr lang="en-US" sz="2800" dirty="0" smtClean="0"/>
              <a:t>T)*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(A, </a:t>
            </a:r>
            <a:r>
              <a:rPr lang="el-GR" sz="2800" dirty="0" smtClean="0">
                <a:sym typeface="Symbol" pitchFamily="18" charset="2"/>
              </a:rPr>
              <a:t></a:t>
            </a:r>
            <a:r>
              <a:rPr lang="en-US" sz="2800" dirty="0">
                <a:sym typeface="Symbol" pitchFamily="18" charset="2"/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anose="05050102010706020507" pitchFamily="18" charset="2"/>
              </a:rPr>
              <a:t> </a:t>
            </a:r>
            <a:r>
              <a:rPr lang="en-US" sz="2800" dirty="0" smtClean="0"/>
              <a:t>P  =&gt;  A </a:t>
            </a:r>
            <a:r>
              <a:rPr lang="en-US" sz="2800" dirty="0">
                <a:sym typeface="Symbol" panose="05050102010706020507" pitchFamily="18" charset="2"/>
              </a:rPr>
              <a:t></a:t>
            </a:r>
            <a:r>
              <a:rPr lang="en-US" sz="2800" dirty="0"/>
              <a:t> </a:t>
            </a:r>
            <a:r>
              <a:rPr lang="el-GR" sz="2800" dirty="0" smtClean="0">
                <a:sym typeface="Symbol" pitchFamily="18" charset="2"/>
              </a:rPr>
              <a:t></a:t>
            </a:r>
            <a:endParaRPr lang="el-GR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1450897" y="3112122"/>
            <a:ext cx="2042119" cy="1095812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C-</a:t>
            </a:r>
            <a:fld id="{715D77DC-0A04-400D-875A-632CFC0380A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81" y="1036924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38927" y="1023533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20281" y="1036924"/>
            <a:ext cx="1447800" cy="9144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Front End</a:t>
            </a: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86327" y="1023533"/>
            <a:ext cx="1447800" cy="91440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 End</a:t>
            </a:r>
          </a:p>
        </p:txBody>
      </p:sp>
      <p:sp>
        <p:nvSpPr>
          <p:cNvPr id="1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615481" y="1494124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98377" y="1480733"/>
            <a:ext cx="4879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234127" y="1480733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22812" y="2717256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Scan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16236" y="2338586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chars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83580" y="307561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tokens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58382" y="388846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AST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43097" y="4693217"/>
            <a:ext cx="105772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0401" y="5488969"/>
            <a:ext cx="299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AST = Abstract Syntax Tree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0325" y="5824398"/>
            <a:ext cx="363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 = Intermediate Representation</a:t>
            </a:r>
            <a:endParaRPr lang="en-US" dirty="0"/>
          </a:p>
        </p:txBody>
      </p:sp>
      <p:sp>
        <p:nvSpPr>
          <p:cNvPr id="27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50577" y="1008381"/>
            <a:ext cx="1447800" cy="91440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‘Middle End’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368081" y="1494124"/>
            <a:ext cx="482497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06415" y="2727929"/>
            <a:ext cx="1121987" cy="1767871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Optimize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26136" y="2719060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Select Instructions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22812" y="3525115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122813" y="4267301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Convert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26133" y="3467161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Allocate 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26131" y="4192547"/>
            <a:ext cx="2092887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Emit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26133" y="4930441"/>
            <a:ext cx="2092885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Machine Code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825727" y="2344791"/>
            <a:ext cx="867571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639026" y="4606801"/>
            <a:ext cx="1121987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26134" y="2360523"/>
            <a:ext cx="160799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626136" y="3095844"/>
            <a:ext cx="160743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26130" y="3848160"/>
            <a:ext cx="160744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cxnSp>
        <p:nvCxnSpPr>
          <p:cNvPr id="19" name="Elbow Connector 18"/>
          <p:cNvCxnSpPr>
            <a:stCxn id="33" idx="2"/>
            <a:endCxn id="29" idx="0"/>
          </p:cNvCxnSpPr>
          <p:nvPr/>
        </p:nvCxnSpPr>
        <p:spPr bwMode="auto">
          <a:xfrm rot="5400000" flipH="1" flipV="1">
            <a:off x="2638534" y="2745608"/>
            <a:ext cx="1846553" cy="1811196"/>
          </a:xfrm>
          <a:prstGeom prst="bentConnector5">
            <a:avLst>
              <a:gd name="adj1" fmla="val -31245"/>
              <a:gd name="adj2" fmla="val 49238"/>
              <a:gd name="adj3" fmla="val 132423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9" idx="2"/>
            <a:endCxn id="31" idx="0"/>
          </p:cNvCxnSpPr>
          <p:nvPr/>
        </p:nvCxnSpPr>
        <p:spPr bwMode="auto">
          <a:xfrm rot="5400000" flipH="1" flipV="1">
            <a:off x="4681624" y="2504845"/>
            <a:ext cx="1776740" cy="2205170"/>
          </a:xfrm>
          <a:prstGeom prst="bentConnector5">
            <a:avLst>
              <a:gd name="adj1" fmla="val -37373"/>
              <a:gd name="adj2" fmla="val 38993"/>
              <a:gd name="adj3" fmla="val 133697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7" idx="0"/>
          </p:cNvCxnSpPr>
          <p:nvPr/>
        </p:nvCxnSpPr>
        <p:spPr bwMode="auto">
          <a:xfrm flipH="1">
            <a:off x="2656212" y="2133600"/>
            <a:ext cx="10788" cy="58365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endCxn id="32" idx="0"/>
          </p:cNvCxnSpPr>
          <p:nvPr/>
        </p:nvCxnSpPr>
        <p:spPr bwMode="auto">
          <a:xfrm>
            <a:off x="2644181" y="3046823"/>
            <a:ext cx="12031" cy="47829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32" idx="2"/>
            <a:endCxn id="33" idx="0"/>
          </p:cNvCxnSpPr>
          <p:nvPr/>
        </p:nvCxnSpPr>
        <p:spPr bwMode="auto">
          <a:xfrm>
            <a:off x="2656212" y="3832296"/>
            <a:ext cx="1" cy="435005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31" idx="2"/>
            <a:endCxn id="34" idx="0"/>
          </p:cNvCxnSpPr>
          <p:nvPr/>
        </p:nvCxnSpPr>
        <p:spPr bwMode="auto">
          <a:xfrm flipH="1">
            <a:off x="6672576" y="3015974"/>
            <a:ext cx="3" cy="451187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34" idx="2"/>
            <a:endCxn id="35" idx="0"/>
          </p:cNvCxnSpPr>
          <p:nvPr/>
        </p:nvCxnSpPr>
        <p:spPr bwMode="auto">
          <a:xfrm flipH="1">
            <a:off x="6672575" y="3764075"/>
            <a:ext cx="1" cy="42847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35" idx="2"/>
            <a:endCxn id="41" idx="0"/>
          </p:cNvCxnSpPr>
          <p:nvPr/>
        </p:nvCxnSpPr>
        <p:spPr bwMode="auto">
          <a:xfrm>
            <a:off x="6672575" y="4489461"/>
            <a:ext cx="1" cy="44098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Parsing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2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BD037F2B-90DC-4204-84DD-CC4B73FC0AFF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Derivation Relations (1)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2133600"/>
            <a:ext cx="7924800" cy="3392487"/>
          </a:xfrm>
        </p:spPr>
        <p:txBody>
          <a:bodyPr/>
          <a:lstStyle/>
          <a:p>
            <a:pPr eaLnBrk="1" hangingPunct="1"/>
            <a:r>
              <a:rPr lang="en-US" dirty="0"/>
              <a:t>i</a:t>
            </a:r>
            <a:r>
              <a:rPr lang="en-US" dirty="0" smtClean="0"/>
              <a:t>f B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l-GR" dirty="0" smtClean="0">
                <a:sym typeface="Symbol" pitchFamily="18" charset="2"/>
              </a:rPr>
              <a:t>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 </a:t>
            </a:r>
            <a:r>
              <a:rPr lang="en-US" dirty="0" smtClean="0"/>
              <a:t>P  then </a:t>
            </a:r>
            <a:r>
              <a:rPr lang="el-GR" dirty="0" smtClean="0">
                <a:sym typeface="Symbol" pitchFamily="18" charset="2"/>
              </a:rPr>
              <a:t>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/>
              <a:t> </a:t>
            </a:r>
            <a:r>
              <a:rPr lang="el-GR" dirty="0" smtClean="0">
                <a:sym typeface="Symbol" pitchFamily="18" charset="2"/>
              </a:rPr>
              <a:t></a:t>
            </a:r>
            <a:r>
              <a:rPr lang="en-US" dirty="0" smtClean="0"/>
              <a:t> =&gt; </a:t>
            </a:r>
            <a:r>
              <a:rPr lang="el-GR" dirty="0" smtClean="0">
                <a:sym typeface="Symbol" pitchFamily="18" charset="2"/>
              </a:rPr>
              <a:t>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dirty="0" smtClean="0"/>
              <a:t> </a:t>
            </a:r>
            <a:r>
              <a:rPr lang="el-GR" dirty="0" smtClean="0">
                <a:sym typeface="Symbol" pitchFamily="18" charset="2"/>
              </a:rPr>
              <a:t></a:t>
            </a:r>
            <a:endParaRPr lang="en-US" dirty="0" smtClean="0">
              <a:sym typeface="Symbol" pitchFamily="18" charset="2"/>
            </a:endParaRPr>
          </a:p>
          <a:p>
            <a:pPr lvl="1" eaLnBrk="1" hangingPunct="1"/>
            <a:r>
              <a:rPr lang="en-US" sz="2400" dirty="0" smtClean="0">
                <a:sym typeface="Symbol" pitchFamily="18" charset="2"/>
              </a:rPr>
              <a:t>simply affirms G is context-free</a:t>
            </a:r>
            <a:endParaRPr lang="en-US" sz="2400" dirty="0" smtClean="0"/>
          </a:p>
          <a:p>
            <a:pPr marL="457200" lvl="1" indent="0" eaLnBrk="1" hangingPunct="1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dirty="0" smtClean="0"/>
              <a:t>A  =&gt;*  </a:t>
            </a:r>
            <a:r>
              <a:rPr lang="el-GR" dirty="0" smtClean="0">
                <a:sym typeface="Symbol" pitchFamily="18" charset="2"/>
              </a:rPr>
              <a:t>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sz="2400" dirty="0" smtClean="0"/>
              <a:t>denotes there is a chain of zero-or-more productions, starting with A, that generates </a:t>
            </a:r>
            <a:r>
              <a:rPr lang="el-GR" sz="2400" dirty="0" smtClean="0">
                <a:sym typeface="Symbol" pitchFamily="18" charset="2"/>
              </a:rPr>
              <a:t></a:t>
            </a:r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400" dirty="0" smtClean="0"/>
              <a:t>transitive closure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EEB76FF3-E9A6-4763-91C4-D2743D2D8B6E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Derivation Relations (2)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1517073"/>
            <a:ext cx="7924800" cy="4114800"/>
          </a:xfrm>
        </p:spPr>
        <p:txBody>
          <a:bodyPr/>
          <a:lstStyle/>
          <a:p>
            <a:pPr eaLnBrk="1" hangingPunct="1"/>
            <a:r>
              <a:rPr lang="en-US" sz="2400" dirty="0"/>
              <a:t>if </a:t>
            </a:r>
            <a:r>
              <a:rPr lang="en-US" sz="2400" dirty="0" smtClean="0"/>
              <a:t>B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l-GR" sz="2400" dirty="0" smtClean="0">
                <a:sym typeface="Symbol" pitchFamily="18" charset="2"/>
              </a:rPr>
              <a:t></a:t>
            </a:r>
            <a:r>
              <a:rPr lang="en-US" sz="2400" dirty="0" smtClean="0"/>
              <a:t> </a:t>
            </a:r>
            <a:r>
              <a:rPr lang="en-US" sz="2400" dirty="0">
                <a:sym typeface="Symbol" panose="05050102010706020507" pitchFamily="18" charset="2"/>
              </a:rPr>
              <a:t> </a:t>
            </a:r>
            <a:r>
              <a:rPr lang="en-US" sz="2400" dirty="0"/>
              <a:t>P </a:t>
            </a:r>
            <a:r>
              <a:rPr lang="en-US" sz="2400" dirty="0" smtClean="0"/>
              <a:t> then </a:t>
            </a:r>
            <a:r>
              <a:rPr lang="en-US" sz="2400" dirty="0"/>
              <a:t>w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 </a:t>
            </a:r>
            <a:r>
              <a:rPr lang="el-GR" sz="2400" dirty="0" smtClean="0">
                <a:sym typeface="Symbol" pitchFamily="18" charset="2"/>
              </a:rPr>
              <a:t></a:t>
            </a:r>
            <a:r>
              <a:rPr lang="en-US" sz="2400" dirty="0" smtClean="0"/>
              <a:t> =&gt;</a:t>
            </a:r>
            <a:r>
              <a:rPr lang="en-US" sz="2400" baseline="-25000" dirty="0" smtClean="0">
                <a:solidFill>
                  <a:srgbClr val="FF0000"/>
                </a:solidFill>
              </a:rPr>
              <a:t>lm</a:t>
            </a:r>
            <a:r>
              <a:rPr lang="en-US" sz="2400" dirty="0" smtClean="0"/>
              <a:t> w </a:t>
            </a:r>
            <a:r>
              <a:rPr lang="el-GR" sz="2400" dirty="0" smtClean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dirty="0" smtClean="0"/>
              <a:t> </a:t>
            </a:r>
            <a:r>
              <a:rPr lang="el-GR" sz="2400" dirty="0" smtClean="0">
                <a:sym typeface="Symbol" pitchFamily="18" charset="2"/>
              </a:rPr>
              <a:t></a:t>
            </a:r>
            <a:endParaRPr lang="en-US" sz="2400" dirty="0" smtClean="0"/>
          </a:p>
          <a:p>
            <a:pPr lvl="1" eaLnBrk="1" hangingPunct="1"/>
            <a:r>
              <a:rPr lang="en-US" sz="2000" dirty="0" smtClean="0"/>
              <a:t>derives </a:t>
            </a:r>
            <a:r>
              <a:rPr lang="en-US" sz="2000" i="1" dirty="0" smtClean="0">
                <a:solidFill>
                  <a:schemeClr val="tx2"/>
                </a:solidFill>
              </a:rPr>
              <a:t>leftmost</a:t>
            </a:r>
          </a:p>
          <a:p>
            <a:pPr lvl="1" eaLnBrk="1" hangingPunct="1"/>
            <a:r>
              <a:rPr lang="en-US" sz="2000" dirty="0" smtClean="0"/>
              <a:t>prefix of A is all terminals (by construction)</a:t>
            </a:r>
          </a:p>
          <a:p>
            <a:pPr lvl="1" eaLnBrk="1" hangingPunct="1"/>
            <a:endParaRPr lang="en-US" sz="20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400" dirty="0"/>
              <a:t>if </a:t>
            </a:r>
            <a:r>
              <a:rPr lang="en-US" sz="2400" dirty="0" smtClean="0"/>
              <a:t>B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l-GR" sz="2400" dirty="0" smtClean="0">
                <a:sym typeface="Symbol" pitchFamily="18" charset="2"/>
              </a:rPr>
              <a:t></a:t>
            </a:r>
            <a:r>
              <a:rPr lang="en-US" sz="2400" dirty="0" smtClean="0"/>
              <a:t> </a:t>
            </a:r>
            <a:r>
              <a:rPr lang="en-US" sz="2400" dirty="0">
                <a:sym typeface="Symbol" panose="05050102010706020507" pitchFamily="18" charset="2"/>
              </a:rPr>
              <a:t> </a:t>
            </a:r>
            <a:r>
              <a:rPr lang="en-US" sz="2400" dirty="0"/>
              <a:t>P </a:t>
            </a:r>
            <a:r>
              <a:rPr lang="en-US" sz="2400" dirty="0" smtClean="0"/>
              <a:t> then </a:t>
            </a:r>
            <a:r>
              <a:rPr lang="el-GR" sz="2400" dirty="0" smtClean="0">
                <a:sym typeface="Symbol" pitchFamily="18" charset="2"/>
              </a:rPr>
              <a:t>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 w =&gt;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rm</a:t>
            </a:r>
            <a:r>
              <a:rPr lang="en-US" sz="2400" dirty="0" smtClean="0"/>
              <a:t> </a:t>
            </a:r>
            <a:r>
              <a:rPr lang="el-GR" sz="2400" dirty="0" smtClean="0">
                <a:sym typeface="Symbol" pitchFamily="18" charset="2"/>
              </a:rPr>
              <a:t>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dirty="0" smtClean="0"/>
              <a:t> w</a:t>
            </a:r>
          </a:p>
          <a:p>
            <a:pPr lvl="1" eaLnBrk="1" hangingPunct="1"/>
            <a:r>
              <a:rPr lang="en-US" sz="2000" dirty="0" smtClean="0"/>
              <a:t>derives </a:t>
            </a:r>
            <a:r>
              <a:rPr lang="en-US" sz="2000" i="1" dirty="0" smtClean="0">
                <a:solidFill>
                  <a:schemeClr val="tx2"/>
                </a:solidFill>
              </a:rPr>
              <a:t>rightmost</a:t>
            </a:r>
          </a:p>
          <a:p>
            <a:pPr lvl="1" eaLnBrk="1" hangingPunct="1"/>
            <a:r>
              <a:rPr lang="en-US" sz="2000" dirty="0" smtClean="0"/>
              <a:t>prefix of A may include terminals and non-terminals</a:t>
            </a:r>
          </a:p>
          <a:p>
            <a:pPr lvl="1" eaLnBrk="1" hangingPunct="1"/>
            <a:endParaRPr lang="en-US" sz="20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400" dirty="0" smtClean="0"/>
              <a:t>We will only be interested in leftmost and rightmost derivations – not random orderings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03F52E85-BA0D-4738-B70D-61344C389FA0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Languages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905000"/>
            <a:ext cx="8229600" cy="3052762"/>
          </a:xfrm>
        </p:spPr>
        <p:txBody>
          <a:bodyPr/>
          <a:lstStyle/>
          <a:p>
            <a:pPr marL="342900" lvl="1" indent="-342900" eaLnBrk="1" hangingPunct="1">
              <a:buClr>
                <a:schemeClr val="folHlink"/>
              </a:buClr>
              <a:buSzPct val="60000"/>
            </a:pPr>
            <a:r>
              <a:rPr lang="en-US" sz="2000" dirty="0"/>
              <a:t>All the sentences (strings of Terminals) I can generate from </a:t>
            </a:r>
            <a:r>
              <a:rPr lang="en-US" sz="2000" dirty="0" err="1" smtClean="0"/>
              <a:t>NonTerminal</a:t>
            </a:r>
            <a:r>
              <a:rPr lang="en-US" sz="2000" dirty="0" smtClean="0"/>
              <a:t> A:</a:t>
            </a:r>
            <a:endParaRPr lang="en-US" sz="2000" dirty="0"/>
          </a:p>
          <a:p>
            <a:pPr lvl="1" eaLnBrk="1" hangingPunct="1"/>
            <a:r>
              <a:rPr lang="en-US" sz="2000" dirty="0" smtClean="0"/>
              <a:t>For A </a:t>
            </a:r>
            <a:r>
              <a:rPr lang="en-US" sz="2000" dirty="0" smtClean="0">
                <a:sym typeface="Symbol" panose="05050102010706020507" pitchFamily="18" charset="2"/>
              </a:rPr>
              <a:t> </a:t>
            </a:r>
            <a:r>
              <a:rPr lang="en-US" sz="2000" dirty="0" smtClean="0"/>
              <a:t>N, L(A) = { w | A =&gt;* w }</a:t>
            </a:r>
          </a:p>
          <a:p>
            <a:pPr eaLnBrk="1" hangingPunct="1"/>
            <a:endParaRPr lang="en-US" sz="2400" dirty="0" smtClean="0"/>
          </a:p>
          <a:p>
            <a:pPr marL="342900" lvl="1" indent="-342900" eaLnBrk="1" hangingPunct="1">
              <a:buClr>
                <a:schemeClr val="folHlink"/>
              </a:buClr>
              <a:buSzPct val="60000"/>
            </a:pPr>
            <a:r>
              <a:rPr lang="en-US" sz="2000" dirty="0"/>
              <a:t>All the sentences (strings of Terminal) I can generate from start </a:t>
            </a:r>
            <a:r>
              <a:rPr lang="en-US" sz="2000" dirty="0" smtClean="0"/>
              <a:t>symbol S:</a:t>
            </a:r>
            <a:endParaRPr lang="en-US" sz="2000" dirty="0"/>
          </a:p>
          <a:p>
            <a:pPr lvl="1" eaLnBrk="1" hangingPunct="1"/>
            <a:r>
              <a:rPr lang="en-US" sz="2000" dirty="0" smtClean="0"/>
              <a:t>If S is the start symbol of grammar G, define L(G ) = L(S)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F0E63F6C-889A-4C60-8C61-87BBDE0A460D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Reduced Grammars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5790" y="1905001"/>
            <a:ext cx="8334375" cy="2895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Grammar G  is </a:t>
            </a:r>
            <a:r>
              <a:rPr lang="en-US" sz="2400" dirty="0" smtClean="0">
                <a:solidFill>
                  <a:schemeClr val="tx2"/>
                </a:solidFill>
              </a:rPr>
              <a:t>reduced </a:t>
            </a:r>
            <a:r>
              <a:rPr lang="en-US" sz="2400" dirty="0" err="1" smtClean="0"/>
              <a:t>iff</a:t>
            </a:r>
            <a:r>
              <a:rPr lang="en-US" sz="2400" dirty="0" smtClean="0"/>
              <a:t> for every production</a:t>
            </a:r>
            <a:br>
              <a:rPr lang="en-US" sz="2400" dirty="0" smtClean="0"/>
            </a:br>
            <a:r>
              <a:rPr lang="en-US" sz="2400" dirty="0" smtClean="0"/>
              <a:t>A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l-GR" sz="2400" dirty="0" smtClean="0">
                <a:sym typeface="Symbol" pitchFamily="18" charset="2"/>
              </a:rPr>
              <a:t></a:t>
            </a:r>
            <a:r>
              <a:rPr lang="en-US" sz="2400" dirty="0" smtClean="0"/>
              <a:t> in P  there is some derivation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 S =&gt;* x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z =&gt; x </a:t>
            </a:r>
            <a:r>
              <a:rPr lang="el-GR" sz="2400" dirty="0" smtClean="0">
                <a:solidFill>
                  <a:srgbClr val="FF0000"/>
                </a:solidFill>
                <a:sym typeface="Symbol" pitchFamily="18" charset="2"/>
              </a:rPr>
              <a:t></a:t>
            </a:r>
            <a:r>
              <a:rPr lang="en-US" sz="2400" dirty="0" smtClean="0"/>
              <a:t> z =&gt;* xyz </a:t>
            </a:r>
          </a:p>
          <a:p>
            <a:pPr lvl="1" eaLnBrk="1" hangingPunct="1"/>
            <a:r>
              <a:rPr lang="en-US" sz="2000" dirty="0" err="1"/>
              <a:t>i</a:t>
            </a:r>
            <a:r>
              <a:rPr lang="en-US" sz="2000" dirty="0" err="1" smtClean="0"/>
              <a:t>e</a:t>
            </a:r>
            <a:r>
              <a:rPr lang="en-US" sz="2000" dirty="0" smtClean="0"/>
              <a:t>, no production is useless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Convention: we will use only reduced grammars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884E88EE-A10C-4B76-A94D-B63D9B351252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30818" y="1447800"/>
            <a:ext cx="83820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Grammar G  is </a:t>
            </a:r>
            <a:r>
              <a:rPr lang="en-US" sz="2400" dirty="0" smtClean="0">
                <a:solidFill>
                  <a:schemeClr val="tx2"/>
                </a:solidFill>
              </a:rPr>
              <a:t>unambiguous </a:t>
            </a:r>
            <a:r>
              <a:rPr lang="en-US" sz="2400" dirty="0" err="1" smtClean="0"/>
              <a:t>iff</a:t>
            </a:r>
            <a:r>
              <a:rPr lang="en-US" sz="2400" dirty="0" smtClean="0"/>
              <a:t> every </a:t>
            </a:r>
            <a:r>
              <a:rPr lang="en-US" sz="2400" dirty="0" smtClean="0">
                <a:solidFill>
                  <a:srgbClr val="0000FF"/>
                </a:solidFill>
              </a:rPr>
              <a:t>w</a:t>
            </a:r>
            <a:r>
              <a:rPr lang="en-US" sz="2400" dirty="0" smtClean="0"/>
              <a:t> in L(G ) has a unique leftmost (or rightmost) derivation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Fact: unique leftmost or unique rightmost implies the other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grammar lacking this property is </a:t>
            </a:r>
            <a:r>
              <a:rPr lang="en-US" sz="2400" dirty="0" smtClean="0">
                <a:solidFill>
                  <a:schemeClr val="tx2"/>
                </a:solidFill>
              </a:rPr>
              <a:t>ambiguous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Note: other grammars that generate the same language may be unambiguous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So, "ambiguous</a:t>
            </a:r>
            <a:r>
              <a:rPr lang="en-US" sz="2000" dirty="0"/>
              <a:t>" applies to a grammar – not a language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 need unambiguous grammars for parsing (well mostly: see later)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Ambiguous Grammars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C88A868D-FBE8-4DA0-8517-B70F92D8429E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Example: Ambiguous Grammar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46087" y="2117952"/>
            <a:ext cx="84978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Op </a:t>
            </a:r>
            <a:r>
              <a:rPr lang="en-US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Dig</a:t>
            </a:r>
          </a:p>
          <a:p>
            <a:pPr eaLnBrk="1" hangingPunct="1">
              <a:buNone/>
            </a:pPr>
            <a:r>
              <a:rPr 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| - | * | /</a:t>
            </a:r>
          </a:p>
          <a:p>
            <a:pPr eaLnBrk="1" hangingPunct="1">
              <a:buNone/>
            </a:pPr>
            <a:r>
              <a:rPr 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Dig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 | 1 | 2 | 3 | 4 | 5 | 6 | 7 | 8 | 9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000" dirty="0" smtClean="0"/>
              <a:t>Exercise: show that this is ambiguous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r>
              <a:rPr lang="en-US" sz="1800" dirty="0" smtClean="0"/>
              <a:t>How?  Show two different leftmost or rightmost derivations for the same string</a:t>
            </a:r>
          </a:p>
          <a:p>
            <a:pPr lvl="1" eaLnBrk="1" hangingPunct="1"/>
            <a:r>
              <a:rPr lang="en-US" sz="1800" dirty="0" smtClean="0"/>
              <a:t>Equivalently: show two different parse trees for the same string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2+3*4 – part 1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38699" y="1495454"/>
            <a:ext cx="8596752" cy="52165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Give a leftmost derivation of 2+3*4; show the parse tree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37075" y="148212"/>
            <a:ext cx="4467340" cy="103028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+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–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* </a:t>
            </a:r>
            <a:r>
              <a:rPr lang="en-US" kern="0" dirty="0" err="1" smtClean="0">
                <a:latin typeface="+mn-lt"/>
              </a:rPr>
              <a:t>Exp</a:t>
            </a:r>
            <a:endParaRPr lang="en-US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 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/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Dig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Dig</a:t>
            </a:r>
            <a:r>
              <a:rPr lang="en-US" i="1" kern="0" dirty="0">
                <a:latin typeface="+mn-lt"/>
              </a:rPr>
              <a:t> </a:t>
            </a:r>
            <a:r>
              <a:rPr lang="en-US" i="1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[0-9]</a:t>
            </a:r>
            <a:endParaRPr lang="en-US" kern="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563436" y="2563564"/>
            <a:ext cx="56515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0837" y="2627670"/>
            <a:ext cx="3646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11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2+3*4 </a:t>
            </a:r>
            <a:r>
              <a:rPr lang="en-US" dirty="0" smtClean="0"/>
              <a:t>– part 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8182" y="2225541"/>
            <a:ext cx="56515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38739" y="3276600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14283" y="3264424"/>
            <a:ext cx="556275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Arrow Connector 3"/>
          <p:cNvCxnSpPr>
            <a:stCxn id="2" idx="2"/>
            <a:endCxn id="9" idx="0"/>
          </p:cNvCxnSpPr>
          <p:nvPr/>
        </p:nvCxnSpPr>
        <p:spPr bwMode="auto">
          <a:xfrm flipH="1">
            <a:off x="4830839" y="2656490"/>
            <a:ext cx="1069918" cy="6201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>
            <a:stCxn id="2" idx="2"/>
            <a:endCxn id="10" idx="0"/>
          </p:cNvCxnSpPr>
          <p:nvPr/>
        </p:nvCxnSpPr>
        <p:spPr bwMode="auto">
          <a:xfrm>
            <a:off x="5900757" y="2656490"/>
            <a:ext cx="1491664" cy="6079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5630199" y="5791200"/>
            <a:ext cx="57785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+</a:t>
            </a:r>
          </a:p>
        </p:txBody>
      </p:sp>
      <p:cxnSp>
        <p:nvCxnSpPr>
          <p:cNvPr id="11" name="Straight Arrow Connector 10"/>
          <p:cNvCxnSpPr>
            <a:stCxn id="2" idx="2"/>
            <a:endCxn id="15" idx="0"/>
          </p:cNvCxnSpPr>
          <p:nvPr/>
        </p:nvCxnSpPr>
        <p:spPr bwMode="auto">
          <a:xfrm>
            <a:off x="5900757" y="2656490"/>
            <a:ext cx="18367" cy="31347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10837" y="2627670"/>
            <a:ext cx="3646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37075" y="148212"/>
            <a:ext cx="4467340" cy="103028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+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–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* </a:t>
            </a:r>
            <a:r>
              <a:rPr lang="en-US" kern="0" dirty="0" err="1" smtClean="0">
                <a:latin typeface="+mn-lt"/>
              </a:rPr>
              <a:t>Exp</a:t>
            </a:r>
            <a:endParaRPr lang="en-US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 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/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Dig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Dig</a:t>
            </a:r>
            <a:r>
              <a:rPr lang="en-US" i="1" kern="0" dirty="0">
                <a:latin typeface="+mn-lt"/>
              </a:rPr>
              <a:t> </a:t>
            </a:r>
            <a:r>
              <a:rPr lang="en-US" i="1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[0-9]</a:t>
            </a:r>
            <a:endParaRPr lang="en-US" kern="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262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2+3*4 </a:t>
            </a:r>
            <a:r>
              <a:rPr lang="en-US" dirty="0" smtClean="0"/>
              <a:t>– part 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8182" y="2225541"/>
            <a:ext cx="56515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38739" y="3276600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14283" y="3264424"/>
            <a:ext cx="556275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Arrow Connector 3"/>
          <p:cNvCxnSpPr>
            <a:stCxn id="2" idx="2"/>
            <a:endCxn id="9" idx="0"/>
          </p:cNvCxnSpPr>
          <p:nvPr/>
        </p:nvCxnSpPr>
        <p:spPr bwMode="auto">
          <a:xfrm flipH="1">
            <a:off x="4830839" y="2656490"/>
            <a:ext cx="1069918" cy="6201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>
            <a:stCxn id="2" idx="2"/>
            <a:endCxn id="10" idx="0"/>
          </p:cNvCxnSpPr>
          <p:nvPr/>
        </p:nvCxnSpPr>
        <p:spPr bwMode="auto">
          <a:xfrm>
            <a:off x="5900757" y="2656490"/>
            <a:ext cx="1491664" cy="6079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10837" y="2627670"/>
            <a:ext cx="36468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16457" y="4197993"/>
            <a:ext cx="62876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830839" y="3707549"/>
            <a:ext cx="0" cy="4904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5630199" y="5791200"/>
            <a:ext cx="57785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+</a:t>
            </a:r>
          </a:p>
        </p:txBody>
      </p:sp>
      <p:cxnSp>
        <p:nvCxnSpPr>
          <p:cNvPr id="46" name="Straight Arrow Connector 45"/>
          <p:cNvCxnSpPr>
            <a:endCxn id="45" idx="0"/>
          </p:cNvCxnSpPr>
          <p:nvPr/>
        </p:nvCxnSpPr>
        <p:spPr bwMode="auto">
          <a:xfrm>
            <a:off x="5900757" y="2656490"/>
            <a:ext cx="18367" cy="31347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37075" y="148212"/>
            <a:ext cx="4467340" cy="103028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+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–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* </a:t>
            </a:r>
            <a:r>
              <a:rPr lang="en-US" kern="0" dirty="0" err="1" smtClean="0">
                <a:latin typeface="+mn-lt"/>
              </a:rPr>
              <a:t>Exp</a:t>
            </a:r>
            <a:endParaRPr lang="en-US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 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/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Dig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Dig</a:t>
            </a:r>
            <a:r>
              <a:rPr lang="en-US" i="1" kern="0" dirty="0">
                <a:latin typeface="+mn-lt"/>
              </a:rPr>
              <a:t> </a:t>
            </a:r>
            <a:r>
              <a:rPr lang="en-US" i="1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[0-9]</a:t>
            </a:r>
            <a:endParaRPr lang="en-US" kern="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28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2+3*4 – part </a:t>
            </a:r>
            <a:r>
              <a:rPr lang="en-US" dirty="0" smtClean="0"/>
              <a:t>4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8182" y="2225541"/>
            <a:ext cx="56515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38739" y="3276600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14283" y="3264424"/>
            <a:ext cx="556275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Arrow Connector 3"/>
          <p:cNvCxnSpPr>
            <a:stCxn id="2" idx="2"/>
            <a:endCxn id="9" idx="0"/>
          </p:cNvCxnSpPr>
          <p:nvPr/>
        </p:nvCxnSpPr>
        <p:spPr bwMode="auto">
          <a:xfrm flipH="1">
            <a:off x="4830839" y="2656490"/>
            <a:ext cx="1069918" cy="6201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>
            <a:stCxn id="2" idx="2"/>
            <a:endCxn id="10" idx="0"/>
          </p:cNvCxnSpPr>
          <p:nvPr/>
        </p:nvCxnSpPr>
        <p:spPr bwMode="auto">
          <a:xfrm>
            <a:off x="5900757" y="2656490"/>
            <a:ext cx="1491664" cy="6079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10837" y="2627670"/>
            <a:ext cx="3646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16457" y="4197993"/>
            <a:ext cx="62876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830839" y="3707549"/>
            <a:ext cx="0" cy="4904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640339" y="6079161"/>
            <a:ext cx="38100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830839" y="4628942"/>
            <a:ext cx="0" cy="14502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5634224" y="6056921"/>
            <a:ext cx="57785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+</a:t>
            </a:r>
          </a:p>
        </p:txBody>
      </p:sp>
      <p:cxnSp>
        <p:nvCxnSpPr>
          <p:cNvPr id="47" name="Straight Arrow Connector 46"/>
          <p:cNvCxnSpPr>
            <a:stCxn id="2" idx="2"/>
            <a:endCxn id="46" idx="0"/>
          </p:cNvCxnSpPr>
          <p:nvPr/>
        </p:nvCxnSpPr>
        <p:spPr bwMode="auto">
          <a:xfrm>
            <a:off x="5900757" y="2656490"/>
            <a:ext cx="22392" cy="34004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37075" y="148212"/>
            <a:ext cx="4467340" cy="103028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+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–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* </a:t>
            </a:r>
            <a:r>
              <a:rPr lang="en-US" kern="0" dirty="0" err="1" smtClean="0">
                <a:latin typeface="+mn-lt"/>
              </a:rPr>
              <a:t>Exp</a:t>
            </a:r>
            <a:endParaRPr lang="en-US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 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/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Dig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Dig</a:t>
            </a:r>
            <a:r>
              <a:rPr lang="en-US" i="1" kern="0" dirty="0">
                <a:latin typeface="+mn-lt"/>
              </a:rPr>
              <a:t> </a:t>
            </a:r>
            <a:r>
              <a:rPr lang="en-US" i="1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[0-9]</a:t>
            </a:r>
            <a:endParaRPr lang="en-US" kern="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3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050" y="238920"/>
            <a:ext cx="6469062" cy="547687"/>
          </a:xfrm>
        </p:spPr>
        <p:txBody>
          <a:bodyPr/>
          <a:lstStyle/>
          <a:p>
            <a:pPr algn="ctr"/>
            <a:r>
              <a:rPr lang="en-US" dirty="0" smtClean="0"/>
              <a:t>Valid Tokens != Valid 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31799" y="3257191"/>
            <a:ext cx="8497888" cy="184373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So a </a:t>
            </a:r>
            <a:r>
              <a:rPr lang="en-US" sz="1800" kern="0" dirty="0" err="1" smtClean="0"/>
              <a:t>MiniJava</a:t>
            </a:r>
            <a:r>
              <a:rPr lang="en-US" sz="18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Scanner</a:t>
            </a:r>
            <a:r>
              <a:rPr lang="en-US" sz="1800" kern="0" dirty="0" smtClean="0"/>
              <a:t> would happily accept the following program:</a:t>
            </a:r>
          </a:p>
          <a:p>
            <a:pPr marL="0" indent="0">
              <a:buNone/>
            </a:pPr>
            <a:endParaRPr lang="en-US" sz="1800" kern="0" dirty="0" smtClean="0"/>
          </a:p>
          <a:p>
            <a:r>
              <a:rPr lang="en-US" sz="1800" kern="0" dirty="0" err="1" smtClean="0"/>
              <a:t>int</a:t>
            </a:r>
            <a:r>
              <a:rPr lang="en-US" sz="1800" kern="0" dirty="0" smtClean="0"/>
              <a:t> ; = true { while     ( x &lt; true * if { or 123 ) </a:t>
            </a:r>
            <a:r>
              <a:rPr lang="en-US" sz="1800" kern="0" dirty="0" err="1" smtClean="0"/>
              <a:t>goto</a:t>
            </a:r>
            <a:r>
              <a:rPr lang="en-US" sz="1800" kern="0" dirty="0" smtClean="0"/>
              <a:t> count_99 </a:t>
            </a:r>
          </a:p>
          <a:p>
            <a:endParaRPr lang="en-US" sz="1800" kern="0" dirty="0"/>
          </a:p>
          <a:p>
            <a:pPr marL="0" indent="0">
              <a:buNone/>
            </a:pPr>
            <a:r>
              <a:rPr lang="en-US" sz="1800" kern="0" dirty="0" smtClean="0"/>
              <a:t>We rely on a </a:t>
            </a:r>
            <a:r>
              <a:rPr lang="en-US" sz="1800" kern="0" dirty="0" err="1" smtClean="0"/>
              <a:t>MiniJava</a:t>
            </a:r>
            <a:r>
              <a:rPr lang="en-US" sz="18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Parser</a:t>
            </a:r>
            <a:r>
              <a:rPr lang="en-US" sz="1800" kern="0" dirty="0" smtClean="0"/>
              <a:t> to </a:t>
            </a:r>
            <a:r>
              <a:rPr lang="en-US" sz="1800" kern="0" smtClean="0"/>
              <a:t>reject this kind of gibberish</a:t>
            </a:r>
            <a:endParaRPr lang="en-US" sz="180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31799" y="1596670"/>
            <a:ext cx="8497888" cy="10645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err="1" smtClean="0"/>
              <a:t>MiniJava</a:t>
            </a:r>
            <a:r>
              <a:rPr lang="en-US" sz="1800" kern="0" dirty="0" smtClean="0"/>
              <a:t> includes the following tokens (among many others):</a:t>
            </a:r>
          </a:p>
          <a:p>
            <a:pPr marL="0" indent="0">
              <a:buNone/>
            </a:pPr>
            <a:endParaRPr lang="en-US" sz="1800" kern="0" dirty="0" smtClean="0"/>
          </a:p>
          <a:p>
            <a:r>
              <a:rPr lang="en-US" sz="1800" kern="0" dirty="0" smtClean="0"/>
              <a:t>class </a:t>
            </a:r>
            <a:r>
              <a:rPr lang="en-US" sz="1800" kern="0" dirty="0" err="1" smtClean="0"/>
              <a:t>int</a:t>
            </a:r>
            <a:r>
              <a:rPr lang="en-US" sz="1800" kern="0" dirty="0" smtClean="0"/>
              <a:t>  [  (  .  true  &lt;  this  )  +  *  ;  while  =  if  </a:t>
            </a:r>
            <a:r>
              <a:rPr lang="en-US" sz="1800" kern="0" dirty="0" smtClean="0">
                <a:solidFill>
                  <a:srgbClr val="0070C0"/>
                </a:solidFill>
              </a:rPr>
              <a:t>id </a:t>
            </a:r>
            <a:r>
              <a:rPr lang="en-US" sz="1800" kern="0" dirty="0" smtClean="0"/>
              <a:t> </a:t>
            </a:r>
            <a:r>
              <a:rPr lang="en-US" sz="1800" kern="0" dirty="0" err="1" smtClean="0">
                <a:solidFill>
                  <a:srgbClr val="0070C0"/>
                </a:solidFill>
              </a:rPr>
              <a:t>ilit</a:t>
            </a:r>
            <a:r>
              <a:rPr lang="en-US" sz="1800" kern="0" dirty="0" smtClean="0">
                <a:solidFill>
                  <a:srgbClr val="0000FF"/>
                </a:solidFill>
              </a:rPr>
              <a:t>  </a:t>
            </a:r>
            <a:r>
              <a:rPr lang="en-US" sz="1800" kern="0" dirty="0" smtClean="0"/>
              <a:t> !  /  new  {</a:t>
            </a:r>
            <a:endParaRPr lang="en-US" sz="1800" kern="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46087" y="5573064"/>
            <a:ext cx="8497888" cy="444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But how do we specify what makes a </a:t>
            </a:r>
            <a:r>
              <a:rPr lang="en-US" sz="1800" i="1" kern="0" dirty="0" smtClean="0"/>
              <a:t>valid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MiniJava</a:t>
            </a:r>
            <a:r>
              <a:rPr lang="en-US" sz="1800" kern="0" dirty="0" smtClean="0"/>
              <a:t> program?  </a:t>
            </a:r>
            <a:endParaRPr lang="en-US" sz="18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2+3*4 – part </a:t>
            </a:r>
            <a:r>
              <a:rPr lang="en-US" dirty="0" smtClean="0"/>
              <a:t>5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8182" y="2225541"/>
            <a:ext cx="56515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38739" y="3276600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14283" y="3264424"/>
            <a:ext cx="556275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Arrow Connector 3"/>
          <p:cNvCxnSpPr>
            <a:stCxn id="2" idx="2"/>
            <a:endCxn id="9" idx="0"/>
          </p:cNvCxnSpPr>
          <p:nvPr/>
        </p:nvCxnSpPr>
        <p:spPr bwMode="auto">
          <a:xfrm flipH="1">
            <a:off x="4830839" y="2656490"/>
            <a:ext cx="1069918" cy="6201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>
            <a:stCxn id="2" idx="2"/>
            <a:endCxn id="10" idx="0"/>
          </p:cNvCxnSpPr>
          <p:nvPr/>
        </p:nvCxnSpPr>
        <p:spPr bwMode="auto">
          <a:xfrm>
            <a:off x="5900757" y="2656490"/>
            <a:ext cx="1491664" cy="6079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>
            <a:stCxn id="2" idx="2"/>
            <a:endCxn id="27" idx="0"/>
          </p:cNvCxnSpPr>
          <p:nvPr/>
        </p:nvCxnSpPr>
        <p:spPr bwMode="auto">
          <a:xfrm flipH="1">
            <a:off x="5900398" y="2656490"/>
            <a:ext cx="359" cy="342267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10837" y="2627670"/>
            <a:ext cx="36468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16457" y="4197993"/>
            <a:ext cx="62876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830839" y="3707549"/>
            <a:ext cx="0" cy="4904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640339" y="6079161"/>
            <a:ext cx="38100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830839" y="4628942"/>
            <a:ext cx="0" cy="14502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677450" y="6079161"/>
            <a:ext cx="445895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91025" y="0"/>
            <a:ext cx="4752975" cy="10302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::=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+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–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* </a:t>
            </a:r>
            <a:r>
              <a:rPr lang="en-US" kern="0" dirty="0" err="1" smtClean="0">
                <a:latin typeface="+mn-lt"/>
              </a:rPr>
              <a:t>Exp</a:t>
            </a:r>
            <a:endParaRPr lang="en-US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  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/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Dig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Dig</a:t>
            </a:r>
            <a:r>
              <a:rPr lang="en-US" i="1" kern="0" dirty="0" smtClean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::= [0-9]</a:t>
            </a:r>
            <a:endParaRPr lang="en-US" kern="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206195" y="4181549"/>
            <a:ext cx="61433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993236" y="4174796"/>
            <a:ext cx="56047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15488" y="6079161"/>
            <a:ext cx="55507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1" name="Straight Arrow Connector 30"/>
          <p:cNvCxnSpPr>
            <a:endCxn id="24" idx="0"/>
          </p:cNvCxnSpPr>
          <p:nvPr/>
        </p:nvCxnSpPr>
        <p:spPr bwMode="auto">
          <a:xfrm flipH="1">
            <a:off x="6513362" y="3695373"/>
            <a:ext cx="879059" cy="4861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stCxn id="10" idx="2"/>
            <a:endCxn id="30" idx="0"/>
          </p:cNvCxnSpPr>
          <p:nvPr/>
        </p:nvCxnSpPr>
        <p:spPr bwMode="auto">
          <a:xfrm>
            <a:off x="7392421" y="3695373"/>
            <a:ext cx="602" cy="23837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endCxn id="29" idx="0"/>
          </p:cNvCxnSpPr>
          <p:nvPr/>
        </p:nvCxnSpPr>
        <p:spPr bwMode="auto">
          <a:xfrm>
            <a:off x="7392421" y="3695373"/>
            <a:ext cx="881050" cy="4794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61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2+3*4 – part </a:t>
            </a:r>
            <a:r>
              <a:rPr lang="en-US" dirty="0" smtClean="0"/>
              <a:t>6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8182" y="2225541"/>
            <a:ext cx="56515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38739" y="3276600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14283" y="3264424"/>
            <a:ext cx="556275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Arrow Connector 3"/>
          <p:cNvCxnSpPr>
            <a:stCxn id="2" idx="2"/>
            <a:endCxn id="9" idx="0"/>
          </p:cNvCxnSpPr>
          <p:nvPr/>
        </p:nvCxnSpPr>
        <p:spPr bwMode="auto">
          <a:xfrm flipH="1">
            <a:off x="4830839" y="2656490"/>
            <a:ext cx="1069918" cy="6201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>
            <a:stCxn id="2" idx="2"/>
            <a:endCxn id="10" idx="0"/>
          </p:cNvCxnSpPr>
          <p:nvPr/>
        </p:nvCxnSpPr>
        <p:spPr bwMode="auto">
          <a:xfrm>
            <a:off x="5900757" y="2656490"/>
            <a:ext cx="1491664" cy="6079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>
            <a:stCxn id="2" idx="2"/>
            <a:endCxn id="27" idx="0"/>
          </p:cNvCxnSpPr>
          <p:nvPr/>
        </p:nvCxnSpPr>
        <p:spPr bwMode="auto">
          <a:xfrm>
            <a:off x="5900757" y="2656490"/>
            <a:ext cx="0" cy="34384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516457" y="4197993"/>
            <a:ext cx="62876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830839" y="3707549"/>
            <a:ext cx="0" cy="4904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640339" y="6079161"/>
            <a:ext cx="38100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830839" y="4628942"/>
            <a:ext cx="0" cy="14502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677809" y="6094953"/>
            <a:ext cx="445895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0837" y="2627670"/>
            <a:ext cx="36468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Dig *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194764" y="4181549"/>
            <a:ext cx="61433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993236" y="4174796"/>
            <a:ext cx="56047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15488" y="6079161"/>
            <a:ext cx="55507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0" name="Straight Arrow Connector 49"/>
          <p:cNvCxnSpPr>
            <a:stCxn id="10" idx="2"/>
            <a:endCxn id="47" idx="0"/>
          </p:cNvCxnSpPr>
          <p:nvPr/>
        </p:nvCxnSpPr>
        <p:spPr bwMode="auto">
          <a:xfrm flipH="1">
            <a:off x="6501931" y="3695373"/>
            <a:ext cx="890490" cy="4861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>
            <a:stCxn id="10" idx="2"/>
            <a:endCxn id="49" idx="0"/>
          </p:cNvCxnSpPr>
          <p:nvPr/>
        </p:nvCxnSpPr>
        <p:spPr bwMode="auto">
          <a:xfrm>
            <a:off x="7392421" y="3695373"/>
            <a:ext cx="602" cy="23837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>
            <a:stCxn id="10" idx="2"/>
            <a:endCxn id="48" idx="0"/>
          </p:cNvCxnSpPr>
          <p:nvPr/>
        </p:nvCxnSpPr>
        <p:spPr bwMode="auto">
          <a:xfrm>
            <a:off x="7392421" y="3695373"/>
            <a:ext cx="881050" cy="4794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6187548" y="5098674"/>
            <a:ext cx="62876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flipH="1">
            <a:off x="6499822" y="4612498"/>
            <a:ext cx="4217" cy="4861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37075" y="148212"/>
            <a:ext cx="4467340" cy="103028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+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–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* </a:t>
            </a:r>
            <a:r>
              <a:rPr lang="en-US" kern="0" dirty="0" err="1" smtClean="0">
                <a:latin typeface="+mn-lt"/>
              </a:rPr>
              <a:t>Exp</a:t>
            </a:r>
            <a:endParaRPr lang="en-US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 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/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Dig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Dig</a:t>
            </a:r>
            <a:r>
              <a:rPr lang="en-US" i="1" kern="0" dirty="0">
                <a:latin typeface="+mn-lt"/>
              </a:rPr>
              <a:t> </a:t>
            </a:r>
            <a:r>
              <a:rPr lang="en-US" i="1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[0-9]</a:t>
            </a:r>
            <a:endParaRPr lang="en-US" kern="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82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2+3*4 – part </a:t>
            </a:r>
            <a:r>
              <a:rPr lang="en-US" dirty="0" smtClean="0"/>
              <a:t>7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0837" y="2627670"/>
            <a:ext cx="36468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 3  *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618182" y="2225541"/>
            <a:ext cx="56515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538739" y="3276600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14283" y="3264424"/>
            <a:ext cx="556275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0" name="Straight Arrow Connector 49"/>
          <p:cNvCxnSpPr>
            <a:stCxn id="47" idx="2"/>
            <a:endCxn id="48" idx="0"/>
          </p:cNvCxnSpPr>
          <p:nvPr/>
        </p:nvCxnSpPr>
        <p:spPr bwMode="auto">
          <a:xfrm flipH="1">
            <a:off x="4830839" y="2656490"/>
            <a:ext cx="1069918" cy="6201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>
            <a:stCxn id="47" idx="2"/>
            <a:endCxn id="49" idx="0"/>
          </p:cNvCxnSpPr>
          <p:nvPr/>
        </p:nvCxnSpPr>
        <p:spPr bwMode="auto">
          <a:xfrm>
            <a:off x="5900757" y="2656490"/>
            <a:ext cx="1491664" cy="6079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47" idx="2"/>
            <a:endCxn id="58" idx="0"/>
          </p:cNvCxnSpPr>
          <p:nvPr/>
        </p:nvCxnSpPr>
        <p:spPr bwMode="auto">
          <a:xfrm flipH="1">
            <a:off x="5841345" y="2656490"/>
            <a:ext cx="59412" cy="342267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4516457" y="4197993"/>
            <a:ext cx="62876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4830839" y="3707549"/>
            <a:ext cx="0" cy="4904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4640339" y="6079161"/>
            <a:ext cx="38100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4830839" y="4628942"/>
            <a:ext cx="0" cy="14502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5618397" y="6079161"/>
            <a:ext cx="445895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194764" y="4181549"/>
            <a:ext cx="61433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993236" y="4174796"/>
            <a:ext cx="56047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115488" y="6079161"/>
            <a:ext cx="55507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3" name="Straight Arrow Connector 62"/>
          <p:cNvCxnSpPr>
            <a:stCxn id="49" idx="2"/>
            <a:endCxn id="60" idx="0"/>
          </p:cNvCxnSpPr>
          <p:nvPr/>
        </p:nvCxnSpPr>
        <p:spPr bwMode="auto">
          <a:xfrm flipH="1">
            <a:off x="6501931" y="3695373"/>
            <a:ext cx="890490" cy="4861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>
            <a:stCxn id="49" idx="2"/>
            <a:endCxn id="62" idx="0"/>
          </p:cNvCxnSpPr>
          <p:nvPr/>
        </p:nvCxnSpPr>
        <p:spPr bwMode="auto">
          <a:xfrm>
            <a:off x="7392421" y="3695373"/>
            <a:ext cx="602" cy="23837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>
            <a:stCxn id="49" idx="2"/>
            <a:endCxn id="61" idx="0"/>
          </p:cNvCxnSpPr>
          <p:nvPr/>
        </p:nvCxnSpPr>
        <p:spPr bwMode="auto">
          <a:xfrm>
            <a:off x="7392421" y="3695373"/>
            <a:ext cx="881050" cy="4794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Rectangle 65"/>
          <p:cNvSpPr/>
          <p:nvPr/>
        </p:nvSpPr>
        <p:spPr bwMode="auto">
          <a:xfrm>
            <a:off x="6187548" y="5098674"/>
            <a:ext cx="62876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H="1">
            <a:off x="6499822" y="4612498"/>
            <a:ext cx="4217" cy="4861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Rectangle 67"/>
          <p:cNvSpPr/>
          <p:nvPr/>
        </p:nvSpPr>
        <p:spPr bwMode="auto">
          <a:xfrm>
            <a:off x="6309322" y="6079161"/>
            <a:ext cx="38100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9" name="Straight Arrow Connector 68"/>
          <p:cNvCxnSpPr>
            <a:stCxn id="66" idx="2"/>
            <a:endCxn id="68" idx="0"/>
          </p:cNvCxnSpPr>
          <p:nvPr/>
        </p:nvCxnSpPr>
        <p:spPr bwMode="auto">
          <a:xfrm flipH="1">
            <a:off x="6499822" y="5529623"/>
            <a:ext cx="2108" cy="5495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37075" y="148212"/>
            <a:ext cx="4467340" cy="103028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+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–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* </a:t>
            </a:r>
            <a:r>
              <a:rPr lang="en-US" kern="0" dirty="0" err="1" smtClean="0">
                <a:latin typeface="+mn-lt"/>
              </a:rPr>
              <a:t>Exp</a:t>
            </a:r>
            <a:endParaRPr lang="en-US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 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/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Dig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Dig</a:t>
            </a:r>
            <a:r>
              <a:rPr lang="en-US" i="1" kern="0" dirty="0">
                <a:latin typeface="+mn-lt"/>
              </a:rPr>
              <a:t> </a:t>
            </a:r>
            <a:r>
              <a:rPr lang="en-US" i="1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[0-9]</a:t>
            </a:r>
            <a:endParaRPr lang="en-US" kern="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443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2+3*4 – part </a:t>
            </a:r>
            <a:r>
              <a:rPr lang="en-US" dirty="0" smtClean="0"/>
              <a:t>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0837" y="2627670"/>
            <a:ext cx="36468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 3  *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 3  *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Dig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618182" y="2225541"/>
            <a:ext cx="56515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538739" y="3276600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14283" y="3264424"/>
            <a:ext cx="556275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0" name="Straight Arrow Connector 49"/>
          <p:cNvCxnSpPr>
            <a:stCxn id="47" idx="2"/>
            <a:endCxn id="48" idx="0"/>
          </p:cNvCxnSpPr>
          <p:nvPr/>
        </p:nvCxnSpPr>
        <p:spPr bwMode="auto">
          <a:xfrm flipH="1">
            <a:off x="4830839" y="2656490"/>
            <a:ext cx="1069918" cy="6201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>
            <a:stCxn id="47" idx="2"/>
            <a:endCxn id="49" idx="0"/>
          </p:cNvCxnSpPr>
          <p:nvPr/>
        </p:nvCxnSpPr>
        <p:spPr bwMode="auto">
          <a:xfrm>
            <a:off x="5900757" y="2656490"/>
            <a:ext cx="1491664" cy="6079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4516457" y="4197993"/>
            <a:ext cx="62876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4830839" y="3707549"/>
            <a:ext cx="0" cy="4904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4640339" y="6079161"/>
            <a:ext cx="38100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4830839" y="4628942"/>
            <a:ext cx="0" cy="14502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5715000" y="6084562"/>
            <a:ext cx="445895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9" name="Straight Arrow Connector 58"/>
          <p:cNvCxnSpPr>
            <a:endCxn id="58" idx="0"/>
          </p:cNvCxnSpPr>
          <p:nvPr/>
        </p:nvCxnSpPr>
        <p:spPr bwMode="auto">
          <a:xfrm>
            <a:off x="5896034" y="2656490"/>
            <a:ext cx="41914" cy="342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6194764" y="4181549"/>
            <a:ext cx="61433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993236" y="4174796"/>
            <a:ext cx="56047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115488" y="6079161"/>
            <a:ext cx="55507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3" name="Straight Arrow Connector 62"/>
          <p:cNvCxnSpPr>
            <a:stCxn id="49" idx="2"/>
            <a:endCxn id="60" idx="0"/>
          </p:cNvCxnSpPr>
          <p:nvPr/>
        </p:nvCxnSpPr>
        <p:spPr bwMode="auto">
          <a:xfrm flipH="1">
            <a:off x="6501931" y="3695373"/>
            <a:ext cx="890490" cy="4861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>
            <a:stCxn id="49" idx="2"/>
            <a:endCxn id="62" idx="0"/>
          </p:cNvCxnSpPr>
          <p:nvPr/>
        </p:nvCxnSpPr>
        <p:spPr bwMode="auto">
          <a:xfrm>
            <a:off x="7392421" y="3695373"/>
            <a:ext cx="602" cy="23837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>
            <a:stCxn id="49" idx="2"/>
            <a:endCxn id="61" idx="0"/>
          </p:cNvCxnSpPr>
          <p:nvPr/>
        </p:nvCxnSpPr>
        <p:spPr bwMode="auto">
          <a:xfrm>
            <a:off x="7392421" y="3695373"/>
            <a:ext cx="881050" cy="4794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Rectangle 65"/>
          <p:cNvSpPr/>
          <p:nvPr/>
        </p:nvSpPr>
        <p:spPr bwMode="auto">
          <a:xfrm>
            <a:off x="6187548" y="5098674"/>
            <a:ext cx="62876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H="1">
            <a:off x="6499822" y="4612498"/>
            <a:ext cx="4217" cy="4861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Rectangle 67"/>
          <p:cNvSpPr/>
          <p:nvPr/>
        </p:nvSpPr>
        <p:spPr bwMode="auto">
          <a:xfrm>
            <a:off x="6309322" y="6079161"/>
            <a:ext cx="38100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9" name="Straight Arrow Connector 68"/>
          <p:cNvCxnSpPr>
            <a:stCxn id="66" idx="2"/>
            <a:endCxn id="68" idx="0"/>
          </p:cNvCxnSpPr>
          <p:nvPr/>
        </p:nvCxnSpPr>
        <p:spPr bwMode="auto">
          <a:xfrm flipH="1">
            <a:off x="6499822" y="5529623"/>
            <a:ext cx="2108" cy="5495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7959089" y="5098674"/>
            <a:ext cx="62876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8273471" y="4605745"/>
            <a:ext cx="0" cy="49292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37075" y="148212"/>
            <a:ext cx="4467340" cy="103028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+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–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* </a:t>
            </a:r>
            <a:r>
              <a:rPr lang="en-US" kern="0" dirty="0" err="1" smtClean="0">
                <a:latin typeface="+mn-lt"/>
              </a:rPr>
              <a:t>Exp</a:t>
            </a:r>
            <a:endParaRPr lang="en-US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 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/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Dig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Dig</a:t>
            </a:r>
            <a:r>
              <a:rPr lang="en-US" i="1" kern="0" dirty="0">
                <a:latin typeface="+mn-lt"/>
              </a:rPr>
              <a:t> </a:t>
            </a:r>
            <a:r>
              <a:rPr lang="en-US" i="1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[0-9]</a:t>
            </a:r>
            <a:endParaRPr lang="en-US" kern="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965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2+3*4 – part </a:t>
            </a:r>
            <a:r>
              <a:rPr lang="en-US" dirty="0" smtClean="0"/>
              <a:t>9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8182" y="2225541"/>
            <a:ext cx="56515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38739" y="3276600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14283" y="3264424"/>
            <a:ext cx="556275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Arrow Connector 3"/>
          <p:cNvCxnSpPr>
            <a:stCxn id="2" idx="2"/>
            <a:endCxn id="9" idx="0"/>
          </p:cNvCxnSpPr>
          <p:nvPr/>
        </p:nvCxnSpPr>
        <p:spPr bwMode="auto">
          <a:xfrm flipH="1">
            <a:off x="4830839" y="2656490"/>
            <a:ext cx="1069918" cy="6201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>
            <a:stCxn id="2" idx="2"/>
            <a:endCxn id="10" idx="0"/>
          </p:cNvCxnSpPr>
          <p:nvPr/>
        </p:nvCxnSpPr>
        <p:spPr bwMode="auto">
          <a:xfrm>
            <a:off x="5900757" y="2656490"/>
            <a:ext cx="1491664" cy="6079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>
            <a:stCxn id="2" idx="2"/>
            <a:endCxn id="27" idx="0"/>
          </p:cNvCxnSpPr>
          <p:nvPr/>
        </p:nvCxnSpPr>
        <p:spPr bwMode="auto">
          <a:xfrm flipH="1">
            <a:off x="5841130" y="2656490"/>
            <a:ext cx="59627" cy="34468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10837" y="2627670"/>
            <a:ext cx="36468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Op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Op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Op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Op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  3 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  3  * 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  3  * 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Dig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  3  *   4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16457" y="4197993"/>
            <a:ext cx="62876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830839" y="3707549"/>
            <a:ext cx="0" cy="4904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640339" y="6091270"/>
            <a:ext cx="38100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830839" y="4628942"/>
            <a:ext cx="0" cy="14502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618182" y="6103378"/>
            <a:ext cx="445895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206195" y="4181549"/>
            <a:ext cx="61433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993236" y="4174796"/>
            <a:ext cx="56047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15488" y="4178772"/>
            <a:ext cx="55507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Op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221108" y="5232196"/>
            <a:ext cx="584506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6513361" y="4612498"/>
            <a:ext cx="1" cy="6196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Rectangle 40"/>
          <p:cNvSpPr/>
          <p:nvPr/>
        </p:nvSpPr>
        <p:spPr bwMode="auto">
          <a:xfrm>
            <a:off x="6284906" y="6091270"/>
            <a:ext cx="45691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6513361" y="5663145"/>
            <a:ext cx="0" cy="4402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7207549" y="6091270"/>
            <a:ext cx="369741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4" name="Straight Arrow Connector 43"/>
          <p:cNvCxnSpPr>
            <a:stCxn id="38" idx="2"/>
            <a:endCxn id="43" idx="0"/>
          </p:cNvCxnSpPr>
          <p:nvPr/>
        </p:nvCxnSpPr>
        <p:spPr bwMode="auto">
          <a:xfrm flipH="1">
            <a:off x="7392420" y="4609721"/>
            <a:ext cx="603" cy="148154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>
            <a:stCxn id="10" idx="2"/>
            <a:endCxn id="36" idx="0"/>
          </p:cNvCxnSpPr>
          <p:nvPr/>
        </p:nvCxnSpPr>
        <p:spPr bwMode="auto">
          <a:xfrm flipH="1">
            <a:off x="6513362" y="3695373"/>
            <a:ext cx="879059" cy="4861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>
            <a:stCxn id="10" idx="2"/>
            <a:endCxn id="38" idx="0"/>
          </p:cNvCxnSpPr>
          <p:nvPr/>
        </p:nvCxnSpPr>
        <p:spPr bwMode="auto">
          <a:xfrm>
            <a:off x="7392421" y="3695373"/>
            <a:ext cx="602" cy="4833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/>
          <p:cNvCxnSpPr>
            <a:stCxn id="10" idx="2"/>
            <a:endCxn id="37" idx="0"/>
          </p:cNvCxnSpPr>
          <p:nvPr/>
        </p:nvCxnSpPr>
        <p:spPr bwMode="auto">
          <a:xfrm>
            <a:off x="7392421" y="3695373"/>
            <a:ext cx="881050" cy="4794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4" name="Rectangle 103"/>
          <p:cNvSpPr/>
          <p:nvPr/>
        </p:nvSpPr>
        <p:spPr bwMode="auto">
          <a:xfrm>
            <a:off x="7981218" y="5232196"/>
            <a:ext cx="584506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8273471" y="4605745"/>
            <a:ext cx="0" cy="6264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Rectangle 105"/>
          <p:cNvSpPr/>
          <p:nvPr/>
        </p:nvSpPr>
        <p:spPr bwMode="auto">
          <a:xfrm>
            <a:off x="8045016" y="6091270"/>
            <a:ext cx="45691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 bwMode="auto">
          <a:xfrm flipH="1">
            <a:off x="8272777" y="5663145"/>
            <a:ext cx="1389" cy="44023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37075" y="148212"/>
            <a:ext cx="4467340" cy="103028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+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–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* </a:t>
            </a:r>
            <a:r>
              <a:rPr lang="en-US" kern="0" dirty="0" err="1" smtClean="0">
                <a:latin typeface="+mn-lt"/>
              </a:rPr>
              <a:t>Exp</a:t>
            </a:r>
            <a:endParaRPr lang="en-US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 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/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Dig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Dig</a:t>
            </a:r>
            <a:r>
              <a:rPr lang="en-US" i="1" kern="0" dirty="0">
                <a:latin typeface="+mn-lt"/>
              </a:rPr>
              <a:t> </a:t>
            </a:r>
            <a:r>
              <a:rPr lang="en-US" i="1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[0-9]</a:t>
            </a:r>
            <a:endParaRPr lang="en-US" kern="0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868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2+3*4 – part </a:t>
            </a:r>
            <a:r>
              <a:rPr lang="en-US" dirty="0" smtClean="0"/>
              <a:t>10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38699" y="1495454"/>
            <a:ext cx="8596752" cy="52165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Give a </a:t>
            </a:r>
            <a:r>
              <a:rPr lang="en-US" sz="2400" i="1" dirty="0" smtClean="0"/>
              <a:t>different</a:t>
            </a:r>
            <a:r>
              <a:rPr lang="en-US" sz="2400" dirty="0" smtClean="0"/>
              <a:t> leftmost derivation of 2+3*4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123704" y="2266796"/>
            <a:ext cx="56515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38739" y="3276600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249206" y="3256248"/>
            <a:ext cx="556275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Arrow Connector 3"/>
          <p:cNvCxnSpPr>
            <a:stCxn id="2" idx="2"/>
            <a:endCxn id="9" idx="0"/>
          </p:cNvCxnSpPr>
          <p:nvPr/>
        </p:nvCxnSpPr>
        <p:spPr bwMode="auto">
          <a:xfrm flipH="1">
            <a:off x="4830839" y="2697745"/>
            <a:ext cx="1575440" cy="5788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>
            <a:stCxn id="2" idx="2"/>
            <a:endCxn id="10" idx="0"/>
          </p:cNvCxnSpPr>
          <p:nvPr/>
        </p:nvCxnSpPr>
        <p:spPr bwMode="auto">
          <a:xfrm>
            <a:off x="6406279" y="2697745"/>
            <a:ext cx="1121065" cy="5585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85771" y="2748812"/>
            <a:ext cx="32538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=&gt;  2  +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=&gt;  2  +  3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2  +  3  *  4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212961" y="4232910"/>
            <a:ext cx="62876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7527343" y="3687197"/>
            <a:ext cx="1" cy="5457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7346156" y="6110275"/>
            <a:ext cx="381000" cy="443401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6" name="Straight Arrow Connector 25"/>
          <p:cNvCxnSpPr>
            <a:stCxn id="21" idx="2"/>
            <a:endCxn id="25" idx="0"/>
          </p:cNvCxnSpPr>
          <p:nvPr/>
        </p:nvCxnSpPr>
        <p:spPr bwMode="auto">
          <a:xfrm>
            <a:off x="7527343" y="4663859"/>
            <a:ext cx="9313" cy="14464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6202555" y="6116501"/>
            <a:ext cx="445895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8" name="Straight Arrow Connector 27"/>
          <p:cNvCxnSpPr>
            <a:stCxn id="2" idx="2"/>
            <a:endCxn id="27" idx="0"/>
          </p:cNvCxnSpPr>
          <p:nvPr/>
        </p:nvCxnSpPr>
        <p:spPr bwMode="auto">
          <a:xfrm>
            <a:off x="6406279" y="2697745"/>
            <a:ext cx="19224" cy="34187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5" name="Rectangle 134"/>
          <p:cNvSpPr/>
          <p:nvPr/>
        </p:nvSpPr>
        <p:spPr bwMode="auto">
          <a:xfrm>
            <a:off x="3644613" y="4193725"/>
            <a:ext cx="61433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5431654" y="4186972"/>
            <a:ext cx="56047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3659526" y="5244372"/>
            <a:ext cx="584506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9" name="Straight Arrow Connector 138"/>
          <p:cNvCxnSpPr/>
          <p:nvPr/>
        </p:nvCxnSpPr>
        <p:spPr bwMode="auto">
          <a:xfrm flipH="1">
            <a:off x="3951779" y="4624674"/>
            <a:ext cx="1" cy="6196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0" name="Rectangle 139"/>
          <p:cNvSpPr/>
          <p:nvPr/>
        </p:nvSpPr>
        <p:spPr bwMode="auto">
          <a:xfrm>
            <a:off x="3723324" y="6116501"/>
            <a:ext cx="45691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3951779" y="5675321"/>
            <a:ext cx="0" cy="4402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2" name="Rectangle 141"/>
          <p:cNvSpPr/>
          <p:nvPr/>
        </p:nvSpPr>
        <p:spPr bwMode="auto">
          <a:xfrm>
            <a:off x="4645967" y="6116501"/>
            <a:ext cx="369741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43" name="Straight Arrow Connector 142"/>
          <p:cNvCxnSpPr>
            <a:stCxn id="9" idx="2"/>
            <a:endCxn id="142" idx="0"/>
          </p:cNvCxnSpPr>
          <p:nvPr/>
        </p:nvCxnSpPr>
        <p:spPr bwMode="auto">
          <a:xfrm flipH="1">
            <a:off x="4830838" y="3707549"/>
            <a:ext cx="1" cy="24089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/>
          <p:cNvCxnSpPr>
            <a:stCxn id="9" idx="2"/>
            <a:endCxn id="135" idx="0"/>
          </p:cNvCxnSpPr>
          <p:nvPr/>
        </p:nvCxnSpPr>
        <p:spPr bwMode="auto">
          <a:xfrm flipH="1">
            <a:off x="3951780" y="3707549"/>
            <a:ext cx="879059" cy="4861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6" name="Straight Arrow Connector 145"/>
          <p:cNvCxnSpPr>
            <a:stCxn id="9" idx="2"/>
            <a:endCxn id="136" idx="0"/>
          </p:cNvCxnSpPr>
          <p:nvPr/>
        </p:nvCxnSpPr>
        <p:spPr bwMode="auto">
          <a:xfrm>
            <a:off x="4830839" y="3707549"/>
            <a:ext cx="881050" cy="4794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7" name="Rectangle 146"/>
          <p:cNvSpPr/>
          <p:nvPr/>
        </p:nvSpPr>
        <p:spPr bwMode="auto">
          <a:xfrm>
            <a:off x="5419636" y="5244372"/>
            <a:ext cx="584506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Dig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48" name="Straight Arrow Connector 147"/>
          <p:cNvCxnSpPr/>
          <p:nvPr/>
        </p:nvCxnSpPr>
        <p:spPr bwMode="auto">
          <a:xfrm>
            <a:off x="5711889" y="4617921"/>
            <a:ext cx="0" cy="6264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9" name="Rectangle 148"/>
          <p:cNvSpPr/>
          <p:nvPr/>
        </p:nvSpPr>
        <p:spPr bwMode="auto">
          <a:xfrm>
            <a:off x="5483434" y="6116501"/>
            <a:ext cx="456910" cy="4309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50" name="Straight Arrow Connector 149"/>
          <p:cNvCxnSpPr/>
          <p:nvPr/>
        </p:nvCxnSpPr>
        <p:spPr bwMode="auto">
          <a:xfrm flipH="1">
            <a:off x="5711195" y="5675321"/>
            <a:ext cx="1389" cy="44023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37075" y="148212"/>
            <a:ext cx="4467340" cy="103028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+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–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* </a:t>
            </a:r>
            <a:r>
              <a:rPr lang="en-US" kern="0" dirty="0" err="1" smtClean="0">
                <a:latin typeface="+mn-lt"/>
              </a:rPr>
              <a:t>Exp</a:t>
            </a:r>
            <a:endParaRPr lang="en-US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 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/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Dig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Dig</a:t>
            </a:r>
            <a:r>
              <a:rPr lang="en-US" i="1" kern="0" dirty="0">
                <a:latin typeface="+mn-lt"/>
              </a:rPr>
              <a:t> </a:t>
            </a:r>
            <a:r>
              <a:rPr lang="en-US" i="1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[0-9]</a:t>
            </a:r>
            <a:endParaRPr lang="en-US" kern="0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Are derivations </a:t>
            </a:r>
            <a:r>
              <a:rPr lang="en-US" i="1" dirty="0" smtClean="0"/>
              <a:t>equivalent</a:t>
            </a:r>
            <a:r>
              <a:rPr lang="en-US" dirty="0" smtClean="0"/>
              <a:t>?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920116" y="3120458"/>
            <a:ext cx="429512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458896" y="3962401"/>
            <a:ext cx="456910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349628" y="3962400"/>
            <a:ext cx="456910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200400" y="3096238"/>
            <a:ext cx="456910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571489" y="2168604"/>
            <a:ext cx="429512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0" name="Straight Arrow Connector 39"/>
          <p:cNvCxnSpPr>
            <a:stCxn id="35" idx="2"/>
            <a:endCxn id="36" idx="0"/>
          </p:cNvCxnSpPr>
          <p:nvPr/>
        </p:nvCxnSpPr>
        <p:spPr bwMode="auto">
          <a:xfrm flipH="1">
            <a:off x="1687351" y="3551407"/>
            <a:ext cx="447521" cy="4109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35" idx="2"/>
            <a:endCxn id="37" idx="0"/>
          </p:cNvCxnSpPr>
          <p:nvPr/>
        </p:nvCxnSpPr>
        <p:spPr bwMode="auto">
          <a:xfrm>
            <a:off x="2134872" y="3551407"/>
            <a:ext cx="443211" cy="4109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stCxn id="39" idx="2"/>
            <a:endCxn id="35" idx="0"/>
          </p:cNvCxnSpPr>
          <p:nvPr/>
        </p:nvCxnSpPr>
        <p:spPr bwMode="auto">
          <a:xfrm flipH="1">
            <a:off x="2134872" y="2599553"/>
            <a:ext cx="651373" cy="5209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39" idx="2"/>
            <a:endCxn id="38" idx="0"/>
          </p:cNvCxnSpPr>
          <p:nvPr/>
        </p:nvCxnSpPr>
        <p:spPr bwMode="auto">
          <a:xfrm>
            <a:off x="2786245" y="2599553"/>
            <a:ext cx="642610" cy="49668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6019800" y="2168604"/>
            <a:ext cx="429512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525715" y="3120458"/>
            <a:ext cx="456910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307403" y="3962401"/>
            <a:ext cx="456910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3962400"/>
            <a:ext cx="456910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704918" y="3112328"/>
            <a:ext cx="429512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0" name="Straight Arrow Connector 59"/>
          <p:cNvCxnSpPr>
            <a:stCxn id="55" idx="2"/>
            <a:endCxn id="56" idx="0"/>
          </p:cNvCxnSpPr>
          <p:nvPr/>
        </p:nvCxnSpPr>
        <p:spPr bwMode="auto">
          <a:xfrm flipH="1">
            <a:off x="5754170" y="2599553"/>
            <a:ext cx="480386" cy="5209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55" idx="2"/>
            <a:endCxn id="59" idx="0"/>
          </p:cNvCxnSpPr>
          <p:nvPr/>
        </p:nvCxnSpPr>
        <p:spPr bwMode="auto">
          <a:xfrm>
            <a:off x="6234556" y="2599553"/>
            <a:ext cx="685118" cy="5127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59" idx="2"/>
            <a:endCxn id="57" idx="0"/>
          </p:cNvCxnSpPr>
          <p:nvPr/>
        </p:nvCxnSpPr>
        <p:spPr bwMode="auto">
          <a:xfrm flipH="1">
            <a:off x="6535858" y="3543277"/>
            <a:ext cx="383816" cy="419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>
            <a:stCxn id="59" idx="2"/>
            <a:endCxn id="58" idx="0"/>
          </p:cNvCxnSpPr>
          <p:nvPr/>
        </p:nvCxnSpPr>
        <p:spPr bwMode="auto">
          <a:xfrm>
            <a:off x="6919674" y="3543277"/>
            <a:ext cx="547781" cy="4191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859183" y="4809421"/>
            <a:ext cx="343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 = 2 + (3 * 4) = 14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62050" y="4815115"/>
            <a:ext cx="2887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 = (2 + 3) * 4 = 20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206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F328CCA5-F4AD-4748-8735-03A21ECDE955}" type="slidenum">
              <a:rPr lang="en-US" smtClean="0"/>
              <a:pPr eaLnBrk="1" hangingPunct="1"/>
              <a:t>37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Another example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50875" y="28194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Give two different derivations of 5 – 6 – 7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37075" y="148212"/>
            <a:ext cx="4467340" cy="103028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+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–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* </a:t>
            </a:r>
            <a:r>
              <a:rPr lang="en-US" kern="0" dirty="0" err="1" smtClean="0">
                <a:latin typeface="+mn-lt"/>
              </a:rPr>
              <a:t>Exp</a:t>
            </a:r>
            <a:endParaRPr lang="en-US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  |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/ </a:t>
            </a:r>
            <a:r>
              <a:rPr lang="en-US" kern="0" dirty="0" err="1" smtClean="0">
                <a:latin typeface="+mn-lt"/>
              </a:rPr>
              <a:t>Exp</a:t>
            </a:r>
            <a:r>
              <a:rPr lang="en-US" kern="0" dirty="0" smtClean="0">
                <a:latin typeface="+mn-lt"/>
              </a:rPr>
              <a:t> | Dig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Dig</a:t>
            </a:r>
            <a:r>
              <a:rPr lang="en-US" i="1" kern="0" dirty="0">
                <a:latin typeface="+mn-lt"/>
              </a:rPr>
              <a:t> </a:t>
            </a:r>
            <a:r>
              <a:rPr lang="en-US" i="1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kern="0" dirty="0" smtClean="0">
                <a:latin typeface="+mn-lt"/>
              </a:rPr>
              <a:t> [0-9]</a:t>
            </a:r>
            <a:endParaRPr lang="en-US" kern="0" dirty="0">
              <a:latin typeface="+mn-l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F328CCA5-F4AD-4748-8735-03A21ECDE955}" type="slidenum">
              <a:rPr lang="en-US" smtClean="0"/>
              <a:pPr eaLnBrk="1" hangingPunct="1"/>
              <a:t>38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Another example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377362"/>
            <a:ext cx="7772400" cy="38047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Give two different </a:t>
            </a:r>
            <a:r>
              <a:rPr lang="en-US" sz="2000" i="1" dirty="0" smtClean="0"/>
              <a:t>rightmost</a:t>
            </a:r>
            <a:r>
              <a:rPr lang="en-US" sz="2000" dirty="0" smtClean="0"/>
              <a:t> derivations of 5 – 6 – 7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2999" y="148212"/>
            <a:ext cx="4051415" cy="103028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</a:t>
            </a:r>
            <a:r>
              <a:rPr lang="en-US" sz="1600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sz="1600" kern="0" dirty="0" smtClean="0">
                <a:latin typeface="+mn-lt"/>
              </a:rPr>
              <a:t>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+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|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–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|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* </a:t>
            </a:r>
            <a:r>
              <a:rPr lang="en-US" sz="1600" kern="0" dirty="0" err="1" smtClean="0">
                <a:latin typeface="+mn-lt"/>
              </a:rPr>
              <a:t>Exp</a:t>
            </a:r>
            <a:endParaRPr lang="en-US" sz="1600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smtClean="0">
                <a:latin typeface="+mn-lt"/>
              </a:rPr>
              <a:t>       |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/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| Dig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600" kern="0" dirty="0" smtClean="0">
                <a:latin typeface="+mn-lt"/>
              </a:rPr>
              <a:t>Dig</a:t>
            </a:r>
            <a:r>
              <a:rPr lang="en-US" sz="1600" i="1" kern="0" dirty="0">
                <a:latin typeface="+mn-lt"/>
              </a:rPr>
              <a:t> </a:t>
            </a:r>
            <a:r>
              <a:rPr lang="en-US" sz="1600" i="1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sz="1600" kern="0" dirty="0" smtClean="0">
                <a:latin typeface="+mn-lt"/>
              </a:rPr>
              <a:t> [0-9]</a:t>
            </a:r>
            <a:endParaRPr lang="en-US" sz="1600" kern="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2632" y="2027184"/>
            <a:ext cx="3124200" cy="147732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  7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  6  -  7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5  -  6  -  7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245875" y="1891085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-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779275" y="2553549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-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648707" y="2553549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5</a:t>
            </a:r>
          </a:p>
        </p:txBody>
      </p:sp>
      <p:cxnSp>
        <p:nvCxnSpPr>
          <p:cNvPr id="5" name="Straight Arrow Connector 4"/>
          <p:cNvCxnSpPr>
            <a:stCxn id="3" idx="2"/>
            <a:endCxn id="13" idx="0"/>
          </p:cNvCxnSpPr>
          <p:nvPr/>
        </p:nvCxnSpPr>
        <p:spPr bwMode="auto">
          <a:xfrm flipH="1">
            <a:off x="5839207" y="2272085"/>
            <a:ext cx="597168" cy="2814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10" idx="2"/>
            <a:endCxn id="27" idx="0"/>
          </p:cNvCxnSpPr>
          <p:nvPr/>
        </p:nvCxnSpPr>
        <p:spPr bwMode="auto">
          <a:xfrm flipH="1">
            <a:off x="6660270" y="2934549"/>
            <a:ext cx="309505" cy="338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3" idx="2"/>
            <a:endCxn id="10" idx="0"/>
          </p:cNvCxnSpPr>
          <p:nvPr/>
        </p:nvCxnSpPr>
        <p:spPr bwMode="auto">
          <a:xfrm>
            <a:off x="6436375" y="2272085"/>
            <a:ext cx="533400" cy="2814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6469770" y="3272549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172516" y="3272549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1" name="Straight Arrow Connector 30"/>
          <p:cNvCxnSpPr>
            <a:stCxn id="10" idx="2"/>
            <a:endCxn id="28" idx="0"/>
          </p:cNvCxnSpPr>
          <p:nvPr/>
        </p:nvCxnSpPr>
        <p:spPr bwMode="auto">
          <a:xfrm>
            <a:off x="6969775" y="2934549"/>
            <a:ext cx="393241" cy="338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6245875" y="4313166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-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748146" y="4958240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-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460884" y="5736093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5</a:t>
            </a:r>
          </a:p>
        </p:txBody>
      </p:sp>
      <p:cxnSp>
        <p:nvCxnSpPr>
          <p:cNvPr id="39" name="Straight Arrow Connector 38"/>
          <p:cNvCxnSpPr>
            <a:stCxn id="36" idx="2"/>
            <a:endCxn id="43" idx="0"/>
          </p:cNvCxnSpPr>
          <p:nvPr/>
        </p:nvCxnSpPr>
        <p:spPr bwMode="auto">
          <a:xfrm>
            <a:off x="6436375" y="4694166"/>
            <a:ext cx="457200" cy="2589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37" idx="2"/>
            <a:endCxn id="42" idx="0"/>
          </p:cNvCxnSpPr>
          <p:nvPr/>
        </p:nvCxnSpPr>
        <p:spPr bwMode="auto">
          <a:xfrm>
            <a:off x="5938646" y="5339240"/>
            <a:ext cx="329673" cy="3955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stCxn id="36" idx="2"/>
            <a:endCxn id="37" idx="0"/>
          </p:cNvCxnSpPr>
          <p:nvPr/>
        </p:nvCxnSpPr>
        <p:spPr bwMode="auto">
          <a:xfrm flipH="1">
            <a:off x="5938646" y="4694166"/>
            <a:ext cx="497729" cy="264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6077819" y="5734783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703075" y="4953138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4" name="Straight Arrow Connector 43"/>
          <p:cNvCxnSpPr>
            <a:stCxn id="37" idx="2"/>
            <a:endCxn id="38" idx="0"/>
          </p:cNvCxnSpPr>
          <p:nvPr/>
        </p:nvCxnSpPr>
        <p:spPr bwMode="auto">
          <a:xfrm flipH="1">
            <a:off x="5651384" y="5339240"/>
            <a:ext cx="287262" cy="3968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850770" y="1918723"/>
            <a:ext cx="1196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result = 6 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6815022" y="4276584"/>
            <a:ext cx="1196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result = -8 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1612632" y="4166149"/>
            <a:ext cx="3124200" cy="147732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  7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  7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  6  -  7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5  -  6  -  7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2962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F328CCA5-F4AD-4748-8735-03A21ECDE955}" type="slidenum">
              <a:rPr lang="en-US" smtClean="0"/>
              <a:pPr eaLnBrk="1" hangingPunct="1"/>
              <a:t>39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Another example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377362"/>
            <a:ext cx="7772400" cy="38047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Give two different </a:t>
            </a:r>
            <a:r>
              <a:rPr lang="en-US" sz="2000" i="1" dirty="0" smtClean="0"/>
              <a:t>leftmost</a:t>
            </a:r>
            <a:r>
              <a:rPr lang="en-US" sz="2000" dirty="0" smtClean="0"/>
              <a:t> derivations of 5 – 6 – 7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2999" y="148212"/>
            <a:ext cx="4051415" cy="103028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</a:t>
            </a:r>
            <a:r>
              <a:rPr lang="en-US" sz="1600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sz="1600" kern="0" dirty="0" smtClean="0">
                <a:latin typeface="+mn-lt"/>
              </a:rPr>
              <a:t>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+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|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–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|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* </a:t>
            </a:r>
            <a:r>
              <a:rPr lang="en-US" sz="1600" kern="0" dirty="0" err="1" smtClean="0">
                <a:latin typeface="+mn-lt"/>
              </a:rPr>
              <a:t>Exp</a:t>
            </a:r>
            <a:endParaRPr lang="en-US" sz="1600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600" kern="0" dirty="0">
                <a:latin typeface="+mn-lt"/>
              </a:rPr>
              <a:t> </a:t>
            </a:r>
            <a:r>
              <a:rPr lang="en-US" sz="1600" kern="0" dirty="0" smtClean="0">
                <a:latin typeface="+mn-lt"/>
              </a:rPr>
              <a:t>       |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/ </a:t>
            </a:r>
            <a:r>
              <a:rPr lang="en-US" sz="1600" kern="0" dirty="0" err="1" smtClean="0">
                <a:latin typeface="+mn-lt"/>
              </a:rPr>
              <a:t>Exp</a:t>
            </a:r>
            <a:r>
              <a:rPr lang="en-US" sz="1600" kern="0" dirty="0" smtClean="0">
                <a:latin typeface="+mn-lt"/>
              </a:rPr>
              <a:t> | Dig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600" kern="0" dirty="0" smtClean="0">
                <a:latin typeface="+mn-lt"/>
              </a:rPr>
              <a:t>Dig</a:t>
            </a:r>
            <a:r>
              <a:rPr lang="en-US" sz="1600" i="1" kern="0" dirty="0">
                <a:latin typeface="+mn-lt"/>
              </a:rPr>
              <a:t> </a:t>
            </a:r>
            <a:r>
              <a:rPr lang="en-US" sz="1600" i="1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sz="1600" kern="0" dirty="0" smtClean="0">
                <a:latin typeface="+mn-lt"/>
              </a:rPr>
              <a:t> [0-9]</a:t>
            </a:r>
            <a:endParaRPr lang="en-US" sz="1600" kern="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2632" y="2027184"/>
            <a:ext cx="3124200" cy="147732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5  -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5  -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5  -  6  -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5  -  6  -  7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245875" y="1891085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-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779275" y="2553549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-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648707" y="2553549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5</a:t>
            </a:r>
          </a:p>
        </p:txBody>
      </p:sp>
      <p:cxnSp>
        <p:nvCxnSpPr>
          <p:cNvPr id="5" name="Straight Arrow Connector 4"/>
          <p:cNvCxnSpPr>
            <a:stCxn id="3" idx="2"/>
            <a:endCxn id="13" idx="0"/>
          </p:cNvCxnSpPr>
          <p:nvPr/>
        </p:nvCxnSpPr>
        <p:spPr bwMode="auto">
          <a:xfrm flipH="1">
            <a:off x="5839207" y="2272085"/>
            <a:ext cx="597168" cy="2814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10" idx="2"/>
            <a:endCxn id="27" idx="0"/>
          </p:cNvCxnSpPr>
          <p:nvPr/>
        </p:nvCxnSpPr>
        <p:spPr bwMode="auto">
          <a:xfrm flipH="1">
            <a:off x="6660270" y="2934549"/>
            <a:ext cx="309505" cy="338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3" idx="2"/>
            <a:endCxn id="10" idx="0"/>
          </p:cNvCxnSpPr>
          <p:nvPr/>
        </p:nvCxnSpPr>
        <p:spPr bwMode="auto">
          <a:xfrm>
            <a:off x="6436375" y="2272085"/>
            <a:ext cx="533400" cy="2814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6469770" y="3272549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172516" y="3272549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1" name="Straight Arrow Connector 30"/>
          <p:cNvCxnSpPr>
            <a:stCxn id="10" idx="2"/>
            <a:endCxn id="28" idx="0"/>
          </p:cNvCxnSpPr>
          <p:nvPr/>
        </p:nvCxnSpPr>
        <p:spPr bwMode="auto">
          <a:xfrm>
            <a:off x="6969775" y="2934549"/>
            <a:ext cx="393241" cy="338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6245875" y="4313166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-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748146" y="4958240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-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460884" y="5736093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5</a:t>
            </a:r>
          </a:p>
        </p:txBody>
      </p:sp>
      <p:cxnSp>
        <p:nvCxnSpPr>
          <p:cNvPr id="39" name="Straight Arrow Connector 38"/>
          <p:cNvCxnSpPr>
            <a:stCxn id="36" idx="2"/>
            <a:endCxn id="43" idx="0"/>
          </p:cNvCxnSpPr>
          <p:nvPr/>
        </p:nvCxnSpPr>
        <p:spPr bwMode="auto">
          <a:xfrm>
            <a:off x="6436375" y="4694166"/>
            <a:ext cx="457200" cy="2589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37" idx="2"/>
            <a:endCxn id="42" idx="0"/>
          </p:cNvCxnSpPr>
          <p:nvPr/>
        </p:nvCxnSpPr>
        <p:spPr bwMode="auto">
          <a:xfrm>
            <a:off x="5938646" y="5339240"/>
            <a:ext cx="329673" cy="3955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stCxn id="36" idx="2"/>
            <a:endCxn id="37" idx="0"/>
          </p:cNvCxnSpPr>
          <p:nvPr/>
        </p:nvCxnSpPr>
        <p:spPr bwMode="auto">
          <a:xfrm flipH="1">
            <a:off x="5938646" y="4694166"/>
            <a:ext cx="497729" cy="264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6077819" y="5734783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703075" y="4953138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4" name="Straight Arrow Connector 43"/>
          <p:cNvCxnSpPr>
            <a:stCxn id="37" idx="2"/>
            <a:endCxn id="38" idx="0"/>
          </p:cNvCxnSpPr>
          <p:nvPr/>
        </p:nvCxnSpPr>
        <p:spPr bwMode="auto">
          <a:xfrm flipH="1">
            <a:off x="5651384" y="5339240"/>
            <a:ext cx="287262" cy="3968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850770" y="1918723"/>
            <a:ext cx="1196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result = 6 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6815022" y="4276584"/>
            <a:ext cx="1196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result = -8 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612632" y="4449265"/>
            <a:ext cx="3124200" cy="147732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=&gt;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5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5  -  6  -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=&gt;  5  -  6  -  7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03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Parsing?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772400" cy="4114800"/>
          </a:xfrm>
        </p:spPr>
        <p:txBody>
          <a:bodyPr/>
          <a:lstStyle/>
          <a:p>
            <a:r>
              <a:rPr lang="en-US" sz="2800" dirty="0" smtClean="0"/>
              <a:t>Analogous to </a:t>
            </a:r>
            <a:r>
              <a:rPr lang="en-US" sz="2800" i="1" dirty="0" smtClean="0"/>
              <a:t>parsing</a:t>
            </a:r>
            <a:r>
              <a:rPr lang="en-US" sz="2800" dirty="0" smtClean="0"/>
              <a:t> an English sentence</a:t>
            </a:r>
          </a:p>
          <a:p>
            <a:pPr lvl="1"/>
            <a:r>
              <a:rPr lang="en-US" sz="2400" dirty="0" smtClean="0"/>
              <a:t>Analyze </a:t>
            </a:r>
            <a:r>
              <a:rPr lang="en-US" sz="2400" i="1" dirty="0" smtClean="0">
                <a:solidFill>
                  <a:srgbClr val="FF0000"/>
                </a:solidFill>
              </a:rPr>
              <a:t>words</a:t>
            </a:r>
            <a:r>
              <a:rPr lang="en-US" sz="2400" dirty="0" smtClean="0"/>
              <a:t> into subject, verb, object,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How to parse a program?</a:t>
            </a:r>
          </a:p>
          <a:p>
            <a:pPr lvl="1"/>
            <a:r>
              <a:rPr lang="en-US" sz="2400" dirty="0" smtClean="0"/>
              <a:t>Analyze </a:t>
            </a:r>
            <a:r>
              <a:rPr lang="en-US" sz="2400" i="1" dirty="0" smtClean="0">
                <a:solidFill>
                  <a:srgbClr val="FF0000"/>
                </a:solidFill>
              </a:rPr>
              <a:t>tokens</a:t>
            </a:r>
            <a:r>
              <a:rPr lang="en-US" sz="2400" dirty="0" smtClean="0"/>
              <a:t> into language constructs: assignment, if-clause, function-call, while-loop, </a:t>
            </a:r>
            <a:r>
              <a:rPr lang="en-US" sz="2400" dirty="0" err="1" smtClean="0"/>
              <a:t>etc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48C11C72-8B3B-4C7D-B826-D109F74BE5B7}" type="slidenum">
              <a:rPr lang="en-US" smtClean="0"/>
              <a:pPr eaLnBrk="1" hangingPunct="1"/>
              <a:t>40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went wrong?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52400" y="1600200"/>
            <a:ext cx="8791575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G</a:t>
            </a:r>
            <a:r>
              <a:rPr lang="en-US" sz="2400" dirty="0" smtClean="0"/>
              <a:t>rammar did not capture precedence or associativity</a:t>
            </a:r>
          </a:p>
          <a:p>
            <a:pPr lvl="1"/>
            <a:r>
              <a:rPr lang="en-US" sz="2400" dirty="0" err="1"/>
              <a:t>Eg</a:t>
            </a:r>
            <a:r>
              <a:rPr lang="en-US" sz="2400" dirty="0"/>
              <a:t>: 2 + (3 * 4) = 14	</a:t>
            </a:r>
            <a:r>
              <a:rPr lang="en-US" sz="2400" dirty="0">
                <a:solidFill>
                  <a:srgbClr val="FF0000"/>
                </a:solidFill>
              </a:rPr>
              <a:t>versus</a:t>
            </a:r>
            <a:r>
              <a:rPr lang="en-US" sz="2400" dirty="0"/>
              <a:t>	(2 + 3) * 4 = 20</a:t>
            </a:r>
          </a:p>
          <a:p>
            <a:pPr lvl="1"/>
            <a:r>
              <a:rPr lang="en-US" sz="2400" dirty="0" err="1" smtClean="0">
                <a:sym typeface="Symbol" panose="05050102010706020507" pitchFamily="18" charset="2"/>
              </a:rPr>
              <a:t>Eg</a:t>
            </a:r>
            <a:r>
              <a:rPr lang="en-US" sz="2400" dirty="0">
                <a:sym typeface="Symbol" panose="05050102010706020507" pitchFamily="18" charset="2"/>
              </a:rPr>
              <a:t>: 5 - (6 - 7) = 6	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versus</a:t>
            </a:r>
            <a:r>
              <a:rPr lang="en-US" sz="2400" dirty="0">
                <a:sym typeface="Symbol" panose="05050102010706020507" pitchFamily="18" charset="2"/>
              </a:rPr>
              <a:t>	(5 - 6) - 7 = -8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Create a non-terminal for each level of precedence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Isolate the corresponding part of the grammar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Force the parser to recognize higher precedence sub-expressions first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56FDC767-FA5C-4938-B211-95F3B30CA000}" type="slidenum">
              <a:rPr lang="en-US" smtClean="0"/>
              <a:pPr eaLnBrk="1" hangingPunct="1"/>
              <a:t>41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Classic Expression Grammar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295400" y="1519238"/>
            <a:ext cx="6248400" cy="190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/>
              <a:t>exp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</a:t>
            </a:r>
            <a:r>
              <a:rPr lang="en-US" sz="2400" dirty="0" smtClean="0"/>
              <a:t> </a:t>
            </a:r>
            <a:r>
              <a:rPr lang="en-US" sz="2400" dirty="0" err="1" smtClean="0"/>
              <a:t>exp</a:t>
            </a:r>
            <a:r>
              <a:rPr lang="en-US" sz="2400" dirty="0" smtClean="0"/>
              <a:t> + term | </a:t>
            </a:r>
            <a:r>
              <a:rPr lang="en-US" sz="2400" dirty="0" err="1" smtClean="0"/>
              <a:t>exp</a:t>
            </a:r>
            <a:r>
              <a:rPr lang="en-US" sz="2400" dirty="0" smtClean="0"/>
              <a:t> – term | term</a:t>
            </a:r>
          </a:p>
          <a:p>
            <a:pPr eaLnBrk="1" hangingPunct="1">
              <a:buNone/>
            </a:pPr>
            <a:r>
              <a:rPr lang="en-US" sz="2400" dirty="0" smtClean="0"/>
              <a:t>term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 term * factor | term / factor | factor</a:t>
            </a:r>
          </a:p>
          <a:p>
            <a:pPr eaLnBrk="1" hangingPunct="1">
              <a:buNone/>
            </a:pPr>
            <a:r>
              <a:rPr lang="en-US" sz="2400" dirty="0" smtClean="0"/>
              <a:t>factor 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| ( </a:t>
            </a:r>
            <a:r>
              <a:rPr lang="en-US" sz="2400" dirty="0" err="1" smtClean="0"/>
              <a:t>exp</a:t>
            </a:r>
            <a:r>
              <a:rPr lang="en-US" sz="2400" dirty="0" smtClean="0"/>
              <a:t> )</a:t>
            </a:r>
          </a:p>
          <a:p>
            <a:pPr eaLnBrk="1" hangingPunct="1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 0 | 1 | 2 | 3 | 4 | 5 | 6 | 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0" y="4572000"/>
            <a:ext cx="323850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 + T | E – T | T</a:t>
            </a:r>
          </a:p>
          <a:p>
            <a:pPr algn="l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 * F | T / F | F</a:t>
            </a:r>
          </a:p>
          <a:p>
            <a:pPr algn="l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 E ) | D</a:t>
            </a:r>
          </a:p>
          <a:p>
            <a:pPr algn="l"/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[0-9]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99D0E00D-6C2D-4F62-8AF9-10DD29B2C7DE}" type="slidenum">
              <a:rPr lang="en-US" smtClean="0"/>
              <a:pPr eaLnBrk="1" hangingPunct="1"/>
              <a:t>42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Derive 2 + 3 *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1200" y="100280"/>
            <a:ext cx="323850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 + T | E – T | T</a:t>
            </a:r>
          </a:p>
          <a:p>
            <a:pPr algn="l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 * F | T / F | F</a:t>
            </a:r>
          </a:p>
          <a:p>
            <a:pPr algn="l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 E ) | D</a:t>
            </a:r>
          </a:p>
          <a:p>
            <a:pPr algn="l"/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[0-9]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828800"/>
            <a:ext cx="2457450" cy="313932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 =&gt; E +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E + T *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E + T *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E +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4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E +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4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E +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4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+ 3 * 4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+ 3 * 4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+ 3 * 4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+ 3 * 4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2 + 3 * 4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019800" y="2168604"/>
            <a:ext cx="429512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25715" y="3120458"/>
            <a:ext cx="456910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307403" y="3962401"/>
            <a:ext cx="456910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239000" y="3962400"/>
            <a:ext cx="456910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704918" y="3112328"/>
            <a:ext cx="429512" cy="430949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4" name="Straight Arrow Connector 23"/>
          <p:cNvCxnSpPr>
            <a:stCxn id="19" idx="2"/>
            <a:endCxn id="20" idx="0"/>
          </p:cNvCxnSpPr>
          <p:nvPr/>
        </p:nvCxnSpPr>
        <p:spPr bwMode="auto">
          <a:xfrm flipH="1">
            <a:off x="5754170" y="2599553"/>
            <a:ext cx="480386" cy="5209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19" idx="2"/>
            <a:endCxn id="23" idx="0"/>
          </p:cNvCxnSpPr>
          <p:nvPr/>
        </p:nvCxnSpPr>
        <p:spPr bwMode="auto">
          <a:xfrm>
            <a:off x="6234556" y="2599553"/>
            <a:ext cx="685118" cy="5127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23" idx="2"/>
            <a:endCxn id="21" idx="0"/>
          </p:cNvCxnSpPr>
          <p:nvPr/>
        </p:nvCxnSpPr>
        <p:spPr bwMode="auto">
          <a:xfrm flipH="1">
            <a:off x="6535858" y="3543277"/>
            <a:ext cx="383816" cy="419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23" idx="2"/>
            <a:endCxn id="22" idx="0"/>
          </p:cNvCxnSpPr>
          <p:nvPr/>
        </p:nvCxnSpPr>
        <p:spPr bwMode="auto">
          <a:xfrm>
            <a:off x="6919674" y="3543277"/>
            <a:ext cx="547781" cy="4191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859183" y="4809421"/>
            <a:ext cx="343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 = 2 + (3 * 4) = 14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5638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grammar yields the correct, expected (school algebra) result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EAFBB4D0-3D15-4A26-AD83-F38F91CBF8E3}" type="slidenum">
              <a:rPr lang="en-US" smtClean="0"/>
              <a:pPr eaLnBrk="1" hangingPunct="1"/>
              <a:t>43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Derive 5 - 6 - 7</a:t>
            </a:r>
          </a:p>
        </p:txBody>
      </p:sp>
      <p:sp>
        <p:nvSpPr>
          <p:cNvPr id="24582" name="Rectangle 4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162050" y="1537752"/>
            <a:ext cx="2286000" cy="3436701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=&gt; E - 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E - 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E - 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E - 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E - 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E - 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- 6 - 7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- 6 - 7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- 6 - 7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5 - 6 - 7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791200" y="100280"/>
            <a:ext cx="3238500" cy="132343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 + T | E – T | T</a:t>
            </a:r>
          </a:p>
          <a:p>
            <a:pPr algn="l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 * F | T / F | F</a:t>
            </a:r>
          </a:p>
          <a:p>
            <a:pPr algn="l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 E ) | D</a:t>
            </a:r>
          </a:p>
          <a:p>
            <a:pPr algn="l"/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[0-9]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8541" y="2484512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-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830812" y="3129586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-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543550" y="3907439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5</a:t>
            </a:r>
          </a:p>
        </p:txBody>
      </p:sp>
      <p:cxnSp>
        <p:nvCxnSpPr>
          <p:cNvPr id="23" name="Straight Arrow Connector 22"/>
          <p:cNvCxnSpPr>
            <a:stCxn id="20" idx="2"/>
            <a:endCxn id="27" idx="0"/>
          </p:cNvCxnSpPr>
          <p:nvPr/>
        </p:nvCxnSpPr>
        <p:spPr bwMode="auto">
          <a:xfrm>
            <a:off x="6519041" y="2865512"/>
            <a:ext cx="457200" cy="2589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21" idx="2"/>
            <a:endCxn id="26" idx="0"/>
          </p:cNvCxnSpPr>
          <p:nvPr/>
        </p:nvCxnSpPr>
        <p:spPr bwMode="auto">
          <a:xfrm>
            <a:off x="6021312" y="3510586"/>
            <a:ext cx="329673" cy="3955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20" idx="2"/>
            <a:endCxn id="21" idx="0"/>
          </p:cNvCxnSpPr>
          <p:nvPr/>
        </p:nvCxnSpPr>
        <p:spPr bwMode="auto">
          <a:xfrm flipH="1">
            <a:off x="6021312" y="2865512"/>
            <a:ext cx="497729" cy="264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6160485" y="3906129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785741" y="3124484"/>
            <a:ext cx="381000" cy="381000"/>
          </a:xfrm>
          <a:prstGeom prst="rect">
            <a:avLst/>
          </a:prstGeom>
          <a:solidFill>
            <a:srgbClr val="81D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8" name="Straight Arrow Connector 27"/>
          <p:cNvCxnSpPr>
            <a:stCxn id="21" idx="2"/>
            <a:endCxn id="22" idx="0"/>
          </p:cNvCxnSpPr>
          <p:nvPr/>
        </p:nvCxnSpPr>
        <p:spPr bwMode="auto">
          <a:xfrm flipH="1">
            <a:off x="5734050" y="3510586"/>
            <a:ext cx="287262" cy="3968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897688" y="2447930"/>
            <a:ext cx="1196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result = -8 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495300" y="5524638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This grammar yields the correct, expected (school algebra) result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Note how left-recursive </a:t>
            </a:r>
            <a:r>
              <a:rPr lang="en-US" dirty="0"/>
              <a:t>rules </a:t>
            </a:r>
            <a:r>
              <a:rPr lang="en-US" dirty="0" smtClean="0"/>
              <a:t>yield left-associativity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776EA895-9FFA-4A5A-B9A5-881DEFC8AC5F}" type="slidenum">
              <a:rPr lang="en-US" smtClean="0"/>
              <a:pPr eaLnBrk="1" hangingPunct="1"/>
              <a:t>44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Classic Example of Ambiguous Grammar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521073"/>
            <a:ext cx="7772400" cy="31638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Grammar for conditional statements</a:t>
            </a:r>
          </a:p>
          <a:p>
            <a:pPr eaLnBrk="1" hangingPunct="1"/>
            <a:endParaRPr lang="en-US" sz="2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err="1" smtClean="0"/>
              <a:t>stm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 if ( </a:t>
            </a:r>
            <a:r>
              <a:rPr lang="en-US" sz="2400" dirty="0" err="1" smtClean="0"/>
              <a:t>cond</a:t>
            </a:r>
            <a:r>
              <a:rPr lang="en-US" sz="2400" dirty="0" smtClean="0"/>
              <a:t> ) </a:t>
            </a:r>
            <a:r>
              <a:rPr lang="en-US" sz="2400" dirty="0" err="1" smtClean="0"/>
              <a:t>stm</a:t>
            </a:r>
            <a:endParaRPr lang="en-US" sz="24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	  </a:t>
            </a:r>
            <a:r>
              <a:rPr lang="en-US" sz="2400" dirty="0"/>
              <a:t> </a:t>
            </a:r>
            <a:r>
              <a:rPr lang="en-US" sz="2400" dirty="0" smtClean="0"/>
              <a:t>  | if ( </a:t>
            </a:r>
            <a:r>
              <a:rPr lang="en-US" sz="2400" dirty="0" err="1" smtClean="0"/>
              <a:t>cond</a:t>
            </a:r>
            <a:r>
              <a:rPr lang="en-US" sz="2400" dirty="0" smtClean="0"/>
              <a:t> ) </a:t>
            </a:r>
            <a:r>
              <a:rPr lang="en-US" sz="2400" dirty="0" err="1" smtClean="0"/>
              <a:t>stm</a:t>
            </a:r>
            <a:r>
              <a:rPr lang="en-US" sz="2400" dirty="0" smtClean="0"/>
              <a:t>  else </a:t>
            </a:r>
            <a:r>
              <a:rPr lang="en-US" sz="2400" dirty="0" err="1" smtClean="0"/>
              <a:t>stm</a:t>
            </a:r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Exercise: show that this is ambiguous</a:t>
            </a:r>
          </a:p>
          <a:p>
            <a:pPr lvl="2" eaLnBrk="1" hangingPunct="1"/>
            <a:r>
              <a:rPr lang="en-US" sz="2000" dirty="0" smtClean="0"/>
              <a:t>How?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8977" y="5244997"/>
            <a:ext cx="64770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“The Dangling Else” - a 'weakness' in C, Pascal,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05B194BE-287C-4C07-9C5D-11D5169BEBD5}" type="slidenum">
              <a:rPr lang="en-US" smtClean="0"/>
              <a:pPr eaLnBrk="1" hangingPunct="1"/>
              <a:t>45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Derivations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159272" y="1216731"/>
            <a:ext cx="3902178" cy="382606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if  (</a:t>
            </a:r>
            <a:r>
              <a:rPr lang="en-US" sz="2000" dirty="0" err="1" smtClean="0"/>
              <a:t>cond</a:t>
            </a:r>
            <a:r>
              <a:rPr lang="en-US" sz="2000" dirty="0" smtClean="0"/>
              <a:t>) if (</a:t>
            </a:r>
            <a:r>
              <a:rPr lang="en-US" sz="2000" dirty="0" err="1" smtClean="0"/>
              <a:t>cond</a:t>
            </a:r>
            <a:r>
              <a:rPr lang="en-US" sz="2000" smtClean="0"/>
              <a:t>) stm else stm</a:t>
            </a:r>
            <a:endParaRPr lang="en-US" sz="2000" dirty="0" smtClean="0"/>
          </a:p>
        </p:txBody>
      </p:sp>
      <p:sp>
        <p:nvSpPr>
          <p:cNvPr id="27656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59272" y="243681"/>
            <a:ext cx="3902178" cy="64135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 err="1" smtClean="0"/>
              <a:t>stm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if ( </a:t>
            </a:r>
            <a:r>
              <a:rPr lang="en-US" dirty="0" err="1"/>
              <a:t>cond</a:t>
            </a:r>
            <a:r>
              <a:rPr lang="en-US" dirty="0"/>
              <a:t> ) </a:t>
            </a:r>
            <a:r>
              <a:rPr lang="en-US" dirty="0" err="1" smtClean="0"/>
              <a:t>stm</a:t>
            </a:r>
            <a:endParaRPr lang="en-US" dirty="0"/>
          </a:p>
          <a:p>
            <a:pPr eaLnBrk="1" hangingPunct="1"/>
            <a:r>
              <a:rPr lang="en-US" dirty="0" smtClean="0"/>
              <a:t>      |  if </a:t>
            </a:r>
            <a:r>
              <a:rPr lang="en-US" dirty="0"/>
              <a:t>( </a:t>
            </a:r>
            <a:r>
              <a:rPr lang="en-US" dirty="0" err="1"/>
              <a:t>cond</a:t>
            </a:r>
            <a:r>
              <a:rPr lang="en-US" dirty="0"/>
              <a:t> ) </a:t>
            </a:r>
            <a:r>
              <a:rPr lang="en-US" dirty="0" err="1" smtClean="0"/>
              <a:t>stm</a:t>
            </a:r>
            <a:r>
              <a:rPr lang="en-US" dirty="0" smtClean="0"/>
              <a:t>  </a:t>
            </a:r>
            <a:r>
              <a:rPr lang="en-US" dirty="0"/>
              <a:t>else </a:t>
            </a:r>
            <a:r>
              <a:rPr lang="en-US" dirty="0" err="1" smtClean="0"/>
              <a:t>stm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526474" y="1077784"/>
            <a:ext cx="7620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48261" y="1857855"/>
            <a:ext cx="479482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if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16330" y="1857855"/>
            <a:ext cx="74127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2" name="Straight Arrow Connector 11"/>
          <p:cNvCxnSpPr>
            <a:stCxn id="9" idx="2"/>
            <a:endCxn id="10" idx="0"/>
          </p:cNvCxnSpPr>
          <p:nvPr/>
        </p:nvCxnSpPr>
        <p:spPr bwMode="auto">
          <a:xfrm flipH="1">
            <a:off x="588002" y="1508733"/>
            <a:ext cx="1319472" cy="3491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9" idx="2"/>
            <a:endCxn id="11" idx="0"/>
          </p:cNvCxnSpPr>
          <p:nvPr/>
        </p:nvCxnSpPr>
        <p:spPr bwMode="auto">
          <a:xfrm>
            <a:off x="1907474" y="1508733"/>
            <a:ext cx="1379491" cy="3491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1013448" y="1870980"/>
            <a:ext cx="386133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(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5" name="Straight Arrow Connector 14"/>
          <p:cNvCxnSpPr>
            <a:stCxn id="9" idx="2"/>
            <a:endCxn id="14" idx="0"/>
          </p:cNvCxnSpPr>
          <p:nvPr/>
        </p:nvCxnSpPr>
        <p:spPr bwMode="auto">
          <a:xfrm flipH="1">
            <a:off x="1206515" y="1508733"/>
            <a:ext cx="700959" cy="3622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1521968" y="1857855"/>
            <a:ext cx="705561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384409" y="1857855"/>
            <a:ext cx="386133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8" name="Straight Arrow Connector 47"/>
          <p:cNvCxnSpPr>
            <a:stCxn id="9" idx="2"/>
            <a:endCxn id="39" idx="0"/>
          </p:cNvCxnSpPr>
          <p:nvPr/>
        </p:nvCxnSpPr>
        <p:spPr bwMode="auto">
          <a:xfrm>
            <a:off x="1907474" y="1508733"/>
            <a:ext cx="670002" cy="3491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9" idx="2"/>
            <a:endCxn id="33" idx="0"/>
          </p:cNvCxnSpPr>
          <p:nvPr/>
        </p:nvCxnSpPr>
        <p:spPr bwMode="auto">
          <a:xfrm flipH="1">
            <a:off x="1874749" y="1508733"/>
            <a:ext cx="32725" cy="3491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1099034" y="2814866"/>
            <a:ext cx="479482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if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661234" y="2827988"/>
            <a:ext cx="74127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2" name="Straight Arrow Connector 61"/>
          <p:cNvCxnSpPr>
            <a:stCxn id="11" idx="2"/>
            <a:endCxn id="60" idx="0"/>
          </p:cNvCxnSpPr>
          <p:nvPr/>
        </p:nvCxnSpPr>
        <p:spPr bwMode="auto">
          <a:xfrm flipH="1">
            <a:off x="1338775" y="2288804"/>
            <a:ext cx="1948190" cy="5260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>
            <a:stCxn id="11" idx="2"/>
            <a:endCxn id="61" idx="0"/>
          </p:cNvCxnSpPr>
          <p:nvPr/>
        </p:nvCxnSpPr>
        <p:spPr bwMode="auto">
          <a:xfrm>
            <a:off x="3286965" y="2288804"/>
            <a:ext cx="744904" cy="5391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Rectangle 63"/>
          <p:cNvSpPr/>
          <p:nvPr/>
        </p:nvSpPr>
        <p:spPr bwMode="auto">
          <a:xfrm>
            <a:off x="1724297" y="2827991"/>
            <a:ext cx="386133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(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5" name="Straight Arrow Connector 64"/>
          <p:cNvCxnSpPr>
            <a:stCxn id="11" idx="2"/>
            <a:endCxn id="64" idx="0"/>
          </p:cNvCxnSpPr>
          <p:nvPr/>
        </p:nvCxnSpPr>
        <p:spPr bwMode="auto">
          <a:xfrm flipH="1">
            <a:off x="1917364" y="2288804"/>
            <a:ext cx="1369601" cy="5391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Rectangle 65"/>
          <p:cNvSpPr/>
          <p:nvPr/>
        </p:nvSpPr>
        <p:spPr bwMode="auto">
          <a:xfrm>
            <a:off x="2294260" y="2827990"/>
            <a:ext cx="705561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135380" y="2827989"/>
            <a:ext cx="386133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8" name="Straight Arrow Connector 67"/>
          <p:cNvCxnSpPr>
            <a:stCxn id="11" idx="2"/>
            <a:endCxn id="67" idx="0"/>
          </p:cNvCxnSpPr>
          <p:nvPr/>
        </p:nvCxnSpPr>
        <p:spPr bwMode="auto">
          <a:xfrm>
            <a:off x="3286965" y="2288804"/>
            <a:ext cx="41482" cy="53918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>
            <a:stCxn id="11" idx="2"/>
            <a:endCxn id="66" idx="0"/>
          </p:cNvCxnSpPr>
          <p:nvPr/>
        </p:nvCxnSpPr>
        <p:spPr bwMode="auto">
          <a:xfrm flipH="1">
            <a:off x="2647041" y="2288804"/>
            <a:ext cx="639924" cy="5391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4540389" y="2827988"/>
            <a:ext cx="741270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else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396951" y="2828572"/>
            <a:ext cx="74127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86" name="Straight Arrow Connector 85"/>
          <p:cNvCxnSpPr>
            <a:stCxn id="11" idx="2"/>
            <a:endCxn id="80" idx="0"/>
          </p:cNvCxnSpPr>
          <p:nvPr/>
        </p:nvCxnSpPr>
        <p:spPr bwMode="auto">
          <a:xfrm>
            <a:off x="3286965" y="2288804"/>
            <a:ext cx="1624059" cy="5391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>
            <a:stCxn id="11" idx="2"/>
            <a:endCxn id="81" idx="0"/>
          </p:cNvCxnSpPr>
          <p:nvPr/>
        </p:nvCxnSpPr>
        <p:spPr bwMode="auto">
          <a:xfrm>
            <a:off x="3286965" y="2288804"/>
            <a:ext cx="2480621" cy="5397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6" name="Rectangle 135"/>
          <p:cNvSpPr/>
          <p:nvPr/>
        </p:nvSpPr>
        <p:spPr bwMode="auto">
          <a:xfrm>
            <a:off x="2843493" y="4072298"/>
            <a:ext cx="7620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4107952" y="5822504"/>
            <a:ext cx="479482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if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6676021" y="5822504"/>
            <a:ext cx="74127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9" name="Straight Arrow Connector 138"/>
          <p:cNvCxnSpPr>
            <a:stCxn id="172" idx="2"/>
            <a:endCxn id="137" idx="0"/>
          </p:cNvCxnSpPr>
          <p:nvPr/>
        </p:nvCxnSpPr>
        <p:spPr bwMode="auto">
          <a:xfrm flipH="1">
            <a:off x="4347693" y="5464410"/>
            <a:ext cx="1334229" cy="3580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0" name="Straight Arrow Connector 139"/>
          <p:cNvCxnSpPr>
            <a:stCxn id="172" idx="2"/>
            <a:endCxn id="138" idx="0"/>
          </p:cNvCxnSpPr>
          <p:nvPr/>
        </p:nvCxnSpPr>
        <p:spPr bwMode="auto">
          <a:xfrm>
            <a:off x="5681922" y="5464410"/>
            <a:ext cx="1364734" cy="3580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1" name="Rectangle 140"/>
          <p:cNvSpPr/>
          <p:nvPr/>
        </p:nvSpPr>
        <p:spPr bwMode="auto">
          <a:xfrm>
            <a:off x="4773139" y="5835629"/>
            <a:ext cx="386133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(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42" name="Straight Arrow Connector 141"/>
          <p:cNvCxnSpPr>
            <a:stCxn id="172" idx="2"/>
            <a:endCxn id="141" idx="0"/>
          </p:cNvCxnSpPr>
          <p:nvPr/>
        </p:nvCxnSpPr>
        <p:spPr bwMode="auto">
          <a:xfrm flipH="1">
            <a:off x="4966206" y="5464410"/>
            <a:ext cx="715716" cy="3712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3" name="Rectangle 142"/>
          <p:cNvSpPr/>
          <p:nvPr/>
        </p:nvSpPr>
        <p:spPr bwMode="auto">
          <a:xfrm>
            <a:off x="5281659" y="5822504"/>
            <a:ext cx="705561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6144100" y="5822504"/>
            <a:ext cx="386133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45" name="Straight Arrow Connector 144"/>
          <p:cNvCxnSpPr>
            <a:stCxn id="172" idx="2"/>
            <a:endCxn id="144" idx="0"/>
          </p:cNvCxnSpPr>
          <p:nvPr/>
        </p:nvCxnSpPr>
        <p:spPr bwMode="auto">
          <a:xfrm>
            <a:off x="5681922" y="5464410"/>
            <a:ext cx="655245" cy="3580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6" name="Straight Arrow Connector 145"/>
          <p:cNvCxnSpPr>
            <a:stCxn id="172" idx="2"/>
            <a:endCxn id="143" idx="0"/>
          </p:cNvCxnSpPr>
          <p:nvPr/>
        </p:nvCxnSpPr>
        <p:spPr bwMode="auto">
          <a:xfrm flipH="1">
            <a:off x="5634440" y="5464410"/>
            <a:ext cx="47482" cy="3580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1" name="Rectangle 160"/>
          <p:cNvSpPr/>
          <p:nvPr/>
        </p:nvSpPr>
        <p:spPr bwMode="auto">
          <a:xfrm>
            <a:off x="1013370" y="5019755"/>
            <a:ext cx="479482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if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3575570" y="5032877"/>
            <a:ext cx="74127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63" name="Straight Arrow Connector 162"/>
          <p:cNvCxnSpPr>
            <a:stCxn id="136" idx="2"/>
            <a:endCxn id="161" idx="0"/>
          </p:cNvCxnSpPr>
          <p:nvPr/>
        </p:nvCxnSpPr>
        <p:spPr bwMode="auto">
          <a:xfrm flipH="1">
            <a:off x="1253111" y="4503247"/>
            <a:ext cx="1971382" cy="5165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stCxn id="136" idx="2"/>
            <a:endCxn id="162" idx="0"/>
          </p:cNvCxnSpPr>
          <p:nvPr/>
        </p:nvCxnSpPr>
        <p:spPr bwMode="auto">
          <a:xfrm>
            <a:off x="3224493" y="4503247"/>
            <a:ext cx="721712" cy="5296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/>
          <p:cNvSpPr/>
          <p:nvPr/>
        </p:nvSpPr>
        <p:spPr bwMode="auto">
          <a:xfrm>
            <a:off x="1638633" y="5032880"/>
            <a:ext cx="386133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(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66" name="Straight Arrow Connector 165"/>
          <p:cNvCxnSpPr>
            <a:stCxn id="136" idx="2"/>
            <a:endCxn id="165" idx="0"/>
          </p:cNvCxnSpPr>
          <p:nvPr/>
        </p:nvCxnSpPr>
        <p:spPr bwMode="auto">
          <a:xfrm flipH="1">
            <a:off x="1831700" y="4503247"/>
            <a:ext cx="1392793" cy="52963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/>
          <p:cNvSpPr/>
          <p:nvPr/>
        </p:nvSpPr>
        <p:spPr bwMode="auto">
          <a:xfrm>
            <a:off x="2208596" y="5032879"/>
            <a:ext cx="705561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3049716" y="5032878"/>
            <a:ext cx="386133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69" name="Straight Arrow Connector 168"/>
          <p:cNvCxnSpPr>
            <a:stCxn id="136" idx="2"/>
            <a:endCxn id="168" idx="0"/>
          </p:cNvCxnSpPr>
          <p:nvPr/>
        </p:nvCxnSpPr>
        <p:spPr bwMode="auto">
          <a:xfrm>
            <a:off x="3224493" y="4503247"/>
            <a:ext cx="18290" cy="5296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/>
          <p:cNvCxnSpPr>
            <a:stCxn id="136" idx="2"/>
            <a:endCxn id="167" idx="0"/>
          </p:cNvCxnSpPr>
          <p:nvPr/>
        </p:nvCxnSpPr>
        <p:spPr bwMode="auto">
          <a:xfrm flipH="1">
            <a:off x="2561377" y="4503247"/>
            <a:ext cx="663116" cy="5296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1" name="Rectangle 170"/>
          <p:cNvSpPr/>
          <p:nvPr/>
        </p:nvSpPr>
        <p:spPr bwMode="auto">
          <a:xfrm>
            <a:off x="4454725" y="5032877"/>
            <a:ext cx="741270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else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311287" y="5033461"/>
            <a:ext cx="74127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73" name="Straight Arrow Connector 172"/>
          <p:cNvCxnSpPr>
            <a:stCxn id="136" idx="2"/>
            <a:endCxn id="171" idx="0"/>
          </p:cNvCxnSpPr>
          <p:nvPr/>
        </p:nvCxnSpPr>
        <p:spPr bwMode="auto">
          <a:xfrm>
            <a:off x="3224493" y="4503247"/>
            <a:ext cx="1600867" cy="5296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4" name="Straight Arrow Connector 173"/>
          <p:cNvCxnSpPr>
            <a:stCxn id="136" idx="2"/>
            <a:endCxn id="172" idx="0"/>
          </p:cNvCxnSpPr>
          <p:nvPr/>
        </p:nvCxnSpPr>
        <p:spPr bwMode="auto">
          <a:xfrm>
            <a:off x="3224493" y="4503247"/>
            <a:ext cx="2457429" cy="5302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9B86486C-3033-4A96-82E6-DE4EC29136DC}" type="slidenum">
              <a:rPr lang="en-US" smtClean="0"/>
              <a:pPr eaLnBrk="1" hangingPunct="1"/>
              <a:t>46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Solving the Dangling Else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539910"/>
            <a:ext cx="83058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Fix the grammar to separate </a:t>
            </a:r>
            <a:r>
              <a:rPr lang="en-US" sz="2800" i="1" dirty="0" smtClean="0"/>
              <a:t>if</a:t>
            </a:r>
            <a:r>
              <a:rPr lang="en-US" sz="2800" dirty="0" smtClean="0"/>
              <a:t> statements with </a:t>
            </a:r>
            <a:r>
              <a:rPr lang="en-US" sz="2800" i="1" dirty="0" smtClean="0"/>
              <a:t>else</a:t>
            </a:r>
            <a:r>
              <a:rPr lang="en-US" sz="2800" dirty="0" smtClean="0"/>
              <a:t> clause from those without</a:t>
            </a:r>
          </a:p>
          <a:p>
            <a:pPr lvl="1" eaLnBrk="1" hangingPunct="1"/>
            <a:r>
              <a:rPr lang="en-US" sz="2400" dirty="0" smtClean="0"/>
              <a:t>Done in Java reference grammar</a:t>
            </a:r>
          </a:p>
          <a:p>
            <a:pPr lvl="1" eaLnBrk="1" hangingPunct="1"/>
            <a:r>
              <a:rPr lang="en-US" sz="2400" dirty="0" smtClean="0"/>
              <a:t>Adds lots of non-terminals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Use some ad-hoc rule in parser</a:t>
            </a:r>
          </a:p>
          <a:p>
            <a:pPr lvl="1" eaLnBrk="1" hangingPunct="1"/>
            <a:r>
              <a:rPr lang="en-US" sz="2400" dirty="0" smtClean="0"/>
              <a:t>“else matches closest unpaired if”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Change the language</a:t>
            </a:r>
          </a:p>
          <a:p>
            <a:pPr lvl="1" eaLnBrk="1" hangingPunct="1"/>
            <a:r>
              <a:rPr lang="en-US" sz="2400" dirty="0" smtClean="0"/>
              <a:t>Only possible if you 'own' the language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/>
              <a:t>Resolving Ambiguity with Grammar (1)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89759" y="1524000"/>
            <a:ext cx="6858000" cy="44196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  <a:defRPr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IfElse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IfNoElse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>
              <a:buNone/>
              <a:defRPr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IfElse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if (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)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IfElse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else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IfElse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>
              <a:buNone/>
              <a:defRPr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IfNoElse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)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>
              <a:buNone/>
              <a:defRPr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| if (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)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IfElse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else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IfNoElse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defRPr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sz="2400" dirty="0" smtClean="0">
                <a:cs typeface="Consolas" panose="020B0609020204030204" pitchFamily="49" charset="0"/>
              </a:rPr>
              <a:t>formal, no additional rules beyond syntax </a:t>
            </a:r>
          </a:p>
          <a:p>
            <a:pPr>
              <a:defRPr/>
            </a:pPr>
            <a:endParaRPr lang="en-US" sz="2400" dirty="0" smtClean="0"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sz="2400" dirty="0" smtClean="0">
                <a:cs typeface="Consolas" panose="020B0609020204030204" pitchFamily="49" charset="0"/>
              </a:rPr>
              <a:t>sometimes obscures original grammar</a:t>
            </a: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3379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  <a:endParaRPr lang="en-US"/>
          </a:p>
        </p:txBody>
      </p:sp>
      <p:sp>
        <p:nvSpPr>
          <p:cNvPr id="3379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337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6852BA36-AF3A-441A-92F0-72F6D5758332}" type="slidenum">
              <a:rPr lang="en-US" smtClean="0"/>
              <a:pPr eaLnBrk="1" hangingPunct="1"/>
              <a:t>47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66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/>
              <a:t>Resolving Ambiguity with Grammar (2)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22287" y="1828800"/>
            <a:ext cx="8421688" cy="37338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/>
              <a:t>If you can (re-)design the language, avoid the problem entirely</a:t>
            </a:r>
          </a:p>
          <a:p>
            <a:pPr>
              <a:defRPr/>
            </a:pPr>
            <a:endParaRPr lang="en-US" sz="2400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err="1" smtClean="0"/>
              <a:t>IfStm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anose="05050102010706020507" pitchFamily="18" charset="2"/>
              </a:rPr>
              <a:t> </a:t>
            </a:r>
            <a:r>
              <a:rPr lang="en-US" sz="1800" dirty="0" smtClean="0"/>
              <a:t>if </a:t>
            </a:r>
            <a:r>
              <a:rPr lang="en-US" sz="1800" dirty="0" err="1" smtClean="0"/>
              <a:t>Exp</a:t>
            </a:r>
            <a:r>
              <a:rPr lang="en-US" sz="1800" dirty="0" smtClean="0"/>
              <a:t> then </a:t>
            </a:r>
            <a:r>
              <a:rPr lang="en-US" sz="1800" dirty="0" err="1" smtClean="0"/>
              <a:t>Stm</a:t>
            </a:r>
            <a:r>
              <a:rPr lang="en-US" sz="1800" dirty="0" smtClean="0"/>
              <a:t> end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  |  if </a:t>
            </a:r>
            <a:r>
              <a:rPr lang="en-US" sz="1800" dirty="0" err="1" smtClean="0"/>
              <a:t>Exp</a:t>
            </a:r>
            <a:r>
              <a:rPr lang="en-US" sz="1800" dirty="0" smtClean="0"/>
              <a:t> then </a:t>
            </a:r>
            <a:r>
              <a:rPr lang="en-US" sz="1800" dirty="0" err="1" smtClean="0"/>
              <a:t>Stm</a:t>
            </a:r>
            <a:r>
              <a:rPr lang="en-US" sz="1800" dirty="0" smtClean="0"/>
              <a:t> else </a:t>
            </a:r>
            <a:r>
              <a:rPr lang="en-US" sz="1800" dirty="0" err="1" smtClean="0"/>
              <a:t>Stm</a:t>
            </a:r>
            <a:r>
              <a:rPr lang="en-US" sz="1800" dirty="0" smtClean="0"/>
              <a:t> end </a:t>
            </a:r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formal, clear, elegant </a:t>
            </a:r>
          </a:p>
          <a:p>
            <a:pPr lvl="1">
              <a:defRPr/>
            </a:pPr>
            <a:r>
              <a:rPr lang="en-US" sz="2000" dirty="0" smtClean="0"/>
              <a:t>allows sequence of </a:t>
            </a:r>
            <a:r>
              <a:rPr lang="en-US" sz="2000" i="1" dirty="0" err="1" smtClean="0"/>
              <a:t>Stms</a:t>
            </a:r>
            <a:r>
              <a:rPr lang="en-US" sz="2000" dirty="0" smtClean="0"/>
              <a:t> in </a:t>
            </a:r>
            <a:r>
              <a:rPr lang="en-US" sz="2000" i="1" dirty="0" smtClean="0"/>
              <a:t>then</a:t>
            </a:r>
            <a:r>
              <a:rPr lang="en-US" sz="2000" dirty="0" smtClean="0"/>
              <a:t> and </a:t>
            </a:r>
            <a:r>
              <a:rPr lang="en-US" sz="2000" i="1" dirty="0" smtClean="0"/>
              <a:t>else</a:t>
            </a:r>
            <a:r>
              <a:rPr lang="en-US" sz="2000" dirty="0" smtClean="0"/>
              <a:t> branches, no </a:t>
            </a:r>
            <a:r>
              <a:rPr lang="en-US" sz="2000" dirty="0" smtClean="0">
                <a:solidFill>
                  <a:srgbClr val="0000FF"/>
                </a:solidFill>
              </a:rPr>
              <a:t>{ } </a:t>
            </a:r>
            <a:r>
              <a:rPr lang="en-US" sz="2000" dirty="0" smtClean="0"/>
              <a:t>needed </a:t>
            </a:r>
          </a:p>
          <a:p>
            <a:pPr lvl="1">
              <a:defRPr/>
            </a:pPr>
            <a:r>
              <a:rPr lang="en-US" sz="2000" dirty="0" smtClean="0"/>
              <a:t>extra </a:t>
            </a:r>
            <a:r>
              <a:rPr lang="en-US" sz="2000" i="1" dirty="0" smtClean="0"/>
              <a:t>end</a:t>
            </a:r>
            <a:r>
              <a:rPr lang="en-US" sz="2000" dirty="0" smtClean="0"/>
              <a:t> required for every </a:t>
            </a:r>
            <a:r>
              <a:rPr lang="en-US" sz="2000" i="1" dirty="0" smtClean="0"/>
              <a:t>if</a:t>
            </a:r>
          </a:p>
        </p:txBody>
      </p:sp>
      <p:sp>
        <p:nvSpPr>
          <p:cNvPr id="358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  <a:endParaRPr lang="en-US"/>
          </a:p>
        </p:txBody>
      </p:sp>
      <p:sp>
        <p:nvSpPr>
          <p:cNvPr id="3584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358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3C0CE823-0C29-4C0C-AA36-6A4E4A4925AF}" type="slidenum">
              <a:rPr lang="en-US" smtClean="0"/>
              <a:pPr eaLnBrk="1" hangingPunct="1"/>
              <a:t>48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35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51CEBCF0-1D27-41DA-BE7A-5911E13B8956}" type="slidenum">
              <a:rPr lang="en-US" smtClean="0"/>
              <a:pPr eaLnBrk="1" hangingPunct="1"/>
              <a:t>49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Parser Tools and Operators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1" y="1676400"/>
            <a:ext cx="8639174" cy="441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Most parser tools cope with ambiguous grammars</a:t>
            </a:r>
          </a:p>
          <a:p>
            <a:pPr lvl="1" eaLnBrk="1" hangingPunct="1"/>
            <a:r>
              <a:rPr lang="en-US" sz="2000" dirty="0" smtClean="0"/>
              <a:t>Earlier </a:t>
            </a:r>
            <a:r>
              <a:rPr lang="en-US" sz="2000" dirty="0"/>
              <a:t>productions </a:t>
            </a:r>
            <a:r>
              <a:rPr lang="en-US" sz="2000" dirty="0" smtClean="0"/>
              <a:t>chosen before later </a:t>
            </a:r>
            <a:r>
              <a:rPr lang="en-US" sz="2000" dirty="0"/>
              <a:t>ones</a:t>
            </a:r>
          </a:p>
          <a:p>
            <a:pPr lvl="1" eaLnBrk="1" hangingPunct="1"/>
            <a:r>
              <a:rPr lang="en-US" sz="2000" dirty="0"/>
              <a:t>Longest match used if there is a </a:t>
            </a:r>
            <a:r>
              <a:rPr lang="en-US" sz="2000" dirty="0" smtClean="0"/>
              <a:t>choice</a:t>
            </a:r>
          </a:p>
          <a:p>
            <a:pPr lvl="1" eaLnBrk="1" hangingPunct="1"/>
            <a:r>
              <a:rPr lang="en-US" sz="2000" dirty="0"/>
              <a:t>Makes life simpler if used with </a:t>
            </a:r>
            <a:r>
              <a:rPr lang="en-US" sz="2000" dirty="0" smtClean="0"/>
              <a:t>discipline</a:t>
            </a:r>
          </a:p>
          <a:p>
            <a:pPr lvl="1" eaLnBrk="1" hangingPunct="1"/>
            <a:r>
              <a:rPr lang="en-US" sz="2000" dirty="0"/>
              <a:t>But be sure </a:t>
            </a:r>
            <a:r>
              <a:rPr lang="en-US" sz="2000" dirty="0" smtClean="0"/>
              <a:t>the </a:t>
            </a:r>
            <a:r>
              <a:rPr lang="en-US" sz="2000" dirty="0"/>
              <a:t>tool does </a:t>
            </a:r>
            <a:r>
              <a:rPr lang="en-US" sz="2000" dirty="0" smtClean="0"/>
              <a:t>what you really want</a:t>
            </a:r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Specify operator precedence &amp; associativity</a:t>
            </a:r>
          </a:p>
          <a:p>
            <a:pPr lvl="1" eaLnBrk="1" hangingPunct="1"/>
            <a:r>
              <a:rPr lang="en-US" sz="2000" dirty="0" smtClean="0"/>
              <a:t>Allows simpler, ambiguous grammar with fewer non-terminals</a:t>
            </a:r>
          </a:p>
          <a:p>
            <a:pPr lvl="1" eaLnBrk="1" hangingPunct="1"/>
            <a:r>
              <a:rPr lang="en-US" sz="2000" dirty="0" smtClean="0"/>
              <a:t>Used in CUP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– so 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7" y="1766093"/>
            <a:ext cx="8497888" cy="36210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set of valid programs is infinite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set of </a:t>
            </a:r>
            <a:r>
              <a:rPr lang="en-US" sz="2800" i="1" dirty="0" smtClean="0"/>
              <a:t>in</a:t>
            </a:r>
            <a:r>
              <a:rPr lang="en-US" sz="2800" dirty="0" smtClean="0"/>
              <a:t>valid programs is infinite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Q: How to specify all valid programs, </a:t>
            </a:r>
            <a:r>
              <a:rPr lang="en-US" sz="2800" i="1" dirty="0" smtClean="0"/>
              <a:t>succinctly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A: Define a </a:t>
            </a:r>
            <a:r>
              <a:rPr lang="en-US" sz="2800" dirty="0" smtClean="0">
                <a:solidFill>
                  <a:srgbClr val="FF0000"/>
                </a:solidFill>
              </a:rPr>
              <a:t>Grammar</a:t>
            </a:r>
            <a:endParaRPr lang="en-US" sz="2800" dirty="0"/>
          </a:p>
          <a:p>
            <a:pPr lvl="1"/>
            <a:r>
              <a:rPr lang="en-US" sz="2400" dirty="0" smtClean="0"/>
              <a:t>More specifically, a Context-Free Grammar (</a:t>
            </a:r>
            <a:r>
              <a:rPr lang="en-US" sz="2400" dirty="0" smtClean="0">
                <a:solidFill>
                  <a:srgbClr val="FF0000"/>
                </a:solidFill>
              </a:rPr>
              <a:t>CFG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C-</a:t>
            </a:r>
            <a:fld id="{92394BD4-F83D-4FC9-B2BF-0C8D24D68E6E}" type="slidenum">
              <a:rPr lang="en-US" smtClean="0"/>
              <a:pPr eaLnBrk="1" hangingPunct="1"/>
              <a:t>50</a:t>
            </a:fld>
            <a:endParaRPr lang="en-US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914400" y="1905000"/>
            <a:ext cx="7772400" cy="4191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Next</a:t>
            </a:r>
          </a:p>
          <a:p>
            <a:pPr lvl="1" eaLnBrk="1" hangingPunct="1"/>
            <a:r>
              <a:rPr lang="en-US" sz="2400" dirty="0" smtClean="0"/>
              <a:t>LR (bottom-up / shift-reduce) parsing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Reading</a:t>
            </a:r>
          </a:p>
          <a:p>
            <a:pPr lvl="1" eaLnBrk="1" hangingPunct="1"/>
            <a:r>
              <a:rPr lang="en-US" sz="2400" dirty="0" smtClean="0"/>
              <a:t>Continue </a:t>
            </a:r>
            <a:r>
              <a:rPr lang="en-US" sz="2400" dirty="0" err="1" smtClean="0"/>
              <a:t>Cooper&amp;Torczon</a:t>
            </a:r>
            <a:r>
              <a:rPr lang="en-US" sz="2400" dirty="0" smtClean="0"/>
              <a:t> chapter 3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Note</a:t>
            </a:r>
          </a:p>
          <a:p>
            <a:pPr lvl="1" eaLnBrk="1" hangingPunct="1"/>
            <a:r>
              <a:rPr lang="en-US" sz="2400" dirty="0" smtClean="0"/>
              <a:t>Note: LR parsing is the </a:t>
            </a:r>
            <a:r>
              <a:rPr lang="en-US" sz="2400" i="1" dirty="0" smtClean="0"/>
              <a:t>toughest</a:t>
            </a:r>
            <a:r>
              <a:rPr lang="en-US" sz="2400" dirty="0" smtClean="0"/>
              <a:t> session in P501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0374"/>
            <a:ext cx="7793037" cy="547687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Grammar for the </a:t>
            </a:r>
            <a:r>
              <a:rPr lang="en-US" sz="2400" i="1" dirty="0" smtClean="0">
                <a:solidFill>
                  <a:schemeClr val="tx1"/>
                </a:solidFill>
              </a:rPr>
              <a:t>Hokum</a:t>
            </a:r>
            <a:r>
              <a:rPr lang="en-US" sz="2400" dirty="0" smtClean="0">
                <a:solidFill>
                  <a:schemeClr val="tx1"/>
                </a:solidFill>
              </a:rPr>
              <a:t> Language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0044" y="1605664"/>
            <a:ext cx="5980112" cy="3002479"/>
          </a:xfrm>
          <a:ln>
            <a:solidFill>
              <a:schemeClr val="tx1"/>
            </a:solidFill>
          </a:ln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20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;</a:t>
            </a:r>
            <a:r>
              <a:rPr lang="en-US" sz="20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20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20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endParaRPr lang="en-US" sz="200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=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endParaRPr lang="en-US" sz="200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then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endParaRPr lang="en-US" sz="200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endParaRPr lang="en-US" sz="200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VorC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|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+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endParaRPr lang="en-US" sz="200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[a-z]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[0-9]</a:t>
            </a:r>
            <a:r>
              <a:rPr lang="en-US" sz="20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/>
            </a:r>
            <a:br>
              <a:rPr lang="en-US" sz="20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              </a:t>
            </a:r>
            <a:endParaRPr lang="en-US" sz="2000" dirty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054326"/>
            <a:ext cx="8153400" cy="120032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Context-Free Grammar ~ CFG ~ Grammar ~ Backus-Naur Form ~ BNF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Productions, or Rules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Terminals &amp; Non-Terminals; Start (Symbol)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Multiple languages</a:t>
            </a:r>
            <a:r>
              <a:rPr lang="en-US" dirty="0"/>
              <a:t> </a:t>
            </a:r>
            <a:r>
              <a:rPr lang="en-US" dirty="0" smtClean="0"/>
              <a:t>present in the description</a:t>
            </a:r>
            <a:endParaRPr lang="en-US" dirty="0"/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1295400" y="76202"/>
            <a:ext cx="7848600" cy="63526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>
              <a:buClrTx/>
              <a:buSzTx/>
              <a:buFontTx/>
            </a:pPr>
            <a:r>
              <a:rPr lang="en-US" kern="0" smtClean="0">
                <a:solidFill>
                  <a:schemeClr val="bg1"/>
                </a:solidFill>
              </a:rPr>
              <a:t>Context-Free Grammars (CFG)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6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Hokum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889384"/>
            <a:ext cx="3401218" cy="2454015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n-US" sz="16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;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endParaRPr lang="en-US" sz="1600" dirty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=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endParaRPr lang="en-US" sz="1600" dirty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then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endParaRPr lang="en-US" sz="1600" dirty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endParaRPr lang="en-US" sz="1600" dirty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VorC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|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+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endParaRPr lang="en-US" sz="160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a-z]</a:t>
            </a: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0-9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4876" y="1658477"/>
            <a:ext cx="3112724" cy="10156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=</a:t>
            </a:r>
            <a:r>
              <a:rPr lang="en-US" sz="2000" dirty="0" smtClean="0"/>
              <a:t> 1; b </a:t>
            </a:r>
            <a:r>
              <a:rPr lang="en-US" sz="2000" dirty="0" smtClean="0">
                <a:solidFill>
                  <a:srgbClr val="0000FF"/>
                </a:solidFill>
              </a:rPr>
              <a:t>=</a:t>
            </a:r>
            <a:r>
              <a:rPr lang="en-US" sz="2000" dirty="0" smtClean="0"/>
              <a:t> a </a:t>
            </a:r>
            <a:r>
              <a:rPr lang="en-US" sz="2000" dirty="0" smtClean="0">
                <a:solidFill>
                  <a:srgbClr val="0000FF"/>
                </a:solidFill>
              </a:rPr>
              <a:t>+</a:t>
            </a:r>
            <a:r>
              <a:rPr lang="en-US" sz="2000" dirty="0" smtClean="0"/>
              <a:t> 4;</a:t>
            </a:r>
          </a:p>
          <a:p>
            <a:pPr algn="l"/>
            <a:r>
              <a:rPr lang="en-US" sz="2000" dirty="0" smtClean="0"/>
              <a:t>z </a:t>
            </a:r>
            <a:r>
              <a:rPr lang="en-US" sz="2000" dirty="0" smtClean="0">
                <a:solidFill>
                  <a:srgbClr val="0000FF"/>
                </a:solidFill>
              </a:rPr>
              <a:t>=</a:t>
            </a:r>
            <a:r>
              <a:rPr lang="en-US" sz="2000" dirty="0" smtClean="0"/>
              <a:t> 1;</a:t>
            </a:r>
          </a:p>
          <a:p>
            <a:pPr algn="l"/>
            <a:r>
              <a:rPr lang="en-US" sz="2000" dirty="0" smtClean="0">
                <a:solidFill>
                  <a:srgbClr val="0000FF"/>
                </a:solidFill>
              </a:rPr>
              <a:t>if</a:t>
            </a:r>
            <a:r>
              <a:rPr lang="en-US" sz="2000" dirty="0" smtClean="0"/>
              <a:t> b + 3 </a:t>
            </a:r>
            <a:r>
              <a:rPr lang="en-US" sz="2000" dirty="0" smtClean="0">
                <a:solidFill>
                  <a:srgbClr val="0000FF"/>
                </a:solidFill>
              </a:rPr>
              <a:t>then</a:t>
            </a:r>
            <a:r>
              <a:rPr lang="en-US" sz="2000" dirty="0" smtClean="0"/>
              <a:t> z </a:t>
            </a:r>
            <a:r>
              <a:rPr lang="en-US" sz="2000" dirty="0" smtClean="0">
                <a:solidFill>
                  <a:srgbClr val="0000FF"/>
                </a:solidFill>
              </a:rPr>
              <a:t>=</a:t>
            </a:r>
            <a:r>
              <a:rPr lang="en-US" sz="2000" dirty="0" smtClean="0"/>
              <a:t>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591340"/>
            <a:ext cx="3124200" cy="1323439"/>
          </a:xfrm>
          <a:prstGeom prst="rect">
            <a:avLst/>
          </a:prstGeom>
          <a:gradFill>
            <a:gsLst>
              <a:gs pos="0">
                <a:srgbClr val="FFDDD5"/>
              </a:gs>
              <a:gs pos="100000">
                <a:srgbClr val="FFABAB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=</a:t>
            </a:r>
            <a:r>
              <a:rPr lang="en-US" sz="2000" dirty="0" smtClean="0"/>
              <a:t> x </a:t>
            </a:r>
            <a:r>
              <a:rPr lang="en-US" sz="2000" dirty="0" smtClean="0">
                <a:solidFill>
                  <a:srgbClr val="0000FF"/>
                </a:solidFill>
              </a:rPr>
              <a:t>&lt;</a:t>
            </a:r>
            <a:r>
              <a:rPr lang="en-US" sz="2000" dirty="0" smtClean="0"/>
              <a:t> 20</a:t>
            </a:r>
          </a:p>
          <a:p>
            <a:pPr algn="l"/>
            <a:r>
              <a:rPr lang="en-US" sz="2000" dirty="0"/>
              <a:t>b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=</a:t>
            </a:r>
            <a:r>
              <a:rPr lang="en-US" sz="2000" dirty="0" smtClean="0"/>
              <a:t> a </a:t>
            </a:r>
            <a:r>
              <a:rPr lang="en-US" sz="2000" dirty="0" smtClean="0">
                <a:solidFill>
                  <a:srgbClr val="0000FF"/>
                </a:solidFill>
              </a:rPr>
              <a:t>+</a:t>
            </a:r>
            <a:r>
              <a:rPr lang="en-US" sz="2000" dirty="0" smtClean="0"/>
              <a:t> 4 </a:t>
            </a:r>
            <a:r>
              <a:rPr lang="en-US" sz="2000" dirty="0" smtClean="0">
                <a:solidFill>
                  <a:srgbClr val="0000FF"/>
                </a:solidFill>
              </a:rPr>
              <a:t>+</a:t>
            </a:r>
            <a:r>
              <a:rPr lang="en-US" sz="2000" dirty="0" smtClean="0"/>
              <a:t> 5 ;</a:t>
            </a:r>
          </a:p>
          <a:p>
            <a:pPr algn="l"/>
            <a:r>
              <a:rPr lang="en-US" sz="2000" dirty="0" smtClean="0"/>
              <a:t>z </a:t>
            </a:r>
            <a:r>
              <a:rPr lang="en-US" sz="2000" dirty="0" smtClean="0">
                <a:solidFill>
                  <a:srgbClr val="0000FF"/>
                </a:solidFill>
              </a:rPr>
              <a:t>=</a:t>
            </a:r>
            <a:r>
              <a:rPr lang="en-US" sz="2000" dirty="0" smtClean="0"/>
              <a:t> 1</a:t>
            </a:r>
          </a:p>
          <a:p>
            <a:pPr algn="l"/>
            <a:r>
              <a:rPr lang="en-US" sz="2000" dirty="0" smtClean="0">
                <a:solidFill>
                  <a:srgbClr val="0000FF"/>
                </a:solidFill>
              </a:rPr>
              <a:t>if</a:t>
            </a:r>
            <a:r>
              <a:rPr lang="en-US" sz="2000" dirty="0" smtClean="0"/>
              <a:t> (a == 33) z </a:t>
            </a:r>
            <a:r>
              <a:rPr lang="en-US" sz="2000" dirty="0" smtClean="0">
                <a:solidFill>
                  <a:srgbClr val="0000FF"/>
                </a:solidFill>
              </a:rPr>
              <a:t>&lt;</a:t>
            </a:r>
            <a:r>
              <a:rPr lang="en-US" sz="2000" dirty="0" smtClean="0"/>
              <a:t> 2 </a:t>
            </a:r>
            <a:r>
              <a:rPr lang="en-US" sz="2000" dirty="0" smtClean="0">
                <a:solidFill>
                  <a:srgbClr val="0000FF"/>
                </a:solidFill>
              </a:rPr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91100" y="1469064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Hokum </a:t>
            </a:r>
            <a:r>
              <a:rPr lang="en-US" dirty="0" smtClean="0"/>
              <a:t>BNF Grammar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666210"/>
            <a:ext cx="84582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But how do we know which programs are legal or illegal, in </a:t>
            </a:r>
            <a:r>
              <a:rPr lang="en-US" i="1" dirty="0" smtClean="0"/>
              <a:t>Hokum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527" y="1281410"/>
            <a:ext cx="151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527" y="3260891"/>
            <a:ext cx="151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Illegal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65253"/>
            <a:ext cx="2582862" cy="685800"/>
          </a:xfrm>
        </p:spPr>
        <p:txBody>
          <a:bodyPr/>
          <a:lstStyle/>
          <a:p>
            <a:r>
              <a:rPr lang="en-US" dirty="0" smtClean="0"/>
              <a:t>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94" y="1156312"/>
            <a:ext cx="4272106" cy="382445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AsSt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VorC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IfStm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AsStm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a = 1 ; if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VorC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VorC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then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AsStm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a = 1 ; if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VorC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then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AsStm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400800"/>
            <a:ext cx="1905000" cy="300038"/>
          </a:xfrm>
        </p:spPr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0" y="2576360"/>
            <a:ext cx="4375150" cy="240440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= 1 ; if a +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VorC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then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AsStm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+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then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AsStm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+ 1 then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AsStm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+ 1 then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 then b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sz="16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+ 1 then b =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VorC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+ 1 then b =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+ 1 then b =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3147" y="5200471"/>
            <a:ext cx="4424506" cy="120032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=&gt; versus </a:t>
            </a:r>
            <a:r>
              <a:rPr lang="en-US" b="1" kern="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kern="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endParaRPr lang="en-US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kern="0" dirty="0" smtClean="0">
                <a:latin typeface="+mn-lt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Leftmost, rightmost, middlemost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Sentential Form &amp; Sentence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 smtClean="0"/>
              <a:t>What is a </a:t>
            </a:r>
            <a:r>
              <a:rPr lang="en-US" i="1" dirty="0" smtClean="0"/>
              <a:t>Context-Sensitive</a:t>
            </a:r>
            <a:r>
              <a:rPr lang="en-US" dirty="0" smtClean="0"/>
              <a:t> Grammar?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5999" y="32133"/>
            <a:ext cx="3033311" cy="210146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70C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;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=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then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+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[a-z]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[0-9]</a:t>
            </a:r>
            <a:endParaRPr lang="en-US" sz="1400" kern="0" dirty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7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Parse Tree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390346" y="917274"/>
            <a:ext cx="72210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Prog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579313" y="1860525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Arrow Connector 3"/>
          <p:cNvCxnSpPr>
            <a:stCxn id="2" idx="2"/>
            <a:endCxn id="9" idx="0"/>
          </p:cNvCxnSpPr>
          <p:nvPr/>
        </p:nvCxnSpPr>
        <p:spPr bwMode="auto">
          <a:xfrm flipH="1">
            <a:off x="1871413" y="1348223"/>
            <a:ext cx="1879985" cy="5123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>
            <a:stCxn id="2" idx="2"/>
            <a:endCxn id="44" idx="0"/>
          </p:cNvCxnSpPr>
          <p:nvPr/>
        </p:nvCxnSpPr>
        <p:spPr bwMode="auto">
          <a:xfrm>
            <a:off x="3751398" y="1348223"/>
            <a:ext cx="1879984" cy="3286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0" name="Rectangle 139"/>
          <p:cNvSpPr/>
          <p:nvPr/>
        </p:nvSpPr>
        <p:spPr bwMode="auto">
          <a:xfrm>
            <a:off x="2379556" y="5699013"/>
            <a:ext cx="456910" cy="360648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41" name="Straight Arrow Connector 140"/>
          <p:cNvCxnSpPr>
            <a:stCxn id="72" idx="2"/>
            <a:endCxn id="140" idx="0"/>
          </p:cNvCxnSpPr>
          <p:nvPr/>
        </p:nvCxnSpPr>
        <p:spPr bwMode="auto">
          <a:xfrm flipH="1">
            <a:off x="2608011" y="5353566"/>
            <a:ext cx="1" cy="3454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1871413" y="2291474"/>
            <a:ext cx="1" cy="3381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3548932" y="1676849"/>
            <a:ext cx="404931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270330" y="1676848"/>
            <a:ext cx="72210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Prog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7" name="Straight Arrow Connector 46"/>
          <p:cNvCxnSpPr>
            <a:stCxn id="2" idx="2"/>
            <a:endCxn id="43" idx="0"/>
          </p:cNvCxnSpPr>
          <p:nvPr/>
        </p:nvCxnSpPr>
        <p:spPr bwMode="auto">
          <a:xfrm>
            <a:off x="3751398" y="1348223"/>
            <a:ext cx="0" cy="3286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1456827" y="2629594"/>
            <a:ext cx="82917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AsStm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629736" y="3389999"/>
            <a:ext cx="462576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315913" y="3408038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62000" y="3365925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8" name="Straight Arrow Connector 57"/>
          <p:cNvCxnSpPr>
            <a:stCxn id="53" idx="2"/>
            <a:endCxn id="56" idx="0"/>
          </p:cNvCxnSpPr>
          <p:nvPr/>
        </p:nvCxnSpPr>
        <p:spPr bwMode="auto">
          <a:xfrm>
            <a:off x="1871414" y="3060543"/>
            <a:ext cx="736599" cy="3474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53" idx="2"/>
            <a:endCxn id="55" idx="0"/>
          </p:cNvCxnSpPr>
          <p:nvPr/>
        </p:nvCxnSpPr>
        <p:spPr bwMode="auto">
          <a:xfrm flipH="1">
            <a:off x="1861024" y="3060543"/>
            <a:ext cx="10390" cy="3294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53" idx="2"/>
            <a:endCxn id="57" idx="0"/>
          </p:cNvCxnSpPr>
          <p:nvPr/>
        </p:nvCxnSpPr>
        <p:spPr bwMode="auto">
          <a:xfrm flipH="1">
            <a:off x="1054100" y="3060543"/>
            <a:ext cx="817314" cy="3053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822812" y="4161064"/>
            <a:ext cx="462576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8" name="Straight Arrow Connector 67"/>
          <p:cNvCxnSpPr>
            <a:stCxn id="57" idx="2"/>
            <a:endCxn id="67" idx="0"/>
          </p:cNvCxnSpPr>
          <p:nvPr/>
        </p:nvCxnSpPr>
        <p:spPr bwMode="auto">
          <a:xfrm>
            <a:off x="1054100" y="3796874"/>
            <a:ext cx="0" cy="3641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2193426" y="4184433"/>
            <a:ext cx="82917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193425" y="4922617"/>
            <a:ext cx="82917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75" name="Straight Arrow Connector 74"/>
          <p:cNvCxnSpPr>
            <a:stCxn id="56" idx="2"/>
            <a:endCxn id="71" idx="0"/>
          </p:cNvCxnSpPr>
          <p:nvPr/>
        </p:nvCxnSpPr>
        <p:spPr bwMode="auto">
          <a:xfrm>
            <a:off x="2608013" y="3838987"/>
            <a:ext cx="0" cy="3454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>
            <a:stCxn id="71" idx="2"/>
            <a:endCxn id="72" idx="0"/>
          </p:cNvCxnSpPr>
          <p:nvPr/>
        </p:nvCxnSpPr>
        <p:spPr bwMode="auto">
          <a:xfrm flipH="1">
            <a:off x="2608012" y="4615382"/>
            <a:ext cx="1" cy="3072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5281070" y="2323271"/>
            <a:ext cx="72210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222186" y="2979257"/>
            <a:ext cx="818392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IfStm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905254" y="3757154"/>
            <a:ext cx="772894" cy="34882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then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618850" y="3760192"/>
            <a:ext cx="584200" cy="34882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424663" y="3765833"/>
            <a:ext cx="584200" cy="34882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if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86" name="Straight Arrow Connector 85"/>
          <p:cNvCxnSpPr>
            <a:stCxn id="82" idx="2"/>
            <a:endCxn id="84" idx="0"/>
          </p:cNvCxnSpPr>
          <p:nvPr/>
        </p:nvCxnSpPr>
        <p:spPr bwMode="auto">
          <a:xfrm flipH="1">
            <a:off x="4910950" y="3410206"/>
            <a:ext cx="720432" cy="3499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>
            <a:stCxn id="82" idx="2"/>
            <a:endCxn id="83" idx="0"/>
          </p:cNvCxnSpPr>
          <p:nvPr/>
        </p:nvCxnSpPr>
        <p:spPr bwMode="auto">
          <a:xfrm>
            <a:off x="5631382" y="3410206"/>
            <a:ext cx="660319" cy="3469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/>
          <p:cNvCxnSpPr>
            <a:stCxn id="82" idx="2"/>
            <a:endCxn id="85" idx="0"/>
          </p:cNvCxnSpPr>
          <p:nvPr/>
        </p:nvCxnSpPr>
        <p:spPr bwMode="auto">
          <a:xfrm flipH="1">
            <a:off x="3716763" y="3410206"/>
            <a:ext cx="1914619" cy="3556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7145353" y="3783153"/>
            <a:ext cx="825776" cy="34882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AsStm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94" name="Straight Arrow Connector 93"/>
          <p:cNvCxnSpPr>
            <a:stCxn id="82" idx="2"/>
            <a:endCxn id="92" idx="0"/>
          </p:cNvCxnSpPr>
          <p:nvPr/>
        </p:nvCxnSpPr>
        <p:spPr bwMode="auto">
          <a:xfrm>
            <a:off x="5631382" y="3410206"/>
            <a:ext cx="1926859" cy="3729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4666182" y="4532708"/>
            <a:ext cx="462576" cy="331415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360046" y="4536933"/>
            <a:ext cx="765029" cy="32754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741873" y="4520598"/>
            <a:ext cx="677893" cy="342528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04" name="Straight Arrow Connector 103"/>
          <p:cNvCxnSpPr>
            <a:stCxn id="84" idx="2"/>
            <a:endCxn id="102" idx="0"/>
          </p:cNvCxnSpPr>
          <p:nvPr/>
        </p:nvCxnSpPr>
        <p:spPr bwMode="auto">
          <a:xfrm>
            <a:off x="4910950" y="4109021"/>
            <a:ext cx="831611" cy="4279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Arrow Connector 104"/>
          <p:cNvCxnSpPr>
            <a:stCxn id="84" idx="2"/>
            <a:endCxn id="101" idx="0"/>
          </p:cNvCxnSpPr>
          <p:nvPr/>
        </p:nvCxnSpPr>
        <p:spPr bwMode="auto">
          <a:xfrm flipH="1">
            <a:off x="4897470" y="4109021"/>
            <a:ext cx="13480" cy="4236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/>
          <p:cNvCxnSpPr>
            <a:stCxn id="84" idx="2"/>
            <a:endCxn id="103" idx="0"/>
          </p:cNvCxnSpPr>
          <p:nvPr/>
        </p:nvCxnSpPr>
        <p:spPr bwMode="auto">
          <a:xfrm flipH="1">
            <a:off x="4080820" y="4109021"/>
            <a:ext cx="830130" cy="4115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3785892" y="5155526"/>
            <a:ext cx="584200" cy="35125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3" name="Straight Arrow Connector 112"/>
          <p:cNvCxnSpPr>
            <a:stCxn id="103" idx="2"/>
            <a:endCxn id="112" idx="0"/>
          </p:cNvCxnSpPr>
          <p:nvPr/>
        </p:nvCxnSpPr>
        <p:spPr bwMode="auto">
          <a:xfrm flipH="1">
            <a:off x="4077992" y="4863126"/>
            <a:ext cx="2828" cy="29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5" name="Rectangle 114"/>
          <p:cNvSpPr/>
          <p:nvPr/>
        </p:nvSpPr>
        <p:spPr bwMode="auto">
          <a:xfrm>
            <a:off x="3844405" y="5739628"/>
            <a:ext cx="462576" cy="343927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6" name="Straight Arrow Connector 115"/>
          <p:cNvCxnSpPr>
            <a:stCxn id="112" idx="2"/>
            <a:endCxn id="115" idx="0"/>
          </p:cNvCxnSpPr>
          <p:nvPr/>
        </p:nvCxnSpPr>
        <p:spPr bwMode="auto">
          <a:xfrm flipH="1">
            <a:off x="4075693" y="5506785"/>
            <a:ext cx="2299" cy="2328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8" name="Rectangle 117"/>
          <p:cNvSpPr/>
          <p:nvPr/>
        </p:nvSpPr>
        <p:spPr bwMode="auto">
          <a:xfrm>
            <a:off x="5521057" y="5735066"/>
            <a:ext cx="456910" cy="365045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9" name="Straight Arrow Connector 118"/>
          <p:cNvCxnSpPr>
            <a:stCxn id="120" idx="2"/>
            <a:endCxn id="118" idx="0"/>
          </p:cNvCxnSpPr>
          <p:nvPr/>
        </p:nvCxnSpPr>
        <p:spPr bwMode="auto">
          <a:xfrm>
            <a:off x="5748412" y="5490512"/>
            <a:ext cx="1100" cy="244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Rectangle 119"/>
          <p:cNvSpPr/>
          <p:nvPr/>
        </p:nvSpPr>
        <p:spPr bwMode="auto">
          <a:xfrm>
            <a:off x="5333825" y="5156168"/>
            <a:ext cx="829173" cy="334344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21" name="Straight Arrow Connector 120"/>
          <p:cNvCxnSpPr>
            <a:stCxn id="102" idx="2"/>
            <a:endCxn id="120" idx="0"/>
          </p:cNvCxnSpPr>
          <p:nvPr/>
        </p:nvCxnSpPr>
        <p:spPr bwMode="auto">
          <a:xfrm>
            <a:off x="5742561" y="4864473"/>
            <a:ext cx="5851" cy="2916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Rectangle 124"/>
          <p:cNvSpPr/>
          <p:nvPr/>
        </p:nvSpPr>
        <p:spPr bwMode="auto">
          <a:xfrm>
            <a:off x="8157260" y="6086830"/>
            <a:ext cx="456910" cy="3547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26" name="Straight Arrow Connector 125"/>
          <p:cNvCxnSpPr>
            <a:stCxn id="145" idx="2"/>
            <a:endCxn id="125" idx="0"/>
          </p:cNvCxnSpPr>
          <p:nvPr/>
        </p:nvCxnSpPr>
        <p:spPr bwMode="auto">
          <a:xfrm>
            <a:off x="8385715" y="5894602"/>
            <a:ext cx="0" cy="1922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7319450" y="4379090"/>
            <a:ext cx="462576" cy="363337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093615" y="4393598"/>
            <a:ext cx="584200" cy="34882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539704" y="4379090"/>
            <a:ext cx="584200" cy="363337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0" name="Straight Arrow Connector 129"/>
          <p:cNvCxnSpPr>
            <a:stCxn id="92" idx="2"/>
            <a:endCxn id="128" idx="0"/>
          </p:cNvCxnSpPr>
          <p:nvPr/>
        </p:nvCxnSpPr>
        <p:spPr bwMode="auto">
          <a:xfrm>
            <a:off x="7558241" y="4131982"/>
            <a:ext cx="827474" cy="2616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1" name="Straight Arrow Connector 130"/>
          <p:cNvCxnSpPr>
            <a:stCxn id="92" idx="2"/>
            <a:endCxn id="127" idx="0"/>
          </p:cNvCxnSpPr>
          <p:nvPr/>
        </p:nvCxnSpPr>
        <p:spPr bwMode="auto">
          <a:xfrm flipH="1">
            <a:off x="7550738" y="4131982"/>
            <a:ext cx="7503" cy="2471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2" name="Straight Arrow Connector 131"/>
          <p:cNvCxnSpPr>
            <a:stCxn id="92" idx="2"/>
            <a:endCxn id="129" idx="0"/>
          </p:cNvCxnSpPr>
          <p:nvPr/>
        </p:nvCxnSpPr>
        <p:spPr bwMode="auto">
          <a:xfrm flipH="1">
            <a:off x="6831804" y="4131982"/>
            <a:ext cx="726437" cy="2471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3" name="Rectangle 132"/>
          <p:cNvSpPr/>
          <p:nvPr/>
        </p:nvSpPr>
        <p:spPr bwMode="auto">
          <a:xfrm>
            <a:off x="6600516" y="5029914"/>
            <a:ext cx="462576" cy="341087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4" name="Straight Arrow Connector 133"/>
          <p:cNvCxnSpPr>
            <a:stCxn id="129" idx="2"/>
            <a:endCxn id="133" idx="0"/>
          </p:cNvCxnSpPr>
          <p:nvPr/>
        </p:nvCxnSpPr>
        <p:spPr bwMode="auto">
          <a:xfrm>
            <a:off x="6831804" y="4742427"/>
            <a:ext cx="0" cy="2874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7" name="Rectangle 136"/>
          <p:cNvSpPr/>
          <p:nvPr/>
        </p:nvSpPr>
        <p:spPr bwMode="auto">
          <a:xfrm>
            <a:off x="7971128" y="4973385"/>
            <a:ext cx="829173" cy="349786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7971128" y="5515399"/>
            <a:ext cx="829173" cy="379203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51" name="Straight Arrow Connector 150"/>
          <p:cNvCxnSpPr>
            <a:stCxn id="128" idx="2"/>
            <a:endCxn id="137" idx="0"/>
          </p:cNvCxnSpPr>
          <p:nvPr/>
        </p:nvCxnSpPr>
        <p:spPr bwMode="auto">
          <a:xfrm>
            <a:off x="8385715" y="4742427"/>
            <a:ext cx="0" cy="2309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2" name="Straight Arrow Connector 151"/>
          <p:cNvCxnSpPr>
            <a:stCxn id="137" idx="2"/>
            <a:endCxn id="145" idx="0"/>
          </p:cNvCxnSpPr>
          <p:nvPr/>
        </p:nvCxnSpPr>
        <p:spPr bwMode="auto">
          <a:xfrm>
            <a:off x="8385715" y="5323171"/>
            <a:ext cx="0" cy="1922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/>
          <p:cNvCxnSpPr>
            <a:stCxn id="44" idx="2"/>
            <a:endCxn id="81" idx="0"/>
          </p:cNvCxnSpPr>
          <p:nvPr/>
        </p:nvCxnSpPr>
        <p:spPr bwMode="auto">
          <a:xfrm>
            <a:off x="5631382" y="2107797"/>
            <a:ext cx="10740" cy="2154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4" name="Straight Arrow Connector 153"/>
          <p:cNvCxnSpPr>
            <a:stCxn id="81" idx="2"/>
            <a:endCxn id="82" idx="0"/>
          </p:cNvCxnSpPr>
          <p:nvPr/>
        </p:nvCxnSpPr>
        <p:spPr bwMode="auto">
          <a:xfrm flipH="1">
            <a:off x="5631382" y="2754220"/>
            <a:ext cx="10740" cy="2250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9" name="Content Placeholder 2"/>
          <p:cNvSpPr txBox="1">
            <a:spLocks/>
          </p:cNvSpPr>
          <p:nvPr/>
        </p:nvSpPr>
        <p:spPr bwMode="auto">
          <a:xfrm>
            <a:off x="6223914" y="42531"/>
            <a:ext cx="2886077" cy="210146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70C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;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=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then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+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[a-z]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[0-9]</a:t>
            </a:r>
            <a:endParaRPr lang="en-US" sz="1400" kern="0" dirty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C-</a:t>
            </a:r>
            <a:fld id="{FCE2CE18-8023-46E8-9721-5447E61E94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1636ad1f-6a95-408f-8684-185c4da54ab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5294</TotalTime>
  <Words>3896</Words>
  <Application>Microsoft Office PowerPoint</Application>
  <PresentationFormat>On-screen Show (4:3)</PresentationFormat>
  <Paragraphs>917</Paragraphs>
  <Slides>50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Batang</vt:lpstr>
      <vt:lpstr>Arial</vt:lpstr>
      <vt:lpstr>Consolas</vt:lpstr>
      <vt:lpstr>Symbol</vt:lpstr>
      <vt:lpstr>Tahoma</vt:lpstr>
      <vt:lpstr>Wingdings</vt:lpstr>
      <vt:lpstr>Blends</vt:lpstr>
      <vt:lpstr>CSE P501 – Compilers</vt:lpstr>
      <vt:lpstr>Parsing</vt:lpstr>
      <vt:lpstr>Valid Tokens != Valid Program</vt:lpstr>
      <vt:lpstr>What is Parsing?</vt:lpstr>
      <vt:lpstr>Parsing – so what’s the problem?</vt:lpstr>
      <vt:lpstr>Grammar for the Hokum Language</vt:lpstr>
      <vt:lpstr>Example Hokum Programs</vt:lpstr>
      <vt:lpstr>Derivation</vt:lpstr>
      <vt:lpstr>Parse Tree</vt:lpstr>
      <vt:lpstr>Junk Nodes in the Parse Tree</vt:lpstr>
      <vt:lpstr>AST (Abstract Syntax Tree)</vt:lpstr>
      <vt:lpstr>Why Not Just RegEx?</vt:lpstr>
      <vt:lpstr>Context-Sensitive Grammar?</vt:lpstr>
      <vt:lpstr>Example CSG</vt:lpstr>
      <vt:lpstr>Parsing</vt:lpstr>
      <vt:lpstr>"in some order"</vt:lpstr>
      <vt:lpstr>"do something useful at each node"</vt:lpstr>
      <vt:lpstr>Context-Free Grammars – Formal Description</vt:lpstr>
      <vt:lpstr>Standard Notations</vt:lpstr>
      <vt:lpstr>Derivation Relations (1)</vt:lpstr>
      <vt:lpstr>Derivation Relations (2)</vt:lpstr>
      <vt:lpstr>Languages</vt:lpstr>
      <vt:lpstr>Reduced Grammars</vt:lpstr>
      <vt:lpstr>Ambiguous Grammars</vt:lpstr>
      <vt:lpstr>Example: Ambiguous Grammar</vt:lpstr>
      <vt:lpstr>2+3*4 – part 1</vt:lpstr>
      <vt:lpstr>2+3*4 – part 2</vt:lpstr>
      <vt:lpstr>2+3*4 – part 3</vt:lpstr>
      <vt:lpstr>2+3*4 – part 4</vt:lpstr>
      <vt:lpstr>2+3*4 – part 5</vt:lpstr>
      <vt:lpstr>2+3*4 – part 6</vt:lpstr>
      <vt:lpstr>2+3*4 – part 7</vt:lpstr>
      <vt:lpstr>2+3*4 – part 8</vt:lpstr>
      <vt:lpstr>2+3*4 – part 9</vt:lpstr>
      <vt:lpstr>2+3*4 – part 10</vt:lpstr>
      <vt:lpstr>Are derivations equivalent?</vt:lpstr>
      <vt:lpstr>Another example</vt:lpstr>
      <vt:lpstr>Another example</vt:lpstr>
      <vt:lpstr>Another example</vt:lpstr>
      <vt:lpstr>What went wrong?</vt:lpstr>
      <vt:lpstr>Classic Expression Grammar</vt:lpstr>
      <vt:lpstr>Derive 2 + 3 * 4</vt:lpstr>
      <vt:lpstr>Derive 5 - 6 - 7</vt:lpstr>
      <vt:lpstr>Classic Example of Ambiguous Grammar</vt:lpstr>
      <vt:lpstr>Two Derivations</vt:lpstr>
      <vt:lpstr>Solving the Dangling Else</vt:lpstr>
      <vt:lpstr>Resolving Ambiguity with Grammar (1)</vt:lpstr>
      <vt:lpstr>Resolving Ambiguity with Grammar (2)</vt:lpstr>
      <vt:lpstr>Parser Tools and Operators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346</cp:revision>
  <dcterms:created xsi:type="dcterms:W3CDTF">2002-10-01T01:44:57Z</dcterms:created>
  <dcterms:modified xsi:type="dcterms:W3CDTF">2014-04-06T23:56:31Z</dcterms:modified>
</cp:coreProperties>
</file>