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934200" cy="90805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38"/>
    </p:cViewPr>
  </p:sorterViewPr>
  <p:notesViewPr>
    <p:cSldViewPr>
      <p:cViewPr varScale="1">
        <p:scale>
          <a:sx n="87" d="100"/>
          <a:sy n="87" d="100"/>
        </p:scale>
        <p:origin x="-1884" y="-90"/>
      </p:cViewPr>
      <p:guideLst>
        <p:guide orient="horz" pos="2860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CSE P 501 </a:t>
            </a:r>
            <a:r>
              <a:rPr lang="en-US" dirty="0" smtClean="0"/>
              <a:t>Au11</a:t>
            </a:r>
            <a:endParaRPr lang="en-US" dirty="0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467AAC04-C8A7-49F4-84A3-4B41D58E73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1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82625"/>
            <a:ext cx="4540250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13238"/>
            <a:ext cx="5546725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24888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B828B6-A826-402D-AC51-9E40DB5C0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65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50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50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AE486F5-C518-45EA-A626-1030E009F654}" type="datetime1">
              <a:rPr lang="en-US" smtClean="0"/>
              <a:t>12/6/2011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  <p:custDataLst>
              <p:tags r:id="rId1"/>
            </p:custDataLst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00D5F97F-86A0-4C6D-9940-937D5033CD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B954B-3A8C-4886-B0D4-E08011F5FA64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D4E63FB5-F2A9-4739-90AC-28BC7ED1C3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3597A-89F0-4B12-A222-41AA8E879116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EFA72487-1189-40F1-B783-E56463B6D7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7632-3816-48AB-905D-CB52C8159F3C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5379F-26B7-495C-B011-CA1B4437C04F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7C9F8BA7-D86C-48B8-B2BD-B3B38453CA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B6DCC-D714-44A9-860B-6E4179173D1F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3EA411BF-5E07-473A-85CE-6D0B7DCF5B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80B0B-B2C9-4F56-A11E-112F6D088353}" type="datetime1">
              <a:rPr lang="en-US" smtClean="0"/>
              <a:t>12/6/2011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35FDE9DF-662C-4980-8C6D-C9F9AF7800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CDDCD-48DA-41C9-9475-CB675AB277C6}" type="datetime1">
              <a:rPr lang="en-US" smtClean="0"/>
              <a:t>12/6/2011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DAA186FD-622B-48EE-A556-8951819FE3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FFA67-E26A-47FB-AACB-39800BC778F4}" type="datetime1">
              <a:rPr lang="en-US" smtClean="0"/>
              <a:t>12/6/2011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FE514E09-7FC6-4E84-B83C-815E76F725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03D23-597E-47F8-98C1-3929D0BDE3F9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159C6074-E21C-4AF8-AA03-6E9E3CD7E0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4F56F-FF7E-4CC2-B8C4-D7EAC10CA020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6E8A0AB9-48A8-4ABE-83E3-3231578F42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1066800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1066800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79" name="Rectangle 11"/>
          <p:cNvSpPr>
            <a:spLocks noGrp="1" noChangeArrowheads="1"/>
          </p:cNvSpPr>
          <p:nvPr>
            <p:ph type="dt" sz="half" idx="2"/>
            <p:custDataLst>
              <p:tags r:id="rId15"/>
            </p:custDataLst>
          </p:nvPr>
        </p:nvSpPr>
        <p:spPr bwMode="auto">
          <a:xfrm>
            <a:off x="10668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8C93FD21-200D-4B41-A232-97FF94A661DF}" type="datetime1">
              <a:rPr lang="en-US" smtClean="0"/>
              <a:t>12/6/2011</a:t>
            </a:fld>
            <a:endParaRPr lang="en-US"/>
          </a:p>
        </p:txBody>
      </p:sp>
      <p:sp>
        <p:nvSpPr>
          <p:cNvPr id="839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83981" name="Rectangle 13"/>
          <p:cNvSpPr>
            <a:spLocks noGrp="1" noChangeArrowheads="1"/>
          </p:cNvSpPr>
          <p:nvPr>
            <p:ph type="sldNum" sz="quarter" idx="4"/>
            <p:custDataLst>
              <p:tags r:id="rId16"/>
            </p:custDataLst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 smtClean="0"/>
            </a:lvl1pPr>
          </a:lstStyle>
          <a:p>
            <a:pPr>
              <a:defRPr/>
            </a:pPr>
            <a:r>
              <a:rPr lang="en-US" dirty="0" smtClean="0"/>
              <a:t>X1-</a:t>
            </a:r>
            <a:fld id="{C133E206-8416-4F80-A347-31EDCF60BA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6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1.xml"/><Relationship Id="rId4" Type="http://schemas.openxmlformats.org/officeDocument/2006/relationships/tags" Target="../tags/tag10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8.xml"/><Relationship Id="rId4" Type="http://schemas.openxmlformats.org/officeDocument/2006/relationships/tags" Target="../tags/tag12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fld id="{6B74F49C-DE52-4BB3-803A-56823D09E069}" type="datetime1">
              <a:rPr lang="en-US" smtClean="0"/>
              <a:t>12/6/2011</a:t>
            </a:fld>
            <a:endParaRPr lang="en-US" smtClean="0"/>
          </a:p>
        </p:txBody>
      </p:sp>
      <p:sp>
        <p:nvSpPr>
          <p:cNvPr id="3075" name="Rectangle 1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nl-NL" smtClean="0"/>
              <a:t>© 2002-11 Hal Perkins &amp; UW CSE</a:t>
            </a:r>
            <a:endParaRPr lang="en-US" dirty="0" smtClean="0"/>
          </a:p>
        </p:txBody>
      </p:sp>
      <p:sp>
        <p:nvSpPr>
          <p:cNvPr id="3076" name="Rectangle 1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 dirty="0" smtClean="0"/>
              <a:t>X1-</a:t>
            </a:r>
            <a:fld id="{586F07FF-C179-4CB3-A89D-1530F1CEAFE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7" name="Rectangle 15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P 501 – Compilers</a:t>
            </a:r>
          </a:p>
        </p:txBody>
      </p:sp>
      <p:sp>
        <p:nvSpPr>
          <p:cNvPr id="3078" name="Rectangle 16"/>
          <p:cNvSpPr>
            <a:spLocks noGrp="1" noChangeArrowheads="1"/>
          </p:cNvSpPr>
          <p:nvPr>
            <p:ph type="subTitle"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Inlining</a:t>
            </a:r>
            <a:r>
              <a:rPr lang="en-US" sz="2800" dirty="0" smtClean="0"/>
              <a:t> and </a:t>
            </a:r>
            <a:r>
              <a:rPr lang="en-US" sz="2800" dirty="0" err="1" smtClean="0"/>
              <a:t>Devirtualization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Hal Perkins</a:t>
            </a:r>
          </a:p>
          <a:p>
            <a:pPr eaLnBrk="1" hangingPunct="1"/>
            <a:r>
              <a:rPr lang="en-US" sz="2800" dirty="0" smtClean="0"/>
              <a:t>Autumn 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Virtual methods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16649" y="2362200"/>
            <a:ext cx="3964781" cy="3991570"/>
          </a:xfrm>
          <a:ln/>
        </p:spPr>
        <p:txBody>
          <a:bodyPr>
            <a:normAutofit fontScale="77500" lnSpcReduction="20000"/>
          </a:bodyPr>
          <a:lstStyle/>
          <a:p>
            <a:pPr marL="625056"/>
            <a:r>
              <a:rPr lang="en-US" dirty="0"/>
              <a:t>In general, we cannot determine the target until runtime</a:t>
            </a:r>
          </a:p>
          <a:p>
            <a:pPr marL="625056"/>
            <a:endParaRPr lang="en-US" dirty="0"/>
          </a:p>
          <a:p>
            <a:pPr marL="625056"/>
            <a:r>
              <a:rPr lang="en-US" dirty="0"/>
              <a:t>Some languages (e.g., Java) allow </a:t>
            </a:r>
            <a:r>
              <a:rPr lang="en-US" i="1" dirty="0"/>
              <a:t>dynamic class loading</a:t>
            </a:r>
            <a:r>
              <a:rPr lang="en-US" dirty="0"/>
              <a:t>:  all subclasses of A may not be visible until runtime</a:t>
            </a:r>
          </a:p>
        </p:txBody>
      </p:sp>
      <p:sp>
        <p:nvSpPr>
          <p:cNvPr id="25603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134070" y="2247305"/>
            <a:ext cx="2582758" cy="4001095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000" dirty="0">
                <a:ea typeface="Gill Sans" charset="0"/>
                <a:cs typeface="Gill Sans" charset="0"/>
              </a:rPr>
              <a:t>class A {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  </a:t>
            </a:r>
            <a:r>
              <a:rPr lang="en-US" sz="2000" dirty="0" err="1">
                <a:ea typeface="Gill Sans" charset="0"/>
                <a:cs typeface="Gill Sans" charset="0"/>
              </a:rPr>
              <a:t>int</a:t>
            </a:r>
            <a:r>
              <a:rPr lang="en-US" sz="2000" dirty="0">
                <a:ea typeface="Gill Sans" charset="0"/>
                <a:cs typeface="Gill Sans" charset="0"/>
              </a:rPr>
              <a:t> </a:t>
            </a:r>
            <a:r>
              <a:rPr lang="en-US" sz="2000" dirty="0" err="1">
                <a:ea typeface="Gill Sans" charset="0"/>
                <a:cs typeface="Gill Sans" charset="0"/>
              </a:rPr>
              <a:t>foo</a:t>
            </a:r>
            <a:r>
              <a:rPr lang="en-US" sz="2000" dirty="0">
                <a:ea typeface="Gill Sans" charset="0"/>
                <a:cs typeface="Gill Sans" charset="0"/>
              </a:rPr>
              <a:t>() { return 0; }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  </a:t>
            </a:r>
            <a:r>
              <a:rPr lang="en-US" sz="2000" dirty="0" err="1">
                <a:ea typeface="Gill Sans" charset="0"/>
                <a:cs typeface="Gill Sans" charset="0"/>
              </a:rPr>
              <a:t>int</a:t>
            </a:r>
            <a:r>
              <a:rPr lang="en-US" sz="2000" dirty="0">
                <a:ea typeface="Gill Sans" charset="0"/>
                <a:cs typeface="Gill Sans" charset="0"/>
              </a:rPr>
              <a:t> bar() { return 1; }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}</a:t>
            </a:r>
          </a:p>
          <a:p>
            <a:pPr algn="l"/>
            <a:endParaRPr lang="en-US" sz="2000" dirty="0"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class B extends A {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  </a:t>
            </a:r>
            <a:r>
              <a:rPr lang="en-US" sz="2000" dirty="0" err="1">
                <a:ea typeface="Gill Sans" charset="0"/>
                <a:cs typeface="Gill Sans" charset="0"/>
              </a:rPr>
              <a:t>int</a:t>
            </a:r>
            <a:r>
              <a:rPr lang="en-US" sz="2000" dirty="0">
                <a:ea typeface="Gill Sans" charset="0"/>
                <a:cs typeface="Gill Sans" charset="0"/>
              </a:rPr>
              <a:t> </a:t>
            </a:r>
            <a:r>
              <a:rPr lang="en-US" sz="2000" dirty="0" err="1">
                <a:ea typeface="Gill Sans" charset="0"/>
                <a:cs typeface="Gill Sans" charset="0"/>
              </a:rPr>
              <a:t>foo</a:t>
            </a:r>
            <a:r>
              <a:rPr lang="en-US" sz="2000" dirty="0">
                <a:ea typeface="Gill Sans" charset="0"/>
                <a:cs typeface="Gill Sans" charset="0"/>
              </a:rPr>
              <a:t>() { return 2; }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}</a:t>
            </a:r>
          </a:p>
          <a:p>
            <a:pPr algn="l"/>
            <a:endParaRPr lang="en-US" sz="2000" dirty="0"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void </a:t>
            </a:r>
            <a:r>
              <a:rPr lang="en-US" sz="2000" dirty="0" err="1">
                <a:ea typeface="Gill Sans" charset="0"/>
                <a:cs typeface="Gill Sans" charset="0"/>
              </a:rPr>
              <a:t>baz</a:t>
            </a:r>
            <a:r>
              <a:rPr lang="en-US" sz="2000" dirty="0">
                <a:ea typeface="Gill Sans" charset="0"/>
                <a:cs typeface="Gill Sans" charset="0"/>
              </a:rPr>
              <a:t>(A x) {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  y = x.foo();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  z = x.bar();</a:t>
            </a:r>
          </a:p>
          <a:p>
            <a:pPr algn="l"/>
            <a:r>
              <a:rPr lang="en-US" sz="2000" dirty="0">
                <a:ea typeface="Gill Sans" charset="0"/>
                <a:cs typeface="Gill Sans" charset="0"/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8641071-2465-4E8A-8E05-3D35879CC746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Virtual tables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625056"/>
            <a:r>
              <a:rPr lang="en-US" dirty="0"/>
              <a:t>Object layout in a JVM:</a:t>
            </a:r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  <a:p>
            <a:pPr marL="625056"/>
            <a:endParaRPr 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0156" y="2908846"/>
            <a:ext cx="6786563" cy="245901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E5B7292-E13E-4B33-A762-E24FA84206AA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Virtual method dispatch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24400" y="2632472"/>
            <a:ext cx="3526631" cy="3158728"/>
          </a:xfrm>
          <a:ln/>
        </p:spPr>
        <p:txBody>
          <a:bodyPr>
            <a:normAutofit/>
          </a:bodyPr>
          <a:lstStyle/>
          <a:p>
            <a:pPr marL="625056"/>
            <a:r>
              <a:rPr lang="en-US" sz="2400" dirty="0"/>
              <a:t>x </a:t>
            </a:r>
            <a:r>
              <a:rPr lang="en-US" sz="2400" dirty="0" smtClean="0"/>
              <a:t>is the </a:t>
            </a:r>
            <a:r>
              <a:rPr lang="en-US" sz="2400" i="1" dirty="0"/>
              <a:t>receiver</a:t>
            </a:r>
            <a:r>
              <a:rPr lang="en-US" sz="2400" dirty="0"/>
              <a:t> object</a:t>
            </a:r>
          </a:p>
          <a:p>
            <a:pPr marL="625056"/>
            <a:r>
              <a:rPr lang="en-US" sz="2400" dirty="0"/>
              <a:t>For a receiver object with a runtime type of B, t2 will refer to B::</a:t>
            </a:r>
            <a:r>
              <a:rPr lang="en-US" sz="2400" dirty="0" err="1"/>
              <a:t>foo</a:t>
            </a:r>
            <a:r>
              <a:rPr lang="en-US" sz="2400" dirty="0"/>
              <a:t>.</a:t>
            </a:r>
          </a:p>
        </p:txBody>
      </p:sp>
      <p:sp>
        <p:nvSpPr>
          <p:cNvPr id="27651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969988" y="3255170"/>
            <a:ext cx="3180166" cy="215443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t1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ldvtable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t2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t1, A::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t3 = call [t2] 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t4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ldvtable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t5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t4, A::bar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t6 = call [t4] (x)</a:t>
            </a:r>
          </a:p>
          <a:p>
            <a:pPr algn="l"/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AAF8611B-B0F9-4A09-A6CC-AE5D382669DB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8" name="Rectangle 3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295400" y="2133600"/>
            <a:ext cx="1447800" cy="92333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spAutoFit/>
          </a:bodyPr>
          <a:lstStyle/>
          <a:p>
            <a:r>
              <a:rPr lang="en-US" sz="2000" dirty="0" smtClean="0">
                <a:ea typeface="Gill Sans" charset="0"/>
                <a:cs typeface="Gill Sans" charset="0"/>
              </a:rPr>
              <a:t> Source: </a:t>
            </a:r>
          </a:p>
          <a:p>
            <a:r>
              <a:rPr lang="en-US" sz="2000" dirty="0" smtClean="0">
                <a:ea typeface="Gill Sans" charset="0"/>
                <a:cs typeface="Gill Sans" charset="0"/>
              </a:rPr>
              <a:t> y </a:t>
            </a:r>
            <a:r>
              <a:rPr lang="en-US" sz="2000" dirty="0">
                <a:ea typeface="Gill Sans" charset="0"/>
                <a:cs typeface="Gill Sans" charset="0"/>
              </a:rPr>
              <a:t>= </a:t>
            </a:r>
            <a:r>
              <a:rPr lang="en-US" sz="2000" dirty="0" err="1">
                <a:ea typeface="Gill Sans" charset="0"/>
                <a:cs typeface="Gill Sans" charset="0"/>
              </a:rPr>
              <a:t>x.foo</a:t>
            </a:r>
            <a:r>
              <a:rPr lang="en-US" sz="2000" dirty="0">
                <a:ea typeface="Gill Sans" charset="0"/>
                <a:cs typeface="Gill Sans" charset="0"/>
              </a:rPr>
              <a:t>();</a:t>
            </a:r>
          </a:p>
          <a:p>
            <a:r>
              <a:rPr lang="en-US" sz="2000" dirty="0" smtClean="0">
                <a:ea typeface="Gill Sans" charset="0"/>
                <a:cs typeface="Gill Sans" charset="0"/>
              </a:rPr>
              <a:t> z </a:t>
            </a:r>
            <a:r>
              <a:rPr lang="en-US" sz="2000" dirty="0">
                <a:ea typeface="Gill Sans" charset="0"/>
                <a:cs typeface="Gill Sans" charset="0"/>
              </a:rPr>
              <a:t>= </a:t>
            </a:r>
            <a:r>
              <a:rPr lang="en-US" sz="2000" dirty="0" err="1">
                <a:ea typeface="Gill Sans" charset="0"/>
                <a:cs typeface="Gill Sans" charset="0"/>
              </a:rPr>
              <a:t>x.bar</a:t>
            </a:r>
            <a:r>
              <a:rPr lang="en-US" sz="2000" dirty="0">
                <a:ea typeface="Gill Sans" charset="0"/>
                <a:cs typeface="Gill Sans" charset="0"/>
              </a:rPr>
              <a:t>();</a:t>
            </a:r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Devirtualization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25056"/>
            <a:r>
              <a:rPr lang="en-US" dirty="0" smtClean="0"/>
              <a:t>Goal: virtual </a:t>
            </a:r>
            <a:r>
              <a:rPr lang="en-US" dirty="0"/>
              <a:t>calls to static </a:t>
            </a:r>
            <a:r>
              <a:rPr lang="en-US" dirty="0" smtClean="0"/>
              <a:t>calls in compiler</a:t>
            </a:r>
            <a:endParaRPr lang="en-US" dirty="0"/>
          </a:p>
          <a:p>
            <a:pPr marL="625056"/>
            <a:r>
              <a:rPr lang="en-US" dirty="0"/>
              <a:t>Benefits:  enables </a:t>
            </a:r>
            <a:r>
              <a:rPr lang="en-US" dirty="0" err="1"/>
              <a:t>inlining</a:t>
            </a:r>
            <a:r>
              <a:rPr lang="en-US" dirty="0"/>
              <a:t>, lowers call overhead, better branch prediction on calls</a:t>
            </a:r>
          </a:p>
          <a:p>
            <a:pPr marL="625056"/>
            <a:r>
              <a:rPr lang="en-US" dirty="0"/>
              <a:t>Often </a:t>
            </a:r>
            <a:r>
              <a:rPr lang="en-US" dirty="0" smtClean="0"/>
              <a:t>optimistic:</a:t>
            </a:r>
            <a:endParaRPr lang="en-US" dirty="0"/>
          </a:p>
          <a:p>
            <a:pPr marL="937584" lvl="1"/>
            <a:r>
              <a:rPr lang="en-US" dirty="0"/>
              <a:t>Make guess at compile time</a:t>
            </a:r>
          </a:p>
          <a:p>
            <a:pPr marL="937584" lvl="1"/>
            <a:r>
              <a:rPr lang="en-US" dirty="0"/>
              <a:t>Test guess at run time</a:t>
            </a:r>
          </a:p>
          <a:p>
            <a:pPr marL="937584" lvl="1"/>
            <a:r>
              <a:rPr lang="en-US" dirty="0"/>
              <a:t>Fall back to virtual call if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6DFCE918-AE7F-4186-95A4-A0042E704140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Guarded devirtualization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876800" y="2382441"/>
            <a:ext cx="3797498" cy="4018359"/>
          </a:xfrm>
          <a:ln/>
        </p:spPr>
        <p:txBody>
          <a:bodyPr>
            <a:noAutofit/>
          </a:bodyPr>
          <a:lstStyle/>
          <a:p>
            <a:pPr marL="625056"/>
            <a:r>
              <a:rPr lang="en-US" sz="2400" dirty="0"/>
              <a:t>Guess receiver type is B </a:t>
            </a:r>
            <a:r>
              <a:rPr lang="en-US" sz="2400" dirty="0" smtClean="0"/>
              <a:t>(based </a:t>
            </a:r>
            <a:r>
              <a:rPr lang="en-US" sz="2400" dirty="0"/>
              <a:t>on </a:t>
            </a:r>
            <a:r>
              <a:rPr lang="en-US" sz="2400" dirty="0" smtClean="0"/>
              <a:t>profile or other information)</a:t>
            </a:r>
            <a:endParaRPr lang="en-US" sz="2400" dirty="0"/>
          </a:p>
          <a:p>
            <a:pPr marL="625056"/>
            <a:r>
              <a:rPr lang="en-US" sz="2400" dirty="0"/>
              <a:t>Call to B::foo is statically known - can be </a:t>
            </a:r>
            <a:r>
              <a:rPr lang="en-US" sz="2400" dirty="0" err="1" smtClean="0"/>
              <a:t>inlined</a:t>
            </a:r>
            <a:endParaRPr lang="en-US" sz="2400" dirty="0"/>
          </a:p>
          <a:p>
            <a:pPr marL="625056"/>
            <a:r>
              <a:rPr lang="en-US" sz="2400" dirty="0" smtClean="0"/>
              <a:t>But guard </a:t>
            </a:r>
            <a:r>
              <a:rPr lang="en-US" sz="2400" dirty="0"/>
              <a:t>inhibits optimization</a:t>
            </a:r>
          </a:p>
        </p:txBody>
      </p:sp>
      <p:sp>
        <p:nvSpPr>
          <p:cNvPr id="29699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969988" y="2720281"/>
            <a:ext cx="3332451" cy="246221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t1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ldvtable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t7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getvtable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B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if t1 == t7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t3 = call B::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else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t2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t1, A::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t3 = call [t2] 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...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0560DB1-40AC-44CE-BE6D-D5273EE2D805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Guarded by method test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800600" y="2534841"/>
            <a:ext cx="3733800" cy="4018359"/>
          </a:xfrm>
          <a:ln/>
        </p:spPr>
        <p:txBody>
          <a:bodyPr>
            <a:noAutofit/>
          </a:bodyPr>
          <a:lstStyle/>
          <a:p>
            <a:pPr marL="625056"/>
            <a:r>
              <a:rPr lang="en-US" sz="2400" dirty="0"/>
              <a:t>Guess that method is </a:t>
            </a:r>
            <a:r>
              <a:rPr lang="en-US" sz="2400" dirty="0" smtClean="0"/>
              <a:t>B:foo outside guard</a:t>
            </a:r>
            <a:endParaRPr lang="en-US" sz="2400" dirty="0"/>
          </a:p>
          <a:p>
            <a:pPr marL="625056"/>
            <a:r>
              <a:rPr lang="en-US" sz="2400" dirty="0"/>
              <a:t>More robust, but more overhead</a:t>
            </a:r>
          </a:p>
          <a:p>
            <a:pPr marL="625056"/>
            <a:r>
              <a:rPr lang="en-US" sz="2400" dirty="0"/>
              <a:t>Harder to optimize redundant guards</a:t>
            </a:r>
          </a:p>
        </p:txBody>
      </p:sp>
      <p:sp>
        <p:nvSpPr>
          <p:cNvPr id="30723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969988" y="2566394"/>
            <a:ext cx="3332451" cy="276998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t1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ldvtable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x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t2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t1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t7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getfunaddr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B::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if t2 == t7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t3 = call B::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else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t2 = 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ldvirtfunaddr</a:t>
            </a:r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t1, A::</a:t>
            </a:r>
            <a:r>
              <a:rPr lang="en-US" sz="2000" dirty="0" err="1">
                <a:solidFill>
                  <a:schemeClr val="tx1"/>
                </a:solidFill>
                <a:ea typeface="Gill Sans" charset="0"/>
                <a:cs typeface="Gill Sans" charset="0"/>
              </a:rPr>
              <a:t>foo</a:t>
            </a:r>
            <a:endParaRPr lang="en-US" sz="2000" dirty="0">
              <a:solidFill>
                <a:schemeClr val="tx1"/>
              </a:solidFill>
              <a:ea typeface="Gill Sans" charset="0"/>
              <a:cs typeface="Gill Sans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  t3 = call [t2] (x)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ea typeface="Gill Sans" charset="0"/>
                <a:cs typeface="Gill Sans" charset="0"/>
              </a:rPr>
              <a:t>...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A6B30953-BCF7-40C3-8637-7E5D1A0248B5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How to guess receiver?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625056"/>
            <a:r>
              <a:rPr lang="en-US" dirty="0"/>
              <a:t>Profile information</a:t>
            </a:r>
          </a:p>
          <a:p>
            <a:pPr marL="937584" lvl="1"/>
            <a:r>
              <a:rPr lang="en-US" dirty="0"/>
              <a:t>Record call site targets and / or frequently executed methods at run time</a:t>
            </a:r>
          </a:p>
          <a:p>
            <a:pPr marL="625056"/>
            <a:r>
              <a:rPr lang="en-US" dirty="0"/>
              <a:t>Class hierarchy analysis</a:t>
            </a:r>
          </a:p>
          <a:p>
            <a:pPr marL="937584" lvl="1"/>
            <a:r>
              <a:rPr lang="en-US" dirty="0"/>
              <a:t>Walk class hierarchy at compile time</a:t>
            </a:r>
          </a:p>
          <a:p>
            <a:pPr marL="625056"/>
            <a:r>
              <a:rPr lang="en-US" dirty="0"/>
              <a:t>Type analysis</a:t>
            </a:r>
          </a:p>
          <a:p>
            <a:pPr marL="937584" lvl="1"/>
            <a:r>
              <a:rPr lang="en-US" dirty="0"/>
              <a:t>Intra / </a:t>
            </a:r>
            <a:r>
              <a:rPr lang="en-US" dirty="0" err="1"/>
              <a:t>interprocedural</a:t>
            </a:r>
            <a:r>
              <a:rPr lang="en-US" dirty="0"/>
              <a:t> data flow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11C007F3-F0BE-41EA-8E8C-7D77DDB94AF9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Class hierarchy analysis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625056"/>
            <a:r>
              <a:rPr lang="en-US" dirty="0"/>
              <a:t>Walk class hierarchy at compilation time</a:t>
            </a:r>
          </a:p>
          <a:p>
            <a:pPr marL="937584" lvl="1"/>
            <a:r>
              <a:rPr lang="en-US" dirty="0"/>
              <a:t>If only one implementation of a method (i.e., in the base class), </a:t>
            </a:r>
            <a:r>
              <a:rPr lang="en-US" dirty="0" err="1"/>
              <a:t>devirtualize</a:t>
            </a:r>
            <a:r>
              <a:rPr lang="en-US" dirty="0"/>
              <a:t> to that target</a:t>
            </a:r>
          </a:p>
          <a:p>
            <a:pPr marL="625056"/>
            <a:r>
              <a:rPr lang="en-US" dirty="0"/>
              <a:t>Not guaranteed in the presence of class loading</a:t>
            </a:r>
          </a:p>
          <a:p>
            <a:pPr marL="937584" lvl="1"/>
            <a:r>
              <a:rPr lang="en-US" dirty="0"/>
              <a:t>Still need runtime test / fallback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AB90EE2-8061-4950-9737-2D9AC3323B6A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Flow sensitive type analysis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1946672"/>
            <a:ext cx="4589859" cy="4018359"/>
          </a:xfrm>
          <a:ln/>
        </p:spPr>
        <p:txBody>
          <a:bodyPr>
            <a:normAutofit fontScale="85000" lnSpcReduction="10000"/>
          </a:bodyPr>
          <a:lstStyle/>
          <a:p>
            <a:pPr marL="625056"/>
            <a:r>
              <a:rPr lang="en-US" dirty="0"/>
              <a:t>Perform a forward dataflow analysis propagating type information.</a:t>
            </a:r>
          </a:p>
          <a:p>
            <a:pPr marL="625056"/>
            <a:r>
              <a:rPr lang="en-US" dirty="0"/>
              <a:t>At each use site, compute the possible set of types.</a:t>
            </a:r>
          </a:p>
          <a:p>
            <a:pPr marL="625056"/>
            <a:r>
              <a:rPr lang="en-US" dirty="0"/>
              <a:t>At call sites, use type information of receiver to narrow targets.</a:t>
            </a:r>
          </a:p>
        </p:txBody>
      </p:sp>
      <p:sp>
        <p:nvSpPr>
          <p:cNvPr id="34819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679282" y="2578818"/>
            <a:ext cx="2706510" cy="1923604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500" dirty="0">
                <a:ea typeface="Gill Sans" charset="0"/>
                <a:cs typeface="Gill Sans" charset="0"/>
              </a:rPr>
              <a:t>A a1 = new B();</a:t>
            </a: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a1.foo();</a:t>
            </a:r>
          </a:p>
          <a:p>
            <a:pPr algn="l"/>
            <a:endParaRPr lang="en-US" sz="2500" dirty="0">
              <a:ea typeface="Gill Sans" charset="0"/>
              <a:cs typeface="Gill Sans" charset="0"/>
            </a:endParaRP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if (a2 </a:t>
            </a:r>
            <a:r>
              <a:rPr lang="en-US" sz="2500" dirty="0" err="1">
                <a:ea typeface="Gill Sans" charset="0"/>
                <a:cs typeface="Gill Sans" charset="0"/>
              </a:rPr>
              <a:t>instanceof</a:t>
            </a:r>
            <a:r>
              <a:rPr lang="en-US" sz="2500" dirty="0">
                <a:ea typeface="Gill Sans" charset="0"/>
                <a:cs typeface="Gill Sans" charset="0"/>
              </a:rPr>
              <a:t> C)</a:t>
            </a: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  a2.bar();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95ECF5B3-9564-43A8-B682-2128BE67B0BB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Alternatives to guarding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92969" y="1946672"/>
            <a:ext cx="7358063" cy="4339828"/>
          </a:xfrm>
          <a:ln/>
        </p:spPr>
        <p:txBody>
          <a:bodyPr>
            <a:normAutofit fontScale="92500" lnSpcReduction="20000"/>
          </a:bodyPr>
          <a:lstStyle/>
          <a:p>
            <a:pPr marL="625056"/>
            <a:r>
              <a:rPr lang="en-US" dirty="0"/>
              <a:t>Guarding impose overheads</a:t>
            </a:r>
          </a:p>
          <a:p>
            <a:pPr marL="937584" lvl="1"/>
            <a:r>
              <a:rPr lang="en-US" dirty="0"/>
              <a:t>run-time test on every call, merge points impede optimization</a:t>
            </a:r>
          </a:p>
          <a:p>
            <a:pPr marL="625056"/>
            <a:r>
              <a:rPr lang="en-US" dirty="0"/>
              <a:t>Often “know” only one target is </a:t>
            </a:r>
            <a:r>
              <a:rPr lang="en-US" dirty="0" smtClean="0"/>
              <a:t>invoked</a:t>
            </a:r>
            <a:endParaRPr lang="en-US" dirty="0"/>
          </a:p>
          <a:p>
            <a:pPr marL="937584" lvl="1"/>
            <a:r>
              <a:rPr lang="en-US" dirty="0"/>
              <a:t>call site is </a:t>
            </a:r>
            <a:r>
              <a:rPr lang="en-US" i="1" dirty="0" err="1"/>
              <a:t>monomorphic</a:t>
            </a:r>
            <a:endParaRPr lang="en-US" dirty="0"/>
          </a:p>
          <a:p>
            <a:pPr marL="625056"/>
            <a:r>
              <a:rPr lang="en-US" dirty="0"/>
              <a:t>Alternative: compile without guards</a:t>
            </a:r>
          </a:p>
          <a:p>
            <a:pPr marL="937584" lvl="1"/>
            <a:r>
              <a:rPr lang="en-US" dirty="0"/>
              <a:t>recover as assumption is violated (</a:t>
            </a:r>
            <a:r>
              <a:rPr lang="en-US" dirty="0" err="1"/>
              <a:t>e.g</a:t>
            </a:r>
            <a:r>
              <a:rPr lang="en-US" dirty="0"/>
              <a:t>, class load)</a:t>
            </a:r>
          </a:p>
          <a:p>
            <a:pPr marL="937584" lvl="1"/>
            <a:r>
              <a:rPr lang="en-US" dirty="0"/>
              <a:t>cheaper runtime test </a:t>
            </a:r>
            <a:r>
              <a:rPr lang="en-US" dirty="0" err="1"/>
              <a:t>vs</a:t>
            </a:r>
            <a:r>
              <a:rPr lang="en-US" dirty="0"/>
              <a:t> more costly recovery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2661A93-DD69-46DF-B2B1-BD5FEEF0471F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Adaptive Online Context-Sensitive </a:t>
            </a:r>
            <a:r>
              <a:rPr lang="en-US" i="1" dirty="0" err="1" smtClean="0"/>
              <a:t>Inlining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Hazelwood and Grove, ICG 2003</a:t>
            </a:r>
          </a:p>
          <a:p>
            <a:r>
              <a:rPr lang="en-US" i="1" dirty="0" smtClean="0"/>
              <a:t>A Study of </a:t>
            </a:r>
            <a:r>
              <a:rPr lang="en-US" i="1" dirty="0" err="1" smtClean="0"/>
              <a:t>Devirtualization</a:t>
            </a:r>
            <a:r>
              <a:rPr lang="en-US" i="1" dirty="0" smtClean="0"/>
              <a:t> Techniques for a Java JIT Compiler</a:t>
            </a:r>
            <a:r>
              <a:rPr lang="en-US" dirty="0" smtClean="0"/>
              <a:t>                                                              </a:t>
            </a:r>
            <a:r>
              <a:rPr lang="en-US" dirty="0" err="1" smtClean="0"/>
              <a:t>Ishizaki</a:t>
            </a:r>
            <a:r>
              <a:rPr lang="en-US" dirty="0" smtClean="0"/>
              <a:t>, et al, OOPSLA 2000</a:t>
            </a:r>
          </a:p>
          <a:p>
            <a:endParaRPr lang="en-US" dirty="0" smtClean="0"/>
          </a:p>
          <a:p>
            <a:r>
              <a:rPr lang="en-US" dirty="0" smtClean="0"/>
              <a:t>Slides by Vijay Menon, </a:t>
            </a:r>
            <a:r>
              <a:rPr lang="en-US" smtClean="0"/>
              <a:t>CSE 501, Sp09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BC1A4873-7BE1-4483-AD9F-BF795D01116E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Recompilation approach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25056"/>
            <a:r>
              <a:rPr lang="en-US" dirty="0"/>
              <a:t>Optimistically assume current class hierarchy will never change </a:t>
            </a:r>
            <a:r>
              <a:rPr lang="en-US" dirty="0" err="1"/>
              <a:t>wrt</a:t>
            </a:r>
            <a:r>
              <a:rPr lang="en-US" dirty="0"/>
              <a:t> a call </a:t>
            </a:r>
          </a:p>
          <a:p>
            <a:pPr marL="625056"/>
            <a:r>
              <a:rPr lang="en-US" dirty="0" err="1" smtClean="0"/>
              <a:t>Devirtualize</a:t>
            </a:r>
            <a:r>
              <a:rPr lang="en-US" dirty="0"/>
              <a:t> </a:t>
            </a:r>
            <a:r>
              <a:rPr lang="en-US" dirty="0" smtClean="0"/>
              <a:t>and/or inline </a:t>
            </a:r>
            <a:r>
              <a:rPr lang="en-US" dirty="0"/>
              <a:t>call sites without guard</a:t>
            </a:r>
          </a:p>
          <a:p>
            <a:pPr marL="625056"/>
            <a:r>
              <a:rPr lang="en-US" dirty="0"/>
              <a:t>On violating class load, recompile caller method</a:t>
            </a:r>
          </a:p>
          <a:p>
            <a:pPr marL="937584" lvl="1"/>
            <a:r>
              <a:rPr lang="en-US" dirty="0"/>
              <a:t>Recompiled code installed before new class</a:t>
            </a:r>
          </a:p>
          <a:p>
            <a:pPr marL="937584" lvl="1"/>
            <a:r>
              <a:rPr lang="en-US" dirty="0"/>
              <a:t>New invocations will call de-optimized code</a:t>
            </a:r>
          </a:p>
          <a:p>
            <a:pPr marL="937584" lvl="1"/>
            <a:r>
              <a:rPr lang="en-US" dirty="0"/>
              <a:t>What about current invocations?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B2DFC5F8-8B4D-43F3-9449-E6D51338544B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Preexistence analysis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92969" y="2438400"/>
            <a:ext cx="7358063" cy="3071813"/>
          </a:xfrm>
          <a:ln/>
        </p:spPr>
        <p:txBody>
          <a:bodyPr/>
          <a:lstStyle/>
          <a:p>
            <a:pPr marL="625056"/>
            <a:r>
              <a:rPr lang="en-US" sz="2400" dirty="0"/>
              <a:t>Idea: if the receiver object pre-existed the caller method invocation, then the call site is only affected by a class load in future invocations.</a:t>
            </a:r>
          </a:p>
          <a:p>
            <a:pPr marL="625056"/>
            <a:r>
              <a:rPr lang="en-US" sz="2400" dirty="0"/>
              <a:t>If new class C is loaded during execution of </a:t>
            </a:r>
            <a:r>
              <a:rPr lang="en-US" sz="2400" dirty="0" err="1"/>
              <a:t>baz</a:t>
            </a:r>
            <a:r>
              <a:rPr lang="en-US" sz="2400" dirty="0"/>
              <a:t>, x cannot have type C:</a:t>
            </a:r>
          </a:p>
        </p:txBody>
      </p:sp>
      <p:sp>
        <p:nvSpPr>
          <p:cNvPr id="37891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4656832" y="4107656"/>
            <a:ext cx="3750469" cy="225921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/>
          <a:lstStyle/>
          <a:p>
            <a:pPr algn="l"/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void baz(A x) {</a:t>
            </a:r>
          </a:p>
          <a:p>
            <a:pPr algn="l"/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  ...</a:t>
            </a:r>
          </a:p>
          <a:p>
            <a:pPr algn="l"/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  // C loaded here</a:t>
            </a:r>
          </a:p>
          <a:p>
            <a:pPr algn="l"/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  x.bar();</a:t>
            </a:r>
          </a:p>
          <a:p>
            <a:pPr algn="l"/>
            <a:r>
              <a:rPr lang="en-US">
                <a:solidFill>
                  <a:schemeClr val="tx1"/>
                </a:solidFill>
                <a:ea typeface="Gill Sans" charset="0"/>
                <a:cs typeface="Gill Sans" charset="0"/>
              </a:rPr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2EF3D49-533A-4AEC-BC8C-401BD87954F1}" type="datetime1">
              <a:rPr lang="en-US" smtClean="0"/>
              <a:t>12/6/2011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Code-patching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25056"/>
            <a:r>
              <a:rPr lang="en-US" dirty="0"/>
              <a:t>Pre-generate fallback virtual call out of line</a:t>
            </a:r>
          </a:p>
          <a:p>
            <a:pPr marL="625056"/>
            <a:r>
              <a:rPr lang="en-US" dirty="0"/>
              <a:t>On invalidating class load, overwrite direct call / </a:t>
            </a:r>
            <a:r>
              <a:rPr lang="en-US" dirty="0" err="1"/>
              <a:t>inlined</a:t>
            </a:r>
            <a:r>
              <a:rPr lang="en-US" dirty="0"/>
              <a:t> code with a jump to the fallback code</a:t>
            </a:r>
          </a:p>
          <a:p>
            <a:pPr marL="937584" lvl="1"/>
            <a:r>
              <a:rPr lang="en-US" dirty="0"/>
              <a:t>Must </a:t>
            </a:r>
            <a:r>
              <a:rPr lang="en-US" dirty="0" smtClean="0"/>
              <a:t>be thread-safe</a:t>
            </a:r>
            <a:r>
              <a:rPr lang="en-US" dirty="0"/>
              <a:t>!</a:t>
            </a:r>
          </a:p>
          <a:p>
            <a:pPr marL="937584" lvl="1"/>
            <a:r>
              <a:rPr lang="en-US" dirty="0"/>
              <a:t>On x86, single write within a cache line is atomic</a:t>
            </a:r>
          </a:p>
          <a:p>
            <a:pPr marL="625056"/>
            <a:r>
              <a:rPr lang="en-US" dirty="0"/>
              <a:t>No recompilation necessary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652EFF58-2A72-47F4-84D4-952CDBC93E96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Patching</a:t>
            </a:r>
          </a:p>
        </p:txBody>
      </p:sp>
      <p:sp>
        <p:nvSpPr>
          <p:cNvPr id="39938" name="Rectangle 2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1524000" y="2180328"/>
            <a:ext cx="4177554" cy="30777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ea typeface="Gill Sans" charset="0"/>
                <a:cs typeface="Gill Sans" charset="0"/>
              </a:rPr>
              <a:t>  </a:t>
            </a:r>
            <a:r>
              <a:rPr lang="en-US" sz="2500" dirty="0">
                <a:ea typeface="Gill Sans" charset="0"/>
                <a:cs typeface="Gill Sans" charset="0"/>
              </a:rPr>
              <a:t>t3 = 2 // B::</a:t>
            </a:r>
            <a:r>
              <a:rPr lang="en-US" sz="2500" dirty="0" err="1">
                <a:ea typeface="Gill Sans" charset="0"/>
                <a:cs typeface="Gill Sans" charset="0"/>
              </a:rPr>
              <a:t>foo</a:t>
            </a:r>
            <a:endParaRPr lang="en-US" sz="2500" dirty="0">
              <a:ea typeface="Gill Sans" charset="0"/>
              <a:cs typeface="Gill Sans" charset="0"/>
            </a:endParaRP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next:</a:t>
            </a: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  ...</a:t>
            </a:r>
          </a:p>
          <a:p>
            <a:pPr algn="l"/>
            <a:endParaRPr lang="en-US" sz="2500" dirty="0">
              <a:ea typeface="Gill Sans" charset="0"/>
              <a:cs typeface="Gill Sans" charset="0"/>
            </a:endParaRP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fallback: </a:t>
            </a: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  t2 = </a:t>
            </a:r>
            <a:r>
              <a:rPr lang="en-US" sz="2500" dirty="0" err="1">
                <a:ea typeface="Gill Sans" charset="0"/>
                <a:cs typeface="Gill Sans" charset="0"/>
              </a:rPr>
              <a:t>ldvirtfunaddr</a:t>
            </a:r>
            <a:r>
              <a:rPr lang="en-US" sz="2500" dirty="0">
                <a:ea typeface="Gill Sans" charset="0"/>
                <a:cs typeface="Gill Sans" charset="0"/>
              </a:rPr>
              <a:t> t1, A::</a:t>
            </a:r>
            <a:r>
              <a:rPr lang="en-US" sz="2500" dirty="0" err="1">
                <a:ea typeface="Gill Sans" charset="0"/>
                <a:cs typeface="Gill Sans" charset="0"/>
              </a:rPr>
              <a:t>foo</a:t>
            </a:r>
            <a:endParaRPr lang="en-US" sz="2500" dirty="0">
              <a:ea typeface="Gill Sans" charset="0"/>
              <a:cs typeface="Gill Sans" charset="0"/>
            </a:endParaRP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  t3 = call [t2] (x)</a:t>
            </a:r>
          </a:p>
          <a:p>
            <a:pPr algn="l"/>
            <a:r>
              <a:rPr lang="en-US" sz="2500" dirty="0">
                <a:ea typeface="Gill Sans" charset="0"/>
                <a:cs typeface="Gill Sans" charset="0"/>
              </a:rPr>
              <a:t>  </a:t>
            </a:r>
            <a:r>
              <a:rPr lang="en-US" sz="2500" dirty="0" err="1">
                <a:ea typeface="Gill Sans" charset="0"/>
                <a:cs typeface="Gill Sans" charset="0"/>
              </a:rPr>
              <a:t>goto</a:t>
            </a:r>
            <a:r>
              <a:rPr lang="en-US" sz="2500" dirty="0">
                <a:ea typeface="Gill Sans" charset="0"/>
                <a:cs typeface="Gill Sans" charset="0"/>
              </a:rPr>
              <a:t> next</a:t>
            </a:r>
          </a:p>
        </p:txBody>
      </p:sp>
      <p:sp>
        <p:nvSpPr>
          <p:cNvPr id="39939" name="Rectangle 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5158383" y="2312417"/>
            <a:ext cx="1805238" cy="3847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2500" dirty="0" err="1">
                <a:solidFill>
                  <a:srgbClr val="A40800"/>
                </a:solidFill>
                <a:ea typeface="Gill Sans" charset="0"/>
                <a:cs typeface="Gill Sans" charset="0"/>
              </a:rPr>
              <a:t>goto</a:t>
            </a:r>
            <a:r>
              <a:rPr lang="en-US" sz="2500" dirty="0">
                <a:solidFill>
                  <a:srgbClr val="A40800"/>
                </a:solidFill>
                <a:ea typeface="Gill Sans" charset="0"/>
                <a:cs typeface="Gill Sans" charset="0"/>
              </a:rPr>
              <a:t> fallback</a:t>
            </a:r>
          </a:p>
        </p:txBody>
      </p:sp>
      <p:sp>
        <p:nvSpPr>
          <p:cNvPr id="39940" name="Line 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125887" y="2500313"/>
            <a:ext cx="669727" cy="7814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B2912E4A-8F05-48EA-A51D-405674C81AA7}" type="datetime1">
              <a:rPr lang="en-US" smtClean="0"/>
              <a:t>12/6/2011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Inlining</a:t>
            </a:r>
          </a:p>
        </p:txBody>
      </p:sp>
      <p:sp>
        <p:nvSpPr>
          <p:cNvPr id="17413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rot="10800000">
            <a:off x="3062883" y="3420070"/>
            <a:ext cx="517922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rot="10800000">
            <a:off x="5938242" y="3420070"/>
            <a:ext cx="517922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1024550" y="2438400"/>
            <a:ext cx="17948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 res;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foo</a:t>
            </a:r>
            <a:r>
              <a:rPr lang="en-US" dirty="0" smtClean="0"/>
              <a:t>(long x)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res = 2 * x;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bar() 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foo</a:t>
            </a:r>
            <a:r>
              <a:rPr lang="en-US" dirty="0" smtClean="0"/>
              <a:t>(5);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3843950" y="2438400"/>
            <a:ext cx="17948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 res;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foo</a:t>
            </a:r>
            <a:r>
              <a:rPr lang="en-US" dirty="0" smtClean="0"/>
              <a:t>(long x)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res = 2 * x;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bar() {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res = 2 * 5;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6663350" y="2438400"/>
            <a:ext cx="179485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 res;</a:t>
            </a:r>
          </a:p>
          <a:p>
            <a:endParaRPr lang="en-US" dirty="0" smtClean="0"/>
          </a:p>
          <a:p>
            <a:r>
              <a:rPr lang="en-US" dirty="0" smtClean="0"/>
              <a:t>void </a:t>
            </a:r>
            <a:r>
              <a:rPr lang="en-US" dirty="0" err="1" smtClean="0"/>
              <a:t>foo</a:t>
            </a:r>
            <a:r>
              <a:rPr lang="en-US" dirty="0" smtClean="0"/>
              <a:t>(long x)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res = 2 * x;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void bar() {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res = 10;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fld id="{E6EE873B-CD78-4818-B011-B1365C023E72}" type="datetime1">
              <a:rPr lang="en-US" smtClean="0"/>
              <a:t>12/6/2011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Benefits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625056"/>
            <a:r>
              <a:rPr lang="en-US" dirty="0"/>
              <a:t>Reduction on function invocation overhead</a:t>
            </a:r>
          </a:p>
          <a:p>
            <a:pPr marL="937584" lvl="1"/>
            <a:r>
              <a:rPr lang="en-US" dirty="0"/>
              <a:t>No marshalling / </a:t>
            </a:r>
            <a:r>
              <a:rPr lang="en-US" dirty="0" err="1"/>
              <a:t>unmarshalling</a:t>
            </a:r>
            <a:r>
              <a:rPr lang="en-US" dirty="0"/>
              <a:t> parameters and return values</a:t>
            </a:r>
          </a:p>
          <a:p>
            <a:pPr marL="937584" lvl="1"/>
            <a:r>
              <a:rPr lang="en-US" dirty="0"/>
              <a:t>Better instruction cache locality</a:t>
            </a:r>
          </a:p>
          <a:p>
            <a:pPr marL="625056"/>
            <a:r>
              <a:rPr lang="en-US" dirty="0"/>
              <a:t>Expanded optimization opportunities</a:t>
            </a:r>
          </a:p>
          <a:p>
            <a:pPr marL="937584" lvl="1"/>
            <a:r>
              <a:rPr lang="en-US" dirty="0"/>
              <a:t>CSE, constant propagation, unreachable code elimination, ...</a:t>
            </a:r>
          </a:p>
          <a:p>
            <a:pPr marL="937584" lvl="1"/>
            <a:r>
              <a:rPr lang="en-US" dirty="0"/>
              <a:t>Poor man’s </a:t>
            </a:r>
            <a:r>
              <a:rPr lang="en-US" dirty="0" err="1"/>
              <a:t>interprocedural</a:t>
            </a:r>
            <a:r>
              <a:rPr lang="en-US" dirty="0"/>
              <a:t> optimization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1C8618D-4120-4968-9736-601CE90A4614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Costs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ln/>
        </p:spPr>
        <p:txBody>
          <a:bodyPr/>
          <a:lstStyle/>
          <a:p>
            <a:pPr marL="625056"/>
            <a:r>
              <a:rPr lang="en-US" dirty="0"/>
              <a:t>Code size</a:t>
            </a:r>
          </a:p>
          <a:p>
            <a:pPr marL="937584" lvl="1"/>
            <a:r>
              <a:rPr lang="en-US" dirty="0"/>
              <a:t>Typically expands overall program size</a:t>
            </a:r>
          </a:p>
          <a:p>
            <a:pPr marL="937584" lvl="1"/>
            <a:r>
              <a:rPr lang="en-US" dirty="0"/>
              <a:t>Can hurt </a:t>
            </a:r>
            <a:r>
              <a:rPr lang="en-US" dirty="0" smtClean="0"/>
              <a:t>instruction cache </a:t>
            </a:r>
            <a:endParaRPr lang="en-US" dirty="0"/>
          </a:p>
          <a:p>
            <a:pPr marL="625056"/>
            <a:r>
              <a:rPr lang="en-US" dirty="0"/>
              <a:t>Compilation time</a:t>
            </a:r>
          </a:p>
          <a:p>
            <a:pPr marL="937584" lvl="1"/>
            <a:r>
              <a:rPr lang="en-US" dirty="0"/>
              <a:t>Larger methods can lead to more expensive compilation, more complex control flow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570AF35-6D8B-4EBF-ABA7-41735B3FE3C7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Language / runtime aspects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625056"/>
            <a:r>
              <a:rPr lang="en-US" dirty="0"/>
              <a:t>What is the cost of a function call?</a:t>
            </a:r>
          </a:p>
          <a:p>
            <a:pPr marL="937584" lvl="1"/>
            <a:r>
              <a:rPr lang="en-US" dirty="0"/>
              <a:t>C: cheap,  Java: moderate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Python</a:t>
            </a:r>
            <a:r>
              <a:rPr lang="en-US" dirty="0"/>
              <a:t>: expensive</a:t>
            </a:r>
          </a:p>
          <a:p>
            <a:pPr marL="625056"/>
            <a:r>
              <a:rPr lang="en-US" dirty="0"/>
              <a:t>Are targets resolved at compile time or run time?</a:t>
            </a:r>
          </a:p>
          <a:p>
            <a:pPr marL="937584" lvl="1"/>
            <a:r>
              <a:rPr lang="en-US" dirty="0"/>
              <a:t>C: compile </a:t>
            </a:r>
            <a:r>
              <a:rPr lang="en-US" dirty="0" smtClean="0"/>
              <a:t>time;  </a:t>
            </a:r>
            <a:r>
              <a:rPr lang="en-US" dirty="0"/>
              <a:t>Java, Python: run time</a:t>
            </a:r>
          </a:p>
          <a:p>
            <a:pPr marL="625056"/>
            <a:r>
              <a:rPr lang="en-US" dirty="0"/>
              <a:t>Is the whole program available for analysis?</a:t>
            </a:r>
          </a:p>
          <a:p>
            <a:pPr marL="625056"/>
            <a:r>
              <a:rPr lang="en-US" dirty="0"/>
              <a:t>Is profile information available?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D3F4FC5-9D75-4E78-BADE-0075C7FB5B0C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ln/>
        </p:spPr>
        <p:txBody>
          <a:bodyPr/>
          <a:lstStyle/>
          <a:p>
            <a:r>
              <a:rPr lang="en-US"/>
              <a:t>When to inline?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ln/>
        </p:spPr>
        <p:txBody>
          <a:bodyPr>
            <a:normAutofit fontScale="92500"/>
          </a:bodyPr>
          <a:lstStyle/>
          <a:p>
            <a:pPr marL="625056"/>
            <a:r>
              <a:rPr lang="en-US" dirty="0" err="1"/>
              <a:t>Jikes</a:t>
            </a:r>
            <a:r>
              <a:rPr lang="en-US" dirty="0"/>
              <a:t> RVM (with Hazelwood/Grove adaptations):</a:t>
            </a:r>
          </a:p>
          <a:p>
            <a:pPr marL="937584" lvl="1"/>
            <a:r>
              <a:rPr lang="en-US" dirty="0"/>
              <a:t>Call </a:t>
            </a:r>
            <a:r>
              <a:rPr lang="en-US" dirty="0" smtClean="0"/>
              <a:t>Instruction </a:t>
            </a:r>
            <a:r>
              <a:rPr lang="en-US" dirty="0"/>
              <a:t>Sequence (CIS) = # of </a:t>
            </a:r>
            <a:r>
              <a:rPr lang="en-US" dirty="0" smtClean="0"/>
              <a:t>instructions to </a:t>
            </a:r>
            <a:r>
              <a:rPr lang="en-US" dirty="0"/>
              <a:t>make call</a:t>
            </a:r>
          </a:p>
          <a:p>
            <a:pPr marL="1250112" lvl="2"/>
            <a:r>
              <a:rPr lang="en-US" dirty="0"/>
              <a:t>Tiny </a:t>
            </a:r>
            <a:r>
              <a:rPr lang="en-US" dirty="0" smtClean="0"/>
              <a:t>(function size &lt; 2x call size):  </a:t>
            </a:r>
            <a:r>
              <a:rPr lang="en-US" dirty="0"/>
              <a:t>Always inline</a:t>
            </a:r>
          </a:p>
          <a:p>
            <a:pPr marL="1250112" lvl="2"/>
            <a:r>
              <a:rPr lang="en-US" dirty="0"/>
              <a:t>Small (2-5x</a:t>
            </a:r>
            <a:r>
              <a:rPr lang="en-US" dirty="0" smtClean="0"/>
              <a:t>): </a:t>
            </a:r>
            <a:r>
              <a:rPr lang="en-US" dirty="0"/>
              <a:t>Inline subject to space </a:t>
            </a:r>
            <a:r>
              <a:rPr lang="en-US" dirty="0" smtClean="0"/>
              <a:t>constraints</a:t>
            </a:r>
            <a:endParaRPr lang="en-US" dirty="0"/>
          </a:p>
          <a:p>
            <a:pPr marL="1250112" lvl="2"/>
            <a:r>
              <a:rPr lang="en-US" dirty="0"/>
              <a:t>Medium (5-25x</a:t>
            </a:r>
            <a:r>
              <a:rPr lang="en-US" dirty="0" smtClean="0"/>
              <a:t>): </a:t>
            </a:r>
            <a:r>
              <a:rPr lang="en-US" dirty="0"/>
              <a:t>Inline if hot (</a:t>
            </a:r>
            <a:r>
              <a:rPr lang="en-US" dirty="0" smtClean="0"/>
              <a:t>subject </a:t>
            </a:r>
            <a:r>
              <a:rPr lang="en-US" dirty="0"/>
              <a:t>to </a:t>
            </a:r>
            <a:r>
              <a:rPr lang="en-US" dirty="0" smtClean="0"/>
              <a:t>space constraints)</a:t>
            </a:r>
            <a:endParaRPr lang="en-US" dirty="0"/>
          </a:p>
          <a:p>
            <a:pPr marL="1250112" lvl="2"/>
            <a:r>
              <a:rPr lang="en-US" dirty="0"/>
              <a:t>Large : Never inline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C65DE72E-40C2-4520-BF04-DEBBB2924E6A}" type="datetime1">
              <a:rPr lang="en-US" smtClean="0"/>
              <a:t>12/6/2011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X1-</a:t>
            </a:r>
            <a:fld id="{D60129FB-96EC-407D-A4BA-9F72A61BD8C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© 2002-11 Hal Perkins &amp; UW CSE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Gathering profile info</a:t>
            </a:r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Counter-based:  Instrument edges in CFG</a:t>
            </a:r>
          </a:p>
          <a:p>
            <a:pPr lvl="1"/>
            <a:r>
              <a:rPr lang="en-US" dirty="0" smtClean="0"/>
              <a:t>Entry + loop back edges</a:t>
            </a:r>
          </a:p>
          <a:p>
            <a:pPr lvl="1"/>
            <a:r>
              <a:rPr lang="en-US" dirty="0" smtClean="0"/>
              <a:t>Enough edges (enough to get good results without excessive overhead)</a:t>
            </a:r>
          </a:p>
          <a:p>
            <a:pPr lvl="1"/>
            <a:r>
              <a:rPr lang="en-US" dirty="0" smtClean="0"/>
              <a:t>Expensive - typically removed in optimized code</a:t>
            </a:r>
          </a:p>
          <a:p>
            <a:r>
              <a:rPr lang="en-US" dirty="0" smtClean="0"/>
              <a:t>Call stack sampling</a:t>
            </a:r>
          </a:p>
          <a:p>
            <a:pPr lvl="1"/>
            <a:r>
              <a:rPr lang="en-US" dirty="0" smtClean="0"/>
              <a:t>Periodically walk stack</a:t>
            </a:r>
          </a:p>
          <a:p>
            <a:pPr lvl="1"/>
            <a:r>
              <a:rPr lang="en-US" dirty="0" smtClean="0"/>
              <a:t>Interrupt-based or instrumentation-based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3C2C9C8-FC55-4CAA-802C-8E1F1AD82C65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X1-</a:t>
            </a:r>
            <a:fld id="{D60129FB-96EC-407D-A4BA-9F72A61BD8C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Object-oriented languages</a:t>
            </a:r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OO encourages lots of small methods</a:t>
            </a:r>
          </a:p>
          <a:p>
            <a:pPr lvl="1"/>
            <a:r>
              <a:rPr lang="en-US" dirty="0" smtClean="0"/>
              <a:t>getters, setters, ...</a:t>
            </a:r>
          </a:p>
          <a:p>
            <a:pPr lvl="1"/>
            <a:r>
              <a:rPr lang="en-US" dirty="0" err="1" smtClean="0"/>
              <a:t>Inlining</a:t>
            </a:r>
            <a:r>
              <a:rPr lang="en-US" dirty="0" smtClean="0"/>
              <a:t> is a requirement for performance</a:t>
            </a:r>
          </a:p>
          <a:p>
            <a:pPr lvl="2"/>
            <a:r>
              <a:rPr lang="en-US" dirty="0" smtClean="0"/>
              <a:t>High call overhead </a:t>
            </a:r>
            <a:r>
              <a:rPr lang="en-US" dirty="0" err="1" smtClean="0"/>
              <a:t>wrt</a:t>
            </a:r>
            <a:r>
              <a:rPr lang="en-US" dirty="0" smtClean="0"/>
              <a:t> total execution</a:t>
            </a:r>
          </a:p>
          <a:p>
            <a:pPr lvl="2"/>
            <a:r>
              <a:rPr lang="en-US" dirty="0" smtClean="0"/>
              <a:t>Limited scope for compiler optimizations without it</a:t>
            </a:r>
          </a:p>
          <a:p>
            <a:pPr lvl="1"/>
            <a:r>
              <a:rPr lang="en-US" dirty="0" smtClean="0"/>
              <a:t>For Java, if you’re going to anything, do this!</a:t>
            </a:r>
          </a:p>
          <a:p>
            <a:pPr lvl="1"/>
            <a:r>
              <a:rPr lang="en-US" dirty="0" smtClean="0"/>
              <a:t>But ... virtual methods are a challenge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F48BE55-F4BF-4E1A-9E17-8DBE1120F6F4}" type="datetime1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nl-NL" smtClean="0"/>
              <a:t>© 2002-11 Hal Perkins &amp; UW CSE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X1-</a:t>
            </a:r>
            <a:fld id="{D60129FB-96EC-407D-A4BA-9F72A61BD8C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  <p:tag name="WEBEXPORTGUID" val="42f79133-9317-4bf3-8988-4f4a46c9458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434</TotalTime>
  <Words>1278</Words>
  <Application>Microsoft Office PowerPoint</Application>
  <PresentationFormat>On-screen Show (4:3)</PresentationFormat>
  <Paragraphs>280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Blends</vt:lpstr>
      <vt:lpstr>CSE P 501 – Compilers</vt:lpstr>
      <vt:lpstr>References</vt:lpstr>
      <vt:lpstr>Inlining</vt:lpstr>
      <vt:lpstr>Benefits</vt:lpstr>
      <vt:lpstr>Costs</vt:lpstr>
      <vt:lpstr>Language / runtime aspects</vt:lpstr>
      <vt:lpstr>When to inline?</vt:lpstr>
      <vt:lpstr>Gathering profile info</vt:lpstr>
      <vt:lpstr>Object-oriented languages</vt:lpstr>
      <vt:lpstr>Virtual methods</vt:lpstr>
      <vt:lpstr>Virtual tables</vt:lpstr>
      <vt:lpstr>Virtual method dispatch</vt:lpstr>
      <vt:lpstr>Devirtualization</vt:lpstr>
      <vt:lpstr>Guarded devirtualization</vt:lpstr>
      <vt:lpstr>Guarded by method test</vt:lpstr>
      <vt:lpstr>How to guess receiver?</vt:lpstr>
      <vt:lpstr>Class hierarchy analysis</vt:lpstr>
      <vt:lpstr>Flow sensitive type analysis</vt:lpstr>
      <vt:lpstr>Alternatives to guarding</vt:lpstr>
      <vt:lpstr>Recompilation approach</vt:lpstr>
      <vt:lpstr>Preexistence analysis</vt:lpstr>
      <vt:lpstr>Code-patching</vt:lpstr>
      <vt:lpstr>Patching</vt:lpstr>
    </vt:vector>
  </TitlesOfParts>
  <Company>UW CSE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582 – Compilers</dc:title>
  <dc:creator>Hal Perkins</dc:creator>
  <cp:lastModifiedBy>Fred Videon</cp:lastModifiedBy>
  <cp:revision>49</cp:revision>
  <dcterms:created xsi:type="dcterms:W3CDTF">2002-10-01T01:44:57Z</dcterms:created>
  <dcterms:modified xsi:type="dcterms:W3CDTF">2011-12-06T22:15:31Z</dcterms:modified>
</cp:coreProperties>
</file>