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9" r:id="rId4"/>
    <p:sldId id="260" r:id="rId5"/>
    <p:sldId id="261" r:id="rId6"/>
    <p:sldId id="268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4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934200" cy="92202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58" autoAdjust="0"/>
  </p:normalViewPr>
  <p:slideViewPr>
    <p:cSldViewPr>
      <p:cViewPr varScale="1">
        <p:scale>
          <a:sx n="88" d="100"/>
          <a:sy n="88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3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W-</a:t>
            </a:r>
            <a:fld id="{467AAC04-C8A7-49F4-84A3-4B41D58E73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0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3738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9" y="4379596"/>
            <a:ext cx="5546725" cy="414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FB828B6-A826-402D-AC51-9E40DB5C0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49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2A9004D-56F4-4D23-A0F8-7E8FC8FC542E}" type="datetime1">
              <a:rPr lang="en-US" smtClean="0"/>
              <a:t>12/6/2011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dirty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W-</a:t>
            </a:r>
            <a:fld id="{00D5F97F-86A0-4C6D-9940-937D5033CD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7AE6C-654B-4F6B-B195-6B6924B9DCAD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W-</a:t>
            </a:r>
            <a:fld id="{D4E63FB5-F2A9-4739-90AC-28BC7ED1C3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47171-83B9-440F-9015-2F2E41548AA0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W-</a:t>
            </a:r>
            <a:fld id="{EFA72487-1189-40F1-B783-E56463B6D7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EFCB3-1043-422B-8E12-1DD7A6F21390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W-</a:t>
            </a:r>
            <a:fld id="{7C9F8BA7-D86C-48B8-B2BD-B3B38453CA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475BE-E317-4802-A61A-021D3ED5E6C5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W-</a:t>
            </a:r>
            <a:fld id="{3EA411BF-5E07-473A-85CE-6D0B7DCF5B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38426-2644-469E-B9D9-6BD60A1B6D59}" type="datetime1">
              <a:rPr lang="en-US" smtClean="0"/>
              <a:t>12/6/2011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W-</a:t>
            </a:r>
            <a:fld id="{35FDE9DF-662C-4980-8C6D-C9F9AF7800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2FB8C-4A59-42CF-9683-023DC13C02FD}" type="datetime1">
              <a:rPr lang="en-US" smtClean="0"/>
              <a:t>12/6/2011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W-</a:t>
            </a:r>
            <a:fld id="{DAA186FD-622B-48EE-A556-8951819FE3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FC3E3-93DA-4E69-80C3-C5C2DE30FE41}" type="datetime1">
              <a:rPr lang="en-US" smtClean="0"/>
              <a:t>12/6/2011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W-</a:t>
            </a:r>
            <a:fld id="{FE514E09-7FC6-4E84-B83C-815E76F725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8AAE4-7FA7-4B99-A5BB-D0CEF2DAF296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W-</a:t>
            </a:r>
            <a:fld id="{159C6074-E21C-4AF8-AA03-6E9E3CD7E0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09451-2D6E-4E3A-953D-0606D919C8C5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W-</a:t>
            </a:r>
            <a:fld id="{6E8A0AB9-48A8-4ABE-83E3-3231578F42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066800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5FED231C-F7D4-429B-B172-D4C9252F4B02}" type="datetime1">
              <a:rPr lang="en-US" smtClean="0"/>
              <a:t>12/6/2011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6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/>
            </a:lvl1pPr>
          </a:lstStyle>
          <a:p>
            <a:pPr>
              <a:defRPr/>
            </a:pPr>
            <a:r>
              <a:rPr lang="en-US" dirty="0" smtClean="0"/>
              <a:t>W-</a:t>
            </a:r>
            <a:fld id="{C133E206-8416-4F80-A347-31EDCF60BA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6.xml"/><Relationship Id="rId4" Type="http://schemas.openxmlformats.org/officeDocument/2006/relationships/tags" Target="../tags/tag8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6.xml"/><Relationship Id="rId4" Type="http://schemas.openxmlformats.org/officeDocument/2006/relationships/tags" Target="../tags/tag10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1.xml"/><Relationship Id="rId4" Type="http://schemas.openxmlformats.org/officeDocument/2006/relationships/tags" Target="../tags/tag1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6.xml"/><Relationship Id="rId4" Type="http://schemas.openxmlformats.org/officeDocument/2006/relationships/tags" Target="../tags/tag1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fld id="{0339B464-72A8-4412-9353-6D3E2BC97A63}" type="datetime1">
              <a:rPr lang="en-US" smtClean="0"/>
              <a:t>12/6/2011</a:t>
            </a:fld>
            <a:endParaRPr lang="en-US" smtClean="0"/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nl-NL" smtClean="0"/>
              <a:t>© 2002-11 Hal Perkins &amp; UW CSE</a:t>
            </a:r>
            <a:endParaRPr lang="en-US" dirty="0" smtClean="0"/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 dirty="0" smtClean="0"/>
              <a:t>W-</a:t>
            </a:r>
            <a:fld id="{586F07FF-C179-4CB3-A89D-1530F1CEAFE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07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307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Memory Management</a:t>
            </a:r>
            <a:br>
              <a:rPr lang="en-US" sz="2800" dirty="0" smtClean="0"/>
            </a:br>
            <a:r>
              <a:rPr lang="en-US" sz="2800" dirty="0" smtClean="0"/>
              <a:t>and Garbage Collection</a:t>
            </a:r>
          </a:p>
          <a:p>
            <a:pPr eaLnBrk="1" hangingPunct="1"/>
            <a:r>
              <a:rPr lang="en-US" sz="2800" dirty="0" smtClean="0"/>
              <a:t>Hal Perkins</a:t>
            </a:r>
          </a:p>
          <a:p>
            <a:pPr eaLnBrk="1" hangingPunct="1"/>
            <a:r>
              <a:rPr lang="en-US" sz="2800" dirty="0" smtClean="0"/>
              <a:t>Autumn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Tracing Collectors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Mark the objects reachable from the root set, then perform a transitive closure to find all reachable objects</a:t>
            </a:r>
          </a:p>
          <a:p>
            <a:r>
              <a:rPr lang="en-US" dirty="0" smtClean="0"/>
              <a:t>All unmarked objects are dead and can be reclaimed</a:t>
            </a:r>
          </a:p>
          <a:p>
            <a:r>
              <a:rPr lang="en-US" dirty="0" smtClean="0"/>
              <a:t>Various algorithms: mark-sweep, copying, generational…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63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Mark-Sweep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Multiple free lists organized by size for small objects (8, 16, 24, 32, … depends on alignment); additional list for large blocks</a:t>
            </a:r>
          </a:p>
          <a:p>
            <a:pPr lvl="1"/>
            <a:r>
              <a:rPr lang="en-US" dirty="0" smtClean="0"/>
              <a:t>Regular </a:t>
            </a:r>
            <a:r>
              <a:rPr lang="en-US" dirty="0" err="1" smtClean="0"/>
              <a:t>malloc</a:t>
            </a:r>
            <a:r>
              <a:rPr lang="en-US" dirty="0" smtClean="0"/>
              <a:t> does exactly the same</a:t>
            </a:r>
          </a:p>
          <a:p>
            <a:r>
              <a:rPr lang="en-US" dirty="0" smtClean="0"/>
              <a:t>Allocation</a:t>
            </a:r>
          </a:p>
          <a:p>
            <a:pPr lvl="1"/>
            <a:r>
              <a:rPr lang="en-US" dirty="0" smtClean="0"/>
              <a:t>Grab a free object from the right free list</a:t>
            </a:r>
          </a:p>
          <a:p>
            <a:pPr lvl="1"/>
            <a:r>
              <a:rPr lang="en-US" dirty="0" smtClean="0"/>
              <a:t>No more memory of the right size triggers a collection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06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Mark-Sweep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Mark phase – find the live objects</a:t>
            </a:r>
          </a:p>
          <a:p>
            <a:pPr lvl="1"/>
            <a:r>
              <a:rPr lang="en-US" dirty="0" smtClean="0"/>
              <a:t>Transitive closure from root set marking all live objects</a:t>
            </a:r>
          </a:p>
          <a:p>
            <a:r>
              <a:rPr lang="en-US" dirty="0" smtClean="0"/>
              <a:t>Sweep phase</a:t>
            </a:r>
          </a:p>
          <a:p>
            <a:pPr lvl="1"/>
            <a:r>
              <a:rPr lang="en-US" dirty="0" smtClean="0"/>
              <a:t>Sweep memory for unmarked objects and return to appropriate free list(s)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15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Mark-Sweep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Space efficiency</a:t>
            </a:r>
          </a:p>
          <a:p>
            <a:pPr lvl="1"/>
            <a:r>
              <a:rPr lang="en-US" dirty="0" smtClean="0"/>
              <a:t>Incremental object reclamation</a:t>
            </a:r>
          </a:p>
          <a:p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Relatively slower allocation time</a:t>
            </a:r>
          </a:p>
          <a:p>
            <a:pPr lvl="1"/>
            <a:r>
              <a:rPr lang="en-US" dirty="0" smtClean="0"/>
              <a:t>Poor locality of objects allocated at around the same time</a:t>
            </a:r>
          </a:p>
          <a:p>
            <a:pPr lvl="1"/>
            <a:r>
              <a:rPr lang="en-US" dirty="0" smtClean="0"/>
              <a:t>Redundant work rescanning long-lived objects</a:t>
            </a:r>
          </a:p>
          <a:p>
            <a:pPr lvl="1"/>
            <a:r>
              <a:rPr lang="en-US" dirty="0" smtClean="0"/>
              <a:t>“Stop the world I want to collect”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680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Semispace</a:t>
            </a:r>
            <a:r>
              <a:rPr lang="en-US" dirty="0" smtClean="0"/>
              <a:t> Copying Collector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Idea: Divide memory in half</a:t>
            </a:r>
          </a:p>
          <a:p>
            <a:pPr lvl="1"/>
            <a:r>
              <a:rPr lang="en-US" dirty="0" smtClean="0"/>
              <a:t>Storage allocated from one half of memory</a:t>
            </a:r>
          </a:p>
          <a:p>
            <a:pPr lvl="1"/>
            <a:r>
              <a:rPr lang="en-US" dirty="0" smtClean="0"/>
              <a:t>When full, copy live objects from old half (“from space”) to unused half (“to space”) &amp; swap </a:t>
            </a:r>
            <a:r>
              <a:rPr lang="en-US" dirty="0" err="1" smtClean="0"/>
              <a:t>semispaces</a:t>
            </a:r>
            <a:endParaRPr lang="en-US" dirty="0" smtClean="0"/>
          </a:p>
          <a:p>
            <a:r>
              <a:rPr lang="en-US" dirty="0" smtClean="0"/>
              <a:t>Fast allocation – next chunk of to-space</a:t>
            </a:r>
          </a:p>
          <a:p>
            <a:r>
              <a:rPr lang="en-US" dirty="0" smtClean="0"/>
              <a:t>Requires copying collection of entire heap when collection needed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876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Semispace</a:t>
            </a:r>
            <a:r>
              <a:rPr lang="en-US" dirty="0" smtClean="0"/>
              <a:t>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82688" y="2017712"/>
            <a:ext cx="7772400" cy="43068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Same notion of root set and reachable as in mark-sweep collector</a:t>
            </a:r>
          </a:p>
          <a:p>
            <a:r>
              <a:rPr lang="en-US" dirty="0" smtClean="0"/>
              <a:t>Copy each object when first encountered</a:t>
            </a:r>
          </a:p>
          <a:p>
            <a:r>
              <a:rPr lang="en-US" dirty="0" smtClean="0"/>
              <a:t>Install forwarding pointers in from-space referring to new copy in to-space</a:t>
            </a:r>
          </a:p>
          <a:p>
            <a:r>
              <a:rPr lang="en-US" dirty="0" smtClean="0"/>
              <a:t>Transitive closure: follow pointers, copy, and update as it scans</a:t>
            </a:r>
          </a:p>
          <a:p>
            <a:r>
              <a:rPr lang="en-US" dirty="0" smtClean="0"/>
              <a:t>Reclaims entire “from space” in one shot</a:t>
            </a:r>
          </a:p>
          <a:p>
            <a:pPr lvl="1"/>
            <a:r>
              <a:rPr lang="en-US" dirty="0" smtClean="0"/>
              <a:t>Swap from- and to-space when copy done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81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Semispace</a:t>
            </a:r>
            <a:r>
              <a:rPr lang="en-US" dirty="0" smtClean="0"/>
              <a:t> Copying Collector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Fast allocation</a:t>
            </a:r>
          </a:p>
          <a:p>
            <a:pPr lvl="1"/>
            <a:r>
              <a:rPr lang="en-US" dirty="0" smtClean="0"/>
              <a:t>Locality of objects allocated at same time</a:t>
            </a:r>
          </a:p>
          <a:p>
            <a:pPr lvl="1"/>
            <a:r>
              <a:rPr lang="en-US" dirty="0" smtClean="0"/>
              <a:t>Locality of objects connected by pointers (can use depth-first or other strategies during the mark-copy phase)</a:t>
            </a:r>
          </a:p>
          <a:p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Wastes half of memory</a:t>
            </a:r>
          </a:p>
          <a:p>
            <a:pPr lvl="1"/>
            <a:r>
              <a:rPr lang="en-US" dirty="0"/>
              <a:t>Redundant work rescanning long-lived objects</a:t>
            </a:r>
          </a:p>
          <a:p>
            <a:pPr lvl="1"/>
            <a:r>
              <a:rPr lang="en-US" dirty="0"/>
              <a:t>“Stop the world I want to collect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02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Generational Collectors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Generational hypothesis: young objects die more quickly than older ones (Lieberman &amp; Hewitt ‘83, </a:t>
            </a:r>
            <a:r>
              <a:rPr lang="en-US" dirty="0" err="1" smtClean="0"/>
              <a:t>Ungar</a:t>
            </a:r>
            <a:r>
              <a:rPr lang="en-US" dirty="0" smtClean="0"/>
              <a:t> ‘84)</a:t>
            </a:r>
          </a:p>
          <a:p>
            <a:r>
              <a:rPr lang="en-US" dirty="0" smtClean="0"/>
              <a:t>Most pointers are from younger to older objects (</a:t>
            </a:r>
            <a:r>
              <a:rPr lang="en-US" dirty="0" err="1" smtClean="0"/>
              <a:t>Appel</a:t>
            </a:r>
            <a:r>
              <a:rPr lang="en-US" dirty="0" smtClean="0"/>
              <a:t> ‘89, Zorn ‘90)</a:t>
            </a:r>
          </a:p>
          <a:p>
            <a:r>
              <a:rPr lang="en-US" dirty="0" smtClean="0"/>
              <a:t>So, organize heap into young and old regions, collect young space more often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83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Generational Collector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Divide heap into two spaces: young, old</a:t>
            </a:r>
          </a:p>
          <a:p>
            <a:r>
              <a:rPr lang="en-US" dirty="0" smtClean="0"/>
              <a:t>Allocate new objects in young space</a:t>
            </a:r>
          </a:p>
          <a:p>
            <a:r>
              <a:rPr lang="en-US" dirty="0" smtClean="0"/>
              <a:t>When young space fills up, collect it and copy surviving objects to old space</a:t>
            </a:r>
          </a:p>
          <a:p>
            <a:pPr lvl="1"/>
            <a:r>
              <a:rPr lang="en-US" dirty="0" smtClean="0"/>
              <a:t>Engineering: use barriers to avoid having to scan all of old space on quick collections</a:t>
            </a:r>
          </a:p>
          <a:p>
            <a:pPr lvl="1"/>
            <a:r>
              <a:rPr lang="en-US" dirty="0" smtClean="0"/>
              <a:t>Refinement: require objects to survive at least a few collections before copying</a:t>
            </a:r>
          </a:p>
          <a:p>
            <a:r>
              <a:rPr lang="en-US" dirty="0" smtClean="0"/>
              <a:t>When old space fills, collect both</a:t>
            </a:r>
          </a:p>
          <a:p>
            <a:r>
              <a:rPr lang="en-US" dirty="0" smtClean="0"/>
              <a:t>Can generalize to multiple generations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43C8132E-7934-4D03-9D43-5CAD0BA096A3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W-</a:t>
            </a:r>
            <a:fld id="{D60129FB-96EC-407D-A4BA-9F72A61BD8C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111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GC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Mark-sweep often faster than </a:t>
            </a:r>
            <a:r>
              <a:rPr lang="en-US" dirty="0" err="1" smtClean="0"/>
              <a:t>semispace</a:t>
            </a:r>
            <a:endParaRPr lang="en-US" dirty="0" smtClean="0"/>
          </a:p>
          <a:p>
            <a:pPr lvl="1"/>
            <a:r>
              <a:rPr lang="en-US" dirty="0" smtClean="0"/>
              <a:t>Generational better than both</a:t>
            </a:r>
          </a:p>
          <a:p>
            <a:r>
              <a:rPr lang="en-US" dirty="0" err="1" smtClean="0"/>
              <a:t>Mutator</a:t>
            </a:r>
            <a:r>
              <a:rPr lang="en-US" dirty="0" smtClean="0"/>
              <a:t> performance</a:t>
            </a:r>
          </a:p>
          <a:p>
            <a:pPr lvl="1"/>
            <a:r>
              <a:rPr lang="en-US" dirty="0" err="1" smtClean="0"/>
              <a:t>Semispace</a:t>
            </a:r>
            <a:r>
              <a:rPr lang="en-US" dirty="0" smtClean="0"/>
              <a:t> is often fastest</a:t>
            </a:r>
          </a:p>
          <a:p>
            <a:pPr lvl="1"/>
            <a:r>
              <a:rPr lang="en-US" dirty="0" smtClean="0"/>
              <a:t>Generational is better than mark-sweep</a:t>
            </a:r>
          </a:p>
          <a:p>
            <a:r>
              <a:rPr lang="en-US" dirty="0" smtClean="0"/>
              <a:t>Overall: generational is a good balance</a:t>
            </a:r>
          </a:p>
          <a:p>
            <a:r>
              <a:rPr lang="en-US" dirty="0" smtClean="0"/>
              <a:t>But: we still “stop the world” to collect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091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Uniprocessor Garbage Collection Techniques</a:t>
            </a:r>
            <a:br>
              <a:rPr lang="en-US" i="1" dirty="0" smtClean="0"/>
            </a:br>
            <a:r>
              <a:rPr lang="en-US" dirty="0" smtClean="0"/>
              <a:t>Wilson, IWMM 1992 (longish survey)</a:t>
            </a:r>
          </a:p>
          <a:p>
            <a:endParaRPr lang="en-US" dirty="0" smtClean="0"/>
          </a:p>
          <a:p>
            <a:r>
              <a:rPr lang="en-US" i="1" dirty="0" smtClean="0"/>
              <a:t>The Garbage Collection Handbook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Jones, Hosking, Moss, 2012 (book)</a:t>
            </a:r>
          </a:p>
          <a:p>
            <a:endParaRPr lang="en-US" i="1" dirty="0" smtClean="0"/>
          </a:p>
          <a:p>
            <a:r>
              <a:rPr lang="en-US" dirty="0" smtClean="0"/>
              <a:t>Adapted from slides by Vijay </a:t>
            </a:r>
            <a:r>
              <a:rPr lang="en-US" dirty="0" err="1" smtClean="0"/>
              <a:t>Menon</a:t>
            </a:r>
            <a:r>
              <a:rPr lang="en-US" dirty="0" smtClean="0"/>
              <a:t>, CSE 501, Sp09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19782FC1-A08E-4E3E-8BA2-A12A2B3A560C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W-</a:t>
            </a:r>
            <a:fld id="{D60129FB-96EC-407D-A4BA-9F72A61BD8C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Open Research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Parallel/concurrent garbage collection</a:t>
            </a:r>
          </a:p>
          <a:p>
            <a:pPr lvl="1"/>
            <a:r>
              <a:rPr lang="en-US" dirty="0" smtClean="0"/>
              <a:t>Found in some production collectors now</a:t>
            </a:r>
          </a:p>
          <a:p>
            <a:pPr lvl="2"/>
            <a:r>
              <a:rPr lang="en-US" dirty="0" smtClean="0"/>
              <a:t>Tricky stuff – can’t debug it into correctness – there be theorems here</a:t>
            </a:r>
          </a:p>
          <a:p>
            <a:r>
              <a:rPr lang="en-US" dirty="0" smtClean="0"/>
              <a:t>Locality issues</a:t>
            </a:r>
          </a:p>
          <a:p>
            <a:pPr lvl="1"/>
            <a:r>
              <a:rPr lang="en-US" dirty="0" smtClean="0"/>
              <a:t>Object collocation</a:t>
            </a:r>
          </a:p>
          <a:p>
            <a:pPr lvl="1"/>
            <a:r>
              <a:rPr lang="en-US" dirty="0" smtClean="0"/>
              <a:t>GC-time analysis</a:t>
            </a:r>
          </a:p>
          <a:p>
            <a:r>
              <a:rPr lang="en-US" dirty="0" smtClean="0"/>
              <a:t>Distributed GC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621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Compiler &amp; Runtime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GC tightly coupled with safe runtime (e.g., Java, CLR, functional languages)</a:t>
            </a:r>
          </a:p>
          <a:p>
            <a:pPr lvl="1"/>
            <a:r>
              <a:rPr lang="en-US" dirty="0" smtClean="0"/>
              <a:t>Total knowledge of pointers (type safety)</a:t>
            </a:r>
          </a:p>
          <a:p>
            <a:pPr lvl="1"/>
            <a:r>
              <a:rPr lang="en-US" dirty="0" smtClean="0"/>
              <a:t>Tagged objects with type information</a:t>
            </a:r>
          </a:p>
          <a:p>
            <a:pPr lvl="1"/>
            <a:r>
              <a:rPr lang="en-US" dirty="0" smtClean="0"/>
              <a:t>Compiler maps for information</a:t>
            </a:r>
          </a:p>
          <a:p>
            <a:pPr lvl="1"/>
            <a:r>
              <a:rPr lang="en-US" dirty="0" smtClean="0"/>
              <a:t>Objects can be moved; forwarding pointers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597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about unsafe languages? (e.g., C/C++)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Boehm/Weiser collector: GC still possible </a:t>
            </a:r>
            <a:r>
              <a:rPr lang="en-US" i="1" dirty="0" smtClean="0"/>
              <a:t>without</a:t>
            </a:r>
            <a:r>
              <a:rPr lang="en-US" dirty="0" smtClean="0"/>
              <a:t> compiler/runtime cooperation(!)</a:t>
            </a:r>
          </a:p>
          <a:p>
            <a:pPr lvl="1"/>
            <a:r>
              <a:rPr lang="en-US" dirty="0" smtClean="0"/>
              <a:t>If it looks like a pointer, it’s a pointer</a:t>
            </a:r>
          </a:p>
          <a:p>
            <a:pPr lvl="1"/>
            <a:r>
              <a:rPr lang="en-US" dirty="0" smtClean="0"/>
              <a:t>Mark-sweep only – GC doesn’t move anything</a:t>
            </a:r>
          </a:p>
          <a:p>
            <a:pPr lvl="1"/>
            <a:r>
              <a:rPr lang="en-US" dirty="0" smtClean="0"/>
              <a:t>Allows GC in C/C++ but constraints on pointer bit-twiddling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947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Boehm/Weiser Collector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Useful for development/debugging</a:t>
            </a:r>
          </a:p>
          <a:p>
            <a:pPr lvl="1"/>
            <a:r>
              <a:rPr lang="en-US" dirty="0" smtClean="0"/>
              <a:t>Less burden on compiler/runtime </a:t>
            </a:r>
            <a:r>
              <a:rPr lang="en-US" dirty="0" err="1" smtClean="0"/>
              <a:t>implementor</a:t>
            </a:r>
            <a:endParaRPr lang="en-US" dirty="0" smtClean="0"/>
          </a:p>
          <a:p>
            <a:r>
              <a:rPr lang="en-US" dirty="0" smtClean="0"/>
              <a:t>Used in various Java and </a:t>
            </a:r>
            <a:r>
              <a:rPr lang="en-US" dirty="0" err="1" smtClean="0"/>
              <a:t>.net</a:t>
            </a:r>
            <a:r>
              <a:rPr lang="en-US" dirty="0" smtClean="0"/>
              <a:t> implementations</a:t>
            </a:r>
          </a:p>
          <a:p>
            <a:r>
              <a:rPr lang="en-US" dirty="0" smtClean="0"/>
              <a:t>Similar ideas for various tools to detect memory leaks,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29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And a bit of perspective…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Automatic GC has been around since LISP I in 1958</a:t>
            </a:r>
          </a:p>
          <a:p>
            <a:r>
              <a:rPr lang="en-US" dirty="0" smtClean="0"/>
              <a:t>Ubiquitous in functional and object-oriented programming communities for decades</a:t>
            </a:r>
          </a:p>
          <a:p>
            <a:r>
              <a:rPr lang="en-US" dirty="0" smtClean="0"/>
              <a:t>Mainstream since Java(?) (mid-90s)</a:t>
            </a:r>
          </a:p>
          <a:p>
            <a:r>
              <a:rPr lang="en-US" dirty="0" smtClean="0"/>
              <a:t>Now conventional wisdom?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716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Typically divided into 3 regions:</a:t>
            </a:r>
          </a:p>
          <a:p>
            <a:pPr lvl="1"/>
            <a:r>
              <a:rPr lang="en-US" dirty="0" smtClean="0"/>
              <a:t>Global / Static: fixed-size at compile time; exists throughout program lifetime</a:t>
            </a:r>
          </a:p>
          <a:p>
            <a:pPr lvl="1"/>
            <a:r>
              <a:rPr lang="en-US" dirty="0" smtClean="0"/>
              <a:t>Stack / Automatic: per function, automatically allocated and released (local variables)</a:t>
            </a:r>
          </a:p>
          <a:p>
            <a:pPr lvl="1"/>
            <a:r>
              <a:rPr lang="en-US" dirty="0" smtClean="0"/>
              <a:t>Heap: Explicitly allocated by programmer (</a:t>
            </a:r>
            <a:r>
              <a:rPr lang="en-US" dirty="0" err="1" smtClean="0"/>
              <a:t>malloc</a:t>
            </a:r>
            <a:r>
              <a:rPr lang="en-US" dirty="0" smtClean="0"/>
              <a:t>/new/cons)</a:t>
            </a:r>
          </a:p>
          <a:p>
            <a:pPr lvl="2"/>
            <a:r>
              <a:rPr lang="en-US" dirty="0" smtClean="0"/>
              <a:t>Need to recover storage </a:t>
            </a:r>
            <a:r>
              <a:rPr lang="en-US" dirty="0"/>
              <a:t>for reuse </a:t>
            </a:r>
            <a:r>
              <a:rPr lang="en-US" dirty="0" smtClean="0"/>
              <a:t>when no longer needed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52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Manual Heap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Programmer calls free/delete when done with storage</a:t>
            </a:r>
          </a:p>
          <a:p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Cheap</a:t>
            </a:r>
          </a:p>
          <a:p>
            <a:pPr lvl="1"/>
            <a:r>
              <a:rPr lang="en-US" dirty="0" smtClean="0"/>
              <a:t>Precise</a:t>
            </a:r>
          </a:p>
          <a:p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How do we enumerate the ways?</a:t>
            </a:r>
          </a:p>
          <a:p>
            <a:pPr lvl="1"/>
            <a:r>
              <a:rPr lang="en-US" dirty="0" smtClean="0"/>
              <a:t>Buggy, huge debugging costs,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56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82688" y="2017712"/>
            <a:ext cx="7772400" cy="430688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Automatically reclaim heap memory no longer in use by the program</a:t>
            </a:r>
          </a:p>
          <a:p>
            <a:pPr lvl="1"/>
            <a:r>
              <a:rPr lang="en-US" dirty="0" smtClean="0"/>
              <a:t>Simplify programming</a:t>
            </a:r>
          </a:p>
          <a:p>
            <a:pPr lvl="1"/>
            <a:r>
              <a:rPr lang="en-US" dirty="0" smtClean="0"/>
              <a:t>Better modularity, concurrency</a:t>
            </a:r>
          </a:p>
          <a:p>
            <a:pPr lvl="1"/>
            <a:r>
              <a:rPr lang="en-US" dirty="0" smtClean="0"/>
              <a:t>Avoids huge problems with dangling pointers</a:t>
            </a:r>
          </a:p>
          <a:p>
            <a:pPr lvl="1"/>
            <a:r>
              <a:rPr lang="en-US" dirty="0" smtClean="0"/>
              <a:t>Almost required for type safety</a:t>
            </a:r>
          </a:p>
          <a:p>
            <a:pPr lvl="1"/>
            <a:r>
              <a:rPr lang="en-US" dirty="0" smtClean="0"/>
              <a:t>But not a panacea – still need to watch for stale pointers, GC’s version of “memory leaks”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93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Heap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Most objects are small (&lt; 128 bytes)</a:t>
            </a:r>
          </a:p>
          <a:p>
            <a:r>
              <a:rPr lang="en-US" dirty="0" smtClean="0"/>
              <a:t>Object-oriented and functional code allocates a huge number of short-lived objects</a:t>
            </a:r>
          </a:p>
          <a:p>
            <a:r>
              <a:rPr lang="en-US" dirty="0" smtClean="0"/>
              <a:t>Want allocation, recycling to be fast and low overhead</a:t>
            </a:r>
          </a:p>
          <a:p>
            <a:pPr lvl="1"/>
            <a:r>
              <a:rPr lang="en-US" dirty="0" smtClean="0"/>
              <a:t>Serious engineering required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17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Garbage?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An object is </a:t>
            </a:r>
            <a:r>
              <a:rPr lang="en-US" i="1" dirty="0" smtClean="0">
                <a:solidFill>
                  <a:srgbClr val="0000FF"/>
                </a:solidFill>
              </a:rPr>
              <a:t>live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if it is still in use</a:t>
            </a:r>
          </a:p>
          <a:p>
            <a:r>
              <a:rPr lang="en-US" dirty="0" smtClean="0"/>
              <a:t>Need to be conservative</a:t>
            </a:r>
          </a:p>
          <a:p>
            <a:pPr lvl="1"/>
            <a:r>
              <a:rPr lang="en-US" dirty="0" smtClean="0"/>
              <a:t>OK to keep memory no longer in use</a:t>
            </a:r>
          </a:p>
          <a:p>
            <a:pPr lvl="1"/>
            <a:r>
              <a:rPr lang="en-US" dirty="0" smtClean="0"/>
              <a:t>Not ok to reclaim something that is live</a:t>
            </a:r>
          </a:p>
          <a:p>
            <a:r>
              <a:rPr lang="en-US" dirty="0" smtClean="0"/>
              <a:t>An object is </a:t>
            </a:r>
            <a:r>
              <a:rPr lang="en-US" i="1" dirty="0" smtClean="0">
                <a:solidFill>
                  <a:srgbClr val="0000FF"/>
                </a:solidFill>
              </a:rPr>
              <a:t>garbage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if it is not live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6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Reachability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Root set </a:t>
            </a:r>
            <a:r>
              <a:rPr lang="en-US" dirty="0" smtClean="0"/>
              <a:t>: the set of global and local (stack/register) variables visible to active procedures</a:t>
            </a:r>
          </a:p>
          <a:p>
            <a:r>
              <a:rPr lang="en-US" dirty="0" smtClean="0"/>
              <a:t>Heap objects are </a:t>
            </a:r>
            <a:r>
              <a:rPr lang="en-US" i="1" dirty="0" smtClean="0">
                <a:solidFill>
                  <a:srgbClr val="0000FF"/>
                </a:solidFill>
              </a:rPr>
              <a:t>reachable</a:t>
            </a: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dirty="0" smtClean="0"/>
              <a:t>if:</a:t>
            </a:r>
          </a:p>
          <a:p>
            <a:pPr lvl="1"/>
            <a:r>
              <a:rPr lang="en-US" dirty="0" smtClean="0"/>
              <a:t>They are directly accessible from the root set</a:t>
            </a:r>
          </a:p>
          <a:p>
            <a:pPr lvl="1"/>
            <a:r>
              <a:rPr lang="en-US" dirty="0" smtClean="0"/>
              <a:t>They are accessible from another reachable heap object (pointers/references)</a:t>
            </a:r>
          </a:p>
          <a:p>
            <a:r>
              <a:rPr lang="en-US" dirty="0" err="1" smtClean="0"/>
              <a:t>Liveness</a:t>
            </a:r>
            <a:r>
              <a:rPr lang="en-US" dirty="0" smtClean="0"/>
              <a:t> implies reachability (conservative approximation)</a:t>
            </a:r>
          </a:p>
          <a:p>
            <a:r>
              <a:rPr lang="en-US" dirty="0" smtClean="0"/>
              <a:t>Not reachable implies garbage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43C8132E-7934-4D03-9D43-5CAD0BA096A3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W-</a:t>
            </a:r>
            <a:fld id="{D60129FB-96EC-407D-A4BA-9F72A61BD8C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02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Reachability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Compiler produces: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00FF"/>
                </a:solidFill>
              </a:rPr>
              <a:t>stack-map</a:t>
            </a: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dirty="0" smtClean="0"/>
              <a:t>at </a:t>
            </a:r>
            <a:r>
              <a:rPr lang="en-US" i="1" dirty="0" smtClean="0">
                <a:solidFill>
                  <a:srgbClr val="0000FF"/>
                </a:solidFill>
              </a:rPr>
              <a:t>GC safe points</a:t>
            </a:r>
            <a:endParaRPr lang="en-US" dirty="0" smtClean="0">
              <a:solidFill>
                <a:srgbClr val="0000FF"/>
              </a:solidFill>
            </a:endParaRPr>
          </a:p>
          <a:p>
            <a:pPr lvl="2"/>
            <a:r>
              <a:rPr lang="en-US" i="1" dirty="0" smtClean="0">
                <a:solidFill>
                  <a:srgbClr val="0000FF"/>
                </a:solidFill>
              </a:rPr>
              <a:t>Stack map</a:t>
            </a:r>
            <a:r>
              <a:rPr lang="en-US" i="1" dirty="0" smtClean="0"/>
              <a:t>:</a:t>
            </a:r>
            <a:r>
              <a:rPr lang="en-US" dirty="0" smtClean="0"/>
              <a:t> enumerate global variables, stack variables, live registers (tricky stuff! Why?)</a:t>
            </a:r>
          </a:p>
          <a:p>
            <a:pPr lvl="2"/>
            <a:r>
              <a:rPr lang="en-US" i="1" dirty="0" smtClean="0">
                <a:solidFill>
                  <a:srgbClr val="0000FF"/>
                </a:solidFill>
              </a:rPr>
              <a:t>GC safe points</a:t>
            </a:r>
            <a:r>
              <a:rPr lang="en-US" i="1" dirty="0" smtClean="0"/>
              <a:t>:</a:t>
            </a:r>
            <a:r>
              <a:rPr lang="en-US" dirty="0" smtClean="0"/>
              <a:t> new(), method entry, method exit, back edges (thread switch points)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Type information blocks</a:t>
            </a:r>
          </a:p>
          <a:p>
            <a:pPr lvl="2"/>
            <a:r>
              <a:rPr lang="en-US" dirty="0" smtClean="0"/>
              <a:t>Identifies reference fields in objects (to trace the heap)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3C8132E-7934-4D03-9D43-5CAD0BA096A3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61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41183774-006f-4977-acc9-cf0c29c966c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594</TotalTime>
  <Words>1242</Words>
  <Application>Microsoft Office PowerPoint</Application>
  <PresentationFormat>On-screen Show (4:3)</PresentationFormat>
  <Paragraphs>224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Blends</vt:lpstr>
      <vt:lpstr>CSE P 501 – Compilers</vt:lpstr>
      <vt:lpstr>References</vt:lpstr>
      <vt:lpstr>Program Memory</vt:lpstr>
      <vt:lpstr>Manual Heap Management</vt:lpstr>
      <vt:lpstr>Garbage Collection</vt:lpstr>
      <vt:lpstr>Heap Characteristics</vt:lpstr>
      <vt:lpstr>What is Garbage?</vt:lpstr>
      <vt:lpstr>Reachability</vt:lpstr>
      <vt:lpstr>Reachability</vt:lpstr>
      <vt:lpstr>Tracing Collectors</vt:lpstr>
      <vt:lpstr>Mark-Sweep Allocation</vt:lpstr>
      <vt:lpstr>Mark-Sweep Collection</vt:lpstr>
      <vt:lpstr>Mark-Sweep Evaluation</vt:lpstr>
      <vt:lpstr>Semispace Copying Collector</vt:lpstr>
      <vt:lpstr>Semispace collection</vt:lpstr>
      <vt:lpstr>Semispace Copying Collector Evaluation</vt:lpstr>
      <vt:lpstr>Generational Collectors</vt:lpstr>
      <vt:lpstr>Generational Collector</vt:lpstr>
      <vt:lpstr>GC Tradeoffs</vt:lpstr>
      <vt:lpstr>Open Research Areas</vt:lpstr>
      <vt:lpstr>Compiler &amp; Runtime Support</vt:lpstr>
      <vt:lpstr>What about unsafe languages? (e.g., C/C++)</vt:lpstr>
      <vt:lpstr>Boehm/Weiser Collector</vt:lpstr>
      <vt:lpstr>And a bit of perspective…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65</cp:revision>
  <dcterms:created xsi:type="dcterms:W3CDTF">2002-10-01T01:44:57Z</dcterms:created>
  <dcterms:modified xsi:type="dcterms:W3CDTF">2011-12-06T22:15:01Z</dcterms:modified>
</cp:coreProperties>
</file>