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2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3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4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5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notesSlides/notesSlide6.xml" ContentType="application/vnd.openxmlformats-officedocument.presentationml.notesSlide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61"/>
  </p:notesMasterIdLst>
  <p:handoutMasterIdLst>
    <p:handoutMasterId r:id="rId6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81" r:id="rId20"/>
    <p:sldId id="295" r:id="rId21"/>
    <p:sldId id="296" r:id="rId22"/>
    <p:sldId id="299" r:id="rId23"/>
    <p:sldId id="300" r:id="rId24"/>
    <p:sldId id="301" r:id="rId25"/>
    <p:sldId id="302" r:id="rId26"/>
    <p:sldId id="303" r:id="rId27"/>
    <p:sldId id="276" r:id="rId28"/>
    <p:sldId id="277" r:id="rId29"/>
    <p:sldId id="278" r:id="rId30"/>
    <p:sldId id="279" r:id="rId31"/>
    <p:sldId id="304" r:id="rId32"/>
    <p:sldId id="284" r:id="rId33"/>
    <p:sldId id="285" r:id="rId34"/>
    <p:sldId id="306" r:id="rId35"/>
    <p:sldId id="307" r:id="rId36"/>
    <p:sldId id="316" r:id="rId37"/>
    <p:sldId id="317" r:id="rId38"/>
    <p:sldId id="286" r:id="rId39"/>
    <p:sldId id="289" r:id="rId40"/>
    <p:sldId id="290" r:id="rId41"/>
    <p:sldId id="291" r:id="rId42"/>
    <p:sldId id="292" r:id="rId43"/>
    <p:sldId id="305" r:id="rId44"/>
    <p:sldId id="318" r:id="rId45"/>
    <p:sldId id="319" r:id="rId46"/>
    <p:sldId id="320" r:id="rId47"/>
    <p:sldId id="321" r:id="rId48"/>
    <p:sldId id="322" r:id="rId49"/>
    <p:sldId id="323" r:id="rId50"/>
    <p:sldId id="324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25" r:id="rId60"/>
  </p:sldIdLst>
  <p:sldSz cx="9144000" cy="6858000" type="screen4x3"/>
  <p:notesSz cx="6934200" cy="9080500"/>
  <p:custDataLst>
    <p:tags r:id="rId6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058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R-</a:t>
            </a:r>
            <a:fld id="{E8A6BA7C-A4CF-4300-BD6F-F116B38E2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09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FA7CC93-211A-4372-AA75-E4AD38822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50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014E8A-2A89-42DA-9E12-DA13F5C2A71A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AD60DF6-B17C-40BA-89BB-17B8EDFDE8A4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D3876DC-4FB3-4164-9D8C-2E944511C3F2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3CB0553-8AB5-4A8A-84C3-C20B1A8224AF}" type="slidenum">
              <a:rPr lang="en-US" smtClean="0">
                <a:latin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75F2A4A-84E2-405E-99D3-9214DDF67A6A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Appel table 10.6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DDEB8C6-324A-4C1C-A893-5E8E5E0D5255}" type="slidenum">
              <a:rPr lang="en-US" smtClean="0">
                <a:latin typeface="Arial" charset="0"/>
              </a:rPr>
              <a:pPr/>
              <a:t>37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C762875-B9C1-414E-9A20-EDBE74746B25}" type="datetime1">
              <a:rPr lang="en-US" smtClean="0"/>
              <a:t>11/27/2011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R-</a:t>
            </a:r>
            <a:fld id="{B00617CD-2C03-491E-9582-A80046436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3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A1D19-08F5-4F6C-8BB7-0BE777ADBCBF}" type="datetime1">
              <a:rPr lang="en-US" smtClean="0"/>
              <a:t>11/27/2011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R-</a:t>
            </a:r>
            <a:fld id="{6A505363-6DBD-43BC-BF76-84F1DD64A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1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EF5C8-BC16-40C9-9F92-7826BAB0E51C}" type="datetime1">
              <a:rPr lang="en-US" smtClean="0"/>
              <a:t>11/27/2011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R-</a:t>
            </a:r>
            <a:fld id="{2690162B-8B32-442B-A5FE-19C2762E1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0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BB5C8-9A8C-4A16-8ABF-5ABF602DCC9E}" type="datetime1">
              <a:rPr lang="en-US" smtClean="0"/>
              <a:t>11/27/2011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R-</a:t>
            </a:r>
            <a:fld id="{45A477C7-7C93-4BA3-95C8-208FA2CB3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7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BB317-1C1C-441B-91ED-6EEA8A491D80}" type="datetime1">
              <a:rPr lang="en-US" smtClean="0"/>
              <a:t>11/27/2011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R-</a:t>
            </a:r>
            <a:fld id="{0BBDE5E2-9BA3-4FF8-916E-01A7A5F96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3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32C18-7483-4F7A-BBDA-383F408A354E}" type="datetime1">
              <a:rPr lang="en-US" smtClean="0"/>
              <a:t>11/27/2011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R-</a:t>
            </a:r>
            <a:fld id="{0C4BDE9A-6AA3-4E20-BB17-127AFF143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0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66D2E-F55D-43CD-8A6D-D547CF89B537}" type="datetime1">
              <a:rPr lang="en-US" smtClean="0"/>
              <a:t>11/27/2011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R-</a:t>
            </a:r>
            <a:fld id="{0850C563-C5A2-4192-9DB0-EA436959E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8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0CA74-6C88-4FB2-8104-85E1A8FF53EE}" type="datetime1">
              <a:rPr lang="en-US" smtClean="0"/>
              <a:t>11/27/2011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R-</a:t>
            </a:r>
            <a:fld id="{66D4BFB5-AA0F-4BB3-87FB-203395625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8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A9B46-F91F-4C2F-9086-0CD9515664A7}" type="datetime1">
              <a:rPr lang="en-US" smtClean="0"/>
              <a:t>11/27/2011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R-</a:t>
            </a:r>
            <a:fld id="{627C78D9-B9F5-42D1-8D7A-18B17B8DA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8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53CF3-0679-466A-A543-64F68A6C3B9B}" type="datetime1">
              <a:rPr lang="en-US" smtClean="0"/>
              <a:t>11/27/2011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R-</a:t>
            </a:r>
            <a:fld id="{A08E44EE-6600-4DD1-A325-D557A10C2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9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D2500-D02C-4083-B8E0-E50100267B52}" type="datetime1">
              <a:rPr lang="en-US" smtClean="0"/>
              <a:t>11/27/2011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R-</a:t>
            </a:r>
            <a:fld id="{6CAE957C-9DEA-4A50-898E-275EA02FC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4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066800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453B0F5A-5584-4C00-A536-AE4FB44D6285}" type="datetime1">
              <a:rPr lang="en-US" smtClean="0"/>
              <a:t>11/27/2011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R-</a:t>
            </a:r>
            <a:fld id="{949C3638-E6EF-47D4-8C68-E8687EEE3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7.xml"/><Relationship Id="rId4" Type="http://schemas.openxmlformats.org/officeDocument/2006/relationships/tags" Target="../tags/tag10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26" Type="http://schemas.openxmlformats.org/officeDocument/2006/relationships/tags" Target="../tags/tag133.xml"/><Relationship Id="rId3" Type="http://schemas.openxmlformats.org/officeDocument/2006/relationships/tags" Target="../tags/tag110.xml"/><Relationship Id="rId21" Type="http://schemas.openxmlformats.org/officeDocument/2006/relationships/tags" Target="../tags/tag128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5" Type="http://schemas.openxmlformats.org/officeDocument/2006/relationships/tags" Target="../tags/tag132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0" Type="http://schemas.openxmlformats.org/officeDocument/2006/relationships/tags" Target="../tags/tag127.xml"/><Relationship Id="rId29" Type="http://schemas.openxmlformats.org/officeDocument/2006/relationships/notesSlide" Target="../notesSlides/notesSlide3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24" Type="http://schemas.openxmlformats.org/officeDocument/2006/relationships/tags" Target="../tags/tag131.xml"/><Relationship Id="rId5" Type="http://schemas.openxmlformats.org/officeDocument/2006/relationships/tags" Target="../tags/tag112.xml"/><Relationship Id="rId15" Type="http://schemas.openxmlformats.org/officeDocument/2006/relationships/tags" Target="../tags/tag122.xml"/><Relationship Id="rId23" Type="http://schemas.openxmlformats.org/officeDocument/2006/relationships/tags" Target="../tags/tag130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117.xml"/><Relationship Id="rId19" Type="http://schemas.openxmlformats.org/officeDocument/2006/relationships/tags" Target="../tags/tag126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Relationship Id="rId22" Type="http://schemas.openxmlformats.org/officeDocument/2006/relationships/tags" Target="../tags/tag129.xml"/><Relationship Id="rId27" Type="http://schemas.openxmlformats.org/officeDocument/2006/relationships/tags" Target="../tags/tag13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9.xml"/><Relationship Id="rId4" Type="http://schemas.openxmlformats.org/officeDocument/2006/relationships/tags" Target="../tags/tag13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4.xml"/><Relationship Id="rId4" Type="http://schemas.openxmlformats.org/officeDocument/2006/relationships/tags" Target="../tags/tag14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9.xml"/><Relationship Id="rId4" Type="http://schemas.openxmlformats.org/officeDocument/2006/relationships/tags" Target="../tags/tag14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4.xml"/><Relationship Id="rId4" Type="http://schemas.openxmlformats.org/officeDocument/2006/relationships/tags" Target="../tags/tag15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13" Type="http://schemas.openxmlformats.org/officeDocument/2006/relationships/tags" Target="../tags/tag167.xml"/><Relationship Id="rId18" Type="http://schemas.openxmlformats.org/officeDocument/2006/relationships/tags" Target="../tags/tag172.xml"/><Relationship Id="rId26" Type="http://schemas.openxmlformats.org/officeDocument/2006/relationships/tags" Target="../tags/tag180.xml"/><Relationship Id="rId3" Type="http://schemas.openxmlformats.org/officeDocument/2006/relationships/tags" Target="../tags/tag157.xml"/><Relationship Id="rId21" Type="http://schemas.openxmlformats.org/officeDocument/2006/relationships/tags" Target="../tags/tag175.xml"/><Relationship Id="rId7" Type="http://schemas.openxmlformats.org/officeDocument/2006/relationships/tags" Target="../tags/tag161.xml"/><Relationship Id="rId12" Type="http://schemas.openxmlformats.org/officeDocument/2006/relationships/tags" Target="../tags/tag166.xml"/><Relationship Id="rId17" Type="http://schemas.openxmlformats.org/officeDocument/2006/relationships/tags" Target="../tags/tag171.xml"/><Relationship Id="rId25" Type="http://schemas.openxmlformats.org/officeDocument/2006/relationships/tags" Target="../tags/tag179.xml"/><Relationship Id="rId2" Type="http://schemas.openxmlformats.org/officeDocument/2006/relationships/tags" Target="../tags/tag156.xml"/><Relationship Id="rId16" Type="http://schemas.openxmlformats.org/officeDocument/2006/relationships/tags" Target="../tags/tag170.xml"/><Relationship Id="rId20" Type="http://schemas.openxmlformats.org/officeDocument/2006/relationships/tags" Target="../tags/tag174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24" Type="http://schemas.openxmlformats.org/officeDocument/2006/relationships/tags" Target="../tags/tag178.xml"/><Relationship Id="rId5" Type="http://schemas.openxmlformats.org/officeDocument/2006/relationships/tags" Target="../tags/tag159.xml"/><Relationship Id="rId15" Type="http://schemas.openxmlformats.org/officeDocument/2006/relationships/tags" Target="../tags/tag169.xml"/><Relationship Id="rId23" Type="http://schemas.openxmlformats.org/officeDocument/2006/relationships/tags" Target="../tags/tag177.xml"/><Relationship Id="rId28" Type="http://schemas.openxmlformats.org/officeDocument/2006/relationships/notesSlide" Target="../notesSlides/notesSlide4.xml"/><Relationship Id="rId10" Type="http://schemas.openxmlformats.org/officeDocument/2006/relationships/tags" Target="../tags/tag164.xml"/><Relationship Id="rId19" Type="http://schemas.openxmlformats.org/officeDocument/2006/relationships/tags" Target="../tags/tag173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4" Type="http://schemas.openxmlformats.org/officeDocument/2006/relationships/tags" Target="../tags/tag168.xml"/><Relationship Id="rId22" Type="http://schemas.openxmlformats.org/officeDocument/2006/relationships/tags" Target="../tags/tag176.xml"/><Relationship Id="rId27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88.xml"/><Relationship Id="rId13" Type="http://schemas.openxmlformats.org/officeDocument/2006/relationships/tags" Target="../tags/tag193.xml"/><Relationship Id="rId18" Type="http://schemas.openxmlformats.org/officeDocument/2006/relationships/tags" Target="../tags/tag198.xml"/><Relationship Id="rId26" Type="http://schemas.openxmlformats.org/officeDocument/2006/relationships/tags" Target="../tags/tag206.xml"/><Relationship Id="rId3" Type="http://schemas.openxmlformats.org/officeDocument/2006/relationships/tags" Target="../tags/tag183.xml"/><Relationship Id="rId21" Type="http://schemas.openxmlformats.org/officeDocument/2006/relationships/tags" Target="../tags/tag201.xml"/><Relationship Id="rId7" Type="http://schemas.openxmlformats.org/officeDocument/2006/relationships/tags" Target="../tags/tag187.xml"/><Relationship Id="rId12" Type="http://schemas.openxmlformats.org/officeDocument/2006/relationships/tags" Target="../tags/tag192.xml"/><Relationship Id="rId17" Type="http://schemas.openxmlformats.org/officeDocument/2006/relationships/tags" Target="../tags/tag197.xml"/><Relationship Id="rId25" Type="http://schemas.openxmlformats.org/officeDocument/2006/relationships/tags" Target="../tags/tag205.xml"/><Relationship Id="rId2" Type="http://schemas.openxmlformats.org/officeDocument/2006/relationships/tags" Target="../tags/tag182.xml"/><Relationship Id="rId16" Type="http://schemas.openxmlformats.org/officeDocument/2006/relationships/tags" Target="../tags/tag196.xml"/><Relationship Id="rId20" Type="http://schemas.openxmlformats.org/officeDocument/2006/relationships/tags" Target="../tags/tag200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11" Type="http://schemas.openxmlformats.org/officeDocument/2006/relationships/tags" Target="../tags/tag191.xml"/><Relationship Id="rId24" Type="http://schemas.openxmlformats.org/officeDocument/2006/relationships/tags" Target="../tags/tag204.xml"/><Relationship Id="rId5" Type="http://schemas.openxmlformats.org/officeDocument/2006/relationships/tags" Target="../tags/tag185.xml"/><Relationship Id="rId15" Type="http://schemas.openxmlformats.org/officeDocument/2006/relationships/tags" Target="../tags/tag195.xml"/><Relationship Id="rId23" Type="http://schemas.openxmlformats.org/officeDocument/2006/relationships/tags" Target="../tags/tag203.xml"/><Relationship Id="rId28" Type="http://schemas.openxmlformats.org/officeDocument/2006/relationships/tags" Target="../tags/tag208.xml"/><Relationship Id="rId10" Type="http://schemas.openxmlformats.org/officeDocument/2006/relationships/tags" Target="../tags/tag190.xml"/><Relationship Id="rId19" Type="http://schemas.openxmlformats.org/officeDocument/2006/relationships/tags" Target="../tags/tag199.xml"/><Relationship Id="rId4" Type="http://schemas.openxmlformats.org/officeDocument/2006/relationships/tags" Target="../tags/tag184.xml"/><Relationship Id="rId9" Type="http://schemas.openxmlformats.org/officeDocument/2006/relationships/tags" Target="../tags/tag189.xml"/><Relationship Id="rId14" Type="http://schemas.openxmlformats.org/officeDocument/2006/relationships/tags" Target="../tags/tag194.xml"/><Relationship Id="rId22" Type="http://schemas.openxmlformats.org/officeDocument/2006/relationships/tags" Target="../tags/tag202.xml"/><Relationship Id="rId27" Type="http://schemas.openxmlformats.org/officeDocument/2006/relationships/tags" Target="../tags/tag207.xml"/><Relationship Id="rId30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11.xml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3.xml"/><Relationship Id="rId4" Type="http://schemas.openxmlformats.org/officeDocument/2006/relationships/tags" Target="../tags/tag2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16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8.xml"/><Relationship Id="rId4" Type="http://schemas.openxmlformats.org/officeDocument/2006/relationships/tags" Target="../tags/tag2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21.xml"/><Relationship Id="rId2" Type="http://schemas.openxmlformats.org/officeDocument/2006/relationships/tags" Target="../tags/tag220.xml"/><Relationship Id="rId1" Type="http://schemas.openxmlformats.org/officeDocument/2006/relationships/tags" Target="../tags/tag21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3.xml"/><Relationship Id="rId4" Type="http://schemas.openxmlformats.org/officeDocument/2006/relationships/tags" Target="../tags/tag2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26.xml"/><Relationship Id="rId2" Type="http://schemas.openxmlformats.org/officeDocument/2006/relationships/tags" Target="../tags/tag225.xml"/><Relationship Id="rId1" Type="http://schemas.openxmlformats.org/officeDocument/2006/relationships/tags" Target="../tags/tag22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8.xml"/><Relationship Id="rId4" Type="http://schemas.openxmlformats.org/officeDocument/2006/relationships/tags" Target="../tags/tag2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31.xml"/><Relationship Id="rId2" Type="http://schemas.openxmlformats.org/officeDocument/2006/relationships/tags" Target="../tags/tag230.xml"/><Relationship Id="rId1" Type="http://schemas.openxmlformats.org/officeDocument/2006/relationships/tags" Target="../tags/tag2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3.xml"/><Relationship Id="rId4" Type="http://schemas.openxmlformats.org/officeDocument/2006/relationships/tags" Target="../tags/tag23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36.xml"/><Relationship Id="rId2" Type="http://schemas.openxmlformats.org/officeDocument/2006/relationships/tags" Target="../tags/tag235.xml"/><Relationship Id="rId1" Type="http://schemas.openxmlformats.org/officeDocument/2006/relationships/tags" Target="../tags/tag23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8.xml"/><Relationship Id="rId4" Type="http://schemas.openxmlformats.org/officeDocument/2006/relationships/tags" Target="../tags/tag2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3.xml"/><Relationship Id="rId4" Type="http://schemas.openxmlformats.org/officeDocument/2006/relationships/tags" Target="../tags/tag24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8.xml"/><Relationship Id="rId4" Type="http://schemas.openxmlformats.org/officeDocument/2006/relationships/tags" Target="../tags/tag24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51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3.xml"/><Relationship Id="rId4" Type="http://schemas.openxmlformats.org/officeDocument/2006/relationships/tags" Target="../tags/tag25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56.xml"/><Relationship Id="rId2" Type="http://schemas.openxmlformats.org/officeDocument/2006/relationships/tags" Target="../tags/tag255.xml"/><Relationship Id="rId1" Type="http://schemas.openxmlformats.org/officeDocument/2006/relationships/tags" Target="../tags/tag25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8.xml"/><Relationship Id="rId4" Type="http://schemas.openxmlformats.org/officeDocument/2006/relationships/tags" Target="../tags/tag25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61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3.xml"/><Relationship Id="rId4" Type="http://schemas.openxmlformats.org/officeDocument/2006/relationships/tags" Target="../tags/tag26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66.xml"/><Relationship Id="rId2" Type="http://schemas.openxmlformats.org/officeDocument/2006/relationships/tags" Target="../tags/tag265.xml"/><Relationship Id="rId1" Type="http://schemas.openxmlformats.org/officeDocument/2006/relationships/tags" Target="../tags/tag26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8.xml"/><Relationship Id="rId4" Type="http://schemas.openxmlformats.org/officeDocument/2006/relationships/tags" Target="../tags/tag26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276.xml"/><Relationship Id="rId13" Type="http://schemas.openxmlformats.org/officeDocument/2006/relationships/tags" Target="../tags/tag281.xml"/><Relationship Id="rId18" Type="http://schemas.openxmlformats.org/officeDocument/2006/relationships/tags" Target="../tags/tag286.xml"/><Relationship Id="rId3" Type="http://schemas.openxmlformats.org/officeDocument/2006/relationships/tags" Target="../tags/tag271.xml"/><Relationship Id="rId7" Type="http://schemas.openxmlformats.org/officeDocument/2006/relationships/tags" Target="../tags/tag275.xml"/><Relationship Id="rId12" Type="http://schemas.openxmlformats.org/officeDocument/2006/relationships/tags" Target="../tags/tag280.xml"/><Relationship Id="rId17" Type="http://schemas.openxmlformats.org/officeDocument/2006/relationships/tags" Target="../tags/tag285.xml"/><Relationship Id="rId2" Type="http://schemas.openxmlformats.org/officeDocument/2006/relationships/tags" Target="../tags/tag270.xml"/><Relationship Id="rId16" Type="http://schemas.openxmlformats.org/officeDocument/2006/relationships/tags" Target="../tags/tag284.xml"/><Relationship Id="rId1" Type="http://schemas.openxmlformats.org/officeDocument/2006/relationships/tags" Target="../tags/tag269.xml"/><Relationship Id="rId6" Type="http://schemas.openxmlformats.org/officeDocument/2006/relationships/tags" Target="../tags/tag274.xml"/><Relationship Id="rId11" Type="http://schemas.openxmlformats.org/officeDocument/2006/relationships/tags" Target="../tags/tag279.xml"/><Relationship Id="rId5" Type="http://schemas.openxmlformats.org/officeDocument/2006/relationships/tags" Target="../tags/tag273.xml"/><Relationship Id="rId15" Type="http://schemas.openxmlformats.org/officeDocument/2006/relationships/tags" Target="../tags/tag283.xml"/><Relationship Id="rId10" Type="http://schemas.openxmlformats.org/officeDocument/2006/relationships/tags" Target="../tags/tag278.xml"/><Relationship Id="rId19" Type="http://schemas.openxmlformats.org/officeDocument/2006/relationships/slideLayout" Target="../slideLayouts/slideLayout4.xml"/><Relationship Id="rId4" Type="http://schemas.openxmlformats.org/officeDocument/2006/relationships/tags" Target="../tags/tag272.xml"/><Relationship Id="rId9" Type="http://schemas.openxmlformats.org/officeDocument/2006/relationships/tags" Target="../tags/tag277.xml"/><Relationship Id="rId14" Type="http://schemas.openxmlformats.org/officeDocument/2006/relationships/tags" Target="../tags/tag28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294.xml"/><Relationship Id="rId13" Type="http://schemas.openxmlformats.org/officeDocument/2006/relationships/tags" Target="../tags/tag299.xml"/><Relationship Id="rId18" Type="http://schemas.openxmlformats.org/officeDocument/2006/relationships/tags" Target="../tags/tag304.xml"/><Relationship Id="rId3" Type="http://schemas.openxmlformats.org/officeDocument/2006/relationships/tags" Target="../tags/tag289.xml"/><Relationship Id="rId7" Type="http://schemas.openxmlformats.org/officeDocument/2006/relationships/tags" Target="../tags/tag293.xml"/><Relationship Id="rId12" Type="http://schemas.openxmlformats.org/officeDocument/2006/relationships/tags" Target="../tags/tag298.xml"/><Relationship Id="rId17" Type="http://schemas.openxmlformats.org/officeDocument/2006/relationships/tags" Target="../tags/tag303.xml"/><Relationship Id="rId2" Type="http://schemas.openxmlformats.org/officeDocument/2006/relationships/tags" Target="../tags/tag288.xml"/><Relationship Id="rId16" Type="http://schemas.openxmlformats.org/officeDocument/2006/relationships/tags" Target="../tags/tag302.xml"/><Relationship Id="rId20" Type="http://schemas.openxmlformats.org/officeDocument/2006/relationships/notesSlide" Target="../notesSlides/notesSlide6.xml"/><Relationship Id="rId1" Type="http://schemas.openxmlformats.org/officeDocument/2006/relationships/tags" Target="../tags/tag287.xml"/><Relationship Id="rId6" Type="http://schemas.openxmlformats.org/officeDocument/2006/relationships/tags" Target="../tags/tag292.xml"/><Relationship Id="rId11" Type="http://schemas.openxmlformats.org/officeDocument/2006/relationships/tags" Target="../tags/tag297.xml"/><Relationship Id="rId5" Type="http://schemas.openxmlformats.org/officeDocument/2006/relationships/tags" Target="../tags/tag291.xml"/><Relationship Id="rId15" Type="http://schemas.openxmlformats.org/officeDocument/2006/relationships/tags" Target="../tags/tag301.xml"/><Relationship Id="rId10" Type="http://schemas.openxmlformats.org/officeDocument/2006/relationships/tags" Target="../tags/tag29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90.xml"/><Relationship Id="rId9" Type="http://schemas.openxmlformats.org/officeDocument/2006/relationships/tags" Target="../tags/tag295.xml"/><Relationship Id="rId14" Type="http://schemas.openxmlformats.org/officeDocument/2006/relationships/tags" Target="../tags/tag30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307.xml"/><Relationship Id="rId2" Type="http://schemas.openxmlformats.org/officeDocument/2006/relationships/tags" Target="../tags/tag306.xml"/><Relationship Id="rId1" Type="http://schemas.openxmlformats.org/officeDocument/2006/relationships/tags" Target="../tags/tag30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9.xml"/><Relationship Id="rId4" Type="http://schemas.openxmlformats.org/officeDocument/2006/relationships/tags" Target="../tags/tag30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312.xml"/><Relationship Id="rId2" Type="http://schemas.openxmlformats.org/officeDocument/2006/relationships/tags" Target="../tags/tag311.xml"/><Relationship Id="rId1" Type="http://schemas.openxmlformats.org/officeDocument/2006/relationships/tags" Target="../tags/tag3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4.xml"/><Relationship Id="rId4" Type="http://schemas.openxmlformats.org/officeDocument/2006/relationships/tags" Target="../tags/tag3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tags" Target="../tags/tag38.xml"/><Relationship Id="rId26" Type="http://schemas.openxmlformats.org/officeDocument/2006/relationships/tags" Target="../tags/tag46.xml"/><Relationship Id="rId3" Type="http://schemas.openxmlformats.org/officeDocument/2006/relationships/tags" Target="../tags/tag23.xml"/><Relationship Id="rId21" Type="http://schemas.openxmlformats.org/officeDocument/2006/relationships/tags" Target="../tags/tag41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5" Type="http://schemas.openxmlformats.org/officeDocument/2006/relationships/tags" Target="../tags/tag45.xml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0" Type="http://schemas.openxmlformats.org/officeDocument/2006/relationships/tags" Target="../tags/tag40.xml"/><Relationship Id="rId29" Type="http://schemas.openxmlformats.org/officeDocument/2006/relationships/notesSlide" Target="../notesSlides/notesSlide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24" Type="http://schemas.openxmlformats.org/officeDocument/2006/relationships/tags" Target="../tags/tag44.xml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23" Type="http://schemas.openxmlformats.org/officeDocument/2006/relationships/tags" Target="../tags/tag43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30.xml"/><Relationship Id="rId19" Type="http://schemas.openxmlformats.org/officeDocument/2006/relationships/tags" Target="../tags/tag39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tags" Target="../tags/tag42.xml"/><Relationship Id="rId27" Type="http://schemas.openxmlformats.org/officeDocument/2006/relationships/tags" Target="../tags/tag4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317.xml"/><Relationship Id="rId2" Type="http://schemas.openxmlformats.org/officeDocument/2006/relationships/tags" Target="../tags/tag316.xml"/><Relationship Id="rId1" Type="http://schemas.openxmlformats.org/officeDocument/2006/relationships/tags" Target="../tags/tag3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9.xml"/><Relationship Id="rId4" Type="http://schemas.openxmlformats.org/officeDocument/2006/relationships/tags" Target="../tags/tag31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322.xml"/><Relationship Id="rId2" Type="http://schemas.openxmlformats.org/officeDocument/2006/relationships/tags" Target="../tags/tag321.xml"/><Relationship Id="rId1" Type="http://schemas.openxmlformats.org/officeDocument/2006/relationships/tags" Target="../tags/tag3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4.xml"/><Relationship Id="rId4" Type="http://schemas.openxmlformats.org/officeDocument/2006/relationships/tags" Target="../tags/tag32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327.xml"/><Relationship Id="rId2" Type="http://schemas.openxmlformats.org/officeDocument/2006/relationships/tags" Target="../tags/tag326.xml"/><Relationship Id="rId1" Type="http://schemas.openxmlformats.org/officeDocument/2006/relationships/tags" Target="../tags/tag3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9.xml"/><Relationship Id="rId4" Type="http://schemas.openxmlformats.org/officeDocument/2006/relationships/tags" Target="../tags/tag32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332.xml"/><Relationship Id="rId2" Type="http://schemas.openxmlformats.org/officeDocument/2006/relationships/tags" Target="../tags/tag331.xml"/><Relationship Id="rId1" Type="http://schemas.openxmlformats.org/officeDocument/2006/relationships/tags" Target="../tags/tag33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4.xml"/><Relationship Id="rId4" Type="http://schemas.openxmlformats.org/officeDocument/2006/relationships/tags" Target="../tags/tag33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337.xml"/><Relationship Id="rId2" Type="http://schemas.openxmlformats.org/officeDocument/2006/relationships/tags" Target="../tags/tag336.xml"/><Relationship Id="rId1" Type="http://schemas.openxmlformats.org/officeDocument/2006/relationships/tags" Target="../tags/tag33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9.xml"/><Relationship Id="rId4" Type="http://schemas.openxmlformats.org/officeDocument/2006/relationships/tags" Target="../tags/tag33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342.xml"/><Relationship Id="rId2" Type="http://schemas.openxmlformats.org/officeDocument/2006/relationships/tags" Target="../tags/tag341.xml"/><Relationship Id="rId1" Type="http://schemas.openxmlformats.org/officeDocument/2006/relationships/tags" Target="../tags/tag34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44.xml"/><Relationship Id="rId4" Type="http://schemas.openxmlformats.org/officeDocument/2006/relationships/tags" Target="../tags/tag34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347.xml"/><Relationship Id="rId2" Type="http://schemas.openxmlformats.org/officeDocument/2006/relationships/tags" Target="../tags/tag346.xml"/><Relationship Id="rId1" Type="http://schemas.openxmlformats.org/officeDocument/2006/relationships/tags" Target="../tags/tag34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49.xml"/><Relationship Id="rId4" Type="http://schemas.openxmlformats.org/officeDocument/2006/relationships/tags" Target="../tags/tag34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352.xml"/><Relationship Id="rId2" Type="http://schemas.openxmlformats.org/officeDocument/2006/relationships/tags" Target="../tags/tag351.xml"/><Relationship Id="rId1" Type="http://schemas.openxmlformats.org/officeDocument/2006/relationships/tags" Target="../tags/tag35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4.xml"/><Relationship Id="rId4" Type="http://schemas.openxmlformats.org/officeDocument/2006/relationships/tags" Target="../tags/tag35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357.xml"/><Relationship Id="rId2" Type="http://schemas.openxmlformats.org/officeDocument/2006/relationships/tags" Target="../tags/tag356.xml"/><Relationship Id="rId1" Type="http://schemas.openxmlformats.org/officeDocument/2006/relationships/tags" Target="../tags/tag35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9.xml"/><Relationship Id="rId4" Type="http://schemas.openxmlformats.org/officeDocument/2006/relationships/tags" Target="../tags/tag35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362.xml"/><Relationship Id="rId2" Type="http://schemas.openxmlformats.org/officeDocument/2006/relationships/tags" Target="../tags/tag361.xml"/><Relationship Id="rId1" Type="http://schemas.openxmlformats.org/officeDocument/2006/relationships/tags" Target="../tags/tag36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4.xml"/><Relationship Id="rId4" Type="http://schemas.openxmlformats.org/officeDocument/2006/relationships/tags" Target="../tags/tag36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367.xml"/><Relationship Id="rId2" Type="http://schemas.openxmlformats.org/officeDocument/2006/relationships/tags" Target="../tags/tag366.xml"/><Relationship Id="rId1" Type="http://schemas.openxmlformats.org/officeDocument/2006/relationships/tags" Target="../tags/tag36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9.xml"/><Relationship Id="rId4" Type="http://schemas.openxmlformats.org/officeDocument/2006/relationships/tags" Target="../tags/tag36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372.xml"/><Relationship Id="rId2" Type="http://schemas.openxmlformats.org/officeDocument/2006/relationships/tags" Target="../tags/tag371.xml"/><Relationship Id="rId1" Type="http://schemas.openxmlformats.org/officeDocument/2006/relationships/tags" Target="../tags/tag37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4.xml"/><Relationship Id="rId4" Type="http://schemas.openxmlformats.org/officeDocument/2006/relationships/tags" Target="../tags/tag37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377.xml"/><Relationship Id="rId2" Type="http://schemas.openxmlformats.org/officeDocument/2006/relationships/tags" Target="../tags/tag376.xml"/><Relationship Id="rId1" Type="http://schemas.openxmlformats.org/officeDocument/2006/relationships/tags" Target="../tags/tag3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9.xml"/><Relationship Id="rId4" Type="http://schemas.openxmlformats.org/officeDocument/2006/relationships/tags" Target="../tags/tag378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382.xml"/><Relationship Id="rId2" Type="http://schemas.openxmlformats.org/officeDocument/2006/relationships/tags" Target="../tags/tag381.xml"/><Relationship Id="rId1" Type="http://schemas.openxmlformats.org/officeDocument/2006/relationships/tags" Target="../tags/tag38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84.xml"/><Relationship Id="rId4" Type="http://schemas.openxmlformats.org/officeDocument/2006/relationships/tags" Target="../tags/tag38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tags" Target="../tags/tag387.xml"/><Relationship Id="rId2" Type="http://schemas.openxmlformats.org/officeDocument/2006/relationships/tags" Target="../tags/tag386.xml"/><Relationship Id="rId1" Type="http://schemas.openxmlformats.org/officeDocument/2006/relationships/tags" Target="../tags/tag38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89.xml"/><Relationship Id="rId4" Type="http://schemas.openxmlformats.org/officeDocument/2006/relationships/tags" Target="../tags/tag388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tags" Target="../tags/tag392.xml"/><Relationship Id="rId2" Type="http://schemas.openxmlformats.org/officeDocument/2006/relationships/tags" Target="../tags/tag391.xml"/><Relationship Id="rId1" Type="http://schemas.openxmlformats.org/officeDocument/2006/relationships/tags" Target="../tags/tag3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4.xml"/><Relationship Id="rId4" Type="http://schemas.openxmlformats.org/officeDocument/2006/relationships/tags" Target="../tags/tag39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397.xml"/><Relationship Id="rId2" Type="http://schemas.openxmlformats.org/officeDocument/2006/relationships/tags" Target="../tags/tag396.xml"/><Relationship Id="rId1" Type="http://schemas.openxmlformats.org/officeDocument/2006/relationships/tags" Target="../tags/tag39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9.xml"/><Relationship Id="rId4" Type="http://schemas.openxmlformats.org/officeDocument/2006/relationships/tags" Target="../tags/tag39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tags" Target="../tags/tag402.xml"/><Relationship Id="rId2" Type="http://schemas.openxmlformats.org/officeDocument/2006/relationships/tags" Target="../tags/tag401.xml"/><Relationship Id="rId1" Type="http://schemas.openxmlformats.org/officeDocument/2006/relationships/tags" Target="../tags/tag4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4.xml"/><Relationship Id="rId4" Type="http://schemas.openxmlformats.org/officeDocument/2006/relationships/tags" Target="../tags/tag40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407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406.xml"/><Relationship Id="rId1" Type="http://schemas.openxmlformats.org/officeDocument/2006/relationships/tags" Target="../tags/tag405.xml"/><Relationship Id="rId6" Type="http://schemas.openxmlformats.org/officeDocument/2006/relationships/tags" Target="../tags/tag410.xml"/><Relationship Id="rId5" Type="http://schemas.openxmlformats.org/officeDocument/2006/relationships/tags" Target="../tags/tag409.xml"/><Relationship Id="rId4" Type="http://schemas.openxmlformats.org/officeDocument/2006/relationships/tags" Target="../tags/tag40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413.xml"/><Relationship Id="rId2" Type="http://schemas.openxmlformats.org/officeDocument/2006/relationships/tags" Target="../tags/tag412.xml"/><Relationship Id="rId1" Type="http://schemas.openxmlformats.org/officeDocument/2006/relationships/tags" Target="../tags/tag4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15.xml"/><Relationship Id="rId4" Type="http://schemas.openxmlformats.org/officeDocument/2006/relationships/tags" Target="../tags/tag4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020FF69-6D2C-4A13-8EFF-48A77A3DCA97}" type="datetime1">
              <a:rPr lang="en-US" smtClean="0">
                <a:solidFill>
                  <a:schemeClr val="bg2"/>
                </a:solidFill>
              </a:rPr>
              <a:t>11/27/2011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331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331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>
                <a:solidFill>
                  <a:schemeClr val="bg2"/>
                </a:solidFill>
              </a:rPr>
              <a:t>R-</a:t>
            </a:r>
            <a:fld id="{AF6B331E-4672-4FD9-9983-6C4C2F7368A8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331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1331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Dataflow Analysis</a:t>
            </a:r>
          </a:p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2221C81-A20E-4A80-9462-574F343CC7AB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1D2F305B-9296-42AE-8AE5-174E9F63685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GCSE with Available Expressions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For each block b, compute DEF(b) and NKILL(b)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each block b, compute AVAIL(b)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each block b, value number the block starting with AVAIL(b)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Replace expressions in AVAIL(b) with references to the previously computed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6E7BBF7-4259-4957-80F0-38DA84FF14E2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81C3160A-161B-4708-8AC7-BD5EF91B94D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Global CSE Replacement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analysis and before transformation, assign a global name to each expression </a:t>
            </a:r>
            <a:r>
              <a:rPr lang="en-US" i="1" smtClean="0"/>
              <a:t>e</a:t>
            </a:r>
            <a:r>
              <a:rPr lang="en-US" smtClean="0"/>
              <a:t>  by hashing on </a:t>
            </a:r>
            <a:r>
              <a:rPr lang="en-US" i="1" smtClean="0"/>
              <a:t>e</a:t>
            </a:r>
            <a:endParaRPr lang="en-US" smtClean="0"/>
          </a:p>
          <a:p>
            <a:pPr eaLnBrk="1" hangingPunct="1"/>
            <a:r>
              <a:rPr lang="en-US" smtClean="0"/>
              <a:t>During transformation step</a:t>
            </a:r>
          </a:p>
          <a:p>
            <a:pPr lvl="1" eaLnBrk="1" hangingPunct="1"/>
            <a:r>
              <a:rPr lang="en-US" smtClean="0"/>
              <a:t>At each evaluation of </a:t>
            </a:r>
            <a:r>
              <a:rPr lang="en-US" i="1" smtClean="0"/>
              <a:t>e</a:t>
            </a:r>
            <a:r>
              <a:rPr lang="en-US" smtClean="0"/>
              <a:t>, insert copy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name</a:t>
            </a:r>
            <a:r>
              <a:rPr lang="en-US" smtClean="0"/>
              <a:t>(</a:t>
            </a:r>
            <a:r>
              <a:rPr lang="en-US" i="1" smtClean="0"/>
              <a:t>e </a:t>
            </a:r>
            <a:r>
              <a:rPr lang="en-US" smtClean="0"/>
              <a:t>) = </a:t>
            </a:r>
            <a:r>
              <a:rPr lang="en-US" i="1" smtClean="0"/>
              <a:t>e</a:t>
            </a:r>
            <a:endParaRPr lang="en-US" smtClean="0"/>
          </a:p>
          <a:p>
            <a:pPr lvl="1" eaLnBrk="1" hangingPunct="1"/>
            <a:r>
              <a:rPr lang="en-US" smtClean="0"/>
              <a:t>At each reference to </a:t>
            </a:r>
            <a:r>
              <a:rPr lang="en-US" i="1" smtClean="0"/>
              <a:t>e</a:t>
            </a:r>
            <a:r>
              <a:rPr lang="en-US" smtClean="0"/>
              <a:t>, replace </a:t>
            </a:r>
            <a:r>
              <a:rPr lang="en-US" i="1" smtClean="0"/>
              <a:t>e </a:t>
            </a:r>
            <a:r>
              <a:rPr lang="en-US" smtClean="0"/>
              <a:t> with </a:t>
            </a:r>
            <a:r>
              <a:rPr lang="en-US" i="1" smtClean="0"/>
              <a:t>name</a:t>
            </a:r>
            <a:r>
              <a:rPr lang="en-US" smtClean="0"/>
              <a:t>(</a:t>
            </a:r>
            <a:r>
              <a:rPr lang="en-US" i="1" smtClean="0"/>
              <a:t>e </a:t>
            </a:r>
            <a:r>
              <a:rPr lang="en-US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032D8F8-EAC3-40F6-B5BA-82CE899D8630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4D871E61-8E74-4FCE-8D80-F5A8C8305C6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Main problem – inserts extraneous copies at all definitions and uses of every </a:t>
            </a:r>
            <a:r>
              <a:rPr lang="en-US" sz="2800" i="1" smtClean="0"/>
              <a:t>e </a:t>
            </a:r>
            <a:r>
              <a:rPr lang="en-US" sz="2800" smtClean="0"/>
              <a:t> that appears in any AVAIL(b)</a:t>
            </a:r>
          </a:p>
          <a:p>
            <a:pPr lvl="1" eaLnBrk="1" hangingPunct="1"/>
            <a:r>
              <a:rPr lang="en-US" sz="2400" smtClean="0"/>
              <a:t>But the extra copies are dead and easy to remove</a:t>
            </a:r>
          </a:p>
          <a:p>
            <a:pPr lvl="1" eaLnBrk="1" hangingPunct="1"/>
            <a:r>
              <a:rPr lang="en-US" sz="2400" smtClean="0"/>
              <a:t>Useful copies often coalesce away when registers and temporaries are assigned</a:t>
            </a:r>
          </a:p>
          <a:p>
            <a:pPr eaLnBrk="1" hangingPunct="1"/>
            <a:r>
              <a:rPr lang="en-US" sz="2800" smtClean="0"/>
              <a:t>Common strategy</a:t>
            </a:r>
          </a:p>
          <a:p>
            <a:pPr lvl="1" eaLnBrk="1" hangingPunct="1"/>
            <a:r>
              <a:rPr lang="en-US" sz="2400" smtClean="0"/>
              <a:t>Insert copies that might be useful</a:t>
            </a:r>
          </a:p>
          <a:p>
            <a:pPr lvl="1" eaLnBrk="1" hangingPunct="1"/>
            <a:r>
              <a:rPr lang="en-US" sz="2400" smtClean="0"/>
              <a:t>Let dead code elimination sort it out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9EFC54A-ABC7-4353-AB66-2C03E69C60AA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9B88585F-2260-4ED8-BE1E-93637815595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Computing Available Expressions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 Picture</a:t>
            </a:r>
          </a:p>
          <a:p>
            <a:pPr lvl="1" eaLnBrk="1" hangingPunct="1"/>
            <a:r>
              <a:rPr lang="en-US" smtClean="0"/>
              <a:t>Build control-flow graph</a:t>
            </a:r>
          </a:p>
          <a:p>
            <a:pPr lvl="1" eaLnBrk="1" hangingPunct="1"/>
            <a:r>
              <a:rPr lang="en-US" smtClean="0"/>
              <a:t>Calculate initial local data – DEF(b) and NKILL(b)</a:t>
            </a:r>
          </a:p>
          <a:p>
            <a:pPr lvl="2" eaLnBrk="1" hangingPunct="1"/>
            <a:r>
              <a:rPr lang="en-US" smtClean="0"/>
              <a:t>This only needs to be done once</a:t>
            </a:r>
          </a:p>
          <a:p>
            <a:pPr lvl="1" eaLnBrk="1" hangingPunct="1"/>
            <a:r>
              <a:rPr lang="en-US" smtClean="0"/>
              <a:t>Iteratively calculate AVAIL(b) by repeatedly evaluating equations until nothing changes</a:t>
            </a:r>
          </a:p>
          <a:p>
            <a:pPr lvl="2" eaLnBrk="1" hangingPunct="1"/>
            <a:r>
              <a:rPr lang="en-US" smtClean="0"/>
              <a:t>Another fixed-point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F1E3D11-A21C-4ED8-9A06-71502EF033A1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58531FF3-50AB-4E2D-84B0-6D10914653A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Computing DEF and NKILL (1)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For each block </a:t>
            </a:r>
            <a:r>
              <a:rPr lang="en-US" sz="2800" i="1" smtClean="0"/>
              <a:t>b</a:t>
            </a:r>
            <a:r>
              <a:rPr lang="en-US" sz="2800" smtClean="0"/>
              <a:t> with operations o</a:t>
            </a:r>
            <a:r>
              <a:rPr lang="en-US" sz="2800" baseline="-25000" smtClean="0"/>
              <a:t>1</a:t>
            </a:r>
            <a:r>
              <a:rPr lang="en-US" sz="2800" smtClean="0"/>
              <a:t>, o</a:t>
            </a:r>
            <a:r>
              <a:rPr lang="en-US" sz="2800" baseline="-25000" smtClean="0"/>
              <a:t>2</a:t>
            </a:r>
            <a:r>
              <a:rPr lang="en-US" sz="2800" smtClean="0"/>
              <a:t>, …, o</a:t>
            </a:r>
            <a:r>
              <a:rPr lang="en-US" sz="2800" baseline="-25000" smtClean="0"/>
              <a:t>k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KILLED = </a:t>
            </a:r>
            <a:r>
              <a:rPr lang="en-US" sz="2400" b="1" smtClean="0">
                <a:sym typeface="Symbol" pitchFamily="18" charset="2"/>
              </a:rPr>
              <a:t>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DEF(b) = </a:t>
            </a:r>
            <a:r>
              <a:rPr lang="en-US" sz="2400" b="1" smtClean="0">
                <a:sym typeface="Symbol" pitchFamily="18" charset="2"/>
              </a:rPr>
              <a:t>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for i = k to 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	assume o</a:t>
            </a:r>
            <a:r>
              <a:rPr lang="en-US" sz="2400" baseline="-25000" smtClean="0">
                <a:sym typeface="Symbol" pitchFamily="18" charset="2"/>
              </a:rPr>
              <a:t>i</a:t>
            </a:r>
            <a:r>
              <a:rPr lang="en-US" sz="2400" smtClean="0">
                <a:sym typeface="Symbol" pitchFamily="18" charset="2"/>
              </a:rPr>
              <a:t> is “x = y + z”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	if (y  KILLED and z  KILLED)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		  add “y + z” to DEF(b)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	add x to KILLED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…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3D27DC2-B33E-40EC-ACE9-79AC9AC6AF7F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607E6C44-CE8A-4CF6-A7C8-FD3834D31E7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Computing DEF and NKILL (2)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computing DEF and KILLED for a block b,</a:t>
            </a:r>
            <a:endParaRPr lang="en-US" baseline="-25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NKILL(b) = { all expressions 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for each expression </a:t>
            </a:r>
            <a:r>
              <a:rPr lang="en-US" i="1" smtClean="0">
                <a:sym typeface="Symbol" pitchFamily="18" charset="2"/>
              </a:rPr>
              <a:t>e</a:t>
            </a:r>
            <a:endParaRPr lang="en-US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for each variable </a:t>
            </a:r>
            <a:r>
              <a:rPr lang="en-US" i="1" smtClean="0">
                <a:sym typeface="Symbol" pitchFamily="18" charset="2"/>
              </a:rPr>
              <a:t>v</a:t>
            </a:r>
            <a:r>
              <a:rPr lang="en-US" smtClean="0">
                <a:sym typeface="Symbol" pitchFamily="18" charset="2"/>
              </a:rPr>
              <a:t>  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    if </a:t>
            </a:r>
            <a:r>
              <a:rPr lang="en-US" i="1" smtClean="0">
                <a:sym typeface="Symbol" pitchFamily="18" charset="2"/>
              </a:rPr>
              <a:t>v</a:t>
            </a:r>
            <a:r>
              <a:rPr lang="en-US" smtClean="0">
                <a:sym typeface="Symbol" pitchFamily="18" charset="2"/>
              </a:rPr>
              <a:t>  KILLED then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		NKILL(b) = NKILL(b) - </a:t>
            </a:r>
            <a:r>
              <a:rPr lang="en-US" i="1" smtClean="0">
                <a:sym typeface="Symbol" pitchFamily="18" charset="2"/>
              </a:rPr>
              <a:t>e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6CB2496-0C5E-40EF-99B9-1B15D58DB581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81B54055-4704-4339-8FF5-4C088F0679F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Computing Available Expressions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Once DEF(b) and NKILL(b) are computed for all blocks b: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sym typeface="Symbol" pitchFamily="18" charset="2"/>
              </a:rPr>
              <a:t>Worklist</a:t>
            </a:r>
            <a:r>
              <a:rPr lang="en-US" dirty="0" smtClean="0">
                <a:sym typeface="Symbol" pitchFamily="18" charset="2"/>
              </a:rPr>
              <a:t> = { all blocks b 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while (</a:t>
            </a:r>
            <a:r>
              <a:rPr lang="en-US" dirty="0" err="1" smtClean="0">
                <a:sym typeface="Symbol" pitchFamily="18" charset="2"/>
              </a:rPr>
              <a:t>Worklist</a:t>
            </a:r>
            <a:r>
              <a:rPr lang="en-US" dirty="0" smtClean="0">
                <a:sym typeface="Symbol" pitchFamily="18" charset="2"/>
              </a:rPr>
              <a:t>  )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	remove a block b from </a:t>
            </a:r>
            <a:r>
              <a:rPr lang="en-US" dirty="0" err="1" smtClean="0">
                <a:sym typeface="Symbol" pitchFamily="18" charset="2"/>
              </a:rPr>
              <a:t>Worklist</a:t>
            </a:r>
            <a:endParaRPr lang="en-US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 err="1" smtClean="0">
                <a:sym typeface="Symbol" pitchFamily="18" charset="2"/>
              </a:rPr>
              <a:t>recompute</a:t>
            </a:r>
            <a:r>
              <a:rPr lang="en-US" dirty="0" smtClean="0">
                <a:sym typeface="Symbol" pitchFamily="18" charset="2"/>
              </a:rPr>
              <a:t> AVAIL(b)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	if AVAIL(b) changed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		  </a:t>
            </a:r>
            <a:r>
              <a:rPr lang="en-US" dirty="0" err="1" smtClean="0">
                <a:sym typeface="Symbol" pitchFamily="18" charset="2"/>
              </a:rPr>
              <a:t>Worklist</a:t>
            </a:r>
            <a:r>
              <a:rPr lang="en-US" dirty="0" smtClean="0">
                <a:sym typeface="Symbol" pitchFamily="18" charset="2"/>
              </a:rPr>
              <a:t> = </a:t>
            </a:r>
            <a:r>
              <a:rPr lang="en-US" dirty="0" err="1" smtClean="0">
                <a:sym typeface="Symbol" pitchFamily="18" charset="2"/>
              </a:rPr>
              <a:t>Worklist</a:t>
            </a:r>
            <a:r>
              <a:rPr lang="en-US" dirty="0" smtClean="0">
                <a:sym typeface="Symbol" pitchFamily="18" charset="2"/>
              </a:rPr>
              <a:t>  successors(b)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54EB76B-FB3B-418A-B592-6DBCBD6C1DB7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2969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118CEF98-857B-4CFD-8F15-A9E90D0D1FC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Comparing Algorithms</a:t>
            </a:r>
          </a:p>
        </p:txBody>
      </p:sp>
      <p:sp>
        <p:nvSpPr>
          <p:cNvPr id="29702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1905000"/>
            <a:ext cx="114300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m = a + b</a:t>
            </a:r>
            <a:endParaRPr lang="en-US" baseline="-25000"/>
          </a:p>
          <a:p>
            <a:r>
              <a:rPr lang="en-US" sz="1600">
                <a:solidFill>
                  <a:srgbClr val="33CC33"/>
                </a:solidFill>
              </a:rPr>
              <a:t>n = a + b</a:t>
            </a:r>
            <a:endParaRPr lang="en-US" sz="1600" baseline="-25000">
              <a:solidFill>
                <a:srgbClr val="33CC33"/>
              </a:solidFill>
            </a:endParaRPr>
          </a:p>
        </p:txBody>
      </p:sp>
      <p:sp>
        <p:nvSpPr>
          <p:cNvPr id="29703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17668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29704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1038" y="2752725"/>
            <a:ext cx="1071562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p = c + d</a:t>
            </a:r>
          </a:p>
          <a:p>
            <a:r>
              <a:rPr lang="en-US" sz="1600">
                <a:solidFill>
                  <a:srgbClr val="33CC33"/>
                </a:solidFill>
              </a:rPr>
              <a:t>r = c + d</a:t>
            </a:r>
            <a:endParaRPr lang="en-US" sz="1600" baseline="-25000">
              <a:solidFill>
                <a:srgbClr val="33CC33"/>
              </a:solidFill>
            </a:endParaRPr>
          </a:p>
        </p:txBody>
      </p:sp>
      <p:sp>
        <p:nvSpPr>
          <p:cNvPr id="29705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86238" y="25765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29706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61150" y="2767013"/>
            <a:ext cx="10842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chemeClr val="tx2"/>
                </a:solidFill>
              </a:rPr>
              <a:t>q = a + b</a:t>
            </a:r>
            <a:endParaRPr lang="en-US" sz="1600" baseline="-25000">
              <a:solidFill>
                <a:schemeClr val="tx2"/>
              </a:solidFill>
            </a:endParaRPr>
          </a:p>
          <a:p>
            <a:r>
              <a:rPr lang="en-US" sz="1600"/>
              <a:t>r = c + d</a:t>
            </a:r>
            <a:endParaRPr lang="en-US" baseline="-25000"/>
          </a:p>
        </p:txBody>
      </p:sp>
      <p:sp>
        <p:nvSpPr>
          <p:cNvPr id="29707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56350" y="2590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C</a:t>
            </a:r>
          </a:p>
        </p:txBody>
      </p:sp>
      <p:sp>
        <p:nvSpPr>
          <p:cNvPr id="29708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72150" y="3581400"/>
            <a:ext cx="11938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e = b + 18</a:t>
            </a:r>
          </a:p>
          <a:p>
            <a:r>
              <a:rPr lang="en-US" sz="1600">
                <a:solidFill>
                  <a:schemeClr val="tx2"/>
                </a:solidFill>
              </a:rPr>
              <a:t>s = a + b</a:t>
            </a:r>
            <a:endParaRPr lang="en-US" sz="1600" baseline="-25000">
              <a:solidFill>
                <a:schemeClr val="tx2"/>
              </a:solidFill>
            </a:endParaRPr>
          </a:p>
          <a:p>
            <a:r>
              <a:rPr lang="en-US" sz="1600"/>
              <a:t>u = e + f</a:t>
            </a:r>
            <a:endParaRPr lang="en-US" sz="1600" baseline="-25000"/>
          </a:p>
        </p:txBody>
      </p:sp>
      <p:sp>
        <p:nvSpPr>
          <p:cNvPr id="29709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67350" y="342900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D</a:t>
            </a:r>
          </a:p>
        </p:txBody>
      </p:sp>
      <p:sp>
        <p:nvSpPr>
          <p:cNvPr id="29710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727950" y="3581400"/>
            <a:ext cx="1189038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e = a + 17</a:t>
            </a:r>
          </a:p>
          <a:p>
            <a:r>
              <a:rPr lang="en-US" sz="1600">
                <a:solidFill>
                  <a:schemeClr val="tx2"/>
                </a:solidFill>
              </a:rPr>
              <a:t>t = c + d</a:t>
            </a:r>
            <a:endParaRPr lang="en-US" sz="1600" baseline="-25000">
              <a:solidFill>
                <a:schemeClr val="tx2"/>
              </a:solidFill>
            </a:endParaRPr>
          </a:p>
          <a:p>
            <a:r>
              <a:rPr lang="en-US" sz="1600"/>
              <a:t>u = e + f</a:t>
            </a:r>
            <a:endParaRPr lang="en-US" sz="1600" baseline="-25000"/>
          </a:p>
        </p:txBody>
      </p:sp>
      <p:sp>
        <p:nvSpPr>
          <p:cNvPr id="29711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23150" y="34290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E</a:t>
            </a:r>
          </a:p>
        </p:txBody>
      </p:sp>
      <p:sp>
        <p:nvSpPr>
          <p:cNvPr id="29712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91338" y="4641850"/>
            <a:ext cx="1109662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chemeClr val="hlink"/>
                </a:solidFill>
              </a:rPr>
              <a:t>v = a + b</a:t>
            </a:r>
            <a:endParaRPr lang="en-US" sz="1600" baseline="-25000">
              <a:solidFill>
                <a:schemeClr val="hlink"/>
              </a:solidFill>
            </a:endParaRPr>
          </a:p>
          <a:p>
            <a:r>
              <a:rPr lang="en-US" sz="1600">
                <a:solidFill>
                  <a:schemeClr val="hlink"/>
                </a:solidFill>
              </a:rPr>
              <a:t>w = c + d</a:t>
            </a:r>
            <a:endParaRPr lang="en-US" sz="1600" baseline="-25000">
              <a:solidFill>
                <a:schemeClr val="hlink"/>
              </a:solidFill>
            </a:endParaRPr>
          </a:p>
          <a:p>
            <a:r>
              <a:rPr lang="en-US" sz="1600">
                <a:solidFill>
                  <a:srgbClr val="FF3399"/>
                </a:solidFill>
              </a:rPr>
              <a:t>x = e + f</a:t>
            </a:r>
            <a:endParaRPr lang="en-US" sz="1600" baseline="-25000">
              <a:solidFill>
                <a:srgbClr val="FF3399"/>
              </a:solidFill>
              <a:latin typeface="b"/>
            </a:endParaRPr>
          </a:p>
        </p:txBody>
      </p:sp>
      <p:sp>
        <p:nvSpPr>
          <p:cNvPr id="29713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40500" y="44656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F</a:t>
            </a:r>
          </a:p>
        </p:txBody>
      </p:sp>
      <p:sp>
        <p:nvSpPr>
          <p:cNvPr id="29714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75250" y="5434013"/>
            <a:ext cx="10731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chemeClr val="hlink"/>
                </a:solidFill>
              </a:rPr>
              <a:t>y = a + b</a:t>
            </a:r>
            <a:endParaRPr lang="en-US" sz="1600" baseline="-25000">
              <a:solidFill>
                <a:schemeClr val="hlink"/>
              </a:solidFill>
            </a:endParaRPr>
          </a:p>
          <a:p>
            <a:r>
              <a:rPr lang="en-US" sz="1600">
                <a:solidFill>
                  <a:srgbClr val="FF3399"/>
                </a:solidFill>
              </a:rPr>
              <a:t>z = c + d</a:t>
            </a:r>
            <a:endParaRPr lang="en-US" sz="1600" baseline="-25000">
              <a:solidFill>
                <a:srgbClr val="FF3399"/>
              </a:solidFill>
            </a:endParaRPr>
          </a:p>
        </p:txBody>
      </p:sp>
      <p:sp>
        <p:nvSpPr>
          <p:cNvPr id="29715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76800" y="5257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G</a:t>
            </a:r>
          </a:p>
        </p:txBody>
      </p:sp>
      <p:sp>
        <p:nvSpPr>
          <p:cNvPr id="29716" name="Line 17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248400" y="5486400"/>
            <a:ext cx="914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737350" y="3352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727950" y="3352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804150" y="4419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889750" y="44196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781800" y="2514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5257800" y="25146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953000" y="3352800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Rectangle 25"/>
          <p:cNvSpPr>
            <a:spLocks noGrp="1" noChangeArrowheads="1"/>
          </p:cNvSpPr>
          <p:nvPr>
            <p:ph type="body" sz="half" idx="1"/>
            <p:custDataLst>
              <p:tags r:id="rId27"/>
            </p:custDataLst>
          </p:nvPr>
        </p:nvSpPr>
        <p:spPr>
          <a:xfrm>
            <a:off x="762000" y="2017713"/>
            <a:ext cx="3505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33CC33"/>
                </a:solidFill>
              </a:rPr>
              <a:t>LVN – Local Value Numbering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tx2"/>
                </a:solidFill>
              </a:rPr>
              <a:t>SVN – Superlocal Value Numbering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</a:rPr>
              <a:t>DVN – Dominator-based Value Numbering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3399"/>
                </a:solidFill>
              </a:rPr>
              <a:t>GRE – Global Redundancy Elimination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1F5E096-2E3C-4AC4-A530-56A876954157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03B93D9E-F543-471F-A33C-6A870F3256C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Comparing Algorithms (2)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LVN =&gt; SVN =&gt; DVN form a strict hierarchy – later algorithms find a superset of previous information</a:t>
            </a:r>
          </a:p>
          <a:p>
            <a:pPr eaLnBrk="1" hangingPunct="1"/>
            <a:r>
              <a:rPr lang="en-US" sz="2800" smtClean="0"/>
              <a:t>Global RE finds a somewhat different set</a:t>
            </a:r>
          </a:p>
          <a:p>
            <a:pPr lvl="1" eaLnBrk="1" hangingPunct="1"/>
            <a:r>
              <a:rPr lang="en-US" sz="2400" smtClean="0"/>
              <a:t>Discovers e+f in F (computed in both D and E)</a:t>
            </a:r>
          </a:p>
          <a:p>
            <a:pPr lvl="1" eaLnBrk="1" hangingPunct="1"/>
            <a:r>
              <a:rPr lang="en-US" sz="2400" smtClean="0"/>
              <a:t>Misses identical values if they have different names (e.g., a+b and c+d when a=c and b=d)</a:t>
            </a:r>
          </a:p>
          <a:p>
            <a:pPr lvl="2" eaLnBrk="1" hangingPunct="1"/>
            <a:r>
              <a:rPr lang="en-US" sz="2000" smtClean="0"/>
              <a:t>Value Numbering catches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3B87C76-64BE-4E13-84D2-755D07124E51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92C17B5D-CA41-4C17-AA22-6722EF776FF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Scope of Analysis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Larger context (EBBs, regions, global, interprocedural) sometimes helps</a:t>
            </a:r>
          </a:p>
          <a:p>
            <a:pPr lvl="1" eaLnBrk="1" hangingPunct="1"/>
            <a:r>
              <a:rPr lang="en-US" sz="2400" smtClean="0"/>
              <a:t>More opportunities for optimizations</a:t>
            </a:r>
          </a:p>
          <a:p>
            <a:pPr eaLnBrk="1" hangingPunct="1"/>
            <a:r>
              <a:rPr lang="en-US" sz="2800" smtClean="0"/>
              <a:t>But not always</a:t>
            </a:r>
          </a:p>
          <a:p>
            <a:pPr lvl="1" eaLnBrk="1" hangingPunct="1"/>
            <a:r>
              <a:rPr lang="en-US" sz="2400" smtClean="0"/>
              <a:t>Introduces uncertainties about flow of control</a:t>
            </a:r>
          </a:p>
          <a:p>
            <a:pPr lvl="1" eaLnBrk="1" hangingPunct="1"/>
            <a:r>
              <a:rPr lang="en-US" sz="2400" smtClean="0"/>
              <a:t>Usually only allows weaker analysis</a:t>
            </a:r>
          </a:p>
          <a:p>
            <a:pPr lvl="1" eaLnBrk="1" hangingPunct="1"/>
            <a:r>
              <a:rPr lang="en-US" sz="2400" smtClean="0"/>
              <a:t>Sometimes has unwanted side effects</a:t>
            </a:r>
          </a:p>
          <a:p>
            <a:pPr lvl="2" eaLnBrk="1" hangingPunct="1"/>
            <a:r>
              <a:rPr lang="en-US" sz="2000" smtClean="0"/>
              <a:t>Can create additional pressure on registers, for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BE0248C-F8CF-456D-B0AA-2A022961A947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2C62BCC4-9B00-4E1F-92F6-9FFF4B2A7C0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 example: dataflow analysis for common subexpression elimination</a:t>
            </a:r>
          </a:p>
          <a:p>
            <a:pPr eaLnBrk="1" hangingPunct="1"/>
            <a:r>
              <a:rPr lang="en-US" smtClean="0"/>
              <a:t>Other analysis problems that work in the same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Replication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Sometimes replicating code increases opportunities – modify the code to create larger regions with simple control flow</a:t>
            </a:r>
          </a:p>
          <a:p>
            <a:pPr eaLnBrk="1" hangingPunct="1"/>
            <a:r>
              <a:rPr lang="en-US" smtClean="0"/>
              <a:t>Two examples</a:t>
            </a:r>
          </a:p>
          <a:p>
            <a:pPr lvl="1" eaLnBrk="1" hangingPunct="1"/>
            <a:r>
              <a:rPr lang="en-US" smtClean="0"/>
              <a:t>Cloning</a:t>
            </a:r>
          </a:p>
          <a:p>
            <a:pPr lvl="1" eaLnBrk="1" hangingPunct="1"/>
            <a:r>
              <a:rPr lang="en-US" smtClean="0"/>
              <a:t>Inline substitution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485F0B9-17A7-4068-A010-DEE6DDC1A46D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A0452417-1E05-4B03-A5A1-42D53E6EFA2E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Cloning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Idea: duplicate blocks with multiple predecessors</a:t>
            </a:r>
          </a:p>
          <a:p>
            <a:pPr eaLnBrk="1" hangingPunct="1"/>
            <a:r>
              <a:rPr lang="en-US" smtClean="0"/>
              <a:t>Tradeoff</a:t>
            </a:r>
          </a:p>
          <a:p>
            <a:pPr lvl="1" eaLnBrk="1" hangingPunct="1"/>
            <a:r>
              <a:rPr lang="en-US" smtClean="0"/>
              <a:t>More local optimization possibilities – larger blocks, fewer branches</a:t>
            </a:r>
          </a:p>
          <a:p>
            <a:pPr lvl="1" eaLnBrk="1" hangingPunct="1"/>
            <a:r>
              <a:rPr lang="en-US" smtClean="0"/>
              <a:t>But: larger code size, may slow down if it interacts badly with cache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4E1505F-8581-4AAC-85B8-902291212ECF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F108A386-DF83-43A4-A6E0-DA2012FEE51D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Original VN Example</a:t>
            </a:r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037CF8D-64CA-4AA2-93C7-9099F797EE7A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34820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5C29F567-DB6D-48DE-913E-7E624836FE9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4822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6163" y="1966913"/>
            <a:ext cx="114300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m = a + b</a:t>
            </a:r>
          </a:p>
          <a:p>
            <a:r>
              <a:rPr lang="en-US" sz="1600">
                <a:solidFill>
                  <a:srgbClr val="002060"/>
                </a:solidFill>
              </a:rPr>
              <a:t>n = a + b</a:t>
            </a:r>
          </a:p>
        </p:txBody>
      </p:sp>
      <p:sp>
        <p:nvSpPr>
          <p:cNvPr id="34823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5163" y="1828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A</a:t>
            </a:r>
          </a:p>
        </p:txBody>
      </p:sp>
      <p:sp>
        <p:nvSpPr>
          <p:cNvPr id="34824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62200" y="2814638"/>
            <a:ext cx="10715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p = c + d</a:t>
            </a:r>
          </a:p>
          <a:p>
            <a:r>
              <a:rPr lang="en-US" sz="1600">
                <a:solidFill>
                  <a:srgbClr val="002060"/>
                </a:solidFill>
              </a:rPr>
              <a:t>r = c + d</a:t>
            </a:r>
          </a:p>
        </p:txBody>
      </p:sp>
      <p:sp>
        <p:nvSpPr>
          <p:cNvPr id="34825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057400" y="2638425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B</a:t>
            </a:r>
          </a:p>
        </p:txBody>
      </p:sp>
      <p:sp>
        <p:nvSpPr>
          <p:cNvPr id="34826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32313" y="2828925"/>
            <a:ext cx="1084262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q = a + b</a:t>
            </a:r>
          </a:p>
          <a:p>
            <a:r>
              <a:rPr lang="en-US" sz="1600">
                <a:solidFill>
                  <a:srgbClr val="002060"/>
                </a:solidFill>
              </a:rPr>
              <a:t>r = c + d</a:t>
            </a:r>
          </a:p>
        </p:txBody>
      </p:sp>
      <p:sp>
        <p:nvSpPr>
          <p:cNvPr id="34827" name="Text Box 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27513" y="26527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C</a:t>
            </a:r>
          </a:p>
        </p:txBody>
      </p:sp>
      <p:sp>
        <p:nvSpPr>
          <p:cNvPr id="34828" name="Text Box 1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43313" y="3667125"/>
            <a:ext cx="11938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e = b + 18</a:t>
            </a:r>
          </a:p>
          <a:p>
            <a:r>
              <a:rPr lang="en-US" sz="1600">
                <a:solidFill>
                  <a:srgbClr val="002060"/>
                </a:solidFill>
              </a:rPr>
              <a:t>s = a + b</a:t>
            </a:r>
          </a:p>
          <a:p>
            <a:r>
              <a:rPr lang="en-US" sz="1600">
                <a:solidFill>
                  <a:srgbClr val="002060"/>
                </a:solidFill>
              </a:rPr>
              <a:t>u = e + f</a:t>
            </a:r>
          </a:p>
        </p:txBody>
      </p:sp>
      <p:sp>
        <p:nvSpPr>
          <p:cNvPr id="34829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38513" y="3490913"/>
            <a:ext cx="33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D</a:t>
            </a:r>
          </a:p>
        </p:txBody>
      </p:sp>
      <p:sp>
        <p:nvSpPr>
          <p:cNvPr id="34830" name="Text Box 1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599113" y="3667125"/>
            <a:ext cx="11874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e = a + 17</a:t>
            </a:r>
          </a:p>
          <a:p>
            <a:r>
              <a:rPr lang="en-US" sz="1600">
                <a:solidFill>
                  <a:srgbClr val="002060"/>
                </a:solidFill>
              </a:rPr>
              <a:t>t = c + d</a:t>
            </a:r>
          </a:p>
          <a:p>
            <a:r>
              <a:rPr lang="en-US" sz="1600">
                <a:solidFill>
                  <a:srgbClr val="002060"/>
                </a:solidFill>
              </a:rPr>
              <a:t>u = e + f</a:t>
            </a:r>
          </a:p>
        </p:txBody>
      </p:sp>
      <p:sp>
        <p:nvSpPr>
          <p:cNvPr id="34831" name="Text Box 1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94313" y="3490913"/>
            <a:ext cx="312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E</a:t>
            </a:r>
          </a:p>
        </p:txBody>
      </p:sp>
      <p:sp>
        <p:nvSpPr>
          <p:cNvPr id="34832" name="Text Box 1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16463" y="4703763"/>
            <a:ext cx="1109662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v = a + b</a:t>
            </a:r>
          </a:p>
          <a:p>
            <a:r>
              <a:rPr lang="en-US" sz="1600">
                <a:solidFill>
                  <a:srgbClr val="002060"/>
                </a:solidFill>
              </a:rPr>
              <a:t>w = c + d</a:t>
            </a:r>
          </a:p>
          <a:p>
            <a:r>
              <a:rPr lang="en-US" sz="1600">
                <a:solidFill>
                  <a:srgbClr val="002060"/>
                </a:solidFill>
              </a:rPr>
              <a:t>x = e + f</a:t>
            </a:r>
          </a:p>
        </p:txBody>
      </p:sp>
      <p:sp>
        <p:nvSpPr>
          <p:cNvPr id="34833" name="Text Box 1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411663" y="4527550"/>
            <a:ext cx="303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F</a:t>
            </a:r>
          </a:p>
        </p:txBody>
      </p:sp>
      <p:sp>
        <p:nvSpPr>
          <p:cNvPr id="34834" name="Text Box 1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851150" y="5481638"/>
            <a:ext cx="10731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y = a + b</a:t>
            </a:r>
          </a:p>
          <a:p>
            <a:r>
              <a:rPr lang="en-US" sz="1600">
                <a:solidFill>
                  <a:srgbClr val="002060"/>
                </a:solidFill>
              </a:rPr>
              <a:t>z = c + d</a:t>
            </a:r>
          </a:p>
        </p:txBody>
      </p:sp>
      <p:sp>
        <p:nvSpPr>
          <p:cNvPr id="34835" name="Text Box 1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546350" y="530542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G</a:t>
            </a:r>
          </a:p>
        </p:txBody>
      </p:sp>
      <p:sp>
        <p:nvSpPr>
          <p:cNvPr id="34836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922713" y="5548313"/>
            <a:ext cx="914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608513" y="3414713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599113" y="3414713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9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5675313" y="4481513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760913" y="4481513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1" name="Line 3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652963" y="2576513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2" name="Line 3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8963" y="2576513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3" name="Line 3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824163" y="3414713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with cloning</a:t>
            </a:r>
          </a:p>
        </p:txBody>
      </p:sp>
      <p:sp>
        <p:nvSpPr>
          <p:cNvPr id="35843" name="Date Placeholder 4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E8DE37D-D756-4B54-903E-A3ECA67DF665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35844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5845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Q-</a:t>
            </a:r>
            <a:fld id="{E2E9B30A-389D-459A-8609-BAD1CE8F18A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5846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1990725"/>
            <a:ext cx="114300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m = a + b</a:t>
            </a:r>
          </a:p>
          <a:p>
            <a:r>
              <a:rPr lang="en-US" sz="1600">
                <a:solidFill>
                  <a:srgbClr val="002060"/>
                </a:solidFill>
              </a:rPr>
              <a:t>n = a + b</a:t>
            </a:r>
          </a:p>
        </p:txBody>
      </p:sp>
      <p:sp>
        <p:nvSpPr>
          <p:cNvPr id="35847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1828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A</a:t>
            </a:r>
          </a:p>
        </p:txBody>
      </p:sp>
      <p:sp>
        <p:nvSpPr>
          <p:cNvPr id="35848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2814638"/>
            <a:ext cx="10715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p = c + d</a:t>
            </a:r>
          </a:p>
          <a:p>
            <a:r>
              <a:rPr lang="en-US" sz="1600">
                <a:solidFill>
                  <a:srgbClr val="002060"/>
                </a:solidFill>
              </a:rPr>
              <a:t>r = c + d</a:t>
            </a:r>
          </a:p>
        </p:txBody>
      </p:sp>
      <p:sp>
        <p:nvSpPr>
          <p:cNvPr id="35849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447800" y="2638425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B</a:t>
            </a:r>
          </a:p>
        </p:txBody>
      </p:sp>
      <p:sp>
        <p:nvSpPr>
          <p:cNvPr id="35850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32313" y="2828925"/>
            <a:ext cx="1084262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q = a + b</a:t>
            </a:r>
          </a:p>
          <a:p>
            <a:r>
              <a:rPr lang="en-US" sz="1600">
                <a:solidFill>
                  <a:srgbClr val="002060"/>
                </a:solidFill>
              </a:rPr>
              <a:t>r = c + d</a:t>
            </a:r>
          </a:p>
        </p:txBody>
      </p:sp>
      <p:sp>
        <p:nvSpPr>
          <p:cNvPr id="35851" name="Text Box 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27513" y="26527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C</a:t>
            </a:r>
          </a:p>
        </p:txBody>
      </p:sp>
      <p:sp>
        <p:nvSpPr>
          <p:cNvPr id="35852" name="Text Box 1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43313" y="3667125"/>
            <a:ext cx="11938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e = b + 18</a:t>
            </a:r>
          </a:p>
          <a:p>
            <a:r>
              <a:rPr lang="en-US" sz="1600">
                <a:solidFill>
                  <a:srgbClr val="002060"/>
                </a:solidFill>
              </a:rPr>
              <a:t>s = a + b</a:t>
            </a:r>
          </a:p>
          <a:p>
            <a:r>
              <a:rPr lang="en-US" sz="1600">
                <a:solidFill>
                  <a:srgbClr val="002060"/>
                </a:solidFill>
              </a:rPr>
              <a:t>u = e + f</a:t>
            </a:r>
          </a:p>
        </p:txBody>
      </p:sp>
      <p:sp>
        <p:nvSpPr>
          <p:cNvPr id="35853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38513" y="3490913"/>
            <a:ext cx="33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D</a:t>
            </a:r>
          </a:p>
        </p:txBody>
      </p:sp>
      <p:sp>
        <p:nvSpPr>
          <p:cNvPr id="35854" name="Text Box 1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599113" y="3667125"/>
            <a:ext cx="11874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e = a + 17</a:t>
            </a:r>
          </a:p>
          <a:p>
            <a:r>
              <a:rPr lang="en-US" sz="1600">
                <a:solidFill>
                  <a:srgbClr val="002060"/>
                </a:solidFill>
              </a:rPr>
              <a:t>t = c + d</a:t>
            </a:r>
          </a:p>
          <a:p>
            <a:r>
              <a:rPr lang="en-US" sz="1600">
                <a:solidFill>
                  <a:srgbClr val="002060"/>
                </a:solidFill>
              </a:rPr>
              <a:t>u = e + f</a:t>
            </a:r>
          </a:p>
        </p:txBody>
      </p:sp>
      <p:sp>
        <p:nvSpPr>
          <p:cNvPr id="35855" name="Text Box 1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94313" y="3490913"/>
            <a:ext cx="312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E</a:t>
            </a:r>
          </a:p>
        </p:txBody>
      </p:sp>
      <p:sp>
        <p:nvSpPr>
          <p:cNvPr id="35856" name="Text Box 1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640138" y="4510088"/>
            <a:ext cx="1160462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v = a + b</a:t>
            </a:r>
          </a:p>
          <a:p>
            <a:r>
              <a:rPr lang="en-US" sz="1600">
                <a:solidFill>
                  <a:srgbClr val="002060"/>
                </a:solidFill>
              </a:rPr>
              <a:t>w = c + d</a:t>
            </a:r>
          </a:p>
          <a:p>
            <a:r>
              <a:rPr lang="en-US" sz="1600">
                <a:solidFill>
                  <a:srgbClr val="002060"/>
                </a:solidFill>
              </a:rPr>
              <a:t>x = e + f</a:t>
            </a:r>
          </a:p>
        </p:txBody>
      </p:sp>
      <p:sp>
        <p:nvSpPr>
          <p:cNvPr id="35857" name="Text Box 1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352800" y="4333875"/>
            <a:ext cx="303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F</a:t>
            </a:r>
          </a:p>
        </p:txBody>
      </p:sp>
      <p:sp>
        <p:nvSpPr>
          <p:cNvPr id="35858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4608513" y="3414713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99113" y="3414713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3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733800" y="2590800"/>
            <a:ext cx="1223963" cy="214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Line 3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2286000" y="2590800"/>
            <a:ext cx="1066800" cy="214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Text Box 1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46250" y="3421063"/>
            <a:ext cx="10731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y = a + b</a:t>
            </a:r>
          </a:p>
          <a:p>
            <a:r>
              <a:rPr lang="en-US" sz="1600">
                <a:solidFill>
                  <a:srgbClr val="002060"/>
                </a:solidFill>
              </a:rPr>
              <a:t>z = c + d</a:t>
            </a:r>
          </a:p>
        </p:txBody>
      </p:sp>
      <p:sp>
        <p:nvSpPr>
          <p:cNvPr id="35863" name="Text Box 17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441450" y="324485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G</a:t>
            </a:r>
          </a:p>
        </p:txBody>
      </p:sp>
      <p:sp>
        <p:nvSpPr>
          <p:cNvPr id="35864" name="Text Box 1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21338" y="4519613"/>
            <a:ext cx="1160462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v = a + b</a:t>
            </a:r>
          </a:p>
          <a:p>
            <a:r>
              <a:rPr lang="en-US" sz="1600">
                <a:solidFill>
                  <a:srgbClr val="002060"/>
                </a:solidFill>
              </a:rPr>
              <a:t>w = c + d</a:t>
            </a:r>
          </a:p>
          <a:p>
            <a:r>
              <a:rPr lang="en-US" sz="1600">
                <a:solidFill>
                  <a:srgbClr val="002060"/>
                </a:solidFill>
              </a:rPr>
              <a:t>x = e + f</a:t>
            </a:r>
          </a:p>
        </p:txBody>
      </p:sp>
      <p:sp>
        <p:nvSpPr>
          <p:cNvPr id="35865" name="Text Box 1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34000" y="4343400"/>
            <a:ext cx="303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F</a:t>
            </a:r>
          </a:p>
        </p:txBody>
      </p:sp>
      <p:sp>
        <p:nvSpPr>
          <p:cNvPr id="35866" name="Text Box 1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632450" y="5357813"/>
            <a:ext cx="11493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y = a + b</a:t>
            </a:r>
          </a:p>
          <a:p>
            <a:r>
              <a:rPr lang="en-US" sz="1600">
                <a:solidFill>
                  <a:srgbClr val="002060"/>
                </a:solidFill>
              </a:rPr>
              <a:t>z = c + d</a:t>
            </a:r>
          </a:p>
        </p:txBody>
      </p:sp>
      <p:sp>
        <p:nvSpPr>
          <p:cNvPr id="35867" name="Text Box 1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327650" y="5181600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G</a:t>
            </a:r>
          </a:p>
        </p:txBody>
      </p:sp>
      <p:sp>
        <p:nvSpPr>
          <p:cNvPr id="35868" name="Text Box 1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657600" y="5343525"/>
            <a:ext cx="11493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y = a + b</a:t>
            </a:r>
          </a:p>
          <a:p>
            <a:r>
              <a:rPr lang="en-US" sz="1600">
                <a:solidFill>
                  <a:srgbClr val="002060"/>
                </a:solidFill>
              </a:rPr>
              <a:t>z = c + d</a:t>
            </a:r>
          </a:p>
        </p:txBody>
      </p:sp>
      <p:sp>
        <p:nvSpPr>
          <p:cNvPr id="35869" name="Text Box 1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352800" y="516731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Inline Substitution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Problem: an optimizer has to treat a procedure call as if it (could have) modified all globally reachable data</a:t>
            </a:r>
          </a:p>
          <a:p>
            <a:pPr lvl="1" eaLnBrk="1" hangingPunct="1"/>
            <a:r>
              <a:rPr lang="en-US" smtClean="0"/>
              <a:t>Plus there is the basic expense of calling the procedure</a:t>
            </a:r>
          </a:p>
          <a:p>
            <a:pPr eaLnBrk="1" hangingPunct="1"/>
            <a:r>
              <a:rPr lang="en-US" smtClean="0"/>
              <a:t>Inline Substitution: replace each call site with a copy of the called function body</a:t>
            </a: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CD87389-797E-4088-BB7D-1B65E4729252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50F9CBC6-0431-40E5-AB97-7AC9307679F8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Inline Substitution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Pro</a:t>
            </a:r>
          </a:p>
          <a:p>
            <a:pPr lvl="1" eaLnBrk="1" hangingPunct="1">
              <a:defRPr/>
            </a:pPr>
            <a:r>
              <a:rPr lang="en-US" dirty="0" smtClean="0"/>
              <a:t>More effective optimization – better local context and don’t need to invalidate local assumptions</a:t>
            </a:r>
          </a:p>
          <a:p>
            <a:pPr lvl="1" eaLnBrk="1" hangingPunct="1">
              <a:defRPr/>
            </a:pPr>
            <a:r>
              <a:rPr lang="en-US" dirty="0" smtClean="0"/>
              <a:t>Eliminate overhead of normal function call</a:t>
            </a:r>
          </a:p>
          <a:p>
            <a:pPr eaLnBrk="1" hangingPunct="1">
              <a:defRPr/>
            </a:pPr>
            <a:r>
              <a:rPr lang="en-US" dirty="0" smtClean="0"/>
              <a:t>Con</a:t>
            </a:r>
          </a:p>
          <a:p>
            <a:pPr lvl="1" eaLnBrk="1" hangingPunct="1">
              <a:defRPr/>
            </a:pPr>
            <a:r>
              <a:rPr lang="en-US" dirty="0" smtClean="0"/>
              <a:t>Potential code bloat</a:t>
            </a:r>
          </a:p>
          <a:p>
            <a:pPr lvl="1" eaLnBrk="1" hangingPunct="1">
              <a:defRPr/>
            </a:pPr>
            <a:r>
              <a:rPr lang="en-US" dirty="0" smtClean="0"/>
              <a:t>Need to manage recompilation when either caller or </a:t>
            </a:r>
            <a:r>
              <a:rPr lang="en-US" dirty="0" err="1" smtClean="0"/>
              <a:t>callee</a:t>
            </a:r>
            <a:r>
              <a:rPr lang="en-US" dirty="0" smtClean="0"/>
              <a:t> changes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8898143-AF18-4A74-8C3C-32A8849A76BC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EFFD4D56-5F18-479F-A7B0-5080808274BE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Dataflow analysis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Global redundancy elimination is the first example of a </a:t>
            </a:r>
            <a:r>
              <a:rPr lang="en-US" i="1" smtClean="0"/>
              <a:t>dataflow analysis</a:t>
            </a:r>
            <a:r>
              <a:rPr lang="en-US" smtClean="0"/>
              <a:t> problem</a:t>
            </a:r>
            <a:endParaRPr lang="en-US" i="1" smtClean="0"/>
          </a:p>
          <a:p>
            <a:pPr eaLnBrk="1" hangingPunct="1"/>
            <a:r>
              <a:rPr lang="en-US" smtClean="0"/>
              <a:t>Many similar problems can be expressed in a similar framework</a:t>
            </a:r>
          </a:p>
          <a:p>
            <a:pPr eaLnBrk="1" hangingPunct="1"/>
            <a:r>
              <a:rPr lang="en-US" smtClean="0"/>
              <a:t>Only the first part of the story – once we’ve discovered facts, we then need to use them to improve code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1B696A9-AD5C-4F71-BC2D-6E96781D8DC9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DA7504BB-3B7B-4460-A942-483C7D843848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1CCB830-2E60-4FD4-8B24-F80D458891CE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BCA4DCBC-2002-4031-A667-B91DD207FB4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Dataflow Analysis (1)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collection of techniques for compile-time reasoning about run-time values</a:t>
            </a:r>
          </a:p>
          <a:p>
            <a:pPr eaLnBrk="1" hangingPunct="1"/>
            <a:r>
              <a:rPr lang="en-US" smtClean="0"/>
              <a:t>Almost always involves building a graph</a:t>
            </a:r>
          </a:p>
          <a:p>
            <a:pPr lvl="1" eaLnBrk="1" hangingPunct="1"/>
            <a:r>
              <a:rPr lang="en-US" smtClean="0"/>
              <a:t>Trivial for basic blocks</a:t>
            </a:r>
          </a:p>
          <a:p>
            <a:pPr lvl="1" eaLnBrk="1" hangingPunct="1"/>
            <a:r>
              <a:rPr lang="en-US" smtClean="0"/>
              <a:t>Control-flow graph or derivative for global problems</a:t>
            </a:r>
          </a:p>
          <a:p>
            <a:pPr lvl="1" eaLnBrk="1" hangingPunct="1"/>
            <a:r>
              <a:rPr lang="en-US" smtClean="0"/>
              <a:t>Call graph or derivative for whole-program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30501DA-61D7-4D72-8372-1F041D6E4274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E8B0F753-9634-4B14-91DD-39F315ED1B7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Dataflow Analysis (2)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Usually formulated as a set of </a:t>
            </a:r>
            <a:r>
              <a:rPr lang="en-US" i="1" smtClean="0">
                <a:solidFill>
                  <a:schemeClr val="folHlink"/>
                </a:solidFill>
              </a:rPr>
              <a:t>simultaneous equations</a:t>
            </a:r>
            <a:r>
              <a:rPr lang="en-US" smtClean="0"/>
              <a:t> (dataflow problem)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Sets attached to nodes and edges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Need a lattice (or semilattice) to describe values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 particular, has an appropriate operator to combine values and an appropriate “bottom” or minimal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E8BC220-16FF-4BAF-A638-110C3F9A066C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158FDB72-9344-43A3-B247-CAA7C0663BF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Dataflow Analysis (3)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Desired solution is usually a </a:t>
            </a:r>
            <a:r>
              <a:rPr lang="en-US" i="1" smtClean="0"/>
              <a:t>meet over all paths</a:t>
            </a:r>
            <a:r>
              <a:rPr lang="en-US" smtClean="0"/>
              <a:t> (MOP) solution</a:t>
            </a:r>
          </a:p>
          <a:p>
            <a:pPr lvl="1" eaLnBrk="1" hangingPunct="1"/>
            <a:r>
              <a:rPr lang="en-US" smtClean="0"/>
              <a:t>“What is true on every path from entry”</a:t>
            </a:r>
          </a:p>
          <a:p>
            <a:pPr lvl="1" eaLnBrk="1" hangingPunct="1"/>
            <a:r>
              <a:rPr lang="en-US" smtClean="0"/>
              <a:t>“What can happen on any path from entry”</a:t>
            </a:r>
          </a:p>
          <a:p>
            <a:pPr lvl="1" eaLnBrk="1" hangingPunct="1"/>
            <a:r>
              <a:rPr lang="en-US" smtClean="0"/>
              <a:t>Usually relates to safety of optimization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2BFE3AE-0451-4C38-AA3D-5368F7A72C64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5846A24A-DB41-4A3F-BE75-B78C16E6D43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Story So Far…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Redundant expression elimination</a:t>
            </a:r>
          </a:p>
          <a:p>
            <a:pPr lvl="1" eaLnBrk="1" hangingPunct="1"/>
            <a:r>
              <a:rPr lang="en-US" sz="2400" smtClean="0"/>
              <a:t>Local Value Numbering</a:t>
            </a:r>
          </a:p>
          <a:p>
            <a:pPr lvl="1" eaLnBrk="1" hangingPunct="1"/>
            <a:r>
              <a:rPr lang="en-US" sz="2400" smtClean="0"/>
              <a:t>Superlocal Value Numbering</a:t>
            </a:r>
          </a:p>
          <a:p>
            <a:pPr lvl="2" eaLnBrk="1" hangingPunct="1"/>
            <a:r>
              <a:rPr lang="en-US" sz="2000" smtClean="0"/>
              <a:t>Extends VN to EBBs</a:t>
            </a:r>
          </a:p>
          <a:p>
            <a:pPr lvl="2" eaLnBrk="1" hangingPunct="1"/>
            <a:r>
              <a:rPr lang="en-US" sz="2000" smtClean="0"/>
              <a:t>SSA-like namespace</a:t>
            </a:r>
          </a:p>
          <a:p>
            <a:pPr lvl="1" eaLnBrk="1" hangingPunct="1"/>
            <a:r>
              <a:rPr lang="en-US" sz="2400" smtClean="0"/>
              <a:t>Dominator VN Technique (DVNT)</a:t>
            </a:r>
          </a:p>
          <a:p>
            <a:pPr eaLnBrk="1" hangingPunct="1"/>
            <a:r>
              <a:rPr lang="en-US" sz="2800" smtClean="0"/>
              <a:t>All of these propagate along forward edges</a:t>
            </a:r>
          </a:p>
          <a:p>
            <a:pPr eaLnBrk="1" hangingPunct="1"/>
            <a:r>
              <a:rPr lang="en-US" sz="2800" smtClean="0"/>
              <a:t>None are global</a:t>
            </a:r>
          </a:p>
          <a:p>
            <a:pPr lvl="1" eaLnBrk="1" hangingPunct="1"/>
            <a:r>
              <a:rPr lang="en-US" sz="2400" smtClean="0"/>
              <a:t>In particular, can’t handle back edges (loops)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C23E8B1-488B-4575-94AC-BEB4FA8BB690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84ACBA7F-C948-4C4E-9AD2-FB8164B00753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Dataflow Analysis (4)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Limitations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Precision – “up to symbolic execution”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Assumes all paths taken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Sometimes cannot afford to compute full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Arrays – classic analysis treats each array as a single fact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Pointers – difficult, expensive to analyze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Imprecision rapidly adds up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For scalar values we can quickly solve simple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695EC20-C0F1-4B58-A92D-1698B9B286AE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670D844F-2066-4C4F-BF7A-5BFD0BAD2DE1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</a:t>
            </a:r>
            <a:br>
              <a:rPr lang="en-US" smtClean="0"/>
            </a:br>
            <a:r>
              <a:rPr lang="en-US" smtClean="0"/>
              <a:t>Available Expressions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is the analysis we did earlier to eliminate redundant expression evaluations</a:t>
            </a:r>
          </a:p>
          <a:p>
            <a:pPr eaLnBrk="1" hangingPunct="1"/>
            <a:r>
              <a:rPr lang="en-US" smtClean="0"/>
              <a:t>Equation: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AVAIL(b) = </a:t>
            </a:r>
            <a:r>
              <a:rPr lang="en-US" smtClean="0">
                <a:sym typeface="Symbol" pitchFamily="18" charset="2"/>
              </a:rPr>
              <a:t></a:t>
            </a:r>
            <a:r>
              <a:rPr lang="en-US" baseline="-25000" smtClean="0">
                <a:sym typeface="Symbol" pitchFamily="18" charset="2"/>
              </a:rPr>
              <a:t>xpreds(b) </a:t>
            </a:r>
            <a:r>
              <a:rPr lang="en-US" smtClean="0">
                <a:sym typeface="Symbol" pitchFamily="18" charset="2"/>
              </a:rPr>
              <a:t>(DEF(x) 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				(AVAIL(x)  NKILL(x))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49CB892-AC25-45E6-85D9-2BC1A1F92BAE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63DFADF6-CD5E-4FAF-814E-294828EE4621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Characterizing Dataflow Analysis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All of these algorithms involve sets of facts about each basic block 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IN(b) – facts true on entry to 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OUT(b) – facts true on exit from 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GEN(b) – facts created and not killed in 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KILL(b) – facts killed in b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These are related by the equation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OUT(b) = GEN(b) </a:t>
            </a:r>
            <a:r>
              <a:rPr lang="en-US" sz="2400" smtClean="0">
                <a:sym typeface="Symbol" pitchFamily="18" charset="2"/>
              </a:rPr>
              <a:t> (IN(b) – KILL(b))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ym typeface="Symbol" pitchFamily="18" charset="2"/>
              </a:rPr>
              <a:t>Solve this iteratively for all blocks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ym typeface="Symbol" pitchFamily="18" charset="2"/>
              </a:rPr>
              <a:t>Sometimes information propagates forward; sometimes backward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31611F4-A658-4F45-B5BE-499DCA50BF9E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B920EE0E-4FDC-43CC-9444-B5B42CCCFD6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Example:Live Variable Analysis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variable </a:t>
            </a:r>
            <a:r>
              <a:rPr lang="en-US" sz="2800" i="1" dirty="0" smtClean="0"/>
              <a:t>v </a:t>
            </a:r>
            <a:r>
              <a:rPr lang="en-US" sz="2800" dirty="0" smtClean="0"/>
              <a:t> is </a:t>
            </a:r>
            <a:r>
              <a:rPr lang="en-US" sz="2800" i="1" dirty="0" smtClean="0">
                <a:solidFill>
                  <a:schemeClr val="folHlink"/>
                </a:solidFill>
              </a:rPr>
              <a:t>live</a:t>
            </a:r>
            <a:r>
              <a:rPr lang="en-US" sz="2800" dirty="0" smtClean="0"/>
              <a:t> at point </a:t>
            </a:r>
            <a:r>
              <a:rPr lang="en-US" sz="2800" i="1" dirty="0" smtClean="0"/>
              <a:t>p </a:t>
            </a:r>
            <a:r>
              <a:rPr lang="en-US" sz="2800" dirty="0" smtClean="0"/>
              <a:t> </a:t>
            </a:r>
            <a:r>
              <a:rPr lang="en-US" sz="2800" dirty="0" err="1" smtClean="0"/>
              <a:t>iff</a:t>
            </a:r>
            <a:r>
              <a:rPr lang="en-US" sz="2800" dirty="0" smtClean="0"/>
              <a:t> there is </a:t>
            </a:r>
            <a:r>
              <a:rPr lang="en-US" sz="2800" i="1" dirty="0" smtClean="0"/>
              <a:t>any</a:t>
            </a:r>
            <a:r>
              <a:rPr lang="en-US" sz="2800" dirty="0" smtClean="0"/>
              <a:t> path from </a:t>
            </a:r>
            <a:r>
              <a:rPr lang="en-US" sz="2800" i="1" dirty="0" smtClean="0"/>
              <a:t>p </a:t>
            </a:r>
            <a:r>
              <a:rPr lang="en-US" sz="2800" dirty="0" smtClean="0"/>
              <a:t> to a use of </a:t>
            </a:r>
            <a:r>
              <a:rPr lang="en-US" sz="2800" i="1" dirty="0" smtClean="0"/>
              <a:t>v </a:t>
            </a:r>
            <a:r>
              <a:rPr lang="en-US" sz="2800" dirty="0" smtClean="0"/>
              <a:t> along which </a:t>
            </a:r>
            <a:r>
              <a:rPr lang="en-US" sz="2800" i="1" dirty="0" smtClean="0"/>
              <a:t>v</a:t>
            </a:r>
            <a:r>
              <a:rPr lang="en-US" sz="2800" dirty="0" smtClean="0"/>
              <a:t>  is not redefined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Some uses: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Register allocation – only live variables need a register (or temporary)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Eliminating useless stores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Detecting uses of uninitialized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Improve SSA construction – only need </a:t>
            </a:r>
            <a:r>
              <a:rPr lang="el-GR" sz="2400" dirty="0" smtClean="0">
                <a:cs typeface="Tahoma" pitchFamily="34" charset="0"/>
              </a:rPr>
              <a:t>Φ</a:t>
            </a:r>
            <a:r>
              <a:rPr lang="en-US" sz="2400" dirty="0" smtClean="0">
                <a:cs typeface="Tahoma" pitchFamily="34" charset="0"/>
              </a:rPr>
              <a:t>-function for variables that are live in a block (later)</a:t>
            </a:r>
            <a:endParaRPr lang="el-GR" sz="2400" dirty="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Liveness Analysis Sets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For each block b, define</a:t>
            </a:r>
          </a:p>
          <a:p>
            <a:pPr lvl="1"/>
            <a:r>
              <a:rPr lang="en-US" smtClean="0"/>
              <a:t>use[b] = variable used in b before any def</a:t>
            </a:r>
          </a:p>
          <a:p>
            <a:pPr lvl="1"/>
            <a:r>
              <a:rPr lang="en-US" smtClean="0"/>
              <a:t>def[b] = variable defined in b &amp; not killed</a:t>
            </a:r>
          </a:p>
          <a:p>
            <a:pPr lvl="1"/>
            <a:r>
              <a:rPr lang="en-US" smtClean="0"/>
              <a:t>in[b] = variables live on entry to b</a:t>
            </a:r>
          </a:p>
          <a:p>
            <a:pPr lvl="1"/>
            <a:r>
              <a:rPr lang="en-US" smtClean="0"/>
              <a:t>out[b] = variables live on exit from b</a:t>
            </a:r>
          </a:p>
        </p:txBody>
      </p:sp>
      <p:sp>
        <p:nvSpPr>
          <p:cNvPr id="4710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16E1A02-1A56-4337-B2C3-8C57955500C8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711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157CFBE4-CFFB-47A2-8BF1-948B6B77DB95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Equations for Live Variables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Given the preceding definitions, we have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	in[b] = use[b] </a:t>
            </a:r>
            <a:r>
              <a:rPr lang="en-US" dirty="0" smtClean="0">
                <a:sym typeface="Symbol" pitchFamily="18" charset="2"/>
              </a:rPr>
              <a:t> (out[b] – </a:t>
            </a:r>
            <a:r>
              <a:rPr lang="en-US" dirty="0" err="1" smtClean="0">
                <a:sym typeface="Symbol" pitchFamily="18" charset="2"/>
              </a:rPr>
              <a:t>def</a:t>
            </a:r>
            <a:r>
              <a:rPr lang="en-US" dirty="0" smtClean="0">
                <a:sym typeface="Symbol" pitchFamily="18" charset="2"/>
              </a:rPr>
              <a:t>[b])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	out[b] = </a:t>
            </a:r>
            <a:r>
              <a:rPr lang="en-US" sz="1800" dirty="0" err="1" smtClean="0">
                <a:sym typeface="Symbol" pitchFamily="18" charset="2"/>
              </a:rPr>
              <a:t>ssucc</a:t>
            </a:r>
            <a:r>
              <a:rPr lang="en-US" sz="1800" dirty="0" smtClean="0">
                <a:sym typeface="Symbol" pitchFamily="18" charset="2"/>
              </a:rPr>
              <a:t>[b]</a:t>
            </a:r>
            <a:r>
              <a:rPr lang="en-US" dirty="0" smtClean="0">
                <a:sym typeface="Symbol" pitchFamily="18" charset="2"/>
              </a:rPr>
              <a:t> in[s]</a:t>
            </a:r>
          </a:p>
          <a:p>
            <a:r>
              <a:rPr lang="en-US" dirty="0" smtClean="0">
                <a:sym typeface="Symbol" pitchFamily="18" charset="2"/>
              </a:rPr>
              <a:t>Algorithm</a:t>
            </a:r>
          </a:p>
          <a:p>
            <a:pPr lvl="1"/>
            <a:r>
              <a:rPr lang="en-US" dirty="0" smtClean="0">
                <a:sym typeface="Symbol" pitchFamily="18" charset="2"/>
              </a:rPr>
              <a:t>Set in[b] = out[b] = </a:t>
            </a:r>
          </a:p>
          <a:p>
            <a:pPr lvl="1"/>
            <a:r>
              <a:rPr lang="en-US" dirty="0" smtClean="0">
                <a:sym typeface="Symbol" pitchFamily="18" charset="2"/>
              </a:rPr>
              <a:t>Update in, out until no change</a:t>
            </a: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B906CB2-51DE-4799-9AB5-127CAE3CD747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1DC8EC0C-28A4-499B-A286-2A5B477A66CC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 (1 stmt per block)</a:t>
            </a:r>
          </a:p>
        </p:txBody>
      </p:sp>
      <p:sp>
        <p:nvSpPr>
          <p:cNvPr id="5123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Code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a := 0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L:		b := a+1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c := c+b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a := b*2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if a &lt; N goto L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return c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155A174-9C4B-4B83-87FD-B804CE484E50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T</a:t>
            </a:r>
            <a:r>
              <a:rPr lang="en-US" dirty="0" smtClean="0"/>
              <a:t>-</a:t>
            </a:r>
            <a:fld id="{AF084A6D-EB0F-458E-9622-B28B308CDB82}" type="slidenum">
              <a:rPr lang="en-US" smtClean="0"/>
              <a:pPr/>
              <a:t>36</a:t>
            </a:fld>
            <a:endParaRPr lang="en-US" dirty="0" smtClean="0"/>
          </a:p>
        </p:txBody>
      </p:sp>
      <p:grpSp>
        <p:nvGrpSpPr>
          <p:cNvPr id="5127" name="Group 2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019800" y="2057400"/>
            <a:ext cx="2057400" cy="3429000"/>
            <a:chOff x="6019800" y="2057400"/>
            <a:chExt cx="2057400" cy="3429000"/>
          </a:xfrm>
        </p:grpSpPr>
        <p:sp>
          <p:nvSpPr>
            <p:cNvPr id="5128" name="TextBox 7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19800" y="20574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1: a:= 0</a:t>
              </a:r>
            </a:p>
          </p:txBody>
        </p:sp>
        <p:sp>
          <p:nvSpPr>
            <p:cNvPr id="5129" name="TextBox 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19800" y="26670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2: b:=a+1</a:t>
              </a:r>
            </a:p>
          </p:txBody>
        </p:sp>
        <p:sp>
          <p:nvSpPr>
            <p:cNvPr id="5130" name="TextBox 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19800" y="32766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3: c:=c+b</a:t>
              </a:r>
            </a:p>
          </p:txBody>
        </p:sp>
        <p:sp>
          <p:nvSpPr>
            <p:cNvPr id="5131" name="TextBox 1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019800" y="38862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4: a:=b+2</a:t>
              </a:r>
            </a:p>
          </p:txBody>
        </p:sp>
        <p:sp>
          <p:nvSpPr>
            <p:cNvPr id="5132" name="TextBox 11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019800" y="44958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5: a &lt; N</a:t>
              </a:r>
            </a:p>
          </p:txBody>
        </p:sp>
        <p:sp>
          <p:nvSpPr>
            <p:cNvPr id="5133" name="TextBox 1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019800" y="51054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6: return c</a:t>
              </a:r>
            </a:p>
          </p:txBody>
        </p:sp>
        <p:cxnSp>
          <p:nvCxnSpPr>
            <p:cNvPr id="5134" name="Straight Arrow Connector 14"/>
            <p:cNvCxnSpPr>
              <a:cxnSpLocks noChangeShapeType="1"/>
              <a:stCxn id="5128" idx="2"/>
              <a:endCxn id="5129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6743700" y="2552700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5" name="Straight Arrow Connector 15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 rot="5400000">
              <a:off x="6744494" y="3161506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6" name="Straight Arrow Connector 16"/>
            <p:cNvCxnSpPr>
              <a:cxnSpLocks noChangeShapeType="1"/>
            </p:cNvCxnSpPr>
            <p:nvPr>
              <p:custDataLst>
                <p:tags r:id="rId15"/>
              </p:custDataLst>
            </p:nvPr>
          </p:nvCxnSpPr>
          <p:spPr bwMode="auto">
            <a:xfrm rot="5400000">
              <a:off x="6745288" y="3770312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7" name="Straight Arrow Connector 17"/>
            <p:cNvCxnSpPr>
              <a:cxnSpLocks noChangeShapeType="1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6746082" y="4379118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8" name="Straight Arrow Connector 18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6876" y="4987924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39" name="Freeform 2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482192" y="2119009"/>
              <a:ext cx="595008" cy="3239310"/>
            </a:xfrm>
            <a:custGeom>
              <a:avLst/>
              <a:gdLst>
                <a:gd name="T0" fmla="*/ 105382 w 595008"/>
                <a:gd name="T1" fmla="*/ 2764276 h 3239310"/>
                <a:gd name="T2" fmla="*/ 533399 w 595008"/>
                <a:gd name="T3" fmla="*/ 2842096 h 3239310"/>
                <a:gd name="T4" fmla="*/ 475034 w 595008"/>
                <a:gd name="T5" fmla="*/ 381000 h 3239310"/>
                <a:gd name="T6" fmla="*/ 66472 w 595008"/>
                <a:gd name="T7" fmla="*/ 556097 h 3239310"/>
                <a:gd name="T8" fmla="*/ 76199 w 595008"/>
                <a:gd name="T9" fmla="*/ 546370 h 3239310"/>
                <a:gd name="T10" fmla="*/ 85927 w 595008"/>
                <a:gd name="T11" fmla="*/ 546370 h 32393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5008"/>
                <a:gd name="T19" fmla="*/ 0 h 3239310"/>
                <a:gd name="T20" fmla="*/ 595008 w 595008"/>
                <a:gd name="T21" fmla="*/ 3239310 h 32393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5008" h="3239310">
                  <a:moveTo>
                    <a:pt x="105382" y="2764276"/>
                  </a:moveTo>
                  <a:cubicBezTo>
                    <a:pt x="288586" y="3001793"/>
                    <a:pt x="471790" y="3239310"/>
                    <a:pt x="533399" y="2842097"/>
                  </a:cubicBezTo>
                  <a:cubicBezTo>
                    <a:pt x="595008" y="2444884"/>
                    <a:pt x="552855" y="762000"/>
                    <a:pt x="475034" y="381000"/>
                  </a:cubicBezTo>
                  <a:cubicBezTo>
                    <a:pt x="397213" y="0"/>
                    <a:pt x="132945" y="528535"/>
                    <a:pt x="66472" y="556097"/>
                  </a:cubicBezTo>
                  <a:cubicBezTo>
                    <a:pt x="0" y="583659"/>
                    <a:pt x="72957" y="547991"/>
                    <a:pt x="76199" y="546370"/>
                  </a:cubicBezTo>
                  <a:cubicBezTo>
                    <a:pt x="79441" y="544749"/>
                    <a:pt x="82684" y="545559"/>
                    <a:pt x="85927" y="546370"/>
                  </a:cubicBezTo>
                </a:path>
              </a:pathLst>
            </a:cu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500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Calculation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BF644A1-034C-4C56-A98B-53FCC779F2AA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T</a:t>
            </a:r>
            <a:r>
              <a:rPr lang="en-US" dirty="0" smtClean="0"/>
              <a:t>-</a:t>
            </a:r>
            <a:fld id="{BC7786CE-2AC5-475C-88D8-2D7D181164E1}" type="slidenum">
              <a:rPr lang="en-US" smtClean="0"/>
              <a:pPr/>
              <a:t>37</a:t>
            </a:fld>
            <a:endParaRPr lang="en-US" dirty="0" smtClean="0"/>
          </a:p>
        </p:txBody>
      </p:sp>
      <p:grpSp>
        <p:nvGrpSpPr>
          <p:cNvPr id="8198" name="Group 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553200" y="2057400"/>
            <a:ext cx="2057400" cy="3429000"/>
            <a:chOff x="6019800" y="2057400"/>
            <a:chExt cx="2057400" cy="3429000"/>
          </a:xfrm>
        </p:grpSpPr>
        <p:sp>
          <p:nvSpPr>
            <p:cNvPr id="8199" name="TextBox 7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19800" y="20574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1: a:= 0</a:t>
              </a:r>
            </a:p>
          </p:txBody>
        </p:sp>
        <p:sp>
          <p:nvSpPr>
            <p:cNvPr id="8200" name="TextBox 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19800" y="26670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2: b:=a+1</a:t>
              </a:r>
            </a:p>
          </p:txBody>
        </p:sp>
        <p:sp>
          <p:nvSpPr>
            <p:cNvPr id="8201" name="TextBox 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19800" y="32766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3: c:=c+b</a:t>
              </a:r>
            </a:p>
          </p:txBody>
        </p:sp>
        <p:sp>
          <p:nvSpPr>
            <p:cNvPr id="8202" name="TextBox 1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019800" y="38862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4: a:=b+2</a:t>
              </a:r>
            </a:p>
          </p:txBody>
        </p:sp>
        <p:sp>
          <p:nvSpPr>
            <p:cNvPr id="8203" name="TextBox 11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019800" y="44958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5: a &lt; N</a:t>
              </a:r>
            </a:p>
          </p:txBody>
        </p:sp>
        <p:sp>
          <p:nvSpPr>
            <p:cNvPr id="8204" name="TextBox 1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019800" y="51054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6: return c</a:t>
              </a:r>
            </a:p>
          </p:txBody>
        </p:sp>
        <p:cxnSp>
          <p:nvCxnSpPr>
            <p:cNvPr id="8205" name="Straight Arrow Connector 13"/>
            <p:cNvCxnSpPr>
              <a:cxnSpLocks noChangeShapeType="1"/>
              <a:stCxn id="8199" idx="2"/>
              <a:endCxn id="8200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6743700" y="2552700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6" name="Straight Arrow Connector 14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 rot="5400000">
              <a:off x="6744494" y="3161506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7" name="Straight Arrow Connector 15"/>
            <p:cNvCxnSpPr>
              <a:cxnSpLocks noChangeShapeType="1"/>
            </p:cNvCxnSpPr>
            <p:nvPr>
              <p:custDataLst>
                <p:tags r:id="rId15"/>
              </p:custDataLst>
            </p:nvPr>
          </p:nvCxnSpPr>
          <p:spPr bwMode="auto">
            <a:xfrm rot="5400000">
              <a:off x="6745288" y="3770312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8" name="Straight Arrow Connector 16"/>
            <p:cNvCxnSpPr>
              <a:cxnSpLocks noChangeShapeType="1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6746082" y="4379118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9" name="Straight Arrow Connector 17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6876" y="4987924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10" name="Freeform 1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482192" y="2119009"/>
              <a:ext cx="595008" cy="3239310"/>
            </a:xfrm>
            <a:custGeom>
              <a:avLst/>
              <a:gdLst>
                <a:gd name="T0" fmla="*/ 105382 w 595008"/>
                <a:gd name="T1" fmla="*/ 2764276 h 3239310"/>
                <a:gd name="T2" fmla="*/ 533399 w 595008"/>
                <a:gd name="T3" fmla="*/ 2842096 h 3239310"/>
                <a:gd name="T4" fmla="*/ 475034 w 595008"/>
                <a:gd name="T5" fmla="*/ 381000 h 3239310"/>
                <a:gd name="T6" fmla="*/ 66472 w 595008"/>
                <a:gd name="T7" fmla="*/ 556097 h 3239310"/>
                <a:gd name="T8" fmla="*/ 76199 w 595008"/>
                <a:gd name="T9" fmla="*/ 546370 h 3239310"/>
                <a:gd name="T10" fmla="*/ 85927 w 595008"/>
                <a:gd name="T11" fmla="*/ 546370 h 32393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5008"/>
                <a:gd name="T19" fmla="*/ 0 h 3239310"/>
                <a:gd name="T20" fmla="*/ 595008 w 595008"/>
                <a:gd name="T21" fmla="*/ 3239310 h 32393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5008" h="3239310">
                  <a:moveTo>
                    <a:pt x="105382" y="2764276"/>
                  </a:moveTo>
                  <a:cubicBezTo>
                    <a:pt x="288586" y="3001793"/>
                    <a:pt x="471790" y="3239310"/>
                    <a:pt x="533399" y="2842097"/>
                  </a:cubicBezTo>
                  <a:cubicBezTo>
                    <a:pt x="595008" y="2444884"/>
                    <a:pt x="552855" y="762000"/>
                    <a:pt x="475034" y="381000"/>
                  </a:cubicBezTo>
                  <a:cubicBezTo>
                    <a:pt x="397213" y="0"/>
                    <a:pt x="132945" y="528535"/>
                    <a:pt x="66472" y="556097"/>
                  </a:cubicBezTo>
                  <a:cubicBezTo>
                    <a:pt x="0" y="583659"/>
                    <a:pt x="72957" y="547991"/>
                    <a:pt x="76199" y="546370"/>
                  </a:cubicBezTo>
                  <a:cubicBezTo>
                    <a:pt x="79441" y="544749"/>
                    <a:pt x="82684" y="545559"/>
                    <a:pt x="85927" y="546370"/>
                  </a:cubicBezTo>
                </a:path>
              </a:pathLst>
            </a:cu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>
            <p:custDataLst>
              <p:tags r:id="rId6"/>
            </p:custDataLst>
          </p:nvPr>
        </p:nvSpPr>
        <p:spPr>
          <a:xfrm>
            <a:off x="4572000" y="609600"/>
            <a:ext cx="41344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Font typeface="Wingdings" pitchFamily="2" charset="2"/>
              <a:buNone/>
            </a:pPr>
            <a:r>
              <a:rPr lang="en-US" dirty="0" smtClean="0"/>
              <a:t>in[b</a:t>
            </a:r>
            <a:r>
              <a:rPr lang="en-US" dirty="0"/>
              <a:t>] = use[b] </a:t>
            </a:r>
            <a:r>
              <a:rPr lang="en-US" dirty="0">
                <a:sym typeface="Symbol" pitchFamily="18" charset="2"/>
              </a:rPr>
              <a:t> (out[b] – </a:t>
            </a:r>
            <a:r>
              <a:rPr lang="en-US" dirty="0" err="1">
                <a:sym typeface="Symbol" pitchFamily="18" charset="2"/>
              </a:rPr>
              <a:t>def</a:t>
            </a:r>
            <a:r>
              <a:rPr lang="en-US" dirty="0">
                <a:sym typeface="Symbol" pitchFamily="18" charset="2"/>
              </a:rPr>
              <a:t>[b])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out[b</a:t>
            </a:r>
            <a:r>
              <a:rPr lang="en-US" dirty="0">
                <a:sym typeface="Symbol" pitchFamily="18" charset="2"/>
              </a:rPr>
              <a:t>] = </a:t>
            </a:r>
            <a:r>
              <a:rPr lang="en-US" baseline="-25000" dirty="0" err="1">
                <a:sym typeface="Symbol" pitchFamily="18" charset="2"/>
              </a:rPr>
              <a:t>ssucc</a:t>
            </a:r>
            <a:r>
              <a:rPr lang="en-US" baseline="-25000" dirty="0">
                <a:sym typeface="Symbol" pitchFamily="18" charset="2"/>
              </a:rPr>
              <a:t>[b]</a:t>
            </a:r>
            <a:r>
              <a:rPr lang="en-US" dirty="0">
                <a:sym typeface="Symbol" pitchFamily="18" charset="2"/>
              </a:rPr>
              <a:t> in[s]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8DC0BB4-B9D2-4039-B296-7269294EC390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371E4855-0588-4803-8187-05209DB151C9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Equations for Live Variables v2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Many problems have more than one formulation.  For example, Live Variables…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Sets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USED(b) – variables used in b before being defined in 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NOTDEF(b) – variables not defined in 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LIVE(b) – variables live on </a:t>
            </a:r>
            <a:r>
              <a:rPr lang="en-US" i="1" dirty="0" smtClean="0"/>
              <a:t>exit</a:t>
            </a:r>
            <a:r>
              <a:rPr lang="en-US" dirty="0" smtClean="0"/>
              <a:t>  from b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Equation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LIVE(b) = </a:t>
            </a:r>
            <a:r>
              <a:rPr lang="en-US" dirty="0" smtClean="0">
                <a:sym typeface="Symbol" pitchFamily="18" charset="2"/>
              </a:rPr>
              <a:t></a:t>
            </a:r>
            <a:r>
              <a:rPr lang="en-US" baseline="-25000" dirty="0" err="1" smtClean="0">
                <a:sym typeface="Symbol" pitchFamily="18" charset="2"/>
              </a:rPr>
              <a:t>ssucc</a:t>
            </a:r>
            <a:r>
              <a:rPr lang="en-US" baseline="-25000" dirty="0" smtClean="0">
                <a:sym typeface="Symbol" pitchFamily="18" charset="2"/>
              </a:rPr>
              <a:t>(b)</a:t>
            </a:r>
            <a:r>
              <a:rPr lang="en-US" dirty="0" smtClean="0">
                <a:sym typeface="Symbol" pitchFamily="18" charset="2"/>
              </a:rPr>
              <a:t> USED(s) 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ym typeface="Symbol" pitchFamily="18" charset="2"/>
              </a:rPr>
              <a:t>					(LIVE(s)  NOTDEF(s))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D446588-9F62-4701-90EC-6FE100A4ECAB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6D956CDD-B892-4D8A-A4AE-8A9BDEB78088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Reaching Definitions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definition </a:t>
            </a:r>
            <a:r>
              <a:rPr lang="en-US" i="1" dirty="0" smtClean="0"/>
              <a:t>d</a:t>
            </a:r>
            <a:r>
              <a:rPr lang="en-US" dirty="0" smtClean="0"/>
              <a:t>  of some variable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folHlink"/>
                </a:solidFill>
              </a:rPr>
              <a:t>reaches</a:t>
            </a:r>
            <a:r>
              <a:rPr lang="en-US" dirty="0" smtClean="0"/>
              <a:t> operation </a:t>
            </a:r>
            <a:r>
              <a:rPr lang="en-US" i="1" dirty="0" err="1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  reads the value of </a:t>
            </a:r>
            <a:r>
              <a:rPr lang="en-US" i="1" dirty="0" smtClean="0"/>
              <a:t>v</a:t>
            </a:r>
            <a:r>
              <a:rPr lang="en-US" dirty="0" smtClean="0"/>
              <a:t>  and there is a path from </a:t>
            </a:r>
            <a:r>
              <a:rPr lang="en-US" i="1" dirty="0" smtClean="0"/>
              <a:t>d</a:t>
            </a:r>
            <a:r>
              <a:rPr lang="en-US" dirty="0" smtClean="0"/>
              <a:t>  to </a:t>
            </a:r>
            <a:r>
              <a:rPr lang="en-US" i="1" dirty="0" err="1" smtClean="0"/>
              <a:t>i</a:t>
            </a:r>
            <a:r>
              <a:rPr lang="en-US" dirty="0" smtClean="0"/>
              <a:t>  that does not define </a:t>
            </a:r>
            <a:r>
              <a:rPr lang="en-US" i="1" dirty="0" smtClean="0"/>
              <a:t>v</a:t>
            </a:r>
            <a:endParaRPr lang="en-US" dirty="0" smtClean="0"/>
          </a:p>
          <a:p>
            <a:pPr eaLnBrk="1" hangingPunct="1"/>
            <a:r>
              <a:rPr lang="en-US" dirty="0" smtClean="0"/>
              <a:t>Use:</a:t>
            </a:r>
          </a:p>
          <a:p>
            <a:pPr lvl="1" eaLnBrk="1" hangingPunct="1"/>
            <a:r>
              <a:rPr lang="en-US" dirty="0" smtClean="0"/>
              <a:t>Find all of the possible definition points for a variable in an expression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912AD23-1A2C-4DD3-BDA8-CF851214352B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1638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8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54B1B30C-6BB7-4921-A8AB-6E151075F57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Dominator Value Numbering</a:t>
            </a:r>
          </a:p>
        </p:txBody>
      </p:sp>
      <p:sp>
        <p:nvSpPr>
          <p:cNvPr id="16390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1905000"/>
            <a:ext cx="13779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m</a:t>
            </a:r>
            <a:r>
              <a:rPr lang="en-US" sz="1600" baseline="-25000"/>
              <a:t>0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b</a:t>
            </a:r>
            <a:r>
              <a:rPr lang="en-US" baseline="-25000"/>
              <a:t>0</a:t>
            </a:r>
          </a:p>
          <a:p>
            <a:r>
              <a:rPr lang="en-US" sz="1600">
                <a:solidFill>
                  <a:schemeClr val="tx2"/>
                </a:solidFill>
              </a:rPr>
              <a:t>n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a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b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6391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17668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16392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1038" y="2728913"/>
            <a:ext cx="1312862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p</a:t>
            </a:r>
            <a:r>
              <a:rPr lang="en-US" sz="1600" baseline="-25000"/>
              <a:t>0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  <a:endParaRPr lang="en-US" sz="1600"/>
          </a:p>
          <a:p>
            <a:r>
              <a:rPr lang="en-US" sz="1600">
                <a:solidFill>
                  <a:schemeClr val="tx2"/>
                </a:solidFill>
              </a:rPr>
              <a:t>r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c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d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6393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86238" y="25765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16394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61150" y="2767013"/>
            <a:ext cx="13128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chemeClr val="folHlink"/>
                </a:solidFill>
              </a:rPr>
              <a:t>q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r>
              <a:rPr lang="en-US" sz="1600"/>
              <a:t>r</a:t>
            </a:r>
            <a:r>
              <a:rPr lang="en-US" sz="1600" baseline="-25000"/>
              <a:t>1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</a:p>
        </p:txBody>
      </p:sp>
      <p:sp>
        <p:nvSpPr>
          <p:cNvPr id="16395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56350" y="2590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C</a:t>
            </a:r>
          </a:p>
        </p:txBody>
      </p:sp>
      <p:sp>
        <p:nvSpPr>
          <p:cNvPr id="16396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72150" y="3581400"/>
            <a:ext cx="13462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e</a:t>
            </a:r>
            <a:r>
              <a:rPr lang="en-US" sz="1600" baseline="-25000"/>
              <a:t>0</a:t>
            </a:r>
            <a:r>
              <a:rPr lang="en-US" sz="1600"/>
              <a:t> = b</a:t>
            </a:r>
            <a:r>
              <a:rPr lang="en-US" sz="1600" baseline="-25000"/>
              <a:t>0</a:t>
            </a:r>
            <a:r>
              <a:rPr lang="en-US" sz="1600"/>
              <a:t> + 18</a:t>
            </a:r>
          </a:p>
          <a:p>
            <a:r>
              <a:rPr lang="en-US" sz="1600">
                <a:solidFill>
                  <a:schemeClr val="folHlink"/>
                </a:solidFill>
              </a:rPr>
              <a:t>s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r>
              <a:rPr lang="en-US" sz="1600"/>
              <a:t>u</a:t>
            </a:r>
            <a:r>
              <a:rPr lang="en-US" sz="1600" baseline="-25000"/>
              <a:t>0</a:t>
            </a:r>
            <a:r>
              <a:rPr lang="en-US" sz="1600"/>
              <a:t> = e</a:t>
            </a:r>
            <a:r>
              <a:rPr lang="en-US" sz="1600" baseline="-25000"/>
              <a:t>0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16397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67350" y="342900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D</a:t>
            </a:r>
          </a:p>
        </p:txBody>
      </p:sp>
      <p:sp>
        <p:nvSpPr>
          <p:cNvPr id="16398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727950" y="3581400"/>
            <a:ext cx="13398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e</a:t>
            </a:r>
            <a:r>
              <a:rPr lang="en-US" sz="1600" baseline="-25000"/>
              <a:t>1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+ 17</a:t>
            </a:r>
          </a:p>
          <a:p>
            <a:r>
              <a:rPr lang="en-US" sz="1600">
                <a:solidFill>
                  <a:schemeClr val="folHlink"/>
                </a:solidFill>
              </a:rPr>
              <a:t>t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c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d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r>
              <a:rPr lang="en-US" sz="1600"/>
              <a:t>u</a:t>
            </a:r>
            <a:r>
              <a:rPr lang="en-US" sz="1600" baseline="-25000"/>
              <a:t>1</a:t>
            </a:r>
            <a:r>
              <a:rPr lang="en-US" sz="1600"/>
              <a:t> = e</a:t>
            </a:r>
            <a:r>
              <a:rPr lang="en-US" sz="1600" baseline="-25000"/>
              <a:t>1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16399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23150" y="34290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E</a:t>
            </a:r>
          </a:p>
        </p:txBody>
      </p:sp>
      <p:sp>
        <p:nvSpPr>
          <p:cNvPr id="16400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91338" y="4641850"/>
            <a:ext cx="1414462" cy="1333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e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(e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,e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</a:p>
          <a:p>
            <a:r>
              <a:rPr lang="en-US" sz="1600"/>
              <a:t>u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(u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,u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l-GR" sz="1600">
              <a:cs typeface="Tahoma" pitchFamily="34" charset="0"/>
            </a:endParaRPr>
          </a:p>
          <a:p>
            <a:r>
              <a:rPr lang="en-US" sz="1600">
                <a:solidFill>
                  <a:schemeClr val="folHlink"/>
                </a:solidFill>
              </a:rPr>
              <a:t>v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r>
              <a:rPr lang="en-US" sz="1600">
                <a:solidFill>
                  <a:schemeClr val="folHlink"/>
                </a:solidFill>
              </a:rPr>
              <a:t>w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c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d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r>
              <a:rPr lang="en-US" sz="1600">
                <a:solidFill>
                  <a:schemeClr val="hlink"/>
                </a:solidFill>
              </a:rPr>
              <a:t>x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e</a:t>
            </a:r>
            <a:r>
              <a:rPr lang="en-US" sz="1600" baseline="-25000">
                <a:solidFill>
                  <a:schemeClr val="hlink"/>
                </a:solidFill>
              </a:rPr>
              <a:t>2</a:t>
            </a:r>
            <a:r>
              <a:rPr lang="en-US" sz="1600">
                <a:solidFill>
                  <a:schemeClr val="hlink"/>
                </a:solidFill>
              </a:rPr>
              <a:t> + f</a:t>
            </a:r>
            <a:r>
              <a:rPr lang="en-US" sz="1600" baseline="-25000">
                <a:solidFill>
                  <a:schemeClr val="hlink"/>
                </a:solidFill>
                <a:latin typeface="b"/>
              </a:rPr>
              <a:t>0</a:t>
            </a:r>
          </a:p>
        </p:txBody>
      </p:sp>
      <p:sp>
        <p:nvSpPr>
          <p:cNvPr id="16401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40500" y="44656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F</a:t>
            </a:r>
          </a:p>
        </p:txBody>
      </p:sp>
      <p:sp>
        <p:nvSpPr>
          <p:cNvPr id="16402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46650" y="5419725"/>
            <a:ext cx="13017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r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(r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,r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n-US" sz="1600"/>
          </a:p>
          <a:p>
            <a:r>
              <a:rPr lang="en-US" sz="1600">
                <a:solidFill>
                  <a:schemeClr val="folHlink"/>
                </a:solidFill>
              </a:rPr>
              <a:t>y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r>
              <a:rPr lang="en-US" sz="1600">
                <a:solidFill>
                  <a:schemeClr val="hlink"/>
                </a:solidFill>
              </a:rPr>
              <a:t>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16403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648200" y="5243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G</a:t>
            </a:r>
          </a:p>
        </p:txBody>
      </p:sp>
      <p:sp>
        <p:nvSpPr>
          <p:cNvPr id="16404" name="Line 17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6248400" y="5791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737350" y="3352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727950" y="3352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804150" y="4419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889750" y="44196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781800" y="2514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5257800" y="25146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953000" y="3352800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Rectangle 25"/>
          <p:cNvSpPr>
            <a:spLocks noGrp="1" noChangeArrowheads="1"/>
          </p:cNvSpPr>
          <p:nvPr>
            <p:ph type="body" sz="half" idx="1"/>
            <p:custDataLst>
              <p:tags r:id="rId27"/>
            </p:custDataLst>
          </p:nvPr>
        </p:nvSpPr>
        <p:spPr>
          <a:xfrm>
            <a:off x="762000" y="2017713"/>
            <a:ext cx="3505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Most sophisticated algorithm so far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Still misses some opportunities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Can’t handle loops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47BD3D7-C044-41BA-A8D0-30BF75605DBC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36BA6FEB-3DE9-46A0-A91E-2AE96C7063FE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Equations for Reaching Definitions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Sets</a:t>
            </a:r>
          </a:p>
          <a:p>
            <a:pPr lvl="1" eaLnBrk="1" hangingPunct="1"/>
            <a:r>
              <a:rPr lang="en-US" sz="2400" smtClean="0"/>
              <a:t>DEFOUT(b) – set of definitions in b that reach the end of b (i.e., not subsequently redefined in b)</a:t>
            </a:r>
          </a:p>
          <a:p>
            <a:pPr lvl="1" eaLnBrk="1" hangingPunct="1"/>
            <a:r>
              <a:rPr lang="en-US" sz="2400" smtClean="0"/>
              <a:t>SURVIVED(b) – set of all definitions not obscured by a definition in b</a:t>
            </a:r>
          </a:p>
          <a:p>
            <a:pPr lvl="1" eaLnBrk="1" hangingPunct="1"/>
            <a:r>
              <a:rPr lang="en-US" sz="2400" smtClean="0"/>
              <a:t>REACHES(b) – set of definitions that reach b</a:t>
            </a:r>
          </a:p>
          <a:p>
            <a:pPr eaLnBrk="1" hangingPunct="1"/>
            <a:r>
              <a:rPr lang="en-US" sz="2800" smtClean="0"/>
              <a:t>Equation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REACHES(b) = </a:t>
            </a:r>
            <a:r>
              <a:rPr lang="en-US" sz="2400" smtClean="0">
                <a:sym typeface="Symbol" pitchFamily="18" charset="2"/>
              </a:rPr>
              <a:t></a:t>
            </a:r>
            <a:r>
              <a:rPr lang="en-US" sz="2400" baseline="-25000" smtClean="0">
                <a:sym typeface="Symbol" pitchFamily="18" charset="2"/>
              </a:rPr>
              <a:t>ppreds(b)</a:t>
            </a:r>
            <a:r>
              <a:rPr lang="en-US" sz="2400" smtClean="0">
                <a:sym typeface="Symbol" pitchFamily="18" charset="2"/>
              </a:rPr>
              <a:t> DEFOUT(p) 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				(REACHES(p)  SURVIVED(p))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E8307E3-CDA7-46D3-B445-CEE8C8C1B83C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D88F1D54-6D87-438A-A9F9-26760EC9D3B1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Very Busy Expressions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An expression </a:t>
            </a:r>
            <a:r>
              <a:rPr lang="en-US" i="1" dirty="0" smtClean="0"/>
              <a:t>e</a:t>
            </a:r>
            <a:r>
              <a:rPr lang="en-US" dirty="0" smtClean="0"/>
              <a:t> is considered </a:t>
            </a:r>
            <a:r>
              <a:rPr lang="en-US" i="1" dirty="0" smtClean="0">
                <a:solidFill>
                  <a:schemeClr val="folHlink"/>
                </a:solidFill>
              </a:rPr>
              <a:t>very busy</a:t>
            </a:r>
            <a:r>
              <a:rPr lang="en-US" dirty="0" smtClean="0"/>
              <a:t> at some point </a:t>
            </a:r>
            <a:r>
              <a:rPr lang="en-US" i="1" dirty="0" smtClean="0"/>
              <a:t>p</a:t>
            </a:r>
            <a:r>
              <a:rPr lang="en-US" dirty="0" smtClean="0"/>
              <a:t> if </a:t>
            </a:r>
            <a:r>
              <a:rPr lang="en-US" i="1" dirty="0" smtClean="0"/>
              <a:t>e </a:t>
            </a:r>
            <a:r>
              <a:rPr lang="en-US" dirty="0" smtClean="0"/>
              <a:t> is evaluated and used along every path that leaves </a:t>
            </a:r>
            <a:r>
              <a:rPr lang="en-US" i="1" dirty="0" smtClean="0"/>
              <a:t>p</a:t>
            </a:r>
            <a:r>
              <a:rPr lang="en-US" dirty="0" smtClean="0"/>
              <a:t>, and evaluating </a:t>
            </a:r>
            <a:r>
              <a:rPr lang="en-US" i="1" dirty="0" smtClean="0"/>
              <a:t>e</a:t>
            </a:r>
            <a:r>
              <a:rPr lang="en-US" dirty="0" smtClean="0"/>
              <a:t>  at </a:t>
            </a:r>
            <a:r>
              <a:rPr lang="en-US" i="1" dirty="0" smtClean="0"/>
              <a:t>p</a:t>
            </a:r>
            <a:r>
              <a:rPr lang="en-US" dirty="0" smtClean="0"/>
              <a:t> would produce the same result as evaluating it at the original locations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Code hoisting – move </a:t>
            </a:r>
            <a:r>
              <a:rPr lang="en-US" i="1" dirty="0" smtClean="0"/>
              <a:t>e</a:t>
            </a:r>
            <a:r>
              <a:rPr lang="en-US" dirty="0" smtClean="0"/>
              <a:t> to </a:t>
            </a:r>
            <a:r>
              <a:rPr lang="en-US" i="1" dirty="0" smtClean="0"/>
              <a:t>p</a:t>
            </a:r>
            <a:r>
              <a:rPr lang="en-US" dirty="0" smtClean="0"/>
              <a:t> (reduces code size; no effect on execution 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82502B5-9814-4D31-B7F4-6078D2CC544E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8D6C53F1-92DC-4ACB-96DC-415692C77029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Equations for Very Busy Expressions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USED(b) – expressions used in b before they are killed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KILLED(b) – expressions redefined in b before they are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VERYBUSY(b) – expressions very busy on exit from b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Equation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VERYBUSY(b) = </a:t>
            </a:r>
            <a:r>
              <a:rPr lang="en-US" sz="2400" smtClean="0">
                <a:sym typeface="Symbol" pitchFamily="18" charset="2"/>
              </a:rPr>
              <a:t></a:t>
            </a:r>
            <a:r>
              <a:rPr lang="en-US" sz="2400" baseline="-25000" smtClean="0">
                <a:sym typeface="Symbol" pitchFamily="18" charset="2"/>
              </a:rPr>
              <a:t>ssucc(b)</a:t>
            </a:r>
            <a:r>
              <a:rPr lang="en-US" sz="2400" smtClean="0">
                <a:sym typeface="Symbol" pitchFamily="18" charset="2"/>
              </a:rPr>
              <a:t> USED(s) 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					(VERYBUSY(s) - KILLED(s))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ABFEFB1-B422-456E-B53E-47C0C97C3A97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01E76F8D-40E7-4B6E-B34B-4D0756D7491A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 of Dataflow Analysis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algorithms eventually terminate, but the expected time needed can be reduced by picking a good order to visit nodes in the CFG depending on how information flows</a:t>
            </a:r>
          </a:p>
          <a:p>
            <a:pPr lvl="1" eaLnBrk="1" hangingPunct="1"/>
            <a:r>
              <a:rPr lang="en-US" smtClean="0"/>
              <a:t>Forward problems – reverse postorder</a:t>
            </a:r>
          </a:p>
          <a:p>
            <a:pPr lvl="1" eaLnBrk="1" hangingPunct="1"/>
            <a:r>
              <a:rPr lang="en-US" smtClean="0"/>
              <a:t>Backward problems - postorder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Dataflow Information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few examples of possible </a:t>
            </a:r>
            <a:r>
              <a:rPr lang="en-US" dirty="0" err="1" smtClean="0"/>
              <a:t>tranformations</a:t>
            </a:r>
            <a:r>
              <a:rPr lang="en-US" dirty="0" smtClean="0"/>
              <a:t>…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AD54A31-5706-4AA7-BD2B-FF7791109CE7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26C810A9-462F-446B-AF98-CAF767A78945}" type="slidenum">
              <a:rPr lang="en-US" smtClean="0"/>
              <a:pPr/>
              <a:t>44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47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Classic Common-Subexpression Elimination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 a statement s: t := x op y, if x op y is </a:t>
            </a:r>
            <a:r>
              <a:rPr lang="en-US" i="1" dirty="0" smtClean="0">
                <a:solidFill>
                  <a:srgbClr val="0000FF"/>
                </a:solidFill>
              </a:rPr>
              <a:t>available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at s then it need not be recomputed</a:t>
            </a:r>
          </a:p>
          <a:p>
            <a:r>
              <a:rPr lang="en-US" dirty="0" smtClean="0"/>
              <a:t>Analysis: compute </a:t>
            </a:r>
            <a:r>
              <a:rPr lang="en-US" i="1" dirty="0" smtClean="0">
                <a:solidFill>
                  <a:srgbClr val="0000FF"/>
                </a:solidFill>
              </a:rPr>
              <a:t>reaching expressions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i.e., statements n: v := x op y such that the path from n to s does not compute x op y or define x or y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98067A0-1FFA-41FD-9D3A-D317F850FE3C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927DEE6E-1D1E-4A8A-AE5D-7FB11F63604A}" type="slidenum">
              <a:rPr lang="en-US" smtClean="0"/>
              <a:pPr/>
              <a:t>45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204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Classic CSE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If x op y is defined at n and reaches s</a:t>
            </a:r>
          </a:p>
          <a:p>
            <a:pPr lvl="1">
              <a:defRPr/>
            </a:pPr>
            <a:r>
              <a:rPr lang="en-US" dirty="0" smtClean="0"/>
              <a:t>Create new temporary w</a:t>
            </a:r>
          </a:p>
          <a:p>
            <a:pPr lvl="1">
              <a:defRPr/>
            </a:pPr>
            <a:r>
              <a:rPr lang="en-US" dirty="0" smtClean="0"/>
              <a:t>Rewrite n as</a:t>
            </a:r>
          </a:p>
          <a:p>
            <a:pPr lvl="3">
              <a:buFont typeface="Wingdings" pitchFamily="2" charset="2"/>
              <a:buNone/>
              <a:defRPr/>
            </a:pPr>
            <a:r>
              <a:rPr lang="en-US" dirty="0" smtClean="0"/>
              <a:t>n: w := x op y</a:t>
            </a:r>
          </a:p>
          <a:p>
            <a:pPr lvl="3">
              <a:buFont typeface="Wingdings" pitchFamily="2" charset="2"/>
              <a:buNone/>
              <a:defRPr/>
            </a:pPr>
            <a:r>
              <a:rPr lang="en-US" dirty="0" smtClean="0"/>
              <a:t>n’: v := w</a:t>
            </a:r>
          </a:p>
          <a:p>
            <a:pPr lvl="1">
              <a:defRPr/>
            </a:pPr>
            <a:r>
              <a:rPr lang="en-US" dirty="0" smtClean="0"/>
              <a:t>Modify statement s to be</a:t>
            </a:r>
          </a:p>
          <a:p>
            <a:pPr lvl="3">
              <a:buFont typeface="Wingdings" pitchFamily="2" charset="2"/>
              <a:buNone/>
              <a:defRPr/>
            </a:pPr>
            <a:r>
              <a:rPr lang="en-US" dirty="0" smtClean="0"/>
              <a:t>s: t := w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(Rely on copy propagation to remove extra assignments if not really needed)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FA608AE-21F6-4E8A-B61C-E465E3124B49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54193632-20AE-46D2-A2BD-B73644A280E1}" type="slidenum">
              <a:rPr lang="en-US" smtClean="0"/>
              <a:pPr/>
              <a:t>46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79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Constant Propagation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Suppose we have</a:t>
            </a:r>
          </a:p>
          <a:p>
            <a:pPr lvl="1"/>
            <a:r>
              <a:rPr lang="en-US" smtClean="0"/>
              <a:t>Statement d: t := c, where c is constant</a:t>
            </a:r>
          </a:p>
          <a:p>
            <a:pPr lvl="1"/>
            <a:r>
              <a:rPr lang="en-US" smtClean="0"/>
              <a:t>Statement n that uses t</a:t>
            </a:r>
          </a:p>
          <a:p>
            <a:r>
              <a:rPr lang="en-US" smtClean="0"/>
              <a:t>If d reaches n and no other definitions of t reach n, then rewrite n to use c instead of t 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5E60BA2-384F-4998-80D1-5048A016DE32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E4918CE3-166C-4FDD-9C89-768FB57BEACB}" type="slidenum">
              <a:rPr lang="en-US" smtClean="0"/>
              <a:pPr/>
              <a:t>47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588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Copy Propagation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Similar to constant propagation</a:t>
            </a:r>
          </a:p>
          <a:p>
            <a:pPr>
              <a:defRPr/>
            </a:pPr>
            <a:r>
              <a:rPr lang="en-US" dirty="0" smtClean="0"/>
              <a:t>Setup:</a:t>
            </a:r>
          </a:p>
          <a:p>
            <a:pPr lvl="1">
              <a:defRPr/>
            </a:pPr>
            <a:r>
              <a:rPr lang="en-US" dirty="0" smtClean="0"/>
              <a:t>Statement d: t := z</a:t>
            </a:r>
          </a:p>
          <a:p>
            <a:pPr lvl="1">
              <a:defRPr/>
            </a:pPr>
            <a:r>
              <a:rPr lang="en-US" dirty="0" smtClean="0"/>
              <a:t>Statement n uses t</a:t>
            </a:r>
          </a:p>
          <a:p>
            <a:pPr>
              <a:defRPr/>
            </a:pPr>
            <a:r>
              <a:rPr lang="en-US" dirty="0" smtClean="0"/>
              <a:t>If d reaches n and no other definition of t reaches n, and there is no definition of z on any path from d to n, then rewrite n to use z instead of t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505F014-9EE8-48CF-B34A-47F28CB730DF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A3C67ED5-F913-45C7-A40B-059D1ADCF886}" type="slidenum">
              <a:rPr lang="en-US" smtClean="0"/>
              <a:pPr/>
              <a:t>48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374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Copy Propagation Tradeoffs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Downside is that this can increase the lifetime of variable z and increase need for registers or memory traffic</a:t>
            </a:r>
          </a:p>
          <a:p>
            <a:pPr lvl="1">
              <a:defRPr/>
            </a:pPr>
            <a:r>
              <a:rPr lang="en-US" dirty="0" smtClean="0"/>
              <a:t>Not worth doing if only reason is to eliminate copies – let the register allocate deal with that</a:t>
            </a:r>
          </a:p>
          <a:p>
            <a:pPr>
              <a:defRPr/>
            </a:pPr>
            <a:r>
              <a:rPr lang="en-US" dirty="0" smtClean="0"/>
              <a:t>But it can expose other optimizations, e.g.,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/>
              <a:t>a := y + z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/>
              <a:t>u := y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/>
              <a:t>c := u + z</a:t>
            </a:r>
          </a:p>
          <a:p>
            <a:pPr lvl="1">
              <a:defRPr/>
            </a:pPr>
            <a:r>
              <a:rPr lang="en-US" dirty="0" smtClean="0"/>
              <a:t>After copy propagation we can recognize the common </a:t>
            </a:r>
            <a:r>
              <a:rPr lang="en-US" dirty="0" err="1" smtClean="0"/>
              <a:t>subexpression</a:t>
            </a:r>
            <a:endParaRPr lang="en-US" dirty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74CFB02-5172-49A0-8C3F-135F5A1AECE5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EC43BE13-6CAE-426F-AE76-F8DE237B43E0}" type="slidenum">
              <a:rPr lang="en-US" smtClean="0"/>
              <a:pPr/>
              <a:t>49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63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06F4E91-4FBC-4ED0-B706-71B1B11AF5D0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C206C78F-19E6-4153-A6B9-543425D80F3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Available Expressions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Goal: use dataflow analysis to find common subexpressions whose range spans basic blocks</a:t>
            </a:r>
          </a:p>
          <a:p>
            <a:pPr eaLnBrk="1" hangingPunct="1"/>
            <a:r>
              <a:rPr lang="en-US" smtClean="0"/>
              <a:t>Idea: calculate </a:t>
            </a:r>
            <a:r>
              <a:rPr lang="en-US" i="1" smtClean="0">
                <a:solidFill>
                  <a:schemeClr val="folHlink"/>
                </a:solidFill>
              </a:rPr>
              <a:t>available expressions</a:t>
            </a:r>
            <a:r>
              <a:rPr lang="en-US" smtClean="0"/>
              <a:t>  at beginning of each basic block</a:t>
            </a:r>
          </a:p>
          <a:p>
            <a:pPr eaLnBrk="1" hangingPunct="1"/>
            <a:r>
              <a:rPr lang="en-US" smtClean="0"/>
              <a:t>Avoid re-evaluation of an available expression – use a copy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Dead Code Elimination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If we have an instruction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s: a := b op c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and a is not live-out after s, then s can be eliminated</a:t>
            </a:r>
          </a:p>
          <a:p>
            <a:pPr lvl="1"/>
            <a:r>
              <a:rPr lang="en-US" smtClean="0"/>
              <a:t>Provided it has no implicit side effects that are visible (output, exceptions, etc.)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A3BE021-6B08-4797-B76C-5C4E9AA02F14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A299C886-621F-42E9-B172-0EE73DC9BF84}" type="slidenum">
              <a:rPr lang="en-US" smtClean="0"/>
              <a:pPr/>
              <a:t>50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67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Aliases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variable or memory location may have multiple names or </a:t>
            </a:r>
            <a:r>
              <a:rPr lang="en-US" i="1" dirty="0" smtClean="0">
                <a:solidFill>
                  <a:srgbClr val="0000FF"/>
                </a:solidFill>
              </a:rPr>
              <a:t>aliases </a:t>
            </a:r>
          </a:p>
          <a:p>
            <a:pPr lvl="1"/>
            <a:r>
              <a:rPr lang="en-US" dirty="0" smtClean="0"/>
              <a:t>Call-by-reference parameters</a:t>
            </a:r>
          </a:p>
          <a:p>
            <a:pPr lvl="1"/>
            <a:r>
              <a:rPr lang="en-US" dirty="0" smtClean="0"/>
              <a:t>Variables whose address is taken (&amp;x)</a:t>
            </a:r>
          </a:p>
          <a:p>
            <a:pPr lvl="1"/>
            <a:r>
              <a:rPr lang="en-US" dirty="0" smtClean="0"/>
              <a:t>Expressions that dereference pointers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p.x</a:t>
            </a:r>
            <a:r>
              <a:rPr lang="en-US" dirty="0" smtClean="0"/>
              <a:t>, *p)</a:t>
            </a:r>
          </a:p>
          <a:p>
            <a:pPr lvl="1"/>
            <a:r>
              <a:rPr lang="en-US" dirty="0" smtClean="0"/>
              <a:t>Expressions involving subscripts (a[</a:t>
            </a:r>
            <a:r>
              <a:rPr lang="en-US" dirty="0" err="1" smtClean="0"/>
              <a:t>i</a:t>
            </a:r>
            <a:r>
              <a:rPr lang="en-US" dirty="0" smtClean="0"/>
              <a:t>])</a:t>
            </a:r>
          </a:p>
          <a:p>
            <a:pPr lvl="1"/>
            <a:r>
              <a:rPr lang="en-US" dirty="0" smtClean="0"/>
              <a:t>Variables in nested scopes</a:t>
            </a:r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40A1B78-6461-4C50-8526-EC8D22BB3DA7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530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-</a:t>
            </a:r>
            <a:fld id="{CB692FAB-A11F-4047-AB11-FB9E0D63F02C}" type="slidenum">
              <a:rPr lang="en-US" smtClean="0"/>
              <a:pPr/>
              <a:t>51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Aliases vs Optimizations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Example: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p.x := 5;  q.x := 7;  a := p.x;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Does reaching definition analysis show that the definition of p.x reaches a?  </a:t>
            </a:r>
          </a:p>
          <a:p>
            <a:pPr lvl="1"/>
            <a:r>
              <a:rPr lang="en-US" smtClean="0"/>
              <a:t>(Or: do p and q refer to the same variable/object?)</a:t>
            </a:r>
          </a:p>
          <a:p>
            <a:pPr lvl="1"/>
            <a:r>
              <a:rPr lang="en-US" smtClean="0"/>
              <a:t>(Or: </a:t>
            </a:r>
            <a:r>
              <a:rPr lang="en-US" i="1" smtClean="0"/>
              <a:t>can</a:t>
            </a:r>
            <a:r>
              <a:rPr lang="en-US" smtClean="0"/>
              <a:t> p and q refer to the same thing?)</a:t>
            </a:r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15E8E36-47DB-4DA8-9C16-78E06987778A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5632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632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-</a:t>
            </a:r>
            <a:fld id="{BCA90684-CAC2-4F42-B984-1EB262E27F52}" type="slidenum">
              <a:rPr lang="en-US" smtClean="0"/>
              <a:pPr/>
              <a:t>52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Aliases vs Optimizations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Example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void f(</a:t>
            </a:r>
            <a:r>
              <a:rPr lang="en-US" dirty="0" err="1" smtClean="0"/>
              <a:t>int</a:t>
            </a:r>
            <a:r>
              <a:rPr lang="en-US" dirty="0" smtClean="0"/>
              <a:t> *p, </a:t>
            </a:r>
            <a:r>
              <a:rPr lang="en-US" dirty="0" err="1" smtClean="0"/>
              <a:t>int</a:t>
            </a:r>
            <a:r>
              <a:rPr lang="en-US" dirty="0" smtClean="0"/>
              <a:t> *q)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  *p = 1; *q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  return *p;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}</a:t>
            </a:r>
          </a:p>
          <a:p>
            <a:pPr lvl="1">
              <a:defRPr/>
            </a:pPr>
            <a:r>
              <a:rPr lang="en-US" dirty="0" smtClean="0"/>
              <a:t>How do we account for the possibility that p and q might refer to the same thing?</a:t>
            </a:r>
          </a:p>
          <a:p>
            <a:pPr lvl="1">
              <a:defRPr/>
            </a:pPr>
            <a:r>
              <a:rPr lang="en-US" dirty="0" smtClean="0"/>
              <a:t>Safe approximation: since it’s possible, assume it is true (but rules out a lot)</a:t>
            </a:r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4297B32-5917-4C1D-AAB2-D367329726CF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735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-</a:t>
            </a:r>
            <a:fld id="{78790931-10FC-4B34-8CA0-758D7F7CE8A4}" type="slidenum">
              <a:rPr lang="en-US" smtClean="0"/>
              <a:pPr/>
              <a:t>53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Types and Aliases (1)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In Java, ML, MiniJava, and others, if two variables have incompatible types they cannot be names for the same location</a:t>
            </a:r>
          </a:p>
          <a:p>
            <a:pPr lvl="1"/>
            <a:r>
              <a:rPr lang="en-US" smtClean="0"/>
              <a:t>Also helps that programmer cannot create arbitrary pointers to storage in these languages</a:t>
            </a:r>
          </a:p>
        </p:txBody>
      </p:sp>
      <p:sp>
        <p:nvSpPr>
          <p:cNvPr id="5837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63A9646-CC3D-4B4E-8013-6841F727F8F5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5837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837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-</a:t>
            </a:r>
            <a:fld id="{E927579E-B22E-4B1F-B9D2-DD5922DB94B8}" type="slidenum">
              <a:rPr lang="en-US" smtClean="0"/>
              <a:pPr/>
              <a:t>54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Types and Aliases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Strategy: Divide memory locations into </a:t>
            </a:r>
            <a:r>
              <a:rPr lang="en-US" i="1" dirty="0" smtClean="0"/>
              <a:t>alias classes</a:t>
            </a:r>
            <a:r>
              <a:rPr lang="en-US" dirty="0" smtClean="0"/>
              <a:t> based on type information (every type, array, record field is a class)</a:t>
            </a:r>
          </a:p>
          <a:p>
            <a:pPr>
              <a:defRPr/>
            </a:pPr>
            <a:r>
              <a:rPr lang="en-US" dirty="0" smtClean="0"/>
              <a:t>Implication: need to propagate type information from the semantics pass to optimizer</a:t>
            </a:r>
          </a:p>
          <a:p>
            <a:pPr lvl="1">
              <a:defRPr/>
            </a:pPr>
            <a:r>
              <a:rPr lang="en-US" dirty="0" smtClean="0"/>
              <a:t>Not normally true of a minimally typed IR</a:t>
            </a:r>
          </a:p>
          <a:p>
            <a:pPr>
              <a:defRPr/>
            </a:pPr>
            <a:r>
              <a:rPr lang="en-US" dirty="0" smtClean="0"/>
              <a:t>Items in different alias classes cannot refer to each other</a:t>
            </a:r>
            <a:endParaRPr lang="en-US" dirty="0"/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54627A2-1459-461C-9CB7-5088FF27D1BB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939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-</a:t>
            </a:r>
            <a:fld id="{6195D579-78AF-4225-B794-1ED612B86699}" type="slidenum">
              <a:rPr lang="en-US" smtClean="0"/>
              <a:pPr/>
              <a:t>55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Aliases and Flow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Idea: Base alias classes on points where a value is created</a:t>
            </a:r>
          </a:p>
          <a:p>
            <a:pPr lvl="1">
              <a:defRPr/>
            </a:pPr>
            <a:r>
              <a:rPr lang="en-US" dirty="0" smtClean="0"/>
              <a:t>Every new/</a:t>
            </a:r>
            <a:r>
              <a:rPr lang="en-US" dirty="0" err="1" smtClean="0"/>
              <a:t>malloc</a:t>
            </a:r>
            <a:r>
              <a:rPr lang="en-US" dirty="0" smtClean="0"/>
              <a:t> and each local or global variable whose address is taken is an alias class</a:t>
            </a:r>
          </a:p>
          <a:p>
            <a:pPr lvl="1">
              <a:defRPr/>
            </a:pPr>
            <a:r>
              <a:rPr lang="en-US" dirty="0" smtClean="0"/>
              <a:t>Pointers can refer to values in multiple alias classes (so each memory reference is to a set of alias classes)</a:t>
            </a:r>
          </a:p>
          <a:p>
            <a:pPr lvl="1">
              <a:defRPr/>
            </a:pPr>
            <a:r>
              <a:rPr lang="en-US" dirty="0" smtClean="0"/>
              <a:t>Use to calculate “may alias” information (e.g., p “may alias” q at program point s)</a:t>
            </a:r>
            <a:endParaRPr lang="en-US" dirty="0"/>
          </a:p>
        </p:txBody>
      </p:sp>
      <p:sp>
        <p:nvSpPr>
          <p:cNvPr id="6042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924F727-C7F7-485F-AB98-39F4475DA665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6042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042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-</a:t>
            </a:r>
            <a:fld id="{099AF99A-1E7C-48B4-B3B7-F5433D97A6F3}" type="slidenum">
              <a:rPr lang="en-US" smtClean="0"/>
              <a:pPr/>
              <a:t>56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Using “may-alias” information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Treat each alias class as a “variable” in dataflow analysis problems</a:t>
            </a:r>
          </a:p>
          <a:p>
            <a:r>
              <a:rPr lang="en-US" smtClean="0"/>
              <a:t>Example: framework for available expressions</a:t>
            </a:r>
          </a:p>
          <a:p>
            <a:pPr lvl="1"/>
            <a:r>
              <a:rPr lang="en-US" smtClean="0"/>
              <a:t>Given statement   s: M[a]:=b,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gen[s] = { }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kill[s] = { M[x] | a may alias x at s }</a:t>
            </a:r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CA4D84A-D878-4973-A916-4FE3286144AB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144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-</a:t>
            </a:r>
            <a:fld id="{BD3D4FFC-1946-437B-8B56-09E91533E989}" type="slidenum">
              <a:rPr lang="en-US" smtClean="0"/>
              <a:pPr/>
              <a:t>57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May-Alias Analysis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Without alias analysis, #2 kills M[t] since x and t might be related</a:t>
            </a:r>
          </a:p>
          <a:p>
            <a:pPr>
              <a:defRPr/>
            </a:pPr>
            <a:r>
              <a:rPr lang="en-US" dirty="0" smtClean="0"/>
              <a:t>If analysis determines that “x may-alias t” is false, M[t] is still available at #3; can eliminate the common </a:t>
            </a:r>
            <a:r>
              <a:rPr lang="en-US" dirty="0" err="1" smtClean="0"/>
              <a:t>subexpression</a:t>
            </a:r>
            <a:r>
              <a:rPr lang="en-US" dirty="0" smtClean="0"/>
              <a:t> and use copy propagation</a:t>
            </a:r>
            <a:endParaRPr lang="en-US" dirty="0"/>
          </a:p>
        </p:txBody>
      </p:sp>
      <p:sp>
        <p:nvSpPr>
          <p:cNvPr id="62468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Code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1:  u := M[t]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2:  M[x] := r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3:  w := M[t]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4:  b := u+w</a:t>
            </a:r>
          </a:p>
        </p:txBody>
      </p:sp>
      <p:sp>
        <p:nvSpPr>
          <p:cNvPr id="62469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F1E74FB-7C46-4943-A969-4AEF5B725717}" type="datetime1">
              <a:rPr lang="en-US" smtClean="0"/>
              <a:t>11/27/2011</a:t>
            </a:fld>
            <a:r>
              <a:rPr lang="en-US" smtClean="0"/>
              <a:t>	</a:t>
            </a:r>
          </a:p>
        </p:txBody>
      </p:sp>
      <p:sp>
        <p:nvSpPr>
          <p:cNvPr id="62470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2471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-</a:t>
            </a:r>
            <a:fld id="{DCE8AB79-992C-4F31-89F2-55D40EA68A61}" type="slidenum">
              <a:rPr lang="en-US" smtClean="0"/>
              <a:pPr/>
              <a:t>58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Dataflow analysis is the core of classical optimizations</a:t>
            </a:r>
          </a:p>
          <a:p>
            <a:r>
              <a:rPr lang="en-US" dirty="0" smtClean="0"/>
              <a:t>Still to explore:</a:t>
            </a:r>
          </a:p>
          <a:p>
            <a:pPr lvl="1"/>
            <a:r>
              <a:rPr lang="en-US" dirty="0" smtClean="0"/>
              <a:t>Discovering and optimizing loops</a:t>
            </a:r>
          </a:p>
          <a:p>
            <a:pPr lvl="1"/>
            <a:r>
              <a:rPr lang="en-US" dirty="0" smtClean="0"/>
              <a:t>SSA – Static </a:t>
            </a:r>
            <a:r>
              <a:rPr lang="en-US" smtClean="0"/>
              <a:t>Single Assignment form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F7EC6B3B-3990-4D96-A002-F596866473E3}" type="datetime1">
              <a:rPr lang="en-US" smtClean="0"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R-</a:t>
            </a:r>
            <a:fld id="{0C4BDE9A-6AA3-4E20-BB17-127AFF1436AF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5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DDA90A7-B46A-40BF-9EA4-1477C1743109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A6B9390B-6C11-4EEC-88FD-96FF8B73852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“Available” and Other Terms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An expression </a:t>
            </a:r>
            <a:r>
              <a:rPr lang="en-US" sz="2800" i="1" smtClean="0"/>
              <a:t>e </a:t>
            </a:r>
            <a:r>
              <a:rPr lang="en-US" sz="2800" smtClean="0"/>
              <a:t> is </a:t>
            </a:r>
            <a:r>
              <a:rPr lang="en-US" sz="2800" i="1" smtClean="0">
                <a:solidFill>
                  <a:schemeClr val="folHlink"/>
                </a:solidFill>
              </a:rPr>
              <a:t>defined</a:t>
            </a:r>
            <a:r>
              <a:rPr lang="en-US" sz="2800" smtClean="0"/>
              <a:t>  at point </a:t>
            </a:r>
            <a:r>
              <a:rPr lang="en-US" sz="2800" i="1" smtClean="0"/>
              <a:t>p</a:t>
            </a:r>
            <a:r>
              <a:rPr lang="en-US" sz="2800" smtClean="0"/>
              <a:t> in the CFG if its value is computed at </a:t>
            </a:r>
            <a:r>
              <a:rPr lang="en-US" sz="2800" i="1" smtClean="0"/>
              <a:t>p</a:t>
            </a:r>
            <a:endParaRPr lang="en-US" sz="28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Sometimes called </a:t>
            </a:r>
            <a:r>
              <a:rPr lang="en-US" sz="2400" i="1" smtClean="0">
                <a:solidFill>
                  <a:schemeClr val="folHlink"/>
                </a:solidFill>
              </a:rPr>
              <a:t>definition site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An expression </a:t>
            </a:r>
            <a:r>
              <a:rPr lang="en-US" sz="2800" i="1" smtClean="0"/>
              <a:t>e </a:t>
            </a:r>
            <a:r>
              <a:rPr lang="en-US" sz="2800" smtClean="0"/>
              <a:t> is </a:t>
            </a:r>
            <a:r>
              <a:rPr lang="en-US" sz="2800" i="1" smtClean="0">
                <a:solidFill>
                  <a:schemeClr val="folHlink"/>
                </a:solidFill>
              </a:rPr>
              <a:t>killed</a:t>
            </a:r>
            <a:r>
              <a:rPr lang="en-US" sz="2800" smtClean="0"/>
              <a:t>  at point </a:t>
            </a:r>
            <a:r>
              <a:rPr lang="en-US" sz="2800" i="1" smtClean="0"/>
              <a:t>p</a:t>
            </a:r>
            <a:r>
              <a:rPr lang="en-US" sz="2800" smtClean="0"/>
              <a:t> if one of its operands is defined at </a:t>
            </a:r>
            <a:r>
              <a:rPr lang="en-US" sz="2800" i="1" smtClean="0"/>
              <a:t>p</a:t>
            </a:r>
            <a:endParaRPr lang="en-US" sz="28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Sometimes called </a:t>
            </a:r>
            <a:r>
              <a:rPr lang="en-US" sz="2400" i="1" smtClean="0">
                <a:solidFill>
                  <a:schemeClr val="folHlink"/>
                </a:solidFill>
              </a:rPr>
              <a:t>kill site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An expression </a:t>
            </a:r>
            <a:r>
              <a:rPr lang="en-US" sz="2800" i="1" smtClean="0"/>
              <a:t>e </a:t>
            </a:r>
            <a:r>
              <a:rPr lang="en-US" sz="2800" smtClean="0"/>
              <a:t> is </a:t>
            </a:r>
            <a:r>
              <a:rPr lang="en-US" sz="2800" i="1" smtClean="0">
                <a:solidFill>
                  <a:schemeClr val="folHlink"/>
                </a:solidFill>
              </a:rPr>
              <a:t>available </a:t>
            </a:r>
            <a:r>
              <a:rPr lang="en-US" sz="2800" smtClean="0"/>
              <a:t> at point </a:t>
            </a:r>
            <a:r>
              <a:rPr lang="en-US" sz="2800" i="1" smtClean="0"/>
              <a:t>p</a:t>
            </a:r>
            <a:r>
              <a:rPr lang="en-US" sz="2800" smtClean="0"/>
              <a:t> if every path leading to </a:t>
            </a:r>
            <a:r>
              <a:rPr lang="en-US" sz="2800" i="1" smtClean="0"/>
              <a:t>p</a:t>
            </a:r>
            <a:r>
              <a:rPr lang="en-US" sz="2800" smtClean="0"/>
              <a:t> contains a prior definition of </a:t>
            </a:r>
            <a:r>
              <a:rPr lang="en-US" sz="2800" i="1" smtClean="0"/>
              <a:t>e</a:t>
            </a:r>
            <a:r>
              <a:rPr lang="en-US" sz="2800" smtClean="0"/>
              <a:t>  and </a:t>
            </a:r>
            <a:r>
              <a:rPr lang="en-US" sz="2800" i="1" smtClean="0"/>
              <a:t>e</a:t>
            </a:r>
            <a:r>
              <a:rPr lang="en-US" sz="2800" smtClean="0"/>
              <a:t>  is not killed between that definition and </a:t>
            </a:r>
            <a:r>
              <a:rPr lang="en-US" sz="2800" i="1" smtClean="0"/>
              <a:t>p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4CFE89A-A22E-4811-AD9C-96142B093750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83045340-6577-4F73-B239-2089A36EBE8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Available Expression Sets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each block </a:t>
            </a:r>
            <a:r>
              <a:rPr lang="en-US" i="1" smtClean="0"/>
              <a:t>b</a:t>
            </a:r>
            <a:r>
              <a:rPr lang="en-US" smtClean="0"/>
              <a:t>, define</a:t>
            </a:r>
          </a:p>
          <a:p>
            <a:pPr lvl="1" eaLnBrk="1" hangingPunct="1"/>
            <a:r>
              <a:rPr lang="en-US" smtClean="0"/>
              <a:t>AVAIL(b) – the set of expressions available on entry to </a:t>
            </a:r>
            <a:r>
              <a:rPr lang="en-US" i="1" smtClean="0"/>
              <a:t>b</a:t>
            </a:r>
            <a:endParaRPr lang="en-US" smtClean="0"/>
          </a:p>
          <a:p>
            <a:pPr lvl="1" eaLnBrk="1" hangingPunct="1"/>
            <a:r>
              <a:rPr lang="en-US" smtClean="0"/>
              <a:t>NKILL(b) – the set of expressions </a:t>
            </a:r>
            <a:r>
              <a:rPr lang="en-US" u="sng" smtClean="0"/>
              <a:t>not killed</a:t>
            </a:r>
            <a:r>
              <a:rPr lang="en-US" smtClean="0"/>
              <a:t> in </a:t>
            </a:r>
            <a:r>
              <a:rPr lang="en-US" i="1" smtClean="0"/>
              <a:t>b</a:t>
            </a:r>
            <a:endParaRPr lang="en-US" smtClean="0"/>
          </a:p>
          <a:p>
            <a:pPr lvl="1" eaLnBrk="1" hangingPunct="1"/>
            <a:r>
              <a:rPr lang="en-US" smtClean="0"/>
              <a:t>DEF(b) – the set of expressions defined in </a:t>
            </a:r>
            <a:r>
              <a:rPr lang="en-US" i="1" smtClean="0"/>
              <a:t>b</a:t>
            </a:r>
            <a:r>
              <a:rPr lang="en-US" smtClean="0"/>
              <a:t> and not subsequently killed in </a:t>
            </a:r>
            <a:r>
              <a:rPr lang="en-US" i="1" smtClean="0"/>
              <a:t>b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B336203-3237-4151-88B3-CDE5B1160DCD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F06FBC22-1F36-44B1-B5D4-AEEFFFE6C0F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Computing Available Expressions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AVAIL(b) is the set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AVAIL(b) = </a:t>
            </a:r>
            <a:r>
              <a:rPr lang="en-US" smtClean="0">
                <a:sym typeface="Symbol" pitchFamily="18" charset="2"/>
              </a:rPr>
              <a:t></a:t>
            </a:r>
            <a:r>
              <a:rPr lang="en-US" baseline="-25000" smtClean="0">
                <a:sym typeface="Symbol" pitchFamily="18" charset="2"/>
              </a:rPr>
              <a:t>xpreds(b) </a:t>
            </a:r>
            <a:r>
              <a:rPr lang="en-US" smtClean="0">
                <a:sym typeface="Symbol" pitchFamily="18" charset="2"/>
              </a:rPr>
              <a:t>(DEF(x) 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				(AVAIL(x)  NKILL(x)) )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preds(b) is the set of b’s predecessors in the control flow graph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This gives a system of simultaneous equations – a dataflow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24D0B48-17E2-4DFA-9FA4-0A83491CA0B9}" type="datetime1">
              <a:rPr lang="en-US" smtClean="0"/>
              <a:t>11/27/2011</a:t>
            </a:fld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57CBE4F5-30E3-4B3A-BB16-AE0D96D96F3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Name Space Issues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previous value-numbering algorithms, we used a SSA-like renaming to keep track of versions</a:t>
            </a:r>
          </a:p>
          <a:p>
            <a:pPr eaLnBrk="1" hangingPunct="1"/>
            <a:r>
              <a:rPr lang="en-US" smtClean="0"/>
              <a:t>In global dataflow problems, we use the original namespace</a:t>
            </a:r>
          </a:p>
          <a:p>
            <a:pPr lvl="1" eaLnBrk="1" hangingPunct="1"/>
            <a:r>
              <a:rPr lang="en-US" smtClean="0"/>
              <a:t>The KILL information captures when a value is no longer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e0c4e617-d8da-4890-8d64-85891f41fbc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690</TotalTime>
  <Words>3335</Words>
  <Application>Microsoft Office PowerPoint</Application>
  <PresentationFormat>On-screen Show (4:3)</PresentationFormat>
  <Paragraphs>652</Paragraphs>
  <Slides>59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Blends</vt:lpstr>
      <vt:lpstr>CSE P 501 – Compilers</vt:lpstr>
      <vt:lpstr>Agenda</vt:lpstr>
      <vt:lpstr>The Story So Far…</vt:lpstr>
      <vt:lpstr>Dominator Value Numbering</vt:lpstr>
      <vt:lpstr>Available Expressions</vt:lpstr>
      <vt:lpstr>“Available” and Other Terms</vt:lpstr>
      <vt:lpstr>Available Expression Sets</vt:lpstr>
      <vt:lpstr>Computing Available Expressions</vt:lpstr>
      <vt:lpstr>Name Space Issues</vt:lpstr>
      <vt:lpstr>GCSE with Available Expressions</vt:lpstr>
      <vt:lpstr>Global CSE Replacement</vt:lpstr>
      <vt:lpstr>Analysis</vt:lpstr>
      <vt:lpstr>Computing Available Expressions</vt:lpstr>
      <vt:lpstr>Computing DEF and NKILL (1)</vt:lpstr>
      <vt:lpstr>Computing DEF and NKILL (2)</vt:lpstr>
      <vt:lpstr>Computing Available Expressions</vt:lpstr>
      <vt:lpstr>Comparing Algorithms</vt:lpstr>
      <vt:lpstr>Comparing Algorithms (2)</vt:lpstr>
      <vt:lpstr>Scope of Analysis</vt:lpstr>
      <vt:lpstr>Code Replication</vt:lpstr>
      <vt:lpstr>Cloning</vt:lpstr>
      <vt:lpstr>Original VN Example</vt:lpstr>
      <vt:lpstr>Example with cloning</vt:lpstr>
      <vt:lpstr>Inline Substitution</vt:lpstr>
      <vt:lpstr>Inline Substitution Issues</vt:lpstr>
      <vt:lpstr>Dataflow analysis</vt:lpstr>
      <vt:lpstr>Dataflow Analysis (1)</vt:lpstr>
      <vt:lpstr>Dataflow Analysis (2)</vt:lpstr>
      <vt:lpstr>Dataflow Analysis (3)</vt:lpstr>
      <vt:lpstr>Dataflow Analysis (4)</vt:lpstr>
      <vt:lpstr>Example:  Available Expressions</vt:lpstr>
      <vt:lpstr>Characterizing Dataflow Analysis</vt:lpstr>
      <vt:lpstr>Example:Live Variable Analysis</vt:lpstr>
      <vt:lpstr>Liveness Analysis Sets</vt:lpstr>
      <vt:lpstr>Equations for Live Variables</vt:lpstr>
      <vt:lpstr>Example (1 stmt per block)</vt:lpstr>
      <vt:lpstr>Calculation</vt:lpstr>
      <vt:lpstr>Equations for Live Variables v2</vt:lpstr>
      <vt:lpstr>Example: Reaching Definitions</vt:lpstr>
      <vt:lpstr>Equations for Reaching Definitions</vt:lpstr>
      <vt:lpstr>Example: Very Busy Expressions</vt:lpstr>
      <vt:lpstr>Equations for Very Busy Expressions</vt:lpstr>
      <vt:lpstr>Efficiency of Dataflow Analysis</vt:lpstr>
      <vt:lpstr>Using Dataflow Information</vt:lpstr>
      <vt:lpstr>Classic Common-Subexpression Elimination</vt:lpstr>
      <vt:lpstr>Classic CSE</vt:lpstr>
      <vt:lpstr>Constant Propagation</vt:lpstr>
      <vt:lpstr>Copy Propagation</vt:lpstr>
      <vt:lpstr>Copy Propagation Tradeoffs</vt:lpstr>
      <vt:lpstr>Dead Code Elimination</vt:lpstr>
      <vt:lpstr>Aliases</vt:lpstr>
      <vt:lpstr>Aliases vs Optimizations</vt:lpstr>
      <vt:lpstr>Aliases vs Optimizations</vt:lpstr>
      <vt:lpstr>Types and Aliases (1)</vt:lpstr>
      <vt:lpstr>Types and Aliases (2)</vt:lpstr>
      <vt:lpstr>Aliases and Flow Analysis</vt:lpstr>
      <vt:lpstr>Using “may-alias” information</vt:lpstr>
      <vt:lpstr>May-Alias Analysis</vt:lpstr>
      <vt:lpstr>Where are we now?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Hal Perkins</cp:lastModifiedBy>
  <cp:revision>42</cp:revision>
  <dcterms:created xsi:type="dcterms:W3CDTF">2002-10-01T01:44:57Z</dcterms:created>
  <dcterms:modified xsi:type="dcterms:W3CDTF">2011-11-28T04:32:52Z</dcterms:modified>
</cp:coreProperties>
</file>