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5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7" r:id="rId8"/>
    <p:sldId id="278" r:id="rId9"/>
    <p:sldId id="279" r:id="rId10"/>
    <p:sldId id="267" r:id="rId11"/>
    <p:sldId id="268" r:id="rId12"/>
    <p:sldId id="280" r:id="rId13"/>
    <p:sldId id="281" r:id="rId14"/>
    <p:sldId id="282" r:id="rId15"/>
    <p:sldId id="270" r:id="rId16"/>
    <p:sldId id="283" r:id="rId17"/>
    <p:sldId id="271" r:id="rId18"/>
    <p:sldId id="272" r:id="rId19"/>
    <p:sldId id="286" r:id="rId20"/>
    <p:sldId id="273" r:id="rId21"/>
    <p:sldId id="289" r:id="rId22"/>
    <p:sldId id="274" r:id="rId23"/>
    <p:sldId id="287" r:id="rId24"/>
    <p:sldId id="275" r:id="rId25"/>
    <p:sldId id="284" r:id="rId26"/>
    <p:sldId id="288" r:id="rId27"/>
    <p:sldId id="285" r:id="rId28"/>
    <p:sldId id="276" r:id="rId29"/>
    <p:sldId id="290" r:id="rId30"/>
    <p:sldId id="269" r:id="rId31"/>
  </p:sldIdLst>
  <p:sldSz cx="9144000" cy="6858000" type="screen4x3"/>
  <p:notesSz cx="6934200" cy="90805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1724C2B3-B017-4EE6-9302-4D43414DF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90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13D2C2-D5AD-4B7E-9C36-7B8952177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09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B35F01E-EAB5-4E6F-8895-76801E2D1726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Cooper’s list from his slides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7B5525-7B2B-4F0A-BECD-177B10EB657C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Cooper/Torczon fig. 13.3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617C92-9EAF-459E-B1F4-4CDE377C192E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Remove successively and push on stack, a, c, b, d, 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83C892F-5056-498C-8F2F-8E751D45C669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Remove successively and push on stack, a, c, b, d, 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D664D3-DDB9-45D5-8477-4058634B4B2F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4FEE2CF-2875-4AD8-87B9-3E767FFF598E}" type="datetime1">
              <a:rPr lang="en-US" smtClean="0"/>
              <a:t>11/22/2011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P-</a:t>
            </a:r>
            <a:fld id="{7881A8EB-E11B-4FD9-AE79-783364792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30E76-10D6-4451-A6D2-CC43B0F6A024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105F6C84-A0F7-4152-919D-E18FFDD9D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E6BE-9FC5-4EB4-9967-AFD9CB940B0D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04E9F77C-6C19-4B70-8A22-12917AF3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3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126F-9747-4AEE-801D-EE60C046DB50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E8BBDE48-914A-4AAF-A010-32EE521D2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8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B163-461E-459D-B98D-E415A0791B6F}" type="datetime1">
              <a:rPr lang="en-US" smtClean="0"/>
              <a:t>11/22/2011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19801C03-6D67-4B9C-96CA-7EE4B9EE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8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E7A2-0C68-4244-9E31-A11E994BCB97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2B7B5E57-3BA2-431B-A73A-0A9BD2F7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8F7A3-B6F4-4F69-994B-89C88902F963}" type="datetime1">
              <a:rPr lang="en-US" smtClean="0"/>
              <a:t>11/22/2011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ECB0A4C3-844F-4E2D-91E4-2655254C6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5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CC432-7751-433C-8CA4-FA3D227A933F}" type="datetime1">
              <a:rPr lang="en-US" smtClean="0"/>
              <a:t>11/22/2011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181CC83C-BABE-4429-A084-E790F6E6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BBE6-6008-4245-AED4-FF5D0CA34D6C}" type="datetime1">
              <a:rPr lang="en-US" smtClean="0"/>
              <a:t>11/22/2011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DEB3FDC2-5169-4D0F-B2B8-F36A73D7D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0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30490-FCBC-42DC-B3B9-DE0ADD136CDD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51DC57A0-D8BB-40D1-A1B1-775CF7881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8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04B5-392C-406B-BF0B-2CE9824AD12A}" type="datetime1">
              <a:rPr lang="en-US" smtClean="0"/>
              <a:t>11/22/2011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P-</a:t>
            </a:r>
            <a:fld id="{D566BE9A-CBBC-425E-AE68-6AEF5B3DA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0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84EF097A-721D-49D4-84F7-40CB0D909390}" type="datetime1">
              <a:rPr lang="en-US" smtClean="0"/>
              <a:t>11/22/2011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P-</a:t>
            </a:r>
            <a:fld id="{86ECDE24-6405-42E2-B836-CF9BD2B0D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6" Type="http://schemas.openxmlformats.org/officeDocument/2006/relationships/tags" Target="../tags/tag112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" Type="http://schemas.openxmlformats.org/officeDocument/2006/relationships/tags" Target="../tags/tag150.xml"/><Relationship Id="rId21" Type="http://schemas.openxmlformats.org/officeDocument/2006/relationships/tags" Target="../tags/tag168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20" Type="http://schemas.openxmlformats.org/officeDocument/2006/relationships/tags" Target="../tags/tag167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57.xml"/><Relationship Id="rId19" Type="http://schemas.openxmlformats.org/officeDocument/2006/relationships/tags" Target="../tags/tag16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Relationship Id="rId22" Type="http://schemas.openxmlformats.org/officeDocument/2006/relationships/tags" Target="../tags/tag16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2E0889-D242-4DA2-8CAA-8EC58E492DB3}" type="datetime1">
              <a:rPr lang="en-US" smtClean="0">
                <a:solidFill>
                  <a:schemeClr val="bg2"/>
                </a:solidFill>
              </a:rPr>
              <a:t>11/22/2011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P-</a:t>
            </a:r>
            <a:fld id="{EC60688F-9AB4-4BAE-958B-39D9BC0B6B22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Allocation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834FE3-B9AF-4803-BD3F-8FBD063E181A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B5C6F8BD-1AAE-44FB-872D-23A9EB852AA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Allocator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Invented about once per decade</a:t>
            </a:r>
          </a:p>
          <a:p>
            <a:pPr lvl="1" eaLnBrk="1" hangingPunct="1"/>
            <a:r>
              <a:rPr lang="en-US" sz="2400" smtClean="0"/>
              <a:t>Sheldon Best, 1955, for Fortran I</a:t>
            </a:r>
          </a:p>
          <a:p>
            <a:pPr lvl="1" eaLnBrk="1" hangingPunct="1"/>
            <a:r>
              <a:rPr lang="en-US" sz="2400" smtClean="0"/>
              <a:t>Laslo Belady, 1965, for analyzing paging algorithms</a:t>
            </a:r>
          </a:p>
          <a:p>
            <a:pPr lvl="1" eaLnBrk="1" hangingPunct="1"/>
            <a:r>
              <a:rPr lang="en-US" sz="2400" smtClean="0"/>
              <a:t>William Harrison, 1975, ECS compiler work</a:t>
            </a:r>
          </a:p>
          <a:p>
            <a:pPr lvl="1" eaLnBrk="1" hangingPunct="1"/>
            <a:r>
              <a:rPr lang="en-US" sz="2400" smtClean="0"/>
              <a:t>Chris Fraser, 1989, LCC compiler</a:t>
            </a:r>
          </a:p>
          <a:p>
            <a:pPr lvl="1" eaLnBrk="1" hangingPunct="1"/>
            <a:r>
              <a:rPr lang="en-US" sz="2400" smtClean="0"/>
              <a:t>Vincenzo Liberatore, 1997, Rutgers</a:t>
            </a:r>
          </a:p>
          <a:p>
            <a:pPr eaLnBrk="1" hangingPunct="1"/>
            <a:r>
              <a:rPr lang="en-US" sz="2800" smtClean="0"/>
              <a:t>Will be reinvented again, no doubt</a:t>
            </a:r>
          </a:p>
          <a:p>
            <a:pPr eaLnBrk="1" hangingPunct="1"/>
            <a:r>
              <a:rPr lang="en-US" sz="2800" smtClean="0"/>
              <a:t>Many arguments for optimality of this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 Register Allocation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 standard technique is graph coloring</a:t>
            </a:r>
          </a:p>
          <a:p>
            <a:pPr>
              <a:defRPr/>
            </a:pPr>
            <a:r>
              <a:rPr lang="en-US" dirty="0" smtClean="0"/>
              <a:t>Use control and dataflow graphs to derive interference graph</a:t>
            </a:r>
          </a:p>
          <a:p>
            <a:pPr lvl="1">
              <a:defRPr/>
            </a:pPr>
            <a:r>
              <a:rPr lang="en-US" dirty="0" smtClean="0"/>
              <a:t>Nodes are live ranges  (not registers!)</a:t>
            </a:r>
          </a:p>
          <a:p>
            <a:pPr lvl="1">
              <a:defRPr/>
            </a:pPr>
            <a:r>
              <a:rPr lang="en-US" dirty="0" smtClean="0"/>
              <a:t>Edge between (t1,t2) when t1 and t2 cannot be assigned to the same register</a:t>
            </a:r>
          </a:p>
          <a:p>
            <a:pPr lvl="2">
              <a:defRPr/>
            </a:pPr>
            <a:r>
              <a:rPr lang="en-US" dirty="0" smtClean="0"/>
              <a:t>Most commonly, t1 and t2 are both live at the same time</a:t>
            </a:r>
          </a:p>
          <a:p>
            <a:pPr lvl="2">
              <a:defRPr/>
            </a:pPr>
            <a:r>
              <a:rPr lang="en-US" dirty="0" smtClean="0"/>
              <a:t>Can also use to express constraints about registers, etc.</a:t>
            </a:r>
          </a:p>
          <a:p>
            <a:pPr>
              <a:defRPr/>
            </a:pPr>
            <a:r>
              <a:rPr lang="en-US" dirty="0" smtClean="0"/>
              <a:t>Then color the nodes in the graph</a:t>
            </a:r>
          </a:p>
          <a:p>
            <a:pPr lvl="1">
              <a:defRPr/>
            </a:pPr>
            <a:r>
              <a:rPr lang="en-US" dirty="0" smtClean="0"/>
              <a:t>Two nodes connected by an edge may not have same color (i.e., be allocated to same register)</a:t>
            </a:r>
          </a:p>
          <a:p>
            <a:pPr lvl="1">
              <a:defRPr/>
            </a:pPr>
            <a:r>
              <a:rPr lang="en-US" dirty="0" smtClean="0"/>
              <a:t>If more than k colors are needed, insert spill code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91DA22-09D0-4D36-A589-54335D4FB5D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238D2963-2BC4-4FAB-9FE8-7335C95A626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 Ranges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live range is the set of definitions and uses that are related because they flow together</a:t>
            </a:r>
          </a:p>
          <a:p>
            <a:pPr lvl="1"/>
            <a:r>
              <a:rPr lang="en-US" smtClean="0"/>
              <a:t>Every definition can reach every use</a:t>
            </a:r>
          </a:p>
          <a:p>
            <a:pPr lvl="1"/>
            <a:r>
              <a:rPr lang="en-US" smtClean="0"/>
              <a:t>Every use that a definition can reach is in the same live range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E53181-B6A5-4951-BCAD-D22A848884F1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8840CBB2-7D16-4A2B-B4CB-FE8B0B17539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 Ranges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The idea relies on the notion of </a:t>
            </a:r>
            <a:r>
              <a:rPr lang="en-US" i="1" smtClean="0"/>
              <a:t>liveness</a:t>
            </a:r>
            <a:r>
              <a:rPr lang="en-US" smtClean="0"/>
              <a:t>, but not the same as either the set of variables or set of values</a:t>
            </a:r>
          </a:p>
          <a:p>
            <a:pPr lvl="1"/>
            <a:r>
              <a:rPr lang="en-US" smtClean="0"/>
              <a:t>Every value is part of some live range, even anonymous temporaries</a:t>
            </a:r>
          </a:p>
          <a:p>
            <a:pPr lvl="1"/>
            <a:r>
              <a:rPr lang="en-US" smtClean="0"/>
              <a:t>Same name may be part of several different live ranges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6CFF171-74A0-432A-B356-F79186E4E2C2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1185CB22-8711-4832-8EE3-D99059A6D3C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Live Ranges: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loadi</a:t>
            </a:r>
            <a:r>
              <a:rPr lang="en-US" dirty="0" smtClean="0"/>
              <a:t>  …   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rfp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loadai</a:t>
            </a:r>
            <a:r>
              <a:rPr lang="en-US" dirty="0" smtClean="0">
                <a:sym typeface="Symbol"/>
              </a:rPr>
              <a:t>   </a:t>
            </a:r>
            <a:r>
              <a:rPr lang="en-US" dirty="0" err="1" smtClean="0">
                <a:sym typeface="Symbol"/>
              </a:rPr>
              <a:t>rfp</a:t>
            </a:r>
            <a:r>
              <a:rPr lang="en-US" dirty="0" smtClean="0">
                <a:sym typeface="Symbol"/>
              </a:rPr>
              <a:t>, 0  </a:t>
            </a:r>
            <a:r>
              <a:rPr lang="en-US" dirty="0" err="1" smtClean="0">
                <a:sym typeface="Symbol"/>
              </a:rPr>
              <a:t>rw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loadi</a:t>
            </a:r>
            <a:r>
              <a:rPr lang="en-US" dirty="0" smtClean="0">
                <a:sym typeface="Symbol"/>
              </a:rPr>
              <a:t>    2  r2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loadai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rfp,xoffset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rx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loadai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rfp,yoffset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ry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loadai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rfp,zoffset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rz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mult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rw</a:t>
            </a:r>
            <a:r>
              <a:rPr lang="en-US" dirty="0" smtClean="0">
                <a:sym typeface="Symbol"/>
              </a:rPr>
              <a:t>, r2   </a:t>
            </a:r>
            <a:r>
              <a:rPr lang="en-US" dirty="0" err="1" smtClean="0">
                <a:sym typeface="Symbol"/>
              </a:rPr>
              <a:t>rw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/>
              <a:t>mult</a:t>
            </a:r>
            <a:r>
              <a:rPr lang="en-US" dirty="0" smtClean="0"/>
              <a:t>    </a:t>
            </a:r>
            <a:r>
              <a:rPr lang="en-US" dirty="0" err="1" smtClean="0"/>
              <a:t>rw</a:t>
            </a:r>
            <a:r>
              <a:rPr lang="en-US" dirty="0" smtClean="0"/>
              <a:t>, </a:t>
            </a:r>
            <a:r>
              <a:rPr lang="en-US" dirty="0" err="1" smtClean="0"/>
              <a:t>rx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 </a:t>
            </a:r>
            <a:r>
              <a:rPr lang="en-US" dirty="0" err="1" smtClean="0">
                <a:sym typeface="Symbol"/>
              </a:rPr>
              <a:t>rw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mult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rw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ry</a:t>
            </a:r>
            <a:r>
              <a:rPr lang="en-US" dirty="0" smtClean="0">
                <a:sym typeface="Symbol"/>
              </a:rPr>
              <a:t>   </a:t>
            </a:r>
            <a:r>
              <a:rPr lang="en-US" dirty="0" err="1" smtClean="0">
                <a:sym typeface="Symbol"/>
              </a:rPr>
              <a:t>rw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mult</a:t>
            </a:r>
            <a:r>
              <a:rPr lang="en-US" dirty="0" smtClean="0">
                <a:sym typeface="Symbol"/>
              </a:rPr>
              <a:t>    </a:t>
            </a:r>
            <a:r>
              <a:rPr lang="en-US" dirty="0" err="1" smtClean="0">
                <a:sym typeface="Symbol"/>
              </a:rPr>
              <a:t>rw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rz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err="1" smtClean="0">
                <a:sym typeface="Symbol"/>
              </a:rPr>
              <a:t>rw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 smtClean="0">
                <a:sym typeface="Symbol"/>
              </a:rPr>
              <a:t>storeai</a:t>
            </a:r>
            <a:r>
              <a:rPr lang="en-US" dirty="0" smtClean="0">
                <a:sym typeface="Symbol"/>
              </a:rPr>
              <a:t>  </a:t>
            </a:r>
            <a:r>
              <a:rPr lang="en-US" dirty="0" err="1" smtClean="0">
                <a:sym typeface="Symbol"/>
              </a:rPr>
              <a:t>rw</a:t>
            </a:r>
            <a:r>
              <a:rPr lang="en-US" dirty="0" smtClean="0">
                <a:sym typeface="Symbol"/>
              </a:rPr>
              <a:t>   </a:t>
            </a:r>
            <a:r>
              <a:rPr lang="en-US" dirty="0" err="1" smtClean="0">
                <a:sym typeface="Symbol"/>
              </a:rPr>
              <a:t>rfp</a:t>
            </a:r>
            <a:r>
              <a:rPr lang="en-US" dirty="0" smtClean="0">
                <a:sym typeface="Symbol"/>
              </a:rPr>
              <a:t>, 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45088" y="2017713"/>
            <a:ext cx="3084512" cy="3849687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Register   	Interval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rfp</a:t>
            </a:r>
            <a:r>
              <a:rPr lang="en-US" dirty="0" smtClean="0"/>
              <a:t>		[1,11]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rw</a:t>
            </a:r>
            <a:r>
              <a:rPr lang="en-US" dirty="0" smtClean="0"/>
              <a:t>		[2,7]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rw</a:t>
            </a:r>
            <a:r>
              <a:rPr lang="en-US" dirty="0" smtClean="0"/>
              <a:t>		[7,8]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rw</a:t>
            </a:r>
            <a:r>
              <a:rPr lang="en-US" dirty="0" smtClean="0"/>
              <a:t>		[8,9]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rw</a:t>
            </a:r>
            <a:r>
              <a:rPr lang="en-US" dirty="0" smtClean="0"/>
              <a:t>		[9,10]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rw</a:t>
            </a:r>
            <a:r>
              <a:rPr lang="en-US" dirty="0" smtClean="0"/>
              <a:t>		[10,11]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r2		[3,7]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rx</a:t>
            </a:r>
            <a:r>
              <a:rPr lang="en-US" dirty="0" smtClean="0"/>
              <a:t>		[4,8]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ry</a:t>
            </a:r>
            <a:r>
              <a:rPr lang="en-US" dirty="0" smtClean="0"/>
              <a:t>		[5,9]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rz</a:t>
            </a:r>
            <a:r>
              <a:rPr lang="en-US" dirty="0" smtClean="0"/>
              <a:t>		[6,10]</a:t>
            </a:r>
            <a:endParaRPr lang="en-US" dirty="0"/>
          </a:p>
        </p:txBody>
      </p:sp>
      <p:sp>
        <p:nvSpPr>
          <p:cNvPr id="1638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3F7DE77-02E9-4B1A-AD61-6F85078FEDD3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639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9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9B156CDF-7E08-4356-825C-5018BCFAC0D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Coloring by Simplification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Linear-time approximation that generally gives good results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Build: Construct the interference graph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Simplify: Color the graph by repeatedly simplification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Spill: If simplify cannot reduce the graph completely, mark some node for spilling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Select: Assign colors to nodes in the graph </a:t>
            </a: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599D59-8D0D-4F47-BB08-033CF113F49C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2BFED06D-F54D-4000-AE26-2A86E9FAE6D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1. Build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Construct the interference graph </a:t>
            </a:r>
          </a:p>
          <a:p>
            <a:pPr>
              <a:defRPr/>
            </a:pPr>
            <a:r>
              <a:rPr lang="en-US" dirty="0" smtClean="0"/>
              <a:t>Find live ranges – SSA!</a:t>
            </a:r>
          </a:p>
          <a:p>
            <a:pPr lvl="1">
              <a:defRPr/>
            </a:pPr>
            <a:r>
              <a:rPr lang="en-US" dirty="0" smtClean="0"/>
              <a:t>Build SSA form of IR</a:t>
            </a:r>
          </a:p>
          <a:p>
            <a:pPr lvl="1">
              <a:defRPr/>
            </a:pPr>
            <a:r>
              <a:rPr lang="en-US" dirty="0" smtClean="0"/>
              <a:t>Each SSA name is initially a singleton set</a:t>
            </a:r>
          </a:p>
          <a:p>
            <a:pPr lvl="1">
              <a:defRPr/>
            </a:pP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-function means form the union of the sets that includes those names (union-find </a:t>
            </a:r>
            <a:r>
              <a:rPr lang="en-US" dirty="0" err="1" smtClean="0">
                <a:sym typeface="Symbol"/>
              </a:rPr>
              <a:t>algo</a:t>
            </a:r>
            <a:r>
              <a:rPr lang="en-US" dirty="0" smtClean="0">
                <a:sym typeface="Symbol"/>
              </a:rPr>
              <a:t>.)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Resulting sets represent live ranges</a:t>
            </a:r>
          </a:p>
          <a:p>
            <a:pPr lvl="1">
              <a:defRPr/>
            </a:pPr>
            <a:r>
              <a:rPr lang="en-US" dirty="0" smtClean="0"/>
              <a:t>Either rewrite code to use live range names or keep a mapping between SSA names and live-range names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C4DFD2B-907D-46E7-9850-A2AFBF8E0EC6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FD11568-2E64-4627-AB22-D8B60D71D96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1. Build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Use dataflow information to build interference graph</a:t>
            </a:r>
          </a:p>
          <a:p>
            <a:pPr lvl="1"/>
            <a:r>
              <a:rPr lang="en-US" smtClean="0"/>
              <a:t>Nodes = live ranges</a:t>
            </a:r>
          </a:p>
          <a:p>
            <a:pPr lvl="1"/>
            <a:r>
              <a:rPr lang="en-US" smtClean="0"/>
              <a:t>Add an edge in the graph for each pair of live ranges that overlap</a:t>
            </a:r>
          </a:p>
          <a:p>
            <a:pPr lvl="2"/>
            <a:r>
              <a:rPr lang="en-US" smtClean="0"/>
              <a:t>But watch copy operations.  MOV ri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rj does not create interference between ri, rj since they can be the same register if the ranges do not otherwise interfere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5E64A8-5C1D-4FF8-A9A9-443BFDCDA00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F316062A-2AA4-40B3-8139-6AB8D52D702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2. Simplify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Heuristic: Assume we have K registers</a:t>
            </a:r>
          </a:p>
          <a:p>
            <a:pPr>
              <a:defRPr/>
            </a:pPr>
            <a:r>
              <a:rPr lang="en-US" dirty="0" smtClean="0"/>
              <a:t>Find a node </a:t>
            </a:r>
            <a:r>
              <a:rPr lang="en-US" i="1" dirty="0" smtClean="0"/>
              <a:t>m</a:t>
            </a:r>
            <a:r>
              <a:rPr lang="en-US" dirty="0" smtClean="0"/>
              <a:t> with fewer than K neighbors</a:t>
            </a:r>
          </a:p>
          <a:p>
            <a:pPr>
              <a:defRPr/>
            </a:pPr>
            <a:r>
              <a:rPr lang="en-US" dirty="0" smtClean="0"/>
              <a:t>Remove </a:t>
            </a:r>
            <a:r>
              <a:rPr lang="en-US" i="1" dirty="0" smtClean="0"/>
              <a:t>m</a:t>
            </a:r>
            <a:r>
              <a:rPr lang="en-US" dirty="0" smtClean="0"/>
              <a:t> from the graph.  If the resulting graph can be colored, then so can the original graph (the neighbors of </a:t>
            </a:r>
            <a:r>
              <a:rPr lang="en-US" i="1" dirty="0" smtClean="0"/>
              <a:t>m</a:t>
            </a:r>
            <a:r>
              <a:rPr lang="en-US" dirty="0" smtClean="0"/>
              <a:t> have at most K-1 colors among them)</a:t>
            </a:r>
          </a:p>
          <a:p>
            <a:pPr>
              <a:defRPr/>
            </a:pPr>
            <a:r>
              <a:rPr lang="en-US" dirty="0" smtClean="0"/>
              <a:t>Repeat by removing and pushing on a stack all nodes with degree less than K</a:t>
            </a:r>
          </a:p>
          <a:p>
            <a:pPr lvl="1">
              <a:defRPr/>
            </a:pPr>
            <a:r>
              <a:rPr lang="en-US" dirty="0" smtClean="0"/>
              <a:t>Each simplification decreases other node degrees – may make more simplifications possible</a:t>
            </a:r>
            <a:endParaRPr lang="en-US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B2756A9-C72B-4D8D-82A5-774791FF854D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A69198B3-7BDA-4C0A-84AF-582A41D1ADC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 with k = 3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E95875-2C8A-41CF-BEC3-96B256436058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AF5FCDA0-90BA-419A-B31E-39D35B69DA0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10" name="Oval 6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1295400" y="3505200"/>
            <a:ext cx="549275" cy="549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/>
              <a:t>a</a:t>
            </a:r>
          </a:p>
        </p:txBody>
      </p:sp>
      <p:sp>
        <p:nvSpPr>
          <p:cNvPr id="21511" name="Oval 7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3352800" y="3489325"/>
            <a:ext cx="549275" cy="549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/>
              <a:t>d</a:t>
            </a:r>
          </a:p>
        </p:txBody>
      </p:sp>
      <p:sp>
        <p:nvSpPr>
          <p:cNvPr id="21512" name="Oval 8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4479925" y="3429000"/>
            <a:ext cx="549275" cy="549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/>
              <a:t>e</a:t>
            </a:r>
          </a:p>
        </p:txBody>
      </p:sp>
      <p:sp>
        <p:nvSpPr>
          <p:cNvPr id="21513" name="Oval 9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2286000" y="2514600"/>
            <a:ext cx="549275" cy="549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/>
              <a:t>b</a:t>
            </a:r>
          </a:p>
        </p:txBody>
      </p:sp>
      <p:sp>
        <p:nvSpPr>
          <p:cNvPr id="21514" name="Oval 10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2346325" y="4495800"/>
            <a:ext cx="549275" cy="549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r>
              <a:rPr lang="en-US"/>
              <a:t>c</a:t>
            </a:r>
          </a:p>
        </p:txBody>
      </p:sp>
      <p:cxnSp>
        <p:nvCxnSpPr>
          <p:cNvPr id="21515" name="Straight Connector 12"/>
          <p:cNvCxnSpPr>
            <a:cxnSpLocks noChangeShapeType="1"/>
            <a:stCxn id="21513" idx="3"/>
            <a:endCxn id="21510" idx="7"/>
          </p:cNvCxnSpPr>
          <p:nvPr>
            <p:custDataLst>
              <p:tags r:id="rId10"/>
            </p:custDataLst>
          </p:nvPr>
        </p:nvCxnSpPr>
        <p:spPr bwMode="auto">
          <a:xfrm rot="5400000">
            <a:off x="1763713" y="2982913"/>
            <a:ext cx="603250" cy="603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Straight Connector 14"/>
          <p:cNvCxnSpPr>
            <a:cxnSpLocks noChangeShapeType="1"/>
            <a:stCxn id="21513" idx="5"/>
            <a:endCxn id="215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2800350" y="2936876"/>
            <a:ext cx="587375" cy="6794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Straight Connector 16"/>
          <p:cNvCxnSpPr>
            <a:cxnSpLocks noChangeShapeType="1"/>
            <a:stCxn id="21510" idx="5"/>
            <a:endCxn id="21514" idx="1"/>
          </p:cNvCxnSpPr>
          <p:nvPr>
            <p:custDataLst>
              <p:tags r:id="rId12"/>
            </p:custDataLst>
          </p:nvPr>
        </p:nvCxnSpPr>
        <p:spPr bwMode="auto">
          <a:xfrm rot="16200000" flipH="1">
            <a:off x="1793876" y="3943350"/>
            <a:ext cx="603250" cy="663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Straight Connector 18"/>
          <p:cNvCxnSpPr>
            <a:cxnSpLocks noChangeShapeType="1"/>
            <a:stCxn id="21514" idx="7"/>
            <a:endCxn id="21511" idx="3"/>
          </p:cNvCxnSpPr>
          <p:nvPr>
            <p:custDataLst>
              <p:tags r:id="rId13"/>
            </p:custDataLst>
          </p:nvPr>
        </p:nvCxnSpPr>
        <p:spPr bwMode="auto">
          <a:xfrm rot="5400000" flipH="1" flipV="1">
            <a:off x="2814638" y="3957638"/>
            <a:ext cx="619125" cy="619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Straight Connector 20"/>
          <p:cNvCxnSpPr>
            <a:cxnSpLocks noChangeShapeType="1"/>
            <a:stCxn id="21513" idx="4"/>
            <a:endCxn id="21514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1874838" y="3749675"/>
            <a:ext cx="1431925" cy="60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Straight Connector 22"/>
          <p:cNvCxnSpPr>
            <a:cxnSpLocks noChangeShapeType="1"/>
            <a:stCxn id="21511" idx="6"/>
            <a:endCxn id="21512" idx="2"/>
          </p:cNvCxnSpPr>
          <p:nvPr>
            <p:custDataLst>
              <p:tags r:id="rId15"/>
            </p:custDataLst>
          </p:nvPr>
        </p:nvCxnSpPr>
        <p:spPr bwMode="auto">
          <a:xfrm flipV="1">
            <a:off x="3902075" y="3703638"/>
            <a:ext cx="577850" cy="60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Straight Connector 24"/>
          <p:cNvCxnSpPr>
            <a:cxnSpLocks noChangeShapeType="1"/>
            <a:stCxn id="21512" idx="1"/>
            <a:endCxn id="21513" idx="6"/>
          </p:cNvCxnSpPr>
          <p:nvPr>
            <p:custDataLst>
              <p:tags r:id="rId16"/>
            </p:custDataLst>
          </p:nvPr>
        </p:nvCxnSpPr>
        <p:spPr bwMode="auto">
          <a:xfrm rot="16200000" flipV="1">
            <a:off x="3337719" y="2286794"/>
            <a:ext cx="720725" cy="17256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CC1CC8-1A5D-4222-9DAD-E9C01914FCE8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28E5C56-36F5-4328-8861-D3CB6B25403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allocation constraints</a:t>
            </a:r>
          </a:p>
          <a:p>
            <a:pPr eaLnBrk="1" hangingPunct="1"/>
            <a:r>
              <a:rPr lang="en-US" smtClean="0"/>
              <a:t>Local methods</a:t>
            </a:r>
          </a:p>
          <a:p>
            <a:pPr lvl="1" eaLnBrk="1" hangingPunct="1"/>
            <a:r>
              <a:rPr lang="en-US" smtClean="0"/>
              <a:t>Faster compile, slower code, but good enough for lots of things (JITs, …)</a:t>
            </a:r>
          </a:p>
          <a:p>
            <a:pPr eaLnBrk="1" hangingPunct="1"/>
            <a:r>
              <a:rPr lang="en-US" smtClean="0"/>
              <a:t>Global allocation – register coloring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3. Spill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If simplify stops because all nodes have degree ≥ k, mark some node for spilling</a:t>
            </a:r>
          </a:p>
          <a:p>
            <a:pPr lvl="1">
              <a:defRPr/>
            </a:pPr>
            <a:r>
              <a:rPr lang="en-US" dirty="0" smtClean="0"/>
              <a:t>This node is in memory during execution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 Spilled node no longer interferes with remaining nodes, reducing their degree.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Continue by removing spilled node and push on the stack (optimistic – hope that spilled node does not interfere with remaining nodes – Briggs allocator)</a:t>
            </a:r>
            <a:endParaRPr lang="en-US" dirty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8DEC3A-FBD7-4CDD-907B-509B900A1CA5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112A8DE-F565-4E86-AFA7-2B89C0403DA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3. Spill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Spill decisions should be based on costs of spilling different values </a:t>
            </a:r>
          </a:p>
          <a:p>
            <a:r>
              <a:rPr lang="en-US" smtClean="0"/>
              <a:t>Issues</a:t>
            </a:r>
          </a:p>
          <a:p>
            <a:pPr lvl="1"/>
            <a:r>
              <a:rPr lang="en-US" smtClean="0"/>
              <a:t>Address computation needed for spill</a:t>
            </a:r>
          </a:p>
          <a:p>
            <a:pPr lvl="1"/>
            <a:r>
              <a:rPr lang="en-US" smtClean="0"/>
              <a:t>Cost of memory operation</a:t>
            </a:r>
          </a:p>
          <a:p>
            <a:pPr lvl="1"/>
            <a:r>
              <a:rPr lang="en-US" smtClean="0"/>
              <a:t>Estimated execution frequency</a:t>
            </a:r>
          </a:p>
          <a:p>
            <a:pPr lvl="2"/>
            <a:r>
              <a:rPr lang="en-US" smtClean="0"/>
              <a:t>(e.g., inner loops first)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AE2F44A-BBCD-40D9-9359-FC6F491CFF40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F1678E8A-5D4C-499C-957F-A37C0E93139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4. Select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Assign nodes to colors in the graph:</a:t>
            </a:r>
          </a:p>
          <a:p>
            <a:pPr lvl="1">
              <a:defRPr/>
            </a:pPr>
            <a:r>
              <a:rPr lang="en-US" dirty="0" smtClean="0"/>
              <a:t>Start with empty graph</a:t>
            </a:r>
          </a:p>
          <a:p>
            <a:pPr lvl="1">
              <a:defRPr/>
            </a:pPr>
            <a:r>
              <a:rPr lang="en-US" dirty="0" smtClean="0"/>
              <a:t>Rebuild original graph by repeatedly adding node from top of the stack</a:t>
            </a:r>
          </a:p>
          <a:p>
            <a:pPr lvl="2">
              <a:defRPr/>
            </a:pPr>
            <a:r>
              <a:rPr lang="en-US" dirty="0" smtClean="0"/>
              <a:t>(When we do this, there must be a color for it if it didn’t represent a potential spill – pick a different color from any adjacent node)</a:t>
            </a:r>
          </a:p>
          <a:p>
            <a:pPr lvl="1">
              <a:defRPr/>
            </a:pPr>
            <a:r>
              <a:rPr lang="en-US" dirty="0" smtClean="0"/>
              <a:t>When a potential spill node is popped it may not be colorable (neighbors may have k colors already).  This is an actual spill.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2BCDC5-7E48-4C1C-BBE6-EB6A69E4B5C6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D99F79E-14D4-4B89-B064-F1DA2CD3489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Example with k = 3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739E30-25C5-44D9-BB62-456CF2BE8AED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EA6DC8AF-BDB6-48CC-85F2-47D9B866C7E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6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2286000"/>
            <a:ext cx="1600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/>
              <a:t>Stack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b</a:t>
            </a:r>
          </a:p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5. Start Over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If Select phase cannot color some node (must be a potential spill node), add load instructions before each use and stores after each definition</a:t>
            </a:r>
          </a:p>
          <a:p>
            <a:pPr lvl="1">
              <a:defRPr/>
            </a:pPr>
            <a:r>
              <a:rPr lang="en-US" dirty="0" smtClean="0"/>
              <a:t>Creates new temporaries with tiny live ranges</a:t>
            </a:r>
          </a:p>
          <a:p>
            <a:pPr>
              <a:defRPr/>
            </a:pPr>
            <a:r>
              <a:rPr lang="en-US" dirty="0" smtClean="0"/>
              <a:t>Repeat from beginning</a:t>
            </a:r>
          </a:p>
          <a:p>
            <a:pPr lvl="1">
              <a:defRPr/>
            </a:pPr>
            <a:r>
              <a:rPr lang="en-US" dirty="0" smtClean="0"/>
              <a:t>Iterate until Simplify succeeds</a:t>
            </a:r>
          </a:p>
          <a:p>
            <a:pPr lvl="1">
              <a:defRPr/>
            </a:pPr>
            <a:r>
              <a:rPr lang="en-US" dirty="0" smtClean="0"/>
              <a:t>In practice a couple of iterations are enough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3764F8-FD26-4CEE-B1BD-9668E71CA7D3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E5AA7B00-7C64-483B-A565-A376F9F49D6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Coalescing Live Ranges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Idea: if two live ranges are connected by a copy operation (MOV ri </a:t>
            </a:r>
            <a:r>
              <a:rPr lang="en-US" smtClean="0">
                <a:sym typeface="Symbol" pitchFamily="18" charset="2"/>
              </a:rPr>
              <a:t> rj) do not otherwise interfere, then the live ranges can be coalesced (combined)</a:t>
            </a:r>
          </a:p>
          <a:p>
            <a:pPr lvl="1"/>
            <a:r>
              <a:rPr lang="en-US" smtClean="0">
                <a:sym typeface="Symbol" pitchFamily="18" charset="2"/>
              </a:rPr>
              <a:t>Rewrite all references to rj to use ri</a:t>
            </a:r>
          </a:p>
          <a:p>
            <a:pPr lvl="1"/>
            <a:r>
              <a:rPr lang="en-US" smtClean="0">
                <a:sym typeface="Symbol" pitchFamily="18" charset="2"/>
              </a:rPr>
              <a:t>Remove the copy instruction</a:t>
            </a:r>
          </a:p>
          <a:p>
            <a:r>
              <a:rPr lang="en-US" smtClean="0">
                <a:sym typeface="Symbol" pitchFamily="18" charset="2"/>
              </a:rPr>
              <a:t>Then need to fix up interference graph</a:t>
            </a:r>
            <a:endParaRPr lang="en-US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0AC6F9F-893A-4F62-9B49-7D1EA5D6E93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6C28F82C-6082-4B6B-8105-DD2244911B87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Makes the code smaller, faster (no copy operation)</a:t>
            </a:r>
          </a:p>
          <a:p>
            <a:pPr>
              <a:defRPr/>
            </a:pPr>
            <a:r>
              <a:rPr lang="en-US" dirty="0" smtClean="0"/>
              <a:t>Shrinks set of live ranges</a:t>
            </a:r>
          </a:p>
          <a:p>
            <a:pPr>
              <a:defRPr/>
            </a:pPr>
            <a:r>
              <a:rPr lang="en-US" dirty="0" smtClean="0"/>
              <a:t>Reduces the degree of any live range that interfered with both live ranges </a:t>
            </a:r>
            <a:r>
              <a:rPr lang="en-US" dirty="0" err="1" smtClean="0"/>
              <a:t>ri</a:t>
            </a:r>
            <a:r>
              <a:rPr lang="en-US" dirty="0" smtClean="0"/>
              <a:t>, </a:t>
            </a:r>
            <a:r>
              <a:rPr lang="en-US" dirty="0" err="1" smtClean="0"/>
              <a:t>rj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But: coalescing two live ranges can prevent coalescing of others, so ordering matters</a:t>
            </a:r>
          </a:p>
          <a:p>
            <a:pPr lvl="1">
              <a:defRPr/>
            </a:pPr>
            <a:r>
              <a:rPr lang="en-US" dirty="0" smtClean="0"/>
              <a:t>Best: Coalesce most frequently executed ranges first (e.g., inner loops)</a:t>
            </a:r>
          </a:p>
          <a:p>
            <a:pPr>
              <a:defRPr/>
            </a:pPr>
            <a:r>
              <a:rPr lang="en-US" dirty="0" smtClean="0"/>
              <a:t>Can have a substantial payoff – do it!</a:t>
            </a:r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B2FB103-F574-422E-8F74-50F44A91316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A8316EB8-1B1B-41EA-B4B9-A31E990704D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Overall Structure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AA66E6-2324-4F6C-A91F-6928C2BF8B3D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64C62758-FE11-4D95-9E61-8B4BD476565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048000"/>
            <a:ext cx="10668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Find live ranges</a:t>
            </a:r>
          </a:p>
        </p:txBody>
      </p:sp>
      <p:sp>
        <p:nvSpPr>
          <p:cNvPr id="297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Build int. graph</a:t>
            </a:r>
          </a:p>
        </p:txBody>
      </p:sp>
      <p:sp>
        <p:nvSpPr>
          <p:cNvPr id="297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Coalesce</a:t>
            </a:r>
          </a:p>
        </p:txBody>
      </p:sp>
      <p:sp>
        <p:nvSpPr>
          <p:cNvPr id="2970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816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Spill Costs</a:t>
            </a:r>
          </a:p>
        </p:txBody>
      </p:sp>
      <p:sp>
        <p:nvSpPr>
          <p:cNvPr id="2970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53200" y="30480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Find Coloring</a:t>
            </a:r>
          </a:p>
        </p:txBody>
      </p:sp>
      <p:cxnSp>
        <p:nvCxnSpPr>
          <p:cNvPr id="29707" name="Straight Arrow Connector 12"/>
          <p:cNvCxnSpPr>
            <a:cxnSpLocks noChangeShapeType="1"/>
            <a:stCxn id="29702" idx="3"/>
            <a:endCxn id="29703" idx="1"/>
          </p:cNvCxnSpPr>
          <p:nvPr>
            <p:custDataLst>
              <p:tags r:id="rId10"/>
            </p:custDataLst>
          </p:nvPr>
        </p:nvCxnSpPr>
        <p:spPr bwMode="auto">
          <a:xfrm>
            <a:off x="1905000" y="3429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Straight Arrow Connector 14"/>
          <p:cNvCxnSpPr>
            <a:cxnSpLocks noChangeShapeType="1"/>
            <a:stCxn id="29703" idx="3"/>
            <a:endCxn id="29704" idx="1"/>
          </p:cNvCxnSpPr>
          <p:nvPr>
            <p:custDataLst>
              <p:tags r:id="rId11"/>
            </p:custDataLst>
          </p:nvPr>
        </p:nvCxnSpPr>
        <p:spPr bwMode="auto">
          <a:xfrm>
            <a:off x="3429000" y="34290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Straight Arrow Connector 16"/>
          <p:cNvCxnSpPr>
            <a:cxnSpLocks noChangeShapeType="1"/>
            <a:stCxn id="29704" idx="3"/>
            <a:endCxn id="29705" idx="1"/>
          </p:cNvCxnSpPr>
          <p:nvPr>
            <p:custDataLst>
              <p:tags r:id="rId12"/>
            </p:custDataLst>
          </p:nvPr>
        </p:nvCxnSpPr>
        <p:spPr bwMode="auto">
          <a:xfrm>
            <a:off x="4876800" y="34290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0" name="Straight Arrow Connector 18"/>
          <p:cNvCxnSpPr>
            <a:cxnSpLocks noChangeShapeType="1"/>
            <a:stCxn id="29705" idx="3"/>
            <a:endCxn id="29706" idx="1"/>
          </p:cNvCxnSpPr>
          <p:nvPr>
            <p:custDataLst>
              <p:tags r:id="rId13"/>
            </p:custDataLst>
          </p:nvPr>
        </p:nvCxnSpPr>
        <p:spPr bwMode="auto">
          <a:xfrm>
            <a:off x="6324600" y="34290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1" name="Rectangle 1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33800" y="4419600"/>
            <a:ext cx="1143000" cy="76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/>
              <a:t>Insert Spills</a:t>
            </a:r>
          </a:p>
        </p:txBody>
      </p:sp>
      <p:cxnSp>
        <p:nvCxnSpPr>
          <p:cNvPr id="29712" name="Straight Arrow Connector 21"/>
          <p:cNvCxnSpPr>
            <a:cxnSpLocks noChangeShapeType="1"/>
            <a:stCxn id="29706" idx="3"/>
          </p:cNvCxnSpPr>
          <p:nvPr>
            <p:custDataLst>
              <p:tags r:id="rId15"/>
            </p:custDataLst>
          </p:nvPr>
        </p:nvCxnSpPr>
        <p:spPr bwMode="auto">
          <a:xfrm>
            <a:off x="7696200" y="3429000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TextBox 2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48600" y="3048000"/>
            <a:ext cx="1054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No Spills</a:t>
            </a:r>
          </a:p>
        </p:txBody>
      </p:sp>
      <p:cxnSp>
        <p:nvCxnSpPr>
          <p:cNvPr id="29714" name="Shape 24"/>
          <p:cNvCxnSpPr>
            <a:cxnSpLocks noChangeShapeType="1"/>
            <a:stCxn id="29704" idx="3"/>
            <a:endCxn id="29703" idx="1"/>
          </p:cNvCxnSpPr>
          <p:nvPr>
            <p:custDataLst>
              <p:tags r:id="rId17"/>
            </p:custDataLst>
          </p:nvPr>
        </p:nvCxnSpPr>
        <p:spPr bwMode="auto">
          <a:xfrm flipH="1">
            <a:off x="2286000" y="3429000"/>
            <a:ext cx="2590800" cy="1588"/>
          </a:xfrm>
          <a:prstGeom prst="curvedConnector5">
            <a:avLst>
              <a:gd name="adj1" fmla="val -8824"/>
              <a:gd name="adj2" fmla="val -51618704"/>
              <a:gd name="adj3" fmla="val 108824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5" name="TextBox 3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86000" y="2133600"/>
            <a:ext cx="272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More Coalescing Possible</a:t>
            </a:r>
          </a:p>
        </p:txBody>
      </p:sp>
      <p:cxnSp>
        <p:nvCxnSpPr>
          <p:cNvPr id="29716" name="Straight Arrow Connector 33"/>
          <p:cNvCxnSpPr>
            <a:cxnSpLocks noChangeShapeType="1"/>
            <a:endCxn id="29702" idx="1"/>
          </p:cNvCxnSpPr>
          <p:nvPr>
            <p:custDataLst>
              <p:tags r:id="rId19"/>
            </p:custDataLst>
          </p:nvPr>
        </p:nvCxnSpPr>
        <p:spPr bwMode="auto">
          <a:xfrm>
            <a:off x="381000" y="34290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Shape 36"/>
          <p:cNvCxnSpPr>
            <a:cxnSpLocks noChangeShapeType="1"/>
            <a:stCxn id="29706" idx="2"/>
            <a:endCxn id="29711" idx="3"/>
          </p:cNvCxnSpPr>
          <p:nvPr>
            <p:custDataLst>
              <p:tags r:id="rId20"/>
            </p:custDataLst>
          </p:nvPr>
        </p:nvCxnSpPr>
        <p:spPr bwMode="auto">
          <a:xfrm rot="5400000">
            <a:off x="5505450" y="3181350"/>
            <a:ext cx="990600" cy="22479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8" name="TextBox 3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16738" y="4125913"/>
            <a:ext cx="703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Spills</a:t>
            </a:r>
          </a:p>
        </p:txBody>
      </p:sp>
      <p:cxnSp>
        <p:nvCxnSpPr>
          <p:cNvPr id="29719" name="Curved Connector 39"/>
          <p:cNvCxnSpPr>
            <a:cxnSpLocks noChangeShapeType="1"/>
            <a:stCxn id="29711" idx="1"/>
            <a:endCxn id="29702" idx="1"/>
          </p:cNvCxnSpPr>
          <p:nvPr>
            <p:custDataLst>
              <p:tags r:id="rId22"/>
            </p:custDataLst>
          </p:nvPr>
        </p:nvCxnSpPr>
        <p:spPr bwMode="auto">
          <a:xfrm rot="10800000">
            <a:off x="838200" y="3429000"/>
            <a:ext cx="2895600" cy="1371600"/>
          </a:xfrm>
          <a:prstGeom prst="curvedConnector3">
            <a:avLst>
              <a:gd name="adj1" fmla="val 11249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Need to deal with irregularities in the register set</a:t>
            </a:r>
          </a:p>
          <a:p>
            <a:pPr lvl="1">
              <a:defRPr/>
            </a:pPr>
            <a:r>
              <a:rPr lang="en-US" dirty="0" smtClean="0"/>
              <a:t>Some operations require dedicated registers (</a:t>
            </a:r>
            <a:r>
              <a:rPr lang="en-US" dirty="0" err="1" smtClean="0"/>
              <a:t>idiv</a:t>
            </a:r>
            <a:r>
              <a:rPr lang="en-US" dirty="0" smtClean="0"/>
              <a:t> in x86, split address/data registers in M68k and </a:t>
            </a:r>
            <a:r>
              <a:rPr lang="en-US" dirty="0" err="1" smtClean="0"/>
              <a:t>othres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Register conventions like function results, use of registers across calls, etc.</a:t>
            </a:r>
          </a:p>
          <a:p>
            <a:pPr>
              <a:defRPr/>
            </a:pPr>
            <a:r>
              <a:rPr lang="en-US" dirty="0" smtClean="0"/>
              <a:t>Model by </a:t>
            </a:r>
            <a:r>
              <a:rPr lang="en-US" dirty="0" err="1" smtClean="0"/>
              <a:t>precoloring</a:t>
            </a:r>
            <a:r>
              <a:rPr lang="en-US" dirty="0" smtClean="0"/>
              <a:t> nodes, adding constraints in the graph, etc.</a:t>
            </a:r>
            <a:endParaRPr lang="en-US" dirty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256EE7-315F-42EA-91C7-72E616AD4424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86727915-E42E-4728-AFF4-78C7F5142EF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The interference graph representation drives the time and space requirements for the allocator (&amp; maybe the compiler)</a:t>
            </a:r>
          </a:p>
          <a:p>
            <a:pPr>
              <a:defRPr/>
            </a:pPr>
            <a:r>
              <a:rPr lang="en-US" dirty="0" smtClean="0"/>
              <a:t>Not unknown to have O(5K) nodes and O(1M) edges</a:t>
            </a:r>
          </a:p>
          <a:p>
            <a:pPr>
              <a:defRPr/>
            </a:pPr>
            <a:r>
              <a:rPr lang="en-US" dirty="0" smtClean="0"/>
              <a:t>Dual representation works best</a:t>
            </a:r>
          </a:p>
          <a:p>
            <a:pPr lvl="1">
              <a:defRPr/>
            </a:pPr>
            <a:r>
              <a:rPr lang="en-US" dirty="0" smtClean="0"/>
              <a:t>Triangular bit matrix for efficient access to interference information</a:t>
            </a:r>
          </a:p>
          <a:p>
            <a:pPr lvl="1">
              <a:defRPr/>
            </a:pPr>
            <a:r>
              <a:rPr lang="en-US" dirty="0" smtClean="0"/>
              <a:t>Vector of adjacency vectors for efficient access to node neighbors</a:t>
            </a:r>
            <a:endParaRPr lang="en-US" dirty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D1CCF3-0034-469E-AB69-F98138E270A1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D3F2964B-6C74-4156-A310-6B776D261D23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CFA424-B7E6-44D7-B6FF-E16AA19F88E2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3E7CF100-6C6E-426A-834C-D35396A9022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Intermediate code typically assumes infinite number of registers</a:t>
            </a:r>
          </a:p>
          <a:p>
            <a:pPr eaLnBrk="1" hangingPunct="1"/>
            <a:r>
              <a:rPr lang="en-US" sz="2800" smtClean="0"/>
              <a:t>Real machine has k registers available</a:t>
            </a:r>
          </a:p>
          <a:p>
            <a:pPr eaLnBrk="1" hangingPunct="1"/>
            <a:r>
              <a:rPr lang="en-US" sz="2800" smtClean="0"/>
              <a:t>Goals</a:t>
            </a:r>
          </a:p>
          <a:p>
            <a:pPr lvl="1" eaLnBrk="1" hangingPunct="1"/>
            <a:r>
              <a:rPr lang="en-US" sz="2400" smtClean="0"/>
              <a:t>Produce correct code that uses k or fewer registers</a:t>
            </a:r>
          </a:p>
          <a:p>
            <a:pPr lvl="1" eaLnBrk="1" hangingPunct="1"/>
            <a:r>
              <a:rPr lang="en-US" sz="2400" smtClean="0"/>
              <a:t>Minimize added loads and stores</a:t>
            </a:r>
          </a:p>
          <a:p>
            <a:pPr lvl="1" eaLnBrk="1" hangingPunct="1"/>
            <a:r>
              <a:rPr lang="en-US" sz="2400" smtClean="0"/>
              <a:t>Minimize space needed for spilled values</a:t>
            </a:r>
          </a:p>
          <a:p>
            <a:pPr lvl="1" eaLnBrk="1" hangingPunct="1"/>
            <a:r>
              <a:rPr lang="en-US" sz="2400" smtClean="0"/>
              <a:t>Do this efficiently – O(n), O(n log n), maybe O(n</a:t>
            </a:r>
            <a:r>
              <a:rPr lang="en-US" sz="2400" baseline="30000" smtClean="0"/>
              <a:t>2</a:t>
            </a:r>
            <a:r>
              <a:rPr lang="en-US" sz="2400" smtClean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F9B6EF-5355-40FE-8729-1E0DDBABDFC3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7258E35-1409-4DB8-BA17-CE3BE6EE5DD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That’s It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Modulo all the picky details, that is…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C1DE53-CD1B-4C1C-A9E1-32AA94BA34AA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FBD57ED-7813-4256-AD68-304F842355D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Allocation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 each point in the code, pick the values to keep in registers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Insert code to move values between registers and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No additional transformations – scheduling should have done its job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But we will usually rerun scheduling after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Minimize inserted code, both dynamically and statically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7E1E92-2502-4372-A55A-985B73F1B346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CB58F77F-ADDA-4E0A-81C8-DFDE1534966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Allocation vs Assignment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Allocation: deciding which values to keep in registers</a:t>
            </a:r>
          </a:p>
          <a:p>
            <a:pPr eaLnBrk="1" hangingPunct="1"/>
            <a:r>
              <a:rPr lang="en-US" smtClean="0"/>
              <a:t>Assignment: choosing specific registers for values</a:t>
            </a:r>
          </a:p>
          <a:p>
            <a:pPr eaLnBrk="1" hangingPunct="1"/>
            <a:r>
              <a:rPr lang="en-US" smtClean="0"/>
              <a:t>Compiler must do both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DE16D01-3BE2-43A8-954C-A81E696C8A8B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71567116-FEE2-4BDB-A21D-34EC62C0ABE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Register Allocation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Apply to basic blocks</a:t>
            </a:r>
          </a:p>
          <a:p>
            <a:pPr eaLnBrk="1" hangingPunct="1"/>
            <a:r>
              <a:rPr lang="en-US" smtClean="0"/>
              <a:t>Produces decent register usage inside a block</a:t>
            </a:r>
          </a:p>
          <a:p>
            <a:pPr lvl="1" eaLnBrk="1" hangingPunct="1"/>
            <a:r>
              <a:rPr lang="en-US" smtClean="0"/>
              <a:t>But can have inefficiencies at boundaries between blocks</a:t>
            </a:r>
          </a:p>
          <a:p>
            <a:pPr eaLnBrk="1" hangingPunct="1"/>
            <a:r>
              <a:rPr lang="en-US" smtClean="0"/>
              <a:t>Two variations: top-down, bottom-up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Top-down Local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Principle: keep most heavily used values in registers</a:t>
            </a:r>
          </a:p>
          <a:p>
            <a:pPr lvl="1">
              <a:defRPr/>
            </a:pPr>
            <a:r>
              <a:rPr lang="en-US" dirty="0" smtClean="0"/>
              <a:t>Priority = # of times register referenced in block</a:t>
            </a:r>
          </a:p>
          <a:p>
            <a:pPr>
              <a:defRPr/>
            </a:pPr>
            <a:r>
              <a:rPr lang="en-US" dirty="0" smtClean="0"/>
              <a:t>If more virtual registers than physical, </a:t>
            </a:r>
          </a:p>
          <a:p>
            <a:pPr lvl="1">
              <a:defRPr/>
            </a:pPr>
            <a:r>
              <a:rPr lang="en-US" dirty="0" smtClean="0"/>
              <a:t>Reserve some registers for values allocated to memory</a:t>
            </a:r>
          </a:p>
          <a:p>
            <a:pPr lvl="2">
              <a:defRPr/>
            </a:pPr>
            <a:r>
              <a:rPr lang="en-US" dirty="0" smtClean="0"/>
              <a:t>Need enough to address and load two operands and store result</a:t>
            </a:r>
          </a:p>
          <a:p>
            <a:pPr lvl="1">
              <a:defRPr/>
            </a:pPr>
            <a:r>
              <a:rPr lang="en-US" dirty="0" smtClean="0"/>
              <a:t>Other registers dedicated to “hot” values</a:t>
            </a:r>
          </a:p>
          <a:p>
            <a:pPr lvl="2">
              <a:defRPr/>
            </a:pPr>
            <a:r>
              <a:rPr lang="en-US" dirty="0" smtClean="0"/>
              <a:t>(But are tied up for entire block with particular value, even if only needed for part of the block)</a:t>
            </a:r>
            <a:endParaRPr lang="en-US" dirty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8C4D0B-D430-4D84-AEA2-F336999AF8A1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4E68DF25-6550-4AD0-AA0B-E6FFA2E470E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Bottom-up Local Allocation (1)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Keep a list of available registers (initially all registers at beginning of block)</a:t>
            </a:r>
          </a:p>
          <a:p>
            <a:r>
              <a:rPr lang="en-US" smtClean="0"/>
              <a:t>Scan the code</a:t>
            </a:r>
          </a:p>
          <a:p>
            <a:r>
              <a:rPr lang="en-US" smtClean="0"/>
              <a:t>Allocate a register when one is needed</a:t>
            </a:r>
          </a:p>
          <a:p>
            <a:r>
              <a:rPr lang="en-US" smtClean="0"/>
              <a:t>Free register as soon as possible</a:t>
            </a:r>
          </a:p>
          <a:p>
            <a:pPr lvl="1"/>
            <a:r>
              <a:rPr lang="en-US" smtClean="0"/>
              <a:t>In x:=y op z, free y and z if they are no longer needed before allocating x</a:t>
            </a:r>
          </a:p>
          <a:p>
            <a:pPr lvl="1"/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7297D4B-7C72-4F4A-B2A9-8F1738FFB8B6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05414144-F9DC-4026-B85F-085EC486DE8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Bottom-up Local Allocation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no registers are free when one is needed for allocation:</a:t>
            </a:r>
          </a:p>
          <a:p>
            <a:pPr lvl="1"/>
            <a:r>
              <a:rPr lang="en-US" smtClean="0"/>
              <a:t>Look at values assigned to registers – find the one not needed for longest forward stretch in the code</a:t>
            </a:r>
          </a:p>
          <a:p>
            <a:pPr lvl="1"/>
            <a:r>
              <a:rPr lang="en-US" smtClean="0"/>
              <a:t>Insert code to spill the value to memory and insert code to reload it when needed later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004AB56-C391-491C-8C6B-E4EA7951A45C}" type="datetime1">
              <a:rPr lang="en-US" smtClean="0"/>
              <a:t>11/22/2011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P-</a:t>
            </a:r>
            <a:fld id="{B992A7F6-DEFD-4E36-B4CE-E30184C0E87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78fa9531-9fbf-44ca-8789-8f7eab6e5dc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564</TotalTime>
  <Words>1790</Words>
  <Application>Microsoft Office PowerPoint</Application>
  <PresentationFormat>On-screen Show (4:3)</PresentationFormat>
  <Paragraphs>300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CSE P 501 – Compilers</vt:lpstr>
      <vt:lpstr>Agenda</vt:lpstr>
      <vt:lpstr>k</vt:lpstr>
      <vt:lpstr>Register Allocation</vt:lpstr>
      <vt:lpstr>Allocation vs Assignment</vt:lpstr>
      <vt:lpstr>Local Register Allocation</vt:lpstr>
      <vt:lpstr>Top-down Local Allocation</vt:lpstr>
      <vt:lpstr>Bottom-up Local Allocation (1)</vt:lpstr>
      <vt:lpstr>Bottom-up Local Allocation (2)</vt:lpstr>
      <vt:lpstr>Bottom-Up Allocator</vt:lpstr>
      <vt:lpstr>Global Register Allocation</vt:lpstr>
      <vt:lpstr>Live Ranges (1)</vt:lpstr>
      <vt:lpstr>Live Ranges (2)</vt:lpstr>
      <vt:lpstr>Live Ranges: Example</vt:lpstr>
      <vt:lpstr>Coloring by Simplification</vt:lpstr>
      <vt:lpstr>1. Build</vt:lpstr>
      <vt:lpstr>1. Build</vt:lpstr>
      <vt:lpstr>2. Simplify</vt:lpstr>
      <vt:lpstr>Example with k = 3</vt:lpstr>
      <vt:lpstr>3. Spill</vt:lpstr>
      <vt:lpstr>3. Spill</vt:lpstr>
      <vt:lpstr>4. Select</vt:lpstr>
      <vt:lpstr>Example with k = 3</vt:lpstr>
      <vt:lpstr>5. Start Over </vt:lpstr>
      <vt:lpstr>Coalescing Live Ranges</vt:lpstr>
      <vt:lpstr>Advantages?</vt:lpstr>
      <vt:lpstr>Overall Structure</vt:lpstr>
      <vt:lpstr>Complications</vt:lpstr>
      <vt:lpstr>Graph Representation</vt:lpstr>
      <vt:lpstr>And That’s It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47</cp:revision>
  <dcterms:created xsi:type="dcterms:W3CDTF">2002-10-01T01:44:57Z</dcterms:created>
  <dcterms:modified xsi:type="dcterms:W3CDTF">2011-11-22T16:36:09Z</dcterms:modified>
</cp:coreProperties>
</file>