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310" r:id="rId4"/>
    <p:sldId id="293" r:id="rId5"/>
    <p:sldId id="292" r:id="rId6"/>
    <p:sldId id="294" r:id="rId7"/>
    <p:sldId id="295" r:id="rId8"/>
    <p:sldId id="296" r:id="rId9"/>
    <p:sldId id="297" r:id="rId10"/>
    <p:sldId id="298" r:id="rId11"/>
    <p:sldId id="299" r:id="rId12"/>
    <p:sldId id="301" r:id="rId13"/>
    <p:sldId id="302" r:id="rId14"/>
    <p:sldId id="300" r:id="rId15"/>
    <p:sldId id="287" r:id="rId16"/>
    <p:sldId id="288" r:id="rId17"/>
    <p:sldId id="290" r:id="rId18"/>
    <p:sldId id="291" r:id="rId19"/>
    <p:sldId id="259" r:id="rId20"/>
    <p:sldId id="260" r:id="rId21"/>
    <p:sldId id="303" r:id="rId22"/>
    <p:sldId id="261" r:id="rId23"/>
    <p:sldId id="263" r:id="rId24"/>
    <p:sldId id="262" r:id="rId25"/>
    <p:sldId id="267" r:id="rId26"/>
    <p:sldId id="268" r:id="rId27"/>
    <p:sldId id="264" r:id="rId28"/>
    <p:sldId id="305" r:id="rId29"/>
    <p:sldId id="306" r:id="rId30"/>
    <p:sldId id="311" r:id="rId31"/>
    <p:sldId id="307" r:id="rId32"/>
    <p:sldId id="309" r:id="rId33"/>
    <p:sldId id="265" r:id="rId34"/>
    <p:sldId id="266" r:id="rId35"/>
    <p:sldId id="269" r:id="rId36"/>
    <p:sldId id="271" r:id="rId37"/>
    <p:sldId id="270" r:id="rId38"/>
    <p:sldId id="273" r:id="rId39"/>
    <p:sldId id="286" r:id="rId40"/>
    <p:sldId id="274" r:id="rId41"/>
    <p:sldId id="275" r:id="rId42"/>
    <p:sldId id="276" r:id="rId43"/>
    <p:sldId id="278" r:id="rId44"/>
    <p:sldId id="279" r:id="rId45"/>
    <p:sldId id="289" r:id="rId46"/>
    <p:sldId id="285" r:id="rId47"/>
  </p:sldIdLst>
  <p:sldSz cx="9144000" cy="6858000" type="screen4x3"/>
  <p:notesSz cx="6934200" cy="9220200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M-</a:t>
            </a:r>
            <a:fld id="{DEAFDD91-ECAA-4DD7-8A2F-5DB5BD92E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B982ABB-4AE0-490F-9136-C831BC1A2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99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212637-ABBB-485A-868F-EF2870630724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6043071-6AD0-4BBA-A61F-76800A96674F}" type="datetime1">
              <a:rPr lang="en-US" smtClean="0"/>
              <a:t>11/12/2011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M-</a:t>
            </a:r>
            <a:fld id="{4814C6E0-3AA8-46FE-96AC-3FCF2D65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C35D-9BE4-479C-9BE6-705135159B7C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00FF31D9-8E95-4E43-B8D3-A5F7D5076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0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5DD2-F253-416A-B7E0-862D84E9CC4F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37ED7401-900D-4046-9CE8-794CEB93D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2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5D716500-448F-47FE-8516-94B282F35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7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65A9-E2D2-4043-8AF2-CE32AF8EAEF4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BE9F6AF8-75E1-4E34-AA1D-839AD8E54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BE460-DCA1-429A-8613-5F190ADB7087}" type="datetime1">
              <a:rPr lang="en-US" smtClean="0"/>
              <a:t>11/12/2011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D5C1246E-BA4D-45AF-8ADB-D3DDF59D4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7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39D2-3530-4695-B906-BBFDBC43CD33}" type="datetime1">
              <a:rPr lang="en-US" smtClean="0"/>
              <a:t>11/12/2011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C6EC3F6D-3019-4D91-9C1E-FE36D2F78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3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B9F66-731C-4996-9945-3577F6956AC2}" type="datetime1">
              <a:rPr lang="en-US" smtClean="0"/>
              <a:t>11/12/2011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5536E969-766D-4541-95DF-BCF165488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7FCF6-0AF1-4DF9-9E3D-6BC55DF2C286}" type="datetime1">
              <a:rPr lang="en-US" smtClean="0"/>
              <a:t>11/12/2011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7C557314-1733-433A-B787-44F821E8C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C66D-9AB7-4D0C-94F1-FE8240E11A83}" type="datetime1">
              <a:rPr lang="en-US" smtClean="0"/>
              <a:t>11/12/2011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2E253724-9473-4ACC-9C73-7C0964A9D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0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D53F-56F4-484D-AE01-D0A4CA8F354D}" type="datetime1">
              <a:rPr lang="en-US" smtClean="0"/>
              <a:t>11/12/2011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965F548A-876A-47FA-B861-762109C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5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F102C7F9-629B-43E0-A0C7-D1D625BDD174}" type="datetime1">
              <a:rPr lang="en-US" smtClean="0"/>
              <a:t>11/12/2011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M-</a:t>
            </a:r>
            <a:fld id="{3E6863A1-3745-468F-8E29-BA6BFF452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6.xml"/><Relationship Id="rId4" Type="http://schemas.openxmlformats.org/officeDocument/2006/relationships/tags" Target="../tags/tag14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1.xml"/><Relationship Id="rId4" Type="http://schemas.openxmlformats.org/officeDocument/2006/relationships/tags" Target="../tags/tag1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6.xml"/><Relationship Id="rId4" Type="http://schemas.openxmlformats.org/officeDocument/2006/relationships/tags" Target="../tags/tag15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1.xml"/><Relationship Id="rId4" Type="http://schemas.openxmlformats.org/officeDocument/2006/relationships/tags" Target="../tags/tag16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4" Type="http://schemas.openxmlformats.org/officeDocument/2006/relationships/tags" Target="../tags/tag16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4" Type="http://schemas.openxmlformats.org/officeDocument/2006/relationships/tags" Target="../tags/tag19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6.xml"/><Relationship Id="rId4" Type="http://schemas.openxmlformats.org/officeDocument/2006/relationships/tags" Target="../tags/tag19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1.xml"/><Relationship Id="rId4" Type="http://schemas.openxmlformats.org/officeDocument/2006/relationships/tags" Target="../tags/tag20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6.xml"/><Relationship Id="rId4" Type="http://schemas.openxmlformats.org/officeDocument/2006/relationships/tags" Target="../tags/tag20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1.xml"/><Relationship Id="rId4" Type="http://schemas.openxmlformats.org/officeDocument/2006/relationships/tags" Target="../tags/tag21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6.xml"/><Relationship Id="rId4" Type="http://schemas.openxmlformats.org/officeDocument/2006/relationships/tags" Target="../tags/tag2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1.xml"/><Relationship Id="rId4" Type="http://schemas.openxmlformats.org/officeDocument/2006/relationships/tags" Target="../tags/tag22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6.xml"/><Relationship Id="rId4" Type="http://schemas.openxmlformats.org/officeDocument/2006/relationships/tags" Target="../tags/tag22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1.xml"/><Relationship Id="rId4" Type="http://schemas.openxmlformats.org/officeDocument/2006/relationships/tags" Target="../tags/tag23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6.xml"/><Relationship Id="rId4" Type="http://schemas.openxmlformats.org/officeDocument/2006/relationships/tags" Target="../tags/tag2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08A578C-CE9F-49C0-B0CF-5B0730A802B7}" type="datetime1">
              <a:rPr lang="en-US" smtClean="0">
                <a:solidFill>
                  <a:schemeClr val="bg2"/>
                </a:solidFill>
              </a:rPr>
              <a:t>11/12/2011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M-</a:t>
            </a:r>
            <a:fld id="{DE5CF36F-B580-40D0-8B0B-46317B9574EA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331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x86-64, Running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Basic Code Generation and Bootstrapping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Hal Perkins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x86-Register Usage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%</a:t>
            </a:r>
            <a:r>
              <a:rPr lang="en-US" dirty="0" err="1" smtClean="0">
                <a:solidFill>
                  <a:srgbClr val="7030A0"/>
                </a:solidFill>
              </a:rPr>
              <a:t>rax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function result</a:t>
            </a:r>
          </a:p>
          <a:p>
            <a:r>
              <a:rPr lang="en-US" dirty="0" smtClean="0"/>
              <a:t>Arguments 1-6 passed in these registers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%</a:t>
            </a:r>
            <a:r>
              <a:rPr lang="en-US" dirty="0" err="1" smtClean="0">
                <a:solidFill>
                  <a:srgbClr val="7030A0"/>
                </a:solidFill>
              </a:rPr>
              <a:t>rdi</a:t>
            </a:r>
            <a:r>
              <a:rPr lang="en-US" dirty="0" smtClean="0">
                <a:solidFill>
                  <a:srgbClr val="7030A0"/>
                </a:solidFill>
              </a:rPr>
              <a:t>, %</a:t>
            </a:r>
            <a:r>
              <a:rPr lang="en-US" dirty="0" err="1" smtClean="0">
                <a:solidFill>
                  <a:srgbClr val="7030A0"/>
                </a:solidFill>
              </a:rPr>
              <a:t>rsi</a:t>
            </a:r>
            <a:r>
              <a:rPr lang="en-US" dirty="0" smtClean="0">
                <a:solidFill>
                  <a:srgbClr val="7030A0"/>
                </a:solidFill>
              </a:rPr>
              <a:t>, %</a:t>
            </a:r>
            <a:r>
              <a:rPr lang="en-US" dirty="0" err="1" smtClean="0">
                <a:solidFill>
                  <a:srgbClr val="7030A0"/>
                </a:solidFill>
              </a:rPr>
              <a:t>rdx</a:t>
            </a:r>
            <a:r>
              <a:rPr lang="en-US" dirty="0" smtClean="0">
                <a:solidFill>
                  <a:srgbClr val="7030A0"/>
                </a:solidFill>
              </a:rPr>
              <a:t>, %</a:t>
            </a:r>
            <a:r>
              <a:rPr lang="en-US" dirty="0" err="1" smtClean="0">
                <a:solidFill>
                  <a:srgbClr val="7030A0"/>
                </a:solidFill>
              </a:rPr>
              <a:t>rcx</a:t>
            </a:r>
            <a:r>
              <a:rPr lang="en-US" dirty="0" smtClean="0">
                <a:solidFill>
                  <a:srgbClr val="7030A0"/>
                </a:solidFill>
              </a:rPr>
              <a:t>, %r8, %r9</a:t>
            </a:r>
          </a:p>
          <a:p>
            <a:pPr lvl="1"/>
            <a:r>
              <a:rPr lang="en-US" dirty="0" smtClean="0"/>
              <a:t>“this” pointer is first argument, in %</a:t>
            </a:r>
            <a:r>
              <a:rPr lang="en-US" dirty="0" err="1" smtClean="0"/>
              <a:t>rdi</a:t>
            </a:r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%</a:t>
            </a:r>
            <a:r>
              <a:rPr lang="en-US" dirty="0" err="1" smtClean="0">
                <a:solidFill>
                  <a:srgbClr val="7030A0"/>
                </a:solidFill>
              </a:rPr>
              <a:t>rsp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stack pointer; value must be 8-byte aligned always and 16-byte aligned when calling a function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%</a:t>
            </a:r>
            <a:r>
              <a:rPr lang="en-US" dirty="0" err="1" smtClean="0">
                <a:solidFill>
                  <a:srgbClr val="7030A0"/>
                </a:solidFill>
              </a:rPr>
              <a:t>rfp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frame pointer (optional use)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 Register Save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called function must preserve these registers (or save/restore them if it wants to use them)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rbx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%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rbp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%r12-%r15</a:t>
            </a:r>
          </a:p>
          <a:p>
            <a:r>
              <a:rPr lang="en-US" dirty="0" smtClean="0"/>
              <a:t>%</a:t>
            </a:r>
            <a:r>
              <a:rPr lang="en-US" dirty="0" err="1" smtClean="0"/>
              <a:t>rsp</a:t>
            </a:r>
            <a:r>
              <a:rPr lang="en-US" dirty="0" smtClean="0"/>
              <a:t> isn’t on the “</a:t>
            </a:r>
            <a:r>
              <a:rPr lang="en-US" dirty="0" err="1" smtClean="0"/>
              <a:t>callee</a:t>
            </a:r>
            <a:r>
              <a:rPr lang="en-US" dirty="0" smtClean="0"/>
              <a:t> save list”, but needs to be properly restored for return</a:t>
            </a:r>
          </a:p>
          <a:p>
            <a:r>
              <a:rPr lang="en-US" dirty="0" smtClean="0"/>
              <a:t>All other registers can change across a function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Caller places up to 6 arguments in registers, rest on stack, then executes call instruction (which pushes 8-byte return address)</a:t>
            </a:r>
          </a:p>
          <a:p>
            <a:r>
              <a:rPr lang="en-US" dirty="0" smtClean="0"/>
              <a:t>On entry, called function prologue is like the 32-bit version: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pushq</a:t>
            </a:r>
            <a:r>
              <a:rPr lang="en-US" dirty="0" smtClean="0"/>
              <a:t>	  %</a:t>
            </a:r>
            <a:r>
              <a:rPr lang="en-US" dirty="0" err="1" smtClean="0"/>
              <a:t>rbp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movq</a:t>
            </a:r>
            <a:r>
              <a:rPr lang="en-US" dirty="0" smtClean="0"/>
              <a:t>   %</a:t>
            </a:r>
            <a:r>
              <a:rPr lang="en-US" dirty="0" err="1" smtClean="0"/>
              <a:t>r</a:t>
            </a:r>
            <a:r>
              <a:rPr lang="en-US" dirty="0" err="1"/>
              <a:t>s</a:t>
            </a:r>
            <a:r>
              <a:rPr lang="en-US" dirty="0" err="1" smtClean="0"/>
              <a:t>p</a:t>
            </a:r>
            <a:r>
              <a:rPr lang="en-US" dirty="0" smtClean="0"/>
              <a:t>,%</a:t>
            </a:r>
            <a:r>
              <a:rPr lang="en-US" dirty="0" err="1" smtClean="0"/>
              <a:t>r</a:t>
            </a:r>
            <a:r>
              <a:rPr lang="en-US" dirty="0" err="1"/>
              <a:t>b</a:t>
            </a:r>
            <a:r>
              <a:rPr lang="en-US" dirty="0" err="1" smtClean="0"/>
              <a:t>p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subq</a:t>
            </a:r>
            <a:r>
              <a:rPr lang="en-US" dirty="0" smtClean="0"/>
              <a:t>     $</a:t>
            </a:r>
            <a:r>
              <a:rPr lang="en-US" dirty="0" err="1" smtClean="0"/>
              <a:t>framesize</a:t>
            </a:r>
            <a:r>
              <a:rPr lang="en-US" dirty="0" smtClean="0"/>
              <a:t>,%</a:t>
            </a:r>
            <a:r>
              <a:rPr lang="en-US" dirty="0" err="1"/>
              <a:t>r</a:t>
            </a:r>
            <a:r>
              <a:rPr lang="en-US" dirty="0" err="1" smtClean="0"/>
              <a:t>sp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 Function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Called function puts result in %</a:t>
            </a:r>
            <a:r>
              <a:rPr lang="en-US" dirty="0" err="1" smtClean="0"/>
              <a:t>rax</a:t>
            </a:r>
            <a:r>
              <a:rPr lang="en-US" dirty="0" smtClean="0"/>
              <a:t> (if any) and restores any </a:t>
            </a:r>
            <a:r>
              <a:rPr lang="en-US" dirty="0" err="1" smtClean="0"/>
              <a:t>callee</a:t>
            </a:r>
            <a:r>
              <a:rPr lang="en-US" dirty="0" smtClean="0"/>
              <a:t>-save registers if needed</a:t>
            </a:r>
          </a:p>
          <a:p>
            <a:r>
              <a:rPr lang="en-US" dirty="0" smtClean="0"/>
              <a:t>Called function returns with: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movq</a:t>
            </a:r>
            <a:r>
              <a:rPr lang="en-US" dirty="0" smtClean="0"/>
              <a:t> 	 %</a:t>
            </a:r>
            <a:r>
              <a:rPr lang="en-US" dirty="0" err="1" smtClean="0"/>
              <a:t>rbp</a:t>
            </a:r>
            <a:r>
              <a:rPr lang="en-US" dirty="0" smtClean="0"/>
              <a:t>,%</a:t>
            </a:r>
            <a:r>
              <a:rPr lang="en-US" dirty="0" err="1" smtClean="0"/>
              <a:t>rsp</a:t>
            </a:r>
            <a:r>
              <a:rPr lang="en-US" dirty="0" smtClean="0"/>
              <a:t>   # or leave instead of 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popq</a:t>
            </a:r>
            <a:r>
              <a:rPr lang="en-US" dirty="0" smtClean="0"/>
              <a:t>	 %</a:t>
            </a:r>
            <a:r>
              <a:rPr lang="en-US" dirty="0" err="1" smtClean="0"/>
              <a:t>rbp</a:t>
            </a:r>
            <a:r>
              <a:rPr lang="en-US" dirty="0" smtClean="0"/>
              <a:t>            #  </a:t>
            </a:r>
            <a:r>
              <a:rPr lang="en-US" dirty="0" err="1" smtClean="0"/>
              <a:t>movq</a:t>
            </a:r>
            <a:r>
              <a:rPr lang="en-US" dirty="0" smtClean="0"/>
              <a:t>/</a:t>
            </a:r>
            <a:r>
              <a:rPr lang="en-US" dirty="0" err="1" smtClean="0"/>
              <a:t>popq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ret</a:t>
            </a:r>
          </a:p>
          <a:p>
            <a:pPr lvl="1"/>
            <a:r>
              <a:rPr lang="en-US" dirty="0" smtClean="0"/>
              <a:t>Same logic as 32-bit</a:t>
            </a:r>
          </a:p>
          <a:p>
            <a:r>
              <a:rPr lang="en-US" dirty="0" smtClean="0"/>
              <a:t>If caller allocated space for arguments it </a:t>
            </a:r>
            <a:r>
              <a:rPr lang="en-US" dirty="0" err="1" smtClean="0"/>
              <a:t>deallocates</a:t>
            </a:r>
            <a:r>
              <a:rPr lang="en-US" dirty="0" smtClean="0"/>
              <a:t> as needed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Nice Thing About Standards…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above is the System V/AMD64 ABI convention (used by Linux, OS X)</a:t>
            </a:r>
          </a:p>
          <a:p>
            <a:r>
              <a:rPr lang="en-US" dirty="0" smtClean="0"/>
              <a:t>Microsoft’s x64 calling conventions are slightly different (sigh…)</a:t>
            </a:r>
          </a:p>
          <a:p>
            <a:pPr lvl="1"/>
            <a:r>
              <a:rPr lang="en-US" dirty="0" smtClean="0"/>
              <a:t>First four parameters in registers %</a:t>
            </a:r>
            <a:r>
              <a:rPr lang="en-US" dirty="0" err="1" smtClean="0"/>
              <a:t>rcx</a:t>
            </a:r>
            <a:r>
              <a:rPr lang="en-US" dirty="0" smtClean="0"/>
              <a:t>, %</a:t>
            </a:r>
            <a:r>
              <a:rPr lang="en-US" dirty="0" err="1" smtClean="0"/>
              <a:t>rdx</a:t>
            </a:r>
            <a:r>
              <a:rPr lang="en-US" dirty="0" smtClean="0"/>
              <a:t>, %r8, %r9; rest on the stack</a:t>
            </a:r>
          </a:p>
          <a:p>
            <a:pPr lvl="1"/>
            <a:r>
              <a:rPr lang="en-US" dirty="0" smtClean="0"/>
              <a:t>Stack frame needs to include empty space for called function to save values passed in parameter registers if desired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BEBD59E-4877-4700-B6CD-D0FAD5031FD3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4F2EE3BF-9423-4434-BCA8-808760C750C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</a:t>
            </a:r>
            <a:r>
              <a:rPr lang="en-US" dirty="0" err="1" smtClean="0"/>
              <a:t>MiniJava</a:t>
            </a:r>
            <a:r>
              <a:rPr lang="en-US" dirty="0" smtClean="0"/>
              <a:t> Programs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run a </a:t>
            </a:r>
            <a:r>
              <a:rPr lang="en-US" dirty="0" err="1" smtClean="0"/>
              <a:t>MiniJava</a:t>
            </a:r>
            <a:r>
              <a:rPr lang="en-US" dirty="0" smtClean="0"/>
              <a:t> program</a:t>
            </a:r>
          </a:p>
          <a:p>
            <a:pPr lvl="1" eaLnBrk="1" hangingPunct="1"/>
            <a:r>
              <a:rPr lang="en-US" dirty="0" smtClean="0"/>
              <a:t>Space needs to be allocated for a stack and a heap</a:t>
            </a:r>
          </a:p>
          <a:p>
            <a:pPr lvl="1" eaLnBrk="1" hangingPunct="1"/>
            <a:r>
              <a:rPr lang="en-US" dirty="0" smtClean="0"/>
              <a:t>%</a:t>
            </a:r>
            <a:r>
              <a:rPr lang="en-US" dirty="0" err="1" smtClean="0"/>
              <a:t>rsp</a:t>
            </a:r>
            <a:r>
              <a:rPr lang="en-US" dirty="0" smtClean="0"/>
              <a:t> and other registers need to have sensible initial values</a:t>
            </a:r>
          </a:p>
          <a:p>
            <a:pPr lvl="1" eaLnBrk="1" hangingPunct="1"/>
            <a:r>
              <a:rPr lang="en-US" dirty="0" smtClean="0"/>
              <a:t>We need some way to allocate storage (new) and communicate with the outside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66A37E3-C430-41CE-883C-5C7D5DEEA083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F010C6A8-CAEC-40D4-A922-51F92A93BB0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Bootstraping from C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Idea: take advantage of the existing C runtime library </a:t>
            </a:r>
          </a:p>
          <a:p>
            <a:pPr eaLnBrk="1" hangingPunct="1"/>
            <a:r>
              <a:rPr lang="en-US" sz="2800" smtClean="0"/>
              <a:t>Use a small C main program to call the MiniJava main method as if it were a C function</a:t>
            </a:r>
          </a:p>
          <a:p>
            <a:pPr eaLnBrk="1" hangingPunct="1"/>
            <a:r>
              <a:rPr lang="en-US" sz="2800" smtClean="0"/>
              <a:t>C’s standard library provides the execution environment and we can call C functions from compiled code for I/O, malloc,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Assembler File Format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GNU syntax is roughly this (sample code will be provided with </a:t>
            </a:r>
            <a:r>
              <a:rPr lang="en-US" dirty="0" err="1" smtClean="0"/>
              <a:t>codegen</a:t>
            </a:r>
            <a:r>
              <a:rPr lang="en-US" dirty="0" smtClean="0"/>
              <a:t> phase of the project)</a:t>
            </a:r>
          </a:p>
          <a:p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.text			# code segment</a:t>
            </a:r>
          </a:p>
          <a:p>
            <a:pPr marL="914400" lvl="2" indent="0"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</a:t>
            </a:r>
            <a:r>
              <a:rPr lang="en-US" dirty="0" err="1" smtClean="0"/>
              <a:t>asm_main</a:t>
            </a:r>
            <a:r>
              <a:rPr lang="en-US" dirty="0" smtClean="0"/>
              <a:t> 	# start of compiled static main</a:t>
            </a:r>
          </a:p>
          <a:p>
            <a:pPr marL="914400" lvl="2" indent="0">
              <a:buNone/>
            </a:pPr>
            <a:r>
              <a:rPr lang="en-US" dirty="0" smtClean="0"/>
              <a:t>;; generated code	# repeat .code/.data as needed</a:t>
            </a:r>
          </a:p>
          <a:p>
            <a:pPr marL="514350" lvl="1" indent="0">
              <a:buNone/>
            </a:pPr>
            <a:r>
              <a:rPr lang="en-US" sz="2400" dirty="0" err="1" smtClean="0"/>
              <a:t>asm_main</a:t>
            </a:r>
            <a:r>
              <a:rPr lang="en-US" sz="2400" dirty="0" smtClean="0"/>
              <a:t>:			# start of compiled “main”</a:t>
            </a:r>
            <a:br>
              <a:rPr lang="en-US" sz="2400" dirty="0" smtClean="0"/>
            </a:br>
            <a:r>
              <a:rPr lang="en-US" sz="2400" dirty="0" smtClean="0"/>
              <a:t>	…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.data</a:t>
            </a:r>
          </a:p>
          <a:p>
            <a:pPr marL="914400" lvl="2" indent="0">
              <a:buNone/>
            </a:pPr>
            <a:r>
              <a:rPr lang="en-US" dirty="0" smtClean="0"/>
              <a:t>;; generated method tables  # repeat .text/.data as needed</a:t>
            </a:r>
          </a:p>
          <a:p>
            <a:pPr marL="914400" lvl="2" indent="0">
              <a:buNone/>
            </a:pPr>
            <a:r>
              <a:rPr lang="en-US" dirty="0" smtClean="0"/>
              <a:t>…</a:t>
            </a:r>
          </a:p>
          <a:p>
            <a:pPr marL="914400" lvl="2" indent="0">
              <a:buNone/>
            </a:pPr>
            <a:r>
              <a:rPr lang="en-US" dirty="0" smtClean="0"/>
              <a:t>end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8875289-D5F4-4630-A5A0-3F4456AFDEB7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C23FE12C-6E5D-4C90-B861-466BC2DE664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External Names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 a Linux environment, an external symbol is used as-is (</a:t>
            </a:r>
            <a:r>
              <a:rPr lang="en-US" dirty="0" err="1" smtClean="0"/>
              <a:t>xyzzy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Windows and OS X, an external symbol </a:t>
            </a:r>
            <a:r>
              <a:rPr lang="en-US" dirty="0" err="1" smtClean="0"/>
              <a:t>xyzzy</a:t>
            </a:r>
            <a:r>
              <a:rPr lang="en-US" dirty="0" smtClean="0"/>
              <a:t> is written in </a:t>
            </a:r>
            <a:r>
              <a:rPr lang="en-US" dirty="0" err="1" smtClean="0"/>
              <a:t>asm</a:t>
            </a:r>
            <a:r>
              <a:rPr lang="en-US" dirty="0" smtClean="0"/>
              <a:t> code as _</a:t>
            </a:r>
            <a:r>
              <a:rPr lang="en-US" dirty="0" err="1" smtClean="0"/>
              <a:t>xyzzy</a:t>
            </a:r>
            <a:r>
              <a:rPr lang="en-US" dirty="0" smtClean="0"/>
              <a:t> (leading underscore)</a:t>
            </a:r>
          </a:p>
          <a:p>
            <a:r>
              <a:rPr lang="en-US" dirty="0" smtClean="0"/>
              <a:t>Adapt to whatever environment you’re using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E402E22-AC32-4596-ACF0-B2DA12D8A211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B4F42388-B4EF-42D7-8B3A-D41A1D24E22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DC7608A-21C4-4329-B207-146A026476D3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889E28B1-5C3A-4E6B-8AFB-982AC4340ED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Generating .asm Code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Suggestion: isolate the actual compiler output operations in a handful of routines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Modularity &amp; saves some typing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Possibilities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// write code string s to .asm output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void gen(String s) { … 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// write “op  src,dst” to .asm output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void genbin(String op, String src, String dst) { … 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// write label L to .asm output as “L:”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void genLabel(String L) { … 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handful of these methods should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E76925-CD93-4C07-A5B7-F15455787136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36A42239-94B7-4BA5-AAFA-288A057E1F5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x86-64: what’s new?</a:t>
            </a:r>
          </a:p>
          <a:p>
            <a:pPr eaLnBrk="1" hangingPunct="1"/>
            <a:r>
              <a:rPr lang="en-US" dirty="0" smtClean="0"/>
              <a:t>GNU (AT&amp;T) assembler </a:t>
            </a:r>
          </a:p>
          <a:p>
            <a:pPr eaLnBrk="1" hangingPunct="1"/>
            <a:r>
              <a:rPr lang="en-US" dirty="0" smtClean="0"/>
              <a:t>Then enough to get a working project:</a:t>
            </a:r>
          </a:p>
          <a:p>
            <a:pPr lvl="1" eaLnBrk="1" hangingPunct="1"/>
            <a:r>
              <a:rPr lang="en-US" dirty="0" smtClean="0"/>
              <a:t>A very basic code generation strategy</a:t>
            </a:r>
          </a:p>
          <a:p>
            <a:pPr lvl="1" eaLnBrk="1" hangingPunct="1"/>
            <a:r>
              <a:rPr lang="en-US" dirty="0" smtClean="0"/>
              <a:t>Interfacing with the bootstrap program</a:t>
            </a:r>
          </a:p>
          <a:p>
            <a:pPr lvl="1" eaLnBrk="1" hangingPunct="1"/>
            <a:r>
              <a:rPr lang="en-US" dirty="0" smtClean="0"/>
              <a:t>Implementing the system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Simple Code Generation Strategy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Goal: quick ‘n dirty correct code, optimize later if time</a:t>
            </a:r>
          </a:p>
          <a:p>
            <a:r>
              <a:rPr lang="en-US" dirty="0" smtClean="0"/>
              <a:t>Traverse AST primarily in execution order and emit code during the traversal</a:t>
            </a:r>
          </a:p>
          <a:p>
            <a:pPr lvl="1"/>
            <a:r>
              <a:rPr lang="en-US" dirty="0" smtClean="0"/>
              <a:t>Visitor may traverse the tree in ad-hoc ways depending on sequence that parts need to appear in the code</a:t>
            </a:r>
          </a:p>
          <a:p>
            <a:r>
              <a:rPr lang="en-US" dirty="0" smtClean="0"/>
              <a:t>Treat the x86 as a 1-register machine with a stack for additional intermediate values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316B488-6612-41B0-873B-0DAD57558D02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14855571-95F5-44C1-90A0-6600BAB7B04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(The?) Simplifying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Store all values (reference,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dirty="0" smtClean="0"/>
              <a:t>) in 64-bit </a:t>
            </a:r>
            <a:r>
              <a:rPr lang="en-US" dirty="0" err="1" smtClean="0"/>
              <a:t>quadwords</a:t>
            </a:r>
            <a:endParaRPr lang="en-US" dirty="0" smtClean="0"/>
          </a:p>
          <a:p>
            <a:pPr lvl="1"/>
            <a:r>
              <a:rPr lang="en-US" dirty="0" smtClean="0"/>
              <a:t>Natural size for 64-bit pointers, i.e., object references (variables of class types)</a:t>
            </a:r>
          </a:p>
          <a:p>
            <a:pPr lvl="1"/>
            <a:r>
              <a:rPr lang="en-US" dirty="0" smtClean="0"/>
              <a:t>C’s “long” size for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C63CA2C-4518-466E-92D7-BD152FDC74FD}" type="datetime1">
              <a:rPr lang="en-US" smtClean="0"/>
              <a:pPr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M-</a:t>
            </a:r>
            <a:fld id="{5D716500-448F-47FE-8516-94B282F3525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696050D-19DD-437D-9965-726EAA56E96F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AC506243-D350-4B4A-ABBE-1B900B15EE2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as a Stack Machine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Idea: Use x86-64 stack for expression evaluation with %</a:t>
            </a:r>
            <a:r>
              <a:rPr lang="en-US" sz="2400" dirty="0" err="1" smtClean="0"/>
              <a:t>rax</a:t>
            </a:r>
            <a:r>
              <a:rPr lang="en-US" sz="2400" dirty="0" smtClean="0"/>
              <a:t> as the “top” of the stack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Invariant: Whenever an expression (or part of one) is evaluated at runtime, the generated code leaves the result in %</a:t>
            </a:r>
            <a:r>
              <a:rPr lang="en-US" sz="2400" dirty="0" err="1" smtClean="0"/>
              <a:t>rax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a value needs to be preserved while another expression is evaluated, push %</a:t>
            </a:r>
            <a:r>
              <a:rPr lang="en-US" sz="2400" dirty="0" err="1" smtClean="0"/>
              <a:t>rax</a:t>
            </a:r>
            <a:r>
              <a:rPr lang="en-US" sz="2400" dirty="0" smtClean="0"/>
              <a:t>, evaluate, then pop when first value is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Remember: </a:t>
            </a:r>
            <a:r>
              <a:rPr lang="en-US" sz="2000" b="1" dirty="0" smtClean="0">
                <a:solidFill>
                  <a:srgbClr val="C00000"/>
                </a:solidFill>
              </a:rPr>
              <a:t>always pop what you push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Will produce lots of redundant, but correct, code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Examples below follow code shape examples, but with some details about where code generation 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58DFED-449A-41EE-91FB-5ADA54805342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C1170310-8AEA-4B45-9261-F8C15602F7E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Generate Code for Constants and Identifiers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Integer constants, say 17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gen(</a:t>
            </a:r>
            <a:r>
              <a:rPr lang="en-US" dirty="0" err="1" smtClean="0"/>
              <a:t>movq</a:t>
            </a:r>
            <a:r>
              <a:rPr lang="en-US" dirty="0" smtClean="0"/>
              <a:t>  $17,%rax)</a:t>
            </a:r>
          </a:p>
          <a:p>
            <a:pPr lvl="2" eaLnBrk="1" hangingPunct="1"/>
            <a:r>
              <a:rPr lang="en-US" dirty="0" smtClean="0"/>
              <a:t>leaves value in %</a:t>
            </a:r>
            <a:r>
              <a:rPr lang="en-US" dirty="0" err="1" smtClean="0"/>
              <a:t>rax</a:t>
            </a:r>
            <a:endParaRPr lang="en-US" dirty="0" smtClean="0"/>
          </a:p>
          <a:p>
            <a:pPr eaLnBrk="1" hangingPunct="1"/>
            <a:r>
              <a:rPr lang="en-US" dirty="0" smtClean="0"/>
              <a:t>Local variables (any type –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, reference)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gen(</a:t>
            </a:r>
            <a:r>
              <a:rPr lang="en-US" dirty="0" err="1" smtClean="0"/>
              <a:t>movq</a:t>
            </a:r>
            <a:r>
              <a:rPr lang="en-US" dirty="0" smtClean="0"/>
              <a:t>  offset(%</a:t>
            </a:r>
            <a:r>
              <a:rPr lang="en-US" dirty="0" err="1" smtClean="0"/>
              <a:t>rbp</a:t>
            </a:r>
            <a:r>
              <a:rPr lang="en-US" dirty="0" smtClean="0"/>
              <a:t>),%</a:t>
            </a:r>
            <a:r>
              <a:rPr lang="en-US" dirty="0" err="1" smtClean="0"/>
              <a:t>rax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Example: Generate Code for exp1 + exp1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Visit exp1</a:t>
            </a:r>
          </a:p>
          <a:p>
            <a:pPr lvl="2"/>
            <a:r>
              <a:rPr lang="en-US" dirty="0" smtClean="0"/>
              <a:t>generate code to evaluate exp1 with result in %</a:t>
            </a:r>
            <a:r>
              <a:rPr lang="en-US" dirty="0" err="1" smtClean="0"/>
              <a:t>rax</a:t>
            </a:r>
            <a:endParaRPr lang="en-US" dirty="0" smtClean="0"/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pushq</a:t>
            </a:r>
            <a:r>
              <a:rPr lang="en-US" dirty="0" smtClean="0"/>
              <a:t> %</a:t>
            </a:r>
            <a:r>
              <a:rPr lang="en-US" dirty="0" err="1" smtClean="0"/>
              <a:t>rax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push exp1 onto stack</a:t>
            </a:r>
          </a:p>
          <a:p>
            <a:pPr lvl="1"/>
            <a:r>
              <a:rPr lang="en-US" dirty="0" smtClean="0"/>
              <a:t>Visit exp2</a:t>
            </a:r>
          </a:p>
          <a:p>
            <a:pPr lvl="2"/>
            <a:r>
              <a:rPr lang="en-US" dirty="0" smtClean="0"/>
              <a:t>generate code for exp2; result in %</a:t>
            </a:r>
            <a:r>
              <a:rPr lang="en-US" dirty="0" err="1" smtClean="0"/>
              <a:t>rax</a:t>
            </a:r>
            <a:endParaRPr lang="en-US" dirty="0" smtClean="0"/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popq</a:t>
            </a:r>
            <a:r>
              <a:rPr lang="en-US" dirty="0" smtClean="0"/>
              <a:t> %</a:t>
            </a:r>
            <a:r>
              <a:rPr lang="en-US" dirty="0" err="1" smtClean="0"/>
              <a:t>rdx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pop left argument into %</a:t>
            </a:r>
            <a:r>
              <a:rPr lang="en-US" dirty="0" err="1" smtClean="0"/>
              <a:t>rdx</a:t>
            </a:r>
            <a:r>
              <a:rPr lang="en-US" dirty="0" smtClean="0"/>
              <a:t>; clean up stack</a:t>
            </a:r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addq</a:t>
            </a:r>
            <a:r>
              <a:rPr lang="en-US" dirty="0" smtClean="0"/>
              <a:t>  %</a:t>
            </a:r>
            <a:r>
              <a:rPr lang="en-US" dirty="0" err="1" smtClean="0"/>
              <a:t>rdx</a:t>
            </a:r>
            <a:r>
              <a:rPr lang="en-US" dirty="0" smtClean="0"/>
              <a:t>,%</a:t>
            </a:r>
            <a:r>
              <a:rPr lang="en-US" dirty="0" err="1" smtClean="0"/>
              <a:t>rax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perform the addition; result in %</a:t>
            </a:r>
            <a:r>
              <a:rPr lang="en-US" dirty="0" err="1" smtClean="0"/>
              <a:t>rax</a:t>
            </a:r>
            <a:endParaRPr lang="en-US" dirty="0" smtClean="0"/>
          </a:p>
        </p:txBody>
      </p:sp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827371-C1B7-4BFD-84CC-6D9368DB5F4B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4D83CC7D-B710-4D46-A9E6-070688737781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4D58497-0E20-4616-AF40-0DD21B3839E5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8D58E81E-4CB8-41C9-B88D-24EC56618B7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 var = exp; 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Assuming that </a:t>
            </a:r>
            <a:r>
              <a:rPr lang="en-US" dirty="0" err="1" smtClean="0"/>
              <a:t>var</a:t>
            </a:r>
            <a:r>
              <a:rPr lang="en-US" dirty="0" smtClean="0"/>
              <a:t> is a local variable</a:t>
            </a:r>
          </a:p>
          <a:p>
            <a:pPr lvl="1" eaLnBrk="1" hangingPunct="1"/>
            <a:r>
              <a:rPr lang="en-US" dirty="0"/>
              <a:t>V</a:t>
            </a:r>
            <a:r>
              <a:rPr lang="en-US" dirty="0" smtClean="0"/>
              <a:t>isit node for </a:t>
            </a:r>
            <a:r>
              <a:rPr lang="en-US" dirty="0" err="1" smtClean="0"/>
              <a:t>exp</a:t>
            </a:r>
            <a:endParaRPr lang="en-US" dirty="0" smtClean="0"/>
          </a:p>
          <a:p>
            <a:pPr lvl="2" eaLnBrk="1" hangingPunct="1"/>
            <a:r>
              <a:rPr lang="en-US" dirty="0" smtClean="0"/>
              <a:t>Generates code that leaves the result of evaluating </a:t>
            </a:r>
            <a:r>
              <a:rPr lang="en-US" dirty="0" err="1" smtClean="0"/>
              <a:t>exp</a:t>
            </a:r>
            <a:r>
              <a:rPr lang="en-US" dirty="0" smtClean="0"/>
              <a:t> in %</a:t>
            </a:r>
            <a:r>
              <a:rPr lang="en-US" dirty="0" err="1" smtClean="0"/>
              <a:t>rax</a:t>
            </a:r>
            <a:endParaRPr lang="en-US" dirty="0" smtClean="0"/>
          </a:p>
          <a:p>
            <a:pPr lvl="1" eaLnBrk="1" hangingPunct="1"/>
            <a:r>
              <a:rPr lang="en-US" dirty="0" smtClean="0"/>
              <a:t>gen(</a:t>
            </a:r>
            <a:r>
              <a:rPr lang="en-US" dirty="0" err="1" smtClean="0"/>
              <a:t>movq</a:t>
            </a:r>
            <a:r>
              <a:rPr lang="en-US" dirty="0" smtClean="0"/>
              <a:t> %</a:t>
            </a:r>
            <a:r>
              <a:rPr lang="en-US" dirty="0" err="1" smtClean="0"/>
              <a:t>rax,offset_of_variable</a:t>
            </a:r>
            <a:r>
              <a:rPr lang="en-US" dirty="0" smtClean="0"/>
              <a:t>(%</a:t>
            </a:r>
            <a:r>
              <a:rPr lang="en-US" dirty="0" err="1" smtClean="0"/>
              <a:t>rbp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Example:  var = exp;  (2)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var</a:t>
            </a:r>
            <a:r>
              <a:rPr lang="en-US" dirty="0" smtClean="0"/>
              <a:t> is a more complex expression (object or array reference, for example)</a:t>
            </a:r>
          </a:p>
          <a:p>
            <a:pPr lvl="1"/>
            <a:r>
              <a:rPr lang="en-US" dirty="0" smtClean="0"/>
              <a:t>visit </a:t>
            </a:r>
            <a:r>
              <a:rPr lang="en-US" dirty="0" err="1" smtClean="0"/>
              <a:t>var</a:t>
            </a:r>
            <a:endParaRPr lang="en-US" dirty="0" smtClean="0"/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pushq</a:t>
            </a:r>
            <a:r>
              <a:rPr lang="en-US" dirty="0" smtClean="0"/>
              <a:t> %</a:t>
            </a:r>
            <a:r>
              <a:rPr lang="en-US" dirty="0" err="1" smtClean="0"/>
              <a:t>rax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push reference to variable or object containing variable onto stack</a:t>
            </a:r>
          </a:p>
          <a:p>
            <a:pPr lvl="1"/>
            <a:r>
              <a:rPr lang="en-US" dirty="0" smtClean="0"/>
              <a:t>visit </a:t>
            </a:r>
            <a:r>
              <a:rPr lang="en-US" dirty="0" err="1" smtClean="0"/>
              <a:t>exp</a:t>
            </a:r>
            <a:r>
              <a:rPr lang="en-US" dirty="0" smtClean="0"/>
              <a:t> – leaves </a:t>
            </a:r>
            <a:r>
              <a:rPr lang="en-US" dirty="0" err="1" smtClean="0"/>
              <a:t>rhs</a:t>
            </a:r>
            <a:r>
              <a:rPr lang="en-US" dirty="0" smtClean="0"/>
              <a:t> value in %</a:t>
            </a:r>
            <a:r>
              <a:rPr lang="en-US" dirty="0" err="1" smtClean="0"/>
              <a:t>rax</a:t>
            </a:r>
            <a:endParaRPr lang="en-US" dirty="0" smtClean="0"/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popq</a:t>
            </a:r>
            <a:r>
              <a:rPr lang="en-US" dirty="0" smtClean="0"/>
              <a:t> %</a:t>
            </a:r>
            <a:r>
              <a:rPr lang="en-US" dirty="0" err="1" smtClean="0"/>
              <a:t>rdx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movq</a:t>
            </a:r>
            <a:r>
              <a:rPr lang="en-US" dirty="0" smtClean="0"/>
              <a:t> %</a:t>
            </a:r>
            <a:r>
              <a:rPr lang="en-US" dirty="0" err="1" smtClean="0"/>
              <a:t>rax,appropriate_offset</a:t>
            </a:r>
            <a:r>
              <a:rPr lang="en-US" dirty="0" smtClean="0"/>
              <a:t>(%</a:t>
            </a:r>
            <a:r>
              <a:rPr lang="en-US" dirty="0" err="1" smtClean="0"/>
              <a:t>rdx</a:t>
            </a:r>
            <a:r>
              <a:rPr lang="en-US" dirty="0" smtClean="0"/>
              <a:t>))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138865-B27F-4BA4-83EA-CC010A6B1349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80D98738-1936-42BD-8DAF-55AB11F14B70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Example: Generate Code for obj.f(e1,e2,…en)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principal the code should work like this:</a:t>
            </a:r>
          </a:p>
          <a:p>
            <a:pPr lvl="1"/>
            <a:r>
              <a:rPr lang="en-US" dirty="0" smtClean="0"/>
              <a:t>Visit </a:t>
            </a:r>
            <a:r>
              <a:rPr lang="en-US" dirty="0" err="1" smtClean="0"/>
              <a:t>obj</a:t>
            </a:r>
            <a:endParaRPr lang="en-US" dirty="0" smtClean="0"/>
          </a:p>
          <a:p>
            <a:pPr lvl="2"/>
            <a:r>
              <a:rPr lang="en-US" dirty="0" smtClean="0"/>
              <a:t>leaves reference to object in %</a:t>
            </a:r>
            <a:r>
              <a:rPr lang="en-US" dirty="0" err="1" smtClean="0"/>
              <a:t>rax</a:t>
            </a:r>
            <a:endParaRPr lang="en-US" dirty="0" smtClean="0"/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movq</a:t>
            </a:r>
            <a:r>
              <a:rPr lang="en-US" dirty="0" smtClean="0"/>
              <a:t> %</a:t>
            </a:r>
            <a:r>
              <a:rPr lang="en-US" dirty="0" err="1" smtClean="0"/>
              <a:t>rax,rdi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“this” pointer is first argument</a:t>
            </a:r>
          </a:p>
          <a:p>
            <a:pPr lvl="1"/>
            <a:r>
              <a:rPr lang="en-US" dirty="0" smtClean="0"/>
              <a:t>Visit e1, e2, …, en.  For each argument,</a:t>
            </a:r>
          </a:p>
          <a:p>
            <a:pPr lvl="2"/>
            <a:r>
              <a:rPr lang="en-US" dirty="0" smtClean="0"/>
              <a:t>gen(</a:t>
            </a:r>
            <a:r>
              <a:rPr lang="en-US" dirty="0" err="1" smtClean="0"/>
              <a:t>movq</a:t>
            </a:r>
            <a:r>
              <a:rPr lang="en-US" dirty="0" smtClean="0"/>
              <a:t>  %</a:t>
            </a:r>
            <a:r>
              <a:rPr lang="en-US" dirty="0" err="1" smtClean="0"/>
              <a:t>rax,correct_argument_register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generate code to load method table pointer located at 0(%</a:t>
            </a:r>
            <a:r>
              <a:rPr lang="en-US" dirty="0" err="1" smtClean="0"/>
              <a:t>rdi</a:t>
            </a:r>
            <a:r>
              <a:rPr lang="en-US" dirty="0" smtClean="0"/>
              <a:t>) into register like %</a:t>
            </a:r>
            <a:r>
              <a:rPr lang="en-US" dirty="0" err="1" smtClean="0"/>
              <a:t>rax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generate call instruction with indirect jump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FC7184F-F6CE-44EC-BD12-7FF689BF6AE0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65D42B5E-F22F-4D6E-B51A-DF29CCDB9FC4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Method Call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Big one: code to evaluate any argument might clobber argument registers (i.e., method call in some parameter value)</a:t>
            </a:r>
          </a:p>
          <a:p>
            <a:pPr lvl="1"/>
            <a:r>
              <a:rPr lang="en-US" dirty="0" smtClean="0"/>
              <a:t>Possible strategy to cope on next slides, but better solutions would be welcome</a:t>
            </a:r>
          </a:p>
          <a:p>
            <a:r>
              <a:rPr lang="en-US" dirty="0" smtClean="0"/>
              <a:t>Not quite so bad: what if a method has more than 6 (or 4 for Microsoft folks) parameters?</a:t>
            </a:r>
          </a:p>
          <a:p>
            <a:pPr lvl="1"/>
            <a:r>
              <a:rPr lang="en-US" dirty="0" smtClean="0"/>
              <a:t>Let’s punt that one and restrict the number of parameters to the number of parameter registers</a:t>
            </a:r>
          </a:p>
          <a:p>
            <a:pPr lvl="2"/>
            <a:r>
              <a:rPr lang="en-US" dirty="0" smtClean="0"/>
              <a:t>Looks like the test programs are all ok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Method Calls in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Suggestion to avoid trouble:</a:t>
            </a:r>
          </a:p>
          <a:p>
            <a:pPr lvl="1"/>
            <a:r>
              <a:rPr lang="en-US" dirty="0" smtClean="0"/>
              <a:t>Evaluate parameters and push them on the stack</a:t>
            </a:r>
          </a:p>
          <a:p>
            <a:pPr lvl="1"/>
            <a:r>
              <a:rPr lang="en-US" dirty="0" smtClean="0"/>
              <a:t>Right before the call instruction, pop the parameters into the correct registers</a:t>
            </a:r>
          </a:p>
          <a:p>
            <a:pPr lvl="2"/>
            <a:r>
              <a:rPr lang="en-US" dirty="0" smtClean="0"/>
              <a:t>Or leave the parameters in storage and copy them into registers, then </a:t>
            </a:r>
            <a:r>
              <a:rPr lang="en-US" dirty="0" err="1" smtClean="0"/>
              <a:t>deallocate</a:t>
            </a:r>
            <a:r>
              <a:rPr lang="en-US" dirty="0" smtClean="0"/>
              <a:t> after return</a:t>
            </a:r>
          </a:p>
          <a:p>
            <a:r>
              <a:rPr lang="en-US" dirty="0" smtClean="0"/>
              <a:t>But….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 x86-64 References</a:t>
            </a:r>
            <a:br>
              <a:rPr lang="en-US" dirty="0" smtClean="0"/>
            </a:br>
            <a:r>
              <a:rPr lang="en-US" sz="2400" dirty="0" smtClean="0"/>
              <a:t>(Links on course web)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x86-64 Machine-Level Programming</a:t>
            </a:r>
          </a:p>
          <a:p>
            <a:pPr lvl="1"/>
            <a:r>
              <a:rPr lang="en-US" dirty="0" smtClean="0"/>
              <a:t>Earlier version of sec. 3.13 of </a:t>
            </a:r>
            <a:r>
              <a:rPr lang="en-US" i="1" dirty="0" smtClean="0"/>
              <a:t>Computer Systems: A Programmer’s Perspective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ed. by </a:t>
            </a:r>
            <a:r>
              <a:rPr lang="en-US" dirty="0"/>
              <a:t>B</a:t>
            </a:r>
            <a:r>
              <a:rPr lang="en-US" dirty="0" smtClean="0"/>
              <a:t>ryant &amp; </a:t>
            </a:r>
            <a:r>
              <a:rPr lang="en-US" dirty="0" err="1" smtClean="0"/>
              <a:t>O’Hallaron</a:t>
            </a:r>
            <a:r>
              <a:rPr lang="en-US" dirty="0" smtClean="0"/>
              <a:t> (CSE351 textbook)</a:t>
            </a:r>
          </a:p>
          <a:p>
            <a:r>
              <a:rPr lang="en-US" dirty="0" smtClean="0"/>
              <a:t>From www.x86-64.org:</a:t>
            </a:r>
          </a:p>
          <a:p>
            <a:pPr lvl="1"/>
            <a:r>
              <a:rPr lang="en-US" dirty="0" smtClean="0"/>
              <a:t>System V Application Binary Interface AMD64 Architecture Processor Supplement</a:t>
            </a:r>
          </a:p>
          <a:p>
            <a:pPr lvl="1"/>
            <a:r>
              <a:rPr lang="en-US" dirty="0" smtClean="0"/>
              <a:t>Gentle Introduction to x86-64 Assembly</a:t>
            </a:r>
          </a:p>
          <a:p>
            <a:r>
              <a:rPr lang="en-US" dirty="0" smtClean="0"/>
              <a:t>x86-64 Instructions and ABI </a:t>
            </a:r>
          </a:p>
          <a:p>
            <a:pPr lvl="1"/>
            <a:r>
              <a:rPr lang="en-US" dirty="0" smtClean="0"/>
              <a:t>Handout for University of </a:t>
            </a:r>
            <a:r>
              <a:rPr lang="en-US" dirty="0"/>
              <a:t>C</a:t>
            </a:r>
            <a:r>
              <a:rPr lang="en-US" dirty="0" smtClean="0"/>
              <a:t>hicago CMSC 22620, Spring 2009, by John </a:t>
            </a:r>
            <a:r>
              <a:rPr lang="en-US" dirty="0" err="1" smtClean="0"/>
              <a:t>Reppy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Stack Alignment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Above </a:t>
            </a:r>
            <a:r>
              <a:rPr lang="en-US" strike="sngStrike" dirty="0" smtClean="0"/>
              <a:t>idea</a:t>
            </a:r>
            <a:r>
              <a:rPr lang="en-US" dirty="0" smtClean="0"/>
              <a:t> hack works provided we don’t call a method while an odd number of parameter values are pushed on the stack! </a:t>
            </a:r>
          </a:p>
          <a:p>
            <a:pPr lvl="1"/>
            <a:r>
              <a:rPr lang="en-US" dirty="0" smtClean="0"/>
              <a:t>(violates 16-byte alignment on method call…)</a:t>
            </a:r>
          </a:p>
          <a:p>
            <a:r>
              <a:rPr lang="en-US" dirty="0" smtClean="0"/>
              <a:t>We have a similar problem if an odd number of intermediate values are pushed on the stack when we call a function in the middle of evaluating an expression</a:t>
            </a:r>
          </a:p>
          <a:p>
            <a:r>
              <a:rPr lang="en-US" dirty="0" smtClean="0"/>
              <a:t>(But we may get away with it if it only involves calls to our generated, not library,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C63CA2C-4518-466E-92D7-BD152FDC74FD}" type="datetime1">
              <a:rPr lang="en-US" smtClean="0"/>
              <a:pPr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M-</a:t>
            </a:r>
            <a:fld id="{5D716500-448F-47FE-8516-94B282F3525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Stack Alignment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Workable solution: keep a counter in the code generator of how much has been pushed on the stack.  If needed, gen(</a:t>
            </a:r>
            <a:r>
              <a:rPr lang="en-US" dirty="0" err="1" smtClean="0"/>
              <a:t>pushq</a:t>
            </a:r>
            <a:r>
              <a:rPr lang="en-US" dirty="0" smtClean="0"/>
              <a:t> %</a:t>
            </a:r>
            <a:r>
              <a:rPr lang="en-US" dirty="0" err="1" smtClean="0"/>
              <a:t>eax</a:t>
            </a:r>
            <a:r>
              <a:rPr lang="en-US" dirty="0" smtClean="0"/>
              <a:t>) to align the stack before generating a call instruction</a:t>
            </a:r>
          </a:p>
          <a:p>
            <a:r>
              <a:rPr lang="en-US" dirty="0" smtClean="0"/>
              <a:t>Another solution: make stack frame big enough and use </a:t>
            </a:r>
            <a:r>
              <a:rPr lang="en-US" dirty="0" err="1" smtClean="0"/>
              <a:t>movq</a:t>
            </a:r>
            <a:r>
              <a:rPr lang="en-US" dirty="0" smtClean="0"/>
              <a:t> instead of </a:t>
            </a:r>
            <a:r>
              <a:rPr lang="en-US" dirty="0" err="1" smtClean="0"/>
              <a:t>pushq</a:t>
            </a:r>
            <a:r>
              <a:rPr lang="en-US" dirty="0" smtClean="0"/>
              <a:t> to store arguments and temporaries</a:t>
            </a:r>
          </a:p>
          <a:p>
            <a:pPr lvl="1"/>
            <a:r>
              <a:rPr lang="en-US" dirty="0" smtClean="0"/>
              <a:t>Will need some extra bookkeeping to allocate space for arguments and temporaries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C63CA2C-4518-466E-92D7-BD152FDC74FD}" type="datetime1">
              <a:rPr lang="en-US" smtClean="0"/>
              <a:pPr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M-</a:t>
            </a:r>
            <a:fld id="{5D716500-448F-47FE-8516-94B282F3525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ultiple registers for method arguments is a big win compared to pushing on the stack, but complicates our life since we do not have a fancy register allocator</a:t>
            </a:r>
          </a:p>
          <a:p>
            <a:r>
              <a:rPr lang="en-US" dirty="0" smtClean="0"/>
              <a:t>better ideas for handling x86-64 function calls in </a:t>
            </a:r>
            <a:r>
              <a:rPr lang="en-US" dirty="0" err="1" smtClean="0"/>
              <a:t>MiniJava</a:t>
            </a:r>
            <a:r>
              <a:rPr lang="en-US" dirty="0" smtClean="0"/>
              <a:t> are most welcome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316757A-7068-4925-8C86-6AD829F35D2F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1031617A-B920-43B9-956B-B0C1A35B05D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Gen for Method Definitions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Generate label for method</a:t>
            </a:r>
          </a:p>
          <a:p>
            <a:pPr eaLnBrk="1" hangingPunct="1"/>
            <a:r>
              <a:rPr lang="en-US" dirty="0" smtClean="0"/>
              <a:t>Generate method prologue</a:t>
            </a:r>
          </a:p>
          <a:p>
            <a:pPr eaLnBrk="1" hangingPunct="1"/>
            <a:r>
              <a:rPr lang="en-US" dirty="0" smtClean="0"/>
              <a:t>Visit statements in order</a:t>
            </a:r>
          </a:p>
          <a:p>
            <a:pPr lvl="1" eaLnBrk="1" hangingPunct="1"/>
            <a:r>
              <a:rPr lang="en-US" dirty="0" smtClean="0"/>
              <a:t>Method epilogue is normally generated as part of each return statement (next)</a:t>
            </a:r>
          </a:p>
          <a:p>
            <a:pPr lvl="1" eaLnBrk="1" hangingPunct="1"/>
            <a:r>
              <a:rPr lang="en-US" dirty="0" smtClean="0"/>
              <a:t>In </a:t>
            </a:r>
            <a:r>
              <a:rPr lang="en-US" dirty="0" err="1" smtClean="0"/>
              <a:t>MiniJava</a:t>
            </a:r>
            <a:r>
              <a:rPr lang="en-US" dirty="0" smtClean="0"/>
              <a:t> the return is generated after visiting the method body to generate its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94B561-E1F6-4E46-84C2-F20993B85AB0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97648C9D-27F8-48EB-B8C0-12FAF20012B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return exp;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Visit </a:t>
            </a:r>
            <a:r>
              <a:rPr lang="en-US" dirty="0" err="1" smtClean="0"/>
              <a:t>exp</a:t>
            </a:r>
            <a:r>
              <a:rPr lang="en-US" dirty="0" smtClean="0"/>
              <a:t>; leaves result in %</a:t>
            </a:r>
            <a:r>
              <a:rPr lang="en-US" dirty="0" err="1" smtClean="0"/>
              <a:t>rax</a:t>
            </a:r>
            <a:r>
              <a:rPr lang="en-US" dirty="0" smtClean="0"/>
              <a:t> where it should be</a:t>
            </a:r>
          </a:p>
          <a:p>
            <a:pPr eaLnBrk="1" hangingPunct="1"/>
            <a:r>
              <a:rPr lang="en-US" dirty="0" smtClean="0"/>
              <a:t>Generate method epilogue to unwind the stack frame; end with ret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871CDB-9D22-47F5-963A-0E0982DEECA3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BB675F70-FD0D-4D0E-9C8E-1ED02ACF008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Flow: Unique Labels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Needed: a String-valued method that returns a different label each time it is called (e.g., L1, L2, L3, 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Variation: a set of methods that generate different kinds of labels for different constructs (can really help readability of the generated code)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(while1, while2, while3, …; if1, if2, …; else1, else2, …; fi1, fi2, … 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Control Flow: Tests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Recall that the context for compiling a </a:t>
            </a:r>
            <a:r>
              <a:rPr lang="en-US" dirty="0" err="1" smtClean="0"/>
              <a:t>boolean</a:t>
            </a:r>
            <a:r>
              <a:rPr lang="en-US" dirty="0" smtClean="0"/>
              <a:t> expression is</a:t>
            </a:r>
          </a:p>
          <a:p>
            <a:pPr lvl="1"/>
            <a:r>
              <a:rPr lang="en-US" dirty="0" smtClean="0"/>
              <a:t>Label or address of jump target</a:t>
            </a:r>
          </a:p>
          <a:p>
            <a:pPr lvl="1"/>
            <a:r>
              <a:rPr lang="en-US" dirty="0" smtClean="0"/>
              <a:t>Whether to jump if true or false</a:t>
            </a:r>
          </a:p>
          <a:p>
            <a:r>
              <a:rPr lang="en-US" dirty="0" smtClean="0"/>
              <a:t>So the visitor for a </a:t>
            </a:r>
            <a:r>
              <a:rPr lang="en-US" dirty="0" err="1" smtClean="0"/>
              <a:t>boolean</a:t>
            </a:r>
            <a:r>
              <a:rPr lang="en-US" dirty="0" smtClean="0"/>
              <a:t> expression should receive this information from the parent node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E1ABF0A-7778-4C0E-A910-30F54A24B186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F21CF8FF-5C98-4663-9644-C88D7886D2E7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5EC02A-9038-427A-8FF3-CAE6C52F6F8F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4076832A-8319-4068-8CA3-F3A4AE231E7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while(exp) body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Assuming we want the test at the bottom of the generated loop…</a:t>
            </a:r>
          </a:p>
          <a:p>
            <a:pPr lvl="1" eaLnBrk="1" hangingPunct="1"/>
            <a:r>
              <a:rPr lang="en-US" smtClean="0"/>
              <a:t>gen(jmp testLabel)</a:t>
            </a:r>
          </a:p>
          <a:p>
            <a:pPr lvl="1" eaLnBrk="1" hangingPunct="1"/>
            <a:r>
              <a:rPr lang="en-US" smtClean="0"/>
              <a:t>gen(bodyLabel:)</a:t>
            </a:r>
          </a:p>
          <a:p>
            <a:pPr lvl="1" eaLnBrk="1" hangingPunct="1"/>
            <a:r>
              <a:rPr lang="en-US" smtClean="0"/>
              <a:t>visit body</a:t>
            </a:r>
          </a:p>
          <a:p>
            <a:pPr lvl="1" eaLnBrk="1" hangingPunct="1"/>
            <a:r>
              <a:rPr lang="en-US" smtClean="0"/>
              <a:t>gen(testLabel:)</a:t>
            </a:r>
          </a:p>
          <a:p>
            <a:pPr lvl="1" eaLnBrk="1" hangingPunct="1"/>
            <a:r>
              <a:rPr lang="en-US" smtClean="0"/>
              <a:t>visit exp (condition) with target=bodyLabel and sense=“jump if true”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exp1 &lt; exp2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other binary operators</a:t>
            </a:r>
          </a:p>
          <a:p>
            <a:r>
              <a:rPr lang="en-US" dirty="0" smtClean="0"/>
              <a:t>Difference: context is a target label and whether to jump if true or false</a:t>
            </a:r>
          </a:p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visit exp1</a:t>
            </a:r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pushq</a:t>
            </a:r>
            <a:r>
              <a:rPr lang="en-US" dirty="0" smtClean="0"/>
              <a:t> %</a:t>
            </a:r>
            <a:r>
              <a:rPr lang="en-US" dirty="0" err="1" smtClean="0"/>
              <a:t>rax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visit exp2</a:t>
            </a:r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popq</a:t>
            </a:r>
            <a:r>
              <a:rPr lang="en-US" dirty="0" smtClean="0"/>
              <a:t> %</a:t>
            </a:r>
            <a:r>
              <a:rPr lang="en-US" dirty="0" err="1" smtClean="0"/>
              <a:t>rdx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cmpq</a:t>
            </a:r>
            <a:r>
              <a:rPr lang="en-US" dirty="0" smtClean="0"/>
              <a:t> %</a:t>
            </a:r>
            <a:r>
              <a:rPr lang="en-US" dirty="0" err="1" smtClean="0"/>
              <a:t>rdx</a:t>
            </a:r>
            <a:r>
              <a:rPr lang="en-US" dirty="0" smtClean="0"/>
              <a:t>,%</a:t>
            </a:r>
            <a:r>
              <a:rPr lang="en-US" dirty="0" err="1" smtClean="0"/>
              <a:t>rax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gen(</a:t>
            </a:r>
            <a:r>
              <a:rPr lang="en-US" dirty="0" err="1" smtClean="0"/>
              <a:t>condjump</a:t>
            </a:r>
            <a:r>
              <a:rPr lang="en-US" dirty="0" smtClean="0"/>
              <a:t> </a:t>
            </a:r>
            <a:r>
              <a:rPr lang="en-US" dirty="0" err="1" smtClean="0"/>
              <a:t>targetLabel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appropriate conditional jump depending on sense of test</a:t>
            </a:r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B894040-F721-48FA-800D-78F92BF981C3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3E6C6AC4-90FF-43C0-A049-E827807194D8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EC77D13-30A6-4A2E-8F21-6A9659795350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EA53E2D3-D76C-4D48-903D-792EEAFB7C3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Operators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&amp;&amp; (and || if you include it)</a:t>
            </a:r>
          </a:p>
          <a:p>
            <a:pPr lvl="1" eaLnBrk="1" hangingPunct="1"/>
            <a:r>
              <a:rPr lang="en-US" dirty="0" smtClean="0"/>
              <a:t>Create label needed to skip around the two parts of the expression</a:t>
            </a:r>
          </a:p>
          <a:p>
            <a:pPr lvl="1" eaLnBrk="1" hangingPunct="1"/>
            <a:r>
              <a:rPr lang="en-US" dirty="0" smtClean="0"/>
              <a:t>Generate </a:t>
            </a:r>
            <a:r>
              <a:rPr lang="en-US" dirty="0" err="1" smtClean="0"/>
              <a:t>subexpressions</a:t>
            </a:r>
            <a:r>
              <a:rPr lang="en-US" dirty="0" smtClean="0"/>
              <a:t> with appropriate target labels and conditions</a:t>
            </a:r>
          </a:p>
          <a:p>
            <a:pPr eaLnBrk="1" hangingPunct="1"/>
            <a:r>
              <a:rPr lang="en-US" dirty="0" smtClean="0"/>
              <a:t>!</a:t>
            </a:r>
            <a:r>
              <a:rPr lang="en-US" dirty="0" err="1" smtClean="0"/>
              <a:t>exp</a:t>
            </a:r>
            <a:endParaRPr lang="en-US" dirty="0" smtClean="0"/>
          </a:p>
          <a:p>
            <a:pPr lvl="1" eaLnBrk="1" hangingPunct="1"/>
            <a:r>
              <a:rPr lang="en-US" dirty="0" smtClean="0"/>
              <a:t>Generate </a:t>
            </a:r>
            <a:r>
              <a:rPr lang="en-US" dirty="0" err="1" smtClean="0"/>
              <a:t>exp</a:t>
            </a:r>
            <a:r>
              <a:rPr lang="en-US" dirty="0" smtClean="0"/>
              <a:t> with same target label, but reverse the sense of the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Compiler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 output is an assembly-language file that is linked to the “real” main program written in C</a:t>
            </a:r>
          </a:p>
          <a:p>
            <a:pPr lvl="1"/>
            <a:r>
              <a:rPr lang="en-US" dirty="0" smtClean="0"/>
              <a:t>Lets the C library set up the stack, heap; handle I/O, etc.</a:t>
            </a:r>
          </a:p>
          <a:p>
            <a:r>
              <a:rPr lang="en-US" dirty="0" smtClean="0"/>
              <a:t>Default target is Linux x86-64	</a:t>
            </a:r>
          </a:p>
          <a:p>
            <a:pPr lvl="1"/>
            <a:r>
              <a:rPr lang="en-US" dirty="0" smtClean="0"/>
              <a:t>Should not need big changes for Microsoft MASM, but not tried yet	</a:t>
            </a:r>
          </a:p>
          <a:p>
            <a:pPr lvl="2"/>
            <a:r>
              <a:rPr lang="en-US" dirty="0" smtClean="0"/>
              <a:t>Help each other out – discussion board, etc.</a:t>
            </a:r>
          </a:p>
          <a:p>
            <a:pPr lvl="1"/>
            <a:r>
              <a:rPr lang="en-US" dirty="0" smtClean="0"/>
              <a:t>Examples below use gnu/</a:t>
            </a:r>
            <a:r>
              <a:rPr lang="en-US" dirty="0" err="1" smtClean="0"/>
              <a:t>linux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 notation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Join Points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2688" y="2017712"/>
            <a:ext cx="7772400" cy="42306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Loops and conditional statements have join points where execution paths merge</a:t>
            </a:r>
          </a:p>
          <a:p>
            <a:r>
              <a:rPr lang="en-US" dirty="0" smtClean="0"/>
              <a:t>Generated code must ensure that machine state will be consistent regardless of which path is taken to reach a join point</a:t>
            </a:r>
          </a:p>
          <a:p>
            <a:pPr lvl="1"/>
            <a:r>
              <a:rPr lang="en-US" dirty="0" smtClean="0"/>
              <a:t>i.e., the paths through an if-else statement must not leave a different number of words pushed onto the stack</a:t>
            </a:r>
          </a:p>
          <a:p>
            <a:pPr lvl="1"/>
            <a:r>
              <a:rPr lang="en-US" dirty="0" smtClean="0"/>
              <a:t>If we want a particular value in a particular register at a join point, both paths must put it there, or we need to generate additional code to move the value to the correct register</a:t>
            </a:r>
          </a:p>
          <a:p>
            <a:r>
              <a:rPr lang="en-US" dirty="0" smtClean="0"/>
              <a:t>With a simple 1-accumulator model of code generation, this should generally be true without needing extra work; with better use of registers this becomes an issue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4357C97-9E7B-4135-AEFE-213644865732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A42FE5C5-3591-47C1-ABED-9BADCDA14965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Bootstrap Program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bootstrap is a tiny C program that calls your compiled code as if it were an ordinary C function</a:t>
            </a:r>
          </a:p>
          <a:p>
            <a:r>
              <a:rPr lang="en-US" dirty="0" smtClean="0"/>
              <a:t>It also contains some functions that compiled code can call as needed</a:t>
            </a:r>
          </a:p>
          <a:p>
            <a:pPr lvl="1"/>
            <a:r>
              <a:rPr lang="en-US" dirty="0" smtClean="0"/>
              <a:t>Mini “runtime library”</a:t>
            </a:r>
          </a:p>
          <a:p>
            <a:pPr lvl="1"/>
            <a:r>
              <a:rPr lang="en-US" dirty="0" smtClean="0"/>
              <a:t>Add to this if you like</a:t>
            </a:r>
          </a:p>
          <a:p>
            <a:pPr lvl="2"/>
            <a:r>
              <a:rPr lang="en-US" dirty="0" smtClean="0"/>
              <a:t>Sometimes simpler to generate a call to a newly written library routine instead of generating in-line code – implementer tradeoff 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0D3A4D-295B-477F-9449-60E8C345630A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2D9B46AD-17B8-4F6D-8CC6-F42F30F42B1D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544ACF-32EC-46ED-9A12-D39235DA133C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CC243355-798E-43E8-A515-E3C1EEB6891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Bootstrap Program Sketch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extern void </a:t>
            </a:r>
            <a:r>
              <a:rPr lang="en-US" sz="2000" dirty="0" err="1" smtClean="0"/>
              <a:t>asm_main</a:t>
            </a:r>
            <a:r>
              <a:rPr lang="en-US" sz="2000" dirty="0" smtClean="0"/>
              <a:t>();  /* compiled code */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/* execute compiled program */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void main() { </a:t>
            </a:r>
            <a:r>
              <a:rPr lang="en-US" sz="2000" dirty="0" err="1" smtClean="0"/>
              <a:t>asm_main</a:t>
            </a:r>
            <a:r>
              <a:rPr lang="en-US" sz="2000" dirty="0" smtClean="0"/>
              <a:t>(); }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/* return next integer from standard input */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long get() { … }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/* write x to standard output */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void put(long x) { … }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/* return a pointer to a block of memory at least </a:t>
            </a:r>
            <a:r>
              <a:rPr lang="en-US" sz="2000" dirty="0" err="1" smtClean="0">
                <a:solidFill>
                  <a:schemeClr val="tx2"/>
                </a:solidFill>
              </a:rPr>
              <a:t>nBytes</a:t>
            </a:r>
            <a:r>
              <a:rPr lang="en-US" sz="2000" dirty="0" smtClean="0">
                <a:solidFill>
                  <a:schemeClr val="tx2"/>
                </a:solidFill>
              </a:rPr>
              <a:t> large (or null if insufficient memory available) */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char* </a:t>
            </a:r>
            <a:r>
              <a:rPr lang="en-US" sz="2000" dirty="0" err="1" smtClean="0"/>
              <a:t>minijavaalloc</a:t>
            </a:r>
            <a:r>
              <a:rPr lang="en-US" sz="2000" dirty="0" smtClean="0"/>
              <a:t>(long </a:t>
            </a:r>
            <a:r>
              <a:rPr lang="en-US" sz="2000" dirty="0" err="1" smtClean="0"/>
              <a:t>nBytes</a:t>
            </a:r>
            <a:r>
              <a:rPr lang="en-US" sz="2000" dirty="0" smtClean="0"/>
              <a:t>) { return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nBytes</a:t>
            </a:r>
            <a:r>
              <a:rPr lang="en-US" sz="2000" dirty="0" smtClean="0"/>
              <a:t>);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Main Program Label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 needs special handling for the static main method label</a:t>
            </a:r>
          </a:p>
          <a:p>
            <a:pPr lvl="1"/>
            <a:r>
              <a:rPr lang="en-US" dirty="0" smtClean="0"/>
              <a:t>Label must be the same as the one declared extern in the C bootstrap program and declared .</a:t>
            </a:r>
            <a:r>
              <a:rPr lang="en-US" dirty="0" err="1" smtClean="0"/>
              <a:t>globl</a:t>
            </a:r>
            <a:r>
              <a:rPr lang="en-US" dirty="0" smtClean="0"/>
              <a:t> in the .s </a:t>
            </a:r>
            <a:r>
              <a:rPr lang="en-US" dirty="0" err="1" smtClean="0"/>
              <a:t>asm</a:t>
            </a:r>
            <a:r>
              <a:rPr lang="en-US" dirty="0" smtClean="0"/>
              <a:t> file</a:t>
            </a:r>
          </a:p>
          <a:p>
            <a:pPr lvl="1"/>
            <a:r>
              <a:rPr lang="en-US" dirty="0" err="1" smtClean="0"/>
              <a:t>asm_main</a:t>
            </a:r>
            <a:r>
              <a:rPr lang="en-US" dirty="0" smtClean="0"/>
              <a:t> used above</a:t>
            </a:r>
          </a:p>
          <a:p>
            <a:pPr lvl="2"/>
            <a:r>
              <a:rPr lang="en-US" dirty="0" smtClean="0"/>
              <a:t>Could be changed, but probably no point</a:t>
            </a:r>
          </a:p>
          <a:p>
            <a:pPr lvl="2"/>
            <a:r>
              <a:rPr lang="en-US" dirty="0" smtClean="0"/>
              <a:t>Why not “main”?  (Hint: what is/where is the </a:t>
            </a:r>
            <a:r>
              <a:rPr lang="en-US" i="1" dirty="0" smtClean="0"/>
              <a:t>real</a:t>
            </a:r>
            <a:r>
              <a:rPr lang="en-US" dirty="0" smtClean="0"/>
              <a:t> main function?)</a:t>
            </a:r>
          </a:p>
        </p:txBody>
      </p:sp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49118B4-DDD3-494A-9839-18F3BCFDAA78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05AC0A59-F1F2-499B-99F7-A33CD177F23F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FE562A-5341-4B15-AC77-C1F61B33813D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401B4CE1-3C04-4086-9A89-253F08AE19A5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Interfacing to “Library” code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Trivial to call “library” functions</a:t>
            </a:r>
          </a:p>
          <a:p>
            <a:pPr eaLnBrk="1" hangingPunct="1"/>
            <a:r>
              <a:rPr lang="en-US" dirty="0" smtClean="0"/>
              <a:t>Evaluate parameters using the regular calling conventions</a:t>
            </a:r>
          </a:p>
          <a:p>
            <a:pPr eaLnBrk="1" hangingPunct="1"/>
            <a:r>
              <a:rPr lang="en-US" dirty="0" smtClean="0"/>
              <a:t>Generate a call instruction using the function label</a:t>
            </a:r>
          </a:p>
          <a:p>
            <a:pPr lvl="1" eaLnBrk="1" hangingPunct="1"/>
            <a:r>
              <a:rPr lang="en-US" dirty="0" smtClean="0"/>
              <a:t>(External names need a leading _ in Windows, OS X)</a:t>
            </a:r>
          </a:p>
          <a:p>
            <a:pPr lvl="1" eaLnBrk="1" hangingPunct="1"/>
            <a:r>
              <a:rPr lang="en-US" dirty="0" smtClean="0"/>
              <a:t>Linker will hook everything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System.out.println(exp)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MiniJava’s</a:t>
            </a:r>
            <a:r>
              <a:rPr lang="en-US" dirty="0" smtClean="0"/>
              <a:t> “print” statement</a:t>
            </a:r>
          </a:p>
          <a:p>
            <a:pPr marL="914400" lvl="2" indent="0">
              <a:buNone/>
            </a:pPr>
            <a:r>
              <a:rPr lang="en-US" dirty="0" smtClean="0"/>
              <a:t>&lt;compile </a:t>
            </a:r>
            <a:r>
              <a:rPr lang="en-US" dirty="0" err="1" smtClean="0"/>
              <a:t>exp</a:t>
            </a:r>
            <a:r>
              <a:rPr lang="en-US" dirty="0" smtClean="0"/>
              <a:t>; result in %</a:t>
            </a:r>
            <a:r>
              <a:rPr lang="en-US" dirty="0" err="1" smtClean="0"/>
              <a:t>rax</a:t>
            </a:r>
            <a:r>
              <a:rPr lang="en-US" dirty="0" smtClean="0"/>
              <a:t>&gt;</a:t>
            </a:r>
          </a:p>
          <a:p>
            <a:pPr marL="914400" lvl="2" indent="0">
              <a:buNone/>
            </a:pPr>
            <a:r>
              <a:rPr lang="en-US" dirty="0" err="1" smtClean="0"/>
              <a:t>movq</a:t>
            </a:r>
            <a:r>
              <a:rPr lang="en-US" dirty="0" smtClean="0"/>
              <a:t>	%</a:t>
            </a:r>
            <a:r>
              <a:rPr lang="en-US" dirty="0" err="1" smtClean="0"/>
              <a:t>rax</a:t>
            </a:r>
            <a:r>
              <a:rPr lang="en-US" dirty="0" smtClean="0"/>
              <a:t>,%</a:t>
            </a:r>
            <a:r>
              <a:rPr lang="en-US" dirty="0" err="1" smtClean="0"/>
              <a:t>rdi</a:t>
            </a:r>
            <a:r>
              <a:rPr lang="en-US" dirty="0" smtClean="0"/>
              <a:t>	; load argument register</a:t>
            </a:r>
          </a:p>
          <a:p>
            <a:pPr marL="914400" lvl="2" indent="0">
              <a:buNone/>
            </a:pPr>
            <a:r>
              <a:rPr lang="en-US" dirty="0" smtClean="0"/>
              <a:t>call	put		; call external put routine</a:t>
            </a:r>
          </a:p>
          <a:p>
            <a:endParaRPr lang="en-US" dirty="0" smtClean="0"/>
          </a:p>
          <a:p>
            <a:r>
              <a:rPr lang="en-US" dirty="0" smtClean="0"/>
              <a:t>If the stack is not kept 16-byte aligned, calls to external C or library code are the most likely place for a runtime error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6FA6D14-9A92-4E15-BFBE-F922717662C0}" type="datetime1">
              <a:rPr lang="en-US" smtClean="0"/>
              <a:pPr/>
              <a:t>11/12/2011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C5B3DC7C-00B3-4631-8FFE-983D2D1FBAA5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7F1A275-DCA2-48EB-87BD-9C3C22095F99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7DB5DB51-444F-4AF8-AB3D-7C1906D5C1BF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That’s It… 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We’ve now got enough on the table to complete the compiler project </a:t>
            </a:r>
          </a:p>
          <a:p>
            <a:pPr eaLnBrk="1" hangingPunct="1"/>
            <a:r>
              <a:rPr lang="en-US" dirty="0" smtClean="0"/>
              <a:t>Coming Attractions</a:t>
            </a:r>
          </a:p>
          <a:p>
            <a:pPr lvl="1" eaLnBrk="1" hangingPunct="1"/>
            <a:r>
              <a:rPr lang="en-US" dirty="0" smtClean="0"/>
              <a:t>Lower-level IR and control-flow graphs</a:t>
            </a:r>
          </a:p>
          <a:p>
            <a:pPr lvl="1" eaLnBrk="1" hangingPunct="1"/>
            <a:r>
              <a:rPr lang="en-US" dirty="0" smtClean="0"/>
              <a:t>Back end (instruction selection and scheduling, register allocation)</a:t>
            </a:r>
          </a:p>
          <a:p>
            <a:pPr lvl="1" eaLnBrk="1" hangingPunct="1"/>
            <a:r>
              <a:rPr lang="en-US" dirty="0" smtClean="0"/>
              <a:t>Middle (optimizations)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9591F2B-0F07-48BB-8A47-CB49FA599699}" type="datetime1">
              <a:rPr lang="en-US" smtClean="0"/>
              <a:t>11/12/2011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0105EFBF-E9F4-4C30-A605-BB1271E839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GNU assembler uses AT&amp;T syntax.  Main differences: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Intel vs. GNU Assembler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267137445"/>
              </p:ext>
            </p:extLst>
          </p:nvPr>
        </p:nvGraphicFramePr>
        <p:xfrm>
          <a:off x="381000" y="2955925"/>
          <a:ext cx="8458200" cy="2865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14600"/>
                <a:gridCol w="3352800"/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Intel/Microsoft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AT&amp;T/GNU as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Operand order:</a:t>
                      </a:r>
                      <a:r>
                        <a:rPr lang="en-US" sz="1800" baseline="0" dirty="0" smtClean="0"/>
                        <a:t> op </a:t>
                      </a:r>
                      <a:r>
                        <a:rPr lang="en-US" sz="1800" baseline="0" dirty="0" err="1" smtClean="0"/>
                        <a:t>a,b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= a op b (</a:t>
                      </a:r>
                      <a:r>
                        <a:rPr lang="en-US" sz="1800" dirty="0" err="1" smtClean="0"/>
                        <a:t>dst</a:t>
                      </a:r>
                      <a:r>
                        <a:rPr lang="en-US" sz="1800" dirty="0" smtClean="0"/>
                        <a:t> first)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 = a op b (</a:t>
                      </a:r>
                      <a:r>
                        <a:rPr lang="en-US" sz="1800" dirty="0" err="1" smtClean="0"/>
                        <a:t>dst</a:t>
                      </a:r>
                      <a:r>
                        <a:rPr lang="en-US" sz="1800" baseline="0" dirty="0" smtClean="0"/>
                        <a:t> last)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Memory address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</a:t>
                      </a:r>
                      <a:r>
                        <a:rPr lang="en-US" sz="1800" dirty="0" err="1" smtClean="0"/>
                        <a:t>baseregister+offset</a:t>
                      </a:r>
                      <a:r>
                        <a:rPr lang="en-US" sz="1800" dirty="0" smtClean="0"/>
                        <a:t>]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offset(</a:t>
                      </a:r>
                      <a:r>
                        <a:rPr lang="en-US" sz="1800" dirty="0" err="1" smtClean="0"/>
                        <a:t>baseregister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Instruction</a:t>
                      </a:r>
                      <a:r>
                        <a:rPr lang="en-US" sz="1800" baseline="0" dirty="0" smtClean="0"/>
                        <a:t> mnemonics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mov</a:t>
                      </a:r>
                      <a:r>
                        <a:rPr lang="en-US" sz="1800" dirty="0" smtClean="0"/>
                        <a:t>, add, push, …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movl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addl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pushl</a:t>
                      </a:r>
                      <a:r>
                        <a:rPr lang="en-US" sz="1800" dirty="0" smtClean="0"/>
                        <a:t> [operand size is added</a:t>
                      </a:r>
                      <a:r>
                        <a:rPr lang="en-US" sz="1800" baseline="0" dirty="0" smtClean="0"/>
                        <a:t> to end]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Register names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eax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ebx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ebp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esp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…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</a:t>
                      </a:r>
                      <a:r>
                        <a:rPr lang="en-US" sz="1800" dirty="0" err="1" smtClean="0"/>
                        <a:t>eax</a:t>
                      </a:r>
                      <a:r>
                        <a:rPr lang="en-US" sz="1800" dirty="0" smtClean="0"/>
                        <a:t>, %</a:t>
                      </a:r>
                      <a:r>
                        <a:rPr lang="en-US" sz="1800" dirty="0" err="1" smtClean="0"/>
                        <a:t>ebx</a:t>
                      </a:r>
                      <a:r>
                        <a:rPr lang="en-US" sz="1800" dirty="0" smtClean="0"/>
                        <a:t>, %</a:t>
                      </a:r>
                      <a:r>
                        <a:rPr lang="en-US" sz="1800" dirty="0" err="1" smtClean="0"/>
                        <a:t>ebp</a:t>
                      </a:r>
                      <a:r>
                        <a:rPr lang="en-US" sz="1800" dirty="0" smtClean="0"/>
                        <a:t>, %</a:t>
                      </a:r>
                      <a:r>
                        <a:rPr lang="en-US" sz="1800" dirty="0" err="1" smtClean="0"/>
                        <a:t>esp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…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Constants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17, 42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$17, $42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Comments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; to</a:t>
                      </a:r>
                      <a:r>
                        <a:rPr lang="en-US" sz="1800" baseline="0" dirty="0" smtClean="0"/>
                        <a:t> end of line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# to end of line or /* … */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Designed by AMD and announced in 1999-2000.  First processors in 2003.</a:t>
            </a:r>
          </a:p>
          <a:p>
            <a:r>
              <a:rPr lang="en-US" dirty="0" smtClean="0"/>
              <a:t>Intel bet on Itanium for 64-bit processors, but just in case had a not-so-secret project to add AMD64 to the Pentium 4 </a:t>
            </a:r>
          </a:p>
          <a:p>
            <a:pPr lvl="1"/>
            <a:r>
              <a:rPr lang="en-US" dirty="0" smtClean="0"/>
              <a:t>Announced in 2004 (first called IA-32e, then EM64T, finally Intel 64)</a:t>
            </a:r>
          </a:p>
          <a:p>
            <a:r>
              <a:rPr lang="en-US" dirty="0" smtClean="0"/>
              <a:t>Generic term is now x86-64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 Main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16 64-bit general registers; 64-bit integers (but </a:t>
            </a:r>
            <a:r>
              <a:rPr lang="en-US" dirty="0" err="1" smtClean="0"/>
              <a:t>int</a:t>
            </a:r>
            <a:r>
              <a:rPr lang="en-US" dirty="0" smtClean="0"/>
              <a:t> typically defaults to 32 bits; long is 64 bits)</a:t>
            </a:r>
          </a:p>
          <a:p>
            <a:r>
              <a:rPr lang="en-US" dirty="0" smtClean="0"/>
              <a:t>64-bit address space; pointers are 8 bytes</a:t>
            </a:r>
            <a:endParaRPr lang="en-US" dirty="0"/>
          </a:p>
          <a:p>
            <a:r>
              <a:rPr lang="en-US" dirty="0" smtClean="0"/>
              <a:t>8 additional SSE registers (total 16); used instead of x87 floating point by default</a:t>
            </a:r>
          </a:p>
          <a:p>
            <a:r>
              <a:rPr lang="en-US" dirty="0" smtClean="0"/>
              <a:t>Register-based function call conventions</a:t>
            </a:r>
          </a:p>
          <a:p>
            <a:r>
              <a:rPr lang="en-US" dirty="0" smtClean="0"/>
              <a:t>Additional addressing modes (pc relative)</a:t>
            </a:r>
          </a:p>
          <a:p>
            <a:r>
              <a:rPr lang="en-US" dirty="0" smtClean="0"/>
              <a:t>32-bit legacy mode</a:t>
            </a:r>
          </a:p>
          <a:p>
            <a:r>
              <a:rPr lang="en-US" dirty="0" smtClean="0"/>
              <a:t>Some pruning of old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x86-64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16 64-bit general registers</a:t>
            </a:r>
          </a:p>
          <a:p>
            <a:pPr lvl="1"/>
            <a:r>
              <a:rPr lang="en-US" dirty="0" smtClean="0"/>
              <a:t>%</a:t>
            </a:r>
            <a:r>
              <a:rPr lang="en-US" dirty="0" err="1" smtClean="0"/>
              <a:t>rax</a:t>
            </a:r>
            <a:r>
              <a:rPr lang="en-US" dirty="0" smtClean="0"/>
              <a:t>, %</a:t>
            </a:r>
            <a:r>
              <a:rPr lang="en-US" dirty="0" err="1" smtClean="0"/>
              <a:t>rbx</a:t>
            </a:r>
            <a:r>
              <a:rPr lang="en-US" dirty="0" smtClean="0"/>
              <a:t>, %</a:t>
            </a:r>
            <a:r>
              <a:rPr lang="en-US" dirty="0" err="1" smtClean="0"/>
              <a:t>rcx</a:t>
            </a:r>
            <a:r>
              <a:rPr lang="en-US" dirty="0" smtClean="0"/>
              <a:t>, %</a:t>
            </a:r>
            <a:r>
              <a:rPr lang="en-US" dirty="0" err="1" smtClean="0"/>
              <a:t>rdx</a:t>
            </a:r>
            <a:r>
              <a:rPr lang="en-US" dirty="0" smtClean="0"/>
              <a:t>, %</a:t>
            </a:r>
            <a:r>
              <a:rPr lang="en-US" dirty="0" err="1" smtClean="0"/>
              <a:t>rsi</a:t>
            </a:r>
            <a:r>
              <a:rPr lang="en-US" dirty="0" smtClean="0"/>
              <a:t>, %</a:t>
            </a:r>
            <a:r>
              <a:rPr lang="en-US" dirty="0" err="1" smtClean="0"/>
              <a:t>rdi</a:t>
            </a:r>
            <a:r>
              <a:rPr lang="en-US" dirty="0" smtClean="0"/>
              <a:t>, %</a:t>
            </a:r>
            <a:r>
              <a:rPr lang="en-US" dirty="0" err="1" smtClean="0"/>
              <a:t>rbp</a:t>
            </a:r>
            <a:r>
              <a:rPr lang="en-US" dirty="0" smtClean="0"/>
              <a:t>, %</a:t>
            </a:r>
            <a:r>
              <a:rPr lang="en-US" dirty="0" err="1" smtClean="0"/>
              <a:t>rsp</a:t>
            </a:r>
            <a:r>
              <a:rPr lang="en-US" dirty="0" smtClean="0"/>
              <a:t>, %r8-%r15</a:t>
            </a:r>
          </a:p>
          <a:p>
            <a:r>
              <a:rPr lang="en-US" dirty="0" smtClean="0"/>
              <a:t>Registers can be used as 64-bit </a:t>
            </a:r>
            <a:r>
              <a:rPr lang="en-US" dirty="0" err="1" smtClean="0"/>
              <a:t>ints</a:t>
            </a:r>
            <a:r>
              <a:rPr lang="en-US" dirty="0" smtClean="0"/>
              <a:t> or pointers, or 32-bit </a:t>
            </a:r>
            <a:r>
              <a:rPr lang="en-US" dirty="0" err="1" smtClean="0"/>
              <a:t>ints</a:t>
            </a:r>
            <a:r>
              <a:rPr lang="en-US" dirty="0" smtClean="0"/>
              <a:t> (upper half set to 0 automatically)</a:t>
            </a:r>
          </a:p>
          <a:p>
            <a:pPr lvl="1"/>
            <a:r>
              <a:rPr lang="en-US" dirty="0" smtClean="0"/>
              <a:t>Also possible to reference low-order 16- and 8-bit chunks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C63CA2C-4518-466E-92D7-BD152FDC74FD}" type="datetime1">
              <a:rPr lang="en-US" smtClean="0"/>
              <a:pPr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M-</a:t>
            </a:r>
            <a:fld id="{5D716500-448F-47FE-8516-94B282F352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 6 arguments in registers, rest on the stack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/pointer result returned in %</a:t>
            </a:r>
            <a:r>
              <a:rPr lang="en-US" dirty="0" err="1" smtClean="0"/>
              <a:t>rax</a:t>
            </a:r>
            <a:endParaRPr lang="en-US" dirty="0" smtClean="0"/>
          </a:p>
          <a:p>
            <a:r>
              <a:rPr lang="en-US" dirty="0" smtClean="0"/>
              <a:t>Stack frame should be 16-byte aligned when call instruction is executed (i.e., %</a:t>
            </a:r>
            <a:r>
              <a:rPr lang="en-US" dirty="0" err="1" smtClean="0"/>
              <a:t>rsp</a:t>
            </a:r>
            <a:r>
              <a:rPr lang="en-US" dirty="0" smtClean="0"/>
              <a:t> value is 0xddddddddddddddd0; pushed return address has that address minus 8)</a:t>
            </a:r>
            <a:endParaRPr lang="en-US" dirty="0"/>
          </a:p>
          <a:p>
            <a:r>
              <a:rPr lang="en-US" dirty="0" smtClean="0"/>
              <a:t>We’ll use %</a:t>
            </a:r>
            <a:r>
              <a:rPr lang="en-US" dirty="0" err="1" smtClean="0"/>
              <a:t>rbp</a:t>
            </a:r>
            <a:r>
              <a:rPr lang="en-US" dirty="0" smtClean="0"/>
              <a:t> as frame pointer, but compilers often adjust %</a:t>
            </a:r>
            <a:r>
              <a:rPr lang="en-US" dirty="0" err="1" smtClean="0"/>
              <a:t>rsp</a:t>
            </a:r>
            <a:r>
              <a:rPr lang="en-US" dirty="0" smtClean="0"/>
              <a:t> once on function entry and reference locals relative to %</a:t>
            </a:r>
            <a:r>
              <a:rPr lang="en-US" dirty="0" err="1" smtClean="0"/>
              <a:t>rsp</a:t>
            </a:r>
            <a:r>
              <a:rPr lang="en-US" dirty="0"/>
              <a:t> </a:t>
            </a:r>
            <a:r>
              <a:rPr lang="en-US" dirty="0" smtClean="0"/>
              <a:t>using a fixed-size stack frame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63CA2C-4518-466E-92D7-BD152FDC74FD}" type="datetime1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51b1e57-89f3-482b-83af-fe2770a6fcc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868</TotalTime>
  <Words>2996</Words>
  <Application>Microsoft Office PowerPoint</Application>
  <PresentationFormat>On-screen Show (4:3)</PresentationFormat>
  <Paragraphs>447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Blends</vt:lpstr>
      <vt:lpstr>CSE P 501 – Compilers</vt:lpstr>
      <vt:lpstr>Agenda</vt:lpstr>
      <vt:lpstr>Some x86-64 References (Links on course web)</vt:lpstr>
      <vt:lpstr>Compiler Target</vt:lpstr>
      <vt:lpstr>Intel vs. GNU Assembler</vt:lpstr>
      <vt:lpstr>x86-64</vt:lpstr>
      <vt:lpstr>x86-64 Main features</vt:lpstr>
      <vt:lpstr>x86-64 registers</vt:lpstr>
      <vt:lpstr>x86-64 Function Calls</vt:lpstr>
      <vt:lpstr>x86-Register Usage</vt:lpstr>
      <vt:lpstr>x86-64 Register Save Conventions</vt:lpstr>
      <vt:lpstr>x86-64 Function Call</vt:lpstr>
      <vt:lpstr>x86-64 Function Return</vt:lpstr>
      <vt:lpstr>The Nice Thing About Standards…</vt:lpstr>
      <vt:lpstr>Running MiniJava Programs</vt:lpstr>
      <vt:lpstr>Bootstraping from C</vt:lpstr>
      <vt:lpstr>Assembler File Format</vt:lpstr>
      <vt:lpstr>External Names</vt:lpstr>
      <vt:lpstr>Generating .asm Code</vt:lpstr>
      <vt:lpstr>A Simple Code Generation Strategy</vt:lpstr>
      <vt:lpstr>(The?) Simplifying Assumption</vt:lpstr>
      <vt:lpstr>x86 as a Stack Machine</vt:lpstr>
      <vt:lpstr>Example: Generate Code for Constants and Identifiers</vt:lpstr>
      <vt:lpstr>Example: Generate Code for exp1 + exp1</vt:lpstr>
      <vt:lpstr>Example:  var = exp;  (1)</vt:lpstr>
      <vt:lpstr>Example:  var = exp;  (2)</vt:lpstr>
      <vt:lpstr>Example: Generate Code for obj.f(e1,e2,…en)</vt:lpstr>
      <vt:lpstr>Method Call Complications</vt:lpstr>
      <vt:lpstr>Method Calls in Parameters</vt:lpstr>
      <vt:lpstr>Stack Alignment (1)</vt:lpstr>
      <vt:lpstr>Stack Alignment (2)</vt:lpstr>
      <vt:lpstr>Sigh…</vt:lpstr>
      <vt:lpstr>Code Gen for Method Definitions</vt:lpstr>
      <vt:lpstr>Example: return exp;</vt:lpstr>
      <vt:lpstr>Control Flow: Unique Labels</vt:lpstr>
      <vt:lpstr>Control Flow: Tests</vt:lpstr>
      <vt:lpstr>Example: while(exp) body</vt:lpstr>
      <vt:lpstr>Example:  exp1 &lt; exp2</vt:lpstr>
      <vt:lpstr>Boolean Operators</vt:lpstr>
      <vt:lpstr>Join Points</vt:lpstr>
      <vt:lpstr>Bootstrap Program</vt:lpstr>
      <vt:lpstr>Bootstrap Program Sketch</vt:lpstr>
      <vt:lpstr>Main Program Label</vt:lpstr>
      <vt:lpstr>Interfacing to “Library” code</vt:lpstr>
      <vt:lpstr>System.out.println(exp)</vt:lpstr>
      <vt:lpstr>And That’s It… 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Hal Perkins</cp:lastModifiedBy>
  <cp:revision>67</cp:revision>
  <cp:lastPrinted>2011-11-01T04:52:29Z</cp:lastPrinted>
  <dcterms:created xsi:type="dcterms:W3CDTF">2002-10-01T01:44:57Z</dcterms:created>
  <dcterms:modified xsi:type="dcterms:W3CDTF">2011-11-13T01:49:07Z</dcterms:modified>
</cp:coreProperties>
</file>