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3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62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L-</a:t>
            </a:r>
            <a:fld id="{E5B2438A-7BA4-4F48-A8D8-D7035D6EB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0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DAF5E-D16B-4502-A884-5DCC3F6FA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17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1A8BA03-D4EF-400B-AF45-934BA79DE852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DFF215-2EA4-4754-9387-6054A474D86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output is (on separate lines)  2  17  3  42  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6312D21-0C84-43AB-BB44-DD4F1E3C5B08}" type="slidenum">
              <a:rPr lang="en-US" smtClean="0">
                <a:latin typeface="Arial" charset="0"/>
              </a:rPr>
              <a:pPr/>
              <a:t>27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It should be possible to jump indirectly, but I’m not sure about the syntax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8ED864-DC69-48F7-83C5-5F85830F99F7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FC70FBD-A1D0-4991-89BF-DE3B86DCF2ED}" type="datetime1">
              <a:rPr lang="en-US" smtClean="0"/>
              <a:t>11/1/2011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L-</a:t>
            </a:r>
            <a:fld id="{2C11E52C-6600-42C2-BDCB-283ADB71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BC1A-4DD7-4DB9-9DF8-0585B9D835F2}" type="datetime1">
              <a:rPr lang="en-US" smtClean="0"/>
              <a:t>11/1/2011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479F6834-7756-42AD-A875-AF52792A6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3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AFA4-46C3-4E2E-A257-BB09FCD7F6B7}" type="datetime1">
              <a:rPr lang="en-US" smtClean="0"/>
              <a:t>11/1/2011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65CC4CA2-FCE7-4BAF-A485-4ADB71944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4B8E-E65B-4B56-94DF-0AF4F945F19E}" type="datetime1">
              <a:rPr lang="en-US" smtClean="0"/>
              <a:t>11/1/2011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C458789A-2842-4479-8E65-F5773877D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2209-2654-4AF9-BFC8-F900771A807B}" type="datetime1">
              <a:rPr lang="en-US" smtClean="0"/>
              <a:t>11/1/2011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A5C4CD5B-712A-4ABA-92B6-1ED854646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1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06D9-87BC-46F0-BFCB-20BB5F52F665}" type="datetime1">
              <a:rPr lang="en-US" smtClean="0"/>
              <a:t>11/1/2011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EEBE0300-05F4-4119-AA59-FD7888A00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E2DB-31D6-4650-B0C1-CE2DAC2809BB}" type="datetime1">
              <a:rPr lang="en-US" smtClean="0"/>
              <a:t>11/1/2011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33786896-80C9-4CF6-89CD-93EEC5500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8226-5BA8-4E9B-96BC-C72FDA40D130}" type="datetime1">
              <a:rPr lang="en-US" smtClean="0"/>
              <a:t>11/1/2011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1C809101-10FD-4B54-B96A-8A26DBB99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0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BD8B9-23B4-4154-8B29-933923B94E8A}" type="datetime1">
              <a:rPr lang="en-US" smtClean="0"/>
              <a:t>11/1/2011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7603D58A-7209-4F71-BADF-A12992701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4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DB0A-0556-426E-8B27-4D9E57C55B55}" type="datetime1">
              <a:rPr lang="en-US" smtClean="0"/>
              <a:t>11/1/2011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2E6CBA3A-EF8F-4C1A-9E6E-A76028015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3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36125-8BEC-4A28-AFA9-72D52484144D}" type="datetime1">
              <a:rPr lang="en-US" smtClean="0"/>
              <a:t>11/1/2011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L-</a:t>
            </a:r>
            <a:fld id="{653EE8A0-F23E-4FC0-B3D9-5EBD4278A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9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98EA65C1-6D1C-4297-A9EF-D9E68788B762}" type="datetime1">
              <a:rPr lang="en-US" smtClean="0"/>
              <a:t>11/1/2011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L-</a:t>
            </a:r>
            <a:fld id="{45DC1CA3-A242-4EDF-93BF-D694F513D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8.xml"/><Relationship Id="rId4" Type="http://schemas.openxmlformats.org/officeDocument/2006/relationships/tags" Target="../tags/tag14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3.xml"/><Relationship Id="rId4" Type="http://schemas.openxmlformats.org/officeDocument/2006/relationships/tags" Target="../tags/tag15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D4EDBB0-69F1-44FB-A4F5-BA5E3629A4D4}" type="datetime1">
              <a:rPr lang="en-US" smtClean="0">
                <a:solidFill>
                  <a:schemeClr val="bg2"/>
                </a:solidFill>
              </a:rPr>
              <a:t>11/1/2011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bg2"/>
                </a:solidFill>
              </a:rPr>
              <a:t>L-</a:t>
            </a:r>
            <a:fld id="{57FF308D-DDC8-40F2-8803-FC1087F65D8A}" type="slidenum">
              <a:rPr lang="en-US" smtClean="0">
                <a:solidFill>
                  <a:schemeClr val="bg2"/>
                </a:solidFill>
              </a:rPr>
              <a:pPr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331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1331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Code Shape II – Objects &amp; Classes</a:t>
            </a:r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695526-F14A-4B2D-ADD2-EA939ED4696C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736594E8-68AD-401D-A42C-6B55ECB024A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Dispatch Footnotes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Still want pointer to parent class method table for other purposes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Casts and instanceof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Multiple inheritance requires more complex mechanisms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Also true for multiple interfaces</a:t>
            </a:r>
          </a:p>
          <a:p>
            <a:pPr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F642352-EE98-48CD-8E74-564947C0AD28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9C97D6DE-901C-43FD-81BE-46333152117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Perverse Example Revisited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class One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int tag;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int it;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void setTag()    { tag = 1;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int getTag()      { return tag;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void setIt(int it) {this.it = it;}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int getIt()         { return it;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class Two extends One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int it;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void setTag()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tag = 2;  it = 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int getThat() { return it;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void resetIt() { super.setIt(42);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</p:txBody>
      </p:sp>
      <p:sp>
        <p:nvSpPr>
          <p:cNvPr id="23559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Two two = new Two();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One one = two;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one.setTag();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System.out.println(one.getTag());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one.setIt(17);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two.setTag();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System.out.println(two.getIt());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System.out.println(two.getThat());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two.resetIt();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System.out.println(two.getIt());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    System.out.println(two.getThat());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8AEDB77-782B-4FFA-9A3B-2C8B88AD46E6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702E0FFC-E8AB-49BB-9D1F-894B9C3807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0FC5BAE-4AD3-4FFD-BCE7-2819944487F6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115BDA3F-4E50-4010-B159-9C5A22B575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Now What?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Need to explore</a:t>
            </a:r>
          </a:p>
          <a:p>
            <a:pPr lvl="1" eaLnBrk="1" hangingPunct="1"/>
            <a:r>
              <a:rPr lang="en-US" sz="2400" dirty="0" smtClean="0"/>
              <a:t>Object layout in memory</a:t>
            </a:r>
          </a:p>
          <a:p>
            <a:pPr lvl="1" eaLnBrk="1" hangingPunct="1"/>
            <a:r>
              <a:rPr lang="en-US" sz="2400" dirty="0" smtClean="0"/>
              <a:t>Compiling field references</a:t>
            </a:r>
          </a:p>
          <a:p>
            <a:pPr lvl="2" eaLnBrk="1" hangingPunct="1"/>
            <a:r>
              <a:rPr lang="en-US" sz="2000" dirty="0" smtClean="0"/>
              <a:t>Implicit and explicit use of “this”</a:t>
            </a:r>
          </a:p>
          <a:p>
            <a:pPr lvl="1" eaLnBrk="1" hangingPunct="1"/>
            <a:r>
              <a:rPr lang="en-US" sz="2400" dirty="0" smtClean="0"/>
              <a:t>Representation of </a:t>
            </a:r>
            <a:r>
              <a:rPr lang="en-US" sz="2400" dirty="0" err="1" smtClean="0"/>
              <a:t>vtables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Object creation: new </a:t>
            </a:r>
          </a:p>
          <a:p>
            <a:pPr lvl="1" eaLnBrk="1" hangingPunct="1"/>
            <a:r>
              <a:rPr lang="en-US" sz="2400" dirty="0" smtClean="0"/>
              <a:t>Code for dynamic dispatch</a:t>
            </a:r>
          </a:p>
          <a:p>
            <a:pPr lvl="2" eaLnBrk="1" hangingPunct="1"/>
            <a:r>
              <a:rPr lang="en-US" sz="2000" dirty="0" smtClean="0"/>
              <a:t>Including implementing “</a:t>
            </a:r>
            <a:r>
              <a:rPr lang="en-US" sz="2000" dirty="0" err="1" smtClean="0"/>
              <a:t>super.f</a:t>
            </a:r>
            <a:r>
              <a:rPr lang="en-US" sz="2000" dirty="0" smtClean="0"/>
              <a:t>”</a:t>
            </a:r>
          </a:p>
          <a:p>
            <a:pPr lvl="1" eaLnBrk="1" hangingPunct="1"/>
            <a:r>
              <a:rPr lang="en-US" sz="2400" dirty="0" smtClean="0"/>
              <a:t>Runtime type information – </a:t>
            </a:r>
            <a:r>
              <a:rPr lang="en-US" sz="2400" dirty="0" err="1" smtClean="0"/>
              <a:t>instanceof</a:t>
            </a:r>
            <a:r>
              <a:rPr lang="en-US" sz="2400" dirty="0" smtClean="0"/>
              <a:t> and casts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B94875-AF1A-4A2B-873E-F89E7D1496C7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90623E11-BB51-4304-B5E1-5DDF42F9CB2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Layout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Typically, allocate fields sequentially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Follow processor/OS </a:t>
            </a:r>
            <a:r>
              <a:rPr lang="en-US" dirty="0" err="1" smtClean="0"/>
              <a:t>struct</a:t>
            </a:r>
            <a:r>
              <a:rPr lang="en-US" dirty="0" smtClean="0"/>
              <a:t>/object alignment conventions when appropriate / available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first word of object for pointer to method table/class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Objects are allocated on the heap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actual bits in the generated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1890EF-CA5D-441A-8DCE-3E6D373A76F7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98A6BC11-EB1F-4B00-A96E-C4C056399C4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Variable Field Access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>
                <a:solidFill>
                  <a:schemeClr val="folHlink"/>
                </a:solidFill>
              </a:rPr>
              <a:t>obj.fld</a:t>
            </a:r>
            <a:r>
              <a:rPr lang="en-US" dirty="0" smtClean="0"/>
              <a:t>;</a:t>
            </a:r>
          </a:p>
          <a:p>
            <a:pPr eaLnBrk="1" hangingPunct="1"/>
            <a:r>
              <a:rPr lang="en-US" dirty="0" smtClean="0"/>
              <a:t>x86</a:t>
            </a:r>
          </a:p>
          <a:p>
            <a:pPr lvl="1" eaLnBrk="1" hangingPunct="1"/>
            <a:r>
              <a:rPr lang="en-US" dirty="0" smtClean="0"/>
              <a:t>Assuming that </a:t>
            </a:r>
            <a:r>
              <a:rPr lang="en-US" dirty="0" err="1" smtClean="0"/>
              <a:t>obj</a:t>
            </a:r>
            <a:r>
              <a:rPr lang="en-US" dirty="0" smtClean="0"/>
              <a:t> is a local variable in the current method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folHlink"/>
                </a:solidFill>
              </a:rPr>
              <a:t>mov</a:t>
            </a:r>
            <a:r>
              <a:rPr lang="en-US" dirty="0" smtClean="0">
                <a:solidFill>
                  <a:schemeClr val="folHlink"/>
                </a:solidFill>
              </a:rPr>
              <a:t>   </a:t>
            </a:r>
            <a:r>
              <a:rPr lang="en-US" dirty="0" err="1" smtClean="0">
                <a:solidFill>
                  <a:schemeClr val="folHlink"/>
                </a:solidFill>
              </a:rPr>
              <a:t>eax</a:t>
            </a:r>
            <a:r>
              <a:rPr lang="en-US" dirty="0" smtClean="0">
                <a:solidFill>
                  <a:schemeClr val="folHlink"/>
                </a:solidFill>
              </a:rPr>
              <a:t>,[</a:t>
            </a:r>
            <a:r>
              <a:rPr lang="en-US" dirty="0" err="1" smtClean="0">
                <a:solidFill>
                  <a:schemeClr val="folHlink"/>
                </a:solidFill>
              </a:rPr>
              <a:t>ebp+offset</a:t>
            </a:r>
            <a:r>
              <a:rPr lang="en-US" baseline="-25000" dirty="0" err="1" smtClean="0">
                <a:solidFill>
                  <a:schemeClr val="folHlink"/>
                </a:solidFill>
              </a:rPr>
              <a:t>obj</a:t>
            </a:r>
            <a:r>
              <a:rPr lang="en-US" dirty="0" smtClean="0">
                <a:solidFill>
                  <a:schemeClr val="folHlink"/>
                </a:solidFill>
              </a:rPr>
              <a:t>]		; load </a:t>
            </a:r>
            <a:r>
              <a:rPr lang="en-US" dirty="0" err="1" smtClean="0">
                <a:solidFill>
                  <a:schemeClr val="folHlink"/>
                </a:solidFill>
              </a:rPr>
              <a:t>obj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err="1" smtClean="0">
                <a:solidFill>
                  <a:schemeClr val="folHlink"/>
                </a:solidFill>
              </a:rPr>
              <a:t>ptr</a:t>
            </a:r>
            <a:endParaRPr lang="en-US" dirty="0" smtClean="0">
              <a:solidFill>
                <a:schemeClr val="folHlink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folHlink"/>
                </a:solidFill>
              </a:rPr>
              <a:t>	</a:t>
            </a:r>
            <a:r>
              <a:rPr lang="en-US" dirty="0" err="1" smtClean="0">
                <a:solidFill>
                  <a:schemeClr val="folHlink"/>
                </a:solidFill>
              </a:rPr>
              <a:t>mov</a:t>
            </a:r>
            <a:r>
              <a:rPr lang="en-US" dirty="0" smtClean="0">
                <a:solidFill>
                  <a:schemeClr val="folHlink"/>
                </a:solidFill>
              </a:rPr>
              <a:t>   </a:t>
            </a:r>
            <a:r>
              <a:rPr lang="en-US" dirty="0" err="1" smtClean="0">
                <a:solidFill>
                  <a:schemeClr val="folHlink"/>
                </a:solidFill>
              </a:rPr>
              <a:t>eax</a:t>
            </a:r>
            <a:r>
              <a:rPr lang="en-US" dirty="0" smtClean="0">
                <a:solidFill>
                  <a:schemeClr val="folHlink"/>
                </a:solidFill>
              </a:rPr>
              <a:t>,[</a:t>
            </a:r>
            <a:r>
              <a:rPr lang="en-US" dirty="0" err="1" smtClean="0">
                <a:solidFill>
                  <a:schemeClr val="folHlink"/>
                </a:solidFill>
              </a:rPr>
              <a:t>eax+offset</a:t>
            </a:r>
            <a:r>
              <a:rPr lang="en-US" baseline="-25000" dirty="0" err="1" smtClean="0">
                <a:solidFill>
                  <a:schemeClr val="folHlink"/>
                </a:solidFill>
              </a:rPr>
              <a:t>fld</a:t>
            </a:r>
            <a:r>
              <a:rPr lang="en-US" dirty="0" smtClean="0">
                <a:solidFill>
                  <a:schemeClr val="folHlink"/>
                </a:solidFill>
              </a:rPr>
              <a:t>]		; load </a:t>
            </a:r>
            <a:r>
              <a:rPr lang="en-US" dirty="0" err="1" smtClean="0">
                <a:solidFill>
                  <a:schemeClr val="folHlink"/>
                </a:solidFill>
              </a:rPr>
              <a:t>fld</a:t>
            </a:r>
            <a:endParaRPr lang="en-US" dirty="0" smtClean="0">
              <a:solidFill>
                <a:schemeClr val="folHlink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 [</a:t>
            </a:r>
            <a:r>
              <a:rPr lang="en-US" dirty="0" err="1" smtClean="0"/>
              <a:t>ebp+offset</a:t>
            </a:r>
            <a:r>
              <a:rPr lang="en-US" baseline="-25000" dirty="0" err="1" smtClean="0"/>
              <a:t>n</a:t>
            </a:r>
            <a:r>
              <a:rPr lang="en-US" dirty="0" smtClean="0"/>
              <a:t>],</a:t>
            </a:r>
            <a:r>
              <a:rPr lang="en-US" dirty="0" err="1" smtClean="0"/>
              <a:t>eax</a:t>
            </a:r>
            <a:r>
              <a:rPr lang="en-US" dirty="0" smtClean="0"/>
              <a:t>		; store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CA61080-9C6B-4CFB-8493-CFC1D5142C25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D111B369-53AD-4EF9-8302-13E0BEFE869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Fields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method can refer to fields in the receiving object either explicitly as “this.f” or implicitly as “f”</a:t>
            </a:r>
          </a:p>
          <a:p>
            <a:pPr lvl="1" eaLnBrk="1" hangingPunct="1"/>
            <a:r>
              <a:rPr lang="en-US" sz="2400" smtClean="0"/>
              <a:t>Both compile to the same code – an implicit “this.” is assumed if not present explicitly</a:t>
            </a:r>
          </a:p>
          <a:p>
            <a:pPr eaLnBrk="1" hangingPunct="1"/>
            <a:r>
              <a:rPr lang="en-US" sz="2800" smtClean="0"/>
              <a:t>Mechanism: a reference to the current object is an implicit parameter to every method</a:t>
            </a:r>
          </a:p>
          <a:p>
            <a:pPr lvl="1" eaLnBrk="1" hangingPunct="1"/>
            <a:r>
              <a:rPr lang="en-US" sz="2400" smtClean="0"/>
              <a:t>Can be in a register or on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6E79AA4-F542-4F31-8064-A59FAF762FD2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8016ACCA-E659-449B-8FFB-47FB1DFB56F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Level View</a:t>
            </a:r>
          </a:p>
        </p:txBody>
      </p:sp>
      <p:sp>
        <p:nvSpPr>
          <p:cNvPr id="29702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you write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void setIt(int it)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  this.it = it;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obj.setIt(42);</a:t>
            </a:r>
          </a:p>
        </p:txBody>
      </p:sp>
      <p:sp>
        <p:nvSpPr>
          <p:cNvPr id="29703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You really get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void setIt(</a:t>
            </a:r>
            <a:r>
              <a:rPr lang="en-US" sz="2000" smtClean="0">
                <a:solidFill>
                  <a:schemeClr val="folHlink"/>
                </a:solidFill>
              </a:rPr>
              <a:t>ObjType this,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                        int it)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   this.it = it;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setIt(</a:t>
            </a:r>
            <a:r>
              <a:rPr lang="en-US" sz="2000" smtClean="0">
                <a:solidFill>
                  <a:schemeClr val="folHlink"/>
                </a:solidFill>
              </a:rPr>
              <a:t>obj</a:t>
            </a:r>
            <a:r>
              <a:rPr lang="en-US" sz="2000" smtClean="0"/>
              <a:t>,42);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550067-E783-4C4B-BBE2-5A7EC52E5B1C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E494A3FC-FE76-4DD2-B96B-74CE063244B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Conventions (C++)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ecx</a:t>
            </a:r>
            <a:r>
              <a:rPr lang="en-US" sz="2800" dirty="0" smtClean="0"/>
              <a:t> is traditionally used as “this”</a:t>
            </a:r>
          </a:p>
          <a:p>
            <a:pPr eaLnBrk="1" hangingPunct="1"/>
            <a:r>
              <a:rPr lang="en-US" sz="2800" dirty="0" smtClean="0"/>
              <a:t>Add to method call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</a:rPr>
              <a:t>mov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</a:rPr>
              <a:t>ecx,receivingObject</a:t>
            </a:r>
            <a:r>
              <a:rPr lang="en-US" sz="2000" dirty="0" smtClean="0">
                <a:solidFill>
                  <a:schemeClr val="folHlink"/>
                </a:solidFill>
              </a:rPr>
              <a:t>	       ; </a:t>
            </a:r>
            <a:r>
              <a:rPr lang="en-US" sz="2000" dirty="0" err="1" smtClean="0">
                <a:solidFill>
                  <a:schemeClr val="folHlink"/>
                </a:solidFill>
              </a:rPr>
              <a:t>ptr</a:t>
            </a:r>
            <a:r>
              <a:rPr lang="en-US" sz="2000" dirty="0" smtClean="0">
                <a:solidFill>
                  <a:schemeClr val="folHlink"/>
                </a:solidFill>
              </a:rPr>
              <a:t> to object</a:t>
            </a:r>
          </a:p>
          <a:p>
            <a:pPr lvl="1" eaLnBrk="1" hangingPunct="1"/>
            <a:r>
              <a:rPr lang="en-US" sz="2400" dirty="0" smtClean="0"/>
              <a:t>Do this after arguments are evaluated and pushed, right before dynamic dispatch code that actually calls the method</a:t>
            </a:r>
          </a:p>
          <a:p>
            <a:pPr lvl="1" eaLnBrk="1" hangingPunct="1"/>
            <a:r>
              <a:rPr lang="en-US" sz="2400" dirty="0" smtClean="0"/>
              <a:t>Need to save </a:t>
            </a:r>
            <a:r>
              <a:rPr lang="en-US" sz="2400" dirty="0" err="1" smtClean="0"/>
              <a:t>ecx</a:t>
            </a:r>
            <a:r>
              <a:rPr lang="en-US" sz="2400" dirty="0" smtClean="0"/>
              <a:t> in a temporary or on the stack in methods that call other non-static methods</a:t>
            </a:r>
          </a:p>
          <a:p>
            <a:pPr lvl="2" eaLnBrk="1" hangingPunct="1"/>
            <a:r>
              <a:rPr lang="en-US" sz="2000" dirty="0" smtClean="0"/>
              <a:t>Following examples aren’t always careful about this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9DD7AE-5E95-46E9-B6DC-EFDB0ECF96DE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C7AED248-CC42-455E-AFB7-69479ED6FEA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Local Field Access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Source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>
                <a:solidFill>
                  <a:schemeClr val="folHlink"/>
                </a:solidFill>
              </a:rPr>
              <a:t>fld</a:t>
            </a:r>
            <a:r>
              <a:rPr lang="en-US" dirty="0" smtClean="0"/>
              <a:t>;  or  </a:t>
            </a:r>
            <a:r>
              <a:rPr lang="en-US" dirty="0" err="1" smtClean="0"/>
              <a:t>int</a:t>
            </a:r>
            <a:r>
              <a:rPr lang="en-US" dirty="0" smtClean="0"/>
              <a:t> n = </a:t>
            </a:r>
            <a:r>
              <a:rPr lang="en-US" dirty="0" err="1" smtClean="0">
                <a:solidFill>
                  <a:schemeClr val="folHlink"/>
                </a:solidFill>
              </a:rPr>
              <a:t>this.fld</a:t>
            </a:r>
            <a:r>
              <a:rPr lang="en-US" dirty="0" smtClean="0"/>
              <a:t>; </a:t>
            </a:r>
          </a:p>
          <a:p>
            <a:pPr eaLnBrk="1" hangingPunct="1"/>
            <a:r>
              <a:rPr lang="en-US" dirty="0" smtClean="0"/>
              <a:t>x86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chemeClr val="folHlink"/>
                </a:solidFill>
              </a:rPr>
              <a:t>mov</a:t>
            </a:r>
            <a:r>
              <a:rPr lang="en-US" dirty="0" smtClean="0">
                <a:solidFill>
                  <a:schemeClr val="folHlink"/>
                </a:solidFill>
              </a:rPr>
              <a:t>   </a:t>
            </a:r>
            <a:r>
              <a:rPr lang="en-US" dirty="0" err="1" smtClean="0">
                <a:solidFill>
                  <a:schemeClr val="folHlink"/>
                </a:solidFill>
              </a:rPr>
              <a:t>eax</a:t>
            </a:r>
            <a:r>
              <a:rPr lang="en-US" dirty="0" smtClean="0">
                <a:solidFill>
                  <a:schemeClr val="folHlink"/>
                </a:solidFill>
              </a:rPr>
              <a:t>,[</a:t>
            </a:r>
            <a:r>
              <a:rPr lang="en-US" dirty="0" err="1" smtClean="0">
                <a:solidFill>
                  <a:schemeClr val="folHlink"/>
                </a:solidFill>
              </a:rPr>
              <a:t>ecx+offset</a:t>
            </a:r>
            <a:r>
              <a:rPr lang="en-US" baseline="-25000" dirty="0" err="1" smtClean="0">
                <a:solidFill>
                  <a:schemeClr val="folHlink"/>
                </a:solidFill>
              </a:rPr>
              <a:t>fld</a:t>
            </a:r>
            <a:r>
              <a:rPr lang="en-US" dirty="0" smtClean="0">
                <a:solidFill>
                  <a:schemeClr val="folHlink"/>
                </a:solidFill>
              </a:rPr>
              <a:t>]		; load </a:t>
            </a:r>
            <a:r>
              <a:rPr lang="en-US" dirty="0" err="1" smtClean="0">
                <a:solidFill>
                  <a:schemeClr val="folHlink"/>
                </a:solidFill>
              </a:rPr>
              <a:t>fld</a:t>
            </a:r>
            <a:endParaRPr lang="en-US" dirty="0" smtClean="0">
              <a:solidFill>
                <a:schemeClr val="folHlink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  [</a:t>
            </a:r>
            <a:r>
              <a:rPr lang="en-US" dirty="0" err="1" smtClean="0"/>
              <a:t>ebp+offset</a:t>
            </a:r>
            <a:r>
              <a:rPr lang="en-US" baseline="-25000" dirty="0" err="1" smtClean="0"/>
              <a:t>n</a:t>
            </a:r>
            <a:r>
              <a:rPr lang="en-US" dirty="0" smtClean="0"/>
              <a:t>],</a:t>
            </a:r>
            <a:r>
              <a:rPr lang="en-US" dirty="0" err="1" smtClean="0"/>
              <a:t>eax</a:t>
            </a:r>
            <a:r>
              <a:rPr lang="en-US" dirty="0" smtClean="0"/>
              <a:t>		; store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FF9A36-93E5-44F9-9E34-3BCCF61A9F49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019D4B0C-0AB2-4C32-8D38-D5B20E687DC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Object representation and layout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Field access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</a:t>
            </a:r>
            <a:r>
              <a:rPr lang="en-US" sz="2800" smtClean="0">
                <a:latin typeface="Courier New" pitchFamily="49" charset="0"/>
              </a:rPr>
              <a:t>this</a:t>
            </a:r>
            <a:r>
              <a:rPr lang="en-US" sz="280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Object creation - </a:t>
            </a:r>
            <a:r>
              <a:rPr lang="en-US" sz="2800" smtClean="0">
                <a:latin typeface="Courier New" pitchFamily="49" charset="0"/>
              </a:rPr>
              <a:t>new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Method calls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Dynamic dispatch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Method tables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Super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Runtime type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8F0E2F7-A2ED-4EB3-B822-6FDA65AA2156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059BB05A-2847-4F49-BB7A-2389FC3D29E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x86 Method Tables (vtbls)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We’ll generate these in the assembly language source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Need to pick a naming convention for method labels; suggestion: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 methods, classname$methodname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Would need something more sophisticated for overloading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 the vtables themselves, classname$$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First method table entry points to superclass table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Also useful: second entry points to default (0-argument) constructor (if you have constructors)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Makes implementation of super() particularly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5BA939B-5DF2-4531-BD43-C5325AD66B36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3795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B257260A-B8F1-4949-A91D-BD0884578B2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Tables For Perverse Example</a:t>
            </a:r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class One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setTag</a:t>
            </a:r>
            <a:r>
              <a:rPr lang="en-US" sz="1600" dirty="0" smtClean="0"/>
              <a:t>()   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getTag</a:t>
            </a:r>
            <a:r>
              <a:rPr lang="en-US" sz="1600" dirty="0" smtClean="0"/>
              <a:t>()     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setIt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it) {…}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getIt</a:t>
            </a:r>
            <a:r>
              <a:rPr lang="en-US" sz="1600" dirty="0" smtClean="0"/>
              <a:t>()        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class Two extends One {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getThat</a:t>
            </a:r>
            <a:r>
              <a:rPr lang="en-US" sz="1600" dirty="0" smtClean="0"/>
              <a:t>() { … }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600" dirty="0" smtClean="0"/>
              <a:t>   void </a:t>
            </a:r>
            <a:r>
              <a:rPr lang="en-US" sz="1600" dirty="0" err="1"/>
              <a:t>setTag</a:t>
            </a:r>
            <a:r>
              <a:rPr lang="en-US" sz="1600" dirty="0"/>
              <a:t>() { … </a:t>
            </a:r>
            <a:r>
              <a:rPr lang="en-US" sz="16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resetIt</a:t>
            </a:r>
            <a:r>
              <a:rPr lang="en-US" sz="1600" dirty="0" smtClean="0"/>
              <a:t>() { …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33799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		.data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One$$	</a:t>
            </a:r>
            <a:r>
              <a:rPr lang="en-US" sz="1800" dirty="0" err="1" smtClean="0"/>
              <a:t>dd</a:t>
            </a:r>
            <a:r>
              <a:rPr lang="en-US" sz="1800" dirty="0" smtClean="0"/>
              <a:t>  0         ; no superclass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One$One</a:t>
            </a:r>
            <a:r>
              <a:rPr lang="en-US" sz="1800" dirty="0" smtClean="0"/>
              <a:t>      ; </a:t>
            </a:r>
            <a:r>
              <a:rPr lang="en-US" sz="1800" dirty="0" err="1" smtClean="0"/>
              <a:t>ctr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One$setTag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One$getTag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One$setIt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One$getIt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Two$$	</a:t>
            </a:r>
            <a:r>
              <a:rPr lang="en-US" sz="1800" dirty="0" err="1" smtClean="0"/>
              <a:t>dd</a:t>
            </a:r>
            <a:r>
              <a:rPr lang="en-US" sz="1800" dirty="0" smtClean="0"/>
              <a:t>  One$$          ; parent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Two$Two</a:t>
            </a:r>
            <a:r>
              <a:rPr lang="en-US" sz="1800" dirty="0" smtClean="0"/>
              <a:t>      ; </a:t>
            </a:r>
            <a:r>
              <a:rPr lang="en-US" sz="1800" dirty="0" err="1" smtClean="0"/>
              <a:t>ctr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>
                <a:solidFill>
                  <a:schemeClr val="folHlink"/>
                </a:solidFill>
              </a:rPr>
              <a:t>Two$setTag</a:t>
            </a:r>
            <a:endParaRPr lang="en-US" sz="1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One$getTag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One$setIt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One$getIt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Two$getThat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dd</a:t>
            </a:r>
            <a:r>
              <a:rPr lang="en-US" sz="1800" dirty="0" smtClean="0"/>
              <a:t>  </a:t>
            </a:r>
            <a:r>
              <a:rPr lang="en-US" sz="1800" dirty="0" err="1" smtClean="0"/>
              <a:t>Two$resetIt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F5F154-F851-4989-AE06-E1B1C4CC8022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1D465258-FC00-435F-BA4F-520E30AC2BC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Table Footnotes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point: First four non-constructor method entries in Two’s method table are pointers to methods declared in One in</a:t>
            </a:r>
            <a:r>
              <a:rPr lang="en-US" i="1" smtClean="0"/>
              <a:t> </a:t>
            </a:r>
            <a:r>
              <a:rPr lang="en-US" i="1" smtClean="0">
                <a:solidFill>
                  <a:schemeClr val="folHlink"/>
                </a:solidFill>
              </a:rPr>
              <a:t>exactly the same order</a:t>
            </a:r>
            <a:endParaRPr lang="en-US" smtClean="0">
              <a:solidFill>
                <a:schemeClr val="folHlink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 Compiler knows correct offset for a particular method </a:t>
            </a:r>
            <a:r>
              <a:rPr lang="en-US" i="1" smtClean="0">
                <a:solidFill>
                  <a:schemeClr val="folHlink"/>
                </a:solidFill>
                <a:sym typeface="Symbol" pitchFamily="18" charset="2"/>
              </a:rPr>
              <a:t>regardless of whether that method is overridden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4D507D5-4A02-444F-B659-6D344C607731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8FDEA4D6-65B2-4317-AC8B-41BBE42D151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Creation – new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Steps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Call storage manager (malloc or similar) to get the raw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Store pointer to method table in the first 4 bytes of the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Call a constructor (with pointer to the new object, </a:t>
            </a:r>
            <a:r>
              <a:rPr lang="en-US" smtClean="0">
                <a:latin typeface="Courier New" pitchFamily="49" charset="0"/>
              </a:rPr>
              <a:t>this</a:t>
            </a:r>
            <a:r>
              <a:rPr lang="en-US" smtClean="0"/>
              <a:t>, in ecx)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Result of new is pointer to the constructed object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6CEFBF5-56BF-47BC-8A67-232C078DEAE7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F114C8EE-003B-47DE-99B0-9B05290BD94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Creation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Source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	One </a:t>
            </a:r>
            <a:r>
              <a:rPr lang="en-US" sz="1600" dirty="0" err="1" smtClean="0"/>
              <a:t>one</a:t>
            </a:r>
            <a:r>
              <a:rPr lang="en-US" sz="1600" dirty="0" smtClean="0"/>
              <a:t> = </a:t>
            </a:r>
            <a:r>
              <a:rPr lang="en-US" sz="1600" dirty="0" smtClean="0">
                <a:solidFill>
                  <a:schemeClr val="folHlink"/>
                </a:solidFill>
              </a:rPr>
              <a:t>new One(…)</a:t>
            </a:r>
            <a:r>
              <a:rPr lang="en-US" sz="1600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x86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push   </a:t>
            </a:r>
            <a:r>
              <a:rPr lang="en-US" sz="1600" dirty="0" err="1" smtClean="0">
                <a:solidFill>
                  <a:schemeClr val="folHlink"/>
                </a:solidFill>
              </a:rPr>
              <a:t>nBytesNeeded</a:t>
            </a:r>
            <a:r>
              <a:rPr lang="en-US" sz="1600" dirty="0" smtClean="0">
                <a:solidFill>
                  <a:schemeClr val="folHlink"/>
                </a:solidFill>
              </a:rPr>
              <a:t>		; </a:t>
            </a:r>
            <a:r>
              <a:rPr lang="en-US" sz="1600" dirty="0" err="1" smtClean="0">
                <a:solidFill>
                  <a:schemeClr val="folHlink"/>
                </a:solidFill>
              </a:rPr>
              <a:t>obj</a:t>
            </a:r>
            <a:r>
              <a:rPr lang="en-US" sz="1600" dirty="0" smtClean="0">
                <a:solidFill>
                  <a:schemeClr val="folHlink"/>
                </a:solidFill>
              </a:rPr>
              <a:t> size + 4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call	   </a:t>
            </a:r>
            <a:r>
              <a:rPr lang="en-US" sz="1600" dirty="0" err="1" smtClean="0">
                <a:solidFill>
                  <a:schemeClr val="folHlink"/>
                </a:solidFill>
              </a:rPr>
              <a:t>mallocEquiv</a:t>
            </a:r>
            <a:r>
              <a:rPr lang="en-US" sz="1600" dirty="0" smtClean="0">
                <a:solidFill>
                  <a:schemeClr val="folHlink"/>
                </a:solidFill>
              </a:rPr>
              <a:t>		; </a:t>
            </a:r>
            <a:r>
              <a:rPr lang="en-US" sz="1600" dirty="0" err="1" smtClean="0">
                <a:solidFill>
                  <a:schemeClr val="folHlink"/>
                </a:solidFill>
              </a:rPr>
              <a:t>addr</a:t>
            </a:r>
            <a:r>
              <a:rPr lang="en-US" sz="1600" dirty="0" smtClean="0">
                <a:solidFill>
                  <a:schemeClr val="folHlink"/>
                </a:solidFill>
              </a:rPr>
              <a:t> of bits returned in </a:t>
            </a:r>
            <a:r>
              <a:rPr lang="en-US" sz="1600" dirty="0" err="1" smtClean="0">
                <a:solidFill>
                  <a:schemeClr val="folHlink"/>
                </a:solidFill>
              </a:rPr>
              <a:t>eax</a:t>
            </a:r>
            <a:endParaRPr lang="en-US" sz="1600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add     esp,4			; pop </a:t>
            </a:r>
            <a:r>
              <a:rPr lang="en-US" sz="1600" dirty="0" err="1" smtClean="0">
                <a:solidFill>
                  <a:schemeClr val="folHlink"/>
                </a:solidFill>
              </a:rPr>
              <a:t>nBytesNeeded</a:t>
            </a:r>
            <a:endParaRPr lang="en-US" sz="1600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lea	      </a:t>
            </a:r>
            <a:r>
              <a:rPr lang="en-US" sz="1600" dirty="0" err="1" smtClean="0">
                <a:solidFill>
                  <a:schemeClr val="folHlink"/>
                </a:solidFill>
              </a:rPr>
              <a:t>edx,One</a:t>
            </a:r>
            <a:r>
              <a:rPr lang="en-US" sz="1600" dirty="0" smtClean="0">
                <a:solidFill>
                  <a:schemeClr val="folHlink"/>
                </a:solidFill>
              </a:rPr>
              <a:t>$$		; get method table address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folHlink"/>
                </a:solidFill>
              </a:rPr>
              <a:t>mov</a:t>
            </a:r>
            <a:r>
              <a:rPr lang="en-US" sz="1600" dirty="0" smtClean="0">
                <a:solidFill>
                  <a:schemeClr val="folHlink"/>
                </a:solidFill>
              </a:rPr>
              <a:t>    [</a:t>
            </a:r>
            <a:r>
              <a:rPr lang="en-US" sz="1600" dirty="0" err="1" smtClean="0">
                <a:solidFill>
                  <a:schemeClr val="folHlink"/>
                </a:solidFill>
              </a:rPr>
              <a:t>eax</a:t>
            </a:r>
            <a:r>
              <a:rPr lang="en-US" sz="1600" dirty="0" smtClean="0">
                <a:solidFill>
                  <a:schemeClr val="folHlink"/>
                </a:solidFill>
              </a:rPr>
              <a:t>],</a:t>
            </a:r>
            <a:r>
              <a:rPr lang="en-US" sz="1600" dirty="0" err="1" smtClean="0">
                <a:solidFill>
                  <a:schemeClr val="folHlink"/>
                </a:solidFill>
              </a:rPr>
              <a:t>edx</a:t>
            </a:r>
            <a:r>
              <a:rPr lang="en-US" sz="1600" dirty="0" smtClean="0">
                <a:solidFill>
                  <a:schemeClr val="folHlink"/>
                </a:solidFill>
              </a:rPr>
              <a:t>		; store </a:t>
            </a:r>
            <a:r>
              <a:rPr lang="en-US" sz="1600" dirty="0" err="1" smtClean="0">
                <a:solidFill>
                  <a:schemeClr val="folHlink"/>
                </a:solidFill>
              </a:rPr>
              <a:t>vtab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ptr</a:t>
            </a:r>
            <a:r>
              <a:rPr lang="en-US" sz="1600" dirty="0" smtClean="0">
                <a:solidFill>
                  <a:schemeClr val="folHlink"/>
                </a:solidFill>
              </a:rPr>
              <a:t> at beginning of object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>
                <a:solidFill>
                  <a:schemeClr val="folHlink"/>
                </a:solidFill>
              </a:rPr>
              <a:t>mov</a:t>
            </a:r>
            <a:r>
              <a:rPr lang="en-US" sz="1600" dirty="0" smtClean="0">
                <a:solidFill>
                  <a:schemeClr val="folHlink"/>
                </a:solidFill>
              </a:rPr>
              <a:t>    </a:t>
            </a:r>
            <a:r>
              <a:rPr lang="en-US" sz="1600" dirty="0" err="1" smtClean="0">
                <a:solidFill>
                  <a:schemeClr val="folHlink"/>
                </a:solidFill>
              </a:rPr>
              <a:t>ecx,eax</a:t>
            </a:r>
            <a:r>
              <a:rPr lang="en-US" sz="1600" dirty="0" smtClean="0">
                <a:solidFill>
                  <a:schemeClr val="folHlink"/>
                </a:solidFill>
              </a:rPr>
              <a:t>			; set up “this” for constructor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push   </a:t>
            </a:r>
            <a:r>
              <a:rPr lang="en-US" sz="1600" dirty="0" err="1" smtClean="0">
                <a:solidFill>
                  <a:schemeClr val="folHlink"/>
                </a:solidFill>
              </a:rPr>
              <a:t>ecx</a:t>
            </a:r>
            <a:r>
              <a:rPr lang="en-US" sz="1600" dirty="0" smtClean="0">
                <a:solidFill>
                  <a:schemeClr val="folHlink"/>
                </a:solidFill>
              </a:rPr>
              <a:t>			; save </a:t>
            </a:r>
            <a:r>
              <a:rPr lang="en-US" sz="1600" dirty="0" err="1" smtClean="0">
                <a:solidFill>
                  <a:schemeClr val="folHlink"/>
                </a:solidFill>
              </a:rPr>
              <a:t>ecx</a:t>
            </a:r>
            <a:r>
              <a:rPr lang="en-US" sz="1600" dirty="0" smtClean="0">
                <a:solidFill>
                  <a:schemeClr val="folHlink"/>
                </a:solidFill>
              </a:rPr>
              <a:t> (constructor might clobber it)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&lt;push constructor arguments&gt;	; arguments (if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call     </a:t>
            </a:r>
            <a:r>
              <a:rPr lang="en-US" sz="1600" dirty="0" err="1" smtClean="0">
                <a:solidFill>
                  <a:schemeClr val="folHlink"/>
                </a:solidFill>
              </a:rPr>
              <a:t>One$One</a:t>
            </a:r>
            <a:r>
              <a:rPr lang="en-US" sz="1600" dirty="0" smtClean="0">
                <a:solidFill>
                  <a:schemeClr val="folHlink"/>
                </a:solidFill>
              </a:rPr>
              <a:t>		; call constructor (no </a:t>
            </a:r>
            <a:r>
              <a:rPr lang="en-US" sz="1600" dirty="0" err="1" smtClean="0">
                <a:solidFill>
                  <a:schemeClr val="folHlink"/>
                </a:solidFill>
              </a:rPr>
              <a:t>vtab</a:t>
            </a:r>
            <a:r>
              <a:rPr lang="en-US" sz="1600" dirty="0" smtClean="0">
                <a:solidFill>
                  <a:schemeClr val="folHlink"/>
                </a:solidFill>
              </a:rPr>
              <a:t> lookup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&lt;pop constructor arguments&gt;	; (if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solidFill>
                  <a:schemeClr val="folHlink"/>
                </a:solidFill>
              </a:rPr>
              <a:t>pop    </a:t>
            </a:r>
            <a:r>
              <a:rPr lang="en-US" sz="1600" dirty="0" err="1" smtClean="0">
                <a:solidFill>
                  <a:schemeClr val="folHlink"/>
                </a:solidFill>
              </a:rPr>
              <a:t>eax</a:t>
            </a:r>
            <a:r>
              <a:rPr lang="en-US" sz="1600" dirty="0" smtClean="0">
                <a:solidFill>
                  <a:schemeClr val="folHlink"/>
                </a:solidFill>
              </a:rPr>
              <a:t>			; recover </a:t>
            </a:r>
            <a:r>
              <a:rPr lang="en-US" sz="1600" dirty="0" err="1" smtClean="0">
                <a:solidFill>
                  <a:schemeClr val="folHlink"/>
                </a:solidFill>
              </a:rPr>
              <a:t>ptr</a:t>
            </a:r>
            <a:r>
              <a:rPr lang="en-US" sz="1600" dirty="0" smtClean="0">
                <a:solidFill>
                  <a:schemeClr val="folHlink"/>
                </a:solidFill>
              </a:rPr>
              <a:t> to object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err="1" smtClean="0"/>
              <a:t>mov</a:t>
            </a:r>
            <a:r>
              <a:rPr lang="en-US" sz="1600" dirty="0" smtClean="0"/>
              <a:t>   [</a:t>
            </a:r>
            <a:r>
              <a:rPr lang="en-US" sz="1600" dirty="0" err="1" smtClean="0"/>
              <a:t>ebp+offset</a:t>
            </a:r>
            <a:r>
              <a:rPr lang="en-US" sz="1600" baseline="-25000" dirty="0" err="1" smtClean="0"/>
              <a:t>one</a:t>
            </a:r>
            <a:r>
              <a:rPr lang="en-US" sz="1600" dirty="0" smtClean="0"/>
              <a:t>],</a:t>
            </a:r>
            <a:r>
              <a:rPr lang="en-US" sz="1600" dirty="0" err="1" smtClean="0"/>
              <a:t>eax</a:t>
            </a:r>
            <a:r>
              <a:rPr lang="en-US" sz="1600" dirty="0" smtClean="0"/>
              <a:t>	; store object reference in variable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967F757-03E9-4089-BB3D-E4F1C64C0A27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F5E17BEC-0CC2-43F0-96B3-7ED53BA05E4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Constructor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Only special issue here is generating call to superclass constructor</a:t>
            </a:r>
          </a:p>
          <a:p>
            <a:pPr lvl="1" eaLnBrk="1" hangingPunct="1"/>
            <a:r>
              <a:rPr lang="en-US" smtClean="0"/>
              <a:t>Same issues as super.method(…) calls – we’ll defer for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967E01A-EA81-42EF-BDCE-FBF917B849D4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60C8680C-102D-48A2-B262-CAF7D50B8F0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Calls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Steps needed</a:t>
            </a:r>
          </a:p>
          <a:p>
            <a:pPr lvl="1" eaLnBrk="1" hangingPunct="1"/>
            <a:r>
              <a:rPr lang="en-US" sz="2400" dirty="0" smtClean="0"/>
              <a:t>Push arguments as usual</a:t>
            </a:r>
          </a:p>
          <a:p>
            <a:pPr lvl="1" eaLnBrk="1" hangingPunct="1"/>
            <a:r>
              <a:rPr lang="en-US" sz="2400" dirty="0" smtClean="0"/>
              <a:t>Put pointer to object in </a:t>
            </a:r>
            <a:r>
              <a:rPr lang="en-US" sz="2400" dirty="0" err="1" smtClean="0"/>
              <a:t>ecx</a:t>
            </a:r>
            <a:r>
              <a:rPr lang="en-US" sz="2400" dirty="0" smtClean="0"/>
              <a:t> (this)</a:t>
            </a:r>
          </a:p>
          <a:p>
            <a:pPr lvl="1" eaLnBrk="1" hangingPunct="1"/>
            <a:r>
              <a:rPr lang="en-US" sz="2400" dirty="0" smtClean="0"/>
              <a:t>Get pointer to method table from first 4 bytes of object</a:t>
            </a:r>
          </a:p>
          <a:p>
            <a:pPr lvl="1" eaLnBrk="1" hangingPunct="1"/>
            <a:r>
              <a:rPr lang="en-US" sz="2400" dirty="0" smtClean="0"/>
              <a:t>Jump indirectly through method table</a:t>
            </a:r>
          </a:p>
          <a:p>
            <a:pPr lvl="1" eaLnBrk="1" hangingPunct="1"/>
            <a:r>
              <a:rPr lang="en-US" sz="2400" dirty="0" smtClean="0"/>
              <a:t>Restore </a:t>
            </a:r>
            <a:r>
              <a:rPr lang="en-US" sz="2400" dirty="0" err="1" smtClean="0"/>
              <a:t>ecx</a:t>
            </a:r>
            <a:r>
              <a:rPr lang="en-US" sz="2400" dirty="0" smtClean="0"/>
              <a:t> to point to current object (if needed)</a:t>
            </a:r>
          </a:p>
          <a:p>
            <a:pPr lvl="2" eaLnBrk="1" hangingPunct="1"/>
            <a:r>
              <a:rPr lang="en-US" sz="2000" dirty="0" smtClean="0"/>
              <a:t>Useful hack: push it in the function prologue so it is always in the stack frame at a known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8737727-7678-4903-8E46-80B3FC23D449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ADDDBF78-B276-465F-9D6C-8C02A53B42F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Call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Source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chemeClr val="folHlink"/>
                </a:solidFill>
              </a:rPr>
              <a:t>obj.meth</a:t>
            </a:r>
            <a:r>
              <a:rPr lang="en-US" sz="2000" dirty="0" smtClean="0">
                <a:solidFill>
                  <a:schemeClr val="folHlink"/>
                </a:solidFill>
              </a:rPr>
              <a:t>(…);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x86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&lt;push arguments from right to left&gt;  ; (as needed)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</a:rPr>
              <a:t>mov</a:t>
            </a:r>
            <a:r>
              <a:rPr lang="en-US" sz="2000" dirty="0" smtClean="0">
                <a:solidFill>
                  <a:schemeClr val="folHlink"/>
                </a:solidFill>
              </a:rPr>
              <a:t>    </a:t>
            </a:r>
            <a:r>
              <a:rPr lang="en-US" sz="2000" dirty="0" err="1" smtClean="0">
                <a:solidFill>
                  <a:schemeClr val="folHlink"/>
                </a:solidFill>
              </a:rPr>
              <a:t>ecx</a:t>
            </a:r>
            <a:r>
              <a:rPr lang="en-US" sz="2000" dirty="0" smtClean="0">
                <a:solidFill>
                  <a:schemeClr val="folHlink"/>
                </a:solidFill>
              </a:rPr>
              <a:t>,[</a:t>
            </a:r>
            <a:r>
              <a:rPr lang="en-US" sz="2000" dirty="0" err="1" smtClean="0">
                <a:solidFill>
                  <a:schemeClr val="folHlink"/>
                </a:solidFill>
              </a:rPr>
              <a:t>ebp+offset</a:t>
            </a:r>
            <a:r>
              <a:rPr lang="en-US" sz="2000" baseline="-25000" dirty="0" err="1" smtClean="0">
                <a:solidFill>
                  <a:schemeClr val="folHlink"/>
                </a:solidFill>
              </a:rPr>
              <a:t>obj</a:t>
            </a:r>
            <a:r>
              <a:rPr lang="en-US" sz="2000" dirty="0" smtClean="0">
                <a:solidFill>
                  <a:schemeClr val="folHlink"/>
                </a:solidFill>
              </a:rPr>
              <a:t>]	  ; get pointer to object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</a:rPr>
              <a:t>mov</a:t>
            </a:r>
            <a:r>
              <a:rPr lang="en-US" sz="2000" dirty="0" smtClean="0">
                <a:solidFill>
                  <a:schemeClr val="folHlink"/>
                </a:solidFill>
              </a:rPr>
              <a:t>    </a:t>
            </a:r>
            <a:r>
              <a:rPr lang="en-US" sz="2000" dirty="0" err="1" smtClean="0">
                <a:solidFill>
                  <a:schemeClr val="folHlink"/>
                </a:solidFill>
              </a:rPr>
              <a:t>eax</a:t>
            </a:r>
            <a:r>
              <a:rPr lang="en-US" sz="2000" dirty="0" smtClean="0">
                <a:solidFill>
                  <a:schemeClr val="folHlink"/>
                </a:solidFill>
              </a:rPr>
              <a:t>,[</a:t>
            </a:r>
            <a:r>
              <a:rPr lang="en-US" sz="2000" dirty="0" err="1" smtClean="0">
                <a:solidFill>
                  <a:schemeClr val="folHlink"/>
                </a:solidFill>
              </a:rPr>
              <a:t>ecx</a:t>
            </a:r>
            <a:r>
              <a:rPr lang="en-US" sz="2000" dirty="0" smtClean="0">
                <a:solidFill>
                  <a:schemeClr val="folHlink"/>
                </a:solidFill>
              </a:rPr>
              <a:t>]		  ; get pointer to method table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call     </a:t>
            </a:r>
            <a:r>
              <a:rPr lang="en-US" sz="2000" dirty="0" err="1" smtClean="0">
                <a:solidFill>
                  <a:schemeClr val="folHlink"/>
                </a:solidFill>
              </a:rPr>
              <a:t>dword</a:t>
            </a:r>
            <a:r>
              <a:rPr lang="en-US" sz="2000" dirty="0" smtClean="0">
                <a:solidFill>
                  <a:schemeClr val="folHlink"/>
                </a:solidFill>
              </a:rPr>
              <a:t> </a:t>
            </a:r>
            <a:r>
              <a:rPr lang="en-US" sz="2000" dirty="0" err="1" smtClean="0">
                <a:solidFill>
                  <a:schemeClr val="folHlink"/>
                </a:solidFill>
              </a:rPr>
              <a:t>ptr</a:t>
            </a:r>
            <a:r>
              <a:rPr lang="en-US" sz="2000" dirty="0" smtClean="0">
                <a:solidFill>
                  <a:schemeClr val="folHlink"/>
                </a:solidFill>
              </a:rPr>
              <a:t> [</a:t>
            </a:r>
            <a:r>
              <a:rPr lang="en-US" sz="2000" dirty="0" err="1" smtClean="0">
                <a:solidFill>
                  <a:schemeClr val="folHlink"/>
                </a:solidFill>
              </a:rPr>
              <a:t>eax+offset</a:t>
            </a:r>
            <a:r>
              <a:rPr lang="en-US" sz="2000" baseline="-25000" dirty="0" err="1" smtClean="0">
                <a:solidFill>
                  <a:schemeClr val="folHlink"/>
                </a:solidFill>
              </a:rPr>
              <a:t>meth</a:t>
            </a:r>
            <a:r>
              <a:rPr lang="en-US" sz="2000" dirty="0" smtClean="0">
                <a:solidFill>
                  <a:schemeClr val="folHlink"/>
                </a:solidFill>
              </a:rPr>
              <a:t>]  ; call indirect via method </a:t>
            </a:r>
            <a:r>
              <a:rPr lang="en-US" sz="2000" dirty="0" err="1" smtClean="0">
                <a:solidFill>
                  <a:schemeClr val="folHlink"/>
                </a:solidFill>
              </a:rPr>
              <a:t>tbl</a:t>
            </a:r>
            <a:endParaRPr lang="en-US" sz="2000" dirty="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</a:rPr>
              <a:t>&lt;pop arguments&gt;		  ; (if needed)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</a:rPr>
              <a:t>mov</a:t>
            </a:r>
            <a:r>
              <a:rPr lang="en-US" sz="2000" dirty="0" smtClean="0">
                <a:solidFill>
                  <a:schemeClr val="folHlink"/>
                </a:solidFill>
              </a:rPr>
              <a:t>    </a:t>
            </a:r>
            <a:r>
              <a:rPr lang="en-US" sz="2000" dirty="0" err="1" smtClean="0">
                <a:solidFill>
                  <a:schemeClr val="folHlink"/>
                </a:solidFill>
              </a:rPr>
              <a:t>ecx</a:t>
            </a:r>
            <a:r>
              <a:rPr lang="en-US" sz="2000" dirty="0" smtClean="0">
                <a:solidFill>
                  <a:schemeClr val="folHlink"/>
                </a:solidFill>
              </a:rPr>
              <a:t>,[</a:t>
            </a:r>
            <a:r>
              <a:rPr lang="en-US" sz="2000" dirty="0" err="1" smtClean="0">
                <a:solidFill>
                  <a:schemeClr val="folHlink"/>
                </a:solidFill>
              </a:rPr>
              <a:t>ebp+offset</a:t>
            </a:r>
            <a:r>
              <a:rPr lang="en-US" sz="2000" baseline="-25000" dirty="0" err="1" smtClean="0">
                <a:solidFill>
                  <a:schemeClr val="folHlink"/>
                </a:solidFill>
              </a:rPr>
              <a:t>ecxtemp</a:t>
            </a:r>
            <a:r>
              <a:rPr lang="en-US" sz="2000" dirty="0" smtClean="0">
                <a:solidFill>
                  <a:schemeClr val="folHlink"/>
                </a:solidFill>
              </a:rPr>
              <a:t>] ; (restore if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C09DC71-63F6-4C71-8E32-157CCC0ADFA8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DCAE14CA-5A0B-426B-904F-E0801488545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Handling super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Almost the same as a regular method call with one extra level of indirection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Source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chemeClr val="folHlink"/>
                </a:solidFill>
              </a:rPr>
              <a:t>super.</a:t>
            </a:r>
            <a:r>
              <a:rPr lang="en-US" sz="2000" dirty="0" err="1" smtClean="0"/>
              <a:t>meth</a:t>
            </a:r>
            <a:r>
              <a:rPr lang="en-US" sz="2000" dirty="0" smtClean="0"/>
              <a:t>(…);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x86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&lt;push arguments from right to left&gt;  ; (if needed)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mov</a:t>
            </a:r>
            <a:r>
              <a:rPr lang="en-US" sz="2000" dirty="0" smtClean="0"/>
              <a:t>    </a:t>
            </a:r>
            <a:r>
              <a:rPr lang="en-US" sz="2000" dirty="0" err="1" smtClean="0"/>
              <a:t>ecx</a:t>
            </a:r>
            <a:r>
              <a:rPr lang="en-US" sz="2000" dirty="0" smtClean="0"/>
              <a:t>,[</a:t>
            </a:r>
            <a:r>
              <a:rPr lang="en-US" sz="2000" dirty="0" err="1" smtClean="0"/>
              <a:t>ebp+offset</a:t>
            </a:r>
            <a:r>
              <a:rPr lang="en-US" sz="2000" baseline="-25000" dirty="0" err="1" smtClean="0"/>
              <a:t>obj</a:t>
            </a:r>
            <a:r>
              <a:rPr lang="en-US" sz="2000" dirty="0" smtClean="0"/>
              <a:t>]	; get pointer to object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/>
              <a:t>mov</a:t>
            </a:r>
            <a:r>
              <a:rPr lang="en-US" sz="2000" dirty="0" smtClean="0"/>
              <a:t>    </a:t>
            </a:r>
            <a:r>
              <a:rPr lang="en-US" sz="2000" dirty="0" err="1" smtClean="0"/>
              <a:t>eax</a:t>
            </a:r>
            <a:r>
              <a:rPr lang="en-US" sz="2000" dirty="0" smtClean="0"/>
              <a:t>,[</a:t>
            </a:r>
            <a:r>
              <a:rPr lang="en-US" sz="2000" dirty="0" err="1" smtClean="0"/>
              <a:t>ecx</a:t>
            </a:r>
            <a:r>
              <a:rPr lang="en-US" sz="2000" dirty="0" smtClean="0"/>
              <a:t>]		; get method </a:t>
            </a:r>
            <a:r>
              <a:rPr lang="en-US" sz="2000" dirty="0" err="1" smtClean="0"/>
              <a:t>tbl</a:t>
            </a:r>
            <a:r>
              <a:rPr lang="en-US" sz="2000" dirty="0" smtClean="0"/>
              <a:t> pointer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chemeClr val="folHlink"/>
                </a:solidFill>
              </a:rPr>
              <a:t>mov</a:t>
            </a:r>
            <a:r>
              <a:rPr lang="en-US" sz="2000" dirty="0" smtClean="0">
                <a:solidFill>
                  <a:schemeClr val="folHlink"/>
                </a:solidFill>
              </a:rPr>
              <a:t>    </a:t>
            </a:r>
            <a:r>
              <a:rPr lang="en-US" sz="2000" dirty="0" err="1" smtClean="0">
                <a:solidFill>
                  <a:schemeClr val="folHlink"/>
                </a:solidFill>
              </a:rPr>
              <a:t>eax</a:t>
            </a:r>
            <a:r>
              <a:rPr lang="en-US" sz="2000" dirty="0" smtClean="0">
                <a:solidFill>
                  <a:schemeClr val="folHlink"/>
                </a:solidFill>
              </a:rPr>
              <a:t>,[</a:t>
            </a:r>
            <a:r>
              <a:rPr lang="en-US" sz="2000" dirty="0" err="1" smtClean="0">
                <a:solidFill>
                  <a:schemeClr val="folHlink"/>
                </a:solidFill>
              </a:rPr>
              <a:t>eax</a:t>
            </a:r>
            <a:r>
              <a:rPr lang="en-US" sz="2000" dirty="0" smtClean="0">
                <a:solidFill>
                  <a:schemeClr val="folHlink"/>
                </a:solidFill>
              </a:rPr>
              <a:t>]		; get parent’s method </a:t>
            </a:r>
            <a:r>
              <a:rPr lang="en-US" sz="2000" dirty="0" err="1" smtClean="0">
                <a:solidFill>
                  <a:schemeClr val="folHlink"/>
                </a:solidFill>
              </a:rPr>
              <a:t>tbl</a:t>
            </a:r>
            <a:r>
              <a:rPr lang="en-US" sz="2000" dirty="0" smtClean="0">
                <a:solidFill>
                  <a:schemeClr val="folHlink"/>
                </a:solidFill>
              </a:rPr>
              <a:t> pointer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call     </a:t>
            </a:r>
            <a:r>
              <a:rPr lang="en-US" sz="2000" dirty="0" err="1" smtClean="0"/>
              <a:t>dword</a:t>
            </a:r>
            <a:r>
              <a:rPr lang="en-US" sz="2000" dirty="0" smtClean="0"/>
              <a:t> </a:t>
            </a:r>
            <a:r>
              <a:rPr lang="en-US" sz="2000" dirty="0" err="1" smtClean="0"/>
              <a:t>ptr</a:t>
            </a:r>
            <a:r>
              <a:rPr lang="en-US" sz="2000" dirty="0" smtClean="0"/>
              <a:t> [</a:t>
            </a:r>
            <a:r>
              <a:rPr lang="en-US" sz="2000" dirty="0" err="1" smtClean="0"/>
              <a:t>eax+offset</a:t>
            </a:r>
            <a:r>
              <a:rPr lang="en-US" sz="2000" baseline="-25000" dirty="0" err="1" smtClean="0"/>
              <a:t>meth</a:t>
            </a:r>
            <a:r>
              <a:rPr lang="en-US" sz="2000" dirty="0" smtClean="0"/>
              <a:t>]  ; indirect call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&lt;pop arguments&gt;		; (if needed)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Runtime Type Checking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Use the method table for the class as a “runtime representation” of the class</a:t>
            </a:r>
          </a:p>
          <a:p>
            <a:pPr eaLnBrk="1" hangingPunct="1">
              <a:defRPr/>
            </a:pPr>
            <a:r>
              <a:rPr lang="en-US" dirty="0" smtClean="0"/>
              <a:t>The test for “o </a:t>
            </a:r>
            <a:r>
              <a:rPr lang="en-US" dirty="0" err="1" smtClean="0"/>
              <a:t>instanceof</a:t>
            </a:r>
            <a:r>
              <a:rPr lang="en-US" dirty="0" smtClean="0"/>
              <a:t> C” is</a:t>
            </a:r>
          </a:p>
          <a:p>
            <a:pPr lvl="1" eaLnBrk="1" hangingPunct="1">
              <a:defRPr/>
            </a:pPr>
            <a:r>
              <a:rPr lang="en-US" dirty="0" smtClean="0"/>
              <a:t>Is </a:t>
            </a:r>
            <a:r>
              <a:rPr lang="en-US" dirty="0" err="1" smtClean="0"/>
              <a:t>o’s</a:t>
            </a:r>
            <a:r>
              <a:rPr lang="en-US" dirty="0" smtClean="0"/>
              <a:t> method table pointer == &amp;C$$?</a:t>
            </a:r>
          </a:p>
          <a:p>
            <a:pPr lvl="2" eaLnBrk="1" hangingPunct="1">
              <a:defRPr/>
            </a:pPr>
            <a:r>
              <a:rPr lang="en-US" dirty="0" smtClean="0"/>
              <a:t>If so, result is “true”</a:t>
            </a:r>
          </a:p>
          <a:p>
            <a:pPr lvl="1" eaLnBrk="1" hangingPunct="1">
              <a:defRPr/>
            </a:pPr>
            <a:r>
              <a:rPr lang="en-US" dirty="0" smtClean="0"/>
              <a:t>Recursively, get the </a:t>
            </a:r>
            <a:r>
              <a:rPr lang="en-US" dirty="0" err="1" smtClean="0"/>
              <a:t>superclass’s</a:t>
            </a:r>
            <a:r>
              <a:rPr lang="en-US" dirty="0" smtClean="0"/>
              <a:t> method table pointer from the method table and check that</a:t>
            </a:r>
          </a:p>
          <a:p>
            <a:pPr lvl="1" eaLnBrk="1" hangingPunct="1">
              <a:defRPr/>
            </a:pPr>
            <a:r>
              <a:rPr lang="en-US" dirty="0" smtClean="0"/>
              <a:t>Stop when you reach Object (or a null pointer, depending on how you represent things)</a:t>
            </a:r>
          </a:p>
          <a:p>
            <a:pPr lvl="2" eaLnBrk="1" hangingPunct="1">
              <a:defRPr/>
            </a:pPr>
            <a:r>
              <a:rPr lang="en-US" dirty="0" smtClean="0"/>
              <a:t>If no match when you reach the top of the chain, result is “false”</a:t>
            </a:r>
          </a:p>
          <a:p>
            <a:pPr eaLnBrk="1" hangingPunct="1">
              <a:defRPr/>
            </a:pPr>
            <a:r>
              <a:rPr lang="en-US" dirty="0" smtClean="0"/>
              <a:t>Same test is part of check for legal downcast</a:t>
            </a:r>
          </a:p>
        </p:txBody>
      </p:sp>
      <p:sp>
        <p:nvSpPr>
          <p:cNvPr id="4198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827C87-EF63-4019-91D4-F1F0EE8C8227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70B5306A-BC73-4118-9DCA-2F2DB8A8B02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2160FB6-63EA-44EB-A4BC-FECF3A4B22D2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29B00FB9-8D55-4820-B1C5-BEC16486D9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this program print?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class One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tag;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it;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setTag</a:t>
            </a:r>
            <a:r>
              <a:rPr lang="en-US" sz="1600" dirty="0" smtClean="0"/>
              <a:t>()    	{ tag = 1;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getTag</a:t>
            </a:r>
            <a:r>
              <a:rPr lang="en-US" sz="1600" dirty="0" smtClean="0"/>
              <a:t>()      	{ return tag;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setIt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 it) 	{ this.it = it;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getIt</a:t>
            </a:r>
            <a:r>
              <a:rPr lang="en-US" sz="1600" dirty="0" smtClean="0"/>
              <a:t>()         	{ return it;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class Two extends One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it;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setTag</a:t>
            </a:r>
            <a:r>
              <a:rPr lang="en-US" sz="1600" dirty="0" smtClean="0"/>
              <a:t>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tag = 2;  it = 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getThat</a:t>
            </a:r>
            <a:r>
              <a:rPr lang="en-US" sz="1600" dirty="0" smtClean="0"/>
              <a:t>() 	{ return it;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void </a:t>
            </a:r>
            <a:r>
              <a:rPr lang="en-US" sz="1600" dirty="0" err="1" smtClean="0"/>
              <a:t>resetIt</a:t>
            </a:r>
            <a:r>
              <a:rPr lang="en-US" sz="1600" dirty="0" smtClean="0"/>
              <a:t>() 	{ </a:t>
            </a:r>
            <a:r>
              <a:rPr lang="en-US" sz="1600" dirty="0" err="1" smtClean="0"/>
              <a:t>super.setIt</a:t>
            </a:r>
            <a:r>
              <a:rPr lang="en-US" sz="1600" dirty="0" smtClean="0"/>
              <a:t>(42);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</p:txBody>
      </p:sp>
      <p:sp>
        <p:nvSpPr>
          <p:cNvPr id="15367" name="Rectangle 4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public static void main(String[] </a:t>
            </a:r>
            <a:r>
              <a:rPr lang="en-US" sz="1600" dirty="0" err="1" smtClean="0"/>
              <a:t>args</a:t>
            </a:r>
            <a:r>
              <a:rPr lang="en-US" sz="1600" dirty="0" smtClean="0"/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Two </a:t>
            </a:r>
            <a:r>
              <a:rPr lang="en-US" sz="1600" dirty="0" err="1" smtClean="0"/>
              <a:t>two</a:t>
            </a:r>
            <a:r>
              <a:rPr lang="en-US" sz="1600" dirty="0" smtClean="0"/>
              <a:t> = new Two();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One </a:t>
            </a:r>
            <a:r>
              <a:rPr lang="en-US" sz="1600" dirty="0" err="1" smtClean="0"/>
              <a:t>one</a:t>
            </a:r>
            <a:r>
              <a:rPr lang="en-US" sz="1600" dirty="0" smtClean="0"/>
              <a:t> = two;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one.setTag</a:t>
            </a:r>
            <a:r>
              <a:rPr lang="en-US" sz="1600" dirty="0" smtClean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</a:t>
            </a:r>
            <a:r>
              <a:rPr lang="en-US" sz="1600" dirty="0" err="1" smtClean="0"/>
              <a:t>one.getTag</a:t>
            </a:r>
            <a:r>
              <a:rPr lang="en-US" sz="1600" dirty="0" smtClean="0"/>
              <a:t>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one.setIt</a:t>
            </a:r>
            <a:r>
              <a:rPr lang="en-US" sz="1600" dirty="0" smtClean="0"/>
              <a:t>(17);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two.setTag</a:t>
            </a:r>
            <a:r>
              <a:rPr lang="en-US" sz="1600" dirty="0" smtClean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</a:t>
            </a:r>
            <a:r>
              <a:rPr lang="en-US" sz="1600" dirty="0" err="1" smtClean="0"/>
              <a:t>two.getIt</a:t>
            </a:r>
            <a:r>
              <a:rPr lang="en-US" sz="1600" dirty="0" smtClean="0"/>
              <a:t>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</a:t>
            </a:r>
            <a:r>
              <a:rPr lang="en-US" sz="1600" dirty="0" err="1" smtClean="0"/>
              <a:t>two.getThat</a:t>
            </a:r>
            <a:r>
              <a:rPr lang="en-US" sz="1600" dirty="0" smtClean="0"/>
              <a:t>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two.resetIt</a:t>
            </a:r>
            <a:r>
              <a:rPr lang="en-US" sz="1600" dirty="0" smtClean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</a:t>
            </a:r>
            <a:r>
              <a:rPr lang="en-US" sz="1600" dirty="0" err="1" smtClean="0"/>
              <a:t>two.getIt</a:t>
            </a:r>
            <a:r>
              <a:rPr lang="en-US" sz="1600" dirty="0" smtClean="0"/>
              <a:t>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</a:t>
            </a:r>
            <a:r>
              <a:rPr lang="en-US" sz="1600" dirty="0" err="1" smtClean="0"/>
              <a:t>two.getThat</a:t>
            </a:r>
            <a:r>
              <a:rPr lang="en-US" sz="1600" dirty="0" smtClean="0"/>
              <a:t>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    }</a:t>
            </a:r>
          </a:p>
        </p:txBody>
      </p:sp>
      <p:sp>
        <p:nvSpPr>
          <p:cNvPr id="15368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953000" y="1981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3350700-47B1-41DC-A2F5-F0CFCF2B6F99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AABAC65E-62A6-49A9-BBC6-1215B2DF663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x86-64 – what changes, what doesn’t</a:t>
            </a:r>
          </a:p>
          <a:p>
            <a:pPr eaLnBrk="1" hangingPunct="1"/>
            <a:r>
              <a:rPr lang="en-US" dirty="0" smtClean="0"/>
              <a:t>Simple code generation for project</a:t>
            </a:r>
          </a:p>
          <a:p>
            <a:pPr eaLnBrk="1" hangingPunct="1"/>
            <a:r>
              <a:rPr lang="en-US" dirty="0" smtClean="0"/>
              <a:t>Industrial-strength register allocation, instruction selection &amp; scheduling</a:t>
            </a:r>
          </a:p>
          <a:p>
            <a:pPr eaLnBrk="1" hangingPunct="1"/>
            <a:r>
              <a:rPr lang="en-US" dirty="0"/>
              <a:t>O</a:t>
            </a:r>
            <a:r>
              <a:rPr lang="en-US" dirty="0" smtClean="0"/>
              <a:t>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1F1E0B-369B-4B91-8AE9-7888ECFCD45D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44B7AF0B-AA06-412A-9C6D-4F5363AC56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Answer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Object Representation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naïve explanation is that an object contains</a:t>
            </a:r>
          </a:p>
          <a:p>
            <a:pPr lvl="1"/>
            <a:r>
              <a:rPr lang="en-US" dirty="0" smtClean="0"/>
              <a:t>Fields declared in its class and in all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2"/>
            <a:r>
              <a:rPr lang="en-US" dirty="0" err="1" smtClean="0"/>
              <a:t>Redeclaration</a:t>
            </a:r>
            <a:r>
              <a:rPr lang="en-US" dirty="0" smtClean="0"/>
              <a:t> of a field hides superclass instance – but the superclass field is still there somehow…</a:t>
            </a:r>
          </a:p>
          <a:p>
            <a:pPr lvl="1"/>
            <a:r>
              <a:rPr lang="en-US" dirty="0" smtClean="0"/>
              <a:t>Methods declared in its class and in all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2"/>
            <a:r>
              <a:rPr lang="en-US" dirty="0" err="1" smtClean="0"/>
              <a:t>Redeclaration</a:t>
            </a:r>
            <a:r>
              <a:rPr lang="en-US" dirty="0" smtClean="0"/>
              <a:t> of a method overrides (replaces) – but overridden methods can still be accessed by super.…</a:t>
            </a:r>
          </a:p>
          <a:p>
            <a:r>
              <a:rPr lang="en-US" dirty="0" smtClean="0"/>
              <a:t>When a method is called, the method “inside” that particular object is called</a:t>
            </a:r>
          </a:p>
          <a:p>
            <a:endParaRPr lang="en-US" dirty="0" smtClean="0"/>
          </a:p>
          <a:p>
            <a:r>
              <a:rPr lang="en-US" dirty="0" smtClean="0"/>
              <a:t>But we don’t want to really implement it this way – we only want one copy of each method’s code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9D82107-273F-4A92-B524-0E4646FCDF0F}" type="datetime1">
              <a:rPr lang="en-US" smtClean="0"/>
              <a:pPr/>
              <a:t>11/1/2011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0FEFB87B-360B-43FC-A2A1-B917394364A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BA35C6-BE20-4103-BAD9-9BDAD5B4FEAC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172B32D8-D8C5-4DB0-BD2E-78D65520695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Actual representation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Each object contains </a:t>
            </a:r>
          </a:p>
          <a:p>
            <a:pPr lvl="1" eaLnBrk="1" hangingPunct="1"/>
            <a:r>
              <a:rPr lang="en-US" sz="2400" smtClean="0"/>
              <a:t>An entry for each field (variable)</a:t>
            </a:r>
          </a:p>
          <a:p>
            <a:pPr lvl="1" eaLnBrk="1" hangingPunct="1"/>
            <a:r>
              <a:rPr lang="en-US" sz="2400" smtClean="0"/>
              <a:t>A pointer to a runtime data structure describing the class</a:t>
            </a:r>
          </a:p>
          <a:p>
            <a:pPr lvl="2" eaLnBrk="1" hangingPunct="1"/>
            <a:r>
              <a:rPr lang="en-US" sz="2000" smtClean="0"/>
              <a:t>Key component: method dispatch table</a:t>
            </a:r>
          </a:p>
          <a:p>
            <a:pPr eaLnBrk="1" hangingPunct="1"/>
            <a:r>
              <a:rPr lang="en-US" sz="2800" smtClean="0"/>
              <a:t>Basically a C struct </a:t>
            </a:r>
          </a:p>
          <a:p>
            <a:pPr eaLnBrk="1" hangingPunct="1"/>
            <a:r>
              <a:rPr lang="en-US" sz="2800" smtClean="0"/>
              <a:t>Fields hidden by declarations in extended classes are </a:t>
            </a:r>
            <a:r>
              <a:rPr lang="en-US" sz="2800" i="1" smtClean="0"/>
              <a:t>still </a:t>
            </a:r>
            <a:r>
              <a:rPr lang="en-US" sz="2800" smtClean="0"/>
              <a:t>allocated in the object and are accessible from superclass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Method Dispatch Tables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One of these per class, not per object</a:t>
            </a:r>
          </a:p>
          <a:p>
            <a:r>
              <a:rPr lang="en-US" dirty="0" smtClean="0"/>
              <a:t>Often known as “</a:t>
            </a:r>
            <a:r>
              <a:rPr lang="en-US" dirty="0" err="1" smtClean="0"/>
              <a:t>vtables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One pointer per method – points to beginning of method code</a:t>
            </a:r>
          </a:p>
          <a:p>
            <a:r>
              <a:rPr lang="en-US" dirty="0" smtClean="0"/>
              <a:t>Dispatch table offsets fixed at compile time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4B6B820-FFF1-4DE2-8BA4-CEE7C38C51DD}" type="datetime1">
              <a:rPr lang="en-US" smtClean="0"/>
              <a:pPr/>
              <a:t>11/1/2011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9A2628F9-6D6C-49CD-B684-6B217E62586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601F544-6636-4855-BDE7-D013B13533A5}" type="datetime1">
              <a:rPr lang="en-US" smtClean="0"/>
              <a:t>11/1/2011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5AE88DCD-064A-4C6A-8B3E-7E46A1ACCBD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Tables and Inheritance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Simple implementation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Method table for extended class has pointers to methods declared in 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Method table also contains a pointer to parent class method table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Method dispatch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Look in current table and use it if method declared locally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Look in parent class table if not local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Repeat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Actually used in typical implementations of some dynamic languages (e.g. </a:t>
            </a:r>
            <a:r>
              <a:rPr lang="en-US" sz="2400" dirty="0" err="1" smtClean="0"/>
              <a:t>SmallTalk</a:t>
            </a:r>
            <a:r>
              <a:rPr lang="en-US" sz="2400" dirty="0" smtClean="0"/>
              <a:t>, Ruby,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O(1) Method Dispatch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Idea: First part of method table for extended class has pointers for same methods in same order as parent class</a:t>
            </a:r>
          </a:p>
          <a:p>
            <a:pPr lvl="1"/>
            <a:r>
              <a:rPr lang="en-US" dirty="0" smtClean="0"/>
              <a:t>BUT pointers actually refer to overriding methods if these exist</a:t>
            </a:r>
          </a:p>
          <a:p>
            <a:pPr lvl="1"/>
            <a:r>
              <a:rPr lang="en-US" dirty="0" smtClean="0">
                <a:sym typeface="Symbol" pitchFamily="18" charset="2"/>
              </a:rPr>
              <a:t> Method dispatch is indirect using fixed offsets known at compile time – O(1)</a:t>
            </a:r>
          </a:p>
          <a:p>
            <a:pPr lvl="2"/>
            <a:r>
              <a:rPr lang="en-US" dirty="0" smtClean="0">
                <a:sym typeface="Symbol" pitchFamily="18" charset="2"/>
              </a:rPr>
              <a:t>In C: *(object-&gt;</a:t>
            </a:r>
            <a:r>
              <a:rPr lang="en-US" dirty="0" err="1" smtClean="0">
                <a:sym typeface="Symbol" pitchFamily="18" charset="2"/>
              </a:rPr>
              <a:t>vtbl</a:t>
            </a:r>
            <a:r>
              <a:rPr lang="en-US" dirty="0" smtClean="0">
                <a:sym typeface="Symbol" pitchFamily="18" charset="2"/>
              </a:rPr>
              <a:t>[offset])(parameters)</a:t>
            </a:r>
          </a:p>
          <a:p>
            <a:r>
              <a:rPr lang="en-US" dirty="0" smtClean="0">
                <a:sym typeface="Symbol" pitchFamily="18" charset="2"/>
              </a:rPr>
              <a:t>Pointers to additional new methods in extended class are included in the table following inherited / overridden ones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2DC9E4F-F053-40D9-B574-B2D8DDF6A3A4}" type="datetime1">
              <a:rPr lang="en-US" smtClean="0"/>
              <a:pPr/>
              <a:t>11/1/2011</a:t>
            </a:fld>
            <a:endParaRPr lang="en-US" smtClean="0"/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L-</a:t>
            </a:r>
            <a:fld id="{6B0E0850-472E-4AE6-99AB-0689EF6BE04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30a80a98-2c88-45ce-9b51-0b3d2a7fb58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786</TotalTime>
  <Words>1634</Words>
  <Application>Microsoft Office PowerPoint</Application>
  <PresentationFormat>On-screen Show (4:3)</PresentationFormat>
  <Paragraphs>386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CSE P 501 – Compilers</vt:lpstr>
      <vt:lpstr>Agenda</vt:lpstr>
      <vt:lpstr>What does this program print?</vt:lpstr>
      <vt:lpstr>Your Answer Here</vt:lpstr>
      <vt:lpstr>Object Representation</vt:lpstr>
      <vt:lpstr>Actual representation</vt:lpstr>
      <vt:lpstr>Method Dispatch Tables</vt:lpstr>
      <vt:lpstr>Method Tables and Inheritance</vt:lpstr>
      <vt:lpstr>O(1) Method Dispatch</vt:lpstr>
      <vt:lpstr>Method Dispatch Footnotes</vt:lpstr>
      <vt:lpstr>Perverse Example Revisited</vt:lpstr>
      <vt:lpstr>Implementation</vt:lpstr>
      <vt:lpstr>Now What?</vt:lpstr>
      <vt:lpstr>Object Layout</vt:lpstr>
      <vt:lpstr>Local Variable Field Access</vt:lpstr>
      <vt:lpstr>Local Fields</vt:lpstr>
      <vt:lpstr>Source Level View</vt:lpstr>
      <vt:lpstr>x86 Conventions (C++)</vt:lpstr>
      <vt:lpstr>x86 Local Field Access</vt:lpstr>
      <vt:lpstr>x86 Method Tables (vtbls)</vt:lpstr>
      <vt:lpstr>Method Tables For Perverse Example</vt:lpstr>
      <vt:lpstr>Method Table Footnotes</vt:lpstr>
      <vt:lpstr>Object Creation – new</vt:lpstr>
      <vt:lpstr>Object Creation</vt:lpstr>
      <vt:lpstr>Constructor</vt:lpstr>
      <vt:lpstr>Method Calls</vt:lpstr>
      <vt:lpstr>Method Call</vt:lpstr>
      <vt:lpstr>Handling super</vt:lpstr>
      <vt:lpstr>Runtime Type Checking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56</cp:revision>
  <cp:lastPrinted>2011-11-01T02:39:49Z</cp:lastPrinted>
  <dcterms:created xsi:type="dcterms:W3CDTF">2002-10-01T01:44:57Z</dcterms:created>
  <dcterms:modified xsi:type="dcterms:W3CDTF">2011-11-01T16:10:38Z</dcterms:modified>
</cp:coreProperties>
</file>