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5" r:id="rId9"/>
    <p:sldId id="277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94" r:id="rId28"/>
    <p:sldId id="295" r:id="rId29"/>
    <p:sldId id="287" r:id="rId30"/>
    <p:sldId id="288" r:id="rId31"/>
    <p:sldId id="291" r:id="rId32"/>
    <p:sldId id="290" r:id="rId33"/>
    <p:sldId id="292" r:id="rId34"/>
    <p:sldId id="293" r:id="rId35"/>
    <p:sldId id="286" r:id="rId36"/>
  </p:sldIdLst>
  <p:sldSz cx="9144000" cy="6858000" type="screen4x3"/>
  <p:notesSz cx="6934200" cy="9080500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K-</a:t>
            </a:r>
            <a:fld id="{8586FF21-79DA-4C10-851D-1865F5224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93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1313B26-989A-4205-B71A-FA2D89061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8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57D02F4-4A5F-4E7F-ADB1-808695F7270E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B179D16-5970-4F0B-8BB6-8FB1C4729691}" type="datetime1">
              <a:rPr lang="en-US" smtClean="0"/>
              <a:t>10/25/2011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K-</a:t>
            </a:r>
            <a:fld id="{F46507CA-1ECC-4528-B93E-D4EF3015E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7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5FE46-A337-407F-AC70-D1E59618457D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5700947C-D466-48DC-98AF-B8D75DDE5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6BC3-DD8C-4850-A397-A2B47E677880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64D7F24F-EA40-44BF-AFB0-22F6CAF40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5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6E602-ACBA-4B88-B22B-BE732D585E8E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272EA43D-4DCE-4AD1-ABEC-36D135BC2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1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218C-33E5-468C-A3A2-8A5C352F3905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FCD5A423-ECB6-4DA7-B7D2-C734222EE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7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59226-4B64-44F9-A459-142E79AFF50E}" type="datetime1">
              <a:rPr lang="en-US" smtClean="0"/>
              <a:t>10/25/2011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C78CD888-3D2C-4AAF-AEA9-3A2DD2F7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89AE-4D1F-4F94-B84B-CC7FD9222B77}" type="datetime1">
              <a:rPr lang="en-US" smtClean="0"/>
              <a:t>10/25/2011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D5B0BE52-4AC1-43AE-8021-8095634F8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2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4EF5-1C8D-4AD3-B701-F21B4F6E7162}" type="datetime1">
              <a:rPr lang="en-US" smtClean="0"/>
              <a:t>10/25/2011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C3790ACC-FEB3-4788-BCC9-500430293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4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2CC12-1E47-4F85-978A-D04116C638AB}" type="datetime1">
              <a:rPr lang="en-US" smtClean="0"/>
              <a:t>10/25/2011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C03E4CDA-0ACB-43B9-BBD6-5117B581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5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331A-957A-4E96-8F49-498328250718}" type="datetime1">
              <a:rPr lang="en-US" smtClean="0"/>
              <a:t>10/25/2011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07B57793-1A0B-4974-8B73-796A5681A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AAA4-065D-4A88-9F2D-6DB9170E59B1}" type="datetime1">
              <a:rPr lang="en-US" smtClean="0"/>
              <a:t>10/25/2011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K-</a:t>
            </a:r>
            <a:fld id="{664E5C41-EBFC-4EA8-8B64-33B4F96AC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12015EC4-02BE-4A41-B306-001E75A067DC}" type="datetime1">
              <a:rPr lang="en-US" smtClean="0"/>
              <a:t>10/25/2011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K-</a:t>
            </a:r>
            <a:fld id="{7291807A-3A8D-4ED7-942C-C1B92EE9F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0.xml"/><Relationship Id="rId4" Type="http://schemas.openxmlformats.org/officeDocument/2006/relationships/tags" Target="../tags/tag1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0.xml"/><Relationship Id="rId4" Type="http://schemas.openxmlformats.org/officeDocument/2006/relationships/tags" Target="../tags/tag1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4" Type="http://schemas.openxmlformats.org/officeDocument/2006/relationships/tags" Target="../tags/tag15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1.xml"/><Relationship Id="rId4" Type="http://schemas.openxmlformats.org/officeDocument/2006/relationships/tags" Target="../tags/tag16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4" Type="http://schemas.openxmlformats.org/officeDocument/2006/relationships/tags" Target="../tags/tag16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C78062D-0343-41FD-8646-C43B8DBB00DA}" type="datetime1">
              <a:rPr lang="en-US" smtClean="0">
                <a:solidFill>
                  <a:schemeClr val="bg2"/>
                </a:solidFill>
              </a:rPr>
              <a:t>10/25/2011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K-</a:t>
            </a:r>
            <a:fld id="{4896C3B1-462C-4978-B07B-7D5A45F1D73A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1331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Shape I – Basic Constructs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19BEDE-B9C2-47AF-9768-9446B26C2AFD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50AACB5D-85EB-41D0-9BF8-BD2E021D808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-, *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Same as +</a:t>
            </a:r>
          </a:p>
          <a:p>
            <a:pPr lvl="1" eaLnBrk="1" hangingPunct="1"/>
            <a:r>
              <a:rPr lang="en-US" sz="2400" dirty="0" smtClean="0"/>
              <a:t>Use sub for –   (but not commutative!)</a:t>
            </a:r>
          </a:p>
          <a:p>
            <a:pPr lvl="1" eaLnBrk="1" hangingPunct="1"/>
            <a:r>
              <a:rPr lang="en-US" sz="2400" dirty="0" smtClean="0"/>
              <a:t>Use </a:t>
            </a:r>
            <a:r>
              <a:rPr lang="en-US" sz="2400" dirty="0" err="1" smtClean="0"/>
              <a:t>imul</a:t>
            </a:r>
            <a:r>
              <a:rPr lang="en-US" sz="2400" dirty="0" smtClean="0"/>
              <a:t> for *</a:t>
            </a:r>
          </a:p>
          <a:p>
            <a:pPr eaLnBrk="1" hangingPunct="1"/>
            <a:r>
              <a:rPr lang="en-US" sz="2800" dirty="0" smtClean="0"/>
              <a:t>Optimizations</a:t>
            </a:r>
          </a:p>
          <a:p>
            <a:pPr lvl="1" eaLnBrk="1" hangingPunct="1"/>
            <a:r>
              <a:rPr lang="en-US" sz="2400" dirty="0" smtClean="0"/>
              <a:t>Use left shift to multiply by powers of 2</a:t>
            </a:r>
          </a:p>
          <a:p>
            <a:pPr lvl="2" eaLnBrk="1" hangingPunct="1"/>
            <a:r>
              <a:rPr lang="en-US" sz="2000" dirty="0" smtClean="0"/>
              <a:t>If your multiplier is really slow or you’ve got free scalar units and multiplier is busy, 10*x = (8*x)+(2*x)</a:t>
            </a:r>
          </a:p>
          <a:p>
            <a:pPr lvl="1" eaLnBrk="1" hangingPunct="1"/>
            <a:r>
              <a:rPr lang="en-US" sz="2400" dirty="0" smtClean="0"/>
              <a:t>Use </a:t>
            </a:r>
            <a:r>
              <a:rPr lang="en-US" sz="2400" dirty="0" err="1" smtClean="0"/>
              <a:t>x+x</a:t>
            </a:r>
            <a:r>
              <a:rPr lang="en-US" sz="2400" dirty="0" smtClean="0"/>
              <a:t> instead of 2*x, etc. (faster)</a:t>
            </a:r>
          </a:p>
          <a:p>
            <a:pPr lvl="1" eaLnBrk="1" hangingPunct="1"/>
            <a:r>
              <a:rPr lang="en-US" sz="2400" dirty="0" smtClean="0"/>
              <a:t>Use </a:t>
            </a:r>
            <a:r>
              <a:rPr lang="en-US" sz="2400" dirty="0" err="1" smtClean="0"/>
              <a:t>dec</a:t>
            </a:r>
            <a:r>
              <a:rPr lang="en-US" sz="2400" dirty="0" smtClean="0"/>
              <a:t> for x-1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550487E-0D57-4547-AFEA-40F34A7FA41A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2EF21970-57D8-4C3E-A024-83588C2119D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Division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Ghastly on x86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Only works on 64 bit int divided by 32-bit 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Requires use of specific registers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exp1 / exp2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&lt;code evaluating exp1 into eax </a:t>
            </a:r>
            <a:r>
              <a:rPr lang="en-US" sz="2000" b="1" smtClean="0"/>
              <a:t>ONLY</a:t>
            </a:r>
            <a:r>
              <a:rPr lang="en-US" sz="200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&lt;code evaluating exp2 into ebx&gt;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cdq		; extend to edx:eax, clobbers edx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idiv  ebx	; quotient in eax; remainder in edx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64C793-BE3C-4704-9EEB-49FF6512C90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CA886E00-6563-4A51-A4B0-430A93D601A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Basic idea: decompose higher level operation into conditional and unconditional </a:t>
            </a:r>
            <a:r>
              <a:rPr lang="en-US" sz="2800" dirty="0" err="1" smtClean="0"/>
              <a:t>gotos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the following, </a:t>
            </a:r>
            <a:r>
              <a:rPr lang="en-US" sz="2800" dirty="0" err="1" smtClean="0"/>
              <a:t>j</a:t>
            </a:r>
            <a:r>
              <a:rPr lang="en-US" sz="2800" baseline="-25000" dirty="0" err="1" smtClean="0"/>
              <a:t>false</a:t>
            </a:r>
            <a:r>
              <a:rPr lang="en-US" sz="2800" dirty="0" smtClean="0"/>
              <a:t> is used to mean jump when a condition is false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 such instruction on x86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Will have to realize with appropriate sequence of instructions to set condition codes followed by conditional jumps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Normally wouldn’t actually generate the value “true” or “false” in a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AC22CDE-FEBB-4BDE-ABFA-8F16EB32E403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50B1A242-E691-4FED-9073-A32644F1893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	while (</a:t>
            </a:r>
            <a:r>
              <a:rPr lang="en-US" dirty="0" err="1" smtClean="0"/>
              <a:t>cond</a:t>
            </a:r>
            <a:r>
              <a:rPr lang="en-US" dirty="0" smtClean="0"/>
              <a:t>) stmt</a:t>
            </a:r>
          </a:p>
          <a:p>
            <a:pPr eaLnBrk="1" hangingPunct="1">
              <a:defRPr/>
            </a:pPr>
            <a:r>
              <a:rPr lang="en-US" dirty="0" smtClean="0"/>
              <a:t>x86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test: 	&lt;code evaluating </a:t>
            </a:r>
            <a:r>
              <a:rPr lang="en-US" dirty="0" err="1" smtClean="0"/>
              <a:t>cond</a:t>
            </a:r>
            <a:r>
              <a:rPr lang="en-US" dirty="0" smtClean="0"/>
              <a:t>&gt;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j</a:t>
            </a:r>
            <a:r>
              <a:rPr lang="en-US" baseline="-25000" dirty="0" err="1" smtClean="0"/>
              <a:t>false</a:t>
            </a:r>
            <a:r>
              <a:rPr lang="en-US" dirty="0" smtClean="0"/>
              <a:t> done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		&lt;code for stmt&gt;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jmp</a:t>
            </a:r>
            <a:r>
              <a:rPr lang="en-US" dirty="0" smtClean="0"/>
              <a:t>  test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done:</a:t>
            </a:r>
          </a:p>
          <a:p>
            <a:pPr eaLnBrk="1" hangingPunct="1">
              <a:defRPr/>
            </a:pPr>
            <a:r>
              <a:rPr lang="en-US" dirty="0" smtClean="0"/>
              <a:t>Note: In generated </a:t>
            </a:r>
            <a:r>
              <a:rPr lang="en-US" dirty="0" err="1" smtClean="0"/>
              <a:t>asm</a:t>
            </a:r>
            <a:r>
              <a:rPr lang="en-US" dirty="0" smtClean="0"/>
              <a:t> code we’ll need to create a unique label name for each loop, conditional statement,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BD117B6-3E31-49AF-9AA8-8F1B0DE242FD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C8D8979B-802B-4EA5-BF4E-773429181A7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for While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Put the test at the end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	</a:t>
            </a:r>
            <a:r>
              <a:rPr lang="en-US" sz="1800" dirty="0" err="1" smtClean="0"/>
              <a:t>jmp</a:t>
            </a:r>
            <a:r>
              <a:rPr lang="en-US" sz="1800" dirty="0" smtClean="0"/>
              <a:t>  test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loop:	&lt;code for stmt&gt;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test:	&lt;code evaluating </a:t>
            </a:r>
            <a:r>
              <a:rPr lang="en-US" sz="1800" dirty="0" err="1" smtClean="0"/>
              <a:t>cond</a:t>
            </a:r>
            <a:r>
              <a:rPr lang="en-US" sz="1800" dirty="0" smtClean="0"/>
              <a:t>&gt;	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	</a:t>
            </a:r>
            <a:r>
              <a:rPr lang="en-US" sz="1800" dirty="0" err="1" smtClean="0"/>
              <a:t>j</a:t>
            </a:r>
            <a:r>
              <a:rPr lang="en-US" sz="1800" baseline="-25000" dirty="0" err="1" smtClean="0"/>
              <a:t>true</a:t>
            </a:r>
            <a:r>
              <a:rPr lang="en-US" sz="1800" dirty="0" smtClean="0"/>
              <a:t>  loop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Why bother?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Pulls one instruction (</a:t>
            </a:r>
            <a:r>
              <a:rPr lang="en-US" sz="2000" dirty="0" err="1" smtClean="0"/>
              <a:t>jmp</a:t>
            </a:r>
            <a:r>
              <a:rPr lang="en-US" sz="2000" dirty="0" smtClean="0"/>
              <a:t>) out of the loop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Avoids a pipeline stall on </a:t>
            </a:r>
            <a:r>
              <a:rPr lang="en-US" sz="2000" dirty="0" err="1" smtClean="0"/>
              <a:t>jmp</a:t>
            </a:r>
            <a:r>
              <a:rPr lang="en-US" sz="2000" dirty="0" smtClean="0"/>
              <a:t> on each iteration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But modern processors can predict control flow and avoid stalls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Easy to do from AST or other IR; not so easy if generating code on the fly (e.g., recursive descent 1-pass compiler)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65EFB76-A76B-426C-BB0F-3DC45D10B968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EAAE4114-0AD6-4ACA-A208-D7EB168DB19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Do-While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do stmt while(cond);</a:t>
            </a:r>
          </a:p>
          <a:p>
            <a:pPr eaLnBrk="1" hangingPunct="1"/>
            <a:r>
              <a:rPr lang="en-US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loop:	&lt;code for stmt&gt;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	&lt;code evaluating cond&gt;	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	j</a:t>
            </a:r>
            <a:r>
              <a:rPr lang="en-US" baseline="-25000" smtClean="0"/>
              <a:t>true</a:t>
            </a:r>
            <a:r>
              <a:rPr lang="en-US" smtClean="0"/>
              <a:t> 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160D531-F003-4CAB-B6F5-A1598201B7EE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8F9ECC27-0570-4476-B773-3AE51FEC7F4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if (cond) stmt</a:t>
            </a:r>
          </a:p>
          <a:p>
            <a:pPr eaLnBrk="1" hangingPunct="1"/>
            <a:r>
              <a:rPr lang="en-US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	&lt;code evaluating cond&gt;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	j</a:t>
            </a:r>
            <a:r>
              <a:rPr lang="en-US" baseline="-25000" smtClean="0"/>
              <a:t>false</a:t>
            </a:r>
            <a:r>
              <a:rPr lang="en-US" smtClean="0"/>
              <a:t> skip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	&lt;code for stmt&gt;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skip: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CBF7D0B-883E-4C07-A644-538627D4A35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6ABFC2B0-1EE1-446B-A30F-A1FE7056FB7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If-Else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if (cond) stmt1 else stmt2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&lt;code evaluating cond&gt;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j</a:t>
            </a:r>
            <a:r>
              <a:rPr lang="en-US" baseline="-25000" smtClean="0"/>
              <a:t>false</a:t>
            </a:r>
            <a:r>
              <a:rPr lang="en-US" smtClean="0"/>
              <a:t> else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&lt;code for stmt1&gt;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jmp  done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else:	&lt;code for stmt2&gt;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done: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6B1297-6095-40EE-B7BD-B07C1A61C3E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1DD2B844-B0E4-4FE2-8E5D-7E2CCC6708D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 Chaining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Observation: naïve code gen </a:t>
            </a:r>
            <a:r>
              <a:rPr lang="en-US" strike="sngStrike" dirty="0" smtClean="0"/>
              <a:t>can</a:t>
            </a:r>
            <a:r>
              <a:rPr lang="en-US" dirty="0" smtClean="0"/>
              <a:t> will produce jumps to jumps</a:t>
            </a:r>
          </a:p>
          <a:p>
            <a:pPr eaLnBrk="1" hangingPunct="1"/>
            <a:r>
              <a:rPr lang="en-US" dirty="0" smtClean="0"/>
              <a:t>Optimization: if a jump has as its target an unconditional jump, change the target of the first jump to the target of the second</a:t>
            </a:r>
          </a:p>
          <a:p>
            <a:pPr lvl="1" eaLnBrk="1" hangingPunct="1"/>
            <a:r>
              <a:rPr lang="en-US" dirty="0" smtClean="0"/>
              <a:t>Repeat until no further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51D9694-A5C6-4DBE-89D0-D8CE85AF45D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9E387850-970E-4668-8CF1-B1A31F0896D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Expressions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do we do with this?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800" dirty="0" smtClean="0"/>
              <a:t>x &gt; 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E</a:t>
            </a:r>
            <a:r>
              <a:rPr lang="en-US" dirty="0" smtClean="0"/>
              <a:t>xpression evaluates to true or false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Could generate the value in a register (0/1 or whatever the local convention is)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But normally we don’t want/need the value; we’re only trying to decide whether to jump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279ACA-DBE3-4146-B6A7-271F7DA4DF56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425DAB77-8122-4F25-BBF8-2FCD80FF10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Mapping source code to x86</a:t>
            </a:r>
          </a:p>
          <a:p>
            <a:pPr lvl="1" eaLnBrk="1" hangingPunct="1"/>
            <a:r>
              <a:rPr lang="en-US" dirty="0" smtClean="0"/>
              <a:t>Mapping for other common architectures follows same basic pattern</a:t>
            </a:r>
          </a:p>
          <a:p>
            <a:pPr eaLnBrk="1" hangingPunct="1"/>
            <a:r>
              <a:rPr lang="en-US" dirty="0" smtClean="0"/>
              <a:t>Now: basic statements and expressions</a:t>
            </a:r>
          </a:p>
          <a:p>
            <a:pPr lvl="1" eaLnBrk="1" hangingPunct="1"/>
            <a:r>
              <a:rPr lang="en-US" dirty="0" smtClean="0"/>
              <a:t>We’ll go quickly since this is probably review for many and pretty straightforward</a:t>
            </a:r>
          </a:p>
          <a:p>
            <a:pPr eaLnBrk="1" hangingPunct="1"/>
            <a:r>
              <a:rPr lang="en-US" dirty="0" smtClean="0"/>
              <a:t>Next: Object representation, method calls, and dynamic dispatch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A30EFBC-F89A-4466-81F7-2892C0488553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2319438C-FA72-478B-BB0B-AF5FF08FBBB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for exp1 &gt; exp2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Basic idea: designate jump target, and whether to jump if the condition is true or if false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 exp1 &gt; exp2, target L123, jump on false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&lt;evaluate exp1 to </a:t>
            </a:r>
            <a:r>
              <a:rPr lang="en-US" dirty="0" err="1" smtClean="0"/>
              <a:t>eax</a:t>
            </a:r>
            <a:r>
              <a:rPr lang="en-US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&lt;evaluate exp2 to </a:t>
            </a:r>
            <a:r>
              <a:rPr lang="en-US" dirty="0" err="1" smtClean="0"/>
              <a:t>edx</a:t>
            </a:r>
            <a:r>
              <a:rPr lang="en-US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cmp</a:t>
            </a:r>
            <a:r>
              <a:rPr lang="en-US" dirty="0" smtClean="0"/>
              <a:t>	</a:t>
            </a:r>
            <a:r>
              <a:rPr lang="en-US" dirty="0" err="1" smtClean="0"/>
              <a:t>eax,edx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jng</a:t>
            </a:r>
            <a:r>
              <a:rPr lang="en-US" dirty="0" smtClean="0"/>
              <a:t>   L123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70DA130-0CBB-4EE0-97A2-A839D367EC95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21EAC842-D6AF-44AB-8195-3CC0999569B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Operators: !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! exp</a:t>
            </a:r>
          </a:p>
          <a:p>
            <a:pPr eaLnBrk="1" hangingPunct="1"/>
            <a:r>
              <a:rPr lang="en-US" smtClean="0"/>
              <a:t>Context: evaluate exp and jump to L123 if false (or true)</a:t>
            </a:r>
          </a:p>
          <a:p>
            <a:pPr eaLnBrk="1" hangingPunct="1"/>
            <a:r>
              <a:rPr lang="en-US" smtClean="0"/>
              <a:t>To compile !, reverse the sense of the test: evaluate exp and jump to L123 if true (or false)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8D694CA-99BB-4430-8E6A-41759B92C0CA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99E2841-E33E-43BA-B5EC-F19B0EF9DB2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Operators: &amp;&amp; and ||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C/C++/Java/C#, these are </a:t>
            </a:r>
            <a:r>
              <a:rPr lang="en-US" i="1" dirty="0" smtClean="0">
                <a:solidFill>
                  <a:schemeClr val="folHlink"/>
                </a:solidFill>
              </a:rPr>
              <a:t>short-circuit</a:t>
            </a:r>
            <a:r>
              <a:rPr lang="en-US" dirty="0" smtClean="0"/>
              <a:t> operators</a:t>
            </a:r>
          </a:p>
          <a:p>
            <a:pPr lvl="1" eaLnBrk="1" hangingPunct="1"/>
            <a:r>
              <a:rPr lang="en-US" dirty="0" smtClean="0"/>
              <a:t>Right operand is evaluated only if needed</a:t>
            </a:r>
          </a:p>
          <a:p>
            <a:pPr eaLnBrk="1" hangingPunct="1"/>
            <a:r>
              <a:rPr lang="en-US" dirty="0" smtClean="0"/>
              <a:t>Basically, generate if statements that jump appropriately and only evaluate operands when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97CC868-D6A6-4902-9C43-ECC8748ECFC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8A3C9E4C-C491-4E9A-A34E-DDF95F2E757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Code for &amp;&amp;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if (exp1 &amp;&amp; exp2) stmt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 &lt;code for exp1&gt;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j</a:t>
            </a:r>
            <a:r>
              <a:rPr lang="en-US" baseline="-25000" smtClean="0"/>
              <a:t>false</a:t>
            </a:r>
            <a:r>
              <a:rPr lang="en-US" smtClean="0"/>
              <a:t> skip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&lt;code for exp2&gt;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j</a:t>
            </a:r>
            <a:r>
              <a:rPr lang="en-US" baseline="-25000" smtClean="0"/>
              <a:t>false</a:t>
            </a:r>
            <a:r>
              <a:rPr lang="en-US" smtClean="0"/>
              <a:t> skip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&lt;code for stmt&gt;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skip: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0B343A-ECEC-42DD-A094-3C21C9D94D5C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97546A6-8365-41C8-BFFE-C6E2B32F767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Code for ||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if (exp1 || exp2) stmt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 &lt;code for exp1&gt;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j</a:t>
            </a:r>
            <a:r>
              <a:rPr lang="en-US" baseline="-25000" smtClean="0"/>
              <a:t>true</a:t>
            </a:r>
            <a:r>
              <a:rPr lang="en-US" smtClean="0"/>
              <a:t> doit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&lt;code for exp2&gt;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j</a:t>
            </a:r>
            <a:r>
              <a:rPr lang="en-US" baseline="-25000" smtClean="0"/>
              <a:t>false</a:t>
            </a:r>
            <a:r>
              <a:rPr lang="en-US" smtClean="0"/>
              <a:t> skip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doit:	&lt;code for stmt&gt;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skip: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5605DC8-A94C-4581-B818-AD16E0D1C48C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0078EF4-BD1D-4EA9-9F7F-205FE05C651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Realizing Boolean Values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If 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value needs to be stored in a variable or method call parameter, generate code needed to actually produce it</a:t>
            </a:r>
          </a:p>
          <a:p>
            <a:pPr eaLnBrk="1" hangingPunct="1"/>
            <a:r>
              <a:rPr lang="en-US" sz="2800" dirty="0" smtClean="0"/>
              <a:t>Typical representations: 0 for false, +1 or -1 for true</a:t>
            </a:r>
          </a:p>
          <a:p>
            <a:pPr lvl="1" eaLnBrk="1" hangingPunct="1"/>
            <a:r>
              <a:rPr lang="en-US" sz="2400" dirty="0" smtClean="0"/>
              <a:t>C specifies 0 and 1 if stored; we’ll use that</a:t>
            </a:r>
          </a:p>
          <a:p>
            <a:pPr lvl="1" eaLnBrk="1" hangingPunct="1"/>
            <a:r>
              <a:rPr lang="en-US" sz="2400" dirty="0" smtClean="0"/>
              <a:t>Best choice can depend on machine instructions; normally some convention is established during the primeval history of the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610C90-45AB-45B4-892B-C09A25F6D09E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E29DF2A9-986B-430A-988B-78D392D9D7A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Values: Example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	var = bexp ; </a:t>
            </a:r>
          </a:p>
          <a:p>
            <a:pPr eaLnBrk="1" hangingPunct="1"/>
            <a:r>
              <a:rPr lang="en-US" sz="2800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		&lt;code for bexp&gt;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		j</a:t>
            </a:r>
            <a:r>
              <a:rPr lang="en-US" sz="2000" baseline="-25000" smtClean="0"/>
              <a:t>false</a:t>
            </a:r>
            <a:r>
              <a:rPr lang="en-US" sz="2000" smtClean="0"/>
              <a:t>  genFalse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		mov  eax,1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		jmp  storeIt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genFalse: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		mov  eax,0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storeIt:	mov  [ebp+offset</a:t>
            </a:r>
            <a:r>
              <a:rPr lang="en-US" sz="2000" baseline="-25000" smtClean="0"/>
              <a:t>var</a:t>
            </a:r>
            <a:r>
              <a:rPr lang="en-US" sz="2000" smtClean="0"/>
              <a:t>],eax   ; generated by asg stmt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FC7069-4C89-41CC-A47A-32072BCFEF6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E2689105-FE29-4A13-8872-2E9B6E47A00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Better, If Enough Registers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var</a:t>
            </a:r>
            <a:r>
              <a:rPr lang="en-US" sz="2000" dirty="0" smtClean="0"/>
              <a:t> = </a:t>
            </a:r>
            <a:r>
              <a:rPr lang="en-US" sz="2000" dirty="0" err="1" smtClean="0"/>
              <a:t>bexp</a:t>
            </a:r>
            <a:r>
              <a:rPr lang="en-US" sz="2000" dirty="0" smtClean="0"/>
              <a:t> ;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xor</a:t>
            </a:r>
            <a:r>
              <a:rPr lang="en-US" sz="2000" dirty="0" smtClean="0"/>
              <a:t>  </a:t>
            </a:r>
            <a:r>
              <a:rPr lang="en-US" sz="2000" dirty="0" err="1" smtClean="0"/>
              <a:t>eax,eax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&lt;code for </a:t>
            </a:r>
            <a:r>
              <a:rPr lang="en-US" sz="2000" dirty="0" err="1" smtClean="0"/>
              <a:t>bexp</a:t>
            </a:r>
            <a:r>
              <a:rPr lang="en-US" sz="2000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false</a:t>
            </a:r>
            <a:r>
              <a:rPr lang="en-US" sz="2000" dirty="0" smtClean="0"/>
              <a:t>   </a:t>
            </a:r>
            <a:r>
              <a:rPr lang="en-US" sz="2000" dirty="0" err="1" smtClean="0"/>
              <a:t>storeIt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inc</a:t>
            </a:r>
            <a:r>
              <a:rPr lang="en-US" sz="2000" dirty="0" smtClean="0"/>
              <a:t>  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/>
              <a:t>storeIt</a:t>
            </a:r>
            <a:r>
              <a:rPr lang="en-US" sz="2000" dirty="0" smtClean="0"/>
              <a:t>:	</a:t>
            </a:r>
            <a:r>
              <a:rPr lang="en-US" sz="2000" dirty="0" err="1" smtClean="0"/>
              <a:t>mov</a:t>
            </a:r>
            <a:r>
              <a:rPr lang="en-US" sz="2000" dirty="0" smtClean="0"/>
              <a:t>  [</a:t>
            </a:r>
            <a:r>
              <a:rPr lang="en-US" sz="2000" dirty="0" err="1" smtClean="0"/>
              <a:t>ebp+offset</a:t>
            </a:r>
            <a:r>
              <a:rPr lang="en-US" sz="2000" baseline="-25000" dirty="0" err="1" smtClean="0"/>
              <a:t>var</a:t>
            </a:r>
            <a:r>
              <a:rPr lang="en-US" sz="2000" dirty="0" smtClean="0"/>
              <a:t>],</a:t>
            </a:r>
            <a:r>
              <a:rPr lang="en-US" sz="2000" dirty="0" err="1" smtClean="0"/>
              <a:t>eax</a:t>
            </a:r>
            <a:r>
              <a:rPr lang="en-US" sz="2000" dirty="0" smtClean="0"/>
              <a:t>   ; generated by </a:t>
            </a:r>
            <a:r>
              <a:rPr lang="en-US" sz="2000" dirty="0" err="1" smtClean="0"/>
              <a:t>asg</a:t>
            </a:r>
            <a:r>
              <a:rPr lang="en-US" sz="2000" dirty="0" smtClean="0"/>
              <a:t> </a:t>
            </a:r>
            <a:r>
              <a:rPr lang="en-US" sz="2000" dirty="0" err="1" smtClean="0"/>
              <a:t>stmt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Or use conditional move (</a:t>
            </a:r>
            <a:r>
              <a:rPr lang="en-US" sz="2000" dirty="0" err="1" smtClean="0"/>
              <a:t>movecc</a:t>
            </a:r>
            <a:r>
              <a:rPr lang="en-US" sz="2000" dirty="0" smtClean="0"/>
              <a:t>) instruction – avoids pipeline stalls due to conditional jumps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1D78188-E936-49E1-AA4A-C45199012424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© 2002-10 Hal Perkins &amp; UW CSE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BFC895BA-C3FE-4DCF-A0B1-78444E8DC32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yet: setcc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var</a:t>
            </a:r>
            <a:r>
              <a:rPr lang="en-US" sz="2000" dirty="0" smtClean="0"/>
              <a:t> = x &lt; y;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mov</a:t>
            </a:r>
            <a:r>
              <a:rPr lang="en-US" sz="2000" dirty="0" smtClean="0"/>
              <a:t>  </a:t>
            </a:r>
            <a:r>
              <a:rPr lang="en-US" sz="2000" dirty="0" err="1" smtClean="0"/>
              <a:t>eax</a:t>
            </a:r>
            <a:r>
              <a:rPr lang="en-US" sz="2000" dirty="0" smtClean="0"/>
              <a:t>,[</a:t>
            </a:r>
            <a:r>
              <a:rPr lang="en-US" sz="2000" dirty="0" err="1" smtClean="0"/>
              <a:t>ebp+offset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]    ; load x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cmp</a:t>
            </a:r>
            <a:r>
              <a:rPr lang="en-US" sz="2000" dirty="0" smtClean="0"/>
              <a:t>  </a:t>
            </a:r>
            <a:r>
              <a:rPr lang="en-US" sz="2000" dirty="0" err="1" smtClean="0"/>
              <a:t>eax</a:t>
            </a:r>
            <a:r>
              <a:rPr lang="en-US" sz="2000" dirty="0" smtClean="0"/>
              <a:t>,[</a:t>
            </a:r>
            <a:r>
              <a:rPr lang="en-US" sz="2000" dirty="0" err="1" smtClean="0"/>
              <a:t>ebp+offset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]    ; compare to y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setl</a:t>
            </a:r>
            <a:r>
              <a:rPr lang="en-US" sz="2000" dirty="0" smtClean="0"/>
              <a:t>   al			  ; set low byte </a:t>
            </a:r>
            <a:r>
              <a:rPr lang="en-US" sz="2000" dirty="0" err="1" smtClean="0"/>
              <a:t>eax</a:t>
            </a:r>
            <a:r>
              <a:rPr lang="en-US" sz="2000" dirty="0" smtClean="0"/>
              <a:t> to 0/1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movzx</a:t>
            </a:r>
            <a:r>
              <a:rPr lang="en-US" sz="2000" dirty="0" smtClean="0"/>
              <a:t> </a:t>
            </a:r>
            <a:r>
              <a:rPr lang="en-US" sz="2000" dirty="0" err="1" smtClean="0"/>
              <a:t>eax,al</a:t>
            </a:r>
            <a:r>
              <a:rPr lang="en-US" sz="2000" dirty="0" smtClean="0"/>
              <a:t>		  ; zero-extend to 32 bits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/>
              <a:t>storeIt</a:t>
            </a:r>
            <a:r>
              <a:rPr lang="en-US" sz="2000" dirty="0" smtClean="0"/>
              <a:t>:	</a:t>
            </a:r>
            <a:r>
              <a:rPr lang="en-US" sz="2000" dirty="0" err="1" smtClean="0"/>
              <a:t>mov</a:t>
            </a:r>
            <a:r>
              <a:rPr lang="en-US" sz="2000" dirty="0" smtClean="0"/>
              <a:t>  [</a:t>
            </a:r>
            <a:r>
              <a:rPr lang="en-US" sz="2000" dirty="0" err="1" smtClean="0"/>
              <a:t>ebp+offset</a:t>
            </a:r>
            <a:r>
              <a:rPr lang="en-US" sz="2000" baseline="-25000" dirty="0" err="1" smtClean="0"/>
              <a:t>var</a:t>
            </a:r>
            <a:r>
              <a:rPr lang="en-US" sz="2000" dirty="0" smtClean="0"/>
              <a:t>],</a:t>
            </a:r>
            <a:r>
              <a:rPr lang="en-US" sz="2000" dirty="0" err="1" smtClean="0"/>
              <a:t>eax</a:t>
            </a:r>
            <a:r>
              <a:rPr lang="en-US" sz="2000" dirty="0" smtClean="0"/>
              <a:t>   ; generated by </a:t>
            </a:r>
            <a:r>
              <a:rPr lang="en-US" sz="2000" dirty="0" err="1" smtClean="0"/>
              <a:t>asg</a:t>
            </a:r>
            <a:r>
              <a:rPr lang="en-US" sz="2000" dirty="0" smtClean="0"/>
              <a:t> </a:t>
            </a:r>
            <a:r>
              <a:rPr lang="en-US" sz="2000" dirty="0" err="1" smtClean="0"/>
              <a:t>stmt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Gnu mnemonic for </a:t>
            </a:r>
            <a:r>
              <a:rPr lang="en-US" sz="2000" dirty="0" err="1" smtClean="0"/>
              <a:t>movzx</a:t>
            </a:r>
            <a:r>
              <a:rPr lang="en-US" sz="2000" dirty="0" smtClean="0"/>
              <a:t> (byte-&gt;</a:t>
            </a:r>
            <a:r>
              <a:rPr lang="en-US" sz="2000" dirty="0" err="1" smtClean="0"/>
              <a:t>dbl</a:t>
            </a:r>
            <a:r>
              <a:rPr lang="en-US" sz="2000" dirty="0" smtClean="0"/>
              <a:t> word) is </a:t>
            </a:r>
            <a:r>
              <a:rPr lang="en-US" sz="2000" dirty="0" err="1" smtClean="0"/>
              <a:t>movzbl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Or use conditional move (</a:t>
            </a:r>
            <a:r>
              <a:rPr lang="en-US" sz="2000" dirty="0" err="1" smtClean="0"/>
              <a:t>movecc</a:t>
            </a:r>
            <a:r>
              <a:rPr lang="en-US" sz="2000" dirty="0" smtClean="0"/>
              <a:t>) instruction for sequences like x = y&lt;z ? y : z</a:t>
            </a:r>
          </a:p>
        </p:txBody>
      </p:sp>
    </p:spTree>
    <p:extLst>
      <p:ext uri="{BB962C8B-B14F-4D97-AF65-F5344CB8AC3E}">
        <p14:creationId xmlns:p14="http://schemas.microsoft.com/office/powerpoint/2010/main" val="6574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9F3CCA-A125-41D9-9044-1EF6B79C7B48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2708F61-582B-4855-AB03-525A57EF54C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Control Flow: switch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Naïve: generate a chain of nested if-else’s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Better: switch is intended to allow an O(1) selection, provided the set of switch values is reasonably compact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Idea: create a 1-D array of jumps or labels and use the switch expression to select the right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Need to generate the equivalent of an if statement to ensure that expression value is within 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2F0A19-E6D5-47F4-ADBD-12DD3BD1436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8EF2479-6700-46CE-A734-817553FE146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Review: Variables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us, all data will be in either: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stack frame (method local variables)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object (instance variables)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Local variables accessed via ebp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mov  eax,[ebp+12]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Instance variables accessed via an object address in a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Details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371BE5E-DD54-4334-B5FB-B016C82EBFFD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198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48D1BE3D-4D21-46B9-BC3A-A46562811C7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</a:t>
            </a:r>
          </a:p>
        </p:txBody>
      </p:sp>
      <p:sp>
        <p:nvSpPr>
          <p:cNvPr id="41990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smtClean="0"/>
              <a:t>Source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switch (exp) {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	case 0: stmts0;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	case 1: stmts1;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case 2: stmts2;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}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41991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X86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&lt;put exp in eax&gt;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“if (eax &lt; 0 || eax &gt; 2)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jmp defaultLabel”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mov eax,swtab[eax*4]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jmp eax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.data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swtab	dd L0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dd L1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dd L2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.code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L0:	&lt;stmts0&gt;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L1:	&lt;stmts1&gt;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L2:	&lt;stmts2&gt;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C20E9C4-1623-4B4E-AA3B-4ADEA7D23446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F367A9B0-ABC6-49D5-AAD9-AE3BD553FBA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Several variations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C/C++/Java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0-origin; an array with n elements contains variables a[0]…a[n-1]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Multiple dimensions; row major order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Key step is to evaluate a subscript expression and calculate the location of the corresponding element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2D656FD-461F-44AE-95EF-A65421CC5C3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B84A129C-1C7B-4B66-A4FE-6443B024CE8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0-Origin 1-D Integer Arrays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exp1[exp2]</a:t>
            </a:r>
          </a:p>
          <a:p>
            <a:pPr eaLnBrk="1" hangingPunct="1"/>
            <a:r>
              <a:rPr lang="en-US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&lt;evaluate exp1 (array address) in eax&gt;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&lt;evaluate exp2 in edx&gt;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address is [eax+4*edx]	; 4 bytes per element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6F29605-60A0-442F-B328-BE8B00AE61F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AA9B9143-897D-4566-A4D8-9BEAE187DB7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2-D Arrays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Subscripts start with 1 (default)</a:t>
            </a:r>
          </a:p>
          <a:p>
            <a:pPr eaLnBrk="1" hangingPunct="1">
              <a:defRPr/>
            </a:pPr>
            <a:r>
              <a:rPr lang="en-US" dirty="0" smtClean="0"/>
              <a:t>C, etc. use row-major order</a:t>
            </a:r>
          </a:p>
          <a:p>
            <a:pPr lvl="1" eaLnBrk="1" hangingPunct="1">
              <a:defRPr/>
            </a:pPr>
            <a:r>
              <a:rPr lang="en-US" dirty="0" smtClean="0"/>
              <a:t>E.g., an array with 3 rows and 2 columns is stored in this sequence: a(1,1), a(1,2), a(2,1), a(2,2), a(3,1), a(3,2)</a:t>
            </a:r>
          </a:p>
          <a:p>
            <a:pPr eaLnBrk="1" hangingPunct="1">
              <a:defRPr/>
            </a:pPr>
            <a:r>
              <a:rPr lang="en-US" dirty="0" smtClean="0"/>
              <a:t>Fortran uses column-major order</a:t>
            </a:r>
          </a:p>
          <a:p>
            <a:pPr lvl="1" eaLnBrk="1" hangingPunct="1">
              <a:defRPr/>
            </a:pPr>
            <a:r>
              <a:rPr lang="en-US" dirty="0" smtClean="0"/>
              <a:t>Exercises: What is the layout?  How do you calculate location of a(</a:t>
            </a:r>
            <a:r>
              <a:rPr lang="en-US" dirty="0" err="1" smtClean="0"/>
              <a:t>i,j</a:t>
            </a:r>
            <a:r>
              <a:rPr lang="en-US" dirty="0" smtClean="0"/>
              <a:t>)?  What happens when you pass array references between Fortran and C/etc. code?</a:t>
            </a:r>
          </a:p>
          <a:p>
            <a:pPr eaLnBrk="1" hangingPunct="1">
              <a:defRPr/>
            </a:pPr>
            <a:r>
              <a:rPr lang="en-US" dirty="0" smtClean="0"/>
              <a:t>Java does not have “real” 2-D arrays.  A Java 2-D array is a pointer to a list of pointers to the 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39919AC-F7DF-4A01-BDC8-ED305AFD5C46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A2624AB8-1D7E-4A8D-9FD5-2354B8A3AEE6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a(i,j) in C/C++/etc.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find a(</a:t>
            </a:r>
            <a:r>
              <a:rPr lang="en-US" sz="2800" dirty="0" err="1" smtClean="0"/>
              <a:t>i,j</a:t>
            </a:r>
            <a:r>
              <a:rPr lang="en-US" sz="2800" dirty="0" smtClean="0"/>
              <a:t>), we need to know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Values of </a:t>
            </a:r>
            <a:r>
              <a:rPr lang="en-US" sz="2400" dirty="0" err="1" smtClean="0"/>
              <a:t>i</a:t>
            </a:r>
            <a:r>
              <a:rPr lang="en-US" sz="2400" dirty="0" smtClean="0"/>
              <a:t> and j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many </a:t>
            </a:r>
            <a:r>
              <a:rPr lang="en-US" sz="2400" i="1" dirty="0" smtClean="0"/>
              <a:t>columns </a:t>
            </a:r>
            <a:r>
              <a:rPr lang="en-US" sz="2400" dirty="0" smtClean="0"/>
              <a:t>the array has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Location of a(</a:t>
            </a:r>
            <a:r>
              <a:rPr lang="en-US" sz="2800" dirty="0" err="1" smtClean="0"/>
              <a:t>i,j</a:t>
            </a:r>
            <a:r>
              <a:rPr lang="en-US" sz="2800" dirty="0" smtClean="0"/>
              <a:t>) is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Location of a + (i-1)*(#of columns) + (j-1)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Can factor to pull out load-time constant part and evaluate that once – no recalculating at runtime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272712-CDF6-430F-82E6-7043249D6E1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CA638C2-730E-4B01-A218-BF4E7FD98CBB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Generation for Objects</a:t>
            </a:r>
          </a:p>
          <a:p>
            <a:pPr lvl="1" eaLnBrk="1" hangingPunct="1"/>
            <a:r>
              <a:rPr lang="en-US" smtClean="0"/>
              <a:t>Representation</a:t>
            </a:r>
          </a:p>
          <a:p>
            <a:pPr lvl="1" eaLnBrk="1" hangingPunct="1"/>
            <a:r>
              <a:rPr lang="en-US" smtClean="0"/>
              <a:t>Method calls</a:t>
            </a:r>
          </a:p>
          <a:p>
            <a:pPr lvl="1" eaLnBrk="1" hangingPunct="1"/>
            <a:r>
              <a:rPr lang="en-US" smtClean="0"/>
              <a:t>Inheritance and overriding</a:t>
            </a:r>
          </a:p>
          <a:p>
            <a:pPr eaLnBrk="1" hangingPunct="1"/>
            <a:r>
              <a:rPr lang="en-US" smtClean="0"/>
              <a:t>Strategies for implementing code generators</a:t>
            </a:r>
          </a:p>
          <a:p>
            <a:pPr eaLnBrk="1" hangingPunct="1"/>
            <a:r>
              <a:rPr lang="en-US" smtClean="0"/>
              <a:t>Code improvement –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Conventions for Examples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Examples show code snippets in isolation</a:t>
            </a:r>
          </a:p>
          <a:p>
            <a:r>
              <a:rPr lang="en-US" dirty="0" smtClean="0"/>
              <a:t>Real code generator needs to deal with things like: </a:t>
            </a:r>
          </a:p>
          <a:p>
            <a:pPr lvl="1"/>
            <a:r>
              <a:rPr lang="en-US" dirty="0" smtClean="0"/>
              <a:t>Which registers are busy at which point in the program</a:t>
            </a:r>
          </a:p>
          <a:p>
            <a:pPr lvl="1"/>
            <a:r>
              <a:rPr lang="en-US" dirty="0" smtClean="0"/>
              <a:t>Which registers to spill into memory (pushed onto stack or stored in stack frame) when a new register is needed and no free ones are available</a:t>
            </a:r>
          </a:p>
          <a:p>
            <a:r>
              <a:rPr lang="en-US" dirty="0" smtClean="0"/>
              <a:t>Register </a:t>
            </a:r>
            <a:r>
              <a:rPr lang="en-US" dirty="0" err="1" smtClean="0"/>
              <a:t>eax</a:t>
            </a:r>
            <a:r>
              <a:rPr lang="en-US" dirty="0" smtClean="0"/>
              <a:t> used below as a generic example </a:t>
            </a:r>
          </a:p>
          <a:p>
            <a:pPr lvl="1"/>
            <a:r>
              <a:rPr lang="en-US" dirty="0" smtClean="0"/>
              <a:t>Rename as needed for more complex code </a:t>
            </a:r>
          </a:p>
          <a:p>
            <a:r>
              <a:rPr lang="en-US" dirty="0" smtClean="0"/>
              <a:t>Also includes a few peephole optimizations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7129777-F2BE-4D66-8932-62BD8C31ECBF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24200415-C0E2-441F-BD26-418EC4B152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CF36373-56E4-4C76-A75C-DE406A162C86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DEBBDD9C-4A6B-47CD-AA36-383EB379712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Generation for Constants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dirty="0" smtClean="0"/>
              <a:t>17</a:t>
            </a:r>
            <a:endParaRPr lang="en-US" sz="2000" dirty="0" smtClean="0"/>
          </a:p>
          <a:p>
            <a:pPr eaLnBrk="1" hangingPunct="1"/>
            <a:r>
              <a:rPr lang="en-US" sz="2800" dirty="0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  eax,17</a:t>
            </a:r>
          </a:p>
          <a:p>
            <a:pPr lvl="1" eaLnBrk="1" hangingPunct="1"/>
            <a:r>
              <a:rPr lang="en-US" sz="2400" dirty="0" smtClean="0"/>
              <a:t>Idea: realize constant value in a register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Optimization: if constant is 0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xor</a:t>
            </a:r>
            <a:r>
              <a:rPr lang="en-US" dirty="0" smtClean="0"/>
              <a:t>   </a:t>
            </a:r>
            <a:r>
              <a:rPr lang="en-US" dirty="0" err="1" smtClean="0"/>
              <a:t>eax,eax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77C31F4-D2AD-4591-A468-70E5F2F05515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A6CB78CC-D52A-4F2D-84F1-83E2AD5033F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Statement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var = exp;</a:t>
            </a:r>
          </a:p>
          <a:p>
            <a:pPr eaLnBrk="1" hangingPunct="1"/>
            <a:r>
              <a:rPr lang="en-US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&lt;code to evaluate exp into, say, eax&gt;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mov   [ebp+offset</a:t>
            </a:r>
            <a:r>
              <a:rPr lang="en-US" baseline="-25000" smtClean="0"/>
              <a:t>var</a:t>
            </a:r>
            <a:r>
              <a:rPr lang="en-US" smtClean="0"/>
              <a:t>],eax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C56C9CF-B979-4EA0-9E45-75F33631E84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90A66740-2432-4071-A976-38174E78D82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Unary Minus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-</a:t>
            </a:r>
            <a:r>
              <a:rPr lang="en-US" dirty="0" err="1" smtClean="0"/>
              <a:t>exp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x86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&lt;code evaluating </a:t>
            </a:r>
            <a:r>
              <a:rPr lang="en-US" dirty="0" err="1" smtClean="0"/>
              <a:t>exp</a:t>
            </a:r>
            <a:r>
              <a:rPr lang="en-US" dirty="0" smtClean="0"/>
              <a:t> into </a:t>
            </a:r>
            <a:r>
              <a:rPr lang="en-US" dirty="0" err="1" smtClean="0"/>
              <a:t>eax</a:t>
            </a:r>
            <a:r>
              <a:rPr lang="en-US" dirty="0" smtClean="0"/>
              <a:t>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neg</a:t>
            </a:r>
            <a:r>
              <a:rPr lang="en-US" dirty="0" smtClean="0"/>
              <a:t>  </a:t>
            </a:r>
            <a:r>
              <a:rPr lang="en-US" dirty="0" err="1" smtClean="0"/>
              <a:t>eax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Optimization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Collapse -(-</a:t>
            </a:r>
            <a:r>
              <a:rPr lang="en-US" dirty="0" err="1" smtClean="0"/>
              <a:t>exp</a:t>
            </a:r>
            <a:r>
              <a:rPr lang="en-US" dirty="0" smtClean="0"/>
              <a:t>) to </a:t>
            </a:r>
            <a:r>
              <a:rPr lang="en-US" dirty="0" err="1" smtClean="0"/>
              <a:t>exp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Unary plus is a no-op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0F367AA-EA4B-4A9E-8D10-1762E26418D0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7CDFD96-7F9D-4CEB-8255-49BC065BCAF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+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exp1 + exp2</a:t>
            </a:r>
          </a:p>
          <a:p>
            <a:pPr eaLnBrk="1" hangingPunct="1"/>
            <a:r>
              <a:rPr lang="en-US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&lt;code evaluating exp1 into eax&gt;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&lt;code evaluating exp2 into edx&gt;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add eax,edx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62F2BA5-C7F3-4FA6-9B94-38B30843582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K-</a:t>
            </a:r>
            <a:fld id="{7614FA8B-B859-494A-8F3D-B97B99053C6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+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Optimizations</a:t>
            </a:r>
          </a:p>
          <a:p>
            <a:pPr lvl="1" eaLnBrk="1" hangingPunct="1"/>
            <a:r>
              <a:rPr lang="en-US" dirty="0" smtClean="0"/>
              <a:t>If exp2 is a simple variable or constant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add  eax,exp2</a:t>
            </a:r>
          </a:p>
          <a:p>
            <a:pPr lvl="1" eaLnBrk="1" hangingPunct="1"/>
            <a:r>
              <a:rPr lang="en-US" dirty="0" smtClean="0"/>
              <a:t>Change exp1 + (-exp2) into exp1-exp2</a:t>
            </a:r>
          </a:p>
          <a:p>
            <a:pPr lvl="1" eaLnBrk="1" hangingPunct="1"/>
            <a:r>
              <a:rPr lang="en-US" dirty="0" smtClean="0"/>
              <a:t>If exp2 is 1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inc</a:t>
            </a:r>
            <a:r>
              <a:rPr lang="en-US" dirty="0" smtClean="0"/>
              <a:t>  </a:t>
            </a:r>
            <a:r>
              <a:rPr lang="en-US" dirty="0" err="1" smtClean="0"/>
              <a:t>eax</a:t>
            </a:r>
            <a:endParaRPr lang="en-US" dirty="0" smtClean="0"/>
          </a:p>
          <a:p>
            <a:pPr lvl="2" eaLnBrk="1" hangingPunct="1"/>
            <a:r>
              <a:rPr lang="en-US" dirty="0" smtClean="0"/>
              <a:t>Surprisingly, the Intel optimization guide recommends against this on newer processors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5964e589-a211-4256-bc0f-1499591ea5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507</TotalTime>
  <Words>1223</Words>
  <Application>Microsoft Office PowerPoint</Application>
  <PresentationFormat>On-screen Show (4:3)</PresentationFormat>
  <Paragraphs>390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Blends</vt:lpstr>
      <vt:lpstr>CSE P 501 – Compilers</vt:lpstr>
      <vt:lpstr>Agenda</vt:lpstr>
      <vt:lpstr>Review: Variables</vt:lpstr>
      <vt:lpstr>Conventions for Examples</vt:lpstr>
      <vt:lpstr>Code Generation for Constants</vt:lpstr>
      <vt:lpstr>Assignment Statement</vt:lpstr>
      <vt:lpstr>Unary Minus</vt:lpstr>
      <vt:lpstr>Binary +</vt:lpstr>
      <vt:lpstr>Binary +</vt:lpstr>
      <vt:lpstr>Binary -, *</vt:lpstr>
      <vt:lpstr>Integer Division</vt:lpstr>
      <vt:lpstr>Control Flow</vt:lpstr>
      <vt:lpstr>While</vt:lpstr>
      <vt:lpstr>Optimization for While</vt:lpstr>
      <vt:lpstr>Do-While</vt:lpstr>
      <vt:lpstr>If</vt:lpstr>
      <vt:lpstr>If-Else</vt:lpstr>
      <vt:lpstr>Jump Chaining</vt:lpstr>
      <vt:lpstr>Boolean Expressions</vt:lpstr>
      <vt:lpstr>Code for exp1 &gt; exp2</vt:lpstr>
      <vt:lpstr>Boolean Operators: !</vt:lpstr>
      <vt:lpstr>Boolean Operators: &amp;&amp; and ||</vt:lpstr>
      <vt:lpstr>Example: Code for &amp;&amp;</vt:lpstr>
      <vt:lpstr>Example: Code for ||</vt:lpstr>
      <vt:lpstr>Realizing Boolean Values</vt:lpstr>
      <vt:lpstr>Boolean Values: Example</vt:lpstr>
      <vt:lpstr>Better, If Enough Registers</vt:lpstr>
      <vt:lpstr>Better yet: setcc</vt:lpstr>
      <vt:lpstr>Other Control Flow: switch</vt:lpstr>
      <vt:lpstr>Switch</vt:lpstr>
      <vt:lpstr>Arrays</vt:lpstr>
      <vt:lpstr>0-Origin 1-D Integer Arrays</vt:lpstr>
      <vt:lpstr>2-D Arrays</vt:lpstr>
      <vt:lpstr>a(i,j) in C/C++/etc.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43</cp:revision>
  <dcterms:created xsi:type="dcterms:W3CDTF">2002-10-01T01:44:57Z</dcterms:created>
  <dcterms:modified xsi:type="dcterms:W3CDTF">2011-10-25T17:18:00Z</dcterms:modified>
</cp:coreProperties>
</file>