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301" r:id="rId4"/>
    <p:sldId id="259" r:id="rId5"/>
    <p:sldId id="302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300" r:id="rId16"/>
    <p:sldId id="271" r:id="rId17"/>
    <p:sldId id="272" r:id="rId18"/>
    <p:sldId id="273" r:id="rId19"/>
    <p:sldId id="274" r:id="rId20"/>
    <p:sldId id="275" r:id="rId21"/>
    <p:sldId id="276" r:id="rId22"/>
    <p:sldId id="284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5" r:id="rId31"/>
    <p:sldId id="286" r:id="rId32"/>
    <p:sldId id="303" r:id="rId33"/>
    <p:sldId id="287" r:id="rId34"/>
    <p:sldId id="291" r:id="rId35"/>
    <p:sldId id="288" r:id="rId36"/>
    <p:sldId id="289" r:id="rId37"/>
    <p:sldId id="290" r:id="rId38"/>
    <p:sldId id="292" r:id="rId39"/>
    <p:sldId id="295" r:id="rId40"/>
    <p:sldId id="296" r:id="rId41"/>
    <p:sldId id="298" r:id="rId42"/>
    <p:sldId id="297" r:id="rId43"/>
    <p:sldId id="299" r:id="rId44"/>
  </p:sldIdLst>
  <p:sldSz cx="9144000" cy="6858000" type="screen4x3"/>
  <p:notesSz cx="6934200" cy="9220200"/>
  <p:custDataLst>
    <p:tags r:id="rId4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694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J-</a:t>
            </a:r>
            <a:fld id="{E75B1E99-A10F-4986-9FF8-3C5B5EFD4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00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9" y="4379596"/>
            <a:ext cx="5546725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F75E44A-CDAF-495D-A01F-883B77C63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72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4E8DDBC-5E28-41F1-B8C7-7D166964EA61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805C8B8-0715-42FE-9FEA-D953FDE38814}" type="datetime1">
              <a:rPr lang="en-US" smtClean="0"/>
              <a:t>10/25/2011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J-</a:t>
            </a:r>
            <a:fld id="{2C45984B-3E75-49F4-8DA7-F25969722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7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5BFC4-4DD1-4A75-963E-7DA8DFFF24D6}" type="datetime1">
              <a:rPr lang="en-US" smtClean="0"/>
              <a:t>10/25/2011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J-</a:t>
            </a:r>
            <a:fld id="{B8EFBBEA-31F3-4705-A0EA-A7055992F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9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18784-1637-4378-A9D8-C8F186D8E73C}" type="datetime1">
              <a:rPr lang="en-US" smtClean="0"/>
              <a:t>10/25/2011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J-</a:t>
            </a:r>
            <a:fld id="{126E0A9B-DEB7-4725-A650-97BFE78CE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94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E5C06-45AF-486B-A9EC-BCE3250762C7}" type="datetime1">
              <a:rPr lang="en-US" smtClean="0"/>
              <a:t>10/25/2011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J-</a:t>
            </a:r>
            <a:fld id="{F8ACA082-268E-431B-8002-0D2CF0F69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6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C23F0-3924-48C6-86D5-2F441D28C01F}" type="datetime1">
              <a:rPr lang="en-US" smtClean="0"/>
              <a:t>10/25/2011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J-</a:t>
            </a:r>
            <a:fld id="{785E50A0-E457-47FC-8415-C961261F4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0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8CC49-B734-4A3C-AC95-EE400720E94B}" type="datetime1">
              <a:rPr lang="en-US" smtClean="0"/>
              <a:t>10/25/2011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J-</a:t>
            </a:r>
            <a:fld id="{F01F3E3B-B071-460F-B5CF-11E456C79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4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14128-C92E-4343-AAD5-AC7C12A4D2EA}" type="datetime1">
              <a:rPr lang="en-US" smtClean="0"/>
              <a:t>10/25/2011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J-</a:t>
            </a:r>
            <a:fld id="{5F8EF859-2EF9-4953-A965-202D138AA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0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6E26A-F230-4B48-8F30-B5C84BCE24C4}" type="datetime1">
              <a:rPr lang="en-US" smtClean="0"/>
              <a:t>10/25/2011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J-</a:t>
            </a:r>
            <a:fld id="{EC12B8F0-011D-433F-B399-4DAEC3D64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6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AC1F4-EDF7-416B-A3CC-F672724CF1BB}" type="datetime1">
              <a:rPr lang="en-US" smtClean="0"/>
              <a:t>10/25/2011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J-</a:t>
            </a:r>
            <a:fld id="{81F3CD67-97A3-4B40-A961-C5C009E77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38BA7-53E5-4BFD-8823-5CA4201F0D5D}" type="datetime1">
              <a:rPr lang="en-US" smtClean="0"/>
              <a:t>10/25/2011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J-</a:t>
            </a:r>
            <a:fld id="{0BD446EF-FB2C-44A0-B94E-5E11D4EAA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3EFF8-F603-4AE7-978C-E1E02106CB4C}" type="datetime1">
              <a:rPr lang="en-US" smtClean="0"/>
              <a:t>10/25/2011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J-</a:t>
            </a:r>
            <a:fld id="{12555B8F-E1CB-411C-A4BF-F47C9956B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6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F8DF7-50C3-4727-BA43-623F141496AD}" type="datetime1">
              <a:rPr lang="en-US" smtClean="0"/>
              <a:t>10/25/2011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J-</a:t>
            </a:r>
            <a:fld id="{744EAF23-D3DE-4C7A-A0BA-515A8B0BA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1046163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FE5FEDD9-2EA1-43E0-9E62-7CF9025DFC39}" type="datetime1">
              <a:rPr lang="en-US" smtClean="0"/>
              <a:t>10/25/2011</a:t>
            </a:fld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17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J-</a:t>
            </a:r>
            <a:fld id="{45E3FC0D-096C-4978-B06B-499E60BFF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5.xml"/><Relationship Id="rId4" Type="http://schemas.openxmlformats.org/officeDocument/2006/relationships/tags" Target="../tags/tag7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5.xml"/><Relationship Id="rId4" Type="http://schemas.openxmlformats.org/officeDocument/2006/relationships/tags" Target="../tags/tag8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4" Type="http://schemas.openxmlformats.org/officeDocument/2006/relationships/tags" Target="../tags/tag10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tags" Target="../tags/tag109.xml"/><Relationship Id="rId5" Type="http://schemas.openxmlformats.org/officeDocument/2006/relationships/tags" Target="../tags/tag108.xml"/><Relationship Id="rId4" Type="http://schemas.openxmlformats.org/officeDocument/2006/relationships/tags" Target="../tags/tag10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4.xml"/><Relationship Id="rId4" Type="http://schemas.openxmlformats.org/officeDocument/2006/relationships/tags" Target="../tags/tag1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9.xml"/><Relationship Id="rId4" Type="http://schemas.openxmlformats.org/officeDocument/2006/relationships/tags" Target="../tags/tag1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4.xml"/><Relationship Id="rId4" Type="http://schemas.openxmlformats.org/officeDocument/2006/relationships/tags" Target="../tags/tag1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9.xml"/><Relationship Id="rId4" Type="http://schemas.openxmlformats.org/officeDocument/2006/relationships/tags" Target="../tags/tag12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4.xml"/><Relationship Id="rId4" Type="http://schemas.openxmlformats.org/officeDocument/2006/relationships/tags" Target="../tags/tag13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9.xml"/><Relationship Id="rId4" Type="http://schemas.openxmlformats.org/officeDocument/2006/relationships/tags" Target="../tags/tag13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4.xml"/><Relationship Id="rId4" Type="http://schemas.openxmlformats.org/officeDocument/2006/relationships/tags" Target="../tags/tag14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9.xml"/><Relationship Id="rId4" Type="http://schemas.openxmlformats.org/officeDocument/2006/relationships/tags" Target="../tags/tag14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4.xml"/><Relationship Id="rId4" Type="http://schemas.openxmlformats.org/officeDocument/2006/relationships/tags" Target="../tags/tag15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57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9.xml"/><Relationship Id="rId4" Type="http://schemas.openxmlformats.org/officeDocument/2006/relationships/tags" Target="../tags/tag15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62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4.xml"/><Relationship Id="rId4" Type="http://schemas.openxmlformats.org/officeDocument/2006/relationships/tags" Target="../tags/tag16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67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9.xml"/><Relationship Id="rId4" Type="http://schemas.openxmlformats.org/officeDocument/2006/relationships/tags" Target="../tags/tag16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72.xml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4.xml"/><Relationship Id="rId4" Type="http://schemas.openxmlformats.org/officeDocument/2006/relationships/tags" Target="../tags/tag17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77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9.xml"/><Relationship Id="rId4" Type="http://schemas.openxmlformats.org/officeDocument/2006/relationships/tags" Target="../tags/tag17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4.xml"/><Relationship Id="rId4" Type="http://schemas.openxmlformats.org/officeDocument/2006/relationships/tags" Target="../tags/tag18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187.xml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9.xml"/><Relationship Id="rId4" Type="http://schemas.openxmlformats.org/officeDocument/2006/relationships/tags" Target="../tags/tag18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92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4.xml"/><Relationship Id="rId4" Type="http://schemas.openxmlformats.org/officeDocument/2006/relationships/tags" Target="../tags/tag19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197.xml"/><Relationship Id="rId2" Type="http://schemas.openxmlformats.org/officeDocument/2006/relationships/tags" Target="../tags/tag196.xml"/><Relationship Id="rId1" Type="http://schemas.openxmlformats.org/officeDocument/2006/relationships/tags" Target="../tags/tag19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9.xml"/><Relationship Id="rId4" Type="http://schemas.openxmlformats.org/officeDocument/2006/relationships/tags" Target="../tags/tag19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202.xml"/><Relationship Id="rId2" Type="http://schemas.openxmlformats.org/officeDocument/2006/relationships/tags" Target="../tags/tag201.xml"/><Relationship Id="rId1" Type="http://schemas.openxmlformats.org/officeDocument/2006/relationships/tags" Target="../tags/tag20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4.xml"/><Relationship Id="rId4" Type="http://schemas.openxmlformats.org/officeDocument/2006/relationships/tags" Target="../tags/tag20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207.xml"/><Relationship Id="rId2" Type="http://schemas.openxmlformats.org/officeDocument/2006/relationships/tags" Target="../tags/tag206.xml"/><Relationship Id="rId1" Type="http://schemas.openxmlformats.org/officeDocument/2006/relationships/tags" Target="../tags/tag20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9.xml"/><Relationship Id="rId4" Type="http://schemas.openxmlformats.org/officeDocument/2006/relationships/tags" Target="../tags/tag20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212.xml"/><Relationship Id="rId2" Type="http://schemas.openxmlformats.org/officeDocument/2006/relationships/tags" Target="../tags/tag211.xml"/><Relationship Id="rId1" Type="http://schemas.openxmlformats.org/officeDocument/2006/relationships/tags" Target="../tags/tag2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4.xml"/><Relationship Id="rId4" Type="http://schemas.openxmlformats.org/officeDocument/2006/relationships/tags" Target="../tags/tag213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217.xml"/><Relationship Id="rId7" Type="http://schemas.openxmlformats.org/officeDocument/2006/relationships/tags" Target="../tags/tag221.xml"/><Relationship Id="rId2" Type="http://schemas.openxmlformats.org/officeDocument/2006/relationships/tags" Target="../tags/tag216.xml"/><Relationship Id="rId1" Type="http://schemas.openxmlformats.org/officeDocument/2006/relationships/tags" Target="../tags/tag215.xml"/><Relationship Id="rId6" Type="http://schemas.openxmlformats.org/officeDocument/2006/relationships/tags" Target="../tags/tag220.xml"/><Relationship Id="rId5" Type="http://schemas.openxmlformats.org/officeDocument/2006/relationships/tags" Target="../tags/tag219.xml"/><Relationship Id="rId4" Type="http://schemas.openxmlformats.org/officeDocument/2006/relationships/tags" Target="../tags/tag21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224.xml"/><Relationship Id="rId2" Type="http://schemas.openxmlformats.org/officeDocument/2006/relationships/tags" Target="../tags/tag223.xml"/><Relationship Id="rId1" Type="http://schemas.openxmlformats.org/officeDocument/2006/relationships/tags" Target="../tags/tag2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6.xml"/><Relationship Id="rId4" Type="http://schemas.openxmlformats.org/officeDocument/2006/relationships/tags" Target="../tags/tag2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4"/>
          <p:cNvSpPr>
            <a:spLocks noGrp="1" noChangeArrowheads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3431634-5F14-48B5-A2BE-9DBA17A2C4C9}" type="datetime1">
              <a:rPr lang="en-US" smtClean="0">
                <a:solidFill>
                  <a:schemeClr val="bg2"/>
                </a:solidFill>
              </a:rPr>
              <a:t>10/25/2011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4339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>
                <a:solidFill>
                  <a:schemeClr val="bg2"/>
                </a:solidFill>
              </a:rPr>
              <a:t>© 2002-11 Hal Perkins &amp; UW CSE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4340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>
                <a:solidFill>
                  <a:schemeClr val="bg2"/>
                </a:solidFill>
              </a:rPr>
              <a:t>J-</a:t>
            </a:r>
            <a:fld id="{41BD84AB-C562-4D31-ACE7-F623199FF59E}" type="slidenum">
              <a:rPr lang="en-US" smtClean="0">
                <a:solidFill>
                  <a:schemeClr val="bg2"/>
                </a:solidFill>
              </a:rPr>
              <a:pPr/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4341" name="Rectangle 15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P 501 – Compilers</a:t>
            </a:r>
          </a:p>
        </p:txBody>
      </p:sp>
      <p:sp>
        <p:nvSpPr>
          <p:cNvPr id="14342" name="Rectangle 16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x86 Lite for Compiler Writers</a:t>
            </a:r>
          </a:p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Autumn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Instruction Format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Typical data manipulation instruction</a:t>
            </a:r>
          </a:p>
          <a:p>
            <a:pPr marL="457200" lvl="1" indent="0" eaLnBrk="1" hangingPunct="1"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opcode</a:t>
            </a:r>
            <a:r>
              <a:rPr lang="en-US" dirty="0" smtClean="0"/>
              <a:t>   </a:t>
            </a:r>
            <a:r>
              <a:rPr lang="en-US" dirty="0" err="1" smtClean="0"/>
              <a:t>dst,src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Meaning is </a:t>
            </a:r>
          </a:p>
          <a:p>
            <a:pPr marL="457200" lvl="1" indent="0" eaLnBrk="1" hangingPunct="1"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dst</a:t>
            </a:r>
            <a:r>
              <a:rPr lang="en-US" dirty="0" smtClean="0"/>
              <a:t> &lt;- </a:t>
            </a:r>
            <a:r>
              <a:rPr lang="en-US" dirty="0" err="1" smtClean="0"/>
              <a:t>dst</a:t>
            </a:r>
            <a:r>
              <a:rPr lang="en-US" dirty="0" smtClean="0"/>
              <a:t> op </a:t>
            </a:r>
            <a:r>
              <a:rPr lang="en-US" dirty="0" err="1" smtClean="0"/>
              <a:t>src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Normally, one operand is a register, the other is a register, memory location, or integer constant</a:t>
            </a:r>
          </a:p>
          <a:p>
            <a:pPr lvl="1" eaLnBrk="1" hangingPunct="1">
              <a:defRPr/>
            </a:pPr>
            <a:r>
              <a:rPr lang="en-US" dirty="0"/>
              <a:t>C</a:t>
            </a:r>
            <a:r>
              <a:rPr lang="en-US" dirty="0" smtClean="0"/>
              <a:t>an’t have both operands in memory – can’t encode two separate memory addresses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002B96D-63F7-4EAD-BA6F-9373A7991A02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2F474509-225A-4EB9-9310-36066A670426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167A6F5-9C8C-4577-A74B-3179831A1DC9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E788B502-8DE9-4BD7-9B85-68E67B9B131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x86 Memory Stack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Register </a:t>
            </a:r>
            <a:r>
              <a:rPr lang="en-US" dirty="0" err="1" smtClean="0"/>
              <a:t>esp</a:t>
            </a:r>
            <a:r>
              <a:rPr lang="en-US" dirty="0" smtClean="0"/>
              <a:t> points to the “top” of stack</a:t>
            </a:r>
          </a:p>
          <a:p>
            <a:pPr lvl="1" eaLnBrk="1" hangingPunct="1">
              <a:defRPr/>
            </a:pPr>
            <a:r>
              <a:rPr lang="en-US" dirty="0" smtClean="0"/>
              <a:t>Dedicated for this use; don’t use otherwise</a:t>
            </a:r>
          </a:p>
          <a:p>
            <a:pPr lvl="1" eaLnBrk="1" hangingPunct="1">
              <a:defRPr/>
            </a:pPr>
            <a:r>
              <a:rPr lang="en-US" dirty="0" smtClean="0"/>
              <a:t>Points to the </a:t>
            </a:r>
            <a:r>
              <a:rPr lang="en-US" dirty="0" smtClean="0">
                <a:solidFill>
                  <a:schemeClr val="folHlink"/>
                </a:solidFill>
              </a:rPr>
              <a:t>last</a:t>
            </a:r>
            <a:r>
              <a:rPr lang="en-US" dirty="0" smtClean="0"/>
              <a:t> 32-bit </a:t>
            </a:r>
            <a:r>
              <a:rPr lang="en-US" dirty="0" err="1" smtClean="0"/>
              <a:t>doubleword</a:t>
            </a:r>
            <a:r>
              <a:rPr lang="en-US" dirty="0" smtClean="0"/>
              <a:t> pushed onto the stack (not next “free” one)</a:t>
            </a:r>
          </a:p>
          <a:p>
            <a:pPr lvl="1" eaLnBrk="1" hangingPunct="1">
              <a:defRPr/>
            </a:pPr>
            <a:r>
              <a:rPr lang="en-US" dirty="0" smtClean="0"/>
              <a:t>Should always be </a:t>
            </a:r>
            <a:r>
              <a:rPr lang="en-US" dirty="0" err="1" smtClean="0"/>
              <a:t>doubleword</a:t>
            </a:r>
            <a:r>
              <a:rPr lang="en-US" dirty="0" smtClean="0"/>
              <a:t> aligned</a:t>
            </a:r>
          </a:p>
          <a:p>
            <a:pPr lvl="2" eaLnBrk="1" hangingPunct="1">
              <a:defRPr/>
            </a:pPr>
            <a:r>
              <a:rPr lang="en-US" dirty="0" smtClean="0"/>
              <a:t>It will start out this way, and will stay aligned unless your code does something bad</a:t>
            </a:r>
          </a:p>
          <a:p>
            <a:pPr lvl="1" eaLnBrk="1" hangingPunct="1">
              <a:defRPr/>
            </a:pPr>
            <a:r>
              <a:rPr lang="en-US" dirty="0" smtClean="0"/>
              <a:t>Stack grows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9FD065B-E014-4E52-A58E-2B43F57F754F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A4834F5F-3825-4D84-BFF8-DA704CEEC1F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 Instructions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push </a:t>
            </a:r>
            <a:r>
              <a:rPr lang="en-US" sz="2800" dirty="0" err="1" smtClean="0"/>
              <a:t>src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esp</a:t>
            </a:r>
            <a:r>
              <a:rPr lang="en-US" sz="2400" dirty="0" smtClean="0"/>
              <a:t> &lt;- </a:t>
            </a:r>
            <a:r>
              <a:rPr lang="en-US" sz="2400" dirty="0" err="1" smtClean="0"/>
              <a:t>esp</a:t>
            </a:r>
            <a:r>
              <a:rPr lang="en-US" sz="2400" dirty="0" smtClean="0"/>
              <a:t> – 4; memory[</a:t>
            </a:r>
            <a:r>
              <a:rPr lang="en-US" sz="2400" dirty="0" err="1" smtClean="0"/>
              <a:t>esp</a:t>
            </a:r>
            <a:r>
              <a:rPr lang="en-US" sz="2400" dirty="0" smtClean="0"/>
              <a:t>] &lt;- </a:t>
            </a:r>
            <a:r>
              <a:rPr lang="en-US" sz="2400" dirty="0" err="1" smtClean="0"/>
              <a:t>src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(e.g., push </a:t>
            </a:r>
            <a:r>
              <a:rPr lang="en-US" sz="2400" dirty="0" err="1" smtClean="0"/>
              <a:t>src</a:t>
            </a:r>
            <a:r>
              <a:rPr lang="en-US" sz="2400" dirty="0" smtClean="0"/>
              <a:t> onto the stack)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pop </a:t>
            </a:r>
            <a:r>
              <a:rPr lang="en-US" sz="2800" dirty="0" err="1" smtClean="0"/>
              <a:t>dst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dst</a:t>
            </a:r>
            <a:r>
              <a:rPr lang="en-US" sz="2400" dirty="0" smtClean="0"/>
              <a:t> &lt;- memory[</a:t>
            </a:r>
            <a:r>
              <a:rPr lang="en-US" sz="2400" dirty="0" err="1" smtClean="0"/>
              <a:t>esp</a:t>
            </a:r>
            <a:r>
              <a:rPr lang="en-US" sz="2400" dirty="0" smtClean="0"/>
              <a:t>]; </a:t>
            </a:r>
            <a:r>
              <a:rPr lang="en-US" sz="2400" dirty="0" err="1" smtClean="0"/>
              <a:t>esp</a:t>
            </a:r>
            <a:r>
              <a:rPr lang="en-US" sz="2400" dirty="0" smtClean="0"/>
              <a:t> &lt;- </a:t>
            </a:r>
            <a:r>
              <a:rPr lang="en-US" sz="2400" dirty="0" err="1" smtClean="0"/>
              <a:t>esp</a:t>
            </a:r>
            <a:r>
              <a:rPr lang="en-US" sz="2400" dirty="0" smtClean="0"/>
              <a:t> + 4 </a:t>
            </a:r>
            <a:br>
              <a:rPr lang="en-US" sz="2400" dirty="0" smtClean="0"/>
            </a:br>
            <a:r>
              <a:rPr lang="en-US" sz="2400" dirty="0" smtClean="0"/>
              <a:t>(e.g., pop top of stack into </a:t>
            </a:r>
            <a:r>
              <a:rPr lang="en-US" sz="2400" dirty="0" err="1" smtClean="0"/>
              <a:t>dst</a:t>
            </a:r>
            <a:r>
              <a:rPr lang="en-US" sz="2400" dirty="0" smtClean="0"/>
              <a:t> and logically remove it from the stack)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These are highly optimized and heavily used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32-bit function call protocol is stack-based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32-bit x86 doesn’t have enough registers, so the stack is frequently used for temporary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A78706A-80D4-43E9-9037-F0578A0D852B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1A47CFB8-3828-4743-8D30-54E3AAD136B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 Frames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When a method is called, a </a:t>
            </a:r>
            <a:r>
              <a:rPr lang="en-US" sz="2800" i="1" dirty="0" smtClean="0">
                <a:solidFill>
                  <a:schemeClr val="folHlink"/>
                </a:solidFill>
              </a:rPr>
              <a:t>stack frame</a:t>
            </a:r>
            <a:r>
              <a:rPr lang="en-US" sz="2800" dirty="0" smtClean="0"/>
              <a:t> is traditionally allocated on the top of the stack to hold its local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Frame is popped on method return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By convention, </a:t>
            </a:r>
            <a:r>
              <a:rPr lang="en-US" sz="2800" dirty="0" err="1" smtClean="0"/>
              <a:t>ebp</a:t>
            </a:r>
            <a:r>
              <a:rPr lang="en-US" sz="2800" dirty="0" smtClean="0"/>
              <a:t> (base pointer) points to a known offset into the stack frame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Local variables referenced relative to </a:t>
            </a:r>
            <a:r>
              <a:rPr lang="en-US" sz="2400" dirty="0" err="1" smtClean="0"/>
              <a:t>ebp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(This is often optimized to use </a:t>
            </a:r>
            <a:r>
              <a:rPr lang="en-US" sz="2400" dirty="0" err="1" smtClean="0"/>
              <a:t>esp</a:t>
            </a:r>
            <a:r>
              <a:rPr lang="en-US" sz="2400" dirty="0" smtClean="0"/>
              <a:t>-relative references instead.  Frees up </a:t>
            </a:r>
            <a:r>
              <a:rPr lang="en-US" sz="2400" dirty="0" err="1" smtClean="0"/>
              <a:t>ebp</a:t>
            </a:r>
            <a:r>
              <a:rPr lang="en-US" sz="2400" dirty="0" smtClean="0"/>
              <a:t>, needs additional bookkeeping at compile time.)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842EFAC-BFB3-4545-9856-55CF04D078B7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04649872-ADD6-4BB3-8ED7-E0E64D21FAC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Operand Address Modes (1)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These should cover most of what we’ll need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mov  eax,17    	 ; store 17 in eax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mov  eax,ecx   	 ; copy ecx to eax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mov  eax,[ebp-12]     ; copy memory to eax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mov  [ebp+8],eax      ; copy eax to memory</a:t>
            </a:r>
          </a:p>
          <a:p>
            <a:pPr lvl="1" eaLnBrk="1" hangingPunct="1"/>
            <a:endParaRPr lang="en-US" sz="2400" smtClean="0"/>
          </a:p>
          <a:p>
            <a:pPr eaLnBrk="1" hangingPunct="1"/>
            <a:r>
              <a:rPr lang="en-US" sz="2800" smtClean="0"/>
              <a:t>References to object fields work similarly – put the object’s memory address in a register and use that address plus field offset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Operand Address Modes (2)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full generality, a memory address can combine the contents of two registers (with one being scaled) plus a constant displacement:</a:t>
            </a:r>
          </a:p>
          <a:p>
            <a:pPr marL="457200" lvl="1" indent="0">
              <a:buNone/>
            </a:pPr>
            <a:r>
              <a:rPr lang="en-US" dirty="0" smtClean="0"/>
              <a:t>	[</a:t>
            </a:r>
            <a:r>
              <a:rPr lang="en-US" dirty="0" err="1" smtClean="0"/>
              <a:t>basereg</a:t>
            </a:r>
            <a:r>
              <a:rPr lang="en-US" dirty="0" smtClean="0"/>
              <a:t> + index*scale + constant]</a:t>
            </a:r>
          </a:p>
          <a:p>
            <a:pPr lvl="1"/>
            <a:r>
              <a:rPr lang="en-US" dirty="0" smtClean="0"/>
              <a:t>Scale can be 2, 4, 8</a:t>
            </a:r>
          </a:p>
          <a:p>
            <a:r>
              <a:rPr lang="en-US" dirty="0" smtClean="0"/>
              <a:t>Main use is for array subscripting</a:t>
            </a:r>
          </a:p>
          <a:p>
            <a:r>
              <a:rPr lang="en-US" dirty="0" smtClean="0"/>
              <a:t>Example: suppose</a:t>
            </a:r>
          </a:p>
          <a:p>
            <a:pPr lvl="1"/>
            <a:r>
              <a:rPr lang="en-US" dirty="0" smtClean="0"/>
              <a:t>Array of 4-byte </a:t>
            </a:r>
            <a:r>
              <a:rPr lang="en-US" dirty="0" err="1" smtClean="0"/>
              <a:t>ints</a:t>
            </a:r>
            <a:r>
              <a:rPr lang="en-US" dirty="0" smtClean="0"/>
              <a:t>, address of the array A is in </a:t>
            </a:r>
            <a:r>
              <a:rPr lang="en-US" dirty="0" err="1" smtClean="0"/>
              <a:t>ecx</a:t>
            </a:r>
            <a:r>
              <a:rPr lang="en-US" dirty="0" smtClean="0"/>
              <a:t>, subscript </a:t>
            </a:r>
            <a:r>
              <a:rPr lang="en-US" dirty="0" err="1" smtClean="0"/>
              <a:t>i</a:t>
            </a:r>
            <a:r>
              <a:rPr lang="en-US" dirty="0" smtClean="0"/>
              <a:t> is in </a:t>
            </a:r>
            <a:r>
              <a:rPr lang="en-US" dirty="0" err="1" smtClean="0"/>
              <a:t>eax</a:t>
            </a:r>
            <a:endParaRPr lang="en-US" dirty="0" smtClean="0"/>
          </a:p>
          <a:p>
            <a:pPr lvl="1"/>
            <a:r>
              <a:rPr lang="en-US" dirty="0" smtClean="0"/>
              <a:t>Code to store </a:t>
            </a:r>
            <a:r>
              <a:rPr lang="en-US" dirty="0" err="1" smtClean="0"/>
              <a:t>edx</a:t>
            </a:r>
            <a:r>
              <a:rPr lang="en-US" dirty="0" smtClean="0"/>
              <a:t> in A[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mov</a:t>
            </a:r>
            <a:r>
              <a:rPr lang="en-US" dirty="0" smtClean="0"/>
              <a:t>   [</a:t>
            </a:r>
            <a:r>
              <a:rPr lang="en-US" dirty="0" err="1" smtClean="0"/>
              <a:t>ecx+eax</a:t>
            </a:r>
            <a:r>
              <a:rPr lang="en-US" dirty="0" smtClean="0"/>
              <a:t>*4],</a:t>
            </a:r>
            <a:r>
              <a:rPr lang="en-US" dirty="0" err="1" smtClean="0"/>
              <a:t>edx</a:t>
            </a:r>
            <a:r>
              <a:rPr lang="en-US" dirty="0" smtClean="0"/>
              <a:t>    </a:t>
            </a:r>
            <a:r>
              <a:rPr lang="en-US" sz="2100" dirty="0" smtClean="0"/>
              <a:t>;; and we didn’t even use the offset!</a:t>
            </a:r>
            <a:endParaRPr lang="en-US" dirty="0" smtClean="0"/>
          </a:p>
        </p:txBody>
      </p:sp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84DD38A-4294-4B9E-B4C2-C1DA5778B2B5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FCED1F48-19A5-48DE-8074-7BAFE97FD598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481B3E2-CC73-4FA3-AC47-03F00CD5B626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CB938F81-24B4-41BE-AF75-F47D687ED86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dword ptr – Intel assembler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Obscure, but sometimes necessary…</a:t>
            </a:r>
          </a:p>
          <a:p>
            <a:pPr eaLnBrk="1" hangingPunct="1">
              <a:defRPr/>
            </a:pPr>
            <a:r>
              <a:rPr lang="en-US" dirty="0" smtClean="0"/>
              <a:t>If the assembler can’t figure out the size of the operands to move, you can explicitly tell it to move 32 bits with the qualifier “</a:t>
            </a:r>
            <a:r>
              <a:rPr lang="en-US" dirty="0" err="1" smtClean="0"/>
              <a:t>dword</a:t>
            </a:r>
            <a:r>
              <a:rPr lang="en-US" dirty="0" smtClean="0"/>
              <a:t> </a:t>
            </a:r>
            <a:r>
              <a:rPr lang="en-US" dirty="0" err="1" smtClean="0"/>
              <a:t>ptr</a:t>
            </a:r>
            <a:r>
              <a:rPr lang="en-US" dirty="0" smtClean="0"/>
              <a:t>”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smtClean="0"/>
              <a:t>		   </a:t>
            </a:r>
            <a:r>
              <a:rPr lang="en-US" dirty="0" err="1" smtClean="0"/>
              <a:t>mov</a:t>
            </a:r>
            <a:r>
              <a:rPr lang="en-US" dirty="0" smtClean="0"/>
              <a:t>   </a:t>
            </a:r>
            <a:r>
              <a:rPr lang="en-US" dirty="0" err="1" smtClean="0"/>
              <a:t>dword</a:t>
            </a:r>
            <a:r>
              <a:rPr lang="en-US" dirty="0" smtClean="0"/>
              <a:t> </a:t>
            </a:r>
            <a:r>
              <a:rPr lang="en-US" dirty="0" err="1" smtClean="0"/>
              <a:t>ptr</a:t>
            </a:r>
            <a:r>
              <a:rPr lang="en-US" dirty="0" smtClean="0"/>
              <a:t>  [eax+16],[ebp-8]</a:t>
            </a:r>
          </a:p>
          <a:p>
            <a:pPr lvl="1" eaLnBrk="1" hangingPunct="1">
              <a:defRPr/>
            </a:pPr>
            <a:r>
              <a:rPr lang="en-US" dirty="0" smtClean="0"/>
              <a:t>Use this if the assembler complains; otherwise ignore</a:t>
            </a:r>
          </a:p>
          <a:p>
            <a:pPr lvl="1" eaLnBrk="1" hangingPunct="1">
              <a:defRPr/>
            </a:pPr>
            <a:r>
              <a:rPr lang="en-US" dirty="0" smtClean="0"/>
              <a:t>Not an issue in GNU </a:t>
            </a:r>
            <a:r>
              <a:rPr lang="en-US" dirty="0" err="1" smtClean="0"/>
              <a:t>asembler</a:t>
            </a:r>
            <a:r>
              <a:rPr lang="en-US" dirty="0" smtClean="0"/>
              <a:t> – different </a:t>
            </a:r>
            <a:r>
              <a:rPr lang="en-US" dirty="0" err="1" smtClean="0"/>
              <a:t>opcode</a:t>
            </a:r>
            <a:r>
              <a:rPr lang="en-US" dirty="0" smtClean="0"/>
              <a:t> mnemonics for different operand sizes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9BE4024-2A9D-41D9-9E68-7789C453743A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DB9641B0-A463-4D48-A38D-B653087B8B3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Data Movement and Arithmetic Instructions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mov  dst,src</a:t>
            </a:r>
          </a:p>
          <a:p>
            <a:pPr lvl="1" eaLnBrk="1" hangingPunct="1"/>
            <a:r>
              <a:rPr lang="en-US" smtClean="0"/>
              <a:t>dst &lt;- src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add  dst,src</a:t>
            </a:r>
          </a:p>
          <a:p>
            <a:pPr lvl="1" eaLnBrk="1" hangingPunct="1"/>
            <a:r>
              <a:rPr lang="en-US" smtClean="0"/>
              <a:t>dst &lt;- dst + src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sub  dst,src</a:t>
            </a:r>
          </a:p>
          <a:p>
            <a:pPr lvl="1" eaLnBrk="1" hangingPunct="1"/>
            <a:r>
              <a:rPr lang="en-US" smtClean="0"/>
              <a:t>dst &lt;- dst – src</a:t>
            </a:r>
          </a:p>
        </p:txBody>
      </p:sp>
      <p:sp>
        <p:nvSpPr>
          <p:cNvPr id="30727" name="Rectangle 4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inc  dst</a:t>
            </a:r>
          </a:p>
          <a:p>
            <a:pPr lvl="1" eaLnBrk="1" hangingPunct="1"/>
            <a:r>
              <a:rPr lang="en-US" smtClean="0"/>
              <a:t>dst &lt;- dst + 1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dec  dst</a:t>
            </a:r>
          </a:p>
          <a:p>
            <a:pPr lvl="1" eaLnBrk="1" hangingPunct="1"/>
            <a:r>
              <a:rPr lang="en-US" smtClean="0"/>
              <a:t>dst &lt;- dst - 1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neg  dst</a:t>
            </a:r>
          </a:p>
          <a:p>
            <a:pPr lvl="1" eaLnBrk="1" hangingPunct="1"/>
            <a:r>
              <a:rPr lang="en-US" smtClean="0"/>
              <a:t>dst &lt;- - dst</a:t>
            </a:r>
            <a:br>
              <a:rPr lang="en-US" smtClean="0"/>
            </a:br>
            <a:r>
              <a:rPr lang="en-US" smtClean="0"/>
              <a:t>(2’s complement arithmetic negation)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096CDC8-4AC4-438E-812E-43026D23632B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1747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1748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2920ECC0-18F0-451E-9B1D-B05FB715B63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Integer Multiply and Divide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1182688" y="2017713"/>
            <a:ext cx="3810000" cy="43068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err="1" smtClean="0"/>
              <a:t>imul</a:t>
            </a:r>
            <a:r>
              <a:rPr lang="en-US" sz="2400" dirty="0" smtClean="0"/>
              <a:t>  </a:t>
            </a:r>
            <a:r>
              <a:rPr lang="en-US" sz="2400" dirty="0" err="1" smtClean="0"/>
              <a:t>dst,src</a:t>
            </a:r>
            <a:endParaRPr lang="en-US" sz="2400" dirty="0" smtClean="0"/>
          </a:p>
          <a:p>
            <a:pPr lvl="1" eaLnBrk="1" hangingPunct="1"/>
            <a:r>
              <a:rPr lang="en-US" sz="2000" dirty="0" err="1" smtClean="0"/>
              <a:t>dst</a:t>
            </a:r>
            <a:r>
              <a:rPr lang="en-US" sz="2000" dirty="0" smtClean="0"/>
              <a:t> &lt;- </a:t>
            </a:r>
            <a:r>
              <a:rPr lang="en-US" sz="2000" dirty="0" err="1" smtClean="0"/>
              <a:t>dst</a:t>
            </a:r>
            <a:r>
              <a:rPr lang="en-US" sz="2000" dirty="0" smtClean="0"/>
              <a:t> * </a:t>
            </a:r>
            <a:r>
              <a:rPr lang="en-US" sz="2000" dirty="0" err="1" smtClean="0"/>
              <a:t>src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32-bit product</a:t>
            </a:r>
          </a:p>
          <a:p>
            <a:pPr lvl="1" eaLnBrk="1" hangingPunct="1"/>
            <a:r>
              <a:rPr lang="en-US" sz="2000" dirty="0" err="1" smtClean="0"/>
              <a:t>dst</a:t>
            </a:r>
            <a:r>
              <a:rPr lang="en-US" sz="2000" dirty="0" smtClean="0"/>
              <a:t> </a:t>
            </a:r>
            <a:r>
              <a:rPr lang="en-US" sz="2000" i="1" dirty="0" smtClean="0"/>
              <a:t>must</a:t>
            </a:r>
            <a:r>
              <a:rPr lang="en-US" sz="2000" dirty="0" smtClean="0"/>
              <a:t> be a register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err="1" smtClean="0"/>
              <a:t>imul</a:t>
            </a:r>
            <a:r>
              <a:rPr lang="en-US" sz="2400" dirty="0" smtClean="0"/>
              <a:t>  dst,src,imm8</a:t>
            </a:r>
          </a:p>
          <a:p>
            <a:pPr lvl="1" eaLnBrk="1" hangingPunct="1"/>
            <a:r>
              <a:rPr lang="en-US" sz="2000" dirty="0" err="1" smtClean="0"/>
              <a:t>dst</a:t>
            </a:r>
            <a:r>
              <a:rPr lang="en-US" sz="2000" dirty="0" smtClean="0"/>
              <a:t> &lt;- </a:t>
            </a:r>
            <a:r>
              <a:rPr lang="en-US" sz="2000" dirty="0" err="1" smtClean="0"/>
              <a:t>dst</a:t>
            </a:r>
            <a:r>
              <a:rPr lang="en-US" sz="2000" dirty="0" smtClean="0"/>
              <a:t>*</a:t>
            </a:r>
            <a:r>
              <a:rPr lang="en-US" sz="2000" dirty="0" err="1" smtClean="0"/>
              <a:t>src</a:t>
            </a:r>
            <a:r>
              <a:rPr lang="en-US" sz="2000" dirty="0" smtClean="0"/>
              <a:t>*imm8</a:t>
            </a:r>
          </a:p>
          <a:p>
            <a:pPr lvl="1" eaLnBrk="1" hangingPunct="1"/>
            <a:r>
              <a:rPr lang="en-US" sz="2000" dirty="0" smtClean="0"/>
              <a:t>imm8 – 8 bit constant</a:t>
            </a:r>
          </a:p>
          <a:p>
            <a:pPr lvl="1" eaLnBrk="1" hangingPunct="1"/>
            <a:r>
              <a:rPr lang="en-US" sz="2000" dirty="0" smtClean="0"/>
              <a:t>Obscure, but useful for optimizing array refs</a:t>
            </a:r>
          </a:p>
          <a:p>
            <a:pPr lvl="1" eaLnBrk="1" hangingPunct="1"/>
            <a:r>
              <a:rPr lang="en-US" sz="2000" dirty="0" smtClean="0"/>
              <a:t>There are other </a:t>
            </a:r>
            <a:r>
              <a:rPr lang="en-US" sz="2000" dirty="0" err="1" smtClean="0"/>
              <a:t>mul</a:t>
            </a:r>
            <a:r>
              <a:rPr lang="en-US" sz="2000" dirty="0" smtClean="0"/>
              <a:t> instructions – see docs</a:t>
            </a:r>
          </a:p>
        </p:txBody>
      </p:sp>
      <p:sp>
        <p:nvSpPr>
          <p:cNvPr id="31751" name="Rectangle 4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idiv  src</a:t>
            </a:r>
          </a:p>
          <a:p>
            <a:pPr lvl="1" eaLnBrk="1" hangingPunct="1"/>
            <a:r>
              <a:rPr lang="en-US" sz="2000" smtClean="0"/>
              <a:t>Divide edx:eax by src (edx:eax holds sign-extended 64-bit value; cannot use other registers for division)</a:t>
            </a:r>
          </a:p>
          <a:p>
            <a:pPr lvl="1" eaLnBrk="1" hangingPunct="1"/>
            <a:r>
              <a:rPr lang="en-US" sz="2000" smtClean="0"/>
              <a:t>eax &lt;- quotient</a:t>
            </a:r>
          </a:p>
          <a:p>
            <a:pPr lvl="1" eaLnBrk="1" hangingPunct="1"/>
            <a:r>
              <a:rPr lang="en-US" sz="2000" smtClean="0"/>
              <a:t>edx &lt;- remainder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cdq</a:t>
            </a:r>
          </a:p>
          <a:p>
            <a:pPr lvl="1" eaLnBrk="1" hangingPunct="1"/>
            <a:r>
              <a:rPr lang="en-US" sz="2000" smtClean="0"/>
              <a:t>edx:eax &lt;- 64-bit sign extended copy of eax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5D248AF-B8D6-4E14-8D91-27C9E0808C7D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2771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2772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68F26A14-C20B-412B-BB9D-32FD3F13608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Bitwise Operations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and  dst,src</a:t>
            </a:r>
          </a:p>
          <a:p>
            <a:pPr lvl="1" eaLnBrk="1" hangingPunct="1"/>
            <a:r>
              <a:rPr lang="en-US" smtClean="0"/>
              <a:t>dst &lt;- dst &amp; src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or  dst,src</a:t>
            </a:r>
          </a:p>
          <a:p>
            <a:pPr lvl="1" eaLnBrk="1" hangingPunct="1"/>
            <a:r>
              <a:rPr lang="en-US" smtClean="0"/>
              <a:t>dst &lt;- dst | src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xor  dst,src</a:t>
            </a:r>
          </a:p>
          <a:p>
            <a:pPr lvl="1" eaLnBrk="1" hangingPunct="1"/>
            <a:r>
              <a:rPr lang="en-US" smtClean="0"/>
              <a:t>dst &lt;- dst ^ src</a:t>
            </a:r>
          </a:p>
        </p:txBody>
      </p:sp>
      <p:sp>
        <p:nvSpPr>
          <p:cNvPr id="32775" name="Rectangle 4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not  dst</a:t>
            </a:r>
          </a:p>
          <a:p>
            <a:pPr lvl="1" eaLnBrk="1" hangingPunct="1"/>
            <a:r>
              <a:rPr lang="en-US" smtClean="0"/>
              <a:t>dst &lt;- ~ dst</a:t>
            </a:r>
            <a:br>
              <a:rPr lang="en-US" smtClean="0"/>
            </a:br>
            <a:r>
              <a:rPr lang="en-US" smtClean="0"/>
              <a:t>(logical or 1’s complement)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103CD56-D073-4CF9-9633-98AD454F2622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E5995683-2FB4-49E7-9D96-2744859F149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Learn/review x86 architecture</a:t>
            </a:r>
          </a:p>
          <a:p>
            <a:pPr lvl="1" eaLnBrk="1" hangingPunct="1"/>
            <a:r>
              <a:rPr lang="en-US" sz="2400" dirty="0" smtClean="0"/>
              <a:t>Core 32-bit part only for now</a:t>
            </a:r>
          </a:p>
          <a:p>
            <a:pPr lvl="2" eaLnBrk="1" hangingPunct="1"/>
            <a:r>
              <a:rPr lang="en-US" sz="2000" dirty="0" smtClean="0"/>
              <a:t>Ignore </a:t>
            </a:r>
            <a:r>
              <a:rPr lang="en-US" sz="2000" dirty="0" err="1" smtClean="0"/>
              <a:t>crufty</a:t>
            </a:r>
            <a:r>
              <a:rPr lang="en-US" sz="2000" dirty="0" smtClean="0"/>
              <a:t>, backward-compatible things</a:t>
            </a:r>
          </a:p>
          <a:p>
            <a:pPr lvl="2" eaLnBrk="1" hangingPunct="1"/>
            <a:r>
              <a:rPr lang="en-US" sz="2000" dirty="0" smtClean="0"/>
              <a:t>Look at x86-64 extensions later</a:t>
            </a:r>
          </a:p>
          <a:p>
            <a:pPr lvl="1" eaLnBrk="1" hangingPunct="1"/>
            <a:r>
              <a:rPr lang="en-US" sz="2400" dirty="0" smtClean="0"/>
              <a:t>Suggest either 32- or 64-bit x86 as compiler target for project (tradeoffs either way)</a:t>
            </a:r>
          </a:p>
          <a:p>
            <a:pPr lvl="2" eaLnBrk="1" hangingPunct="1"/>
            <a:r>
              <a:rPr lang="en-US" sz="1600" dirty="0" smtClean="0"/>
              <a:t>If you want to try something else (ARM, MIPS, ?), let’s talk</a:t>
            </a:r>
          </a:p>
          <a:p>
            <a:pPr eaLnBrk="1" hangingPunct="1"/>
            <a:r>
              <a:rPr lang="en-US" sz="2800" dirty="0" smtClean="0"/>
              <a:t>After we’ve reviewed the x86 we’ll look at how to map language constructs to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D79713D-A5C6-41E9-A5CF-97B3CBF7C32C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3795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3796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DF1A12E4-2470-436D-81E0-1A801383F34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Shifts and Rotates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shl  dst,count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dst shifted left count bits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shr  dst,count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dst &lt;- dst shifted right count bits (0 fill)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3799" name="Rectangle 4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sar  dst,count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dst &lt;- dst shifted right count bits (sign bit fill)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rol  dst,count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dst &lt;- dst rotated left count bits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ror  dst,count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dst &lt;- dst rotated right count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4829273-C553-4B61-AFBB-444F377385DB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C589BE69-D853-485F-A161-C895F76BCD2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Uses for Shifts and Rotates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Can often be used to optimize multiplication and division by small constants</a:t>
            </a:r>
          </a:p>
          <a:p>
            <a:pPr lvl="1" eaLnBrk="1" hangingPunct="1"/>
            <a:r>
              <a:rPr lang="en-US" sz="2400" smtClean="0"/>
              <a:t>If you’re interested, look at “Hacker’s Delight” by Henry Warren, A-W, 2003</a:t>
            </a:r>
          </a:p>
          <a:p>
            <a:pPr lvl="2" eaLnBrk="1" hangingPunct="1"/>
            <a:r>
              <a:rPr lang="en-US" sz="2000" smtClean="0"/>
              <a:t>Lots of very cool bit fiddling and other algorithms</a:t>
            </a:r>
          </a:p>
          <a:p>
            <a:pPr lvl="1" eaLnBrk="1" hangingPunct="1"/>
            <a:r>
              <a:rPr lang="en-US" smtClean="0"/>
              <a:t>But be careful – be sure semantics are OK</a:t>
            </a:r>
          </a:p>
          <a:p>
            <a:pPr eaLnBrk="1" hangingPunct="1"/>
            <a:r>
              <a:rPr lang="en-US" sz="2800" smtClean="0"/>
              <a:t>There are additional instructions that shift and rotate double words, use a calculated shift amount instead of a constant,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8C8DBC6-E38D-4DBD-9DEB-AD815848E6A2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36640F17-961E-448B-9BF5-08EE7D4A2FA4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Load Effective Address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The unary &amp; operator in C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smtClean="0"/>
              <a:t>	     lea  </a:t>
            </a:r>
            <a:r>
              <a:rPr lang="en-US" dirty="0" err="1" smtClean="0"/>
              <a:t>dst,src</a:t>
            </a:r>
            <a:r>
              <a:rPr lang="en-US" dirty="0" smtClean="0"/>
              <a:t>	; </a:t>
            </a:r>
            <a:r>
              <a:rPr lang="en-US" dirty="0" err="1" smtClean="0"/>
              <a:t>dst</a:t>
            </a:r>
            <a:r>
              <a:rPr lang="en-US" dirty="0" smtClean="0"/>
              <a:t> &lt;- address of </a:t>
            </a:r>
            <a:r>
              <a:rPr lang="en-US" dirty="0" err="1" smtClean="0"/>
              <a:t>src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err="1" smtClean="0"/>
              <a:t>dst</a:t>
            </a:r>
            <a:r>
              <a:rPr lang="en-US" dirty="0" smtClean="0"/>
              <a:t> must be a register</a:t>
            </a:r>
          </a:p>
          <a:p>
            <a:pPr lvl="1" eaLnBrk="1" hangingPunct="1">
              <a:defRPr/>
            </a:pPr>
            <a:r>
              <a:rPr lang="en-US" dirty="0" smtClean="0"/>
              <a:t>Address of </a:t>
            </a:r>
            <a:r>
              <a:rPr lang="en-US" dirty="0" err="1" smtClean="0"/>
              <a:t>src</a:t>
            </a:r>
            <a:r>
              <a:rPr lang="en-US" dirty="0" smtClean="0"/>
              <a:t> includes any address arithmetic or indexing</a:t>
            </a:r>
          </a:p>
          <a:p>
            <a:pPr lvl="1" eaLnBrk="1" hangingPunct="1">
              <a:defRPr/>
            </a:pPr>
            <a:r>
              <a:rPr lang="en-US" dirty="0" smtClean="0"/>
              <a:t>Useful to capture addresses for pointers, reference parameters, etc.</a:t>
            </a:r>
          </a:p>
          <a:p>
            <a:pPr lvl="1" eaLnBrk="1" hangingPunct="1">
              <a:defRPr/>
            </a:pPr>
            <a:r>
              <a:rPr lang="en-US" dirty="0" smtClean="0"/>
              <a:t>Also useful for computing arithmetic expressions that match r1+scale*r2+const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D12B1ED-F43B-4218-8142-68C998468F8A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36764823-5909-4A37-AA32-38DDF0E9F55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Flow - GOTO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At this level, all we have is goto and conditional goto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Loops and conditional statements are synthesized from these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Optimization note: random jumps play havoc with pipeline efficiency; much work is done in modern compilers and processors to minimize this impact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06AA5AD-7E82-4F63-A947-FACA80049ED7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87995C51-87B0-4E9A-BC6C-DE016964A4B9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Unconditional Jumps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jmp  dst</a:t>
            </a:r>
          </a:p>
          <a:p>
            <a:pPr lvl="1" eaLnBrk="1" hangingPunct="1"/>
            <a:r>
              <a:rPr lang="en-US" smtClean="0"/>
              <a:t>eip &lt;- address of dst</a:t>
            </a:r>
          </a:p>
          <a:p>
            <a:pPr lvl="1" eaLnBrk="1" hangingPunct="1"/>
            <a:r>
              <a:rPr lang="en-US" smtClean="0"/>
              <a:t>Assembly language notes:</a:t>
            </a:r>
          </a:p>
          <a:p>
            <a:pPr lvl="2" eaLnBrk="1" hangingPunct="1"/>
            <a:r>
              <a:rPr lang="en-US" smtClean="0"/>
              <a:t>dst will be a label</a:t>
            </a:r>
          </a:p>
          <a:p>
            <a:pPr lvl="2" eaLnBrk="1" hangingPunct="1"/>
            <a:r>
              <a:rPr lang="en-US" smtClean="0"/>
              <a:t>Can have multiple labels on separate lines preceding an instruction</a:t>
            </a:r>
          </a:p>
          <a:p>
            <a:pPr lvl="3" eaLnBrk="1" hangingPunct="1"/>
            <a:r>
              <a:rPr lang="en-US" smtClean="0"/>
              <a:t>Convenient in compiler-generated asm lang.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C81D3C1-EC23-42F7-AA34-48C572AB523B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3E2D5094-7584-49E5-8DE9-944EB08CF89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Jumps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Most arithmetic instructions set “condition code” bits in </a:t>
            </a:r>
            <a:r>
              <a:rPr lang="en-US" sz="2800" dirty="0" err="1" smtClean="0"/>
              <a:t>eflags</a:t>
            </a:r>
            <a:r>
              <a:rPr lang="en-US" sz="2800" dirty="0" smtClean="0"/>
              <a:t> to record information about the result (zero, non-zero, positive, etc.)</a:t>
            </a:r>
          </a:p>
          <a:p>
            <a:pPr lvl="1" eaLnBrk="1" hangingPunct="1"/>
            <a:r>
              <a:rPr lang="en-US" sz="2400" dirty="0" smtClean="0"/>
              <a:t>True of add, sub, and, or; but </a:t>
            </a:r>
            <a:r>
              <a:rPr lang="en-US" sz="2400" i="1" dirty="0" smtClean="0"/>
              <a:t>not</a:t>
            </a:r>
            <a:r>
              <a:rPr lang="en-US" sz="2400" dirty="0" smtClean="0"/>
              <a:t>  </a:t>
            </a:r>
            <a:r>
              <a:rPr lang="en-US" sz="2400" dirty="0" err="1" smtClean="0"/>
              <a:t>imul</a:t>
            </a:r>
            <a:r>
              <a:rPr lang="en-US" sz="2400" dirty="0" smtClean="0"/>
              <a:t> or </a:t>
            </a:r>
            <a:r>
              <a:rPr lang="en-US" sz="2400" dirty="0" err="1" smtClean="0"/>
              <a:t>idiv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Other instructions that set </a:t>
            </a:r>
            <a:r>
              <a:rPr lang="en-US" sz="2800" dirty="0" err="1" smtClean="0"/>
              <a:t>eflags</a:t>
            </a:r>
            <a:endParaRPr lang="en-US" sz="2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err="1" smtClean="0"/>
              <a:t>cmp</a:t>
            </a:r>
            <a:r>
              <a:rPr lang="en-US" sz="2400" dirty="0" smtClean="0"/>
              <a:t> </a:t>
            </a:r>
            <a:r>
              <a:rPr lang="en-US" sz="2400" dirty="0" err="1" smtClean="0"/>
              <a:t>dst,src</a:t>
            </a:r>
            <a:r>
              <a:rPr lang="en-US" sz="2400" dirty="0" smtClean="0"/>
              <a:t>	; compare </a:t>
            </a:r>
            <a:r>
              <a:rPr lang="en-US" sz="2400" dirty="0" err="1" smtClean="0"/>
              <a:t>dst</a:t>
            </a:r>
            <a:r>
              <a:rPr lang="en-US" sz="2400" dirty="0" smtClean="0"/>
              <a:t> to </a:t>
            </a:r>
            <a:r>
              <a:rPr lang="en-US" sz="2400" dirty="0" err="1" smtClean="0"/>
              <a:t>src</a:t>
            </a:r>
            <a:endParaRPr lang="en-US" sz="24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/>
              <a:t>test </a:t>
            </a:r>
            <a:r>
              <a:rPr lang="en-US" sz="2400" dirty="0" err="1" smtClean="0"/>
              <a:t>dst,src</a:t>
            </a:r>
            <a:r>
              <a:rPr lang="en-US" sz="2400" dirty="0" smtClean="0"/>
              <a:t>	; calculate </a:t>
            </a:r>
            <a:r>
              <a:rPr lang="en-US" sz="2400" dirty="0" err="1" smtClean="0"/>
              <a:t>dst</a:t>
            </a:r>
            <a:r>
              <a:rPr lang="en-US" sz="2400" dirty="0" smtClean="0"/>
              <a:t> &amp; </a:t>
            </a:r>
            <a:r>
              <a:rPr lang="en-US" sz="2400" dirty="0" err="1" smtClean="0"/>
              <a:t>src</a:t>
            </a:r>
            <a:r>
              <a:rPr lang="en-US" sz="2400" dirty="0" smtClean="0"/>
              <a:t> (logical</a:t>
            </a:r>
            <a:br>
              <a:rPr lang="en-US" sz="2400" dirty="0" smtClean="0"/>
            </a:br>
            <a:r>
              <a:rPr lang="en-US" sz="2400" dirty="0" smtClean="0"/>
              <a:t>			; and); doesn’t change either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80D0793-2256-4486-BBF7-6756E3D1D3F0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75D82C7F-6852-4CCE-8C35-35AAD0DDF632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Jumps Following Arithmetic Operations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jz</a:t>
            </a:r>
            <a:r>
              <a:rPr lang="en-US" sz="2000" dirty="0" smtClean="0"/>
              <a:t>		label		; jump if result ==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jnz</a:t>
            </a:r>
            <a:r>
              <a:rPr lang="en-US" sz="2000" dirty="0" smtClean="0"/>
              <a:t>		label		; jump if result !=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jg</a:t>
            </a:r>
            <a:r>
              <a:rPr lang="en-US" sz="2000" dirty="0" smtClean="0"/>
              <a:t>		label		; jump if result &gt;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jng</a:t>
            </a:r>
            <a:r>
              <a:rPr lang="en-US" sz="2000" dirty="0" smtClean="0"/>
              <a:t>	label		; jump if result &lt;=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jge</a:t>
            </a:r>
            <a:r>
              <a:rPr lang="en-US" sz="2000" dirty="0" smtClean="0"/>
              <a:t>	label		; jump if result &gt;=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jnge</a:t>
            </a:r>
            <a:r>
              <a:rPr lang="en-US" sz="2000" dirty="0" smtClean="0"/>
              <a:t>	label		; jump if result &lt;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jl</a:t>
            </a:r>
            <a:r>
              <a:rPr lang="en-US" sz="2000" dirty="0" smtClean="0"/>
              <a:t>		label		; jump if result &lt;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jnl</a:t>
            </a:r>
            <a:r>
              <a:rPr lang="en-US" sz="2000" dirty="0" smtClean="0"/>
              <a:t>		label		; jump if result &gt;=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jle</a:t>
            </a:r>
            <a:r>
              <a:rPr lang="en-US" sz="2000" dirty="0" smtClean="0"/>
              <a:t>		label		; jump if result &lt;=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jnle</a:t>
            </a:r>
            <a:r>
              <a:rPr lang="en-US" sz="2000" dirty="0" smtClean="0"/>
              <a:t>	label		; jump if result &gt; 0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Obviously, the assembler is providing multiple </a:t>
            </a:r>
            <a:r>
              <a:rPr lang="en-US" sz="2000" dirty="0" err="1" smtClean="0"/>
              <a:t>opcode</a:t>
            </a:r>
            <a:r>
              <a:rPr lang="en-US" sz="2000" dirty="0" smtClean="0"/>
              <a:t> mnemonics for several of these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F6B3D1C-31B5-400F-9361-0A5D8704F47E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48AB2BDE-53FB-4E44-AE89-078759B7224C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Compare and Jump Conditionally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Want: compare two operands and jump if a relationship holds between them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Would like to do this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  jmp</a:t>
            </a:r>
            <a:r>
              <a:rPr lang="en-US" baseline="-25000" smtClean="0"/>
              <a:t>cond</a:t>
            </a:r>
            <a:r>
              <a:rPr lang="en-US" smtClean="0"/>
              <a:t>   op1,op2,label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but can’t, because 3-address instructions can’t be encoded in x86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B9323AF-1CAC-450D-B81A-6C03B1E3FC11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B3477FEF-1F0E-4198-8111-614B1E41614C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cmp and jcc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Instead, use a 2-instruction sequence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cmp	op1,op2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jcc	label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where jcc is a conditional jump that is taken if the result of the comparison matches the condition cc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7EC69CA-B57C-445D-8FEF-5991EB65878C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E313630A-89BD-420A-9641-5965FAA31367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Jumps Following Arithmetic Operations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je		label		; jump if op1 == op2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jne	label		; jump if op1 != op2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jg		label		; jump if op1 &gt; op2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jng	label		; jump if op1 &lt;= op2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jge	label		; jump if op1 &gt;= op2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jnge	label		; jump if op1 &lt; op2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jl		label		; jump if op1 &lt; op2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jnl		label		; jump if op1 &gt;= op2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jle		label		; jump if op1 &lt;= op2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jnle	label		; jump if op1 &gt; op2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Again, the assembler is mapping more than one mnemonic to some machine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x86 Selected History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30 Years of x86</a:t>
            </a:r>
          </a:p>
          <a:p>
            <a:pPr lvl="1" eaLnBrk="1" hangingPunct="1">
              <a:defRPr/>
            </a:pPr>
            <a:r>
              <a:rPr lang="en-US" dirty="0" smtClean="0"/>
              <a:t>1978: 8086 – 16-bit processor, segmentation</a:t>
            </a:r>
          </a:p>
          <a:p>
            <a:pPr lvl="1" eaLnBrk="1" hangingPunct="1">
              <a:defRPr/>
            </a:pPr>
            <a:r>
              <a:rPr lang="en-US" dirty="0" smtClean="0"/>
              <a:t>1982: 80286 – protected mode, floating point</a:t>
            </a:r>
          </a:p>
          <a:p>
            <a:pPr lvl="1" eaLnBrk="1" hangingPunct="1">
              <a:defRPr/>
            </a:pPr>
            <a:r>
              <a:rPr lang="en-US" dirty="0" smtClean="0"/>
              <a:t>1985: 80386 – 32-bit architecture, “general-purpose” register set, VM</a:t>
            </a:r>
          </a:p>
          <a:p>
            <a:pPr lvl="1" eaLnBrk="1" hangingPunct="1">
              <a:defRPr/>
            </a:pPr>
            <a:r>
              <a:rPr lang="en-US" dirty="0" smtClean="0"/>
              <a:t>1993: Pentium – </a:t>
            </a:r>
            <a:r>
              <a:rPr lang="en-US" dirty="0" err="1" smtClean="0"/>
              <a:t>mmx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1999: Pentium III – SSE</a:t>
            </a:r>
          </a:p>
          <a:p>
            <a:pPr lvl="1" eaLnBrk="1" hangingPunct="1">
              <a:defRPr/>
            </a:pPr>
            <a:r>
              <a:rPr lang="en-US" dirty="0" smtClean="0"/>
              <a:t>2000: Pentium IV – SSE2, SSE3, HT, virtualization</a:t>
            </a:r>
          </a:p>
          <a:p>
            <a:pPr lvl="1" eaLnBrk="1" hangingPunct="1">
              <a:defRPr/>
            </a:pPr>
            <a:r>
              <a:rPr lang="en-US" dirty="0" smtClean="0"/>
              <a:t>2006: Core Duo, Core 2 – </a:t>
            </a:r>
            <a:r>
              <a:rPr lang="en-US" dirty="0" err="1" smtClean="0"/>
              <a:t>Multicore</a:t>
            </a:r>
            <a:r>
              <a:rPr lang="en-US" dirty="0" smtClean="0"/>
              <a:t>, SSE4+, x86-64</a:t>
            </a:r>
          </a:p>
          <a:p>
            <a:pPr lvl="1" eaLnBrk="1" hangingPunct="1">
              <a:defRPr/>
            </a:pPr>
            <a:r>
              <a:rPr lang="en-US" dirty="0" smtClean="0"/>
              <a:t>2008: Atom, i7, …</a:t>
            </a:r>
          </a:p>
          <a:p>
            <a:pPr eaLnBrk="1" hangingPunct="1">
              <a:defRPr/>
            </a:pPr>
            <a:r>
              <a:rPr lang="en-US" dirty="0" smtClean="0"/>
              <a:t>Many internal implementation changes, pipelining, concurrency, &amp;c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EE33FDC-D00E-44B8-B4FB-81B8C547DD95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FD16CD7D-5946-41FA-936D-F7CECF9F08C7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D7510DF-734E-483E-8475-D89F02C31B84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E681D039-4BF8-4FBB-83EA-E38E9AB6B3E9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Call and Return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x86 instruction set itself only provides for transfer of control (jump) and return</a:t>
            </a:r>
          </a:p>
          <a:p>
            <a:pPr eaLnBrk="1" hangingPunct="1"/>
            <a:r>
              <a:rPr lang="en-US" sz="2800" smtClean="0"/>
              <a:t>Stack is used to capture return address and recover it</a:t>
            </a:r>
          </a:p>
          <a:p>
            <a:pPr eaLnBrk="1" hangingPunct="1"/>
            <a:r>
              <a:rPr lang="en-US" sz="2800" smtClean="0"/>
              <a:t>Everything else – parameter passing, stack frame organization, register usage – is a matter of convention and not defined by the hardware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4BC4B79-8F8D-4ED3-B696-F685F0F4F437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F59DA6FA-298E-4B47-8F66-CC0BD392D4DB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call and ret Instructions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call  label</a:t>
            </a:r>
          </a:p>
          <a:p>
            <a:pPr lvl="1" eaLnBrk="1" hangingPunct="1"/>
            <a:r>
              <a:rPr lang="en-US" sz="2400" smtClean="0"/>
              <a:t>Push address of next instruction and jump</a:t>
            </a:r>
          </a:p>
          <a:p>
            <a:pPr lvl="1" eaLnBrk="1" hangingPunct="1"/>
            <a:r>
              <a:rPr lang="en-US" sz="2400" smtClean="0"/>
              <a:t>esp &lt;- esp – 4;  memory[esp] &lt;- eip</a:t>
            </a:r>
            <a:br>
              <a:rPr lang="en-US" sz="2400" smtClean="0"/>
            </a:br>
            <a:r>
              <a:rPr lang="en-US" sz="2400" smtClean="0"/>
              <a:t>eip &lt;- address of label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ret</a:t>
            </a:r>
          </a:p>
          <a:p>
            <a:pPr lvl="1" eaLnBrk="1" hangingPunct="1"/>
            <a:r>
              <a:rPr lang="en-US" sz="2400" smtClean="0"/>
              <a:t>Pop address from top of stack and jump</a:t>
            </a:r>
          </a:p>
          <a:p>
            <a:pPr lvl="1" eaLnBrk="1" hangingPunct="1"/>
            <a:r>
              <a:rPr lang="en-US" sz="2400" smtClean="0"/>
              <a:t>eip &lt;- memory[esp]; esp &lt;- esp + 4</a:t>
            </a:r>
          </a:p>
          <a:p>
            <a:pPr lvl="1" eaLnBrk="1" hangingPunct="1"/>
            <a:r>
              <a:rPr lang="en-US" sz="2400" b="1" smtClean="0">
                <a:solidFill>
                  <a:schemeClr val="hlink"/>
                </a:solidFill>
              </a:rPr>
              <a:t>WARNING!</a:t>
            </a:r>
            <a:r>
              <a:rPr lang="en-US" sz="2400" smtClean="0"/>
              <a:t> The word on the top of the stack had better be an address, not some leftover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enter and leave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182688" y="2017712"/>
            <a:ext cx="7772400" cy="4306887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Complex instructions for languages with nested procedures</a:t>
            </a:r>
          </a:p>
          <a:p>
            <a:pPr lvl="1">
              <a:defRPr/>
            </a:pPr>
            <a:r>
              <a:rPr lang="en-US" dirty="0" smtClean="0"/>
              <a:t>enter can be slow on current CPUs – best avoided</a:t>
            </a:r>
          </a:p>
          <a:p>
            <a:pPr lvl="2">
              <a:defRPr/>
            </a:pPr>
            <a:r>
              <a:rPr lang="en-US" dirty="0" smtClean="0"/>
              <a:t>i.e., don’t use it in your project</a:t>
            </a:r>
          </a:p>
          <a:p>
            <a:pPr lvl="1">
              <a:defRPr/>
            </a:pPr>
            <a:r>
              <a:rPr lang="en-US" dirty="0"/>
              <a:t>leave is equivalent to </a:t>
            </a:r>
            <a:endParaRPr lang="en-US" dirty="0" smtClean="0"/>
          </a:p>
          <a:p>
            <a:pPr marL="1371600" lvl="3" indent="0">
              <a:buNone/>
              <a:defRPr/>
            </a:pPr>
            <a:r>
              <a:rPr lang="en-US" sz="2400" dirty="0" err="1" smtClean="0"/>
              <a:t>mov</a:t>
            </a:r>
            <a:r>
              <a:rPr lang="en-US" sz="2400" dirty="0" smtClean="0"/>
              <a:t> </a:t>
            </a:r>
            <a:r>
              <a:rPr lang="en-US" sz="2400" dirty="0" err="1" smtClean="0"/>
              <a:t>esp,ebp</a:t>
            </a:r>
            <a:endParaRPr lang="en-US" sz="2400" dirty="0" smtClean="0"/>
          </a:p>
          <a:p>
            <a:pPr marL="1371600" lvl="3" indent="0">
              <a:buNone/>
              <a:defRPr/>
            </a:pPr>
            <a:r>
              <a:rPr lang="en-US" sz="2400" dirty="0" smtClean="0"/>
              <a:t>pop </a:t>
            </a:r>
            <a:r>
              <a:rPr lang="en-US" sz="2400" dirty="0" err="1"/>
              <a:t>ebp</a:t>
            </a:r>
            <a:r>
              <a:rPr lang="en-US" sz="2400" dirty="0"/>
              <a:t> </a:t>
            </a:r>
            <a:endParaRPr lang="en-US" sz="2400" dirty="0" smtClean="0"/>
          </a:p>
          <a:p>
            <a:pPr marL="857250" lvl="2" indent="0">
              <a:buNone/>
              <a:defRPr/>
            </a:pPr>
            <a:r>
              <a:rPr lang="en-US" dirty="0" smtClean="0"/>
              <a:t>and </a:t>
            </a:r>
            <a:r>
              <a:rPr lang="en-US" dirty="0"/>
              <a:t>is generated by many compilers.  </a:t>
            </a:r>
            <a:r>
              <a:rPr lang="en-US" dirty="0" smtClean="0"/>
              <a:t>Fits in 1 byte, saves space.  Not clear if it’s any faster.</a:t>
            </a:r>
            <a:endParaRPr lang="en-US" dirty="0"/>
          </a:p>
          <a:p>
            <a:pPr lvl="1">
              <a:defRPr/>
            </a:pPr>
            <a:endParaRPr lang="en-US" dirty="0" smtClean="0"/>
          </a:p>
          <a:p>
            <a:pPr lvl="2"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F85ACDF-8E23-4576-B054-51E1986D4320}" type="datetime1">
              <a:rPr lang="en-US" smtClean="0"/>
              <a:pPr/>
              <a:t>10/25/2011</a:t>
            </a:fld>
            <a:endParaRPr lang="en-US" smtClean="0"/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© 2002-10 Hal Perkins &amp; UW CSE</a:t>
            </a:r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B778D315-B56D-489B-B986-50AD9F329FA7}" type="slidenum">
              <a:rPr lang="en-US" smtClean="0"/>
              <a:pPr/>
              <a:t>32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5421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0BAC6F2-224A-434C-827F-57D724FFD9D9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D8A48F22-E103-4DB2-A3D4-9E6F0F42F99D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Win 32 C Function Call Conventions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Wintel code obeys the following conventions for C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Note: calling conventions normally designed very early in the instruction set/ basic software design.  Hard (e.g., basically impossible) to change later.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C++ augments these conventions to include the “this” pointer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We’ll use these conventions in our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Win32 C Register Conventions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These registers </a:t>
            </a:r>
            <a:r>
              <a:rPr lang="en-US" dirty="0" smtClean="0">
                <a:solidFill>
                  <a:srgbClr val="0000FF"/>
                </a:solidFill>
              </a:rPr>
              <a:t>must be restored </a:t>
            </a:r>
            <a:r>
              <a:rPr lang="en-US" dirty="0" smtClean="0"/>
              <a:t>to their original values before a function returns, if they are altered during execution		  	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esp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ebp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ebx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esi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edi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Traditional: push/pop from stack to save/restore</a:t>
            </a:r>
          </a:p>
          <a:p>
            <a:r>
              <a:rPr lang="en-US" dirty="0" smtClean="0"/>
              <a:t>A function may use the other registers (</a:t>
            </a:r>
            <a:r>
              <a:rPr lang="en-US" dirty="0" err="1" smtClean="0"/>
              <a:t>eax</a:t>
            </a:r>
            <a:r>
              <a:rPr lang="en-US" dirty="0" smtClean="0"/>
              <a:t>, </a:t>
            </a:r>
            <a:r>
              <a:rPr lang="en-US" dirty="0" err="1" smtClean="0"/>
              <a:t>ecx</a:t>
            </a:r>
            <a:r>
              <a:rPr lang="en-US" dirty="0" smtClean="0"/>
              <a:t>, </a:t>
            </a:r>
            <a:r>
              <a:rPr lang="en-US" dirty="0" err="1" smtClean="0"/>
              <a:t>edx</a:t>
            </a:r>
            <a:r>
              <a:rPr lang="en-US" dirty="0" smtClean="0"/>
              <a:t>) without having to save/restore</a:t>
            </a:r>
          </a:p>
          <a:p>
            <a:r>
              <a:rPr lang="en-US" dirty="0" smtClean="0"/>
              <a:t>A 32-bit function result is expected to be in </a:t>
            </a:r>
            <a:r>
              <a:rPr lang="en-US" dirty="0" err="1" smtClean="0"/>
              <a:t>eax</a:t>
            </a:r>
            <a:r>
              <a:rPr lang="en-US" dirty="0" smtClean="0"/>
              <a:t> when the function returns</a:t>
            </a:r>
          </a:p>
        </p:txBody>
      </p:sp>
      <p:sp>
        <p:nvSpPr>
          <p:cNvPr id="4710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C95F09B-3432-43C5-BF18-822AEFA9D228}" type="datetime1">
              <a:rPr lang="en-US" smtClean="0"/>
              <a:pPr/>
              <a:t>10/25/2011</a:t>
            </a:fld>
            <a:endParaRPr lang="en-US" smtClean="0"/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079F6F16-B71D-4CBC-8843-F5AF4F3E5167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67CE85B-C4C3-4748-B116-09605B1F5162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4B3373B2-4D12-4CAC-B0BF-E6C10DBD1929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Call Site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Caller is responsible for</a:t>
            </a:r>
          </a:p>
          <a:p>
            <a:pPr lvl="1" eaLnBrk="1" hangingPunct="1"/>
            <a:r>
              <a:rPr lang="en-US" smtClean="0"/>
              <a:t>Pushing arguments on the stack from right to left (allows implementation of varargs)</a:t>
            </a:r>
          </a:p>
          <a:p>
            <a:pPr lvl="1" eaLnBrk="1" hangingPunct="1"/>
            <a:r>
              <a:rPr lang="en-US" smtClean="0"/>
              <a:t>Execute call instruction</a:t>
            </a:r>
          </a:p>
          <a:p>
            <a:pPr lvl="1" eaLnBrk="1" hangingPunct="1"/>
            <a:r>
              <a:rPr lang="en-US" smtClean="0"/>
              <a:t>Pop arguments from stack after return</a:t>
            </a:r>
          </a:p>
          <a:p>
            <a:pPr lvl="2" eaLnBrk="1" hangingPunct="1"/>
            <a:r>
              <a:rPr lang="en-US" smtClean="0"/>
              <a:t>For us, this means add 4*(# arguments) to esp after the return, since everything is either a 32-bit variable (int, bool), or a reference (pointer)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B5AD188-2A89-4C42-B6CF-F6F868F569FA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E3ECDE46-18F1-4654-BDEB-41AF34517D26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Call Example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n = sumOf(17,42)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push	42	    	    		; push args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push	17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call 	sumOf   	    		; jump &amp;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					;   push addr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add	esp,8		             	; pop args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mov	[ebp+</a:t>
            </a:r>
            <a:r>
              <a:rPr lang="en-US" i="1" smtClean="0"/>
              <a:t>offset</a:t>
            </a:r>
            <a:r>
              <a:rPr lang="en-US" i="1" baseline="-25000" smtClean="0"/>
              <a:t>n</a:t>
            </a:r>
            <a:r>
              <a:rPr lang="en-US" smtClean="0"/>
              <a:t>],eax    	; store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495084F-CF1A-4CE9-9512-F09D86243F4E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15A844DB-BD4B-4A91-97D5-06D17CD889A5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Callee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Called function must do the following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Save registers if necessary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Allocate stack frame for local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Execute function body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Ensure result of non-void function is in eax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Restore any required registers if necessary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Pop the stack frame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Return to caller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BE54081-747B-484E-ADF8-8C0657045F00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FB273AAF-A973-451C-9612-A027F48A49C7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Win32 Function Prologue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code that needs to be executed before the statements in the body of the function are executed is referred to as the </a:t>
            </a:r>
            <a:r>
              <a:rPr lang="en-US" sz="2800" i="1" dirty="0" smtClean="0">
                <a:solidFill>
                  <a:schemeClr val="folHlink"/>
                </a:solidFill>
              </a:rPr>
              <a:t>prologue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For a Win32 function </a:t>
            </a:r>
            <a:r>
              <a:rPr lang="en-US" sz="2800" i="1" dirty="0" smtClean="0"/>
              <a:t>f</a:t>
            </a:r>
            <a:r>
              <a:rPr lang="en-US" sz="2800" dirty="0" smtClean="0"/>
              <a:t>, it looks like this: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f:		push	</a:t>
            </a:r>
            <a:r>
              <a:rPr lang="en-US" sz="2400" dirty="0" err="1" smtClean="0"/>
              <a:t>ebp</a:t>
            </a:r>
            <a:r>
              <a:rPr lang="en-US" sz="2400" dirty="0" smtClean="0"/>
              <a:t>	    	; save old frame pointer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mov</a:t>
            </a:r>
            <a:r>
              <a:rPr lang="en-US" sz="2400" dirty="0" smtClean="0"/>
              <a:t>	</a:t>
            </a:r>
            <a:r>
              <a:rPr lang="en-US" sz="2400" dirty="0" err="1" smtClean="0"/>
              <a:t>ebp,esp</a:t>
            </a:r>
            <a:r>
              <a:rPr lang="en-US" sz="2400" dirty="0" smtClean="0"/>
              <a:t>	; new frame </a:t>
            </a:r>
            <a:r>
              <a:rPr lang="en-US" sz="2400" dirty="0" err="1" smtClean="0"/>
              <a:t>ptr</a:t>
            </a:r>
            <a:r>
              <a:rPr lang="en-US" sz="2400" dirty="0" smtClean="0"/>
              <a:t> is top of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			;  stack after arguments and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			;  return address are pushed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sub	</a:t>
            </a:r>
            <a:r>
              <a:rPr lang="en-US" sz="2400" dirty="0" err="1" smtClean="0"/>
              <a:t>esp</a:t>
            </a:r>
            <a:r>
              <a:rPr lang="en-US" sz="2400" dirty="0" smtClean="0"/>
              <a:t>,”# bytes needed”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			; allocate stack frame (size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smtClean="0"/>
              <a:t>				; must be multiple of 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2452708-8EC6-4D0D-9770-D730632EB801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2B7140D0-8506-44EF-8B2F-42BCF6799470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Win32 Function Epilogue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</a:t>
            </a:r>
            <a:r>
              <a:rPr lang="en-US" sz="2400" i="1" dirty="0" smtClean="0">
                <a:solidFill>
                  <a:schemeClr val="folHlink"/>
                </a:solidFill>
              </a:rPr>
              <a:t>epilogue</a:t>
            </a:r>
            <a:r>
              <a:rPr lang="en-US" sz="2400" dirty="0" smtClean="0"/>
              <a:t> is the code that is executed for a return statement (or if execution “falls off” the bottom of a void function)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For a Win32 function, it looks like this: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mov</a:t>
            </a:r>
            <a:r>
              <a:rPr lang="en-US" sz="2000" dirty="0" smtClean="0"/>
              <a:t>	</a:t>
            </a:r>
            <a:r>
              <a:rPr lang="en-US" sz="2000" dirty="0" err="1" smtClean="0"/>
              <a:t>eax</a:t>
            </a:r>
            <a:r>
              <a:rPr lang="en-US" sz="2000" dirty="0" smtClean="0"/>
              <a:t>,”function result”    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			; put result in </a:t>
            </a:r>
            <a:r>
              <a:rPr lang="en-US" sz="2000" dirty="0" err="1" smtClean="0"/>
              <a:t>eax</a:t>
            </a:r>
            <a:r>
              <a:rPr lang="en-US" sz="2000" dirty="0" smtClean="0"/>
              <a:t> if not already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			;     there (if non-void function)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mov</a:t>
            </a:r>
            <a:r>
              <a:rPr lang="en-US" sz="2000" dirty="0" smtClean="0"/>
              <a:t>	</a:t>
            </a:r>
            <a:r>
              <a:rPr lang="en-US" sz="2000" dirty="0" err="1" smtClean="0"/>
              <a:t>esp,ebp</a:t>
            </a:r>
            <a:r>
              <a:rPr lang="en-US" sz="2000" dirty="0" smtClean="0"/>
              <a:t>		; restore </a:t>
            </a:r>
            <a:r>
              <a:rPr lang="en-US" sz="2000" dirty="0" err="1" smtClean="0"/>
              <a:t>esp</a:t>
            </a:r>
            <a:r>
              <a:rPr lang="en-US" sz="2000" dirty="0" smtClean="0"/>
              <a:t> to old value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			;     before stack frame allocated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pop	</a:t>
            </a:r>
            <a:r>
              <a:rPr lang="en-US" sz="2000" dirty="0" err="1" smtClean="0"/>
              <a:t>ebp</a:t>
            </a:r>
            <a:r>
              <a:rPr lang="en-US" sz="2000" dirty="0" smtClean="0"/>
              <a:t>		; restore </a:t>
            </a:r>
            <a:r>
              <a:rPr lang="en-US" sz="2000" dirty="0" err="1" smtClean="0"/>
              <a:t>ebp</a:t>
            </a:r>
            <a:r>
              <a:rPr lang="en-US" sz="2000" dirty="0" smtClean="0"/>
              <a:t> to caller’s value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ret			; return to caller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And It’s Backward-Compatible!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Current processors can run 8086 code (!)</a:t>
            </a:r>
          </a:p>
          <a:p>
            <a:pPr lvl="1"/>
            <a:r>
              <a:rPr lang="en-US" dirty="0" smtClean="0"/>
              <a:t>(You can get VisiCalc 1.0 on the web!)</a:t>
            </a:r>
          </a:p>
          <a:p>
            <a:r>
              <a:rPr lang="en-US" dirty="0" smtClean="0">
                <a:sym typeface="Symbol" pitchFamily="18" charset="2"/>
              </a:rPr>
              <a:t> </a:t>
            </a:r>
            <a:r>
              <a:rPr lang="en-US" dirty="0">
                <a:sym typeface="Symbol" pitchFamily="18" charset="2"/>
              </a:rPr>
              <a:t>T</a:t>
            </a:r>
            <a:r>
              <a:rPr lang="en-US" dirty="0" smtClean="0">
                <a:sym typeface="Symbol" pitchFamily="18" charset="2"/>
              </a:rPr>
              <a:t>he Intel descriptions of the architecture are loaded down with modes and flags that obscure the modern, fairly simple 32-bit and 64-bit processor models</a:t>
            </a:r>
          </a:p>
          <a:p>
            <a:r>
              <a:rPr lang="en-US" dirty="0" smtClean="0">
                <a:sym typeface="Symbol" pitchFamily="18" charset="2"/>
              </a:rPr>
              <a:t>Modern processors have a RISC-like core</a:t>
            </a:r>
          </a:p>
          <a:p>
            <a:pPr lvl="1"/>
            <a:r>
              <a:rPr lang="en-US" dirty="0" smtClean="0">
                <a:sym typeface="Symbol" pitchFamily="18" charset="2"/>
              </a:rPr>
              <a:t>Simple, register-register &amp; load/store architecture</a:t>
            </a:r>
          </a:p>
          <a:p>
            <a:pPr lvl="1"/>
            <a:r>
              <a:rPr lang="en-US" dirty="0" smtClean="0">
                <a:sym typeface="Symbol" pitchFamily="18" charset="2"/>
              </a:rPr>
              <a:t>Simple x86 instructions preferred; complex CICS instructions supported</a:t>
            </a:r>
          </a:p>
          <a:p>
            <a:pPr lvl="2"/>
            <a:r>
              <a:rPr lang="en-US" dirty="0" smtClean="0">
                <a:sym typeface="Symbol" pitchFamily="18" charset="2"/>
              </a:rPr>
              <a:t>We’ll focus on the basic 32-bit core instructions for now</a:t>
            </a:r>
          </a:p>
        </p:txBody>
      </p:sp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7F7DCDC-3EF8-453B-92AF-AFCB68FE3C55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752288B9-C7CE-4977-8936-9A2208B816E5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12B6628-669D-4E13-8525-C0375BDAFFDD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454B16DF-AD73-42E3-8A72-A18DB357C6D5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Function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 code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int sumOf(int x, int y)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  int a, int b;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  a = x;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  b = a + y;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  return b;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400800" y="231775"/>
            <a:ext cx="2514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lvl="1"/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sumOf</a:t>
            </a:r>
            <a:r>
              <a:rPr lang="en-US" sz="1400" dirty="0"/>
              <a:t>(</a:t>
            </a:r>
            <a:r>
              <a:rPr lang="en-US" sz="1400" dirty="0" err="1"/>
              <a:t>int</a:t>
            </a:r>
            <a:r>
              <a:rPr lang="en-US" sz="1400" dirty="0"/>
              <a:t> x, </a:t>
            </a:r>
            <a:r>
              <a:rPr lang="en-US" sz="1400" dirty="0" err="1"/>
              <a:t>int</a:t>
            </a:r>
            <a:r>
              <a:rPr lang="en-US" sz="1400" dirty="0"/>
              <a:t> y) {                 </a:t>
            </a:r>
          </a:p>
          <a:p>
            <a:pPr lvl="1"/>
            <a:r>
              <a:rPr lang="en-US" sz="1400" dirty="0"/>
              <a:t>   </a:t>
            </a:r>
            <a:r>
              <a:rPr lang="en-US" sz="1400" dirty="0" err="1"/>
              <a:t>int</a:t>
            </a:r>
            <a:r>
              <a:rPr lang="en-US" sz="1400" dirty="0"/>
              <a:t> a, </a:t>
            </a:r>
            <a:r>
              <a:rPr lang="en-US" sz="1400" dirty="0" err="1"/>
              <a:t>int</a:t>
            </a:r>
            <a:r>
              <a:rPr lang="en-US" sz="1400" dirty="0"/>
              <a:t> b;</a:t>
            </a:r>
          </a:p>
          <a:p>
            <a:pPr lvl="1"/>
            <a:r>
              <a:rPr lang="en-US" sz="1400" dirty="0"/>
              <a:t>   a = x;</a:t>
            </a:r>
          </a:p>
          <a:p>
            <a:pPr lvl="1"/>
            <a:r>
              <a:rPr lang="en-US" sz="1400" dirty="0"/>
              <a:t>   b = a + y;</a:t>
            </a:r>
          </a:p>
          <a:p>
            <a:pPr lvl="1"/>
            <a:r>
              <a:rPr lang="en-US" sz="1400" dirty="0"/>
              <a:t>   return b;</a:t>
            </a:r>
          </a:p>
          <a:p>
            <a:pPr lvl="1"/>
            <a:r>
              <a:rPr lang="en-US" sz="1400" dirty="0"/>
              <a:t>}</a:t>
            </a:r>
          </a:p>
        </p:txBody>
      </p:sp>
      <p:sp>
        <p:nvSpPr>
          <p:cNvPr id="54275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4F2569C-5A07-4923-A755-E66A203E8877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54276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4277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FEDA8809-CFD0-41FB-916B-DF0997436033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 Frame for sumOf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E0B1597-5E9B-489B-8988-95C127FF0F0A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5529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530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B008F220-C63C-40D3-9425-8B953CEF1031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Assembly Language Version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;; int sumOf(int x, int 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;;	int a, int b;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sumOf: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push  ebp	    ; prologue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mov   ebp,esp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sub    esp, 8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;;	a = x;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mov  eax,[ebp+8]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mov  [ebp-4],eax</a:t>
            </a:r>
          </a:p>
        </p:txBody>
      </p:sp>
      <p:sp>
        <p:nvSpPr>
          <p:cNvPr id="55303" name="Rectangle 4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;;	b = a + y;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mov  eax,[ebp-4]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add   eax,[ebp+12]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mov  [ebp-8],eax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;;	return b;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mov  eax,[ebp-8]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mov  esp,ebp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pop   ebp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ret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;; }</a:t>
            </a:r>
          </a:p>
        </p:txBody>
      </p:sp>
      <p:sp>
        <p:nvSpPr>
          <p:cNvPr id="55304" name="Line 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991100" y="1905000"/>
            <a:ext cx="7620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A53CCFB-DC92-4889-B337-12B66AF44BDE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00B4E178-8189-4EE6-8004-CFF362D2260F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Coming Attractions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Now that we’ve got a basic idea of the x86 instruction set, we need to map language constructs to x86</a:t>
            </a:r>
          </a:p>
          <a:p>
            <a:pPr lvl="1" eaLnBrk="1" hangingPunct="1"/>
            <a:r>
              <a:rPr lang="en-US" smtClean="0"/>
              <a:t>Code Shape</a:t>
            </a:r>
          </a:p>
          <a:p>
            <a:pPr eaLnBrk="1" hangingPunct="1"/>
            <a:r>
              <a:rPr lang="en-US" smtClean="0"/>
              <a:t>Then on to basic code generation and execution</a:t>
            </a:r>
          </a:p>
          <a:p>
            <a:pPr lvl="1" eaLnBrk="1" hangingPunct="1"/>
            <a:r>
              <a:rPr lang="en-US" smtClean="0"/>
              <a:t>And later, optimizations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x86 Assembler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nice thing about standards…</a:t>
            </a:r>
          </a:p>
          <a:p>
            <a:r>
              <a:rPr lang="en-US" dirty="0" smtClean="0"/>
              <a:t>Two main assembler languages for x86:</a:t>
            </a:r>
          </a:p>
          <a:p>
            <a:pPr lvl="1"/>
            <a:r>
              <a:rPr lang="en-US" dirty="0" smtClean="0"/>
              <a:t>Intel/Microsoft– what’s in the documentation</a:t>
            </a:r>
          </a:p>
          <a:p>
            <a:pPr lvl="1"/>
            <a:r>
              <a:rPr lang="en-US" dirty="0" smtClean="0"/>
              <a:t>GNU / AT&amp;T syntax (Linux, OS X)</a:t>
            </a:r>
          </a:p>
          <a:p>
            <a:pPr lvl="2"/>
            <a:r>
              <a:rPr lang="en-US" dirty="0" smtClean="0"/>
              <a:t>Use </a:t>
            </a:r>
            <a:r>
              <a:rPr lang="en-US" dirty="0" err="1" smtClean="0"/>
              <a:t>gcc</a:t>
            </a:r>
            <a:r>
              <a:rPr lang="en-US" dirty="0" smtClean="0"/>
              <a:t> –S to generate examples from C/C++ code</a:t>
            </a:r>
          </a:p>
          <a:p>
            <a:pPr lvl="1"/>
            <a:r>
              <a:rPr lang="en-US" dirty="0" smtClean="0"/>
              <a:t>You can use either for your project</a:t>
            </a:r>
          </a:p>
          <a:p>
            <a:r>
              <a:rPr lang="en-US" dirty="0" smtClean="0"/>
              <a:t>Slides use Intel descriptions</a:t>
            </a:r>
          </a:p>
          <a:p>
            <a:r>
              <a:rPr lang="en-US" dirty="0" smtClean="0"/>
              <a:t>Brief information later on differences</a:t>
            </a:r>
          </a:p>
          <a:p>
            <a:pPr lvl="1"/>
            <a:r>
              <a:rPr lang="en-US" dirty="0" smtClean="0"/>
              <a:t>Main changes: </a:t>
            </a:r>
            <a:r>
              <a:rPr lang="en-US" dirty="0" err="1" smtClean="0"/>
              <a:t>dst,src</a:t>
            </a:r>
            <a:r>
              <a:rPr lang="en-US" dirty="0" smtClean="0"/>
              <a:t> reversed, data types in gnu </a:t>
            </a:r>
            <a:r>
              <a:rPr lang="en-US" dirty="0" err="1" smtClean="0"/>
              <a:t>opcodes</a:t>
            </a:r>
            <a:r>
              <a:rPr lang="en-US" dirty="0" smtClean="0"/>
              <a:t>, various syntactic annoyances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02C0422-A6FE-4ECB-BE54-F060B4589819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0226073A-000F-4AA1-AC36-9E5AE3741C0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54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0F03FB2-DF77-4B8E-AA45-B367293A6D42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0DDCCC04-0802-4235-9DEA-EB39899F02A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Intel ASM Statements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Format is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	    optLabel:  opcode  operands  ; comment</a:t>
            </a:r>
          </a:p>
          <a:p>
            <a:pPr lvl="1" eaLnBrk="1" hangingPunct="1"/>
            <a:r>
              <a:rPr lang="en-US" sz="2400" smtClean="0"/>
              <a:t>optLabel is an optional label</a:t>
            </a:r>
          </a:p>
          <a:p>
            <a:pPr lvl="1" eaLnBrk="1" hangingPunct="1"/>
            <a:r>
              <a:rPr lang="en-US" sz="2400" smtClean="0"/>
              <a:t>opcode and operands make up the assembly language instruction</a:t>
            </a:r>
          </a:p>
          <a:p>
            <a:pPr lvl="1" eaLnBrk="1" hangingPunct="1"/>
            <a:r>
              <a:rPr lang="en-US" sz="2400" smtClean="0"/>
              <a:t>Anything following a ‘;’ is a comment</a:t>
            </a:r>
          </a:p>
          <a:p>
            <a:pPr eaLnBrk="1" hangingPunct="1"/>
            <a:r>
              <a:rPr lang="en-US" sz="2800" smtClean="0"/>
              <a:t>Language is very free-form</a:t>
            </a:r>
          </a:p>
          <a:p>
            <a:pPr lvl="1" eaLnBrk="1" hangingPunct="1"/>
            <a:r>
              <a:rPr lang="en-US" sz="2400" smtClean="0"/>
              <a:t>Comments and labels may appear on separate lines by themselves (we’ll take advantage of this)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45B2D9C-8DC0-40D2-9604-539439A31601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F40DBC11-8557-4839-B9A9-BDBDB63BEDD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x86 Memory Model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8-bit bytes, byte addressable</a:t>
            </a:r>
          </a:p>
          <a:p>
            <a:pPr eaLnBrk="1" hangingPunct="1"/>
            <a:r>
              <a:rPr lang="en-US" smtClean="0"/>
              <a:t>16-, 32-, 64-bit words, doublewords, and quadwords</a:t>
            </a:r>
          </a:p>
          <a:p>
            <a:pPr lvl="1" eaLnBrk="1" hangingPunct="1"/>
            <a:r>
              <a:rPr lang="en-US" smtClean="0"/>
              <a:t>Data should almost always be aligned on “natural” boundaries; huge performance penalty on modern processors if it isn’t</a:t>
            </a:r>
          </a:p>
          <a:p>
            <a:pPr eaLnBrk="1" hangingPunct="1"/>
            <a:r>
              <a:rPr lang="en-US" smtClean="0"/>
              <a:t>Little-endian – address of a 4-byte integer is address of low-order byte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80B56F9-3BAD-43AB-AA98-1BDC0ADFF4B3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1C34ECD1-AB88-477F-AD04-93247DD4A72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x86 Processor Registers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8 32-bit, mostly general purpose registers</a:t>
            </a:r>
          </a:p>
          <a:p>
            <a:pPr lvl="1" eaLnBrk="1" hangingPunct="1"/>
            <a:r>
              <a:rPr lang="en-US" sz="2400" smtClean="0"/>
              <a:t>eax, ebx, ecx, edx, esi, edi, ebp (base pointer), esp (stack pointer)</a:t>
            </a:r>
          </a:p>
          <a:p>
            <a:pPr eaLnBrk="1" hangingPunct="1"/>
            <a:r>
              <a:rPr lang="en-US" sz="2800" smtClean="0"/>
              <a:t>Other registers, not directly addressable</a:t>
            </a:r>
          </a:p>
          <a:p>
            <a:pPr lvl="1" eaLnBrk="1" hangingPunct="1"/>
            <a:r>
              <a:rPr lang="en-US" sz="2400" smtClean="0"/>
              <a:t>32-bit eflags register</a:t>
            </a:r>
          </a:p>
          <a:p>
            <a:pPr lvl="2" eaLnBrk="1" hangingPunct="1"/>
            <a:r>
              <a:rPr lang="en-US" sz="2000" smtClean="0"/>
              <a:t>Holds condition codes, processor state, etc.</a:t>
            </a:r>
          </a:p>
          <a:p>
            <a:pPr lvl="1" eaLnBrk="1" hangingPunct="1"/>
            <a:r>
              <a:rPr lang="en-US" sz="2400" smtClean="0"/>
              <a:t>32-bit “instruction pointer” eip</a:t>
            </a:r>
          </a:p>
          <a:p>
            <a:pPr lvl="2" eaLnBrk="1" hangingPunct="1"/>
            <a:r>
              <a:rPr lang="en-US" sz="2000" smtClean="0"/>
              <a:t>Holds address of first byte of next instruction to execute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A765BB0-7C2C-49A2-A11A-2AFAE56A9228}" type="datetime1">
              <a:rPr lang="en-US" smtClean="0"/>
              <a:t>10/25/2011</a:t>
            </a:fld>
            <a:endParaRPr lang="en-US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J-</a:t>
            </a:r>
            <a:fld id="{08C1C70E-D6C8-4C4A-8968-BE4FC20420F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Processor Fetch-Execute Cycle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Basic cycle (same as every processor you’ve ever seen)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	while (running)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	   fetch instruction beginning at eip address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	   eip &lt;- eip + instruction length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	   execute instruction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	}</a:t>
            </a:r>
          </a:p>
          <a:p>
            <a:pPr eaLnBrk="1" hangingPunct="1"/>
            <a:r>
              <a:rPr lang="en-US" sz="2800" smtClean="0"/>
              <a:t>Sequential execution unless a jump stores a new “next instruction” address in eip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998253f2-838e-4c1b-8172-6a0d4c27052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751</TotalTime>
  <Words>2064</Words>
  <Application>Microsoft Office PowerPoint</Application>
  <PresentationFormat>On-screen Show (4:3)</PresentationFormat>
  <Paragraphs>482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Blends</vt:lpstr>
      <vt:lpstr>CSE P 501 – Compilers</vt:lpstr>
      <vt:lpstr>Agenda</vt:lpstr>
      <vt:lpstr>x86 Selected History</vt:lpstr>
      <vt:lpstr>And It’s Backward-Compatible!</vt:lpstr>
      <vt:lpstr>x86 Assembler</vt:lpstr>
      <vt:lpstr>Intel ASM Statements</vt:lpstr>
      <vt:lpstr>x86 Memory Model</vt:lpstr>
      <vt:lpstr>x86 Processor Registers</vt:lpstr>
      <vt:lpstr>Processor Fetch-Execute Cycle</vt:lpstr>
      <vt:lpstr>Instruction Format</vt:lpstr>
      <vt:lpstr>x86 Memory Stack</vt:lpstr>
      <vt:lpstr>Stack Instructions</vt:lpstr>
      <vt:lpstr>Stack Frames</vt:lpstr>
      <vt:lpstr>Operand Address Modes (1)</vt:lpstr>
      <vt:lpstr>Operand Address Modes (2)</vt:lpstr>
      <vt:lpstr>dword ptr – Intel assembler</vt:lpstr>
      <vt:lpstr>Basic Data Movement and Arithmetic Instructions</vt:lpstr>
      <vt:lpstr>Integer Multiply and Divide</vt:lpstr>
      <vt:lpstr>Bitwise Operations</vt:lpstr>
      <vt:lpstr>Shifts and Rotates</vt:lpstr>
      <vt:lpstr>Uses for Shifts and Rotates</vt:lpstr>
      <vt:lpstr>Load Effective Address</vt:lpstr>
      <vt:lpstr>Control Flow - GOTO</vt:lpstr>
      <vt:lpstr>Unconditional Jumps</vt:lpstr>
      <vt:lpstr>Conditional Jumps</vt:lpstr>
      <vt:lpstr>Conditional Jumps Following Arithmetic Operations</vt:lpstr>
      <vt:lpstr>Compare and Jump Conditionally</vt:lpstr>
      <vt:lpstr>cmp and jcc</vt:lpstr>
      <vt:lpstr>Conditional Jumps Following Arithmetic Operations</vt:lpstr>
      <vt:lpstr>Function Call and Return</vt:lpstr>
      <vt:lpstr>call and ret Instructions</vt:lpstr>
      <vt:lpstr>enter and leave</vt:lpstr>
      <vt:lpstr>Win 32 C Function Call Conventions</vt:lpstr>
      <vt:lpstr>Win32 C Register Conventions</vt:lpstr>
      <vt:lpstr>Call Site</vt:lpstr>
      <vt:lpstr>Call Example</vt:lpstr>
      <vt:lpstr>Callee</vt:lpstr>
      <vt:lpstr>Win32 Function Prologue</vt:lpstr>
      <vt:lpstr>Win32 Function Epilogue</vt:lpstr>
      <vt:lpstr>Example Function</vt:lpstr>
      <vt:lpstr>Stack Frame for sumOf</vt:lpstr>
      <vt:lpstr>Assembly Language Version</vt:lpstr>
      <vt:lpstr>Coming Attractions</vt:lpstr>
    </vt:vector>
  </TitlesOfParts>
  <Company>UW 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Fred Videon</cp:lastModifiedBy>
  <cp:revision>60</cp:revision>
  <cp:lastPrinted>2011-10-25T02:40:21Z</cp:lastPrinted>
  <dcterms:created xsi:type="dcterms:W3CDTF">2002-10-01T01:44:57Z</dcterms:created>
  <dcterms:modified xsi:type="dcterms:W3CDTF">2011-10-25T17:17:39Z</dcterms:modified>
</cp:coreProperties>
</file>