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6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310" r:id="rId10"/>
    <p:sldId id="264" r:id="rId11"/>
    <p:sldId id="263" r:id="rId12"/>
    <p:sldId id="267" r:id="rId13"/>
    <p:sldId id="268" r:id="rId14"/>
    <p:sldId id="265" r:id="rId15"/>
    <p:sldId id="309" r:id="rId16"/>
    <p:sldId id="269" r:id="rId17"/>
    <p:sldId id="270" r:id="rId18"/>
    <p:sldId id="271" r:id="rId19"/>
    <p:sldId id="272" r:id="rId20"/>
    <p:sldId id="273" r:id="rId21"/>
    <p:sldId id="314" r:id="rId22"/>
    <p:sldId id="274" r:id="rId23"/>
    <p:sldId id="308" r:id="rId24"/>
    <p:sldId id="278" r:id="rId25"/>
    <p:sldId id="279" r:id="rId26"/>
    <p:sldId id="281" r:id="rId27"/>
    <p:sldId id="276" r:id="rId28"/>
    <p:sldId id="277" r:id="rId29"/>
    <p:sldId id="275" r:id="rId30"/>
    <p:sldId id="280" r:id="rId31"/>
    <p:sldId id="282" r:id="rId32"/>
    <p:sldId id="283" r:id="rId33"/>
    <p:sldId id="284" r:id="rId34"/>
    <p:sldId id="285" r:id="rId35"/>
    <p:sldId id="286" r:id="rId36"/>
    <p:sldId id="311" r:id="rId37"/>
    <p:sldId id="287" r:id="rId38"/>
    <p:sldId id="288" r:id="rId39"/>
    <p:sldId id="289" r:id="rId40"/>
    <p:sldId id="292" r:id="rId41"/>
    <p:sldId id="293" r:id="rId42"/>
    <p:sldId id="295" r:id="rId43"/>
    <p:sldId id="315" r:id="rId44"/>
    <p:sldId id="313" r:id="rId45"/>
    <p:sldId id="316" r:id="rId46"/>
    <p:sldId id="291" r:id="rId47"/>
    <p:sldId id="294" r:id="rId48"/>
    <p:sldId id="317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18" r:id="rId59"/>
    <p:sldId id="305" r:id="rId60"/>
    <p:sldId id="312" r:id="rId61"/>
    <p:sldId id="306" r:id="rId62"/>
  </p:sldIdLst>
  <p:sldSz cx="9144000" cy="6858000" type="screen4x3"/>
  <p:notesSz cx="6934200" cy="9220200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84" autoAdjust="0"/>
  </p:normalViewPr>
  <p:slideViewPr>
    <p:cSldViewPr>
      <p:cViewPr varScale="1">
        <p:scale>
          <a:sx n="83" d="100"/>
          <a:sy n="83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I-</a:t>
            </a:r>
            <a:fld id="{3622AD7C-CC94-42EF-9876-2FF59FB16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1BBBC31-570F-4481-9DD9-C6F86043B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1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21475A-21F5-47A8-AB7E-31F180A58E3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2DE0075-9EA5-48FD-A4FE-9185EB23CE7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BAB0B8-EA73-4B72-8B2D-A4788BFAAD1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Based on one of Cooper’s slides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854DB77-68C2-4685-9DE5-35C41468A1E1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E127E2-D204-4F4E-BE2A-2454A0FA4C37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09443" indent="-272863">
              <a:defRPr>
                <a:solidFill>
                  <a:schemeClr val="tx1"/>
                </a:solidFill>
                <a:latin typeface="Tahoma" charset="0"/>
              </a:defRPr>
            </a:lvl2pPr>
            <a:lvl3pPr marL="1091451" indent="-218290">
              <a:defRPr>
                <a:solidFill>
                  <a:schemeClr val="tx1"/>
                </a:solidFill>
                <a:latin typeface="Tahoma" charset="0"/>
              </a:defRPr>
            </a:lvl3pPr>
            <a:lvl4pPr marL="1528031" indent="-218290">
              <a:defRPr>
                <a:solidFill>
                  <a:schemeClr val="tx1"/>
                </a:solidFill>
                <a:latin typeface="Tahoma" charset="0"/>
              </a:defRPr>
            </a:lvl4pPr>
            <a:lvl5pPr marL="1964611" indent="-218290">
              <a:defRPr>
                <a:solidFill>
                  <a:schemeClr val="tx1"/>
                </a:solidFill>
                <a:latin typeface="Tahoma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9FFEF9E-A8C6-4803-B201-C0DC0C15B3C1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C7EAE1F-516E-45EA-B31A-6934BAC91E1A}" type="datetime1">
              <a:rPr lang="en-US" smtClean="0"/>
              <a:t>10/25/2011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I-</a:t>
            </a:r>
            <a:fld id="{D6196746-C0C7-46BD-89A4-D48CADBF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45D7C-2C59-4D0F-BD33-E04CFD8DC92D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3B737E36-7AB2-404E-9954-1CED84102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1FB3-30E7-4D81-BEF2-BC512B8A0513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40D21790-5BC6-4A0C-A9C4-9A9D790D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6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1DF7-A48D-4096-8CFD-2ABB2035BC8D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E6441C58-8624-4176-AFAB-B21E456E3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5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51FD-7218-4F10-86A7-CBA8D4073775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47341CBB-2296-4B27-826E-725829C5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D10E-386E-407F-9E20-D63E19CC5F07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6F2C4E1B-AAA5-43E8-B0AF-328787CD6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E203B-89D5-4721-B1F9-74D9CF40DDE2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E2A5C550-1FFC-43E1-9403-53386AAED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F2B2-E85E-4EBE-BFD9-8123F54130A1}" type="datetime1">
              <a:rPr lang="en-US" smtClean="0"/>
              <a:t>10/25/2011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28299590-3BA0-41C0-AC42-3CE733F0B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AF4B-F988-436F-83F0-C4952010AFF0}" type="datetime1">
              <a:rPr lang="en-US" smtClean="0"/>
              <a:t>10/25/2011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15DB92D1-FEE5-4E60-A6E8-61C9C9768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A1F-CD6C-401D-845A-1B9D7C67F77F}" type="datetime1">
              <a:rPr lang="en-US" smtClean="0"/>
              <a:t>10/25/2011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CD1117CB-97A8-4597-8EE7-DDE0E7A18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7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7A1E0-E253-45C6-AD45-7E84976A9623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115D5BE9-CE35-4468-A388-0AF058CF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4F25A-C5A1-426C-8998-D40D79F9F54E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0274AABD-DB69-4B4F-927D-3F2A98CD2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4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1046163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E711496C-6F52-4399-A406-5E6D06E6D03A}" type="datetime1">
              <a:rPr lang="en-US" smtClean="0"/>
              <a:t>10/25/2011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I-</a:t>
            </a:r>
            <a:fld id="{B9157C4C-3054-4FAD-9162-4B770E2B1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2.xml"/><Relationship Id="rId4" Type="http://schemas.openxmlformats.org/officeDocument/2006/relationships/tags" Target="../tags/tag17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2.xml"/><Relationship Id="rId4" Type="http://schemas.openxmlformats.org/officeDocument/2006/relationships/tags" Target="../tags/tag18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7.xml"/><Relationship Id="rId4" Type="http://schemas.openxmlformats.org/officeDocument/2006/relationships/tags" Target="../tags/tag18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7.xml"/><Relationship Id="rId4" Type="http://schemas.openxmlformats.org/officeDocument/2006/relationships/tags" Target="../tags/tag19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2.xml"/><Relationship Id="rId4" Type="http://schemas.openxmlformats.org/officeDocument/2006/relationships/tags" Target="../tags/tag20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7.xml"/><Relationship Id="rId4" Type="http://schemas.openxmlformats.org/officeDocument/2006/relationships/tags" Target="../tags/tag20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2.xml"/><Relationship Id="rId4" Type="http://schemas.openxmlformats.org/officeDocument/2006/relationships/tags" Target="../tags/tag21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7.xml"/><Relationship Id="rId4" Type="http://schemas.openxmlformats.org/officeDocument/2006/relationships/tags" Target="../tags/tag21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2.xml"/><Relationship Id="rId4" Type="http://schemas.openxmlformats.org/officeDocument/2006/relationships/tags" Target="../tags/tag22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7.xml"/><Relationship Id="rId4" Type="http://schemas.openxmlformats.org/officeDocument/2006/relationships/tags" Target="../tags/tag226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2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tags" Target="../tags/tag23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8.xml"/><Relationship Id="rId4" Type="http://schemas.openxmlformats.org/officeDocument/2006/relationships/tags" Target="../tags/tag2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3.xml"/><Relationship Id="rId4" Type="http://schemas.openxmlformats.org/officeDocument/2006/relationships/tags" Target="../tags/tag24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8.xml"/><Relationship Id="rId4" Type="http://schemas.openxmlformats.org/officeDocument/2006/relationships/tags" Target="../tags/tag2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3.xml"/><Relationship Id="rId4" Type="http://schemas.openxmlformats.org/officeDocument/2006/relationships/tags" Target="../tags/tag25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8.xml"/><Relationship Id="rId4" Type="http://schemas.openxmlformats.org/officeDocument/2006/relationships/tags" Target="../tags/tag25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3.xml"/><Relationship Id="rId4" Type="http://schemas.openxmlformats.org/officeDocument/2006/relationships/tags" Target="../tags/tag26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8.xml"/><Relationship Id="rId4" Type="http://schemas.openxmlformats.org/officeDocument/2006/relationships/tags" Target="../tags/tag26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3.xml"/><Relationship Id="rId4" Type="http://schemas.openxmlformats.org/officeDocument/2006/relationships/tags" Target="../tags/tag27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8.xml"/><Relationship Id="rId4" Type="http://schemas.openxmlformats.org/officeDocument/2006/relationships/tags" Target="../tags/tag27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281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3.xml"/><Relationship Id="rId4" Type="http://schemas.openxmlformats.org/officeDocument/2006/relationships/tags" Target="../tags/tag28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286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8.xml"/><Relationship Id="rId4" Type="http://schemas.openxmlformats.org/officeDocument/2006/relationships/tags" Target="../tags/tag28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4" Type="http://schemas.openxmlformats.org/officeDocument/2006/relationships/tags" Target="../tags/tag29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8.xml"/><Relationship Id="rId4" Type="http://schemas.openxmlformats.org/officeDocument/2006/relationships/tags" Target="../tags/tag29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301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3.xml"/><Relationship Id="rId4" Type="http://schemas.openxmlformats.org/officeDocument/2006/relationships/tags" Target="../tags/tag30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306.xml"/><Relationship Id="rId2" Type="http://schemas.openxmlformats.org/officeDocument/2006/relationships/tags" Target="../tags/tag305.xml"/><Relationship Id="rId1" Type="http://schemas.openxmlformats.org/officeDocument/2006/relationships/tags" Target="../tags/tag30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8.xml"/><Relationship Id="rId4" Type="http://schemas.openxmlformats.org/officeDocument/2006/relationships/tags" Target="../tags/tag30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3.xml"/><Relationship Id="rId4" Type="http://schemas.openxmlformats.org/officeDocument/2006/relationships/tags" Target="../tags/tag3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A258C3-F75D-4FDD-A541-D91D158B76E9}" type="datetime1">
              <a:rPr lang="en-US" smtClean="0">
                <a:solidFill>
                  <a:schemeClr val="bg2"/>
                </a:solidFill>
              </a:rPr>
              <a:t>10/25/2011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39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0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I-</a:t>
            </a:r>
            <a:fld id="{DFE344F4-50E7-4D9D-9865-B36FDD9C458F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1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4342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Static Semantics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C0F56B-848B-4895-9731-D9E2D5759F5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F9D09ED8-41FF-45D3-B129-B0D492BDB11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Sampling of Semantic Checks (1)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Binary operator: exp</a:t>
            </a:r>
            <a:r>
              <a:rPr lang="en-US" baseline="-25000" dirty="0" smtClean="0"/>
              <a:t>1</a:t>
            </a:r>
            <a:r>
              <a:rPr lang="en-US" dirty="0" smtClean="0"/>
              <a:t> op exp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exp</a:t>
            </a:r>
            <a:r>
              <a:rPr lang="en-US" baseline="-25000" dirty="0" smtClean="0"/>
              <a:t>1</a:t>
            </a:r>
            <a:r>
              <a:rPr lang="en-US" dirty="0" smtClean="0"/>
              <a:t> and exp</a:t>
            </a:r>
            <a:r>
              <a:rPr lang="en-US" baseline="-25000" dirty="0" smtClean="0"/>
              <a:t>2</a:t>
            </a:r>
            <a:r>
              <a:rPr lang="en-US" dirty="0" smtClean="0"/>
              <a:t> have compatible types</a:t>
            </a:r>
          </a:p>
          <a:p>
            <a:pPr lvl="2" eaLnBrk="1" hangingPunct="1"/>
            <a:r>
              <a:rPr lang="en-US" dirty="0" smtClean="0"/>
              <a:t>Identical, or</a:t>
            </a:r>
          </a:p>
          <a:p>
            <a:pPr lvl="2" eaLnBrk="1" hangingPunct="1"/>
            <a:r>
              <a:rPr lang="en-US" dirty="0" smtClean="0"/>
              <a:t>Well-defined conversion to appropriate types</a:t>
            </a:r>
          </a:p>
          <a:p>
            <a:pPr lvl="1" eaLnBrk="1" hangingPunct="1"/>
            <a:r>
              <a:rPr lang="en-US" dirty="0" smtClean="0"/>
              <a:t>Inferred type is a function of the operator and operand types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98AA2F-571A-4F14-8F40-98B9F2D045B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9EC5DA5-EC22-48BF-B45C-6A47F7F72CD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Sampling of Semantic Checks (2)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Assignment: exp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exp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lvl="1" eaLnBrk="1" hangingPunct="1"/>
            <a:r>
              <a:rPr lang="en-US" sz="2400" dirty="0" smtClean="0"/>
              <a:t>exp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assignable (not a constant or expression)</a:t>
            </a:r>
          </a:p>
          <a:p>
            <a:pPr lvl="1" eaLnBrk="1" hangingPunct="1"/>
            <a:r>
              <a:rPr lang="en-US" sz="2400" dirty="0" smtClean="0"/>
              <a:t>exp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exp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have compatible types</a:t>
            </a:r>
          </a:p>
          <a:p>
            <a:pPr lvl="2" eaLnBrk="1" hangingPunct="1"/>
            <a:r>
              <a:rPr lang="en-US" sz="2000" dirty="0" smtClean="0"/>
              <a:t>Identical, or</a:t>
            </a:r>
          </a:p>
          <a:p>
            <a:pPr lvl="2" eaLnBrk="1" hangingPunct="1"/>
            <a:r>
              <a:rPr lang="en-US" sz="2000" dirty="0" smtClean="0"/>
              <a:t>exp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can be converted to exp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(e.g., char to </a:t>
            </a:r>
            <a:r>
              <a:rPr lang="en-US" sz="2000" dirty="0" err="1" smtClean="0"/>
              <a:t>int</a:t>
            </a:r>
            <a:r>
              <a:rPr lang="en-US" sz="2000" dirty="0" smtClean="0"/>
              <a:t>), or</a:t>
            </a:r>
          </a:p>
          <a:p>
            <a:pPr lvl="2" eaLnBrk="1" hangingPunct="1"/>
            <a:r>
              <a:rPr lang="en-US" sz="2000" dirty="0" smtClean="0"/>
              <a:t>Type of exp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a subclass of type of exp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(can be decided at compile time)</a:t>
            </a:r>
          </a:p>
          <a:p>
            <a:pPr lvl="1" eaLnBrk="1" hangingPunct="1"/>
            <a:r>
              <a:rPr lang="en-US" sz="2400" dirty="0" smtClean="0"/>
              <a:t>Inferred type is type of exp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Location where value stored assigned by compiler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Sampling of Semantic Checks (3)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Cast: (exp1) exp2 </a:t>
            </a:r>
          </a:p>
          <a:p>
            <a:pPr lvl="1"/>
            <a:r>
              <a:rPr lang="en-US" dirty="0" smtClean="0"/>
              <a:t>exp1 is a type </a:t>
            </a:r>
          </a:p>
          <a:p>
            <a:pPr lvl="1"/>
            <a:r>
              <a:rPr lang="en-US" dirty="0" smtClean="0"/>
              <a:t>exp2 either</a:t>
            </a:r>
          </a:p>
          <a:p>
            <a:pPr lvl="2"/>
            <a:r>
              <a:rPr lang="en-US" dirty="0" smtClean="0"/>
              <a:t>Has same type as exp1</a:t>
            </a:r>
          </a:p>
          <a:p>
            <a:pPr lvl="2"/>
            <a:r>
              <a:rPr lang="en-US" dirty="0" smtClean="0"/>
              <a:t>Can be converted to type exp1 (e.g., double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Is a superclass of exp1 (in general requires a runtime check to verify that exp2 has type exp1)</a:t>
            </a:r>
          </a:p>
          <a:p>
            <a:pPr lvl="2"/>
            <a:r>
              <a:rPr lang="en-US" dirty="0" smtClean="0"/>
              <a:t>Is the same or a subclass of exp1 (trivial)</a:t>
            </a:r>
          </a:p>
          <a:p>
            <a:pPr lvl="1"/>
            <a:r>
              <a:rPr lang="en-US" dirty="0" smtClean="0"/>
              <a:t>Inferred type is exp1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B8262F8-7B50-4DC2-A89B-ADFDF26B3642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D455C3C-980E-49FB-82FC-687FEF54BE8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C969DB-C4CC-4512-BB97-0959AB7752A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6D748B77-D2B3-4571-8E35-86A8F34E851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Sampling of Semantic Checks (4)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Field reference:  </a:t>
            </a:r>
            <a:r>
              <a:rPr lang="en-US" dirty="0" err="1" smtClean="0"/>
              <a:t>exp.f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exp</a:t>
            </a:r>
            <a:r>
              <a:rPr lang="en-US" dirty="0" smtClean="0"/>
              <a:t> is a reference type</a:t>
            </a:r>
          </a:p>
          <a:p>
            <a:pPr lvl="1" eaLnBrk="1" hangingPunct="1"/>
            <a:r>
              <a:rPr lang="en-US" dirty="0" smtClean="0"/>
              <a:t>The class of </a:t>
            </a:r>
            <a:r>
              <a:rPr lang="en-US" dirty="0" err="1" smtClean="0"/>
              <a:t>exp</a:t>
            </a:r>
            <a:r>
              <a:rPr lang="en-US" dirty="0" smtClean="0"/>
              <a:t> has a field named f </a:t>
            </a:r>
          </a:p>
          <a:p>
            <a:pPr lvl="1" eaLnBrk="1" hangingPunct="1"/>
            <a:r>
              <a:rPr lang="en-US" dirty="0" smtClean="0"/>
              <a:t>Inferred type is declared type of f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13CE46F-4E96-4107-AF04-905BCDA46686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97601A76-5184-4ED7-A886-E4D9529FB44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Sampling of Semantic Checks (5)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 call </a:t>
            </a:r>
            <a:r>
              <a:rPr lang="en-US" dirty="0" err="1" smtClean="0"/>
              <a:t>exp.m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 …, e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exp</a:t>
            </a:r>
            <a:r>
              <a:rPr lang="en-US" dirty="0" smtClean="0"/>
              <a:t> is a reference type</a:t>
            </a:r>
          </a:p>
          <a:p>
            <a:pPr lvl="1" eaLnBrk="1" hangingPunct="1"/>
            <a:r>
              <a:rPr lang="en-US" dirty="0" smtClean="0"/>
              <a:t>The class of </a:t>
            </a:r>
            <a:r>
              <a:rPr lang="en-US" dirty="0" err="1" smtClean="0"/>
              <a:t>exp</a:t>
            </a:r>
            <a:r>
              <a:rPr lang="en-US" dirty="0" smtClean="0"/>
              <a:t> has a method named m</a:t>
            </a:r>
          </a:p>
          <a:p>
            <a:pPr lvl="1" eaLnBrk="1" hangingPunct="1"/>
            <a:r>
              <a:rPr lang="en-US" dirty="0" smtClean="0"/>
              <a:t>The method has </a:t>
            </a:r>
            <a:r>
              <a:rPr lang="en-US" i="1" dirty="0" smtClean="0"/>
              <a:t>n</a:t>
            </a:r>
            <a:r>
              <a:rPr lang="en-US" dirty="0" smtClean="0"/>
              <a:t> parameters</a:t>
            </a:r>
          </a:p>
          <a:p>
            <a:pPr lvl="1" eaLnBrk="1" hangingPunct="1"/>
            <a:r>
              <a:rPr lang="en-US" dirty="0" smtClean="0"/>
              <a:t>Each argument has a type that can be assigned to the associated parameter</a:t>
            </a:r>
          </a:p>
          <a:p>
            <a:pPr lvl="1" eaLnBrk="1" hangingPunct="1"/>
            <a:r>
              <a:rPr lang="en-US" dirty="0" smtClean="0"/>
              <a:t>Inferred type is given by method declaration (or is void)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3A5B4E-336B-4D3D-9E2A-B79D7C9E2BA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6A8D378-1E15-4B2E-ABC0-E15BA7717CB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Sampling of Semantic Checks (6)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Return statement:  </a:t>
            </a:r>
          </a:p>
          <a:p>
            <a:pPr marL="914400" lvl="2" indent="0" eaLnBrk="1" hangingPunct="1">
              <a:buNone/>
            </a:pPr>
            <a:r>
              <a:rPr lang="en-US" dirty="0" smtClean="0"/>
              <a:t>return </a:t>
            </a:r>
            <a:r>
              <a:rPr lang="en-US" dirty="0" err="1" smtClean="0"/>
              <a:t>exp</a:t>
            </a:r>
            <a:r>
              <a:rPr lang="en-US" dirty="0" smtClean="0"/>
              <a:t>; </a:t>
            </a:r>
          </a:p>
          <a:p>
            <a:pPr marL="914400" lvl="2" indent="0" eaLnBrk="1" hangingPunct="1">
              <a:buNone/>
            </a:pPr>
            <a:r>
              <a:rPr lang="en-US" dirty="0" smtClean="0"/>
              <a:t>return;</a:t>
            </a:r>
          </a:p>
          <a:p>
            <a:pPr eaLnBrk="1" hangingPunct="1"/>
            <a:r>
              <a:rPr lang="en-US" dirty="0" smtClean="0"/>
              <a:t>Either</a:t>
            </a:r>
          </a:p>
          <a:p>
            <a:pPr lvl="1" eaLnBrk="1" hangingPunct="1"/>
            <a:r>
              <a:rPr lang="en-US" dirty="0" smtClean="0"/>
              <a:t>The expression can be assigned to a variable with the declared type of the method (if the method is not void) – same test as for assignments and parameters</a:t>
            </a:r>
          </a:p>
          <a:p>
            <a:pPr eaLnBrk="1" hangingPunct="1"/>
            <a:r>
              <a:rPr lang="en-US" dirty="0" smtClean="0"/>
              <a:t>Or</a:t>
            </a:r>
          </a:p>
          <a:p>
            <a:pPr lvl="1" eaLnBrk="1" hangingPunct="1"/>
            <a:r>
              <a:rPr lang="en-US" dirty="0" smtClean="0"/>
              <a:t>There’s no expression (if the method is void)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0A0F34-D348-4EF9-B5E0-89367ADA0CD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FC1C6F6-1DC4-4916-988C-E246EC16A1C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Analysis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Parser builds abstract syntax tree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Now need to extract semantic information and check constraints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Can sometimes be done during the parse, but often easier to organize as separate phases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And some things can’t be done on the fly, e.g., information about identifiers that are used before they are declared (fields, classes)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Information stored in </a:t>
            </a:r>
            <a:r>
              <a:rPr lang="en-US" sz="2800" i="1" dirty="0" smtClean="0"/>
              <a:t>symbol tables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Generated by semantic analysis, used there and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5127E9B-29E8-4B98-9CBC-C19A5C77381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A0E3B66D-A31E-4E45-93FC-DE44BED46EE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 Grammars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systematic way to think about semantic analysis</a:t>
            </a:r>
          </a:p>
          <a:p>
            <a:pPr eaLnBrk="1" hangingPunct="1"/>
            <a:r>
              <a:rPr lang="en-US" dirty="0" smtClean="0"/>
              <a:t>Sometimes used directly, but even when not, AGs are a useful way to organize and think about the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Attribute Grammars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Idea: associate attributes with each node in the (abstract) syntax tree</a:t>
            </a:r>
          </a:p>
          <a:p>
            <a:r>
              <a:rPr lang="en-US" dirty="0" smtClean="0"/>
              <a:t>Examples of attributes</a:t>
            </a:r>
          </a:p>
          <a:p>
            <a:pPr lvl="1"/>
            <a:r>
              <a:rPr lang="en-US" dirty="0" smtClean="0"/>
              <a:t>Type information</a:t>
            </a:r>
          </a:p>
          <a:p>
            <a:pPr lvl="1"/>
            <a:r>
              <a:rPr lang="en-US" dirty="0" smtClean="0"/>
              <a:t>Storage location</a:t>
            </a:r>
          </a:p>
          <a:p>
            <a:pPr lvl="1"/>
            <a:r>
              <a:rPr lang="en-US" dirty="0" smtClean="0"/>
              <a:t>Assignable (e.g., expression </a:t>
            </a:r>
            <a:r>
              <a:rPr lang="en-US" dirty="0" err="1" smtClean="0"/>
              <a:t>vs</a:t>
            </a:r>
            <a:r>
              <a:rPr lang="en-US" dirty="0" smtClean="0"/>
              <a:t> variable – </a:t>
            </a:r>
            <a:r>
              <a:rPr lang="en-US" dirty="0" err="1" smtClean="0"/>
              <a:t>lvalue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rvalue</a:t>
            </a:r>
            <a:r>
              <a:rPr lang="en-US" dirty="0" smtClean="0"/>
              <a:t> for C/C++ programmers)</a:t>
            </a:r>
          </a:p>
          <a:p>
            <a:pPr lvl="1"/>
            <a:r>
              <a:rPr lang="en-US" dirty="0" smtClean="0"/>
              <a:t>Value (for constant expressions)</a:t>
            </a:r>
          </a:p>
          <a:p>
            <a:pPr lvl="1"/>
            <a:r>
              <a:rPr lang="en-US" dirty="0" smtClean="0"/>
              <a:t>etc. …</a:t>
            </a:r>
          </a:p>
          <a:p>
            <a:r>
              <a:rPr lang="en-US" dirty="0" smtClean="0"/>
              <a:t>Notation: </a:t>
            </a:r>
            <a:r>
              <a:rPr lang="en-US" dirty="0" err="1" smtClean="0"/>
              <a:t>X.a</a:t>
            </a:r>
            <a:r>
              <a:rPr lang="en-US" dirty="0" smtClean="0"/>
              <a:t> if a is an attribute of node X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82BD5D-4870-4A92-9026-99FC18198F73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6E26F74D-935C-44FC-9274-76FCA0FD2AC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2DC293-2309-4B01-8FAA-20653A4C96B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46AE44D-1BA5-41A9-B90A-12E71579A1F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 Example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Assume that each node has a .</a:t>
            </a:r>
            <a:r>
              <a:rPr lang="en-US" sz="2800" dirty="0" err="1" smtClean="0"/>
              <a:t>val</a:t>
            </a:r>
            <a:r>
              <a:rPr lang="en-US" sz="2800" dirty="0" smtClean="0"/>
              <a:t> attribute giving the computed value of that node</a:t>
            </a:r>
          </a:p>
          <a:p>
            <a:pPr eaLnBrk="1" hangingPunct="1"/>
            <a:r>
              <a:rPr lang="en-US" sz="2800" dirty="0" smtClean="0"/>
              <a:t>AST and attribution for (1+2) * (6 /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E0DAE3-087C-425F-9B64-26D7E2C5328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D8292098-B6BF-4563-9616-33B8C15D8C5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Static semantics</a:t>
            </a:r>
          </a:p>
          <a:p>
            <a:pPr eaLnBrk="1" hangingPunct="1"/>
            <a:r>
              <a:rPr lang="en-US" dirty="0" smtClean="0"/>
              <a:t>Types</a:t>
            </a:r>
          </a:p>
          <a:p>
            <a:pPr eaLnBrk="1" hangingPunct="1"/>
            <a:r>
              <a:rPr lang="en-US" dirty="0" smtClean="0"/>
              <a:t>Attribute grammars</a:t>
            </a:r>
          </a:p>
          <a:p>
            <a:pPr eaLnBrk="1" hangingPunct="1"/>
            <a:r>
              <a:rPr lang="en-US" dirty="0" smtClean="0"/>
              <a:t>Representing types</a:t>
            </a:r>
          </a:p>
          <a:p>
            <a:pPr eaLnBrk="1" hangingPunct="1"/>
            <a:r>
              <a:rPr lang="en-US" dirty="0" smtClean="0"/>
              <a:t>Symbol tables</a:t>
            </a:r>
          </a:p>
          <a:p>
            <a:pPr eaLnBrk="1" hangingPunct="1"/>
            <a:r>
              <a:rPr lang="en-US" sz="2800" dirty="0" smtClean="0"/>
              <a:t>Disclaimer: There’s more here than the subset you need for the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30ECA30-25ED-483D-9BF5-2B2C2CBD10E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497428C-22C0-4B1C-A643-0D91C984C93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Inherited and Synthesized Attributes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Given a production X ::= Y</a:t>
            </a:r>
            <a:r>
              <a:rPr lang="en-US" baseline="-25000" dirty="0" smtClean="0"/>
              <a:t>1</a:t>
            </a:r>
            <a:r>
              <a:rPr lang="en-US" dirty="0" smtClean="0"/>
              <a:t> Y</a:t>
            </a:r>
            <a:r>
              <a:rPr lang="en-US" baseline="-25000" dirty="0" smtClean="0"/>
              <a:t>2</a:t>
            </a:r>
            <a:r>
              <a:rPr lang="en-US" dirty="0" smtClean="0"/>
              <a:t>  …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i="1" dirty="0" smtClean="0">
                <a:solidFill>
                  <a:schemeClr val="folHlink"/>
                </a:solidFill>
              </a:rPr>
              <a:t>synthesized</a:t>
            </a:r>
            <a:r>
              <a:rPr lang="en-US" dirty="0" smtClean="0"/>
              <a:t> attribute is </a:t>
            </a:r>
            <a:r>
              <a:rPr lang="en-US" dirty="0" err="1" smtClean="0"/>
              <a:t>X.a</a:t>
            </a:r>
            <a:r>
              <a:rPr lang="en-US" dirty="0" smtClean="0"/>
              <a:t> is a function of some combination of attributes of Y</a:t>
            </a:r>
            <a:r>
              <a:rPr lang="en-US" baseline="-25000" dirty="0" smtClean="0"/>
              <a:t>i</a:t>
            </a:r>
            <a:r>
              <a:rPr lang="en-US" dirty="0" smtClean="0"/>
              <a:t>’s (bottom up)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i="1" dirty="0" smtClean="0">
                <a:solidFill>
                  <a:schemeClr val="folHlink"/>
                </a:solidFill>
              </a:rPr>
              <a:t>inherited</a:t>
            </a:r>
            <a:r>
              <a:rPr lang="en-US" dirty="0" smtClean="0"/>
              <a:t> attribute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err="1" smtClean="0"/>
              <a:t>.b</a:t>
            </a:r>
            <a:r>
              <a:rPr lang="en-US" dirty="0" smtClean="0"/>
              <a:t> is a function of some combination of attributes </a:t>
            </a:r>
            <a:r>
              <a:rPr lang="en-US" dirty="0" err="1" smtClean="0"/>
              <a:t>X.a</a:t>
            </a:r>
            <a:r>
              <a:rPr lang="en-US" dirty="0" smtClean="0"/>
              <a:t> and other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err="1" smtClean="0"/>
              <a:t>.c</a:t>
            </a:r>
            <a:r>
              <a:rPr lang="en-US" dirty="0" smtClean="0"/>
              <a:t> (top down)</a:t>
            </a:r>
          </a:p>
          <a:p>
            <a:pPr lvl="1" eaLnBrk="1" hangingPunct="1"/>
            <a:r>
              <a:rPr lang="en-US" dirty="0" smtClean="0"/>
              <a:t>Sometimes restricted to, e.g., only Y’s to the left (implications for evaluation)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Attribute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2688" y="2017712"/>
            <a:ext cx="7772400" cy="4306887"/>
          </a:xfrm>
        </p:spPr>
        <p:txBody>
          <a:bodyPr>
            <a:normAutofit/>
          </a:bodyPr>
          <a:lstStyle/>
          <a:p>
            <a:r>
              <a:rPr lang="en-US" dirty="0" smtClean="0"/>
              <a:t>For each kind of node we give a set of equations relating attribute values of the node and its children</a:t>
            </a:r>
          </a:p>
          <a:p>
            <a:pPr marL="457200" lvl="1" indent="0">
              <a:buNone/>
            </a:pPr>
            <a:r>
              <a:rPr lang="en-US" dirty="0" smtClean="0"/>
              <a:t>Example: </a:t>
            </a:r>
            <a:r>
              <a:rPr lang="en-US" dirty="0" err="1" smtClean="0"/>
              <a:t>plus.val</a:t>
            </a:r>
            <a:r>
              <a:rPr lang="en-US" dirty="0" smtClean="0"/>
              <a:t> = exp1.val + exp2.val</a:t>
            </a:r>
          </a:p>
          <a:p>
            <a:r>
              <a:rPr lang="en-US" dirty="0" smtClean="0"/>
              <a:t>Attribution (evaluation) means implicitly finding a solution that satisfies all of the equations in the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026B27CE-0FF3-46FE-9613-B4E810EFB3F3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I-</a:t>
            </a:r>
            <a:fld id="{167CA3C1-E698-49F0-99A8-BC5FDEC0C7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AA7307-13F6-47B2-B25B-F1687AA41F6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BCF37EFF-6B86-49EA-ABF8-A32FAB774CB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Informal Example of Attribute Rules (1)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Suppose we have the following grammar for a trivial language: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program ::= </a:t>
            </a:r>
            <a:r>
              <a:rPr lang="en-US" dirty="0" err="1" smtClean="0"/>
              <a:t>decl</a:t>
            </a:r>
            <a:r>
              <a:rPr lang="en-US" dirty="0" smtClean="0"/>
              <a:t> </a:t>
            </a:r>
            <a:r>
              <a:rPr lang="en-US" dirty="0" err="1" smtClean="0"/>
              <a:t>stmt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decl</a:t>
            </a:r>
            <a:r>
              <a:rPr lang="en-US" dirty="0" smtClean="0"/>
              <a:t> ::= </a:t>
            </a:r>
            <a:r>
              <a:rPr lang="en-US" dirty="0" err="1" smtClean="0"/>
              <a:t>int</a:t>
            </a:r>
            <a:r>
              <a:rPr lang="en-US" dirty="0" smtClean="0"/>
              <a:t> id;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stmt</a:t>
            </a:r>
            <a:r>
              <a:rPr lang="en-US" dirty="0" smtClean="0"/>
              <a:t> ::= </a:t>
            </a:r>
            <a:r>
              <a:rPr lang="en-US" dirty="0" err="1" smtClean="0"/>
              <a:t>exp</a:t>
            </a:r>
            <a:r>
              <a:rPr lang="en-US" dirty="0" smtClean="0"/>
              <a:t> = </a:t>
            </a:r>
            <a:r>
              <a:rPr lang="en-US" dirty="0" err="1" smtClean="0"/>
              <a:t>exp</a:t>
            </a:r>
            <a:r>
              <a:rPr lang="en-US" dirty="0" smtClean="0"/>
              <a:t>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exp</a:t>
            </a:r>
            <a:r>
              <a:rPr lang="en-US" dirty="0" smtClean="0"/>
              <a:t> ::= id | </a:t>
            </a:r>
            <a:r>
              <a:rPr lang="en-US" dirty="0" err="1" smtClean="0"/>
              <a:t>exp</a:t>
            </a:r>
            <a:r>
              <a:rPr lang="en-US" dirty="0" smtClean="0"/>
              <a:t> + </a:t>
            </a:r>
            <a:r>
              <a:rPr lang="en-US" dirty="0" err="1" smtClean="0"/>
              <a:t>exp</a:t>
            </a:r>
            <a:r>
              <a:rPr lang="en-US" dirty="0" smtClean="0"/>
              <a:t> | 1</a:t>
            </a:r>
          </a:p>
          <a:p>
            <a:pPr eaLnBrk="1" hangingPunct="1"/>
            <a:r>
              <a:rPr lang="en-US" dirty="0" smtClean="0"/>
              <a:t>Give suitable attributes for types and </a:t>
            </a:r>
            <a:r>
              <a:rPr lang="en-US" dirty="0" err="1" smtClean="0"/>
              <a:t>lvalue</a:t>
            </a:r>
            <a:r>
              <a:rPr lang="en-US" dirty="0" smtClean="0"/>
              <a:t>/</a:t>
            </a:r>
            <a:r>
              <a:rPr lang="en-US" dirty="0" err="1" smtClean="0"/>
              <a:t>rvalue</a:t>
            </a:r>
            <a:r>
              <a:rPr lang="en-US" dirty="0" smtClean="0"/>
              <a:t>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C73BC05-4A5F-413C-AD13-C5CFAE6EE13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AD85B2C4-D910-4E6B-8DD0-59238CFBF9A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Informal Example of Attribute Rules (2)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</a:t>
            </a:r>
          </a:p>
          <a:p>
            <a:pPr lvl="1" eaLnBrk="1" hangingPunct="1"/>
            <a:r>
              <a:rPr lang="en-US" dirty="0" err="1" smtClean="0"/>
              <a:t>env</a:t>
            </a:r>
            <a:r>
              <a:rPr lang="en-US" dirty="0" smtClean="0"/>
              <a:t> (environment, e.g., symbol table); synthesized by </a:t>
            </a:r>
            <a:r>
              <a:rPr lang="en-US" dirty="0" err="1" smtClean="0"/>
              <a:t>decl</a:t>
            </a:r>
            <a:r>
              <a:rPr lang="en-US" dirty="0" smtClean="0"/>
              <a:t>, inherited by </a:t>
            </a:r>
            <a:r>
              <a:rPr lang="en-US" dirty="0" err="1" smtClean="0"/>
              <a:t>stmt</a:t>
            </a:r>
            <a:endParaRPr lang="en-US" dirty="0" smtClean="0"/>
          </a:p>
          <a:p>
            <a:pPr lvl="2" eaLnBrk="1" hangingPunct="1"/>
            <a:r>
              <a:rPr lang="en-US" dirty="0" smtClean="0"/>
              <a:t>Each entry in an environment maps a name to its type and value</a:t>
            </a:r>
          </a:p>
          <a:p>
            <a:pPr lvl="1" eaLnBrk="1" hangingPunct="1"/>
            <a:r>
              <a:rPr lang="en-US" dirty="0" smtClean="0"/>
              <a:t>type (expression type); synthesized</a:t>
            </a:r>
          </a:p>
          <a:p>
            <a:pPr lvl="1" eaLnBrk="1" hangingPunct="1"/>
            <a:r>
              <a:rPr lang="en-US" dirty="0" smtClean="0"/>
              <a:t>kind (variable [</a:t>
            </a:r>
            <a:r>
              <a:rPr lang="en-US" dirty="0" err="1" smtClean="0"/>
              <a:t>var</a:t>
            </a:r>
            <a:r>
              <a:rPr lang="en-US" dirty="0" smtClean="0"/>
              <a:t>, </a:t>
            </a:r>
            <a:r>
              <a:rPr lang="en-US" dirty="0" err="1" smtClean="0"/>
              <a:t>lvalue</a:t>
            </a:r>
            <a:r>
              <a:rPr lang="en-US" dirty="0" smtClean="0"/>
              <a:t>] </a:t>
            </a:r>
            <a:r>
              <a:rPr lang="en-US" dirty="0" err="1" smtClean="0"/>
              <a:t>vs</a:t>
            </a:r>
            <a:r>
              <a:rPr lang="en-US" dirty="0" smtClean="0"/>
              <a:t> value [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rvalue</a:t>
            </a:r>
            <a:r>
              <a:rPr lang="en-US" dirty="0" smtClean="0"/>
              <a:t>]); synthesized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232AEDC-A32D-4FC5-8D65-32EBFA648A3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F8D643-1BB6-4F9B-8036-C11602034FB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 for Declarations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decl</a:t>
            </a:r>
            <a:r>
              <a:rPr lang="en-US" dirty="0" smtClean="0"/>
              <a:t> ::= </a:t>
            </a:r>
            <a:r>
              <a:rPr lang="en-US" dirty="0" err="1" smtClean="0"/>
              <a:t>int</a:t>
            </a:r>
            <a:r>
              <a:rPr lang="en-US" dirty="0" smtClean="0"/>
              <a:t> id;</a:t>
            </a:r>
          </a:p>
          <a:p>
            <a:pPr lvl="1" eaLnBrk="1" hangingPunct="1"/>
            <a:r>
              <a:rPr lang="en-US" dirty="0" err="1" smtClean="0"/>
              <a:t>decl.env</a:t>
            </a:r>
            <a:r>
              <a:rPr lang="en-US" dirty="0" smtClean="0"/>
              <a:t> = {id,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8713BF-B20B-4C17-AEC5-EF8FB52AF25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ECDE49FC-3BD1-4A25-A980-9D4F004AADD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 for Program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::= decl stmt</a:t>
            </a:r>
          </a:p>
          <a:p>
            <a:pPr lvl="1" eaLnBrk="1" hangingPunct="1"/>
            <a:r>
              <a:rPr lang="en-US" smtClean="0"/>
              <a:t>stmt.env = decl.env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7DCF39-6CB0-4B38-B165-73BAD693F8F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4B752F1-33CE-4BA8-AE04-9EC9DAD635A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 for Constants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 ::= 1</a:t>
            </a:r>
          </a:p>
          <a:p>
            <a:pPr lvl="1" eaLnBrk="1" hangingPunct="1"/>
            <a:r>
              <a:rPr lang="en-US" smtClean="0"/>
              <a:t>exp.kind = val</a:t>
            </a:r>
          </a:p>
          <a:p>
            <a:pPr lvl="1" eaLnBrk="1" hangingPunct="1"/>
            <a:r>
              <a:rPr lang="en-US" smtClean="0"/>
              <a:t>exp.type = int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62D2509-2B44-4E1D-B3C3-90BFEE2E6DC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46F0F94-C9CF-4EDE-9587-0EC65737F7F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 for Expressions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 ::= id</a:t>
            </a:r>
          </a:p>
          <a:p>
            <a:pPr lvl="1" eaLnBrk="1" hangingPunct="1"/>
            <a:r>
              <a:rPr lang="en-US" smtClean="0"/>
              <a:t>id.type = exp.env.lookup(id)</a:t>
            </a:r>
          </a:p>
          <a:p>
            <a:pPr lvl="1" eaLnBrk="1" hangingPunct="1"/>
            <a:r>
              <a:rPr lang="en-US" smtClean="0"/>
              <a:t>exp.type = id.type</a:t>
            </a:r>
          </a:p>
          <a:p>
            <a:pPr lvl="1" eaLnBrk="1" hangingPunct="1"/>
            <a:r>
              <a:rPr lang="en-US" smtClean="0"/>
              <a:t>exp.kind = id.kind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9A40E32-F7F0-498E-B2D5-E06CEC63FA50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BB6C8BB-EBCE-4C28-9451-5D9CF626EAA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 for Addition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exp</a:t>
            </a:r>
            <a:r>
              <a:rPr lang="en-US" dirty="0" smtClean="0"/>
              <a:t> ::= exp</a:t>
            </a:r>
            <a:r>
              <a:rPr lang="en-US" baseline="-25000" dirty="0" smtClean="0"/>
              <a:t>1</a:t>
            </a:r>
            <a:r>
              <a:rPr lang="en-US" dirty="0" smtClean="0"/>
              <a:t> + exp</a:t>
            </a:r>
            <a:r>
              <a:rPr lang="en-US" baseline="-25000" dirty="0" smtClean="0"/>
              <a:t>2</a:t>
            </a:r>
          </a:p>
          <a:p>
            <a:pPr lvl="1" eaLnBrk="1" hangingPunct="1"/>
            <a:r>
              <a:rPr lang="en-US" dirty="0" smtClean="0"/>
              <a:t>exp</a:t>
            </a:r>
            <a:r>
              <a:rPr lang="en-US" baseline="-25000" dirty="0" smtClean="0"/>
              <a:t>1</a:t>
            </a:r>
            <a:r>
              <a:rPr lang="en-US" dirty="0" smtClean="0"/>
              <a:t>.env = </a:t>
            </a:r>
            <a:r>
              <a:rPr lang="en-US" dirty="0" err="1" smtClean="0"/>
              <a:t>exp.env</a:t>
            </a:r>
            <a:endParaRPr lang="en-US" dirty="0" smtClean="0"/>
          </a:p>
          <a:p>
            <a:pPr lvl="1" eaLnBrk="1" hangingPunct="1"/>
            <a:r>
              <a:rPr lang="en-US" dirty="0" smtClean="0"/>
              <a:t>exp</a:t>
            </a:r>
            <a:r>
              <a:rPr lang="en-US" baseline="-25000" dirty="0" smtClean="0"/>
              <a:t>2</a:t>
            </a:r>
            <a:r>
              <a:rPr lang="en-US" dirty="0" smtClean="0"/>
              <a:t>.env = </a:t>
            </a:r>
            <a:r>
              <a:rPr lang="en-US" dirty="0" err="1" smtClean="0"/>
              <a:t>exp.env</a:t>
            </a:r>
            <a:endParaRPr lang="en-US" dirty="0" smtClean="0"/>
          </a:p>
          <a:p>
            <a:pPr lvl="1" eaLnBrk="1" hangingPunct="1"/>
            <a:r>
              <a:rPr lang="en-US" dirty="0" smtClean="0"/>
              <a:t>error if exp</a:t>
            </a:r>
            <a:r>
              <a:rPr lang="en-US" baseline="-25000" dirty="0" smtClean="0"/>
              <a:t>1</a:t>
            </a:r>
            <a:r>
              <a:rPr lang="en-US" dirty="0" smtClean="0"/>
              <a:t>.type != exp</a:t>
            </a:r>
            <a:r>
              <a:rPr lang="en-US" baseline="-25000" dirty="0" smtClean="0"/>
              <a:t>2</a:t>
            </a:r>
            <a:r>
              <a:rPr lang="en-US" dirty="0" smtClean="0"/>
              <a:t>.type</a:t>
            </a:r>
          </a:p>
          <a:p>
            <a:pPr lvl="2" eaLnBrk="1" hangingPunct="1"/>
            <a:r>
              <a:rPr lang="en-US" dirty="0" smtClean="0"/>
              <a:t>(or error if not combatable when rules are more complex)</a:t>
            </a:r>
          </a:p>
          <a:p>
            <a:pPr lvl="1" eaLnBrk="1" hangingPunct="1"/>
            <a:r>
              <a:rPr lang="en-US" dirty="0" err="1" smtClean="0"/>
              <a:t>exp.type</a:t>
            </a:r>
            <a:r>
              <a:rPr lang="en-US" dirty="0" smtClean="0"/>
              <a:t> = exp</a:t>
            </a:r>
            <a:r>
              <a:rPr lang="en-US" baseline="-25000" dirty="0" smtClean="0"/>
              <a:t>1</a:t>
            </a:r>
            <a:r>
              <a:rPr lang="en-US" dirty="0" smtClean="0"/>
              <a:t>.type (or exp</a:t>
            </a:r>
            <a:r>
              <a:rPr lang="en-US" baseline="-25000" dirty="0" smtClean="0"/>
              <a:t>2</a:t>
            </a:r>
            <a:r>
              <a:rPr lang="en-US" dirty="0" smtClean="0"/>
              <a:t>.type)</a:t>
            </a:r>
          </a:p>
          <a:p>
            <a:pPr lvl="1" eaLnBrk="1" hangingPunct="1"/>
            <a:r>
              <a:rPr lang="en-US" dirty="0" err="1" smtClean="0"/>
              <a:t>exp.kind</a:t>
            </a:r>
            <a:r>
              <a:rPr lang="en-US" dirty="0" smtClean="0"/>
              <a:t> = </a:t>
            </a:r>
            <a:r>
              <a:rPr lang="en-US" dirty="0" err="1" smtClean="0"/>
              <a:t>val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2349553-ECEC-4E3C-A14F-94B7DBE7AA0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A70E402-D541-40DE-8A95-92FC809D11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 Rules for Assignment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stmt</a:t>
            </a:r>
            <a:r>
              <a:rPr lang="en-US" dirty="0" smtClean="0"/>
              <a:t> ::= exp</a:t>
            </a:r>
            <a:r>
              <a:rPr lang="en-US" baseline="-25000" dirty="0" smtClean="0"/>
              <a:t>1</a:t>
            </a:r>
            <a:r>
              <a:rPr lang="en-US" dirty="0" smtClean="0"/>
              <a:t> = exp</a:t>
            </a:r>
            <a:r>
              <a:rPr lang="en-US" baseline="-25000" dirty="0" smtClean="0"/>
              <a:t>2</a:t>
            </a:r>
            <a:r>
              <a:rPr lang="en-US" dirty="0" smtClean="0"/>
              <a:t>;</a:t>
            </a:r>
          </a:p>
          <a:p>
            <a:pPr lvl="1" eaLnBrk="1" hangingPunct="1"/>
            <a:r>
              <a:rPr lang="en-US" dirty="0" smtClean="0"/>
              <a:t>exp</a:t>
            </a:r>
            <a:r>
              <a:rPr lang="en-US" baseline="-25000" dirty="0" smtClean="0"/>
              <a:t>1</a:t>
            </a:r>
            <a:r>
              <a:rPr lang="en-US" dirty="0" smtClean="0"/>
              <a:t>.env = </a:t>
            </a:r>
            <a:r>
              <a:rPr lang="en-US" dirty="0" err="1" smtClean="0"/>
              <a:t>stmt.env</a:t>
            </a:r>
            <a:endParaRPr lang="en-US" dirty="0" smtClean="0"/>
          </a:p>
          <a:p>
            <a:pPr lvl="1" eaLnBrk="1" hangingPunct="1"/>
            <a:r>
              <a:rPr lang="en-US" dirty="0" smtClean="0"/>
              <a:t>exp</a:t>
            </a:r>
            <a:r>
              <a:rPr lang="en-US" baseline="-25000" dirty="0" smtClean="0"/>
              <a:t>2</a:t>
            </a:r>
            <a:r>
              <a:rPr lang="en-US" dirty="0" smtClean="0"/>
              <a:t>.env = </a:t>
            </a:r>
            <a:r>
              <a:rPr lang="en-US" dirty="0" err="1" smtClean="0"/>
              <a:t>stmt.env</a:t>
            </a:r>
            <a:endParaRPr lang="en-US" dirty="0" smtClean="0"/>
          </a:p>
          <a:p>
            <a:pPr lvl="1" eaLnBrk="1" hangingPunct="1"/>
            <a:r>
              <a:rPr lang="en-US" dirty="0" smtClean="0"/>
              <a:t>Error if exp2.type is not assignment </a:t>
            </a:r>
            <a:r>
              <a:rPr lang="en-US" dirty="0" err="1" smtClean="0"/>
              <a:t>compatibile</a:t>
            </a:r>
            <a:r>
              <a:rPr lang="en-US" dirty="0" smtClean="0"/>
              <a:t> with exp1.type</a:t>
            </a:r>
          </a:p>
          <a:p>
            <a:pPr lvl="1" eaLnBrk="1" hangingPunct="1"/>
            <a:r>
              <a:rPr lang="en-US" dirty="0" smtClean="0"/>
              <a:t>error if exp</a:t>
            </a:r>
            <a:r>
              <a:rPr lang="en-US" baseline="-25000" dirty="0" smtClean="0"/>
              <a:t>1</a:t>
            </a:r>
            <a:r>
              <a:rPr lang="en-US" dirty="0" smtClean="0"/>
              <a:t>.kind is not </a:t>
            </a:r>
            <a:r>
              <a:rPr lang="en-US" dirty="0" err="1" smtClean="0"/>
              <a:t>var</a:t>
            </a:r>
            <a:r>
              <a:rPr lang="en-US" dirty="0" smtClean="0"/>
              <a:t> (can’t be 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00014E0-32A5-41A4-9565-B1BC24819DE3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638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1B39B2D-B599-4BE2-B6D4-52CE320D7D4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we need to know to compile this?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class C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int a;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C(int initial)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a = initial;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void setA(int val)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a = val;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}</a:t>
            </a:r>
          </a:p>
        </p:txBody>
      </p:sp>
      <p:sp>
        <p:nvSpPr>
          <p:cNvPr id="16391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class Main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public static void main(){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C c = new C(17);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c.setA(42);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}</a:t>
            </a:r>
          </a:p>
        </p:txBody>
      </p:sp>
      <p:sp>
        <p:nvSpPr>
          <p:cNvPr id="16392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572000" y="19812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B9604C-6092-4A52-9107-7BD25A200F0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DD2D18C-3E21-459E-99D0-26A116EFED6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 x; x = x + 1;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Extensions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can be extended to handle sequences of declarations and statements</a:t>
            </a:r>
          </a:p>
          <a:p>
            <a:pPr lvl="1"/>
            <a:r>
              <a:rPr lang="en-US" dirty="0" smtClean="0"/>
              <a:t>Sequence of declarations builds up a combined environment – each </a:t>
            </a:r>
            <a:r>
              <a:rPr lang="en-US" dirty="0" err="1" smtClean="0"/>
              <a:t>decl</a:t>
            </a:r>
            <a:r>
              <a:rPr lang="en-US" dirty="0" smtClean="0"/>
              <a:t> synthesizes a new environment from previous plus new binding</a:t>
            </a:r>
          </a:p>
          <a:p>
            <a:pPr lvl="1"/>
            <a:r>
              <a:rPr lang="en-US" dirty="0" smtClean="0"/>
              <a:t>Full environment is passed down to statements and expressions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0D5A6FB-BEDD-443E-B040-56F4D8A6F99C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60590F06-43F3-4FA3-BD07-5167545B8D62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are </a:t>
            </a:r>
            <a:r>
              <a:rPr lang="en-US" dirty="0" err="1" smtClean="0"/>
              <a:t>equational</a:t>
            </a:r>
            <a:r>
              <a:rPr lang="en-US" dirty="0" smtClean="0"/>
              <a:t> (functional) computations </a:t>
            </a:r>
          </a:p>
          <a:p>
            <a:r>
              <a:rPr lang="en-US" dirty="0" smtClean="0"/>
              <a:t>This can be automated, provided the attribute equations are non-circular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Non-local computation</a:t>
            </a:r>
          </a:p>
          <a:p>
            <a:pPr lvl="1"/>
            <a:r>
              <a:rPr lang="en-US" dirty="0" smtClean="0"/>
              <a:t>Can’t afford to literally pass around copies of large, aggregate structures like environments</a:t>
            </a:r>
          </a:p>
        </p:txBody>
      </p:sp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4385C9-4667-4E77-9145-A5DA15E58B48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73B3E0E8-1E0E-4A2D-BE55-E75783A50E12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D72610-E9E7-4A47-A328-CAB203485EC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FCFDD39-C7D3-4D61-AEA0-8628B00D476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Practice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Attribute grammars give us a good way of thinking about how to structure semantic checks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Symbol tables will hold environment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Add fields to AST nodes to refer to appropriate attributes (symbol table entries for identifiers, types for expressions,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Put in appropriate places in AST class </a:t>
            </a:r>
            <a:r>
              <a:rPr lang="en-US" sz="2400" dirty="0" err="1" smtClean="0"/>
              <a:t>heirarchy</a:t>
            </a:r>
            <a:r>
              <a:rPr lang="en-US" sz="2400" dirty="0" smtClean="0"/>
              <a:t> – most statements don’t need types, for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Symbol Tables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 identifiers to </a:t>
            </a:r>
            <a:br>
              <a:rPr lang="en-US" dirty="0" smtClean="0"/>
            </a:br>
            <a:r>
              <a:rPr lang="en-US" dirty="0" smtClean="0"/>
              <a:t>&lt;type, kind, location, other properties&gt;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Lookup(id) =&gt; information</a:t>
            </a:r>
          </a:p>
          <a:p>
            <a:pPr lvl="1"/>
            <a:r>
              <a:rPr lang="en-US" dirty="0" smtClean="0"/>
              <a:t>Enter(id, information)</a:t>
            </a:r>
          </a:p>
          <a:p>
            <a:pPr lvl="1"/>
            <a:r>
              <a:rPr lang="en-US" dirty="0" smtClean="0"/>
              <a:t>Open/close scopes</a:t>
            </a:r>
          </a:p>
          <a:p>
            <a:r>
              <a:rPr lang="en-US" dirty="0" smtClean="0"/>
              <a:t>Semantic pass</a:t>
            </a:r>
          </a:p>
          <a:p>
            <a:pPr lvl="1"/>
            <a:r>
              <a:rPr lang="en-US" dirty="0" smtClean="0"/>
              <a:t>Build tables first from declarations</a:t>
            </a:r>
          </a:p>
          <a:p>
            <a:pPr lvl="1"/>
            <a:r>
              <a:rPr lang="en-US" dirty="0" smtClean="0"/>
              <a:t>Use information to check semantic rules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F7676AF-6162-4A27-A763-504576906F23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FA0090A5-9D42-45E8-9230-3A6F856B83B0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Aside: </a:t>
            </a:r>
            <a:br>
              <a:rPr lang="en-US" smtClean="0"/>
            </a:br>
            <a:r>
              <a:rPr lang="en-US" smtClean="0"/>
              <a:t>Implementing Symbol Tables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Big topic in classical compiler courses: implementing a hashed symbol table</a:t>
            </a:r>
          </a:p>
          <a:p>
            <a:r>
              <a:rPr lang="en-US" dirty="0" smtClean="0"/>
              <a:t>These days: use the collection classes that are provided with the standard libraries (Java, C#, C++, ML, Haskell, etc.)</a:t>
            </a:r>
          </a:p>
          <a:p>
            <a:pPr lvl="1"/>
            <a:r>
              <a:rPr lang="en-US" dirty="0" smtClean="0"/>
              <a:t>Then tune &amp; optimize if it really matters</a:t>
            </a:r>
          </a:p>
          <a:p>
            <a:pPr lvl="2"/>
            <a:r>
              <a:rPr lang="en-US" dirty="0" smtClean="0"/>
              <a:t>In production compilers, it really matters</a:t>
            </a:r>
          </a:p>
          <a:p>
            <a:r>
              <a:rPr lang="en-US" dirty="0" smtClean="0"/>
              <a:t>For Java:</a:t>
            </a:r>
          </a:p>
          <a:p>
            <a:pPr lvl="1"/>
            <a:r>
              <a:rPr lang="en-US" dirty="0" smtClean="0"/>
              <a:t>Map (</a:t>
            </a:r>
            <a:r>
              <a:rPr lang="en-US" dirty="0" err="1" smtClean="0"/>
              <a:t>HashMap</a:t>
            </a:r>
            <a:r>
              <a:rPr lang="en-US" dirty="0" smtClean="0"/>
              <a:t>) will solve most cases</a:t>
            </a:r>
          </a:p>
          <a:p>
            <a:pPr lvl="1"/>
            <a:r>
              <a:rPr lang="en-US" dirty="0" smtClean="0"/>
              <a:t>List (</a:t>
            </a:r>
            <a:r>
              <a:rPr lang="en-US" dirty="0" err="1" smtClean="0"/>
              <a:t>ArrayList</a:t>
            </a:r>
            <a:r>
              <a:rPr lang="en-US" dirty="0" smtClean="0"/>
              <a:t>) for ordered lists (parameters, etc.)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6E01642-75F4-4F98-97C1-492F85B22D32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1B32C146-BFC0-4B80-9E8D-D72222FBB15F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Symbol Tables for MiniJava (1)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Global – Per Program Information</a:t>
            </a:r>
          </a:p>
          <a:p>
            <a:pPr lvl="1"/>
            <a:r>
              <a:rPr lang="en-US" smtClean="0"/>
              <a:t>Single global table to map class names to per-class symbol tables</a:t>
            </a:r>
          </a:p>
          <a:p>
            <a:pPr lvl="2"/>
            <a:r>
              <a:rPr lang="en-US" smtClean="0"/>
              <a:t>Created in a pass over class definitions in AST</a:t>
            </a:r>
          </a:p>
          <a:p>
            <a:pPr lvl="2"/>
            <a:r>
              <a:rPr lang="en-US" smtClean="0"/>
              <a:t>Used in remaining parts of compiler to check field/method names and extract information about them</a:t>
            </a:r>
            <a:endParaRPr lang="en-US" dirty="0" smtClean="0"/>
          </a:p>
        </p:txBody>
      </p:sp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8D51EF1-D6ED-472C-AF8B-2484B9E5CFD3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1191BF3F-204F-411B-8F7D-0EBB6ED459C0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Symbol Tables for MiniJava (2)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Global – Per Class Information</a:t>
            </a:r>
          </a:p>
          <a:p>
            <a:pPr lvl="1"/>
            <a:r>
              <a:rPr lang="en-US" dirty="0" smtClean="0"/>
              <a:t>1 Symbol table for each class</a:t>
            </a:r>
          </a:p>
          <a:p>
            <a:pPr lvl="2"/>
            <a:r>
              <a:rPr lang="en-US" dirty="0" smtClean="0"/>
              <a:t>1 entry per method/field declared in the class</a:t>
            </a:r>
          </a:p>
          <a:p>
            <a:pPr lvl="3"/>
            <a:r>
              <a:rPr lang="en-US" dirty="0" smtClean="0"/>
              <a:t>Contents: type information, public/private, parameter types (for methods), storage locations (later), etc.</a:t>
            </a:r>
          </a:p>
          <a:p>
            <a:pPr lvl="2"/>
            <a:r>
              <a:rPr lang="en-US" dirty="0" smtClean="0"/>
              <a:t>In full Java, need multiple symbol tables (or more complex symbol table) per class or some way to handle multiple namespaces</a:t>
            </a:r>
          </a:p>
          <a:p>
            <a:pPr lvl="3"/>
            <a:r>
              <a:rPr lang="en-US" dirty="0" smtClean="0"/>
              <a:t>Ex: The same identifier can name both a method and a field in a class.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C8963D-8A89-4C44-8FC7-B3ADD8D5D32D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811E70E-D55F-45B8-B834-8BFC27A69C95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Symbol Tables for MiniJava (3)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Global (cont)</a:t>
            </a:r>
          </a:p>
          <a:p>
            <a:pPr lvl="1"/>
            <a:r>
              <a:rPr lang="en-US" smtClean="0"/>
              <a:t>All global tables persist throughout the compilation</a:t>
            </a:r>
          </a:p>
          <a:p>
            <a:pPr lvl="2"/>
            <a:r>
              <a:rPr lang="en-US" smtClean="0"/>
              <a:t>And beyond in a real Java or C# compiler…</a:t>
            </a:r>
          </a:p>
          <a:p>
            <a:pPr lvl="3"/>
            <a:r>
              <a:rPr lang="en-US" smtClean="0"/>
              <a:t>(e.g., symbolic information in Java .class files, MSIL data, link-time optimization information)</a:t>
            </a:r>
            <a:endParaRPr lang="en-US" dirty="0" smtClean="0"/>
          </a:p>
        </p:txBody>
      </p:sp>
      <p:sp>
        <p:nvSpPr>
          <p:cNvPr id="5222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66A5A4C-3774-4EA1-A09E-9ACBB8D95616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71261BC-E447-4606-AA56-6E37B9081081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B44A2D-13E4-4BFE-9E79-D8BBE7A42D80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A9081478-CA69-48B8-A28F-52D6B1CCE5B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Symbol Tables for MiniJava (4)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local symbol table for each method</a:t>
            </a:r>
          </a:p>
          <a:p>
            <a:pPr lvl="1" eaLnBrk="1" hangingPunct="1"/>
            <a:r>
              <a:rPr lang="en-US" dirty="0" smtClean="0"/>
              <a:t>1 entry for each local variable or parameter</a:t>
            </a:r>
          </a:p>
          <a:p>
            <a:pPr lvl="2" eaLnBrk="1" hangingPunct="1"/>
            <a:r>
              <a:rPr lang="en-US" dirty="0" smtClean="0"/>
              <a:t>Contents: type information, storage locations (later), etc.</a:t>
            </a:r>
          </a:p>
          <a:p>
            <a:pPr lvl="1" eaLnBrk="1" hangingPunct="1"/>
            <a:r>
              <a:rPr lang="en-US" dirty="0" smtClean="0"/>
              <a:t>Needed only while compiling the method; can discard when done</a:t>
            </a:r>
          </a:p>
          <a:p>
            <a:pPr lvl="2" eaLnBrk="1" hangingPunct="1"/>
            <a:r>
              <a:rPr lang="en-US" dirty="0" smtClean="0"/>
              <a:t>But if method is processed in several passes the tables need to persist</a:t>
            </a:r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C3DEEC-843F-4B62-A81A-93B29D47572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7644566B-CDA8-44EF-A694-840FF1269B0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Beyond Syntax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There is a level of correctness that is not captured by a context-free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Has a variable been declared?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Are types consistent in an expression?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the assignment x=y, is y assignable to x?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Does a method call have the right number and types of parameters?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a selector p.q, is q a method or field of class instance p?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Is variable x guaranteed to be initialized before it is used?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Could p be null when p.q is executed?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Etc. etc.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D9CDCAF-1D64-4178-8F9E-0ED3420C727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5E7B092C-6F2E-4127-9899-3F52132C47D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Beyond MiniJava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What we aren’t dealing with: nested scopes</a:t>
            </a:r>
          </a:p>
          <a:p>
            <a:pPr lvl="1" eaLnBrk="1" hangingPunct="1"/>
            <a:r>
              <a:rPr lang="en-US" sz="2400" dirty="0" smtClean="0"/>
              <a:t>Inner classes</a:t>
            </a:r>
          </a:p>
          <a:p>
            <a:pPr lvl="1" eaLnBrk="1" hangingPunct="1"/>
            <a:r>
              <a:rPr lang="en-US" sz="2400" dirty="0" smtClean="0"/>
              <a:t>Nested scopes in methods – reuse of identifiers in parallel or inner scopes, nested functions (ML, Pascal, …)</a:t>
            </a:r>
          </a:p>
          <a:p>
            <a:pPr eaLnBrk="1" hangingPunct="1"/>
            <a:r>
              <a:rPr lang="en-US" sz="2800" dirty="0" smtClean="0"/>
              <a:t>Basic idea: new symbol tables for inner scopes, linked to surrounding scope’s table</a:t>
            </a:r>
          </a:p>
          <a:p>
            <a:pPr lvl="1" eaLnBrk="1" hangingPunct="1"/>
            <a:r>
              <a:rPr lang="en-US" sz="2400" dirty="0" smtClean="0"/>
              <a:t>Look for identifier in inner scope; if not found look in surrounding scope (recursively)</a:t>
            </a:r>
          </a:p>
          <a:p>
            <a:pPr lvl="1" eaLnBrk="1" hangingPunct="1"/>
            <a:r>
              <a:rPr lang="en-US" sz="2400" dirty="0" smtClean="0"/>
              <a:t>Pop back up on scope exit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CF20A0-96CC-47CB-8AAC-CD881338777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D6DD12E-BE50-4891-ACE4-2E96CBBF882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Engineering Issues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practice, want to retain O(1) lookup</a:t>
            </a:r>
          </a:p>
          <a:p>
            <a:pPr lvl="1" eaLnBrk="1" hangingPunct="1"/>
            <a:r>
              <a:rPr lang="en-US" dirty="0" smtClean="0"/>
              <a:t>Use hash tables with additional information to get the scope nesting right</a:t>
            </a:r>
          </a:p>
          <a:p>
            <a:pPr lvl="2" eaLnBrk="1" hangingPunct="1"/>
            <a:r>
              <a:rPr lang="en-US" dirty="0" smtClean="0"/>
              <a:t>Scope entry/exit operations</a:t>
            </a:r>
          </a:p>
          <a:p>
            <a:pPr eaLnBrk="1" hangingPunct="1"/>
            <a:r>
              <a:rPr lang="en-US" dirty="0" smtClean="0"/>
              <a:t>In </a:t>
            </a:r>
            <a:r>
              <a:rPr lang="en-US" dirty="0" err="1" smtClean="0"/>
              <a:t>multipass</a:t>
            </a:r>
            <a:r>
              <a:rPr lang="en-US" dirty="0" smtClean="0"/>
              <a:t> compilers, symbol table info needs to persist after analysis of inner scopes for use on later passes</a:t>
            </a:r>
          </a:p>
          <a:p>
            <a:pPr lvl="1" eaLnBrk="1" hangingPunct="1"/>
            <a:r>
              <a:rPr lang="en-US" dirty="0" smtClean="0"/>
              <a:t>See a compiler textbook for ideas &amp;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95979E-BB31-4CFD-AEF2-CCFC99D3AFF6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7C23F85-8F29-4E5B-93AD-36C70A44834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Recovery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What to do when an undeclared identifier is encountered?</a:t>
            </a:r>
          </a:p>
          <a:p>
            <a:pPr lvl="1" eaLnBrk="1" hangingPunct="1"/>
            <a:r>
              <a:rPr lang="en-US" sz="2400" dirty="0" smtClean="0"/>
              <a:t>Only complain once (Why?)</a:t>
            </a:r>
          </a:p>
          <a:p>
            <a:pPr lvl="1" eaLnBrk="1" hangingPunct="1"/>
            <a:r>
              <a:rPr lang="en-US" sz="2400" dirty="0" smtClean="0"/>
              <a:t>Can forge a symbol table entry for it once you’ve complained so it will be found in the future</a:t>
            </a:r>
          </a:p>
          <a:p>
            <a:pPr lvl="1" eaLnBrk="1" hangingPunct="1"/>
            <a:r>
              <a:rPr lang="en-US" sz="2400" dirty="0" smtClean="0"/>
              <a:t>Assign the forged entry a type of “unknown”</a:t>
            </a:r>
          </a:p>
          <a:p>
            <a:pPr lvl="1" eaLnBrk="1" hangingPunct="1"/>
            <a:r>
              <a:rPr lang="en-US" sz="2400" dirty="0" smtClean="0"/>
              <a:t>“Unknown” is the type of all malformed expressions and is compatible with all other types </a:t>
            </a:r>
          </a:p>
          <a:p>
            <a:pPr lvl="2" eaLnBrk="1" hangingPunct="1"/>
            <a:r>
              <a:rPr lang="en-US" sz="2000" dirty="0" smtClean="0"/>
              <a:t>Can avoid redundant error messages (how?)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7D80BBB-140B-4EE0-A3CB-038699BD6D2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I-</a:t>
            </a:r>
            <a:fld id="{2B729EAF-C235-4B21-AD8E-24353FBFA2B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“Predefined” Things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82688" y="2017712"/>
            <a:ext cx="7772400" cy="430688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Many languages have some “predefined” items (functions, classes, standard library, …)</a:t>
            </a:r>
          </a:p>
          <a:p>
            <a:pPr eaLnBrk="1" hangingPunct="1">
              <a:defRPr/>
            </a:pPr>
            <a:r>
              <a:rPr lang="en-US" dirty="0" smtClean="0"/>
              <a:t>Include initialization code or declarations in the compiler to manually create symbol table entries for these when the compiler starts up</a:t>
            </a:r>
          </a:p>
          <a:p>
            <a:pPr lvl="1" eaLnBrk="1" hangingPunct="1">
              <a:defRPr/>
            </a:pPr>
            <a:r>
              <a:rPr lang="en-US" dirty="0" smtClean="0"/>
              <a:t>Rest of compiler generally doesn’t need to know the difference between “</a:t>
            </a:r>
            <a:r>
              <a:rPr lang="en-US" dirty="0" err="1" smtClean="0"/>
              <a:t>predeclared</a:t>
            </a:r>
            <a:r>
              <a:rPr lang="en-US" dirty="0" smtClean="0"/>
              <a:t>” items and ones found in the program</a:t>
            </a:r>
          </a:p>
          <a:p>
            <a:pPr lvl="1" eaLnBrk="1" hangingPunct="1">
              <a:defRPr/>
            </a:pPr>
            <a:r>
              <a:rPr lang="en-US" dirty="0" smtClean="0"/>
              <a:t>Possible to put “standard prelude” information in a file or data resource and use that to initialize</a:t>
            </a:r>
          </a:p>
          <a:p>
            <a:pPr lvl="2" eaLnBrk="1" hangingPunct="1">
              <a:defRPr/>
            </a:pPr>
            <a:r>
              <a:rPr lang="en-US" dirty="0" smtClean="0"/>
              <a:t>Tradeoffs?</a:t>
            </a:r>
          </a:p>
        </p:txBody>
      </p:sp>
    </p:spTree>
    <p:extLst>
      <p:ext uri="{BB962C8B-B14F-4D97-AF65-F5344CB8AC3E}">
        <p14:creationId xmlns:p14="http://schemas.microsoft.com/office/powerpoint/2010/main" val="30787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F2069B0-6D08-4095-8C53-AD99F7972DD8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7AA0F2D-30FA-41E5-AA1F-0BBDEC588441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Classical roles of types in programming languages</a:t>
            </a:r>
          </a:p>
          <a:p>
            <a:pPr lvl="1" eaLnBrk="1" hangingPunct="1"/>
            <a:r>
              <a:rPr lang="en-US" smtClean="0"/>
              <a:t>Run-time safety</a:t>
            </a:r>
          </a:p>
          <a:p>
            <a:pPr lvl="1" eaLnBrk="1" hangingPunct="1"/>
            <a:r>
              <a:rPr lang="en-US" smtClean="0"/>
              <a:t>Compile-time error detection</a:t>
            </a:r>
          </a:p>
          <a:p>
            <a:pPr lvl="1" eaLnBrk="1" hangingPunct="1"/>
            <a:r>
              <a:rPr lang="en-US" smtClean="0"/>
              <a:t>Improved expressiveness (method or operator overloading, for example)</a:t>
            </a:r>
          </a:p>
          <a:p>
            <a:pPr lvl="1" eaLnBrk="1" hangingPunct="1"/>
            <a:r>
              <a:rPr lang="en-US" smtClean="0"/>
              <a:t>Provide information to optimizer</a:t>
            </a:r>
          </a:p>
        </p:txBody>
      </p:sp>
    </p:spTree>
    <p:extLst>
      <p:ext uri="{BB962C8B-B14F-4D97-AF65-F5344CB8AC3E}">
        <p14:creationId xmlns:p14="http://schemas.microsoft.com/office/powerpoint/2010/main" val="591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Static vs. dynamic typing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smtClean="0"/>
              <a:t>• static: checking done prior to execution (e.g. compile-time)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smtClean="0"/>
              <a:t>• dynamic: checking during execution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Strong vs. weak typing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smtClean="0"/>
              <a:t>• strong: guarantees no illegal operations performed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smtClean="0"/>
              <a:t>• weak: can’t make guarantees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Caveats: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Hybrids common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Inconsistent usage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	common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“untyped,” “typeless”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	could mean dynamic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	or weak</a:t>
            </a:r>
            <a:endParaRPr lang="en-US" sz="2400" smtClean="0"/>
          </a:p>
        </p:txBody>
      </p:sp>
      <p:graphicFrame>
        <p:nvGraphicFramePr>
          <p:cNvPr id="66564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06585562"/>
              </p:ext>
            </p:extLst>
          </p:nvPr>
        </p:nvGraphicFramePr>
        <p:xfrm>
          <a:off x="3429000" y="4267200"/>
          <a:ext cx="5181600" cy="1828800"/>
        </p:xfrm>
        <a:graphic>
          <a:graphicData uri="http://schemas.openxmlformats.org/drawingml/2006/table">
            <a:tbl>
              <a:tblPr/>
              <a:tblGrid>
                <a:gridCol w="1143000"/>
                <a:gridCol w="1828800"/>
                <a:gridCol w="2209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dynamic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Java, SML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Scheme, Ruby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02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7BD40A8-1363-4802-8206-123A88AD9A1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6103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4925FE7-43AD-4016-A897-FEB66D45E33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C087CA-3A51-4D8C-9340-111855852E6F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B4488B6-8FC4-40A0-89A7-31EE4F5C89ED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Systems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Types</a:t>
            </a:r>
          </a:p>
          <a:p>
            <a:pPr lvl="1" eaLnBrk="1" hangingPunct="1"/>
            <a:r>
              <a:rPr lang="en-US" smtClean="0"/>
              <a:t>Fundamental, atomic types</a:t>
            </a:r>
          </a:p>
          <a:p>
            <a:pPr lvl="1" eaLnBrk="1" hangingPunct="1"/>
            <a:r>
              <a:rPr lang="en-US" smtClean="0"/>
              <a:t>Typical examples: int, double, char</a:t>
            </a:r>
          </a:p>
          <a:p>
            <a:pPr eaLnBrk="1" hangingPunct="1"/>
            <a:r>
              <a:rPr lang="en-US" smtClean="0"/>
              <a:t>Compound/Constructed Types</a:t>
            </a:r>
          </a:p>
          <a:p>
            <a:pPr lvl="1" eaLnBrk="1" hangingPunct="1"/>
            <a:r>
              <a:rPr lang="en-US" smtClean="0"/>
              <a:t>Built up from other types (recursively)</a:t>
            </a:r>
          </a:p>
          <a:p>
            <a:pPr lvl="1" eaLnBrk="1" hangingPunct="1"/>
            <a:r>
              <a:rPr lang="en-US" smtClean="0"/>
              <a:t>Constructors include arrays, records/ structs/classes, pointers, enumerations, functions, modules,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34E3373-56CC-48D3-962E-87D7A66CF4E5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8A51C9E-757E-43F3-95B7-932FB02C19DA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Representing Types </a:t>
            </a:r>
            <a:br>
              <a:rPr lang="en-US" dirty="0" smtClean="0"/>
            </a:br>
            <a:r>
              <a:rPr lang="en-US" dirty="0" smtClean="0"/>
              <a:t>in a Compiler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Create a shallow class hierarchy, for example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abstract class Type { … }   // or interface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class </a:t>
            </a:r>
            <a:r>
              <a:rPr lang="en-US" dirty="0" err="1" smtClean="0"/>
              <a:t>ClassType</a:t>
            </a:r>
            <a:r>
              <a:rPr lang="en-US" dirty="0" smtClean="0"/>
              <a:t> extends Type { … 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 	class </a:t>
            </a:r>
            <a:r>
              <a:rPr lang="en-US" dirty="0" err="1" smtClean="0"/>
              <a:t>BaseType</a:t>
            </a:r>
            <a:r>
              <a:rPr lang="en-US" dirty="0" smtClean="0"/>
              <a:t> extends Type { … }</a:t>
            </a:r>
          </a:p>
          <a:p>
            <a:pPr lvl="1" eaLnBrk="1" hangingPunct="1"/>
            <a:r>
              <a:rPr lang="en-US" dirty="0" smtClean="0"/>
              <a:t>Should not need too many of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err="1" smtClean="0"/>
              <a:t>vs</a:t>
            </a:r>
            <a:r>
              <a:rPr lang="en-US" dirty="0" smtClean="0"/>
              <a:t> ASTs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Types are not AST nodes!</a:t>
            </a:r>
          </a:p>
          <a:p>
            <a:r>
              <a:rPr lang="en-US" dirty="0" smtClean="0"/>
              <a:t>AST = abstract representation of source program (including source program type info)</a:t>
            </a:r>
          </a:p>
          <a:p>
            <a:r>
              <a:rPr lang="en-US" dirty="0" smtClean="0"/>
              <a:t>Types = abstract representation of types for semantics checks, inference, etc.</a:t>
            </a:r>
          </a:p>
          <a:p>
            <a:pPr lvl="1"/>
            <a:r>
              <a:rPr lang="en-US" dirty="0" smtClean="0"/>
              <a:t>Can include information not explicitly represented in the source code, or may describe types in ways more convenient for processing</a:t>
            </a:r>
          </a:p>
          <a:p>
            <a:r>
              <a:rPr lang="en-US" dirty="0" smtClean="0"/>
              <a:t>Be sure you have a separate “type” class hierarchy in your compiler distinct from the AST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9A9BC1D-4531-4121-BF32-C791B2F17869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I-</a:t>
            </a:r>
            <a:fld id="{DEBD750D-C3F7-4007-BFFF-8A00F3D2AEA6}" type="slidenum">
              <a:rPr lang="en-US" smtClean="0"/>
              <a:pPr/>
              <a:t>48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7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Base Types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each base type 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, others in other languages), create a single object to represent it</a:t>
            </a:r>
          </a:p>
          <a:p>
            <a:pPr lvl="1"/>
            <a:r>
              <a:rPr lang="en-US" dirty="0" smtClean="0"/>
              <a:t>Symbol table entries and AST nodes for expressions refer to these to represent type info</a:t>
            </a:r>
          </a:p>
          <a:p>
            <a:pPr lvl="1"/>
            <a:r>
              <a:rPr lang="en-US" dirty="0" smtClean="0"/>
              <a:t>Usually create at compiler startup</a:t>
            </a:r>
          </a:p>
          <a:p>
            <a:r>
              <a:rPr lang="en-US" dirty="0" smtClean="0"/>
              <a:t>Useful to create a type “void” object to tag functions that do not return a value </a:t>
            </a:r>
          </a:p>
          <a:p>
            <a:r>
              <a:rPr lang="en-US" dirty="0" smtClean="0"/>
              <a:t>Also useful to create a type “unknown” object for errors</a:t>
            </a:r>
          </a:p>
          <a:p>
            <a:pPr lvl="1"/>
            <a:r>
              <a:rPr lang="en-US" dirty="0" smtClean="0"/>
              <a:t>( “void” and “unknown” types reduce the need for special case code in various places in the type checker)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225DAE-5D5F-4285-A6C5-F1E08E3A3B34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F6B4053-AB28-4EBA-AA72-8C2DA16FC594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4863226-CFA6-4558-88A3-624720317A2C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E9412514-F449-4DAD-ADB0-72C512C030C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do we need to know to generate code?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Where are fields allocated in an object?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big are objects? (i.e., how much storage needs to be allocated by new)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Where are local variables stored when a method is called?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Which methods are associated with an object/class?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 particular, how do we figure out which method to call based on the run-time type of an object?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67CAEC4-961A-4A6D-BE03-DCC018C66C2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C5B24B0-4606-45F9-909D-8CBE7385E4E6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Types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idea: use appropriate “type constructor” object that refers to component types</a:t>
            </a:r>
          </a:p>
          <a:p>
            <a:pPr lvl="1" eaLnBrk="1" hangingPunct="1"/>
            <a:r>
              <a:rPr lang="en-US" dirty="0" smtClean="0"/>
              <a:t>Limited number of these – correspond directly to type constructors in the language (record/</a:t>
            </a:r>
            <a:r>
              <a:rPr lang="en-US" dirty="0" err="1" smtClean="0"/>
              <a:t>struct</a:t>
            </a:r>
            <a:r>
              <a:rPr lang="en-US" dirty="0" smtClean="0"/>
              <a:t>, class, array, function,…)</a:t>
            </a:r>
          </a:p>
          <a:p>
            <a:pPr lvl="1" eaLnBrk="1" hangingPunct="1"/>
            <a:r>
              <a:rPr lang="en-US" dirty="0" smtClean="0"/>
              <a:t>A compound type is a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Class Types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Type for: class Id { fields and methods }</a:t>
            </a:r>
          </a:p>
          <a:p>
            <a:pPr marL="457200" lvl="1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ClassType</a:t>
            </a:r>
            <a:r>
              <a:rPr lang="en-US" dirty="0" smtClean="0"/>
              <a:t> extends Type {</a:t>
            </a:r>
          </a:p>
          <a:p>
            <a:pPr marL="457200" lvl="1" indent="0">
              <a:buNone/>
            </a:pPr>
            <a:r>
              <a:rPr lang="en-US" dirty="0" smtClean="0"/>
              <a:t>	Type </a:t>
            </a:r>
            <a:r>
              <a:rPr lang="en-US" dirty="0" err="1" smtClean="0"/>
              <a:t>baseClassType</a:t>
            </a:r>
            <a:r>
              <a:rPr lang="en-US" dirty="0" smtClean="0"/>
              <a:t>;    // ref to base class</a:t>
            </a:r>
          </a:p>
          <a:p>
            <a:pPr marL="457200" lvl="1" indent="0">
              <a:buNone/>
            </a:pPr>
            <a:r>
              <a:rPr lang="en-US" dirty="0" smtClean="0"/>
              <a:t>	Map fields;		   // type info for fields</a:t>
            </a:r>
          </a:p>
          <a:p>
            <a:pPr marL="457200" lvl="1" indent="0">
              <a:buNone/>
            </a:pPr>
            <a:r>
              <a:rPr lang="en-US" dirty="0" smtClean="0"/>
              <a:t>	Map methods;		   // type info for methods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(Note: may not want to do this literally depending on how class symbol tables are represented; i.e., class symbol tables might be useful as the representation of the class type.)</a:t>
            </a:r>
          </a:p>
        </p:txBody>
      </p:sp>
      <p:sp>
        <p:nvSpPr>
          <p:cNvPr id="6246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5A1A2D-4C29-4CC4-B8D2-D4FAEDC197F5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2E3DDAE-23E2-408A-A682-D99671CEFDD3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1EF0EAC-AA6C-4200-B97E-7E276F45F14D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A2E47B9-91D5-4F15-91A0-FDEE36C88628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Types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regular Java this is simple: only possibility is # of dimensions and element type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class ArrayType extends Type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int nDims;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Type elementType;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8DDC516-E4F8-4AF9-8FF6-1BC59AB5647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E0B20914-A610-4814-8664-DF39A524786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Types for Pascal &amp;c.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Pascal allows arrays to be indexed by any discrete type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array[</a:t>
            </a:r>
            <a:r>
              <a:rPr lang="en-US" dirty="0" err="1" smtClean="0"/>
              <a:t>indexType</a:t>
            </a:r>
            <a:r>
              <a:rPr lang="en-US" dirty="0" smtClean="0"/>
              <a:t>] of </a:t>
            </a:r>
            <a:r>
              <a:rPr lang="en-US" dirty="0" err="1" smtClean="0"/>
              <a:t>elementType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Element type can be any other type, including an array (i.e., 2-D array = 1-D array of 1-D arrays)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class </a:t>
            </a:r>
            <a:r>
              <a:rPr lang="en-US" sz="2400" dirty="0" err="1" smtClean="0"/>
              <a:t>GeneralArrayType</a:t>
            </a:r>
            <a:r>
              <a:rPr lang="en-US" sz="2400" dirty="0" smtClean="0"/>
              <a:t> extends Type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Type </a:t>
            </a:r>
            <a:r>
              <a:rPr lang="en-US" sz="2400" dirty="0" err="1" smtClean="0"/>
              <a:t>indexType</a:t>
            </a:r>
            <a:r>
              <a:rPr lang="en-US" sz="2400" dirty="0" smtClean="0"/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Type </a:t>
            </a:r>
            <a:r>
              <a:rPr lang="en-US" sz="2400" dirty="0" err="1" smtClean="0"/>
              <a:t>elementType</a:t>
            </a:r>
            <a:r>
              <a:rPr lang="en-US" sz="2400" dirty="0" smtClean="0"/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044340-AD62-4C95-B044-0D6E19DC30F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FA5CEF9-0E37-43E1-B888-C39AFB9164C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Methods/Functions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Type of a method is its result type plus an ordered list of parameter types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class MethodType extends Type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Type resultType;	     // type or “void”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List parameterTypes;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}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/>
          </a:p>
          <a:p>
            <a:pPr lvl="1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D64EBE-ACC3-4CEB-8002-3F24CE39DF8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62AD1FEF-4C98-4DEC-B2C7-6B5292504FC9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Equivalance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base types this is simple</a:t>
            </a:r>
          </a:p>
          <a:p>
            <a:pPr lvl="1" eaLnBrk="1" hangingPunct="1"/>
            <a:r>
              <a:rPr lang="en-US" dirty="0" smtClean="0"/>
              <a:t>Types are the same if they are identical</a:t>
            </a:r>
          </a:p>
          <a:p>
            <a:pPr lvl="2" eaLnBrk="1" hangingPunct="1"/>
            <a:r>
              <a:rPr lang="en-US" dirty="0" smtClean="0"/>
              <a:t>Pointer comparison in the type checker</a:t>
            </a:r>
          </a:p>
          <a:p>
            <a:pPr lvl="1" eaLnBrk="1" hangingPunct="1"/>
            <a:r>
              <a:rPr lang="en-US" dirty="0" smtClean="0"/>
              <a:t>Normally there are well defined rules for coercions between arithmetic types</a:t>
            </a:r>
          </a:p>
          <a:p>
            <a:pPr lvl="2" eaLnBrk="1" hangingPunct="1"/>
            <a:r>
              <a:rPr lang="en-US" dirty="0" smtClean="0"/>
              <a:t>Compiler inserts these automatically or when requested by programmer (casts) – often requires inserting cast/conversion AST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3F02DE-EFBD-41E8-AD97-7C4FDC2DB5F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5103F471-D9ED-4900-8641-5574A1CC75D7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Equivalence for Compound Types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Two basic strategies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chemeClr val="folHlink"/>
                </a:solidFill>
              </a:rPr>
              <a:t>Structural equivalence</a:t>
            </a:r>
            <a:r>
              <a:rPr lang="en-US" smtClean="0">
                <a:solidFill>
                  <a:schemeClr val="folHlink"/>
                </a:solidFill>
              </a:rPr>
              <a:t>:</a:t>
            </a:r>
            <a:r>
              <a:rPr lang="en-US" smtClean="0"/>
              <a:t> two types are the same if they are the same kind of type and their component types are equivalent, recursively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chemeClr val="folHlink"/>
                </a:solidFill>
              </a:rPr>
              <a:t>Name equivalence</a:t>
            </a:r>
            <a:r>
              <a:rPr lang="en-US" smtClean="0">
                <a:solidFill>
                  <a:schemeClr val="folHlink"/>
                </a:solidFill>
              </a:rPr>
              <a:t>:</a:t>
            </a:r>
            <a:r>
              <a:rPr lang="en-US" smtClean="0"/>
              <a:t> two types are the same only if they have the same name, even if their structures match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Different language design philosophies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799211-C491-4E66-994E-50B7BACBC2E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9D85C8B-5F3A-493E-ABBF-A4BEB93F95AE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Equivalence and Inheritance 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Suppose we have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class Base { … 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class Extended extends Base { … }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variable declared with type Base has a </a:t>
            </a:r>
            <a:r>
              <a:rPr lang="en-US" sz="2800" i="1" smtClean="0">
                <a:solidFill>
                  <a:schemeClr val="folHlink"/>
                </a:solidFill>
              </a:rPr>
              <a:t>compile-time</a:t>
            </a:r>
            <a:r>
              <a:rPr lang="en-US" sz="2800" smtClean="0">
                <a:solidFill>
                  <a:schemeClr val="folHlink"/>
                </a:solidFill>
              </a:rPr>
              <a:t> </a:t>
            </a:r>
            <a:r>
              <a:rPr lang="en-US" sz="2800" i="1" smtClean="0">
                <a:solidFill>
                  <a:schemeClr val="folHlink"/>
                </a:solidFill>
              </a:rPr>
              <a:t>type</a:t>
            </a:r>
            <a:r>
              <a:rPr lang="en-US" sz="2800" smtClean="0"/>
              <a:t> of Base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During execution, that variable may refer to an object of class Base or any of its subclasses like Extended (or can be null, which is compatible with all class types)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Sometimes called the </a:t>
            </a:r>
            <a:r>
              <a:rPr lang="en-US" sz="2400" i="1" smtClean="0">
                <a:solidFill>
                  <a:schemeClr val="folHlink"/>
                </a:solidFill>
              </a:rPr>
              <a:t>runtime type</a:t>
            </a:r>
            <a:endParaRPr lang="en-US" sz="2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Various Notions of Equivalance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are usually several relations on types that we need to deal with:</a:t>
            </a:r>
          </a:p>
          <a:p>
            <a:pPr lvl="1"/>
            <a:r>
              <a:rPr lang="en-US" dirty="0" smtClean="0"/>
              <a:t>“is the same as”</a:t>
            </a:r>
          </a:p>
          <a:p>
            <a:pPr lvl="1"/>
            <a:r>
              <a:rPr lang="en-US" dirty="0" smtClean="0"/>
              <a:t>“is assignable to”</a:t>
            </a:r>
          </a:p>
          <a:p>
            <a:pPr lvl="1"/>
            <a:r>
              <a:rPr lang="en-US" dirty="0" smtClean="0"/>
              <a:t>“is same or a subclass of”</a:t>
            </a:r>
          </a:p>
          <a:p>
            <a:pPr lvl="1"/>
            <a:r>
              <a:rPr lang="en-US" dirty="0" smtClean="0"/>
              <a:t>“is convertible to”</a:t>
            </a:r>
          </a:p>
          <a:p>
            <a:r>
              <a:rPr lang="en-US" dirty="0" smtClean="0"/>
              <a:t>Be sure to check for the right one(s)</a:t>
            </a: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EB75C51-003C-447F-8FB4-267BA5A043ED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I-</a:t>
            </a:r>
            <a:fld id="{1EB7F889-19C4-42D9-93EA-024A214171F9}" type="slidenum">
              <a:rPr lang="en-US" smtClean="0"/>
              <a:pPr/>
              <a:t>58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23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8ED667-289E-476C-BFF6-79EC9CF32C30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B6AFAB-919A-4EBA-A343-B419D874F21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Compiler Functions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Create a handful of methods to decide different kinds of type compatibility: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Types are identical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Type t1 is assignment </a:t>
            </a:r>
            <a:r>
              <a:rPr lang="en-US" sz="2400" dirty="0" err="1" smtClean="0"/>
              <a:t>compatibile</a:t>
            </a:r>
            <a:r>
              <a:rPr lang="en-US" sz="2400" dirty="0" smtClean="0"/>
              <a:t> with t2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Parameter list is compatible with types of expressions in the call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Usual modularity reasons: isolates these decisions in one place and hides the actual type representation from the rest of the compiler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Probably belongs in the same package with the type representation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Semantic Analysis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2688" y="2017712"/>
            <a:ext cx="7580312" cy="43068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Main tasks:</a:t>
            </a:r>
          </a:p>
          <a:p>
            <a:pPr lvl="1"/>
            <a:r>
              <a:rPr lang="en-US" dirty="0" smtClean="0"/>
              <a:t>Extract types and other information from the program</a:t>
            </a:r>
          </a:p>
          <a:p>
            <a:pPr lvl="1"/>
            <a:r>
              <a:rPr lang="en-US" dirty="0" smtClean="0"/>
              <a:t>Check language rules that go beyond the context-free grammar</a:t>
            </a:r>
          </a:p>
          <a:p>
            <a:pPr lvl="1"/>
            <a:r>
              <a:rPr lang="en-US" dirty="0" smtClean="0"/>
              <a:t>Resolve names – connect declarations and uses</a:t>
            </a:r>
          </a:p>
          <a:p>
            <a:pPr lvl="1"/>
            <a:r>
              <a:rPr lang="en-US" dirty="0" smtClean="0"/>
              <a:t>“Understand” the program – last phase of front end</a:t>
            </a:r>
          </a:p>
          <a:p>
            <a:r>
              <a:rPr lang="en-US" dirty="0" smtClean="0"/>
              <a:t>Key data structures: symbol tables</a:t>
            </a:r>
          </a:p>
          <a:p>
            <a:pPr lvl="1"/>
            <a:r>
              <a:rPr lang="en-US" dirty="0" smtClean="0"/>
              <a:t>For each identifier in the program, record its attributes (kind, type, etc.)</a:t>
            </a:r>
          </a:p>
          <a:p>
            <a:pPr lvl="1"/>
            <a:r>
              <a:rPr lang="en-US" dirty="0" smtClean="0"/>
              <a:t>Later: assign storage locations (stack frame offsets) for variables; add other annotations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644F152-690D-4D42-936B-439543867090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953FA337-CAB2-4CC3-89AB-111DCFE71F8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AB996DA-E9D2-41AB-B7F2-584489555FE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F946042A-2826-46D9-999E-B2AFFE3E14A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Type Checking for MiniJava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Create multiple visitors for the AST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First </a:t>
            </a:r>
            <a:r>
              <a:rPr lang="en-US" sz="2800" dirty="0" err="1" smtClean="0"/>
              <a:t>passe</a:t>
            </a:r>
            <a:r>
              <a:rPr lang="en-US" sz="2800" dirty="0" smtClean="0"/>
              <a:t>(s): gather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Collect global type information for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Could do this in one pass, or might want to do one pass to collect class information, then a second one to collect per-class information about fields,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Next set of passes: go through method bodies to check types, other semantic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AC8E3BE-54E0-4066-8F72-004016744DA8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76E8A21-7499-471E-90A2-F540A8BDDC35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Need to start thinking about translating to object code (actually x86(-64?) assembly language, the default for this project)</a:t>
            </a:r>
          </a:p>
          <a:p>
            <a:pPr eaLnBrk="1" hangingPunct="1"/>
            <a:r>
              <a:rPr lang="en-US" sz="2800" dirty="0" smtClean="0"/>
              <a:t>Next: </a:t>
            </a:r>
          </a:p>
          <a:p>
            <a:pPr lvl="1" eaLnBrk="1" hangingPunct="1"/>
            <a:r>
              <a:rPr lang="en-US" sz="2400" dirty="0" smtClean="0"/>
              <a:t>x86 overview (as a target for simple compilers)</a:t>
            </a:r>
          </a:p>
          <a:p>
            <a:pPr lvl="1" eaLnBrk="1" hangingPunct="1"/>
            <a:r>
              <a:rPr lang="en-US" sz="2400" dirty="0" smtClean="0"/>
              <a:t>Runtime representation of classes, objects, data, and method stack frames</a:t>
            </a:r>
          </a:p>
          <a:p>
            <a:pPr lvl="1" eaLnBrk="1" hangingPunct="1"/>
            <a:r>
              <a:rPr lang="en-US" sz="2400" dirty="0" smtClean="0"/>
              <a:t>Assembly language code for higher-level language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88656C-98D8-4CF0-9C77-143FF6BD289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77E2B2F-88CF-4D77-9ACB-82D47E30758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Kinds of Semantic Information</a:t>
            </a:r>
          </a:p>
        </p:txBody>
      </p:sp>
      <p:graphicFrame>
        <p:nvGraphicFramePr>
          <p:cNvPr id="146490" name="Group 58"/>
          <p:cNvGraphicFramePr>
            <a:graphicFrameLocks noGrp="1"/>
          </p:cNvGraphicFramePr>
          <p:nvPr>
            <p:ph type="tbl" idx="1"/>
            <p:custDataLst>
              <p:tags r:id="rId5"/>
            </p:custDataLst>
          </p:nvPr>
        </p:nvGraphicFramePr>
        <p:xfrm>
          <a:off x="1182688" y="2017713"/>
          <a:ext cx="7772400" cy="421518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725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Information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Generated From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Used to process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Symbol tables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Declarations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Expressions, statements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 information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Declarations, 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Operations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Constant/variable information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Declarations, 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Statements, 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Register &amp; memory locations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Assigned by compiler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Code generation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Constants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AFAD4EB-D566-4038-8D60-3A2EAA7057A0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7A6132C8-DFB2-4226-903A-898DDF52A4A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Checks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For each language construct we want to know:</a:t>
            </a:r>
          </a:p>
          <a:p>
            <a:pPr lvl="1" eaLnBrk="1" hangingPunct="1"/>
            <a:r>
              <a:rPr lang="en-US" sz="2400" dirty="0" smtClean="0"/>
              <a:t>What semantic rules should be checked</a:t>
            </a:r>
          </a:p>
          <a:p>
            <a:pPr lvl="2" eaLnBrk="1" hangingPunct="1"/>
            <a:r>
              <a:rPr lang="en-US" sz="2000" dirty="0"/>
              <a:t>S</a:t>
            </a:r>
            <a:r>
              <a:rPr lang="en-US" sz="2000" dirty="0" smtClean="0"/>
              <a:t>pecified by language definition (type compatibility, required declarations, scope, etc., etc.)</a:t>
            </a:r>
          </a:p>
          <a:p>
            <a:pPr lvl="1" eaLnBrk="1" hangingPunct="1"/>
            <a:r>
              <a:rPr lang="en-US" sz="2400" dirty="0" smtClean="0"/>
              <a:t>For an expression, what is its type (is the expression legal in the current context?)</a:t>
            </a:r>
          </a:p>
          <a:p>
            <a:pPr lvl="1" eaLnBrk="1" hangingPunct="1"/>
            <a:r>
              <a:rPr lang="en-US" sz="2400" dirty="0" smtClean="0"/>
              <a:t>For declarations, what information needs to be captured to be used elsewhere?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Sampling of Semantic Checks (0)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Appearance of a name: id</a:t>
            </a:r>
          </a:p>
          <a:p>
            <a:pPr lvl="1"/>
            <a:r>
              <a:rPr lang="en-US" dirty="0" smtClean="0"/>
              <a:t>id has been declared and is in scope</a:t>
            </a:r>
          </a:p>
          <a:p>
            <a:pPr lvl="1"/>
            <a:r>
              <a:rPr lang="en-US" dirty="0" smtClean="0"/>
              <a:t>Inferred type of id is its declared type</a:t>
            </a:r>
          </a:p>
          <a:p>
            <a:pPr lvl="1"/>
            <a:r>
              <a:rPr lang="en-US" dirty="0" smtClean="0"/>
              <a:t>Memory location assigned by compiler</a:t>
            </a:r>
          </a:p>
          <a:p>
            <a:r>
              <a:rPr lang="en-US" dirty="0" smtClean="0"/>
              <a:t>Constant: v</a:t>
            </a:r>
          </a:p>
          <a:p>
            <a:pPr lvl="1"/>
            <a:r>
              <a:rPr lang="en-US" dirty="0" smtClean="0"/>
              <a:t>Inferred type and value are explicit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BC672C0-E9A7-4F3D-B551-96C2A38627CA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B9E75C3-72A9-4117-AEA8-132C7264A2C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b4bfd8f-e079-4d3f-a422-2a713bc29d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749</TotalTime>
  <Words>3461</Words>
  <Application>Microsoft Office PowerPoint</Application>
  <PresentationFormat>On-screen Show (4:3)</PresentationFormat>
  <Paragraphs>606</Paragraphs>
  <Slides>61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Blends</vt:lpstr>
      <vt:lpstr>CSE P 501 – Compilers</vt:lpstr>
      <vt:lpstr>Agenda</vt:lpstr>
      <vt:lpstr>What do we need to know to compile this?</vt:lpstr>
      <vt:lpstr>Beyond Syntax</vt:lpstr>
      <vt:lpstr>What else do we need to know to generate code?</vt:lpstr>
      <vt:lpstr>Semantic Analysis</vt:lpstr>
      <vt:lpstr>Some Kinds of Semantic Information</vt:lpstr>
      <vt:lpstr>Semantic Checks</vt:lpstr>
      <vt:lpstr>A Sampling of Semantic Checks (0)</vt:lpstr>
      <vt:lpstr>A Sampling of Semantic Checks (1)</vt:lpstr>
      <vt:lpstr>A Sampling of Semantic Checks (2)</vt:lpstr>
      <vt:lpstr>A Sampling of Semantic Checks (3)</vt:lpstr>
      <vt:lpstr>A Sampling of Semantic Checks (4)</vt:lpstr>
      <vt:lpstr>A Sampling of Semantic Checks (5)</vt:lpstr>
      <vt:lpstr>A Sampling of Semantic Checks (6)</vt:lpstr>
      <vt:lpstr>Semantic Analysis</vt:lpstr>
      <vt:lpstr>Attribute Grammars</vt:lpstr>
      <vt:lpstr>Attribute Grammars</vt:lpstr>
      <vt:lpstr>Attribute Example</vt:lpstr>
      <vt:lpstr>Inherited and Synthesized Attributes</vt:lpstr>
      <vt:lpstr>Attribute Equations</vt:lpstr>
      <vt:lpstr>Informal Example of Attribute Rules (1)</vt:lpstr>
      <vt:lpstr>Informal Example of Attribute Rules (2)</vt:lpstr>
      <vt:lpstr>Attributes for Declarations</vt:lpstr>
      <vt:lpstr>Attributes for Program</vt:lpstr>
      <vt:lpstr>Attributes for Constants</vt:lpstr>
      <vt:lpstr>Attributes for Expressions</vt:lpstr>
      <vt:lpstr>Attributes for Addition</vt:lpstr>
      <vt:lpstr>Attribute Rules for Assignment</vt:lpstr>
      <vt:lpstr>Example</vt:lpstr>
      <vt:lpstr>Extensions</vt:lpstr>
      <vt:lpstr>Observations</vt:lpstr>
      <vt:lpstr>In Practice</vt:lpstr>
      <vt:lpstr>Symbol Tables</vt:lpstr>
      <vt:lpstr>Aside:  Implementing Symbol Tables</vt:lpstr>
      <vt:lpstr>Symbol Tables for MiniJava (1)</vt:lpstr>
      <vt:lpstr>Symbol Tables for MiniJava (2)</vt:lpstr>
      <vt:lpstr>Symbol Tables for MiniJava (3)</vt:lpstr>
      <vt:lpstr>Symbol Tables for MiniJava (4)</vt:lpstr>
      <vt:lpstr>Beyond MiniJava</vt:lpstr>
      <vt:lpstr>Engineering Issues</vt:lpstr>
      <vt:lpstr>Error Recovery</vt:lpstr>
      <vt:lpstr>“Predefined” Things</vt:lpstr>
      <vt:lpstr>Types</vt:lpstr>
      <vt:lpstr>Terminology</vt:lpstr>
      <vt:lpstr>Type Systems</vt:lpstr>
      <vt:lpstr>Representing Types  in a Compiler</vt:lpstr>
      <vt:lpstr>Types vs ASTs</vt:lpstr>
      <vt:lpstr>Base Types</vt:lpstr>
      <vt:lpstr>Compound Types</vt:lpstr>
      <vt:lpstr>Class Types</vt:lpstr>
      <vt:lpstr>Array Types</vt:lpstr>
      <vt:lpstr>Array Types for Pascal &amp;c.</vt:lpstr>
      <vt:lpstr>Methods/Functions</vt:lpstr>
      <vt:lpstr>Type Equivalance</vt:lpstr>
      <vt:lpstr>Type Equivalence for Compound Types</vt:lpstr>
      <vt:lpstr>Type Equivalence and Inheritance </vt:lpstr>
      <vt:lpstr>Various Notions of Equivalance</vt:lpstr>
      <vt:lpstr>Useful Compiler Functions</vt:lpstr>
      <vt:lpstr>Implementing Type Checking for MiniJava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57</cp:revision>
  <cp:lastPrinted>2011-10-25T01:56:39Z</cp:lastPrinted>
  <dcterms:created xsi:type="dcterms:W3CDTF">2002-10-01T01:44:57Z</dcterms:created>
  <dcterms:modified xsi:type="dcterms:W3CDTF">2011-10-25T17:17:01Z</dcterms:modified>
</cp:coreProperties>
</file>