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2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3" r:id="rId26"/>
    <p:sldId id="280" r:id="rId27"/>
    <p:sldId id="283" r:id="rId28"/>
    <p:sldId id="284" r:id="rId29"/>
    <p:sldId id="281" r:id="rId30"/>
    <p:sldId id="287" r:id="rId31"/>
    <p:sldId id="285" r:id="rId32"/>
    <p:sldId id="291" r:id="rId33"/>
    <p:sldId id="290" r:id="rId34"/>
  </p:sldIdLst>
  <p:sldSz cx="9144000" cy="6858000" type="screen4x3"/>
  <p:notesSz cx="6934200" cy="90805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6" autoAdjust="0"/>
    <p:restoredTop sz="94660"/>
  </p:normalViewPr>
  <p:slideViewPr>
    <p:cSldViewPr>
      <p:cViewPr varScale="1">
        <p:scale>
          <a:sx n="81" d="100"/>
          <a:sy n="81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4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H-</a:t>
            </a:r>
            <a:fld id="{E9961316-1AFF-4E0C-BFB8-3691BD463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6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2C98CFB-BFBB-49CD-97F2-7AA23998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DDA6B9-CBC2-4A17-BEC2-2EB03305711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6E02C2F-6F17-411E-8A7D-F735FFF1BA80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Source: Appel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ADDF801-A60D-41A2-8FAA-4FC458CA216B}" type="datetime1">
              <a:rPr lang="en-US" smtClean="0"/>
              <a:t>10/18/2011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H-</a:t>
            </a:r>
            <a:fld id="{124397B5-7911-4302-902F-52562A23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CE2E-42B9-45D5-954F-F6BDF55EAFDE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654E6406-31E1-49BC-9D30-789110597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1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F6A0-B206-4689-AF62-C01CEEA1D563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E5014A32-7A2B-405C-BF5D-F6FE75A7D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7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D8C0-6711-4784-8E45-D553355F9156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B5FA0D70-380C-4F61-8C89-BB3DB0647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1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9D81-7124-403D-AE11-794AFF6F73A7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B6A2374B-AC93-478F-9944-405AE71A2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F163-2098-4D2C-9CD8-FE1E3941FADB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DC91A7AB-DEE6-46D2-B72F-C089315C3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EE1B-7758-4562-AA53-2CFBD0F2CC38}" type="datetime1">
              <a:rPr lang="en-US" smtClean="0"/>
              <a:t>10/18/2011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6031C70D-438E-4EB6-9C7B-7E51D09A4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AE0F-42ED-4A12-BF0B-1A4902AE2D4C}" type="datetime1">
              <a:rPr lang="en-US" smtClean="0"/>
              <a:t>10/18/2011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B88FFEFE-1383-4F02-83FD-A8905267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82F7-272E-4370-969F-D5FC5C388520}" type="datetime1">
              <a:rPr lang="en-US" smtClean="0"/>
              <a:t>10/18/2011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D9FD-2FF0-4D7D-9E54-9B5A7F943410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474A9421-645A-42CC-9918-F4D57D579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9FAE9-87BE-4E80-A840-EB7438538240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5C9CFD98-54AB-409B-853E-48300759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4"/>
            </p:custDataLst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3C8605E4-8B90-4408-8C53-A6901D28B0F4}" type="datetime1">
              <a:rPr lang="en-US" smtClean="0"/>
              <a:t>10/18/2011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H-</a:t>
            </a:r>
            <a:fld id="{27DA78C8-C1FB-4116-A39F-8F1CE87F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2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39D9F7C-5859-4B8F-BABF-4F7A2013448E}" type="datetime1">
              <a:rPr lang="en-US" smtClean="0">
                <a:solidFill>
                  <a:schemeClr val="bg2"/>
                </a:solidFill>
              </a:rPr>
              <a:t>10/18/2011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H-</a:t>
            </a:r>
            <a:fld id="{405AA495-7913-4DFC-8874-4230136F30F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331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Implementing ASTs</a:t>
            </a:r>
            <a:br>
              <a:rPr lang="en-US" sz="2800" dirty="0" smtClean="0"/>
            </a:br>
            <a:r>
              <a:rPr lang="en-US" sz="1200" dirty="0" smtClean="0"/>
              <a:t>(in Java)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&amp;c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These examples are meant to get across the ideas, not necessarily to be used literally</a:t>
            </a:r>
          </a:p>
          <a:p>
            <a:pPr lvl="1"/>
            <a:r>
              <a:rPr lang="en-US" dirty="0" smtClean="0"/>
              <a:t>E.g., it may be better to have a specific AST node for “argument list” that encapsulates the List of arguments </a:t>
            </a:r>
          </a:p>
          <a:p>
            <a:r>
              <a:rPr lang="en-US" dirty="0" smtClean="0"/>
              <a:t>You’ll also need nodes for class and method declarations, parameter lists, and so forth</a:t>
            </a:r>
          </a:p>
          <a:p>
            <a:r>
              <a:rPr lang="en-US" dirty="0" smtClean="0"/>
              <a:t>But… For the project we strongly suggest using the AST classes in the starter code, which are taken from the </a:t>
            </a:r>
            <a:r>
              <a:rPr lang="en-US" dirty="0" err="1" smtClean="0"/>
              <a:t>MiniJava</a:t>
            </a:r>
            <a:r>
              <a:rPr lang="en-US" dirty="0" smtClean="0"/>
              <a:t> website</a:t>
            </a:r>
          </a:p>
          <a:p>
            <a:pPr lvl="1"/>
            <a:r>
              <a:rPr lang="en-US" dirty="0" smtClean="0"/>
              <a:t>Modify if you need to &amp; know what you’re doing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041EA99-4330-4CFE-831A-B3A7D4521BC3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1597ADB9-98A8-40FA-B4E9-079DAC1DD77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36E4B1B-65D0-49AD-B7FE-F612869771E1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7D7DB7E5-E61D-4E26-8B39-B2D66C440E9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 Information in Nodes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produce useful error messages, it’s helpful to record the source program location corresponding to a node in that node</a:t>
            </a:r>
          </a:p>
          <a:p>
            <a:pPr lvl="1" eaLnBrk="1" hangingPunct="1"/>
            <a:r>
              <a:rPr lang="en-US" sz="2400" dirty="0" smtClean="0"/>
              <a:t>Most scanner/parser generators have a hook for this, usually storing source position information in tokens</a:t>
            </a:r>
          </a:p>
          <a:p>
            <a:pPr lvl="1" eaLnBrk="1" hangingPunct="1"/>
            <a:r>
              <a:rPr lang="en-US" sz="2400" dirty="0" smtClean="0"/>
              <a:t>Included in the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starter code – good idea to take advantage of it in your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AST Generation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Idea: each time the parser recognizes a complete production, it produces as its result an AST node (with links to the </a:t>
            </a:r>
            <a:r>
              <a:rPr lang="en-US" dirty="0" err="1" smtClean="0"/>
              <a:t>subtrees</a:t>
            </a:r>
            <a:r>
              <a:rPr lang="en-US" dirty="0" smtClean="0"/>
              <a:t> that are the components of the production)</a:t>
            </a:r>
          </a:p>
          <a:p>
            <a:r>
              <a:rPr lang="en-US" dirty="0" smtClean="0"/>
              <a:t>When we finish parsing, the result of the goal symbol is the complete AST for the program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1FBB229-62D0-44C1-BEB0-81C4D5B73E75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69D6C06E-23DE-4AA4-BDEB-9F16D9F1A94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1264D47-DFF2-4A64-80DB-0BA2017175E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9760239C-AA31-4941-A134-E078F2B8511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Recursive-Descent AST Generation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// parse while (exp) stmt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WhileNode whileStmt()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// skip “while (”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getNextToken();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getNextToken();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// parse exp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ExpNode condition = exp();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…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// skip “)”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getNextToken;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// parse stmt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StmtNode body = stmt();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// return AST node for while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return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new WhileNode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    (condition, body);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  <a:endParaRPr lang="en-US" smtClean="0"/>
          </a:p>
        </p:txBody>
      </p:sp>
      <p:sp>
        <p:nvSpPr>
          <p:cNvPr id="25608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876800" y="19812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AST Generation in YACC/CUP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result type can be specified for each item in the grammar specification</a:t>
            </a:r>
          </a:p>
          <a:p>
            <a:r>
              <a:rPr lang="en-US" smtClean="0"/>
              <a:t>Each parser rule can be annotated with a semantic action, which is just a piece of Java code that returns a value of the result type</a:t>
            </a:r>
          </a:p>
          <a:p>
            <a:r>
              <a:rPr lang="en-US" smtClean="0"/>
              <a:t>The semantic action is executed when the rule is reduced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2A18D8F-0119-448C-A5E3-56DB5E14542E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EA481AF8-0090-46B1-A5F0-6F6AFB0D1B8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67B47A6-818E-4DB7-9120-64AF3527A78F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A9AFC401-5209-4981-A756-4C9BD7B8BA7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YACC/CUP Parser Specification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Specification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non terminal StmtNode stmt, whileStmt;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non terminal ExpNode exp;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stmt ::=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 	     | WHILE LPAREN exp:e RPAREN stmt:s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	{:  RESULT = new WhileNode(e,s);  :}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     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smtClean="0"/>
          </a:p>
          <a:p>
            <a:pPr lvl="1" eaLnBrk="1" hangingPunct="1"/>
            <a:r>
              <a:rPr lang="en-US" sz="2000" smtClean="0"/>
              <a:t>See the starter code for version with line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087E736-8B85-43CB-B40C-6DAB61BDEC2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E8D1D9B8-DD22-4D16-881E-275DF6D5273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ANTLR/JavaCC/others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Integrated tools like these provide tools to generate syntax trees automatically</a:t>
            </a:r>
          </a:p>
          <a:p>
            <a:pPr lvl="1" eaLnBrk="1" hangingPunct="1">
              <a:defRPr/>
            </a:pPr>
            <a:r>
              <a:rPr lang="en-US" dirty="0" smtClean="0"/>
              <a:t>Advantage: saves work; don’t need to define AST classes and write semantic actions</a:t>
            </a:r>
          </a:p>
          <a:p>
            <a:pPr lvl="1" eaLnBrk="1" hangingPunct="1">
              <a:defRPr/>
            </a:pPr>
            <a:r>
              <a:rPr lang="en-US" dirty="0" smtClean="0"/>
              <a:t>Disadvantage: generated trees might not have the right level of abstraction for what you want to do</a:t>
            </a:r>
          </a:p>
          <a:p>
            <a:pPr eaLnBrk="1" hangingPunct="1">
              <a:defRPr/>
            </a:pPr>
            <a:r>
              <a:rPr lang="en-US" dirty="0" smtClean="0"/>
              <a:t>For our project, do-it-yourself with CUP</a:t>
            </a:r>
          </a:p>
          <a:p>
            <a:pPr lvl="1" eaLnBrk="1" hangingPunct="1">
              <a:defRPr/>
            </a:pPr>
            <a:r>
              <a:rPr lang="en-US" dirty="0" smtClean="0"/>
              <a:t>Starter code should give the general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34E07B8-F558-41A6-9EF6-0A66630EF1C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B11F8BE-A88C-4D07-BF36-8FE08664162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ASTs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Once we have the AST, we may want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Print a readable dump of the tree (pretty printing)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Do static semantic analysis: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Type checking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Verify that things are declared and initialized properly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Etc. etc. etc.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Perform optimizing transformations on the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Generate code from the tree,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Generate another IR from the tree for further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91629A5-0ED3-477A-BBE9-F86BF00A167D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01123ED-175A-4236-B91A-C943A74A4F9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the Operations Go?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Pure “object-oriented”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Really, really, really smart AST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node knows how to perform every operation on itself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1800" dirty="0" smtClean="0"/>
              <a:t>public class </a:t>
            </a:r>
            <a:r>
              <a:rPr lang="en-US" sz="1800" dirty="0" err="1" smtClean="0"/>
              <a:t>WhileNode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StmtNode</a:t>
            </a:r>
            <a:r>
              <a:rPr lang="en-US" sz="1800" dirty="0" smtClean="0"/>
              <a:t>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public </a:t>
            </a:r>
            <a:r>
              <a:rPr lang="en-US" sz="1800" dirty="0" err="1" smtClean="0"/>
              <a:t>WhileNode</a:t>
            </a:r>
            <a:r>
              <a:rPr lang="en-US" sz="1800" dirty="0" smtClean="0"/>
              <a:t>(…);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public </a:t>
            </a:r>
            <a:r>
              <a:rPr lang="en-US" sz="1800" dirty="0" err="1" smtClean="0"/>
              <a:t>typeCheck</a:t>
            </a:r>
            <a:r>
              <a:rPr lang="en-US" sz="1800" dirty="0" smtClean="0"/>
              <a:t>(…);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public </a:t>
            </a:r>
            <a:r>
              <a:rPr lang="en-US" sz="1800" dirty="0" err="1" smtClean="0"/>
              <a:t>StrengthReductionOptimize</a:t>
            </a:r>
            <a:r>
              <a:rPr lang="en-US" sz="1800" dirty="0" smtClean="0"/>
              <a:t>(…);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public </a:t>
            </a:r>
            <a:r>
              <a:rPr lang="en-US" sz="1800" dirty="0" err="1" smtClean="0"/>
              <a:t>generateCode</a:t>
            </a:r>
            <a:r>
              <a:rPr lang="en-US" sz="1800" dirty="0" smtClean="0"/>
              <a:t>(…);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public </a:t>
            </a:r>
            <a:r>
              <a:rPr lang="en-US" sz="1800" dirty="0" err="1" smtClean="0"/>
              <a:t>prettyPrint</a:t>
            </a:r>
            <a:r>
              <a:rPr lang="en-US" sz="1800" dirty="0" smtClean="0"/>
              <a:t>(…);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 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F94B97E-D10C-4FD4-A6DD-2C1469400F6D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E353E6E0-BD4E-490F-8E2F-871809603F3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Critique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This is nicely encapsulated – all details about a WhileNode are hidden in that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But it is poor modularity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happens if we want to add a new Optimize operation?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Have to open up every node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Furthermore, it means that the details of any particular operation (optimization, type checking) are scattered across the node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B3E230E-EB25-4E3C-A614-2DEA870A23DC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AF2CE54E-037D-4B6D-98A6-926BA540E59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Representing ASTs as Java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Parser actions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Operations on ASTs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Modularity and encapsulation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Visitor pattern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is a general sketch of the ideas – more details and examples in the </a:t>
            </a:r>
            <a:r>
              <a:rPr lang="en-US" sz="2800" dirty="0" err="1" smtClean="0"/>
              <a:t>MiniJava</a:t>
            </a:r>
            <a:r>
              <a:rPr lang="en-US" sz="2800" dirty="0" smtClean="0"/>
              <a:t> web </a:t>
            </a:r>
            <a:r>
              <a:rPr lang="en-US" sz="2800" dirty="0"/>
              <a:t>site </a:t>
            </a:r>
            <a:r>
              <a:rPr lang="en-US" sz="2800" dirty="0" smtClean="0"/>
              <a:t>and project starter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7D79FA7-341E-4A1A-B7E6-D3328726BF40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0CE2AA3E-5D9E-4DCA-AF7D-6141B8AF220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Modularity 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Smart nodes make sense if the set of operations is relatively fixed, but we expect to need flexibility to add new kinds of nodes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Example: graphics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Operations: draw, move, iconify, highlight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Objects: textbox, scrollbar, canvas, menu, dialog box, plus new objects defined as the system evolves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DE83819-4F06-4AEB-92B6-5DA128D0876F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A103BD9F-6D27-4964-8CBD-9037A163627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Modularity in a Compiler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Abstract syntax does not change frequently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 Kinds of nodes are relatively fixed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As a compiler evolves, it is common to modify or add operations on the AST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Want to modularize each operation (type check, optimize, code gen) so its components are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Want to avoid having to change node classes when we modify or add an operation on the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1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379E1DF-020E-4F46-A5AA-7F0B570229FB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DF0E7DF5-2ED0-4E6C-BEF6-FDD6D987CCF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en-US" smtClean="0"/>
              <a:t>Two Views of Modularity</a:t>
            </a:r>
          </a:p>
        </p:txBody>
      </p:sp>
      <p:graphicFrame>
        <p:nvGraphicFramePr>
          <p:cNvPr id="170193" name="Group 209"/>
          <p:cNvGraphicFramePr>
            <a:graphicFrameLocks noGrp="1"/>
          </p:cNvGraphicFramePr>
          <p:nvPr>
            <p:ph type="tbl" idx="4294967295"/>
            <p:custDataLst>
              <p:tags r:id="rId5"/>
            </p:custDataLst>
          </p:nvPr>
        </p:nvGraphicFramePr>
        <p:xfrm>
          <a:off x="1143000" y="2030413"/>
          <a:ext cx="2971800" cy="4141788"/>
        </p:xfrm>
        <a:graphic>
          <a:graphicData uri="http://schemas.openxmlformats.org/drawingml/2006/table">
            <a:tbl>
              <a:tblPr/>
              <a:tblGrid>
                <a:gridCol w="812800"/>
                <a:gridCol w="406400"/>
                <a:gridCol w="457200"/>
                <a:gridCol w="431800"/>
                <a:gridCol w="406400"/>
                <a:gridCol w="457200"/>
              </a:tblGrid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 check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Optimize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Generate x86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Flatten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while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Binop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0194" name="Group 21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105400" y="2012950"/>
          <a:ext cx="2971800" cy="4202114"/>
        </p:xfrm>
        <a:graphic>
          <a:graphicData uri="http://schemas.openxmlformats.org/drawingml/2006/table">
            <a:tbl>
              <a:tblPr/>
              <a:tblGrid>
                <a:gridCol w="812800"/>
                <a:gridCol w="431800"/>
                <a:gridCol w="431800"/>
                <a:gridCol w="431800"/>
                <a:gridCol w="431800"/>
                <a:gridCol w="431800"/>
              </a:tblGrid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draw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move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iconify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highlight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transmogrify</a:t>
                      </a: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circle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canvas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scroll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dialog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1FE39DB-0241-4AE8-B2A5-22C722465EFF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2F518F7-A151-4E7C-9CC9-D9B015E6513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Visitor Pattern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Idea: Package each operation (optimization, print, code gen, …) in a separate class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Create one instance of this </a:t>
            </a:r>
            <a:r>
              <a:rPr lang="en-US" sz="2800" dirty="0" smtClean="0">
                <a:solidFill>
                  <a:schemeClr val="hlink"/>
                </a:solidFill>
              </a:rPr>
              <a:t>visitor</a:t>
            </a:r>
            <a:r>
              <a:rPr lang="en-US" sz="2800" dirty="0" smtClean="0"/>
              <a:t> class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Sometimes called a “function object”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Contains all of the methods for that particular operation, one for each kind of AST node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Include a generic “accept visitor” method in every node class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perform the operation, pass the “visitor object” around the AST during a traversal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Avoiding instanceof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e’d like to avoid huge if-</a:t>
            </a:r>
            <a:r>
              <a:rPr lang="en-US" dirty="0" err="1" smtClean="0"/>
              <a:t>elseif</a:t>
            </a:r>
            <a:r>
              <a:rPr lang="en-US" dirty="0" smtClean="0"/>
              <a:t> nests in the visitor to discover the node types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checkTypes</a:t>
            </a:r>
            <a:r>
              <a:rPr lang="en-US" dirty="0" smtClean="0"/>
              <a:t>(</a:t>
            </a:r>
            <a:r>
              <a:rPr lang="en-US" dirty="0" err="1" smtClean="0"/>
              <a:t>ASTNode</a:t>
            </a:r>
            <a:r>
              <a:rPr lang="en-US" dirty="0" smtClean="0"/>
              <a:t> p) {</a:t>
            </a:r>
          </a:p>
          <a:p>
            <a:pPr marL="457200" lvl="1" indent="0">
              <a:buNone/>
            </a:pPr>
            <a:r>
              <a:rPr lang="en-US" dirty="0" smtClean="0"/>
              <a:t>	if (p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en-US" dirty="0" err="1" smtClean="0"/>
              <a:t>WhileNode</a:t>
            </a:r>
            <a:r>
              <a:rPr lang="en-US" dirty="0" smtClean="0"/>
              <a:t>) { … }</a:t>
            </a:r>
          </a:p>
          <a:p>
            <a:pPr marL="457200" lvl="1" indent="0">
              <a:buNone/>
            </a:pPr>
            <a:r>
              <a:rPr lang="en-US" dirty="0" smtClean="0"/>
              <a:t>	else if (p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en-US" dirty="0" err="1" smtClean="0"/>
              <a:t>IfNode</a:t>
            </a:r>
            <a:r>
              <a:rPr lang="en-US" dirty="0" smtClean="0"/>
              <a:t>) { … }</a:t>
            </a:r>
          </a:p>
          <a:p>
            <a:pPr marL="457200" lvl="1" indent="0">
              <a:buNone/>
            </a:pPr>
            <a:r>
              <a:rPr lang="en-US" dirty="0" smtClean="0"/>
              <a:t>	else if (p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en-US" dirty="0" err="1" smtClean="0"/>
              <a:t>BinExp</a:t>
            </a:r>
            <a:r>
              <a:rPr lang="en-US" dirty="0" smtClean="0"/>
              <a:t>) { … } </a:t>
            </a:r>
          </a:p>
          <a:p>
            <a:pPr marL="457200" lvl="1" indent="0">
              <a:buNone/>
            </a:pPr>
            <a:r>
              <a:rPr lang="en-US" dirty="0" smtClean="0"/>
              <a:t>… 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3FDFCC7-82EF-4D60-95F4-7BF077BB9755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0DB0DABB-8E88-48DF-A4DF-10A235634F7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Visitor Double Dispatch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2"/>
            <a:ext cx="7772400" cy="43830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Include a “visit” method for every AST node type in each Visitor</a:t>
            </a:r>
          </a:p>
          <a:p>
            <a:pPr marL="914400" lvl="2" indent="0">
              <a:buNone/>
            </a:pPr>
            <a:r>
              <a:rPr lang="en-US" dirty="0" smtClean="0"/>
              <a:t>void visit(</a:t>
            </a:r>
            <a:r>
              <a:rPr lang="en-US" dirty="0" err="1" smtClean="0"/>
              <a:t>WhileNode</a:t>
            </a:r>
            <a:r>
              <a:rPr lang="en-US" dirty="0" smtClean="0"/>
              <a:t>);</a:t>
            </a:r>
          </a:p>
          <a:p>
            <a:pPr marL="914400" lvl="2" indent="0">
              <a:buNone/>
            </a:pPr>
            <a:r>
              <a:rPr lang="en-US" dirty="0" smtClean="0"/>
              <a:t>void visit(</a:t>
            </a:r>
            <a:r>
              <a:rPr lang="en-US" dirty="0" err="1" smtClean="0"/>
              <a:t>ExpNode</a:t>
            </a:r>
            <a:r>
              <a:rPr lang="en-US" dirty="0" smtClean="0"/>
              <a:t>); </a:t>
            </a:r>
          </a:p>
          <a:p>
            <a:pPr marL="914400" lvl="2" indent="0">
              <a:buNone/>
            </a:pPr>
            <a:r>
              <a:rPr lang="en-US" dirty="0" smtClean="0"/>
              <a:t>etc.</a:t>
            </a:r>
          </a:p>
          <a:p>
            <a:r>
              <a:rPr lang="en-US" dirty="0" smtClean="0"/>
              <a:t>Include an accept(Visitor v) method in each AST node class</a:t>
            </a:r>
          </a:p>
          <a:p>
            <a:r>
              <a:rPr lang="en-US" dirty="0" smtClean="0"/>
              <a:t>When Visitor v is passed to AST node, node’s accept method calls </a:t>
            </a:r>
            <a:r>
              <a:rPr lang="en-US" dirty="0" err="1" smtClean="0"/>
              <a:t>v.visit</a:t>
            </a:r>
            <a:r>
              <a:rPr lang="en-US" dirty="0" smtClean="0"/>
              <a:t>(this)</a:t>
            </a:r>
          </a:p>
          <a:p>
            <a:pPr lvl="1"/>
            <a:r>
              <a:rPr lang="en-US" dirty="0" smtClean="0"/>
              <a:t>Selects correct Visitor method for this node</a:t>
            </a:r>
          </a:p>
          <a:p>
            <a:pPr lvl="1"/>
            <a:r>
              <a:rPr lang="en-US" dirty="0" smtClean="0"/>
              <a:t>“Double dispatch”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3FDFCC7-82EF-4D60-95F4-7BF077BB9755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0DB0DABB-8E88-48DF-A4DF-10A235634F77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09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B3D7B36-7774-4C46-89E0-F66FF6694FED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2CFA3C9-E729-4C16-8826-A029F858713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Visitor Interface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interface Visitor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// overload visit for each AST node type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public void visit(</a:t>
            </a:r>
            <a:r>
              <a:rPr lang="en-US" sz="2400" dirty="0" err="1" smtClean="0"/>
              <a:t>WhileNode</a:t>
            </a:r>
            <a:r>
              <a:rPr lang="en-US" sz="2400" dirty="0" smtClean="0"/>
              <a:t> s);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public void visit(</a:t>
            </a:r>
            <a:r>
              <a:rPr lang="en-US" sz="2400" dirty="0" err="1" smtClean="0"/>
              <a:t>IfNode</a:t>
            </a:r>
            <a:r>
              <a:rPr lang="en-US" sz="2400" dirty="0" smtClean="0"/>
              <a:t> s);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public void visit(</a:t>
            </a:r>
            <a:r>
              <a:rPr lang="en-US" sz="2400" dirty="0" err="1" smtClean="0"/>
              <a:t>BinExp</a:t>
            </a:r>
            <a:r>
              <a:rPr lang="en-US" sz="2400" dirty="0" smtClean="0"/>
              <a:t> e);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Aside: The result type can be whatever is convenient, doesn’t have to be void, although that is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2FE38F0-78EC-4A15-9176-2CF6F23F2DAE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CB4A8C2-C38F-4212-A101-7909F695648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Accept Method in Each AST Node Class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</a:t>
            </a:r>
            <a:r>
              <a:rPr lang="en-US" sz="2800" smtClean="0"/>
              <a:t>	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class WhileNode extends StmtNode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// accept a visit from a Visitor object v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public void accept(Visitor v)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   v.visit(this);   // dynamic dispatch on “this” (WhileNode)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Key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Visitor object passed as a parameter to WhileNode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WhileNode calls visit, which dispatches to visit(WhileNode) automatically – i.e., the correct method for this kind of node</a:t>
            </a:r>
            <a:endParaRPr lang="en-US" sz="18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Composite Objects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3"/>
            <a:ext cx="7351712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if an AST node refers to </a:t>
            </a:r>
            <a:r>
              <a:rPr lang="en-US" dirty="0" err="1" smtClean="0"/>
              <a:t>subnodes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Visitors often control the traversal</a:t>
            </a:r>
          </a:p>
          <a:p>
            <a:pPr marL="457200" lvl="1" indent="0">
              <a:buNone/>
            </a:pPr>
            <a:r>
              <a:rPr lang="en-US" dirty="0" smtClean="0"/>
              <a:t>	public void visit(</a:t>
            </a:r>
            <a:r>
              <a:rPr lang="en-US" dirty="0" err="1" smtClean="0"/>
              <a:t>WhileNode</a:t>
            </a:r>
            <a:r>
              <a:rPr lang="en-US" dirty="0" smtClean="0"/>
              <a:t> p) 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p.expr.accept</a:t>
            </a:r>
            <a:r>
              <a:rPr lang="en-US" dirty="0" smtClean="0"/>
              <a:t>(this);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p.stmt.accept</a:t>
            </a:r>
            <a:r>
              <a:rPr lang="en-US" dirty="0" smtClean="0"/>
              <a:t>(this);</a:t>
            </a:r>
          </a:p>
          <a:p>
            <a:pPr marL="457200" lvl="1" indent="0">
              <a:buNone/>
            </a:pPr>
            <a:r>
              <a:rPr lang="en-US" dirty="0" smtClean="0"/>
              <a:t>	}</a:t>
            </a:r>
          </a:p>
          <a:p>
            <a:r>
              <a:rPr lang="en-US" dirty="0" smtClean="0"/>
              <a:t>Also possible to include more than one kind of accept method in each node to let nodes implement different kinds of traversals</a:t>
            </a:r>
          </a:p>
          <a:p>
            <a:pPr lvl="1"/>
            <a:r>
              <a:rPr lang="en-US" dirty="0" smtClean="0"/>
              <a:t>Probably not needed for </a:t>
            </a:r>
            <a:r>
              <a:rPr lang="en-US" dirty="0" err="1" smtClean="0"/>
              <a:t>MiniJava</a:t>
            </a:r>
            <a:r>
              <a:rPr lang="en-US" dirty="0" smtClean="0"/>
              <a:t> project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49FAA0-5C37-46C9-A1B8-8536FA2978AD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B9773A87-9F99-40DF-B9FD-C4EFAA2C0440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47775F3-A757-402B-BDAA-A80730369616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9497FB3E-652B-481D-A4DF-1BC29C0AA15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</a:t>
            </a:r>
            <a:r>
              <a:rPr lang="en-US" dirty="0" err="1" smtClean="0"/>
              <a:t>TypeCheckVisitor</a:t>
            </a:r>
            <a:endParaRPr lang="en-US" dirty="0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// Perform type checks on the AST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public class TypeCheckVisitor implements Visitor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// override operations for each node type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public void visit(BinExp e) {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  // visit subexpressions – pass this visitor object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  e.exp1.accept(this); e.exp2.accept(this);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  // do additional processing on e before or after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  	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public void visit(WhileNode s) { …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public void visit(IfNode s) { …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1A69D9C-2818-421F-8FF5-DCB87F2EDDAB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F4114E8D-02FF-4B35-8ED2-860507BBA54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Review: ASTs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Abstract Syntax Tree captures the essential structure of the program, without the extra concrete grammar details needed to guide the parser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while ( n &gt; 0 )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n = n – 1;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536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A0397D2-1511-4FD1-84E3-B72E546071A6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611C07A8-10A4-4C25-82D2-411B0BA5320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Encapsulation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visitor object often needs to be able to access state in the AST nodes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 May need to expose more node state than we might do to otherwise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Overall a good tradeoff – better modularity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(plus, the nodes are relatively simple data objects anyway – not hiding much of anything)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2BE1440-FDE5-406D-AB7F-D6C051A08807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BF8D0CC8-FA86-4492-88DE-AFA4A01EBFF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Visitor Actions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visitor function has a reference to the node it is visiting (the parameter)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 can access and manipulate </a:t>
            </a:r>
            <a:r>
              <a:rPr lang="en-US" sz="2400" dirty="0" err="1" smtClean="0">
                <a:sym typeface="Symbol" pitchFamily="18" charset="2"/>
              </a:rPr>
              <a:t>subtrees</a:t>
            </a:r>
            <a:r>
              <a:rPr lang="en-US" sz="2400" dirty="0" smtClean="0">
                <a:sym typeface="Symbol" pitchFamily="18" charset="2"/>
              </a:rPr>
              <a:t> directly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Visitor object can also include local data (state) shared by the visitor methods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TypeCheckVisitor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NodeVisitor</a:t>
            </a:r>
            <a:r>
              <a:rPr lang="en-US" sz="1800" dirty="0" smtClean="0"/>
              <a:t>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void visit(</a:t>
            </a:r>
            <a:r>
              <a:rPr lang="en-US" sz="1800" dirty="0" err="1" smtClean="0"/>
              <a:t>WhileNode</a:t>
            </a:r>
            <a:r>
              <a:rPr lang="en-US" sz="1800" dirty="0" smtClean="0"/>
              <a:t> s) { …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void visit(</a:t>
            </a:r>
            <a:r>
              <a:rPr lang="en-US" sz="1800" dirty="0" err="1" smtClean="0"/>
              <a:t>IfNode</a:t>
            </a:r>
            <a:r>
              <a:rPr lang="en-US" sz="1800" dirty="0" smtClean="0"/>
              <a:t> s) { …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private &lt;local state&gt;;  // all methods can read/write this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Visitor pattern (and many others)</a:t>
            </a:r>
          </a:p>
          <a:p>
            <a:pPr lvl="1"/>
            <a:r>
              <a:rPr lang="en-US" i="1" dirty="0" smtClean="0"/>
              <a:t>Design Patterns: Elements of Reusable Object-Oriented Software</a:t>
            </a:r>
            <a:r>
              <a:rPr lang="en-US" dirty="0" smtClean="0"/>
              <a:t>, Gamma, Helm, Johnson, and </a:t>
            </a:r>
            <a:r>
              <a:rPr lang="en-US" dirty="0" err="1" smtClean="0"/>
              <a:t>Vlissides</a:t>
            </a:r>
            <a:r>
              <a:rPr lang="en-US" dirty="0" smtClean="0"/>
              <a:t>, Addison-Wesley, 1995 (the classic, uses C++, Smalltalk)</a:t>
            </a:r>
          </a:p>
          <a:p>
            <a:pPr lvl="1"/>
            <a:r>
              <a:rPr lang="en-US" i="1" dirty="0" smtClean="0"/>
              <a:t>Object-Oriented Design &amp; Patterns</a:t>
            </a:r>
            <a:r>
              <a:rPr lang="en-US" dirty="0" smtClean="0"/>
              <a:t>, </a:t>
            </a:r>
            <a:r>
              <a:rPr lang="en-US" dirty="0" err="1" smtClean="0"/>
              <a:t>Horstmann</a:t>
            </a:r>
            <a:r>
              <a:rPr lang="en-US" dirty="0" smtClean="0"/>
              <a:t>, A-W, 2nd </a:t>
            </a:r>
            <a:r>
              <a:rPr lang="en-US" dirty="0" err="1" smtClean="0"/>
              <a:t>ed</a:t>
            </a:r>
            <a:r>
              <a:rPr lang="en-US" dirty="0" smtClean="0"/>
              <a:t>, 2006 (uses Java)</a:t>
            </a:r>
          </a:p>
          <a:p>
            <a:r>
              <a:rPr lang="en-US" dirty="0" smtClean="0"/>
              <a:t>Specific information for </a:t>
            </a:r>
            <a:r>
              <a:rPr lang="en-US" dirty="0" err="1" smtClean="0"/>
              <a:t>MiniJava</a:t>
            </a:r>
            <a:r>
              <a:rPr lang="en-US" dirty="0" smtClean="0"/>
              <a:t> AST and visitors in </a:t>
            </a:r>
            <a:r>
              <a:rPr lang="en-US" dirty="0" err="1" smtClean="0"/>
              <a:t>Appel</a:t>
            </a:r>
            <a:r>
              <a:rPr lang="en-US" dirty="0" smtClean="0"/>
              <a:t> textbook &amp; online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EE894F8-2426-4C1B-8740-FDCF6AF03D33}" type="datetime1">
              <a:rPr lang="en-US" smtClean="0"/>
              <a:pPr/>
              <a:t>10/18/2011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57135580-31EB-4345-B80F-F4FD8A64F180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05755DF-1FB5-4B50-913C-3620ED34BC88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CE4A4533-164B-4860-8008-B22DB25116F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Analysis</a:t>
            </a:r>
          </a:p>
          <a:p>
            <a:pPr lvl="1" eaLnBrk="1" hangingPunct="1"/>
            <a:r>
              <a:rPr lang="en-US" smtClean="0"/>
              <a:t>Type checking &amp; representation of types</a:t>
            </a:r>
          </a:p>
          <a:p>
            <a:pPr lvl="1" eaLnBrk="1" hangingPunct="1"/>
            <a:r>
              <a:rPr lang="en-US" smtClean="0"/>
              <a:t>Non-context-free rules (variables and types must be declared, etc.)</a:t>
            </a:r>
          </a:p>
          <a:p>
            <a:pPr eaLnBrk="1" hangingPunct="1"/>
            <a:r>
              <a:rPr lang="en-US" smtClean="0"/>
              <a:t>Symbol Tables</a:t>
            </a:r>
          </a:p>
          <a:p>
            <a:pPr eaLnBrk="1" hangingPunct="1"/>
            <a:r>
              <a:rPr lang="en-US" smtClean="0"/>
              <a:t>&amp;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E863EC7-3C09-44EC-B72B-ABCE96DDC47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EF77E9D-F7B2-48FC-9A36-15B6AF174B2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Representation in Java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Basic idea: use small classes as records (</a:t>
            </a:r>
            <a:r>
              <a:rPr lang="en-US" dirty="0" err="1" smtClean="0"/>
              <a:t>structs</a:t>
            </a:r>
            <a:r>
              <a:rPr lang="en-US" dirty="0" smtClean="0"/>
              <a:t>) to represent </a:t>
            </a:r>
            <a:r>
              <a:rPr lang="en-US" dirty="0"/>
              <a:t>AST </a:t>
            </a:r>
            <a:r>
              <a:rPr lang="en-US" dirty="0" smtClean="0"/>
              <a:t>nodes</a:t>
            </a:r>
          </a:p>
          <a:p>
            <a:pPr lvl="1" eaLnBrk="1" hangingPunct="1">
              <a:defRPr/>
            </a:pPr>
            <a:r>
              <a:rPr lang="en-US" dirty="0" smtClean="0"/>
              <a:t>Simple data structures, not too smart</a:t>
            </a:r>
          </a:p>
          <a:p>
            <a:pPr lvl="1" eaLnBrk="1" hangingPunct="1">
              <a:defRPr/>
            </a:pPr>
            <a:r>
              <a:rPr lang="en-US" dirty="0" smtClean="0"/>
              <a:t>Take advantage of type system</a:t>
            </a:r>
          </a:p>
          <a:p>
            <a:pPr eaLnBrk="1" hangingPunct="1">
              <a:defRPr/>
            </a:pPr>
            <a:r>
              <a:rPr lang="en-US" dirty="0" smtClean="0"/>
              <a:t>But also use a bit of inheritance so we can treat related nodes </a:t>
            </a:r>
            <a:r>
              <a:rPr lang="en-US" dirty="0" err="1" smtClean="0"/>
              <a:t>polymorphically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Following slides sketch the ideas – do not feel obligated to use literally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4C54643-B321-4C26-94B0-F3CD4FFCE84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911037CF-56B2-46F8-A442-7C14A9EA72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AST Nodes - Sketch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// Base class of AST node hierarchy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public abstract class ASTNode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// constructors (for convenience)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// operations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// string representation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public abstract String toString()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// visitor methods, etc.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C8DA633-6F24-406B-BDCF-DA0195EACFC7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43AAC1B2-3D42-4E3C-AA7D-5F108B37766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Statement Nodes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// Base class for all statements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public abstract class </a:t>
            </a:r>
            <a:r>
              <a:rPr lang="en-US" sz="1800" dirty="0" err="1" smtClean="0"/>
              <a:t>StmtNode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ASTNode</a:t>
            </a:r>
            <a:r>
              <a:rPr lang="en-US" sz="1800" dirty="0" smtClean="0"/>
              <a:t>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// while (</a:t>
            </a:r>
            <a:r>
              <a:rPr lang="en-US" sz="1800" dirty="0" err="1" smtClean="0"/>
              <a:t>exp</a:t>
            </a:r>
            <a:r>
              <a:rPr lang="en-US" sz="1800" dirty="0" smtClean="0"/>
              <a:t>) </a:t>
            </a:r>
            <a:r>
              <a:rPr lang="en-US" sz="1800" dirty="0" err="1" smtClean="0"/>
              <a:t>stmt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WhileNode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StmtNode</a:t>
            </a:r>
            <a:r>
              <a:rPr lang="en-US" sz="1800" dirty="0" smtClean="0"/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</a:t>
            </a:r>
            <a:r>
              <a:rPr lang="en-US" sz="1800" dirty="0" err="1" smtClean="0"/>
              <a:t>exp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StmtNode</a:t>
            </a:r>
            <a:r>
              <a:rPr lang="en-US" sz="1800" dirty="0" smtClean="0"/>
              <a:t> </a:t>
            </a:r>
            <a:r>
              <a:rPr lang="en-US" sz="1800" dirty="0" err="1" smtClean="0"/>
              <a:t>stmt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WhileNode</a:t>
            </a:r>
            <a:r>
              <a:rPr lang="en-US" sz="1800" dirty="0" smtClean="0"/>
              <a:t>(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</a:t>
            </a:r>
            <a:r>
              <a:rPr lang="en-US" sz="1800" dirty="0" err="1" smtClean="0"/>
              <a:t>exp</a:t>
            </a:r>
            <a:r>
              <a:rPr lang="en-US" sz="1800" dirty="0" smtClean="0"/>
              <a:t>, </a:t>
            </a:r>
            <a:r>
              <a:rPr lang="en-US" sz="1800" dirty="0" err="1" smtClean="0"/>
              <a:t>StmtNode</a:t>
            </a:r>
            <a:r>
              <a:rPr lang="en-US" sz="1800" dirty="0" smtClean="0"/>
              <a:t> </a:t>
            </a:r>
            <a:r>
              <a:rPr lang="en-US" sz="1800" dirty="0" err="1" smtClean="0"/>
              <a:t>stmt</a:t>
            </a:r>
            <a:r>
              <a:rPr lang="en-US" sz="1800" dirty="0" smtClean="0"/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this.exp</a:t>
            </a:r>
            <a:r>
              <a:rPr lang="en-US" sz="1800" dirty="0" smtClean="0"/>
              <a:t> = </a:t>
            </a:r>
            <a:r>
              <a:rPr lang="en-US" sz="1800" dirty="0" err="1" smtClean="0"/>
              <a:t>exp</a:t>
            </a:r>
            <a:r>
              <a:rPr lang="en-US" sz="1800" dirty="0" smtClean="0"/>
              <a:t>; </a:t>
            </a:r>
            <a:r>
              <a:rPr lang="en-US" sz="1800" dirty="0" err="1" smtClean="0"/>
              <a:t>this.stmt</a:t>
            </a:r>
            <a:r>
              <a:rPr lang="en-US" sz="1800" dirty="0" smtClean="0"/>
              <a:t> = </a:t>
            </a:r>
            <a:r>
              <a:rPr lang="en-US" sz="1800" dirty="0" err="1" smtClean="0"/>
              <a:t>stmt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public String </a:t>
            </a:r>
            <a:r>
              <a:rPr lang="en-US" sz="1800" dirty="0" err="1" smtClean="0"/>
              <a:t>toString</a:t>
            </a:r>
            <a:r>
              <a:rPr lang="en-US" sz="1800" dirty="0" smtClean="0"/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return “While(” + </a:t>
            </a:r>
            <a:r>
              <a:rPr lang="en-US" sz="1800" dirty="0" err="1" smtClean="0"/>
              <a:t>exp</a:t>
            </a:r>
            <a:r>
              <a:rPr lang="en-US" sz="1800" dirty="0" smtClean="0"/>
              <a:t> + “) ” + </a:t>
            </a:r>
            <a:r>
              <a:rPr lang="en-US" sz="1800" dirty="0" err="1" smtClean="0"/>
              <a:t>stmt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(Note on </a:t>
            </a:r>
            <a:r>
              <a:rPr lang="en-US" sz="1800" dirty="0" err="1" smtClean="0"/>
              <a:t>toString</a:t>
            </a:r>
            <a:r>
              <a:rPr lang="en-US" sz="1800" dirty="0" smtClean="0"/>
              <a:t>: most of the time we’ll want to print the tree in a separate traversal, so this is mostly useful for limited debugging)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C12F76F-6C32-4B1E-A739-402510A8070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BA7289B-DB96-43EC-975A-C2D6070AEF9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Statement Nodes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// if (exp) stmt [else stmt]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public class IfNode extends StmtNode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ExpNode exp;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StmtNode thenStmt, elseStmt;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IfNode(ExpNode exp,StmtNode thenStmt,StmtNode elseStmt)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this.exp=exp; this.thenStmt=thenStmt;this.elseStmt=elseStmt;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IfNode(ExpNode exp, StmtNode thenStmt)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this(exp, thenStmt, null);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public String toString() { …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25B3FBC-D2AF-4971-AF8E-14989279CAD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C60ECF03-229F-4D88-9EA4-CEBB6B4EBFC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// Base class for all expressions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abstract class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ASTNode</a:t>
            </a:r>
            <a:r>
              <a:rPr lang="en-US" sz="1800" dirty="0" smtClean="0"/>
              <a:t> { …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// exp1 op exp2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BinExp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exp1, exp2;	// operands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int</a:t>
            </a:r>
            <a:r>
              <a:rPr lang="en-US" sz="1800" dirty="0" smtClean="0"/>
              <a:t> op;  			// operator (lexical token)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BinExp</a:t>
            </a:r>
            <a:r>
              <a:rPr lang="en-US" sz="1800" dirty="0" smtClean="0"/>
              <a:t>(Token op,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exp1,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exp2)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this.op</a:t>
            </a:r>
            <a:r>
              <a:rPr lang="en-US" sz="1800" dirty="0" smtClean="0"/>
              <a:t> = op; this.exp1 = exp1; this.exp2 = exp2;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String </a:t>
            </a:r>
            <a:r>
              <a:rPr lang="en-US" sz="1800" dirty="0" err="1" smtClean="0"/>
              <a:t>toString</a:t>
            </a:r>
            <a:r>
              <a:rPr lang="en-US" sz="1800" dirty="0" smtClean="0"/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452C946-313C-4D80-858E-E4D786A83AF3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H-</a:t>
            </a:r>
            <a:fld id="{2C1E48EF-73A9-42DA-8DEA-661A4AEFA61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Expressions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// </a:t>
            </a:r>
            <a:r>
              <a:rPr lang="en-US" sz="1800" dirty="0"/>
              <a:t>M</a:t>
            </a:r>
            <a:r>
              <a:rPr lang="en-US" sz="1800" dirty="0" smtClean="0"/>
              <a:t>ethod call: id(arguments)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public class </a:t>
            </a:r>
            <a:r>
              <a:rPr lang="en-US" sz="1800" dirty="0" err="1" smtClean="0"/>
              <a:t>MethodExp</a:t>
            </a:r>
            <a:r>
              <a:rPr lang="en-US" sz="1800" dirty="0" smtClean="0"/>
              <a:t> extends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id;	// method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List </a:t>
            </a:r>
            <a:r>
              <a:rPr lang="en-US" sz="1800" dirty="0" err="1" smtClean="0"/>
              <a:t>args</a:t>
            </a:r>
            <a:r>
              <a:rPr lang="en-US" sz="1800" dirty="0" smtClean="0"/>
              <a:t>;  	// list of argument expressions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</a:t>
            </a:r>
            <a:r>
              <a:rPr lang="en-US" sz="1800" dirty="0" err="1" smtClean="0"/>
              <a:t>BinExp</a:t>
            </a:r>
            <a:r>
              <a:rPr lang="en-US" sz="1800" dirty="0" smtClean="0"/>
              <a:t>(</a:t>
            </a:r>
            <a:r>
              <a:rPr lang="en-US" sz="1800" dirty="0" err="1" smtClean="0"/>
              <a:t>ExpNode</a:t>
            </a:r>
            <a:r>
              <a:rPr lang="en-US" sz="1800" dirty="0" smtClean="0"/>
              <a:t> id, List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 this.id = id; </a:t>
            </a:r>
            <a:r>
              <a:rPr lang="en-US" sz="1800" dirty="0" err="1" smtClean="0"/>
              <a:t>this.args</a:t>
            </a:r>
            <a:r>
              <a:rPr lang="en-US" sz="1800" dirty="0" smtClean="0"/>
              <a:t> = </a:t>
            </a:r>
            <a:r>
              <a:rPr lang="en-US" sz="1800" dirty="0" err="1" smtClean="0"/>
              <a:t>args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public String </a:t>
            </a:r>
            <a:r>
              <a:rPr lang="en-US" sz="1800" dirty="0" err="1" smtClean="0"/>
              <a:t>toString</a:t>
            </a:r>
            <a:r>
              <a:rPr lang="en-US" sz="1800" dirty="0" smtClean="0"/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248adbe-1ee1-4997-b9cc-049dd2ee41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590</TotalTime>
  <Words>1668</Words>
  <Application>Microsoft Office PowerPoint</Application>
  <PresentationFormat>On-screen Show (4:3)</PresentationFormat>
  <Paragraphs>460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Blends</vt:lpstr>
      <vt:lpstr>CSE P 501 – Compilers</vt:lpstr>
      <vt:lpstr>Agenda</vt:lpstr>
      <vt:lpstr>Review: ASTs</vt:lpstr>
      <vt:lpstr>Representation in Java</vt:lpstr>
      <vt:lpstr>AST Nodes - Sketch</vt:lpstr>
      <vt:lpstr>Some Statement Nodes</vt:lpstr>
      <vt:lpstr>More Statement Nodes</vt:lpstr>
      <vt:lpstr>Expressions</vt:lpstr>
      <vt:lpstr>More Expressions</vt:lpstr>
      <vt:lpstr>&amp;c</vt:lpstr>
      <vt:lpstr>Position Information in Nodes</vt:lpstr>
      <vt:lpstr>AST Generation</vt:lpstr>
      <vt:lpstr>Example: Recursive-Descent AST Generation</vt:lpstr>
      <vt:lpstr>AST Generation in YACC/CUP</vt:lpstr>
      <vt:lpstr>YACC/CUP Parser Specification</vt:lpstr>
      <vt:lpstr>ANTLR/JavaCC/others</vt:lpstr>
      <vt:lpstr>Operations on ASTs</vt:lpstr>
      <vt:lpstr>Where do the Operations Go?</vt:lpstr>
      <vt:lpstr>Critique</vt:lpstr>
      <vt:lpstr>Modularity Issues</vt:lpstr>
      <vt:lpstr>Modularity in a Compiler</vt:lpstr>
      <vt:lpstr>Two Views of Modularity</vt:lpstr>
      <vt:lpstr>Visitor Pattern</vt:lpstr>
      <vt:lpstr>Avoiding instanceof</vt:lpstr>
      <vt:lpstr>Visitor Double Dispatch</vt:lpstr>
      <vt:lpstr>Visitor Interface</vt:lpstr>
      <vt:lpstr>Accept Method in Each AST Node Class</vt:lpstr>
      <vt:lpstr>Composite Objects</vt:lpstr>
      <vt:lpstr>Example TypeCheckVisitor</vt:lpstr>
      <vt:lpstr>Encapsulation</vt:lpstr>
      <vt:lpstr>Visitor Actions</vt:lpstr>
      <vt:lpstr>References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60</cp:revision>
  <dcterms:created xsi:type="dcterms:W3CDTF">2002-10-01T01:44:57Z</dcterms:created>
  <dcterms:modified xsi:type="dcterms:W3CDTF">2011-10-18T17:20:32Z</dcterms:modified>
</cp:coreProperties>
</file>