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2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307" r:id="rId5"/>
    <p:sldId id="303" r:id="rId6"/>
    <p:sldId id="304" r:id="rId7"/>
    <p:sldId id="305" r:id="rId8"/>
    <p:sldId id="330" r:id="rId9"/>
    <p:sldId id="308" r:id="rId10"/>
    <p:sldId id="309" r:id="rId11"/>
    <p:sldId id="328" r:id="rId12"/>
    <p:sldId id="310" r:id="rId13"/>
    <p:sldId id="311" r:id="rId14"/>
    <p:sldId id="312" r:id="rId15"/>
    <p:sldId id="314" r:id="rId16"/>
    <p:sldId id="315" r:id="rId17"/>
    <p:sldId id="316" r:id="rId18"/>
    <p:sldId id="318" r:id="rId19"/>
    <p:sldId id="317" r:id="rId20"/>
    <p:sldId id="319" r:id="rId21"/>
    <p:sldId id="320" r:id="rId22"/>
    <p:sldId id="321" r:id="rId23"/>
    <p:sldId id="329" r:id="rId24"/>
    <p:sldId id="323" r:id="rId25"/>
    <p:sldId id="322" r:id="rId26"/>
    <p:sldId id="324" r:id="rId27"/>
    <p:sldId id="325" r:id="rId28"/>
    <p:sldId id="331" r:id="rId29"/>
    <p:sldId id="333" r:id="rId30"/>
    <p:sldId id="326" r:id="rId31"/>
    <p:sldId id="327" r:id="rId32"/>
    <p:sldId id="302" r:id="rId33"/>
  </p:sldIdLst>
  <p:sldSz cx="9144000" cy="6858000" type="screen4x3"/>
  <p:notesSz cx="6934200" cy="9080500"/>
  <p:custDataLst>
    <p:tags r:id="rId3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0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3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C-</a:t>
            </a:r>
            <a:fld id="{2B653F05-D88A-4151-8195-B28089D51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8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F7FBE09-15D5-4E18-9923-4C7DFBE74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47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265F65F-0788-48E0-8F9C-28E91F6C699A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064C354-693F-433B-B301-06E5023BE0B5}" type="slidenum">
              <a:rPr lang="en-US" smtClean="0">
                <a:latin typeface="Arial" charset="0"/>
              </a:rPr>
              <a:pPr eaLnBrk="1" hangingPunct="1"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one of Cooper’s slides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534861E-7C6D-4A45-823B-83A0BB3CE0FC}" type="datetime1">
              <a:rPr lang="en-US" smtClean="0"/>
              <a:t>10/16/2011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C-</a:t>
            </a:r>
            <a:fld id="{6DADC2C9-E1C6-42F4-8260-E74BAF2C3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498F-3994-47A7-8E08-3E1E2BD87BE0}" type="datetime1">
              <a:rPr lang="en-US" smtClean="0"/>
              <a:t>10/16/2011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A736BCCF-01A1-4E36-9856-D387DAECB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7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841C-48F2-4CDB-A9D7-10D631F2768B}" type="datetime1">
              <a:rPr lang="en-US" smtClean="0"/>
              <a:t>10/16/2011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CD47FF62-136F-4554-9879-23CC7CC6C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C43A-77CD-47A4-BA0E-6BC5FFF106FF}" type="datetime1">
              <a:rPr lang="en-US" smtClean="0"/>
              <a:t>10/16/2011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FCE2CE18-8023-46E8-9721-5447E61E9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1623-A294-4591-8B52-1B8AEE17F19F}" type="datetime1">
              <a:rPr lang="en-US" smtClean="0"/>
              <a:t>10/16/2011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8023664E-9A31-40D7-A01F-0D3339E35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B071-53FD-480B-845F-CC19243D316F}" type="datetime1">
              <a:rPr lang="en-US" smtClean="0"/>
              <a:t>10/16/2011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B48D4D19-BDE3-43FC-8CF5-EBC219C66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5C19F-8E23-4249-B1D2-B7EC426ADE93}" type="datetime1">
              <a:rPr lang="en-US" smtClean="0"/>
              <a:t>10/16/2011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FB15B2F1-5A2C-4B71-B444-694F76F89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7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DCF3-080E-4100-BD59-F4ADC1C6FDD8}" type="datetime1">
              <a:rPr lang="en-US" smtClean="0"/>
              <a:t>10/16/2011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0586E5D0-5F2F-42FA-9C11-636E408FF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9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D96C-465D-49E1-A809-8F46983D29A6}" type="datetime1">
              <a:rPr lang="en-US" smtClean="0"/>
              <a:t>10/16/2011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B5408431-B489-467E-B95C-9FA5A4135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9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46F7-B54E-4FB9-B289-7DA845A8F127}" type="datetime1">
              <a:rPr lang="en-US" smtClean="0"/>
              <a:t>10/16/2011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950423F1-229B-4D8A-A28F-FB757EA4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FF683-47C1-4379-8A12-63A2116386E2}" type="datetime1">
              <a:rPr lang="en-US" smtClean="0"/>
              <a:t>10/16/2011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31A75F8B-1BBE-4152-8883-CE7A5C5DB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fld id="{48EEBF8E-BC83-4C6F-B070-0C962D3409F4}" type="datetime1">
              <a:rPr lang="en-US" smtClean="0"/>
              <a:t>10/16/2011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C-</a:t>
            </a:r>
            <a:fld id="{3BFFDDF5-FE1D-472D-BE71-E629DF47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0.xml"/><Relationship Id="rId4" Type="http://schemas.openxmlformats.org/officeDocument/2006/relationships/tags" Target="../tags/tag16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5" Type="http://schemas.openxmlformats.org/officeDocument/2006/relationships/tags" Target="../tags/tag198.xml"/><Relationship Id="rId4" Type="http://schemas.openxmlformats.org/officeDocument/2006/relationships/tags" Target="../tags/tag19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4.xml"/><Relationship Id="rId4" Type="http://schemas.openxmlformats.org/officeDocument/2006/relationships/tags" Target="../tags/tag20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3.xml"/><Relationship Id="rId4" Type="http://schemas.openxmlformats.org/officeDocument/2006/relationships/tags" Target="../tags/tag2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3.xml"/><Relationship Id="rId4" Type="http://schemas.openxmlformats.org/officeDocument/2006/relationships/tags" Target="../tags/tag22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50" Type="http://schemas.openxmlformats.org/officeDocument/2006/relationships/tags" Target="../tags/tag67.xml"/><Relationship Id="rId55" Type="http://schemas.openxmlformats.org/officeDocument/2006/relationships/tags" Target="../tags/tag72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tags" Target="../tags/tag46.xml"/><Relationship Id="rId41" Type="http://schemas.openxmlformats.org/officeDocument/2006/relationships/tags" Target="../tags/tag58.xml"/><Relationship Id="rId54" Type="http://schemas.openxmlformats.org/officeDocument/2006/relationships/tags" Target="../tags/tag71.xml"/><Relationship Id="rId62" Type="http://schemas.openxmlformats.org/officeDocument/2006/relationships/tags" Target="../tags/tag7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53" Type="http://schemas.openxmlformats.org/officeDocument/2006/relationships/tags" Target="../tags/tag70.xml"/><Relationship Id="rId58" Type="http://schemas.openxmlformats.org/officeDocument/2006/relationships/tags" Target="../tags/tag75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tags" Target="../tags/tag66.xml"/><Relationship Id="rId57" Type="http://schemas.openxmlformats.org/officeDocument/2006/relationships/tags" Target="../tags/tag74.xml"/><Relationship Id="rId61" Type="http://schemas.openxmlformats.org/officeDocument/2006/relationships/tags" Target="../tags/tag78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52" Type="http://schemas.openxmlformats.org/officeDocument/2006/relationships/tags" Target="../tags/tag69.xml"/><Relationship Id="rId60" Type="http://schemas.openxmlformats.org/officeDocument/2006/relationships/tags" Target="../tags/tag7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56" Type="http://schemas.openxmlformats.org/officeDocument/2006/relationships/tags" Target="../tags/tag73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59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oleObject" Target="../embeddings/oleObject2.bin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12" Type="http://schemas.openxmlformats.org/officeDocument/2006/relationships/image" Target="../media/image1.wmf"/><Relationship Id="rId2" Type="http://schemas.openxmlformats.org/officeDocument/2006/relationships/tags" Target="../tags/tag100.xml"/><Relationship Id="rId1" Type="http://schemas.openxmlformats.org/officeDocument/2006/relationships/vmlDrawing" Target="../drawings/vmlDrawing1.vml"/><Relationship Id="rId6" Type="http://schemas.openxmlformats.org/officeDocument/2006/relationships/tags" Target="../tags/tag104.xml"/><Relationship Id="rId11" Type="http://schemas.openxmlformats.org/officeDocument/2006/relationships/oleObject" Target="../embeddings/oleObject1.bin"/><Relationship Id="rId5" Type="http://schemas.openxmlformats.org/officeDocument/2006/relationships/tags" Target="../tags/tag10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2.xml"/><Relationship Id="rId9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91FB2E1-5FC5-494A-A6CE-DB39CF890B21}" type="datetime1">
              <a:rPr lang="en-US" smtClean="0">
                <a:solidFill>
                  <a:schemeClr val="bg2"/>
                </a:solidFill>
              </a:rPr>
              <a:t>10/16/2011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C-</a:t>
            </a:r>
            <a:fld id="{43FF7072-1A7A-408C-B0DB-76F239CB2D30}" type="slidenum">
              <a:rPr 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Parsing &amp; Context-Free Grammars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E1AC193-366B-4EB0-8F63-D369F2DF60EA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BD037F2B-90DC-4204-84DD-CC4B73FC0AFF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Derivation Relations (1)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A </a:t>
            </a:r>
            <a:r>
              <a:rPr lang="el-GR" dirty="0" smtClean="0">
                <a:sym typeface="Symbol" pitchFamily="18" charset="2"/>
              </a:rPr>
              <a:t></a:t>
            </a:r>
            <a:r>
              <a:rPr lang="en-US" dirty="0" smtClean="0"/>
              <a:t> =&gt;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</a:t>
            </a:r>
            <a:r>
              <a:rPr lang="el-GR" dirty="0" smtClean="0">
                <a:sym typeface="Symbol" pitchFamily="18" charset="2"/>
              </a:rPr>
              <a:t></a:t>
            </a:r>
            <a:r>
              <a:rPr lang="en-US" dirty="0" smtClean="0"/>
              <a:t> </a:t>
            </a:r>
            <a:r>
              <a:rPr lang="el-GR" dirty="0" smtClean="0">
                <a:sym typeface="Symbol" pitchFamily="18" charset="2"/>
              </a:rPr>
              <a:t></a:t>
            </a:r>
            <a:r>
              <a:rPr lang="en-US" dirty="0" smtClean="0"/>
              <a:t>   </a:t>
            </a:r>
            <a:r>
              <a:rPr lang="en-US" dirty="0" err="1" smtClean="0"/>
              <a:t>iff</a:t>
            </a:r>
            <a:r>
              <a:rPr lang="en-US" dirty="0" smtClean="0"/>
              <a:t>  A ::= </a:t>
            </a:r>
            <a:r>
              <a:rPr lang="el-GR" dirty="0" smtClean="0">
                <a:sym typeface="Symbol" pitchFamily="18" charset="2"/>
              </a:rPr>
              <a:t></a:t>
            </a:r>
            <a:r>
              <a:rPr lang="en-US" dirty="0" smtClean="0"/>
              <a:t> in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derives</a:t>
            </a:r>
          </a:p>
          <a:p>
            <a:pPr eaLnBrk="1" hangingPunct="1"/>
            <a:r>
              <a:rPr lang="en-US" dirty="0" smtClean="0"/>
              <a:t>A =&gt;*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if there is a chain of productions starting with A that generates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transitive closure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6E42C7E-9040-47CE-AB59-AA0114802DDA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EEB76FF3-E9A6-4763-91C4-D2743D2D8B6E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Derivation Relations (2)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 A </a:t>
            </a:r>
            <a:r>
              <a:rPr lang="el-GR" dirty="0" smtClean="0">
                <a:sym typeface="Symbol" pitchFamily="18" charset="2"/>
              </a:rPr>
              <a:t></a:t>
            </a:r>
            <a:r>
              <a:rPr lang="en-US" dirty="0" smtClean="0"/>
              <a:t> =&gt;</a:t>
            </a:r>
            <a:r>
              <a:rPr lang="en-US" baseline="-25000" dirty="0" smtClean="0"/>
              <a:t>lm</a:t>
            </a:r>
            <a:r>
              <a:rPr lang="en-US" dirty="0" smtClean="0"/>
              <a:t> w </a:t>
            </a:r>
            <a:r>
              <a:rPr lang="el-GR" dirty="0" smtClean="0">
                <a:sym typeface="Symbol" pitchFamily="18" charset="2"/>
              </a:rPr>
              <a:t></a:t>
            </a:r>
            <a:r>
              <a:rPr lang="en-US" dirty="0" smtClean="0"/>
              <a:t> </a:t>
            </a:r>
            <a:r>
              <a:rPr lang="el-GR" dirty="0" smtClean="0">
                <a:sym typeface="Symbol" pitchFamily="18" charset="2"/>
              </a:rPr>
              <a:t></a:t>
            </a:r>
            <a:r>
              <a:rPr lang="en-US" dirty="0" smtClean="0"/>
              <a:t>   </a:t>
            </a:r>
            <a:r>
              <a:rPr lang="en-US" dirty="0" err="1" smtClean="0"/>
              <a:t>iff</a:t>
            </a:r>
            <a:r>
              <a:rPr lang="en-US" dirty="0" smtClean="0"/>
              <a:t> A ::= </a:t>
            </a:r>
            <a:r>
              <a:rPr lang="el-GR" dirty="0" smtClean="0">
                <a:sym typeface="Symbol" pitchFamily="18" charset="2"/>
              </a:rPr>
              <a:t></a:t>
            </a:r>
            <a:r>
              <a:rPr lang="en-US" dirty="0" smtClean="0"/>
              <a:t> in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derives </a:t>
            </a:r>
            <a:r>
              <a:rPr lang="en-US" dirty="0" smtClean="0">
                <a:solidFill>
                  <a:schemeClr val="tx2"/>
                </a:solidFill>
              </a:rPr>
              <a:t>leftmost</a:t>
            </a:r>
          </a:p>
          <a:p>
            <a:pPr eaLnBrk="1" hangingPunct="1"/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A w =&gt;</a:t>
            </a:r>
            <a:r>
              <a:rPr lang="en-US" baseline="-25000" dirty="0" err="1" smtClean="0"/>
              <a:t>rm</a:t>
            </a:r>
            <a:r>
              <a:rPr lang="en-US" dirty="0" smtClean="0"/>
              <a:t>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</a:t>
            </a:r>
            <a:r>
              <a:rPr lang="el-GR" dirty="0" smtClean="0">
                <a:sym typeface="Symbol" pitchFamily="18" charset="2"/>
              </a:rPr>
              <a:t></a:t>
            </a:r>
            <a:r>
              <a:rPr lang="en-US" dirty="0" smtClean="0"/>
              <a:t> w   </a:t>
            </a:r>
            <a:r>
              <a:rPr lang="en-US" dirty="0" err="1" smtClean="0"/>
              <a:t>iff</a:t>
            </a:r>
            <a:r>
              <a:rPr lang="en-US" dirty="0" smtClean="0"/>
              <a:t> A ::= </a:t>
            </a:r>
            <a:r>
              <a:rPr lang="el-GR" dirty="0" smtClean="0">
                <a:sym typeface="Symbol" pitchFamily="18" charset="2"/>
              </a:rPr>
              <a:t></a:t>
            </a:r>
            <a:r>
              <a:rPr lang="en-US" dirty="0" smtClean="0"/>
              <a:t> in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derives </a:t>
            </a:r>
            <a:r>
              <a:rPr lang="en-US" dirty="0" smtClean="0">
                <a:solidFill>
                  <a:schemeClr val="tx2"/>
                </a:solidFill>
              </a:rPr>
              <a:t>rightmost</a:t>
            </a:r>
          </a:p>
          <a:p>
            <a:pPr eaLnBrk="1" hangingPunct="1"/>
            <a:r>
              <a:rPr lang="en-US" dirty="0" smtClean="0"/>
              <a:t>We will only be interested in leftmost and rightmost derivations – not random orderings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C907CB-0182-47D1-A8E6-82577A1A7176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03F52E85-BA0D-4738-B70D-61344C389FA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A in </a:t>
            </a:r>
            <a:r>
              <a:rPr lang="en-US" i="1" smtClean="0"/>
              <a:t>N</a:t>
            </a:r>
            <a:r>
              <a:rPr lang="en-US" smtClean="0"/>
              <a:t>, </a:t>
            </a:r>
            <a:r>
              <a:rPr lang="en-US" i="1" smtClean="0"/>
              <a:t>L</a:t>
            </a:r>
            <a:r>
              <a:rPr lang="en-US" smtClean="0"/>
              <a:t>(A) = { w | A =&gt;* w }</a:t>
            </a:r>
          </a:p>
          <a:p>
            <a:pPr eaLnBrk="1" hangingPunct="1"/>
            <a:r>
              <a:rPr lang="en-US" smtClean="0"/>
              <a:t>If </a:t>
            </a:r>
            <a:r>
              <a:rPr lang="en-US" i="1" smtClean="0"/>
              <a:t>S </a:t>
            </a:r>
            <a:r>
              <a:rPr lang="en-US" smtClean="0"/>
              <a:t> is the start symbol of grammar </a:t>
            </a:r>
            <a:r>
              <a:rPr lang="en-US" i="1" smtClean="0"/>
              <a:t>G,</a:t>
            </a:r>
            <a:r>
              <a:rPr lang="en-US" smtClean="0"/>
              <a:t> define </a:t>
            </a:r>
            <a:r>
              <a:rPr lang="en-US" i="1" smtClean="0"/>
              <a:t>L</a:t>
            </a:r>
            <a:r>
              <a:rPr lang="en-US" smtClean="0"/>
              <a:t>(</a:t>
            </a:r>
            <a:r>
              <a:rPr lang="en-US" i="1" smtClean="0"/>
              <a:t>G</a:t>
            </a:r>
            <a:r>
              <a:rPr lang="en-US" smtClean="0"/>
              <a:t> ) = </a:t>
            </a:r>
            <a:r>
              <a:rPr lang="en-US" i="1" smtClean="0"/>
              <a:t>L</a:t>
            </a:r>
            <a:r>
              <a:rPr lang="en-US" smtClean="0"/>
              <a:t>(</a:t>
            </a:r>
            <a:r>
              <a:rPr lang="en-US" i="1" smtClean="0"/>
              <a:t>S 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Nonterminal on the left of the first rule is taken to be the start symbol if one is not specified explicitly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AF3995-BED2-427C-8FB8-BE628C89EC91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F0E63F6C-889A-4C60-8C61-87BBDE0A460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Grammars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 </a:t>
            </a:r>
            <a:r>
              <a:rPr lang="en-US" i="1" dirty="0" smtClean="0"/>
              <a:t>G</a:t>
            </a:r>
            <a:r>
              <a:rPr lang="en-US" dirty="0" smtClean="0"/>
              <a:t>  is </a:t>
            </a:r>
            <a:r>
              <a:rPr lang="en-US" i="1" dirty="0" smtClean="0">
                <a:solidFill>
                  <a:schemeClr val="tx2"/>
                </a:solidFill>
              </a:rPr>
              <a:t>reduced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/>
              <a:t>iff</a:t>
            </a:r>
            <a:r>
              <a:rPr lang="en-US" dirty="0" smtClean="0"/>
              <a:t> for every production A ::=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  there is some derivation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 S =&gt;* x A z =&gt; x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z =&gt;* xyz </a:t>
            </a:r>
          </a:p>
          <a:p>
            <a:pPr lvl="1" eaLnBrk="1" hangingPunct="1"/>
            <a:r>
              <a:rPr lang="en-US" dirty="0" smtClean="0"/>
              <a:t>i.e., no production is useless</a:t>
            </a:r>
          </a:p>
          <a:p>
            <a:pPr eaLnBrk="1" hangingPunct="1"/>
            <a:r>
              <a:rPr lang="en-US" dirty="0" smtClean="0"/>
              <a:t>Convention: we will use only reduced grammars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9F0F449-AE42-4D05-B6E0-8F3D50168047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884E88EE-A10C-4B76-A94D-B63D9B351252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Ambiguity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Grammar </a:t>
            </a:r>
            <a:r>
              <a:rPr lang="en-US" sz="2800" i="1" dirty="0" smtClean="0"/>
              <a:t>G</a:t>
            </a:r>
            <a:r>
              <a:rPr lang="en-US" sz="2800" dirty="0" smtClean="0"/>
              <a:t>  is </a:t>
            </a:r>
            <a:r>
              <a:rPr lang="en-US" sz="2800" i="1" dirty="0" smtClean="0">
                <a:solidFill>
                  <a:schemeClr val="tx2"/>
                </a:solidFill>
              </a:rPr>
              <a:t>unambiguous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every </a:t>
            </a:r>
            <a:r>
              <a:rPr lang="en-US" sz="2800" i="1" dirty="0" smtClean="0"/>
              <a:t>w</a:t>
            </a:r>
            <a:r>
              <a:rPr lang="en-US" sz="2800" dirty="0" smtClean="0"/>
              <a:t> in </a:t>
            </a:r>
            <a:r>
              <a:rPr lang="en-US" sz="2800" i="1" dirty="0" smtClean="0"/>
              <a:t>L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 ) has a unique leftmost (or rightmost)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Fact: unique leftmost or unique rightmost implies the 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grammar lacking this property is </a:t>
            </a:r>
            <a:r>
              <a:rPr lang="en-US" sz="2800" i="1" dirty="0" smtClean="0">
                <a:solidFill>
                  <a:schemeClr val="tx2"/>
                </a:solidFill>
              </a:rPr>
              <a:t>ambiguous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Note that other grammars that generate the same language may be unambiguous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need unambiguous grammars for parsing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A4DBCD5-E888-4C04-A2B5-3FA92D54A364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C88A868D-FBE8-4DA0-8517-B70F92D8429E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Example: Ambiguous Grammar for Arithmetic Expressions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expr</a:t>
            </a:r>
            <a:r>
              <a:rPr lang="en-US" smtClean="0"/>
              <a:t> ::= </a:t>
            </a:r>
            <a:r>
              <a:rPr lang="en-US" i="1" smtClean="0"/>
              <a:t>expr</a:t>
            </a:r>
            <a:r>
              <a:rPr lang="en-US" smtClean="0"/>
              <a:t> + </a:t>
            </a:r>
            <a:r>
              <a:rPr lang="en-US" i="1" smtClean="0"/>
              <a:t>expr</a:t>
            </a:r>
            <a:r>
              <a:rPr lang="en-US" smtClean="0"/>
              <a:t> | </a:t>
            </a:r>
            <a:r>
              <a:rPr lang="en-US" i="1" smtClean="0"/>
              <a:t>expr</a:t>
            </a:r>
            <a:r>
              <a:rPr lang="en-US" smtClean="0"/>
              <a:t> - </a:t>
            </a:r>
            <a:r>
              <a:rPr lang="en-US" i="1" smtClean="0"/>
              <a:t>expr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	      | </a:t>
            </a:r>
            <a:r>
              <a:rPr lang="en-US" i="1" smtClean="0"/>
              <a:t>expr</a:t>
            </a:r>
            <a:r>
              <a:rPr lang="en-US" smtClean="0"/>
              <a:t> * </a:t>
            </a:r>
            <a:r>
              <a:rPr lang="en-US" i="1" smtClean="0"/>
              <a:t>expr</a:t>
            </a:r>
            <a:r>
              <a:rPr lang="en-US" smtClean="0"/>
              <a:t> | </a:t>
            </a:r>
            <a:r>
              <a:rPr lang="en-US" i="1" smtClean="0"/>
              <a:t>expr</a:t>
            </a:r>
            <a:r>
              <a:rPr lang="en-US" smtClean="0"/>
              <a:t> / </a:t>
            </a:r>
            <a:r>
              <a:rPr lang="en-US" i="1" smtClean="0"/>
              <a:t>expr</a:t>
            </a:r>
            <a:r>
              <a:rPr lang="en-US" smtClean="0"/>
              <a:t> | </a:t>
            </a:r>
            <a:r>
              <a:rPr lang="en-US" i="1" smtClean="0"/>
              <a:t>int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int</a:t>
            </a:r>
            <a:r>
              <a:rPr lang="en-US" smtClean="0"/>
              <a:t> ::= 0 | 1 | 2 | 3 | 4 | 5 | 6 | 7 | 8 | 9</a:t>
            </a:r>
          </a:p>
          <a:p>
            <a:pPr eaLnBrk="1" hangingPunct="1"/>
            <a:r>
              <a:rPr lang="en-US" smtClean="0"/>
              <a:t>Exercise: show that this is ambiguous</a:t>
            </a:r>
          </a:p>
          <a:p>
            <a:pPr lvl="1" eaLnBrk="1" hangingPunct="1"/>
            <a:r>
              <a:rPr lang="en-US" smtClean="0"/>
              <a:t>How?  Show two different leftmost or rightmost derivations for the same string</a:t>
            </a:r>
          </a:p>
          <a:p>
            <a:pPr lvl="1" eaLnBrk="1" hangingPunct="1"/>
            <a:r>
              <a:rPr lang="en-US" smtClean="0"/>
              <a:t>Equivalently: show two different parse trees for the same string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CC38966-3B48-4FC7-B77C-0CDC1FD3905B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0C474943-FC63-4593-BD74-2F8E1F6F697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Give a leftmost derivation of 2+3*4 and show the parse tree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76200"/>
            <a:ext cx="4724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::=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+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-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</a:t>
            </a:r>
            <a:br>
              <a:rPr lang="en-US" kern="0" dirty="0">
                <a:latin typeface="+mn-lt"/>
              </a:rPr>
            </a:br>
            <a:r>
              <a:rPr lang="en-US" kern="0" dirty="0">
                <a:latin typeface="+mn-lt"/>
              </a:rPr>
              <a:t>	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*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/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int</a:t>
            </a:r>
            <a:endParaRPr lang="en-US" i="1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i="1" kern="0" dirty="0" err="1">
                <a:latin typeface="+mn-lt"/>
              </a:rPr>
              <a:t>int</a:t>
            </a:r>
            <a:r>
              <a:rPr lang="en-US" kern="0" dirty="0">
                <a:latin typeface="+mn-lt"/>
              </a:rPr>
              <a:t> ::= 0 | 1 | 2 | 3 | 4 | 5 | 6 | 7 | 8 | 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4589CC6-2CE2-4639-B362-CEB6470B135E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0DED56A2-6020-4C5D-927B-58659E7D949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Give a different leftmost derivation of</a:t>
            </a:r>
            <a:br>
              <a:rPr lang="en-US" sz="2800" smtClean="0"/>
            </a:br>
            <a:r>
              <a:rPr lang="en-US" sz="2800" smtClean="0"/>
              <a:t>2+3*4 and show the parse tree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76200"/>
            <a:ext cx="4724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::=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+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-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</a:t>
            </a:r>
            <a:br>
              <a:rPr lang="en-US" kern="0" dirty="0">
                <a:latin typeface="+mn-lt"/>
              </a:rPr>
            </a:br>
            <a:r>
              <a:rPr lang="en-US" kern="0" dirty="0">
                <a:latin typeface="+mn-lt"/>
              </a:rPr>
              <a:t>	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*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/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int</a:t>
            </a:r>
            <a:endParaRPr lang="en-US" i="1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i="1" kern="0" dirty="0" err="1">
                <a:latin typeface="+mn-lt"/>
              </a:rPr>
              <a:t>int</a:t>
            </a:r>
            <a:r>
              <a:rPr lang="en-US" kern="0" dirty="0">
                <a:latin typeface="+mn-lt"/>
              </a:rPr>
              <a:t> ::= 0 | 1 | 2 | 3 | 4 | 5 | 6 | 7 | 8 | 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56E6C1-50AA-4D95-9821-BE0D2F4AC986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F328CCA5-F4AD-4748-8735-03A21ECDE955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 two different derivations of 5+6+7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76200"/>
            <a:ext cx="4724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::=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+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-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</a:t>
            </a:r>
            <a:br>
              <a:rPr lang="en-US" kern="0" dirty="0">
                <a:latin typeface="+mn-lt"/>
              </a:rPr>
            </a:br>
            <a:r>
              <a:rPr lang="en-US" kern="0" dirty="0">
                <a:latin typeface="+mn-lt"/>
              </a:rPr>
              <a:t>	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*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/ </a:t>
            </a:r>
            <a:r>
              <a:rPr lang="en-US" i="1" kern="0" dirty="0" err="1">
                <a:latin typeface="+mn-lt"/>
              </a:rPr>
              <a:t>expr</a:t>
            </a:r>
            <a:r>
              <a:rPr lang="en-US" kern="0" dirty="0">
                <a:latin typeface="+mn-lt"/>
              </a:rPr>
              <a:t> | </a:t>
            </a:r>
            <a:r>
              <a:rPr lang="en-US" i="1" kern="0" dirty="0" err="1">
                <a:latin typeface="+mn-lt"/>
              </a:rPr>
              <a:t>int</a:t>
            </a:r>
            <a:endParaRPr lang="en-US" i="1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i="1" kern="0" dirty="0" err="1">
                <a:latin typeface="+mn-lt"/>
              </a:rPr>
              <a:t>int</a:t>
            </a:r>
            <a:r>
              <a:rPr lang="en-US" kern="0" dirty="0">
                <a:latin typeface="+mn-lt"/>
              </a:rPr>
              <a:t> ::= 0 | 1 | 2 | 3 | 4 | 5 | 6 | 7 | 8 | 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6FB156B-C93B-4809-B37C-48A8CAC053BC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48C11C72-8B3B-4C7D-B826-D109F74BE5B7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going on here?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grammar has no notion of precedence or associatively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Create a non-terminal for each level of 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Isolate the corresponding part of the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Force the parser to recognize higher precedence subexpressions first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0EA2AE6-B07A-4D71-9898-E5BC497D61ED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DF1B8788-662F-49D8-BFB3-EB54B90A8ADC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 for Today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 overview</a:t>
            </a:r>
          </a:p>
          <a:p>
            <a:pPr eaLnBrk="1" hangingPunct="1"/>
            <a:r>
              <a:rPr lang="en-US" smtClean="0"/>
              <a:t>Context free grammars </a:t>
            </a:r>
          </a:p>
          <a:p>
            <a:pPr eaLnBrk="1" hangingPunct="1"/>
            <a:r>
              <a:rPr lang="en-US" smtClean="0"/>
              <a:t>Ambiguous grammars</a:t>
            </a:r>
          </a:p>
          <a:p>
            <a:pPr eaLnBrk="1" hangingPunct="1"/>
            <a:r>
              <a:rPr lang="en-US" smtClean="0"/>
              <a:t>Reading: Cooper/Torczon ch. 3, or Dragon Book ch. 4, or Appel ch.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351FA84-4F81-453E-9006-C334A547A837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56FDC767-FA5C-4938-B211-95F3B30CA000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Classic Expression Grammar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expr</a:t>
            </a:r>
            <a:r>
              <a:rPr lang="en-US" sz="2800" smtClean="0"/>
              <a:t> ::= </a:t>
            </a:r>
            <a:r>
              <a:rPr lang="en-US" sz="2800" i="1" smtClean="0"/>
              <a:t>expr</a:t>
            </a:r>
            <a:r>
              <a:rPr lang="en-US" sz="2800" smtClean="0"/>
              <a:t> + </a:t>
            </a:r>
            <a:r>
              <a:rPr lang="en-US" sz="2800" i="1" smtClean="0"/>
              <a:t>term</a:t>
            </a:r>
            <a:r>
              <a:rPr lang="en-US" sz="2800" smtClean="0"/>
              <a:t> | </a:t>
            </a:r>
            <a:r>
              <a:rPr lang="en-US" sz="2800" i="1" smtClean="0"/>
              <a:t>expr</a:t>
            </a:r>
            <a:r>
              <a:rPr lang="en-US" sz="2800" smtClean="0"/>
              <a:t> – </a:t>
            </a:r>
            <a:r>
              <a:rPr lang="en-US" sz="2800" i="1" smtClean="0"/>
              <a:t>term</a:t>
            </a:r>
            <a:r>
              <a:rPr lang="en-US" sz="2800" smtClean="0"/>
              <a:t> | </a:t>
            </a:r>
            <a:r>
              <a:rPr lang="en-US" sz="2800" i="1" smtClean="0"/>
              <a:t>term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term</a:t>
            </a:r>
            <a:r>
              <a:rPr lang="en-US" sz="2800" smtClean="0"/>
              <a:t> ::= </a:t>
            </a:r>
            <a:r>
              <a:rPr lang="en-US" sz="2800" i="1" smtClean="0"/>
              <a:t>term</a:t>
            </a:r>
            <a:r>
              <a:rPr lang="en-US" sz="2800" smtClean="0"/>
              <a:t> * </a:t>
            </a:r>
            <a:r>
              <a:rPr lang="en-US" sz="2800" i="1" smtClean="0"/>
              <a:t>factor</a:t>
            </a:r>
            <a:r>
              <a:rPr lang="en-US" sz="2800" smtClean="0"/>
              <a:t> | </a:t>
            </a:r>
            <a:r>
              <a:rPr lang="en-US" sz="2800" i="1" smtClean="0"/>
              <a:t>term</a:t>
            </a:r>
            <a:r>
              <a:rPr lang="en-US" sz="2800" smtClean="0"/>
              <a:t> / </a:t>
            </a:r>
            <a:r>
              <a:rPr lang="en-US" sz="2800" i="1" smtClean="0"/>
              <a:t>factor</a:t>
            </a:r>
            <a:r>
              <a:rPr lang="en-US" sz="2800" smtClean="0"/>
              <a:t> | </a:t>
            </a:r>
            <a:r>
              <a:rPr lang="en-US" sz="2800" i="1" smtClean="0"/>
              <a:t>factor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factor</a:t>
            </a:r>
            <a:r>
              <a:rPr lang="en-US" sz="2800" smtClean="0"/>
              <a:t> ::= </a:t>
            </a:r>
            <a:r>
              <a:rPr lang="en-US" sz="2800" i="1" smtClean="0"/>
              <a:t>int</a:t>
            </a:r>
            <a:r>
              <a:rPr lang="en-US" sz="2800" smtClean="0"/>
              <a:t> | ( </a:t>
            </a:r>
            <a:r>
              <a:rPr lang="en-US" sz="2800" i="1" smtClean="0"/>
              <a:t>expr</a:t>
            </a:r>
            <a:r>
              <a:rPr lang="en-US" sz="2800" smtClean="0"/>
              <a:t>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int</a:t>
            </a:r>
            <a:r>
              <a:rPr lang="en-US" sz="2800" smtClean="0"/>
              <a:t> ::= 0 | 1 | 2 | 3 | 4 | 5 | 6 | 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4F36FB5-AB13-46CE-8789-588F60370675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9D0E00D-6C2D-4F62-8AF9-10DD29B2C7D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Check: Derive 2 + 3 * 4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73688" y="0"/>
            <a:ext cx="3770312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+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–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*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/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factor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int</a:t>
            </a:r>
            <a:r>
              <a:rPr lang="en-US" sz="1400" kern="0" dirty="0">
                <a:latin typeface="+mn-lt"/>
              </a:rPr>
              <a:t> | (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)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 err="1">
                <a:latin typeface="+mn-lt"/>
              </a:rPr>
              <a:t>int</a:t>
            </a:r>
            <a:r>
              <a:rPr lang="en-US" sz="1400" kern="0" dirty="0">
                <a:latin typeface="+mn-lt"/>
              </a:rPr>
              <a:t> ::= 0 | 1 | 2 | 3 | 4 | 5 | 6 | 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94D3875-4D2B-49C9-B61F-E0C48D4A2E9B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EAFBB4D0-3D15-4A26-AD83-F38F91CBF8E3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Check: Derive 5 + 6 + 7</a:t>
            </a:r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 interaction between left- vs right-recursive rules and resulting associativity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73688" y="0"/>
            <a:ext cx="3770312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+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–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*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/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factor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int</a:t>
            </a:r>
            <a:r>
              <a:rPr lang="en-US" sz="1400" kern="0" dirty="0">
                <a:latin typeface="+mn-lt"/>
              </a:rPr>
              <a:t> | (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)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 err="1">
                <a:latin typeface="+mn-lt"/>
              </a:rPr>
              <a:t>int</a:t>
            </a:r>
            <a:r>
              <a:rPr lang="en-US" sz="1400" kern="0" dirty="0">
                <a:latin typeface="+mn-lt"/>
              </a:rPr>
              <a:t> ::= 0 | 1 | 2 | 3 | 4 | 5 | 6 | 7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7F9C14F-1750-44D1-9B82-E26E3FB69B88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2F9A2D68-E78C-4A9D-B08F-425CE57B0179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Check: Derive 5 + (6 + 7)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73688" y="0"/>
            <a:ext cx="3770312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+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–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*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term</a:t>
            </a:r>
            <a:r>
              <a:rPr lang="en-US" sz="1400" kern="0" dirty="0">
                <a:latin typeface="+mn-lt"/>
              </a:rPr>
              <a:t> / </a:t>
            </a: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| </a:t>
            </a:r>
            <a:r>
              <a:rPr lang="en-US" sz="1400" i="1" kern="0" dirty="0">
                <a:latin typeface="+mn-lt"/>
              </a:rPr>
              <a:t>factor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>
                <a:latin typeface="+mn-lt"/>
              </a:rPr>
              <a:t>factor</a:t>
            </a:r>
            <a:r>
              <a:rPr lang="en-US" sz="1400" kern="0" dirty="0">
                <a:latin typeface="+mn-lt"/>
              </a:rPr>
              <a:t> ::= </a:t>
            </a:r>
            <a:r>
              <a:rPr lang="en-US" sz="1400" i="1" kern="0" dirty="0" err="1">
                <a:latin typeface="+mn-lt"/>
              </a:rPr>
              <a:t>int</a:t>
            </a:r>
            <a:r>
              <a:rPr lang="en-US" sz="1400" kern="0" dirty="0">
                <a:latin typeface="+mn-lt"/>
              </a:rPr>
              <a:t> | ( </a:t>
            </a:r>
            <a:r>
              <a:rPr lang="en-US" sz="1400" i="1" kern="0" dirty="0" err="1">
                <a:latin typeface="+mn-lt"/>
              </a:rPr>
              <a:t>expr</a:t>
            </a:r>
            <a:r>
              <a:rPr lang="en-US" sz="1400" kern="0" dirty="0">
                <a:latin typeface="+mn-lt"/>
              </a:rPr>
              <a:t> )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i="1" kern="0" dirty="0" err="1">
                <a:latin typeface="+mn-lt"/>
              </a:rPr>
              <a:t>int</a:t>
            </a:r>
            <a:r>
              <a:rPr lang="en-US" sz="1400" kern="0" dirty="0">
                <a:latin typeface="+mn-lt"/>
              </a:rPr>
              <a:t> ::= 0 | 1 | 2 | 3 | 4 | 5 | 6 | 7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2AC661-6EEC-4837-BE4F-4D8AFE5AB4E8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776EA895-9FFA-4A5A-B9A5-881DEFC8AC5F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Classic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 for conditional statements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err="1"/>
              <a:t>s</a:t>
            </a:r>
            <a:r>
              <a:rPr lang="en-US" i="1" dirty="0" err="1" smtClean="0"/>
              <a:t>tmt</a:t>
            </a:r>
            <a:r>
              <a:rPr lang="en-US" dirty="0" smtClean="0"/>
              <a:t> </a:t>
            </a:r>
            <a:r>
              <a:rPr lang="en-US" dirty="0" smtClean="0"/>
              <a:t>::= if ( </a:t>
            </a:r>
            <a:r>
              <a:rPr lang="en-US" i="1" dirty="0" err="1" smtClean="0"/>
              <a:t>cond</a:t>
            </a:r>
            <a:r>
              <a:rPr lang="en-US" dirty="0" smtClean="0"/>
              <a:t> ) </a:t>
            </a:r>
            <a:r>
              <a:rPr lang="en-US" i="1" dirty="0" err="1" smtClean="0"/>
              <a:t>stmt</a:t>
            </a:r>
            <a:endParaRPr lang="en-US" i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| </a:t>
            </a:r>
            <a:r>
              <a:rPr lang="en-US" dirty="0" smtClean="0"/>
              <a:t>if ( </a:t>
            </a:r>
            <a:r>
              <a:rPr lang="en-US" i="1" dirty="0" err="1" smtClean="0"/>
              <a:t>cond</a:t>
            </a:r>
            <a:r>
              <a:rPr lang="en-US" dirty="0" smtClean="0"/>
              <a:t> ) </a:t>
            </a:r>
            <a:r>
              <a:rPr lang="en-US" i="1" dirty="0" err="1" smtClean="0"/>
              <a:t>stmt</a:t>
            </a:r>
            <a:r>
              <a:rPr lang="en-US" i="1" dirty="0" smtClean="0"/>
              <a:t> </a:t>
            </a:r>
            <a:r>
              <a:rPr lang="en-US" dirty="0" smtClean="0"/>
              <a:t> else </a:t>
            </a:r>
            <a:r>
              <a:rPr lang="en-US" i="1" dirty="0" err="1" smtClean="0"/>
              <a:t>stmt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Exercise: show that this is ambiguous</a:t>
            </a:r>
          </a:p>
          <a:p>
            <a:pPr lvl="2" eaLnBrk="1" hangingPunct="1"/>
            <a:r>
              <a:rPr lang="en-US" dirty="0" smtClean="0"/>
              <a:t>How?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C37B760-4A2E-4066-890C-F99E16879290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05B194BE-287C-4C07-9C5D-11D5169BEBD5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Derivation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if  (  </a:t>
            </a:r>
            <a:r>
              <a:rPr lang="en-US" sz="2400" i="1" smtClean="0"/>
              <a:t>cond</a:t>
            </a:r>
            <a:r>
              <a:rPr lang="en-US" sz="2400" smtClean="0"/>
              <a:t>   )    if   (  </a:t>
            </a:r>
            <a:r>
              <a:rPr lang="en-US" sz="2400" i="1" smtClean="0"/>
              <a:t>cond  </a:t>
            </a:r>
            <a:r>
              <a:rPr lang="en-US" sz="2400" smtClean="0"/>
              <a:t> )    </a:t>
            </a:r>
            <a:r>
              <a:rPr lang="en-US" sz="2400" i="1" smtClean="0"/>
              <a:t>stmt</a:t>
            </a:r>
            <a:r>
              <a:rPr lang="en-US" sz="2400" smtClean="0"/>
              <a:t>     else    </a:t>
            </a:r>
            <a:r>
              <a:rPr lang="en-US" sz="2400" i="1" smtClean="0"/>
              <a:t>stmt</a:t>
            </a:r>
            <a:endParaRPr lang="en-US" sz="2400" smtClean="0"/>
          </a:p>
        </p:txBody>
      </p:sp>
      <p:sp>
        <p:nvSpPr>
          <p:cNvPr id="27655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98725" y="1022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656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46588" y="120650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algn="l" eaLnBrk="1" hangingPunct="1"/>
            <a:r>
              <a:rPr lang="en-US" i="1" dirty="0" err="1"/>
              <a:t>s</a:t>
            </a:r>
            <a:r>
              <a:rPr lang="en-US" i="1" dirty="0" err="1" smtClean="0"/>
              <a:t>tmt</a:t>
            </a:r>
            <a:r>
              <a:rPr lang="en-US" dirty="0" smtClean="0"/>
              <a:t> </a:t>
            </a:r>
            <a:r>
              <a:rPr lang="en-US" dirty="0"/>
              <a:t>::=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endParaRPr lang="en-US" i="1" dirty="0"/>
          </a:p>
          <a:p>
            <a:pPr lvl="1" eaLnBrk="1" hangingPunct="1"/>
            <a:r>
              <a:rPr lang="en-US" dirty="0" smtClean="0"/>
              <a:t>       </a:t>
            </a:r>
            <a:r>
              <a:rPr lang="en-US" dirty="0"/>
              <a:t>|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r>
              <a:rPr lang="en-US" dirty="0"/>
              <a:t>  else </a:t>
            </a:r>
            <a:r>
              <a:rPr lang="en-US" i="1" dirty="0" err="1"/>
              <a:t>stmt</a:t>
            </a:r>
            <a:endParaRPr 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7DA1B57-DC5D-4C39-9A0C-743B287497BD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DC047070-BE47-461A-B80B-63C005A28C7E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Derivation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if  (  </a:t>
            </a:r>
            <a:r>
              <a:rPr lang="en-US" sz="2400" i="1" smtClean="0"/>
              <a:t>cond</a:t>
            </a:r>
            <a:r>
              <a:rPr lang="en-US" sz="2400" smtClean="0"/>
              <a:t>   )    if   (  </a:t>
            </a:r>
            <a:r>
              <a:rPr lang="en-US" sz="2400" i="1" smtClean="0"/>
              <a:t>cond  </a:t>
            </a:r>
            <a:r>
              <a:rPr lang="en-US" sz="2400" smtClean="0"/>
              <a:t> )    </a:t>
            </a:r>
            <a:r>
              <a:rPr lang="en-US" sz="2400" i="1" smtClean="0"/>
              <a:t>stmt</a:t>
            </a:r>
            <a:r>
              <a:rPr lang="en-US" sz="2400" smtClean="0"/>
              <a:t>     else    </a:t>
            </a:r>
            <a:r>
              <a:rPr lang="en-US" sz="2400" i="1" smtClean="0"/>
              <a:t>stmt</a:t>
            </a:r>
            <a:endParaRPr lang="en-US" sz="2400" smtClean="0"/>
          </a:p>
        </p:txBody>
      </p:sp>
      <p:sp>
        <p:nvSpPr>
          <p:cNvPr id="28679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98988" y="120650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algn="l" eaLnBrk="1" hangingPunct="1"/>
            <a:r>
              <a:rPr lang="en-US" i="1" dirty="0" err="1"/>
              <a:t>s</a:t>
            </a:r>
            <a:r>
              <a:rPr lang="en-US" i="1" dirty="0" err="1" smtClean="0"/>
              <a:t>tmt</a:t>
            </a:r>
            <a:r>
              <a:rPr lang="en-US" dirty="0" smtClean="0"/>
              <a:t> </a:t>
            </a:r>
            <a:r>
              <a:rPr lang="en-US" dirty="0"/>
              <a:t>::=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endParaRPr lang="en-US" i="1" dirty="0"/>
          </a:p>
          <a:p>
            <a:pPr lvl="1" eaLnBrk="1" hangingPunct="1"/>
            <a:r>
              <a:rPr lang="en-US" smtClean="0"/>
              <a:t>       </a:t>
            </a:r>
            <a:r>
              <a:rPr lang="en-US" dirty="0"/>
              <a:t>|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r>
              <a:rPr lang="en-US" dirty="0"/>
              <a:t>  else </a:t>
            </a:r>
            <a:r>
              <a:rPr lang="en-US" i="1" dirty="0" err="1"/>
              <a:t>stmt</a:t>
            </a:r>
            <a:endParaRPr lang="en-US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3AB87DC-FB20-49A8-A17F-C6E8ADA05B53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B86486C-3033-4A96-82E6-DE4EC29136DC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Solving “if” Ambiguity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Fix the grammar to separate if statements with else clause and if statements with no else</a:t>
            </a:r>
          </a:p>
          <a:p>
            <a:pPr lvl="1" eaLnBrk="1" hangingPunct="1"/>
            <a:r>
              <a:rPr lang="en-US" dirty="0" smtClean="0"/>
              <a:t>Done in Java reference grammar</a:t>
            </a:r>
          </a:p>
          <a:p>
            <a:pPr lvl="1" eaLnBrk="1" hangingPunct="1"/>
            <a:r>
              <a:rPr lang="en-US" dirty="0" smtClean="0"/>
              <a:t>Adds lots of non-terminals</a:t>
            </a:r>
          </a:p>
          <a:p>
            <a:pPr eaLnBrk="1" hangingPunct="1"/>
            <a:r>
              <a:rPr lang="en-US" dirty="0" smtClean="0"/>
              <a:t>Use some ad-hoc rule in parser</a:t>
            </a:r>
          </a:p>
          <a:p>
            <a:pPr lvl="1" eaLnBrk="1" hangingPunct="1"/>
            <a:r>
              <a:rPr lang="en-US" dirty="0" smtClean="0"/>
              <a:t>“else matches closest unpaired if”</a:t>
            </a:r>
          </a:p>
          <a:p>
            <a:pPr eaLnBrk="1" hangingPunct="1"/>
            <a:r>
              <a:rPr lang="en-US" dirty="0" smtClean="0"/>
              <a:t>Change the language</a:t>
            </a:r>
          </a:p>
          <a:p>
            <a:pPr lvl="1" eaLnBrk="1" hangingPunct="1"/>
            <a:r>
              <a:rPr lang="en-US" dirty="0" smtClean="0"/>
              <a:t>You better have permission to do this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Resolving Ambiguity with Grammar (1)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 smtClean="0"/>
              <a:t>Stmt</a:t>
            </a:r>
            <a:r>
              <a:rPr lang="en-US" sz="2400" dirty="0"/>
              <a:t> </a:t>
            </a:r>
            <a:r>
              <a:rPr lang="en-US" sz="2400" dirty="0" smtClean="0"/>
              <a:t> ::= </a:t>
            </a:r>
            <a:r>
              <a:rPr lang="en-US" sz="2400" dirty="0" err="1" smtClean="0"/>
              <a:t>MatchedStmt</a:t>
            </a:r>
            <a:r>
              <a:rPr lang="en-US" sz="2400" dirty="0" smtClean="0"/>
              <a:t> | </a:t>
            </a:r>
            <a:r>
              <a:rPr lang="en-US" sz="2400" dirty="0" err="1" smtClean="0"/>
              <a:t>UnmatchedStmt</a:t>
            </a:r>
            <a:r>
              <a:rPr lang="en-US" sz="2400" dirty="0" smtClean="0"/>
              <a:t>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 smtClean="0"/>
              <a:t>MatchedStmt</a:t>
            </a:r>
            <a:r>
              <a:rPr lang="en-US" sz="2400" dirty="0" smtClean="0"/>
              <a:t>   ::= ... |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  <a:r>
              <a:rPr lang="en-US" sz="2400" b="1" dirty="0" smtClean="0"/>
              <a:t>if</a:t>
            </a:r>
            <a:r>
              <a:rPr lang="en-US" sz="2400" dirty="0" smtClean="0"/>
              <a:t> ( </a:t>
            </a:r>
            <a:r>
              <a:rPr lang="en-US" sz="2400" dirty="0" err="1" smtClean="0"/>
              <a:t>Expr</a:t>
            </a:r>
            <a:r>
              <a:rPr lang="en-US" sz="2400" dirty="0" smtClean="0"/>
              <a:t> ) </a:t>
            </a:r>
            <a:r>
              <a:rPr lang="en-US" sz="2400" dirty="0" err="1" smtClean="0"/>
              <a:t>MatchedStmt</a:t>
            </a:r>
            <a:r>
              <a:rPr lang="en-US" sz="2400" dirty="0" smtClean="0"/>
              <a:t> </a:t>
            </a:r>
            <a:r>
              <a:rPr lang="en-US" sz="2400" b="1" dirty="0" smtClean="0"/>
              <a:t>else</a:t>
            </a:r>
            <a:r>
              <a:rPr lang="en-US" sz="2400" dirty="0" smtClean="0"/>
              <a:t> </a:t>
            </a:r>
            <a:r>
              <a:rPr lang="en-US" sz="2400" dirty="0" err="1" smtClean="0"/>
              <a:t>MatchedStmt</a:t>
            </a:r>
            <a:r>
              <a:rPr lang="en-US" sz="2400" dirty="0" smtClean="0"/>
              <a:t>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 smtClean="0"/>
              <a:t>UnmatchedStmt</a:t>
            </a:r>
            <a:r>
              <a:rPr lang="en-US" sz="2400" dirty="0" smtClean="0"/>
              <a:t> ::= </a:t>
            </a:r>
            <a:r>
              <a:rPr lang="en-US" sz="2400" b="1" dirty="0" smtClean="0"/>
              <a:t>if</a:t>
            </a:r>
            <a:r>
              <a:rPr lang="en-US" sz="2400" dirty="0" smtClean="0"/>
              <a:t> ( </a:t>
            </a:r>
            <a:r>
              <a:rPr lang="en-US" sz="2400" dirty="0" err="1" smtClean="0"/>
              <a:t>Expr</a:t>
            </a:r>
            <a:r>
              <a:rPr lang="en-US" sz="2400" dirty="0" smtClean="0"/>
              <a:t> ) Stmt |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  <a:r>
              <a:rPr lang="en-US" sz="2400" b="1" dirty="0" smtClean="0"/>
              <a:t>if</a:t>
            </a:r>
            <a:r>
              <a:rPr lang="en-US" sz="2400" dirty="0" smtClean="0"/>
              <a:t> ( </a:t>
            </a:r>
            <a:r>
              <a:rPr lang="en-US" sz="2400" dirty="0" err="1" smtClean="0"/>
              <a:t>Expr</a:t>
            </a:r>
            <a:r>
              <a:rPr lang="en-US" sz="2400" dirty="0" smtClean="0"/>
              <a:t> ) </a:t>
            </a:r>
            <a:r>
              <a:rPr lang="en-US" sz="2400" dirty="0" err="1" smtClean="0"/>
              <a:t>MatchedStmt</a:t>
            </a:r>
            <a:r>
              <a:rPr lang="en-US" sz="2400" dirty="0" smtClean="0"/>
              <a:t> </a:t>
            </a:r>
            <a:r>
              <a:rPr lang="en-US" sz="2400" b="1" dirty="0" smtClean="0"/>
              <a:t>else</a:t>
            </a:r>
            <a:r>
              <a:rPr lang="en-US" sz="2400" dirty="0" smtClean="0"/>
              <a:t> </a:t>
            </a:r>
            <a:r>
              <a:rPr lang="en-US" sz="2400" dirty="0" err="1" smtClean="0"/>
              <a:t>UnmatchedStmt</a:t>
            </a:r>
            <a:r>
              <a:rPr lang="en-US" sz="2400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formal, no additional rules beyond syntax </a:t>
            </a:r>
          </a:p>
          <a:p>
            <a:pPr lvl="1">
              <a:defRPr/>
            </a:pPr>
            <a:r>
              <a:rPr lang="en-US" dirty="0" smtClean="0"/>
              <a:t>sometimes obscures original grammar</a:t>
            </a:r>
            <a:endParaRPr lang="en-US" dirty="0"/>
          </a:p>
        </p:txBody>
      </p:sp>
      <p:sp>
        <p:nvSpPr>
          <p:cNvPr id="3379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5FB7CC2-ADB9-4738-B6BF-CF28987112F5}" type="datetime1">
              <a:rPr lang="en-US"/>
              <a:pPr eaLnBrk="1" hangingPunct="1"/>
              <a:t>10/16/2011</a:t>
            </a:fld>
            <a:endParaRPr lang="en-US"/>
          </a:p>
        </p:txBody>
      </p:sp>
      <p:sp>
        <p:nvSpPr>
          <p:cNvPr id="3379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6852BA36-AF3A-441A-92F0-72F6D5758332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66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Resolving Ambiguity with Grammar (2)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If you can (re-)design the language, avoid the problem entirely</a:t>
            </a:r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Stmt ::= ... |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Expr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  <a:r>
              <a:rPr lang="en-US" dirty="0" smtClean="0"/>
              <a:t> Stmt </a:t>
            </a:r>
            <a:r>
              <a:rPr lang="en-US" b="1" dirty="0" smtClean="0"/>
              <a:t>end</a:t>
            </a:r>
            <a:r>
              <a:rPr lang="en-US" dirty="0" smtClean="0"/>
              <a:t> |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Expr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  <a:r>
              <a:rPr lang="en-US" dirty="0" smtClean="0"/>
              <a:t> Stmt </a:t>
            </a:r>
            <a:r>
              <a:rPr lang="en-US" b="1" dirty="0" smtClean="0"/>
              <a:t>else</a:t>
            </a:r>
            <a:r>
              <a:rPr lang="en-US" dirty="0" smtClean="0"/>
              <a:t> Stmt </a:t>
            </a:r>
            <a:r>
              <a:rPr lang="en-US" b="1" dirty="0" smtClean="0"/>
              <a:t>end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formal, clear, elegant </a:t>
            </a:r>
          </a:p>
          <a:p>
            <a:pPr lvl="1">
              <a:defRPr/>
            </a:pPr>
            <a:r>
              <a:rPr lang="en-US" dirty="0" smtClean="0"/>
              <a:t>allows sequence of </a:t>
            </a:r>
            <a:r>
              <a:rPr lang="en-US" dirty="0" err="1" smtClean="0"/>
              <a:t>Stmts</a:t>
            </a:r>
            <a:r>
              <a:rPr lang="en-US" dirty="0" smtClean="0"/>
              <a:t> in then and else branches, no { , } needed </a:t>
            </a:r>
          </a:p>
          <a:p>
            <a:pPr lvl="1">
              <a:defRPr/>
            </a:pPr>
            <a:r>
              <a:rPr lang="en-US" dirty="0" smtClean="0"/>
              <a:t>extra end required for every if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 smtClean="0"/>
              <a:t>(But maybe this is a good idea anyway?)</a:t>
            </a:r>
            <a:endParaRPr lang="en-US" dirty="0"/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6DDB4C8-0ADB-487D-B8B4-8BCD3EA97C05}" type="datetime1">
              <a:rPr lang="en-US"/>
              <a:pPr eaLnBrk="1" hangingPunct="1"/>
              <a:t>10/16/2011</a:t>
            </a:fld>
            <a:endParaRPr lang="en-US"/>
          </a:p>
        </p:txBody>
      </p:sp>
      <p:sp>
        <p:nvSpPr>
          <p:cNvPr id="3584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58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3C0CE823-0C29-4C0C-AA36-6A4E4A4925AF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35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89658CC-0EF7-4D25-B290-8B911CB2B33B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B7FF996A-9BAE-485E-A2E2-8898E637373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syntax of most programming languages can be specified by a </a:t>
            </a:r>
            <a:r>
              <a:rPr lang="en-US" sz="2800" i="1" dirty="0" smtClean="0">
                <a:solidFill>
                  <a:schemeClr val="tx2"/>
                </a:solidFill>
              </a:rPr>
              <a:t>context-free grammar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(CGF)</a:t>
            </a:r>
          </a:p>
          <a:p>
            <a:pPr eaLnBrk="1" hangingPunct="1"/>
            <a:r>
              <a:rPr lang="en-US" sz="2800" dirty="0" smtClean="0"/>
              <a:t>Parsing: Given a grammar </a:t>
            </a:r>
            <a:r>
              <a:rPr lang="en-US" sz="2800" i="1" dirty="0" smtClean="0">
                <a:solidFill>
                  <a:schemeClr val="tx2"/>
                </a:solidFill>
              </a:rPr>
              <a:t>G</a:t>
            </a:r>
            <a:r>
              <a:rPr lang="en-US" sz="2800" dirty="0" smtClean="0"/>
              <a:t>  and a sentence </a:t>
            </a:r>
            <a:r>
              <a:rPr lang="en-US" sz="2800" i="1" dirty="0" smtClean="0">
                <a:solidFill>
                  <a:schemeClr val="tx2"/>
                </a:solidFill>
              </a:rPr>
              <a:t>w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in </a:t>
            </a:r>
            <a:r>
              <a:rPr lang="en-US" sz="2800" i="1" dirty="0" smtClean="0">
                <a:solidFill>
                  <a:schemeClr val="tx2"/>
                </a:solidFill>
              </a:rPr>
              <a:t>L</a:t>
            </a:r>
            <a:r>
              <a:rPr lang="en-US" sz="2800" dirty="0" smtClean="0">
                <a:solidFill>
                  <a:schemeClr val="tx2"/>
                </a:solidFill>
              </a:rPr>
              <a:t>(</a:t>
            </a:r>
            <a:r>
              <a:rPr lang="en-US" sz="2800" i="1" dirty="0" smtClean="0">
                <a:solidFill>
                  <a:schemeClr val="tx2"/>
                </a:solidFill>
              </a:rPr>
              <a:t>G 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  <a:r>
              <a:rPr lang="en-US" sz="2800" dirty="0" smtClean="0"/>
              <a:t>, traverse the derivation (parse tree) for </a:t>
            </a:r>
            <a:r>
              <a:rPr lang="en-US" sz="2800" i="1" dirty="0" smtClean="0"/>
              <a:t>w</a:t>
            </a:r>
            <a:r>
              <a:rPr lang="en-US" sz="2800" dirty="0" smtClean="0"/>
              <a:t> in some </a:t>
            </a:r>
            <a:r>
              <a:rPr lang="en-US" sz="2800" i="1" dirty="0" smtClean="0">
                <a:solidFill>
                  <a:schemeClr val="tx2"/>
                </a:solidFill>
              </a:rPr>
              <a:t>standard order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and do </a:t>
            </a:r>
            <a:r>
              <a:rPr lang="en-US" sz="2800" i="1" dirty="0" smtClean="0">
                <a:solidFill>
                  <a:schemeClr val="tx2"/>
                </a:solidFill>
              </a:rPr>
              <a:t>something useful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at each node</a:t>
            </a:r>
          </a:p>
          <a:p>
            <a:pPr lvl="1" eaLnBrk="1" hangingPunct="1"/>
            <a:r>
              <a:rPr lang="en-US" sz="2400" dirty="0" smtClean="0"/>
              <a:t>The tree might not be produced explicitly, but the control flow of a parser corresponds to a traversal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3D51C67-BD36-4DE9-B47F-56B11CED6B91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51CEBCF0-1D27-41DA-BE7A-5911E13B8956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Tools and Operators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parser tools can cope with ambiguous grammars</a:t>
            </a:r>
          </a:p>
          <a:p>
            <a:pPr lvl="1" eaLnBrk="1" hangingPunct="1"/>
            <a:r>
              <a:rPr lang="en-US" dirty="0" smtClean="0"/>
              <a:t>Makes life simpler if used with discipline</a:t>
            </a:r>
          </a:p>
          <a:p>
            <a:pPr eaLnBrk="1" hangingPunct="1"/>
            <a:r>
              <a:rPr lang="en-US" dirty="0" smtClean="0"/>
              <a:t>Usually can specify operator precedence &amp; associativity</a:t>
            </a:r>
          </a:p>
          <a:p>
            <a:pPr lvl="1" eaLnBrk="1" hangingPunct="1"/>
            <a:r>
              <a:rPr lang="en-US" dirty="0" smtClean="0"/>
              <a:t>Allows simpler, ambiguous grammar with fewer </a:t>
            </a:r>
            <a:r>
              <a:rPr lang="en-US" dirty="0" err="1" smtClean="0"/>
              <a:t>nonterminals</a:t>
            </a:r>
            <a:r>
              <a:rPr lang="en-US" dirty="0" smtClean="0"/>
              <a:t> as basis for generated parser, without creating problems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7DA888-7500-40A6-BC85-888D8C21F1EB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82710531-971C-43DD-8656-5804C52DBF14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Tools and Ambiguous Grammars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rules for resolving other problems</a:t>
            </a:r>
          </a:p>
          <a:p>
            <a:pPr lvl="1" eaLnBrk="1" hangingPunct="1"/>
            <a:r>
              <a:rPr lang="en-US" smtClean="0"/>
              <a:t>Earlier productions in the grammar preferred to later ones</a:t>
            </a:r>
          </a:p>
          <a:p>
            <a:pPr lvl="1" eaLnBrk="1" hangingPunct="1"/>
            <a:r>
              <a:rPr lang="en-US" smtClean="0"/>
              <a:t>Longest match used if there is a choice</a:t>
            </a:r>
          </a:p>
          <a:p>
            <a:pPr eaLnBrk="1" hangingPunct="1"/>
            <a:r>
              <a:rPr lang="en-US" smtClean="0"/>
              <a:t>Parser tools normally allow for this</a:t>
            </a:r>
          </a:p>
          <a:p>
            <a:pPr lvl="1" eaLnBrk="1" hangingPunct="1"/>
            <a:r>
              <a:rPr lang="en-US" smtClean="0"/>
              <a:t>But be sure that what the tool does is really what you want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21F1385-0D81-4F45-8885-CB4AFB0295B6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2394BD4-F83D-4FC9-B2BF-0C8D24D68E6E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topic: LR parsing</a:t>
            </a:r>
          </a:p>
          <a:p>
            <a:pPr lvl="1" eaLnBrk="1" hangingPunct="1"/>
            <a:r>
              <a:rPr lang="en-US" smtClean="0"/>
              <a:t>Continue reading ch. 3 or 4 or 3 (depending on your book)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CBF9422-318D-4963-8950-6A3EB59A12E0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0561D162-32A2-4708-99C8-495B08948BD2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Old</a:t>
            </a:r>
            <a:br>
              <a:rPr lang="en-US" smtClean="0"/>
            </a:br>
            <a:r>
              <a:rPr lang="en-US" smtClean="0"/>
              <a:t>Example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82688" y="2133600"/>
            <a:ext cx="7772400" cy="4114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 = 1  ;   if   (   a    +    1   )      b  =  2  ;</a:t>
            </a:r>
          </a:p>
        </p:txBody>
      </p:sp>
      <p:sp>
        <p:nvSpPr>
          <p:cNvPr id="615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0"/>
            <a:ext cx="41878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>
              <a:buClrTx/>
              <a:buSzTx/>
              <a:buFontTx/>
              <a:buNone/>
            </a:pPr>
            <a:r>
              <a:rPr lang="en-US" sz="1600" i="1"/>
              <a:t>program</a:t>
            </a:r>
            <a:r>
              <a:rPr lang="en-US" sz="1600"/>
              <a:t> ::= </a:t>
            </a:r>
            <a:r>
              <a:rPr lang="en-US" sz="1600" i="1"/>
              <a:t>statement</a:t>
            </a:r>
            <a:r>
              <a:rPr lang="en-US" sz="1600"/>
              <a:t> | </a:t>
            </a:r>
            <a:r>
              <a:rPr lang="en-US" sz="1600" i="1"/>
              <a:t>program</a:t>
            </a:r>
            <a:r>
              <a:rPr lang="en-US" sz="1600"/>
              <a:t> </a:t>
            </a:r>
            <a:r>
              <a:rPr lang="en-US" sz="1600" i="1"/>
              <a:t>statement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/>
              <a:t>statement</a:t>
            </a:r>
            <a:r>
              <a:rPr lang="en-US" sz="1600"/>
              <a:t> ::= </a:t>
            </a:r>
            <a:r>
              <a:rPr lang="en-US" sz="1600" i="1"/>
              <a:t>assignStmt</a:t>
            </a:r>
            <a:r>
              <a:rPr lang="en-US" sz="1600"/>
              <a:t> | </a:t>
            </a:r>
            <a:r>
              <a:rPr lang="en-US" sz="1600" i="1"/>
              <a:t>ifStmt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/>
              <a:t>assignStmt</a:t>
            </a:r>
            <a:r>
              <a:rPr lang="en-US" sz="1600"/>
              <a:t> ::= </a:t>
            </a:r>
            <a:r>
              <a:rPr lang="en-US" sz="1600" i="1"/>
              <a:t>id</a:t>
            </a:r>
            <a:r>
              <a:rPr lang="en-US" sz="1600"/>
              <a:t> = </a:t>
            </a:r>
            <a:r>
              <a:rPr lang="en-US" sz="1600" i="1"/>
              <a:t>expr</a:t>
            </a:r>
            <a:r>
              <a:rPr lang="en-US" sz="1600"/>
              <a:t> ;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/>
              <a:t>ifStmt</a:t>
            </a:r>
            <a:r>
              <a:rPr lang="en-US" sz="1600"/>
              <a:t> ::= if ( </a:t>
            </a:r>
            <a:r>
              <a:rPr lang="en-US" sz="1600" i="1"/>
              <a:t>expr</a:t>
            </a:r>
            <a:r>
              <a:rPr lang="en-US" sz="1600"/>
              <a:t> ) </a:t>
            </a:r>
            <a:r>
              <a:rPr lang="en-US" sz="1600" i="1"/>
              <a:t>statement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/>
              <a:t>expr</a:t>
            </a:r>
            <a:r>
              <a:rPr lang="en-US" sz="1600"/>
              <a:t> ::= </a:t>
            </a:r>
            <a:r>
              <a:rPr lang="en-US" sz="1600" i="1"/>
              <a:t>id</a:t>
            </a:r>
            <a:r>
              <a:rPr lang="en-US" sz="1600"/>
              <a:t> | </a:t>
            </a:r>
            <a:r>
              <a:rPr lang="en-US" sz="1600" i="1"/>
              <a:t>int</a:t>
            </a:r>
            <a:r>
              <a:rPr lang="en-US" sz="1600"/>
              <a:t> | </a:t>
            </a:r>
            <a:r>
              <a:rPr lang="en-US" sz="1600" i="1"/>
              <a:t>expr</a:t>
            </a:r>
            <a:r>
              <a:rPr lang="en-US" sz="1600"/>
              <a:t> + </a:t>
            </a:r>
            <a:r>
              <a:rPr lang="en-US" sz="1600" i="1"/>
              <a:t>expr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/>
              <a:t>Id</a:t>
            </a:r>
            <a:r>
              <a:rPr lang="en-US" sz="1600"/>
              <a:t> ::= a | b | c | i | j | k | n | x | y | z</a:t>
            </a:r>
          </a:p>
          <a:p>
            <a:pPr algn="l">
              <a:buClrTx/>
              <a:buSzTx/>
              <a:buFontTx/>
              <a:buNone/>
            </a:pPr>
            <a:r>
              <a:rPr lang="en-US" sz="1600"/>
              <a:t>int ::= 0 | 1 | 2 | 3 | 4 | 5 | 6 | 7 | 8 | 9</a:t>
            </a:r>
          </a:p>
          <a:p>
            <a:pPr algn="l">
              <a:buClrTx/>
              <a:buSzTx/>
              <a:buFontTx/>
              <a:buNone/>
            </a:pPr>
            <a:endParaRPr lang="en-US" sz="1600"/>
          </a:p>
        </p:txBody>
      </p:sp>
      <p:sp>
        <p:nvSpPr>
          <p:cNvPr id="6152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55988" y="1882775"/>
            <a:ext cx="1039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program</a:t>
            </a:r>
          </a:p>
        </p:txBody>
      </p:sp>
      <p:sp>
        <p:nvSpPr>
          <p:cNvPr id="6153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452688"/>
            <a:ext cx="1039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program</a:t>
            </a:r>
          </a:p>
        </p:txBody>
      </p:sp>
      <p:sp>
        <p:nvSpPr>
          <p:cNvPr id="615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28800" y="3025775"/>
            <a:ext cx="1195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statement</a:t>
            </a:r>
          </a:p>
        </p:txBody>
      </p:sp>
      <p:sp>
        <p:nvSpPr>
          <p:cNvPr id="6155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2797175"/>
            <a:ext cx="1195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statement</a:t>
            </a:r>
          </a:p>
        </p:txBody>
      </p:sp>
      <p:sp>
        <p:nvSpPr>
          <p:cNvPr id="6156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3330575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ifStmt</a:t>
            </a:r>
          </a:p>
        </p:txBody>
      </p:sp>
      <p:sp>
        <p:nvSpPr>
          <p:cNvPr id="6157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04925" y="3863975"/>
            <a:ext cx="1285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assignStmt</a:t>
            </a:r>
          </a:p>
        </p:txBody>
      </p:sp>
      <p:sp>
        <p:nvSpPr>
          <p:cNvPr id="6158" name="Text Box 2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24613" y="3635375"/>
            <a:ext cx="1195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statement</a:t>
            </a:r>
          </a:p>
        </p:txBody>
      </p:sp>
      <p:sp>
        <p:nvSpPr>
          <p:cNvPr id="6159" name="Text Box 2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4154488"/>
            <a:ext cx="627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expr</a:t>
            </a:r>
          </a:p>
        </p:txBody>
      </p:sp>
      <p:sp>
        <p:nvSpPr>
          <p:cNvPr id="6160" name="Text Box 2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10325" y="4092575"/>
            <a:ext cx="1285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assignStmt</a:t>
            </a:r>
          </a:p>
        </p:txBody>
      </p:sp>
      <p:sp>
        <p:nvSpPr>
          <p:cNvPr id="6161" name="Text Box 2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733800" y="4625975"/>
            <a:ext cx="1712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expr         expr</a:t>
            </a:r>
          </a:p>
        </p:txBody>
      </p:sp>
      <p:sp>
        <p:nvSpPr>
          <p:cNvPr id="6162" name="Text 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45350" y="51593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int	</a:t>
            </a:r>
          </a:p>
        </p:txBody>
      </p:sp>
      <p:sp>
        <p:nvSpPr>
          <p:cNvPr id="6163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740150" y="51593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id	</a:t>
            </a:r>
          </a:p>
        </p:txBody>
      </p:sp>
      <p:sp>
        <p:nvSpPr>
          <p:cNvPr id="6164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7775" y="4611688"/>
            <a:ext cx="137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id        expr</a:t>
            </a:r>
          </a:p>
        </p:txBody>
      </p:sp>
      <p:sp>
        <p:nvSpPr>
          <p:cNvPr id="6165" name="Text Box 2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58950" y="51593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int	</a:t>
            </a:r>
          </a:p>
        </p:txBody>
      </p:sp>
      <p:sp>
        <p:nvSpPr>
          <p:cNvPr id="6166" name="Text Box 2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98563" y="4625975"/>
            <a:ext cx="1163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id     expr</a:t>
            </a:r>
          </a:p>
        </p:txBody>
      </p:sp>
      <p:sp>
        <p:nvSpPr>
          <p:cNvPr id="6167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514600" y="2819400"/>
            <a:ext cx="53340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905000" y="3392488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447800" y="4230688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676400" y="4230688"/>
            <a:ext cx="152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828800" y="4230688"/>
            <a:ext cx="76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3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28800" y="4230688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3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687888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Line 3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429000" y="2297113"/>
            <a:ext cx="533400" cy="217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Line 38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962400" y="2286000"/>
            <a:ext cx="1447800" cy="573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Line 3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371600" y="4992688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Line 40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981200" y="499268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4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981200" y="544988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316388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971800" y="3621088"/>
            <a:ext cx="2438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4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895600" y="4306888"/>
            <a:ext cx="762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Line 46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3429000" y="3621088"/>
            <a:ext cx="1981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Line 4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3429000" y="4611688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648200" y="3621088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410200" y="3621088"/>
            <a:ext cx="3048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Line 50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410200" y="3621088"/>
            <a:ext cx="1524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7" name="Line 5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6934200" y="39592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8" name="Line 52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6553200" y="44592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9" name="Line 5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934200" y="4459288"/>
            <a:ext cx="762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Line 5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934200" y="4459288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Line 5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34200" y="4459288"/>
            <a:ext cx="914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Line 5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7848600" y="4764088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5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467600" y="499268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467600" y="5526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Line 5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553200" y="4992688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6" name="Line 6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4191000" y="44592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7" name="Line 6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4572000" y="4459288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8" name="Line 6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3962400" y="4916488"/>
            <a:ext cx="76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9" name="Line 6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886200" y="5449888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0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959350" y="51593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int	</a:t>
            </a:r>
          </a:p>
        </p:txBody>
      </p:sp>
      <p:sp>
        <p:nvSpPr>
          <p:cNvPr id="6201" name="Line 6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5181600" y="499268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2" name="Line 6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181600" y="5526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3" name="Line 6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4572000" y="4459288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343400" y="685800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i="1" dirty="0">
                <a:solidFill>
                  <a:schemeClr val="tx2"/>
                </a:solidFill>
              </a:rPr>
              <a:t>G </a:t>
            </a:r>
            <a:endParaRPr lang="en-US" sz="9600" u="sng" dirty="0">
              <a:solidFill>
                <a:schemeClr val="tx2"/>
              </a:solidFill>
            </a:endParaRPr>
          </a:p>
        </p:txBody>
      </p:sp>
      <p:sp>
        <p:nvSpPr>
          <p:cNvPr id="6205" name="Text Box 6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14325" y="5678488"/>
            <a:ext cx="54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chemeClr val="tx2"/>
                </a:solidFill>
              </a:rPr>
              <a:t>w </a:t>
            </a:r>
          </a:p>
        </p:txBody>
      </p:sp>
      <p:sp>
        <p:nvSpPr>
          <p:cNvPr id="6206" name="Line 70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762000" y="5907088"/>
            <a:ext cx="304800" cy="0"/>
          </a:xfrm>
          <a:prstGeom prst="line">
            <a:avLst/>
          </a:prstGeom>
          <a:noFill/>
          <a:ln w="317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Line 7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4864100" y="152400"/>
            <a:ext cx="0" cy="1524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1449A0C-9773-457B-A881-076020B933CA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AE913E77-48AE-481F-9F3A-AA427C26099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“Standard Order”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practical reasons we want the parser to be </a:t>
            </a:r>
            <a:r>
              <a:rPr lang="en-US" i="1" dirty="0" smtClean="0">
                <a:solidFill>
                  <a:schemeClr val="tx2"/>
                </a:solidFill>
              </a:rPr>
              <a:t>deterministic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(no backtracking), and we want to examine the source program from </a:t>
            </a:r>
            <a:r>
              <a:rPr lang="en-US" i="1" dirty="0" smtClean="0">
                <a:solidFill>
                  <a:schemeClr val="tx2"/>
                </a:solidFill>
              </a:rPr>
              <a:t>left to right</a:t>
            </a:r>
            <a:r>
              <a:rPr lang="en-US" i="1" dirty="0" smtClean="0"/>
              <a:t>.</a:t>
            </a:r>
          </a:p>
          <a:p>
            <a:pPr lvl="1" eaLnBrk="1" hangingPunct="1"/>
            <a:r>
              <a:rPr lang="en-US" dirty="0" smtClean="0"/>
              <a:t>(i.e., parse the program in linear time in the order it appears in the source file)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3BF98E1-C8E9-434A-A560-A28E01F79661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31B08648-EB58-4A33-B327-CADF2F843817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Orderings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Top-down</a:t>
            </a:r>
          </a:p>
          <a:p>
            <a:pPr lvl="1" eaLnBrk="1" hangingPunct="1"/>
            <a:r>
              <a:rPr lang="en-US" sz="2400" smtClean="0"/>
              <a:t>Start with the root</a:t>
            </a:r>
          </a:p>
          <a:p>
            <a:pPr lvl="1" eaLnBrk="1" hangingPunct="1"/>
            <a:r>
              <a:rPr lang="en-US" sz="2400" smtClean="0"/>
              <a:t>Traverse the parse tree depth-first, left-to-right (leftmost derivation)</a:t>
            </a:r>
          </a:p>
          <a:p>
            <a:pPr lvl="1" eaLnBrk="1" hangingPunct="1"/>
            <a:r>
              <a:rPr lang="en-US" sz="2400" smtClean="0"/>
              <a:t>LL(k)</a:t>
            </a:r>
          </a:p>
          <a:p>
            <a:pPr eaLnBrk="1" hangingPunct="1"/>
            <a:r>
              <a:rPr lang="en-US" sz="2800" smtClean="0"/>
              <a:t>Bottom-up</a:t>
            </a:r>
          </a:p>
          <a:p>
            <a:pPr lvl="1" eaLnBrk="1" hangingPunct="1"/>
            <a:r>
              <a:rPr lang="en-US" sz="2400" smtClean="0"/>
              <a:t>Start at leaves and build up to the root</a:t>
            </a:r>
          </a:p>
          <a:p>
            <a:pPr lvl="2" eaLnBrk="1" hangingPunct="1"/>
            <a:r>
              <a:rPr lang="en-US" sz="2000" smtClean="0"/>
              <a:t>Effectively a rightmost derivation in reverse(!)</a:t>
            </a:r>
          </a:p>
          <a:p>
            <a:pPr lvl="1" eaLnBrk="1" hangingPunct="1"/>
            <a:r>
              <a:rPr lang="en-US" sz="2400" smtClean="0"/>
              <a:t>LR(k) and subsets (LALR(k), SLR(k), etc.)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7E5CD0-7CD5-44FE-B519-C9EFC10BE3F9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DA8C7DD-EAA1-413D-81E7-62FE6B35086B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“Something Useful”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At each point (node) in the traversal, perform some </a:t>
            </a:r>
            <a:r>
              <a:rPr lang="en-US" sz="2800" i="1" smtClean="0"/>
              <a:t>semantic action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Construct nodes of full parse tree (rare)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Construct abstract syntax tree (common)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Construct linear, lower-level representation (more common in later parts of a modern compiler)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Generate target code on the fly (1-pass compiler; not common in production compilers – can’t generate very good code in one pass – but great if you need a quick ‘n dirty working compiler)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869EBCC-773F-46EC-8E50-5B296471E8BE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D4E97F76-1038-42C9-A3D4-C8BA8C821AF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Context-Free Grammars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Formally, a </a:t>
            </a:r>
            <a:r>
              <a:rPr lang="en-US" sz="2800" dirty="0" smtClean="0">
                <a:solidFill>
                  <a:schemeClr val="tx2"/>
                </a:solidFill>
              </a:rPr>
              <a:t>grammar </a:t>
            </a:r>
            <a:r>
              <a:rPr lang="en-US" sz="2800" i="1" dirty="0" smtClean="0">
                <a:solidFill>
                  <a:schemeClr val="tx2"/>
                </a:solidFill>
              </a:rPr>
              <a:t>G</a:t>
            </a:r>
            <a:r>
              <a:rPr lang="en-US" sz="2800" dirty="0" smtClean="0"/>
              <a:t>  is a tuple</a:t>
            </a:r>
            <a:r>
              <a:rPr lang="en-US" sz="2800" i="1" dirty="0" smtClean="0"/>
              <a:t> &lt;N,</a:t>
            </a:r>
            <a:r>
              <a:rPr lang="el-GR" sz="2800" dirty="0" smtClean="0"/>
              <a:t>Σ</a:t>
            </a:r>
            <a:r>
              <a:rPr lang="en-US" sz="2800" i="1" dirty="0" smtClean="0"/>
              <a:t>,P,S&gt; </a:t>
            </a:r>
            <a:r>
              <a:rPr lang="en-US" sz="2800" dirty="0" smtClean="0"/>
              <a:t>where</a:t>
            </a:r>
          </a:p>
          <a:p>
            <a:pPr lvl="1" eaLnBrk="1" hangingPunct="1"/>
            <a:r>
              <a:rPr lang="en-US" sz="2400" i="1" dirty="0" smtClean="0"/>
              <a:t>N</a:t>
            </a:r>
            <a:r>
              <a:rPr lang="en-US" sz="2400" dirty="0" smtClean="0"/>
              <a:t>  a finite set of </a:t>
            </a:r>
            <a:r>
              <a:rPr lang="en-US" sz="2400" i="1" dirty="0" smtClean="0">
                <a:solidFill>
                  <a:schemeClr val="tx2"/>
                </a:solidFill>
              </a:rPr>
              <a:t>non-terminal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symbols</a:t>
            </a:r>
          </a:p>
          <a:p>
            <a:pPr lvl="1" eaLnBrk="1" hangingPunct="1"/>
            <a:r>
              <a:rPr lang="el-GR" sz="2400" dirty="0" smtClean="0"/>
              <a:t>Σ</a:t>
            </a:r>
            <a:r>
              <a:rPr lang="en-US" sz="2400" dirty="0" smtClean="0"/>
              <a:t>  a finite set of </a:t>
            </a:r>
            <a:r>
              <a:rPr lang="en-US" sz="2400" i="1" dirty="0" smtClean="0">
                <a:solidFill>
                  <a:schemeClr val="tx2"/>
                </a:solidFill>
              </a:rPr>
              <a:t>terminal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symbols</a:t>
            </a:r>
          </a:p>
          <a:p>
            <a:pPr lvl="1" eaLnBrk="1" hangingPunct="1"/>
            <a:r>
              <a:rPr lang="en-US" sz="2400" i="1" dirty="0" smtClean="0"/>
              <a:t>P  </a:t>
            </a:r>
            <a:r>
              <a:rPr lang="en-US" sz="2400" dirty="0" smtClean="0"/>
              <a:t>a finite set of </a:t>
            </a:r>
            <a:r>
              <a:rPr lang="en-US" sz="2400" i="1" dirty="0" smtClean="0">
                <a:solidFill>
                  <a:schemeClr val="tx2"/>
                </a:solidFill>
              </a:rPr>
              <a:t>productions</a:t>
            </a:r>
          </a:p>
          <a:p>
            <a:pPr lvl="2" eaLnBrk="1" hangingPunct="1"/>
            <a:r>
              <a:rPr lang="en-US" sz="2000" dirty="0" smtClean="0"/>
              <a:t>A subset of</a:t>
            </a:r>
            <a:r>
              <a:rPr lang="en-US" sz="2000" i="1" dirty="0" smtClean="0"/>
              <a:t> N × </a:t>
            </a:r>
            <a:r>
              <a:rPr lang="en-US" sz="2000" dirty="0" smtClean="0"/>
              <a:t>(</a:t>
            </a:r>
            <a:r>
              <a:rPr lang="en-US" sz="2000" i="1" dirty="0" smtClean="0"/>
              <a:t>N 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l-GR" sz="2000" dirty="0" smtClean="0"/>
              <a:t>Σ</a:t>
            </a:r>
            <a:r>
              <a:rPr lang="en-US" sz="2000" i="1" dirty="0" smtClean="0"/>
              <a:t> </a:t>
            </a:r>
            <a:r>
              <a:rPr lang="en-US" sz="2000" dirty="0" smtClean="0"/>
              <a:t>)*</a:t>
            </a:r>
          </a:p>
          <a:p>
            <a:pPr lvl="1" eaLnBrk="1" hangingPunct="1"/>
            <a:r>
              <a:rPr lang="en-US" sz="2400" i="1" dirty="0" smtClean="0"/>
              <a:t>S</a:t>
            </a:r>
            <a:r>
              <a:rPr lang="en-US" sz="2400" dirty="0" smtClean="0"/>
              <a:t>  the </a:t>
            </a:r>
            <a:r>
              <a:rPr lang="en-US" sz="2400" i="1" dirty="0" smtClean="0">
                <a:solidFill>
                  <a:schemeClr val="tx2"/>
                </a:solidFill>
              </a:rPr>
              <a:t>start symbol</a:t>
            </a:r>
            <a:r>
              <a:rPr lang="en-US" sz="2400" i="1" dirty="0" smtClean="0"/>
              <a:t>,</a:t>
            </a:r>
            <a:r>
              <a:rPr lang="en-US" sz="2400" dirty="0" smtClean="0"/>
              <a:t> a distinguished element of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endParaRPr lang="en-US" sz="2400" i="1" dirty="0" smtClean="0"/>
          </a:p>
          <a:p>
            <a:pPr lvl="2" eaLnBrk="1" hangingPunct="1"/>
            <a:r>
              <a:rPr lang="en-US" sz="2000" dirty="0" smtClean="0"/>
              <a:t>If not specified otherwise, this is usually assumed to be the non-terminal on the left of the first production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95834CB-FA48-4197-B48D-F5317770DECF}" type="datetime1">
              <a:rPr lang="en-US" smtClean="0"/>
              <a:t>10/16/2011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E57E601-47DC-47F5-BFD5-4D8F1A54514A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Notations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a, b, c   elements of </a:t>
            </a:r>
            <a:r>
              <a:rPr lang="el-GR" smtClean="0"/>
              <a:t>Σ</a:t>
            </a:r>
            <a:endParaRPr lang="en-US" smtClean="0"/>
          </a:p>
          <a:p>
            <a:pPr eaLnBrk="1" hangingPunct="1"/>
            <a:r>
              <a:rPr lang="en-US" smtClean="0"/>
              <a:t>w, x, y, z   elements of </a:t>
            </a:r>
            <a:r>
              <a:rPr lang="el-GR" smtClean="0"/>
              <a:t>Σ</a:t>
            </a:r>
            <a:r>
              <a:rPr lang="en-US" smtClean="0"/>
              <a:t>*</a:t>
            </a:r>
          </a:p>
          <a:p>
            <a:pPr eaLnBrk="1" hangingPunct="1"/>
            <a:r>
              <a:rPr lang="en-US" smtClean="0"/>
              <a:t>A, B, C   elements of </a:t>
            </a:r>
            <a:r>
              <a:rPr lang="en-US" i="1" smtClean="0"/>
              <a:t>N</a:t>
            </a:r>
            <a:endParaRPr lang="en-US" smtClean="0"/>
          </a:p>
          <a:p>
            <a:pPr eaLnBrk="1" hangingPunct="1"/>
            <a:r>
              <a:rPr lang="en-US" smtClean="0"/>
              <a:t>X, Y, Z   elements of </a:t>
            </a:r>
            <a:r>
              <a:rPr lang="en-US" i="1" smtClean="0"/>
              <a:t>N</a:t>
            </a:r>
            <a:r>
              <a:rPr lang="en-US" smtClean="0"/>
              <a:t>    </a:t>
            </a:r>
            <a:r>
              <a:rPr lang="el-GR" smtClean="0"/>
              <a:t>Σ</a:t>
            </a:r>
            <a:endParaRPr lang="en-US" smtClean="0"/>
          </a:p>
          <a:p>
            <a:pPr eaLnBrk="1" hangingPunct="1"/>
            <a:r>
              <a:rPr lang="el-GR" smtClean="0">
                <a:sym typeface="Symbol" pitchFamily="18" charset="2"/>
              </a:rPr>
              <a:t>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l-GR" smtClean="0">
                <a:sym typeface="Symbol" pitchFamily="18" charset="2"/>
              </a:rPr>
              <a:t>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l-GR" smtClean="0">
                <a:sym typeface="Symbol" pitchFamily="18" charset="2"/>
              </a:rPr>
              <a:t></a:t>
            </a:r>
            <a:r>
              <a:rPr lang="en-US" smtClean="0"/>
              <a:t>   elements of (</a:t>
            </a:r>
            <a:r>
              <a:rPr lang="en-US" i="1" smtClean="0"/>
              <a:t>N</a:t>
            </a:r>
            <a:r>
              <a:rPr lang="en-US" smtClean="0"/>
              <a:t>    </a:t>
            </a:r>
            <a:r>
              <a:rPr lang="el-GR" smtClean="0"/>
              <a:t>Σ</a:t>
            </a:r>
            <a:r>
              <a:rPr lang="en-US" smtClean="0"/>
              <a:t> )*</a:t>
            </a:r>
          </a:p>
          <a:p>
            <a:pPr eaLnBrk="1" hangingPunct="1"/>
            <a:r>
              <a:rPr lang="en-US" smtClean="0"/>
              <a:t>A   </a:t>
            </a:r>
            <a:r>
              <a:rPr lang="el-GR" smtClean="0">
                <a:sym typeface="Symbol" pitchFamily="18" charset="2"/>
              </a:rPr>
              <a:t></a:t>
            </a:r>
            <a:r>
              <a:rPr lang="en-US" smtClean="0"/>
              <a:t> or A ::= </a:t>
            </a:r>
            <a:r>
              <a:rPr lang="el-GR" smtClean="0">
                <a:sym typeface="Symbol" pitchFamily="18" charset="2"/>
              </a:rPr>
              <a:t></a:t>
            </a:r>
            <a:r>
              <a:rPr lang="en-US" smtClean="0"/>
              <a:t> if &lt;A, </a:t>
            </a:r>
            <a:r>
              <a:rPr lang="el-GR" smtClean="0">
                <a:sym typeface="Symbol" pitchFamily="18" charset="2"/>
              </a:rPr>
              <a:t></a:t>
            </a:r>
            <a:r>
              <a:rPr lang="en-US" smtClean="0"/>
              <a:t>&gt; in </a:t>
            </a:r>
            <a:r>
              <a:rPr lang="en-US" i="1" smtClean="0"/>
              <a:t>P</a:t>
            </a:r>
            <a:r>
              <a:rPr lang="en-US" smtClean="0"/>
              <a:t> </a:t>
            </a:r>
            <a:endParaRPr lang="el-GR" smtClean="0"/>
          </a:p>
        </p:txBody>
      </p:sp>
      <p:graphicFrame>
        <p:nvGraphicFramePr>
          <p:cNvPr id="11271" name="Object 4"/>
          <p:cNvGraphicFramePr>
            <a:graphicFrameLocks noGrp="1" noChangeAspect="1"/>
          </p:cNvGraphicFramePr>
          <p:nvPr>
            <p:ph sz="half" idx="4294967295"/>
            <p:custDataLst>
              <p:tags r:id="rId7"/>
            </p:custDataLst>
          </p:nvPr>
        </p:nvGraphicFramePr>
        <p:xfrm>
          <a:off x="5791200" y="3886200"/>
          <a:ext cx="42703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1" imgW="164814" imgH="126780" progId="Equation.3">
                  <p:embed/>
                </p:oleObj>
              </mc:Choice>
              <mc:Fallback>
                <p:oleObj name="Equation" r:id="rId11" imgW="164814" imgH="126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42703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6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5897563" y="4471988"/>
          <a:ext cx="42703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3" imgW="164814" imgH="126780" progId="Equation.3">
                  <p:embed/>
                </p:oleObj>
              </mc:Choice>
              <mc:Fallback>
                <p:oleObj name="Equation" r:id="rId13" imgW="164814" imgH="1267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4471988"/>
                        <a:ext cx="427037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47863" y="5257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1636ad1f-6a95-408f-8684-185c4da54ab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961</TotalTime>
  <Words>1618</Words>
  <Application>Microsoft Office PowerPoint</Application>
  <PresentationFormat>On-screen Show (4:3)</PresentationFormat>
  <Paragraphs>329</Paragraphs>
  <Slides>32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Blends</vt:lpstr>
      <vt:lpstr>Equation</vt:lpstr>
      <vt:lpstr>CSE P 501 – Compilers</vt:lpstr>
      <vt:lpstr>Agenda for Today</vt:lpstr>
      <vt:lpstr>Parsing</vt:lpstr>
      <vt:lpstr>Old Example </vt:lpstr>
      <vt:lpstr>“Standard Order”</vt:lpstr>
      <vt:lpstr>Common Orderings</vt:lpstr>
      <vt:lpstr>“Something Useful”</vt:lpstr>
      <vt:lpstr>Context-Free Grammars</vt:lpstr>
      <vt:lpstr>Standard Notations</vt:lpstr>
      <vt:lpstr>Derivation Relations (1)</vt:lpstr>
      <vt:lpstr>Derivation Relations (2)</vt:lpstr>
      <vt:lpstr>Languages</vt:lpstr>
      <vt:lpstr>Reduced Grammars</vt:lpstr>
      <vt:lpstr>Ambiguity</vt:lpstr>
      <vt:lpstr>Example: Ambiguous Grammar for Arithmetic Expressions</vt:lpstr>
      <vt:lpstr>Example (cont)</vt:lpstr>
      <vt:lpstr>Example (cont)</vt:lpstr>
      <vt:lpstr>Another example</vt:lpstr>
      <vt:lpstr>What’s going on here?</vt:lpstr>
      <vt:lpstr>Classic Expression Grammar</vt:lpstr>
      <vt:lpstr>Check: Derive 2 + 3 * 4</vt:lpstr>
      <vt:lpstr>Check: Derive 5 + 6 + 7</vt:lpstr>
      <vt:lpstr>Check: Derive 5 + (6 + 7)</vt:lpstr>
      <vt:lpstr>Another Classic Example</vt:lpstr>
      <vt:lpstr>One Derivation</vt:lpstr>
      <vt:lpstr>Another Derivation</vt:lpstr>
      <vt:lpstr>Solving “if” Ambiguity</vt:lpstr>
      <vt:lpstr>Resolving Ambiguity with Grammar (1)</vt:lpstr>
      <vt:lpstr>Resolving Ambiguity with Grammar (2)</vt:lpstr>
      <vt:lpstr>Parser Tools and Operators</vt:lpstr>
      <vt:lpstr>Parser Tools and Ambiguous Grammars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Hal Perkins</cp:lastModifiedBy>
  <cp:revision>76</cp:revision>
  <dcterms:created xsi:type="dcterms:W3CDTF">2002-10-01T01:44:57Z</dcterms:created>
  <dcterms:modified xsi:type="dcterms:W3CDTF">2011-10-17T03:17:59Z</dcterms:modified>
</cp:coreProperties>
</file>