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2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3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4.xml" ContentType="application/vnd.openxmlformats-officedocument.presentationml.notesSlide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58" r:id="rId4"/>
    <p:sldId id="259" r:id="rId5"/>
    <p:sldId id="264" r:id="rId6"/>
    <p:sldId id="303" r:id="rId7"/>
    <p:sldId id="260" r:id="rId8"/>
    <p:sldId id="261" r:id="rId9"/>
    <p:sldId id="262" r:id="rId10"/>
    <p:sldId id="265" r:id="rId11"/>
    <p:sldId id="263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3" r:id="rId28"/>
    <p:sldId id="282" r:id="rId29"/>
    <p:sldId id="284" r:id="rId30"/>
    <p:sldId id="285" r:id="rId31"/>
    <p:sldId id="286" r:id="rId32"/>
    <p:sldId id="287" r:id="rId33"/>
    <p:sldId id="288" r:id="rId34"/>
    <p:sldId id="305" r:id="rId35"/>
    <p:sldId id="289" r:id="rId36"/>
    <p:sldId id="306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4" r:id="rId48"/>
    <p:sldId id="301" r:id="rId49"/>
    <p:sldId id="302" r:id="rId50"/>
  </p:sldIdLst>
  <p:sldSz cx="9144000" cy="6858000" type="screen4x3"/>
  <p:notesSz cx="6934200" cy="9080500"/>
  <p:custDataLst>
    <p:tags r:id="rId5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80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B-</a:t>
            </a:r>
            <a:fld id="{E8E7EF86-3E15-4646-9D68-1F9C6CB41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55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92745D67-0A4C-4D5E-93C8-47708E768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09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FE03331-BD50-4047-8FF1-BD948BE81219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001AD6D-F69A-40EF-9FE0-4157CBEB60D6}" type="slidenum">
              <a:rPr lang="en-US" smtClean="0">
                <a:latin typeface="Arial" charset="0"/>
              </a:rPr>
              <a:pPr eaLnBrk="1" hangingPunct="1"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taken from CSE 401 slides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500AC13-EE86-4760-83B7-DC21AA3C0D7D}" type="slidenum">
              <a:rPr lang="en-US" smtClean="0">
                <a:latin typeface="Arial" charset="0"/>
              </a:rPr>
              <a:pPr eaLnBrk="1" hangingPunct="1"/>
              <a:t>26</a:t>
            </a:fld>
            <a:endParaRPr lang="en-US" smtClean="0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from CSE401 Sp02 notes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59CDAD5-C0B2-4222-8F41-52C4643E4339}" type="slidenum">
              <a:rPr lang="en-US" smtClean="0">
                <a:latin typeface="Arial" charset="0"/>
              </a:rPr>
              <a:pPr eaLnBrk="1" hangingPunct="1"/>
              <a:t>28</a:t>
            </a:fld>
            <a:endParaRPr lang="en-US" smtClean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from CSE 401 Sp02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819B958-648A-4E9E-AC23-33CFC9E8C98B}" type="datetime1">
              <a:rPr lang="en-US" smtClean="0"/>
              <a:t>10/6/2011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B-</a:t>
            </a:r>
            <a:fld id="{75DA664E-5998-483A-96E2-4D6A45E60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4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268AD-3DFC-4707-BDF7-BE5758358315}" type="datetime1">
              <a:rPr lang="en-US" smtClean="0"/>
              <a:t>10/6/2011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B-</a:t>
            </a:r>
            <a:fld id="{960CE179-F0B6-4FB9-BFEB-343D4F8C8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4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AE75C-E0BB-41C4-BC3C-F8C3146E3D98}" type="datetime1">
              <a:rPr lang="en-US" smtClean="0"/>
              <a:t>10/6/2011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B-</a:t>
            </a:r>
            <a:fld id="{C7B630A7-9BF9-4A11-96F9-4A6B4650F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2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BB726-ECD4-4747-B782-3573A08B73A7}" type="datetime1">
              <a:rPr lang="en-US" smtClean="0"/>
              <a:t>10/6/2011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B-</a:t>
            </a:r>
            <a:fld id="{0B668D5F-F0DE-4639-A612-8AC708791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D3F77-9741-4E01-9EF4-9657B512E6DD}" type="datetime1">
              <a:rPr lang="en-US" smtClean="0"/>
              <a:t>10/6/2011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B-</a:t>
            </a:r>
            <a:fld id="{3079E7BA-AFDA-420D-92A2-C09210646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06E9C-0765-440E-8927-703921CF3DA5}" type="datetime1">
              <a:rPr lang="en-US" smtClean="0"/>
              <a:t>10/6/2011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B-</a:t>
            </a:r>
            <a:fld id="{57C09187-A517-40D7-98BB-460B7B66B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9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6CE69-0113-40B3-A610-279DE70C8640}" type="datetime1">
              <a:rPr lang="en-US" smtClean="0"/>
              <a:t>10/6/2011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B-</a:t>
            </a:r>
            <a:fld id="{847D95B9-54D8-43EA-9E3B-7A8F6571C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5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96335-3B6A-4C06-B9F1-B569A152A492}" type="datetime1">
              <a:rPr lang="en-US" smtClean="0"/>
              <a:t>10/6/2011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B-</a:t>
            </a:r>
            <a:fld id="{611B2ED7-6FA1-4CE8-B263-401572F16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0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BE999-D873-49C5-BE56-66C2298A5931}" type="datetime1">
              <a:rPr lang="en-US" smtClean="0"/>
              <a:t>10/6/2011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B-</a:t>
            </a:r>
            <a:fld id="{417B7503-944F-446E-BBF1-E9E7B9DDB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8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DCA16-4896-4BB6-A9D2-D0BCA811EC34}" type="datetime1">
              <a:rPr lang="en-US" smtClean="0"/>
              <a:t>10/6/2011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B-</a:t>
            </a:r>
            <a:fld id="{95F54466-DB95-4F51-BDC0-E36B507F5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3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9CCD9-1B15-4540-905C-880A0B4242EE}" type="datetime1">
              <a:rPr lang="en-US" smtClean="0"/>
              <a:t>10/6/2011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B-</a:t>
            </a:r>
            <a:fld id="{39F24DED-FAC4-4ABB-A10B-0E5C050A3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7741A-EACA-4E78-BF6B-794AF04BD56E}" type="datetime1">
              <a:rPr lang="en-US" smtClean="0"/>
              <a:t>10/6/2011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B-</a:t>
            </a:r>
            <a:fld id="{B9A09788-A133-42BC-963D-6B4D7A781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9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FEEB4E6D-E9C4-4295-9591-D1C1C493FA3F}" type="datetime1">
              <a:rPr lang="en-US" smtClean="0"/>
              <a:t>10/6/2011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r>
              <a:rPr lang="en-US"/>
              <a:t>B-</a:t>
            </a:r>
            <a:fld id="{70F107DB-18DD-48C1-B745-92FE85CD9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2" Type="http://schemas.openxmlformats.org/officeDocument/2006/relationships/tags" Target="../tags/tag57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5.xml"/><Relationship Id="rId4" Type="http://schemas.openxmlformats.org/officeDocument/2006/relationships/tags" Target="../tags/tag7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10" Type="http://schemas.openxmlformats.org/officeDocument/2006/relationships/tags" Target="../tags/tag95.xml"/><Relationship Id="rId4" Type="http://schemas.openxmlformats.org/officeDocument/2006/relationships/tags" Target="../tags/tag89.xml"/><Relationship Id="rId9" Type="http://schemas.openxmlformats.org/officeDocument/2006/relationships/tags" Target="../tags/tag9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0.xml"/><Relationship Id="rId4" Type="http://schemas.openxmlformats.org/officeDocument/2006/relationships/tags" Target="../tags/tag9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5.xml"/><Relationship Id="rId4" Type="http://schemas.openxmlformats.org/officeDocument/2006/relationships/tags" Target="../tags/tag10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0.xml"/><Relationship Id="rId4" Type="http://schemas.openxmlformats.org/officeDocument/2006/relationships/tags" Target="../tags/tag10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112.xml"/><Relationship Id="rId7" Type="http://schemas.openxmlformats.org/officeDocument/2006/relationships/tags" Target="../tags/tag116.xml"/><Relationship Id="rId2" Type="http://schemas.openxmlformats.org/officeDocument/2006/relationships/tags" Target="../tags/tag111.xml"/><Relationship Id="rId1" Type="http://schemas.openxmlformats.org/officeDocument/2006/relationships/vmlDrawing" Target="../drawings/vmlDrawing1.v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10" Type="http://schemas.openxmlformats.org/officeDocument/2006/relationships/image" Target="../media/image1.wmf"/><Relationship Id="rId4" Type="http://schemas.openxmlformats.org/officeDocument/2006/relationships/tags" Target="../tags/tag113.xml"/><Relationship Id="rId9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2" Type="http://schemas.openxmlformats.org/officeDocument/2006/relationships/tags" Target="../tags/tag117.xml"/><Relationship Id="rId1" Type="http://schemas.openxmlformats.org/officeDocument/2006/relationships/vmlDrawing" Target="../drawings/vmlDrawing2.vml"/><Relationship Id="rId6" Type="http://schemas.openxmlformats.org/officeDocument/2006/relationships/tags" Target="../tags/tag121.xml"/><Relationship Id="rId11" Type="http://schemas.openxmlformats.org/officeDocument/2006/relationships/image" Target="../media/image2.wmf"/><Relationship Id="rId5" Type="http://schemas.openxmlformats.org/officeDocument/2006/relationships/tags" Target="../tags/tag120.xml"/><Relationship Id="rId10" Type="http://schemas.openxmlformats.org/officeDocument/2006/relationships/oleObject" Target="../embeddings/oleObject2.bin"/><Relationship Id="rId4" Type="http://schemas.openxmlformats.org/officeDocument/2006/relationships/tags" Target="../tags/tag119.xml"/><Relationship Id="rId9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4.xml"/><Relationship Id="rId4" Type="http://schemas.openxmlformats.org/officeDocument/2006/relationships/tags" Target="../tags/tag13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9.xml"/><Relationship Id="rId4" Type="http://schemas.openxmlformats.org/officeDocument/2006/relationships/tags" Target="../tags/tag13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4.xml"/><Relationship Id="rId4" Type="http://schemas.openxmlformats.org/officeDocument/2006/relationships/tags" Target="../tags/tag14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9.xml"/><Relationship Id="rId4" Type="http://schemas.openxmlformats.org/officeDocument/2006/relationships/tags" Target="../tags/tag14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4.xml"/><Relationship Id="rId4" Type="http://schemas.openxmlformats.org/officeDocument/2006/relationships/tags" Target="../tags/tag15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9.xml"/><Relationship Id="rId4" Type="http://schemas.openxmlformats.org/officeDocument/2006/relationships/tags" Target="../tags/tag158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67.xml"/><Relationship Id="rId13" Type="http://schemas.openxmlformats.org/officeDocument/2006/relationships/tags" Target="../tags/tag172.xml"/><Relationship Id="rId18" Type="http://schemas.openxmlformats.org/officeDocument/2006/relationships/slideLayout" Target="../slideLayouts/slideLayout6.xml"/><Relationship Id="rId3" Type="http://schemas.openxmlformats.org/officeDocument/2006/relationships/tags" Target="../tags/tag162.xml"/><Relationship Id="rId7" Type="http://schemas.openxmlformats.org/officeDocument/2006/relationships/tags" Target="../tags/tag166.xml"/><Relationship Id="rId12" Type="http://schemas.openxmlformats.org/officeDocument/2006/relationships/tags" Target="../tags/tag171.xml"/><Relationship Id="rId17" Type="http://schemas.openxmlformats.org/officeDocument/2006/relationships/tags" Target="../tags/tag176.xml"/><Relationship Id="rId2" Type="http://schemas.openxmlformats.org/officeDocument/2006/relationships/tags" Target="../tags/tag161.xml"/><Relationship Id="rId16" Type="http://schemas.openxmlformats.org/officeDocument/2006/relationships/tags" Target="../tags/tag175.xml"/><Relationship Id="rId1" Type="http://schemas.openxmlformats.org/officeDocument/2006/relationships/tags" Target="../tags/tag160.xml"/><Relationship Id="rId6" Type="http://schemas.openxmlformats.org/officeDocument/2006/relationships/tags" Target="../tags/tag165.xml"/><Relationship Id="rId11" Type="http://schemas.openxmlformats.org/officeDocument/2006/relationships/tags" Target="../tags/tag170.xml"/><Relationship Id="rId5" Type="http://schemas.openxmlformats.org/officeDocument/2006/relationships/tags" Target="../tags/tag164.xml"/><Relationship Id="rId15" Type="http://schemas.openxmlformats.org/officeDocument/2006/relationships/tags" Target="../tags/tag174.xml"/><Relationship Id="rId10" Type="http://schemas.openxmlformats.org/officeDocument/2006/relationships/tags" Target="../tags/tag169.xml"/><Relationship Id="rId4" Type="http://schemas.openxmlformats.org/officeDocument/2006/relationships/tags" Target="../tags/tag163.xml"/><Relationship Id="rId9" Type="http://schemas.openxmlformats.org/officeDocument/2006/relationships/tags" Target="../tags/tag168.xml"/><Relationship Id="rId14" Type="http://schemas.openxmlformats.org/officeDocument/2006/relationships/tags" Target="../tags/tag17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1.xml"/><Relationship Id="rId4" Type="http://schemas.openxmlformats.org/officeDocument/2006/relationships/tags" Target="../tags/tag18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84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6.xml"/><Relationship Id="rId4" Type="http://schemas.openxmlformats.org/officeDocument/2006/relationships/tags" Target="../tags/tag18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3" Type="http://schemas.openxmlformats.org/officeDocument/2006/relationships/tags" Target="../tags/tag189.xml"/><Relationship Id="rId7" Type="http://schemas.openxmlformats.org/officeDocument/2006/relationships/tags" Target="../tags/tag193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10" Type="http://schemas.openxmlformats.org/officeDocument/2006/relationships/tags" Target="../tags/tag19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212.xml"/><Relationship Id="rId13" Type="http://schemas.openxmlformats.org/officeDocument/2006/relationships/tags" Target="../tags/tag217.xml"/><Relationship Id="rId18" Type="http://schemas.openxmlformats.org/officeDocument/2006/relationships/tags" Target="../tags/tag222.xml"/><Relationship Id="rId3" Type="http://schemas.openxmlformats.org/officeDocument/2006/relationships/tags" Target="../tags/tag207.xml"/><Relationship Id="rId7" Type="http://schemas.openxmlformats.org/officeDocument/2006/relationships/tags" Target="../tags/tag211.xml"/><Relationship Id="rId12" Type="http://schemas.openxmlformats.org/officeDocument/2006/relationships/tags" Target="../tags/tag216.xml"/><Relationship Id="rId17" Type="http://schemas.openxmlformats.org/officeDocument/2006/relationships/tags" Target="../tags/tag221.xml"/><Relationship Id="rId2" Type="http://schemas.openxmlformats.org/officeDocument/2006/relationships/tags" Target="../tags/tag206.xml"/><Relationship Id="rId16" Type="http://schemas.openxmlformats.org/officeDocument/2006/relationships/tags" Target="../tags/tag220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11" Type="http://schemas.openxmlformats.org/officeDocument/2006/relationships/tags" Target="../tags/tag215.xml"/><Relationship Id="rId5" Type="http://schemas.openxmlformats.org/officeDocument/2006/relationships/tags" Target="../tags/tag209.xml"/><Relationship Id="rId15" Type="http://schemas.openxmlformats.org/officeDocument/2006/relationships/tags" Target="../tags/tag219.xml"/><Relationship Id="rId10" Type="http://schemas.openxmlformats.org/officeDocument/2006/relationships/tags" Target="../tags/tag214.xml"/><Relationship Id="rId19" Type="http://schemas.openxmlformats.org/officeDocument/2006/relationships/tags" Target="../tags/tag223.xml"/><Relationship Id="rId4" Type="http://schemas.openxmlformats.org/officeDocument/2006/relationships/tags" Target="../tags/tag208.xml"/><Relationship Id="rId9" Type="http://schemas.openxmlformats.org/officeDocument/2006/relationships/tags" Target="../tags/tag213.xml"/><Relationship Id="rId14" Type="http://schemas.openxmlformats.org/officeDocument/2006/relationships/tags" Target="../tags/tag21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231.xml"/><Relationship Id="rId13" Type="http://schemas.openxmlformats.org/officeDocument/2006/relationships/tags" Target="../tags/tag236.xml"/><Relationship Id="rId18" Type="http://schemas.openxmlformats.org/officeDocument/2006/relationships/tags" Target="../tags/tag241.xml"/><Relationship Id="rId26" Type="http://schemas.openxmlformats.org/officeDocument/2006/relationships/tags" Target="../tags/tag249.xml"/><Relationship Id="rId3" Type="http://schemas.openxmlformats.org/officeDocument/2006/relationships/tags" Target="../tags/tag226.xml"/><Relationship Id="rId21" Type="http://schemas.openxmlformats.org/officeDocument/2006/relationships/tags" Target="../tags/tag244.xml"/><Relationship Id="rId7" Type="http://schemas.openxmlformats.org/officeDocument/2006/relationships/tags" Target="../tags/tag230.xml"/><Relationship Id="rId12" Type="http://schemas.openxmlformats.org/officeDocument/2006/relationships/tags" Target="../tags/tag235.xml"/><Relationship Id="rId17" Type="http://schemas.openxmlformats.org/officeDocument/2006/relationships/tags" Target="../tags/tag240.xml"/><Relationship Id="rId25" Type="http://schemas.openxmlformats.org/officeDocument/2006/relationships/tags" Target="../tags/tag248.xml"/><Relationship Id="rId2" Type="http://schemas.openxmlformats.org/officeDocument/2006/relationships/tags" Target="../tags/tag225.xml"/><Relationship Id="rId16" Type="http://schemas.openxmlformats.org/officeDocument/2006/relationships/tags" Target="../tags/tag239.xml"/><Relationship Id="rId20" Type="http://schemas.openxmlformats.org/officeDocument/2006/relationships/tags" Target="../tags/tag243.xml"/><Relationship Id="rId29" Type="http://schemas.openxmlformats.org/officeDocument/2006/relationships/tags" Target="../tags/tag252.xml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11" Type="http://schemas.openxmlformats.org/officeDocument/2006/relationships/tags" Target="../tags/tag234.xml"/><Relationship Id="rId24" Type="http://schemas.openxmlformats.org/officeDocument/2006/relationships/tags" Target="../tags/tag247.xml"/><Relationship Id="rId5" Type="http://schemas.openxmlformats.org/officeDocument/2006/relationships/tags" Target="../tags/tag228.xml"/><Relationship Id="rId15" Type="http://schemas.openxmlformats.org/officeDocument/2006/relationships/tags" Target="../tags/tag238.xml"/><Relationship Id="rId23" Type="http://schemas.openxmlformats.org/officeDocument/2006/relationships/tags" Target="../tags/tag246.xml"/><Relationship Id="rId28" Type="http://schemas.openxmlformats.org/officeDocument/2006/relationships/tags" Target="../tags/tag251.xml"/><Relationship Id="rId10" Type="http://schemas.openxmlformats.org/officeDocument/2006/relationships/tags" Target="../tags/tag233.xml"/><Relationship Id="rId19" Type="http://schemas.openxmlformats.org/officeDocument/2006/relationships/tags" Target="../tags/tag242.xml"/><Relationship Id="rId4" Type="http://schemas.openxmlformats.org/officeDocument/2006/relationships/tags" Target="../tags/tag227.xml"/><Relationship Id="rId9" Type="http://schemas.openxmlformats.org/officeDocument/2006/relationships/tags" Target="../tags/tag232.xml"/><Relationship Id="rId14" Type="http://schemas.openxmlformats.org/officeDocument/2006/relationships/tags" Target="../tags/tag237.xml"/><Relationship Id="rId22" Type="http://schemas.openxmlformats.org/officeDocument/2006/relationships/tags" Target="../tags/tag245.xml"/><Relationship Id="rId27" Type="http://schemas.openxmlformats.org/officeDocument/2006/relationships/tags" Target="../tags/tag250.xml"/><Relationship Id="rId30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260.xml"/><Relationship Id="rId13" Type="http://schemas.openxmlformats.org/officeDocument/2006/relationships/tags" Target="../tags/tag265.xml"/><Relationship Id="rId18" Type="http://schemas.openxmlformats.org/officeDocument/2006/relationships/tags" Target="../tags/tag270.xml"/><Relationship Id="rId3" Type="http://schemas.openxmlformats.org/officeDocument/2006/relationships/tags" Target="../tags/tag255.xml"/><Relationship Id="rId21" Type="http://schemas.openxmlformats.org/officeDocument/2006/relationships/tags" Target="../tags/tag273.xml"/><Relationship Id="rId7" Type="http://schemas.openxmlformats.org/officeDocument/2006/relationships/tags" Target="../tags/tag259.xml"/><Relationship Id="rId12" Type="http://schemas.openxmlformats.org/officeDocument/2006/relationships/tags" Target="../tags/tag264.xml"/><Relationship Id="rId17" Type="http://schemas.openxmlformats.org/officeDocument/2006/relationships/tags" Target="../tags/tag269.xml"/><Relationship Id="rId2" Type="http://schemas.openxmlformats.org/officeDocument/2006/relationships/tags" Target="../tags/tag254.xml"/><Relationship Id="rId16" Type="http://schemas.openxmlformats.org/officeDocument/2006/relationships/tags" Target="../tags/tag268.xml"/><Relationship Id="rId20" Type="http://schemas.openxmlformats.org/officeDocument/2006/relationships/tags" Target="../tags/tag272.xml"/><Relationship Id="rId1" Type="http://schemas.openxmlformats.org/officeDocument/2006/relationships/tags" Target="../tags/tag253.xml"/><Relationship Id="rId6" Type="http://schemas.openxmlformats.org/officeDocument/2006/relationships/tags" Target="../tags/tag258.xml"/><Relationship Id="rId11" Type="http://schemas.openxmlformats.org/officeDocument/2006/relationships/tags" Target="../tags/tag263.xml"/><Relationship Id="rId5" Type="http://schemas.openxmlformats.org/officeDocument/2006/relationships/tags" Target="../tags/tag257.xml"/><Relationship Id="rId15" Type="http://schemas.openxmlformats.org/officeDocument/2006/relationships/tags" Target="../tags/tag267.xml"/><Relationship Id="rId10" Type="http://schemas.openxmlformats.org/officeDocument/2006/relationships/tags" Target="../tags/tag262.xml"/><Relationship Id="rId19" Type="http://schemas.openxmlformats.org/officeDocument/2006/relationships/tags" Target="../tags/tag271.xml"/><Relationship Id="rId4" Type="http://schemas.openxmlformats.org/officeDocument/2006/relationships/tags" Target="../tags/tag256.xml"/><Relationship Id="rId9" Type="http://schemas.openxmlformats.org/officeDocument/2006/relationships/tags" Target="../tags/tag261.xml"/><Relationship Id="rId14" Type="http://schemas.openxmlformats.org/officeDocument/2006/relationships/tags" Target="../tags/tag266.xml"/><Relationship Id="rId2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76.xml"/><Relationship Id="rId2" Type="http://schemas.openxmlformats.org/officeDocument/2006/relationships/tags" Target="../tags/tag275.xml"/><Relationship Id="rId1" Type="http://schemas.openxmlformats.org/officeDocument/2006/relationships/tags" Target="../tags/tag27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8.xml"/><Relationship Id="rId4" Type="http://schemas.openxmlformats.org/officeDocument/2006/relationships/tags" Target="../tags/tag27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281.xml"/><Relationship Id="rId2" Type="http://schemas.openxmlformats.org/officeDocument/2006/relationships/tags" Target="../tags/tag280.xml"/><Relationship Id="rId1" Type="http://schemas.openxmlformats.org/officeDocument/2006/relationships/tags" Target="../tags/tag27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3.xml"/><Relationship Id="rId4" Type="http://schemas.openxmlformats.org/officeDocument/2006/relationships/tags" Target="../tags/tag28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291.xml"/><Relationship Id="rId13" Type="http://schemas.openxmlformats.org/officeDocument/2006/relationships/tags" Target="../tags/tag296.xml"/><Relationship Id="rId18" Type="http://schemas.openxmlformats.org/officeDocument/2006/relationships/tags" Target="../tags/tag301.xml"/><Relationship Id="rId26" Type="http://schemas.openxmlformats.org/officeDocument/2006/relationships/tags" Target="../tags/tag309.xml"/><Relationship Id="rId3" Type="http://schemas.openxmlformats.org/officeDocument/2006/relationships/tags" Target="../tags/tag286.xml"/><Relationship Id="rId21" Type="http://schemas.openxmlformats.org/officeDocument/2006/relationships/tags" Target="../tags/tag304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290.xml"/><Relationship Id="rId12" Type="http://schemas.openxmlformats.org/officeDocument/2006/relationships/tags" Target="../tags/tag295.xml"/><Relationship Id="rId17" Type="http://schemas.openxmlformats.org/officeDocument/2006/relationships/tags" Target="../tags/tag300.xml"/><Relationship Id="rId25" Type="http://schemas.openxmlformats.org/officeDocument/2006/relationships/tags" Target="../tags/tag308.xml"/><Relationship Id="rId33" Type="http://schemas.openxmlformats.org/officeDocument/2006/relationships/tags" Target="../tags/tag316.xml"/><Relationship Id="rId2" Type="http://schemas.openxmlformats.org/officeDocument/2006/relationships/tags" Target="../tags/tag285.xml"/><Relationship Id="rId16" Type="http://schemas.openxmlformats.org/officeDocument/2006/relationships/tags" Target="../tags/tag299.xml"/><Relationship Id="rId20" Type="http://schemas.openxmlformats.org/officeDocument/2006/relationships/tags" Target="../tags/tag303.xml"/><Relationship Id="rId29" Type="http://schemas.openxmlformats.org/officeDocument/2006/relationships/tags" Target="../tags/tag312.xml"/><Relationship Id="rId1" Type="http://schemas.openxmlformats.org/officeDocument/2006/relationships/tags" Target="../tags/tag284.xml"/><Relationship Id="rId6" Type="http://schemas.openxmlformats.org/officeDocument/2006/relationships/tags" Target="../tags/tag289.xml"/><Relationship Id="rId11" Type="http://schemas.openxmlformats.org/officeDocument/2006/relationships/tags" Target="../tags/tag294.xml"/><Relationship Id="rId24" Type="http://schemas.openxmlformats.org/officeDocument/2006/relationships/tags" Target="../tags/tag307.xml"/><Relationship Id="rId32" Type="http://schemas.openxmlformats.org/officeDocument/2006/relationships/tags" Target="../tags/tag315.xml"/><Relationship Id="rId5" Type="http://schemas.openxmlformats.org/officeDocument/2006/relationships/tags" Target="../tags/tag288.xml"/><Relationship Id="rId15" Type="http://schemas.openxmlformats.org/officeDocument/2006/relationships/tags" Target="../tags/tag298.xml"/><Relationship Id="rId23" Type="http://schemas.openxmlformats.org/officeDocument/2006/relationships/tags" Target="../tags/tag306.xml"/><Relationship Id="rId28" Type="http://schemas.openxmlformats.org/officeDocument/2006/relationships/tags" Target="../tags/tag311.xml"/><Relationship Id="rId10" Type="http://schemas.openxmlformats.org/officeDocument/2006/relationships/tags" Target="../tags/tag293.xml"/><Relationship Id="rId19" Type="http://schemas.openxmlformats.org/officeDocument/2006/relationships/tags" Target="../tags/tag302.xml"/><Relationship Id="rId31" Type="http://schemas.openxmlformats.org/officeDocument/2006/relationships/tags" Target="../tags/tag314.xml"/><Relationship Id="rId4" Type="http://schemas.openxmlformats.org/officeDocument/2006/relationships/tags" Target="../tags/tag287.xml"/><Relationship Id="rId9" Type="http://schemas.openxmlformats.org/officeDocument/2006/relationships/tags" Target="../tags/tag292.xml"/><Relationship Id="rId14" Type="http://schemas.openxmlformats.org/officeDocument/2006/relationships/tags" Target="../tags/tag297.xml"/><Relationship Id="rId22" Type="http://schemas.openxmlformats.org/officeDocument/2006/relationships/tags" Target="../tags/tag305.xml"/><Relationship Id="rId27" Type="http://schemas.openxmlformats.org/officeDocument/2006/relationships/tags" Target="../tags/tag310.xml"/><Relationship Id="rId30" Type="http://schemas.openxmlformats.org/officeDocument/2006/relationships/tags" Target="../tags/tag313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324.xml"/><Relationship Id="rId13" Type="http://schemas.openxmlformats.org/officeDocument/2006/relationships/tags" Target="../tags/tag329.xml"/><Relationship Id="rId18" Type="http://schemas.openxmlformats.org/officeDocument/2006/relationships/tags" Target="../tags/tag334.xml"/><Relationship Id="rId26" Type="http://schemas.openxmlformats.org/officeDocument/2006/relationships/tags" Target="../tags/tag342.xml"/><Relationship Id="rId3" Type="http://schemas.openxmlformats.org/officeDocument/2006/relationships/tags" Target="../tags/tag319.xml"/><Relationship Id="rId21" Type="http://schemas.openxmlformats.org/officeDocument/2006/relationships/tags" Target="../tags/tag337.xml"/><Relationship Id="rId34" Type="http://schemas.openxmlformats.org/officeDocument/2006/relationships/tags" Target="../tags/tag350.xml"/><Relationship Id="rId7" Type="http://schemas.openxmlformats.org/officeDocument/2006/relationships/tags" Target="../tags/tag323.xml"/><Relationship Id="rId12" Type="http://schemas.openxmlformats.org/officeDocument/2006/relationships/tags" Target="../tags/tag328.xml"/><Relationship Id="rId17" Type="http://schemas.openxmlformats.org/officeDocument/2006/relationships/tags" Target="../tags/tag333.xml"/><Relationship Id="rId25" Type="http://schemas.openxmlformats.org/officeDocument/2006/relationships/tags" Target="../tags/tag341.xml"/><Relationship Id="rId33" Type="http://schemas.openxmlformats.org/officeDocument/2006/relationships/tags" Target="../tags/tag349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318.xml"/><Relationship Id="rId16" Type="http://schemas.openxmlformats.org/officeDocument/2006/relationships/tags" Target="../tags/tag332.xml"/><Relationship Id="rId20" Type="http://schemas.openxmlformats.org/officeDocument/2006/relationships/tags" Target="../tags/tag336.xml"/><Relationship Id="rId29" Type="http://schemas.openxmlformats.org/officeDocument/2006/relationships/tags" Target="../tags/tag345.xml"/><Relationship Id="rId1" Type="http://schemas.openxmlformats.org/officeDocument/2006/relationships/tags" Target="../tags/tag317.xml"/><Relationship Id="rId6" Type="http://schemas.openxmlformats.org/officeDocument/2006/relationships/tags" Target="../tags/tag322.xml"/><Relationship Id="rId11" Type="http://schemas.openxmlformats.org/officeDocument/2006/relationships/tags" Target="../tags/tag327.xml"/><Relationship Id="rId24" Type="http://schemas.openxmlformats.org/officeDocument/2006/relationships/tags" Target="../tags/tag340.xml"/><Relationship Id="rId32" Type="http://schemas.openxmlformats.org/officeDocument/2006/relationships/tags" Target="../tags/tag348.xml"/><Relationship Id="rId37" Type="http://schemas.openxmlformats.org/officeDocument/2006/relationships/tags" Target="../tags/tag353.xml"/><Relationship Id="rId5" Type="http://schemas.openxmlformats.org/officeDocument/2006/relationships/tags" Target="../tags/tag321.xml"/><Relationship Id="rId15" Type="http://schemas.openxmlformats.org/officeDocument/2006/relationships/tags" Target="../tags/tag331.xml"/><Relationship Id="rId23" Type="http://schemas.openxmlformats.org/officeDocument/2006/relationships/tags" Target="../tags/tag339.xml"/><Relationship Id="rId28" Type="http://schemas.openxmlformats.org/officeDocument/2006/relationships/tags" Target="../tags/tag344.xml"/><Relationship Id="rId36" Type="http://schemas.openxmlformats.org/officeDocument/2006/relationships/tags" Target="../tags/tag352.xml"/><Relationship Id="rId10" Type="http://schemas.openxmlformats.org/officeDocument/2006/relationships/tags" Target="../tags/tag326.xml"/><Relationship Id="rId19" Type="http://schemas.openxmlformats.org/officeDocument/2006/relationships/tags" Target="../tags/tag335.xml"/><Relationship Id="rId31" Type="http://schemas.openxmlformats.org/officeDocument/2006/relationships/tags" Target="../tags/tag347.xml"/><Relationship Id="rId4" Type="http://schemas.openxmlformats.org/officeDocument/2006/relationships/tags" Target="../tags/tag320.xml"/><Relationship Id="rId9" Type="http://schemas.openxmlformats.org/officeDocument/2006/relationships/tags" Target="../tags/tag325.xml"/><Relationship Id="rId14" Type="http://schemas.openxmlformats.org/officeDocument/2006/relationships/tags" Target="../tags/tag330.xml"/><Relationship Id="rId22" Type="http://schemas.openxmlformats.org/officeDocument/2006/relationships/tags" Target="../tags/tag338.xml"/><Relationship Id="rId27" Type="http://schemas.openxmlformats.org/officeDocument/2006/relationships/tags" Target="../tags/tag343.xml"/><Relationship Id="rId30" Type="http://schemas.openxmlformats.org/officeDocument/2006/relationships/tags" Target="../tags/tag346.xml"/><Relationship Id="rId35" Type="http://schemas.openxmlformats.org/officeDocument/2006/relationships/tags" Target="../tags/tag35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361.xml"/><Relationship Id="rId13" Type="http://schemas.openxmlformats.org/officeDocument/2006/relationships/tags" Target="../tags/tag366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56.xml"/><Relationship Id="rId7" Type="http://schemas.openxmlformats.org/officeDocument/2006/relationships/tags" Target="../tags/tag360.xml"/><Relationship Id="rId12" Type="http://schemas.openxmlformats.org/officeDocument/2006/relationships/tags" Target="../tags/tag365.xml"/><Relationship Id="rId17" Type="http://schemas.openxmlformats.org/officeDocument/2006/relationships/tags" Target="../tags/tag370.xml"/><Relationship Id="rId2" Type="http://schemas.openxmlformats.org/officeDocument/2006/relationships/tags" Target="../tags/tag355.xml"/><Relationship Id="rId16" Type="http://schemas.openxmlformats.org/officeDocument/2006/relationships/tags" Target="../tags/tag369.xml"/><Relationship Id="rId1" Type="http://schemas.openxmlformats.org/officeDocument/2006/relationships/tags" Target="../tags/tag354.xml"/><Relationship Id="rId6" Type="http://schemas.openxmlformats.org/officeDocument/2006/relationships/tags" Target="../tags/tag359.xml"/><Relationship Id="rId11" Type="http://schemas.openxmlformats.org/officeDocument/2006/relationships/tags" Target="../tags/tag364.xml"/><Relationship Id="rId5" Type="http://schemas.openxmlformats.org/officeDocument/2006/relationships/tags" Target="../tags/tag358.xml"/><Relationship Id="rId15" Type="http://schemas.openxmlformats.org/officeDocument/2006/relationships/tags" Target="../tags/tag368.xml"/><Relationship Id="rId10" Type="http://schemas.openxmlformats.org/officeDocument/2006/relationships/tags" Target="../tags/tag363.xml"/><Relationship Id="rId4" Type="http://schemas.openxmlformats.org/officeDocument/2006/relationships/tags" Target="../tags/tag357.xml"/><Relationship Id="rId9" Type="http://schemas.openxmlformats.org/officeDocument/2006/relationships/tags" Target="../tags/tag362.xml"/><Relationship Id="rId14" Type="http://schemas.openxmlformats.org/officeDocument/2006/relationships/tags" Target="../tags/tag36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378.xml"/><Relationship Id="rId13" Type="http://schemas.openxmlformats.org/officeDocument/2006/relationships/tags" Target="../tags/tag383.xml"/><Relationship Id="rId18" Type="http://schemas.openxmlformats.org/officeDocument/2006/relationships/tags" Target="../tags/tag388.xml"/><Relationship Id="rId3" Type="http://schemas.openxmlformats.org/officeDocument/2006/relationships/tags" Target="../tags/tag373.xml"/><Relationship Id="rId7" Type="http://schemas.openxmlformats.org/officeDocument/2006/relationships/tags" Target="../tags/tag377.xml"/><Relationship Id="rId12" Type="http://schemas.openxmlformats.org/officeDocument/2006/relationships/tags" Target="../tags/tag382.xml"/><Relationship Id="rId17" Type="http://schemas.openxmlformats.org/officeDocument/2006/relationships/tags" Target="../tags/tag387.xml"/><Relationship Id="rId2" Type="http://schemas.openxmlformats.org/officeDocument/2006/relationships/tags" Target="../tags/tag372.xml"/><Relationship Id="rId16" Type="http://schemas.openxmlformats.org/officeDocument/2006/relationships/tags" Target="../tags/tag386.xml"/><Relationship Id="rId1" Type="http://schemas.openxmlformats.org/officeDocument/2006/relationships/tags" Target="../tags/tag371.xml"/><Relationship Id="rId6" Type="http://schemas.openxmlformats.org/officeDocument/2006/relationships/tags" Target="../tags/tag376.xml"/><Relationship Id="rId11" Type="http://schemas.openxmlformats.org/officeDocument/2006/relationships/tags" Target="../tags/tag381.xml"/><Relationship Id="rId5" Type="http://schemas.openxmlformats.org/officeDocument/2006/relationships/tags" Target="../tags/tag375.xml"/><Relationship Id="rId15" Type="http://schemas.openxmlformats.org/officeDocument/2006/relationships/tags" Target="../tags/tag385.xml"/><Relationship Id="rId10" Type="http://schemas.openxmlformats.org/officeDocument/2006/relationships/tags" Target="../tags/tag38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374.xml"/><Relationship Id="rId9" Type="http://schemas.openxmlformats.org/officeDocument/2006/relationships/tags" Target="../tags/tag379.xml"/><Relationship Id="rId14" Type="http://schemas.openxmlformats.org/officeDocument/2006/relationships/tags" Target="../tags/tag38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391.xml"/><Relationship Id="rId2" Type="http://schemas.openxmlformats.org/officeDocument/2006/relationships/tags" Target="../tags/tag390.xml"/><Relationship Id="rId1" Type="http://schemas.openxmlformats.org/officeDocument/2006/relationships/tags" Target="../tags/tag38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93.xml"/><Relationship Id="rId4" Type="http://schemas.openxmlformats.org/officeDocument/2006/relationships/tags" Target="../tags/tag39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396.xml"/><Relationship Id="rId2" Type="http://schemas.openxmlformats.org/officeDocument/2006/relationships/tags" Target="../tags/tag395.xml"/><Relationship Id="rId1" Type="http://schemas.openxmlformats.org/officeDocument/2006/relationships/tags" Target="../tags/tag39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98.xml"/><Relationship Id="rId4" Type="http://schemas.openxmlformats.org/officeDocument/2006/relationships/tags" Target="../tags/tag39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401.xml"/><Relationship Id="rId2" Type="http://schemas.openxmlformats.org/officeDocument/2006/relationships/tags" Target="../tags/tag400.xml"/><Relationship Id="rId1" Type="http://schemas.openxmlformats.org/officeDocument/2006/relationships/tags" Target="../tags/tag39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3.xml"/><Relationship Id="rId4" Type="http://schemas.openxmlformats.org/officeDocument/2006/relationships/tags" Target="../tags/tag40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406.xml"/><Relationship Id="rId2" Type="http://schemas.openxmlformats.org/officeDocument/2006/relationships/tags" Target="../tags/tag405.xml"/><Relationship Id="rId1" Type="http://schemas.openxmlformats.org/officeDocument/2006/relationships/tags" Target="../tags/tag40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8.xml"/><Relationship Id="rId4" Type="http://schemas.openxmlformats.org/officeDocument/2006/relationships/tags" Target="../tags/tag40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411.xml"/><Relationship Id="rId2" Type="http://schemas.openxmlformats.org/officeDocument/2006/relationships/tags" Target="../tags/tag410.xml"/><Relationship Id="rId1" Type="http://schemas.openxmlformats.org/officeDocument/2006/relationships/tags" Target="../tags/tag40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13.xml"/><Relationship Id="rId4" Type="http://schemas.openxmlformats.org/officeDocument/2006/relationships/tags" Target="../tags/tag4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416.xml"/><Relationship Id="rId2" Type="http://schemas.openxmlformats.org/officeDocument/2006/relationships/tags" Target="../tags/tag415.xml"/><Relationship Id="rId1" Type="http://schemas.openxmlformats.org/officeDocument/2006/relationships/tags" Target="../tags/tag41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18.xml"/><Relationship Id="rId4" Type="http://schemas.openxmlformats.org/officeDocument/2006/relationships/tags" Target="../tags/tag41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421.xml"/><Relationship Id="rId2" Type="http://schemas.openxmlformats.org/officeDocument/2006/relationships/tags" Target="../tags/tag420.xml"/><Relationship Id="rId1" Type="http://schemas.openxmlformats.org/officeDocument/2006/relationships/tags" Target="../tags/tag41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3.xml"/><Relationship Id="rId4" Type="http://schemas.openxmlformats.org/officeDocument/2006/relationships/tags" Target="../tags/tag42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426.xml"/><Relationship Id="rId2" Type="http://schemas.openxmlformats.org/officeDocument/2006/relationships/tags" Target="../tags/tag425.xml"/><Relationship Id="rId1" Type="http://schemas.openxmlformats.org/officeDocument/2006/relationships/tags" Target="../tags/tag42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8.xml"/><Relationship Id="rId4" Type="http://schemas.openxmlformats.org/officeDocument/2006/relationships/tags" Target="../tags/tag4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5" Type="http://schemas.openxmlformats.org/officeDocument/2006/relationships/tags" Target="../tags/tag48.xml"/><Relationship Id="rId10" Type="http://schemas.openxmlformats.org/officeDocument/2006/relationships/tags" Target="../tags/tag53.xml"/><Relationship Id="rId4" Type="http://schemas.openxmlformats.org/officeDocument/2006/relationships/tags" Target="../tags/tag47.xml"/><Relationship Id="rId9" Type="http://schemas.openxmlformats.org/officeDocument/2006/relationships/tags" Target="../tags/tag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5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CSE P 501 – Compilers</a:t>
            </a:r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90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Languages, Automata, Regular Expressions &amp; Scanners</a:t>
            </a:r>
          </a:p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2011</a:t>
            </a:r>
          </a:p>
        </p:txBody>
      </p:sp>
      <p:sp>
        <p:nvSpPr>
          <p:cNvPr id="5122" name="Rectangle 14"/>
          <p:cNvSpPr>
            <a:spLocks noGrp="1" noChangeArrowheads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A7DE312-2458-464C-BE1D-1C75998107EB}" type="datetime1">
              <a:rPr lang="en-US" smtClean="0"/>
              <a:pPr/>
              <a:t>10/6/2011</a:t>
            </a:fld>
            <a:endParaRPr lang="en-US" smtClean="0"/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124" name="Rectangle 16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B-</a:t>
            </a:r>
            <a:fld id="{8116F3FD-EB55-43ED-A875-F6F95B0C0C2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975E6CA-448C-4D0D-A7DB-9822222BF4DF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070BF643-61DC-40C4-807E-D2188223050B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Characters </a:t>
            </a:r>
            <a:r>
              <a:rPr lang="en-US" dirty="0" err="1" smtClean="0"/>
              <a:t>vs</a:t>
            </a:r>
            <a:r>
              <a:rPr lang="en-US" dirty="0" smtClean="0"/>
              <a:t> Tokens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 text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latin typeface="Lucida Sans Unicode" pitchFamily="34" charset="0"/>
              </a:rPr>
              <a:t>// this statement does very little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latin typeface="Lucida Sans Unicode" pitchFamily="34" charset="0"/>
              </a:rPr>
              <a:t>if (x &gt;= y) y = 42;</a:t>
            </a:r>
          </a:p>
          <a:p>
            <a:pPr eaLnBrk="1" hangingPunct="1"/>
            <a:r>
              <a:rPr lang="en-US" smtClean="0"/>
              <a:t>Token Stream</a:t>
            </a:r>
          </a:p>
        </p:txBody>
      </p:sp>
      <p:sp>
        <p:nvSpPr>
          <p:cNvPr id="14343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05000" y="4267200"/>
            <a:ext cx="401638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IF</a:t>
            </a:r>
          </a:p>
        </p:txBody>
      </p:sp>
      <p:sp>
        <p:nvSpPr>
          <p:cNvPr id="14344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38400" y="4267200"/>
            <a:ext cx="995363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LPAREN</a:t>
            </a:r>
          </a:p>
        </p:txBody>
      </p:sp>
      <p:sp>
        <p:nvSpPr>
          <p:cNvPr id="14345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76638" y="4267200"/>
            <a:ext cx="725487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ID(x)</a:t>
            </a:r>
          </a:p>
        </p:txBody>
      </p:sp>
      <p:sp>
        <p:nvSpPr>
          <p:cNvPr id="14346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379913" y="4267200"/>
            <a:ext cx="639762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GEQ</a:t>
            </a:r>
          </a:p>
        </p:txBody>
      </p:sp>
      <p:sp>
        <p:nvSpPr>
          <p:cNvPr id="14347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51438" y="4267200"/>
            <a:ext cx="72707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ID(y)</a:t>
            </a:r>
          </a:p>
        </p:txBody>
      </p:sp>
      <p:sp>
        <p:nvSpPr>
          <p:cNvPr id="14348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05000" y="4802188"/>
            <a:ext cx="10223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RPAREN</a:t>
            </a:r>
          </a:p>
        </p:txBody>
      </p:sp>
      <p:sp>
        <p:nvSpPr>
          <p:cNvPr id="14349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92450" y="4800600"/>
            <a:ext cx="72707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ID(y)</a:t>
            </a:r>
          </a:p>
        </p:txBody>
      </p:sp>
      <p:sp>
        <p:nvSpPr>
          <p:cNvPr id="14350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997325" y="4800600"/>
            <a:ext cx="119062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BECOMES</a:t>
            </a:r>
          </a:p>
        </p:txBody>
      </p:sp>
      <p:sp>
        <p:nvSpPr>
          <p:cNvPr id="14351" name="Text Box 1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62575" y="4800600"/>
            <a:ext cx="99377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INT(42)</a:t>
            </a:r>
          </a:p>
        </p:txBody>
      </p:sp>
      <p:sp>
        <p:nvSpPr>
          <p:cNvPr id="14352" name="Text Box 1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73825" y="4800600"/>
            <a:ext cx="105092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SCOLON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1AF4D9D-6B90-4C53-8EF0-809330AEE63A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2630E24E-680F-4122-B28B-ABCAA2F544A0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Separate the Scanner and Parser?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Simplicity &amp; Separation of Concerns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Scanner hides details from parser (comments, whitespace, input files, etc.)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Parser is easier to build; has simpler input stream (tokens)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Efficiency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Scanner can use simpler, faster design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(But still often consumes a surprising amount of the compiler’s total execution time)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FB84888-9C44-486B-938B-ADC808BBD643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88A5DE1A-3BC8-48C9-AD12-49546E676D42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Tokens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Idea: we want a distinct token kind (lexical class) for each distinct terminal symbol in the programming 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Examine the grammar to find these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Some tokens may have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Examples: integer constant token will have the actual integer (17, 42, …) as an attribute; identifiers will have a string with the actual id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58DC224-4DC7-48C7-A0F7-277DE9DBC2CE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04ABF633-61F0-4196-818F-A7EEDFEA2B45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Tokens in Programming Languages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Operators &amp; Punctuation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+ - * / ( ) { } [ ] ; : :: &lt; &lt;= == = != !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Each of these is normally a distinct lexical class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Keywords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 while  for  goto  return  switch  void 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Each of these is also a distinct lexical class (</a:t>
            </a:r>
            <a:r>
              <a:rPr lang="en-US" sz="2000" i="1" smtClean="0"/>
              <a:t>not</a:t>
            </a:r>
            <a:r>
              <a:rPr lang="en-US" sz="2000" smtClean="0"/>
              <a:t> a string)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Identifiers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single ID lexical class, but parameterized by actual id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Integer constants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single INT lexical class, but parameterized by int value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Other constants, etc.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D353454-AEDA-4AEC-A44C-69629412BA53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0CA7EE9C-DFED-48C4-9B14-C6865320E97F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 of Longest Match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 most languages, the scanner should pick the longest possible string to make up the next token if there is a choice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Example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return maybe != iffy;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should be recognized as 5 tokens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i.e., != is one token, not two, “iffy” is an ID, not IF followed by ID(fy)</a:t>
            </a:r>
          </a:p>
        </p:txBody>
      </p:sp>
      <p:sp>
        <p:nvSpPr>
          <p:cNvPr id="1843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4724400"/>
            <a:ext cx="1042988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RETURN</a:t>
            </a:r>
          </a:p>
        </p:txBody>
      </p:sp>
      <p:sp>
        <p:nvSpPr>
          <p:cNvPr id="18440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341688" y="4724400"/>
            <a:ext cx="1284287" cy="369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ID(maybe)</a:t>
            </a:r>
          </a:p>
        </p:txBody>
      </p:sp>
      <p:sp>
        <p:nvSpPr>
          <p:cNvPr id="18441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70438" y="4724400"/>
            <a:ext cx="639762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NEQ</a:t>
            </a:r>
          </a:p>
        </p:txBody>
      </p:sp>
      <p:sp>
        <p:nvSpPr>
          <p:cNvPr id="18442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561013" y="4724400"/>
            <a:ext cx="915987" cy="369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ID(iffy)</a:t>
            </a:r>
          </a:p>
        </p:txBody>
      </p:sp>
      <p:sp>
        <p:nvSpPr>
          <p:cNvPr id="18443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45275" y="4724400"/>
            <a:ext cx="105092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SCOLON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90F98CB-D500-4044-A79F-D09429A2A67E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3E6813AF-47F7-45AB-B6A4-004D7C4345FF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Formal Languages &amp; Automata Theory </a:t>
            </a:r>
            <a:r>
              <a:rPr lang="en-US" sz="3600" smtClean="0"/>
              <a:t>(a review in one slide)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Alphabet: a finite set of symbols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String: a finite, possibly empty sequence of symbols from an alphabet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Language: a set, often infinite, of strings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Finite specifications of (possibly infinite) languages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Automaton – a recognizer; a machine that accepts all strings in a language (and rejects all other strings)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Grammar – a generator; a system for producing all strings in the language (and no other strings)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 particular language may be specified by many different grammars and automata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 grammar or automaton specifies only one language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7085C57-5235-489A-BB57-B5BCD79826F5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467F9AF6-BA22-419E-B00D-CC880C43DCF5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Regular Expressions and FAs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lexical grammar (structure) of most programming languages can be specified with regular expressions</a:t>
            </a:r>
          </a:p>
          <a:p>
            <a:pPr lvl="1" eaLnBrk="1" hangingPunct="1"/>
            <a:r>
              <a:rPr lang="en-US" smtClean="0"/>
              <a:t>(Sometimes a little cheating is needed)</a:t>
            </a:r>
          </a:p>
          <a:p>
            <a:pPr eaLnBrk="1" hangingPunct="1"/>
            <a:r>
              <a:rPr lang="en-US" smtClean="0"/>
              <a:t>Tokens can be recognized by a deterministic finite automaton</a:t>
            </a:r>
          </a:p>
          <a:p>
            <a:pPr lvl="1" eaLnBrk="1" hangingPunct="1"/>
            <a:r>
              <a:rPr lang="en-US" smtClean="0"/>
              <a:t>Can be either table-driven or built by hand based on lexical grammar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AC2D913-9667-4BA4-975A-4991217F5B41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C79BB659-72BB-4D50-934F-EFF312BD1ED5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Regular Expressions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Defined over some alphabet </a:t>
            </a:r>
            <a:r>
              <a:rPr lang="el-GR" smtClean="0"/>
              <a:t>Σ</a:t>
            </a:r>
            <a:endParaRPr lang="en-US" smtClean="0"/>
          </a:p>
          <a:p>
            <a:pPr lvl="1" eaLnBrk="1" hangingPunct="1"/>
            <a:r>
              <a:rPr lang="en-US" smtClean="0"/>
              <a:t>For programming languages, alphabet is usually ASCII or Unicode</a:t>
            </a:r>
          </a:p>
          <a:p>
            <a:pPr eaLnBrk="1" hangingPunct="1"/>
            <a:r>
              <a:rPr lang="en-US" smtClean="0"/>
              <a:t>If </a:t>
            </a:r>
            <a:r>
              <a:rPr lang="en-US" i="1" smtClean="0"/>
              <a:t>re</a:t>
            </a:r>
            <a:r>
              <a:rPr lang="en-US" smtClean="0"/>
              <a:t> is a regular expression, </a:t>
            </a:r>
            <a:r>
              <a:rPr lang="en-US" i="1" smtClean="0"/>
              <a:t>L</a:t>
            </a:r>
            <a:r>
              <a:rPr lang="en-US" smtClean="0"/>
              <a:t>(</a:t>
            </a:r>
            <a:r>
              <a:rPr lang="en-US" i="1" smtClean="0"/>
              <a:t>re </a:t>
            </a:r>
            <a:r>
              <a:rPr lang="en-US" smtClean="0"/>
              <a:t>) is the language (set of strings) generated by </a:t>
            </a:r>
            <a:r>
              <a:rPr lang="en-US" i="1" smtClean="0"/>
              <a:t>re</a:t>
            </a:r>
            <a:endParaRPr lang="el-GR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F4B7AAA-F653-47DC-B584-89C2FE77EE47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FD35C365-311D-4370-838D-B23B9EDFC51B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Fundamental REs</a:t>
            </a:r>
          </a:p>
        </p:txBody>
      </p:sp>
      <p:graphicFrame>
        <p:nvGraphicFramePr>
          <p:cNvPr id="1026" name="Object 32"/>
          <p:cNvGraphicFramePr>
            <a:graphicFrameLocks noGrp="1" noChangeAspect="1"/>
          </p:cNvGraphicFramePr>
          <p:nvPr>
            <p:ph type="tbl" idx="1"/>
            <p:custDataLst>
              <p:tags r:id="rId6"/>
            </p:custDataLst>
          </p:nvPr>
        </p:nvGraphicFramePr>
        <p:xfrm>
          <a:off x="1143000" y="4419600"/>
          <a:ext cx="4238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9" imgW="164880" imgH="177480" progId="Equation.3">
                  <p:embed/>
                </p:oleObj>
              </mc:Choice>
              <mc:Fallback>
                <p:oleObj name="Equation" r:id="rId9" imgW="164880" imgH="177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19600"/>
                        <a:ext cx="4238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56" name="Group 48"/>
          <p:cNvGraphicFramePr>
            <a:graphicFrameLocks noGrp="1"/>
          </p:cNvGraphicFramePr>
          <p:nvPr>
            <p:ph sz="half" idx="4294967295"/>
            <p:custDataLst>
              <p:tags r:id="rId7"/>
            </p:custDataLst>
          </p:nvPr>
        </p:nvGraphicFramePr>
        <p:xfrm>
          <a:off x="1066800" y="2246313"/>
          <a:ext cx="7275513" cy="2859086"/>
        </p:xfrm>
        <a:graphic>
          <a:graphicData uri="http://schemas.openxmlformats.org/drawingml/2006/table">
            <a:tbl>
              <a:tblPr/>
              <a:tblGrid>
                <a:gridCol w="874713"/>
                <a:gridCol w="1447800"/>
                <a:gridCol w="4953000"/>
              </a:tblGrid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)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 a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Singleton set, for each a in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ε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Empty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Empty language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6E5955A-3786-433A-87B7-44D504C89E44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E34E104C-2FC9-4684-A09C-2EF7ACBF2992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Operations on REs</a:t>
            </a:r>
          </a:p>
        </p:txBody>
      </p:sp>
      <p:sp>
        <p:nvSpPr>
          <p:cNvPr id="2055" name="Rectangle 37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182688" y="2322513"/>
            <a:ext cx="7772400" cy="3849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Precedence: * (highest), concatenation, | (lowest)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Parentheses can be used to group REs as needed</a:t>
            </a:r>
          </a:p>
        </p:txBody>
      </p:sp>
      <p:graphicFrame>
        <p:nvGraphicFramePr>
          <p:cNvPr id="180256" name="Group 32"/>
          <p:cNvGraphicFramePr>
            <a:graphicFrameLocks noGrp="1"/>
          </p:cNvGraphicFramePr>
          <p:nvPr>
            <p:ph sz="half" idx="4294967295"/>
            <p:custDataLst>
              <p:tags r:id="rId7"/>
            </p:custDataLst>
          </p:nvPr>
        </p:nvGraphicFramePr>
        <p:xfrm>
          <a:off x="1066800" y="2133600"/>
          <a:ext cx="7772400" cy="2886170"/>
        </p:xfrm>
        <a:graphic>
          <a:graphicData uri="http://schemas.openxmlformats.org/drawingml/2006/table">
            <a:tbl>
              <a:tblPr/>
              <a:tblGrid>
                <a:gridCol w="762000"/>
                <a:gridCol w="2057400"/>
                <a:gridCol w="4953000"/>
              </a:tblGrid>
              <a:tr h="626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)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Notes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L(r)L(s)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Concatenation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r|s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L(r)    L(s)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Combination (union)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r*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L(r)*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or more occurrences (Kleene closure)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" name="Object 26"/>
          <p:cNvGraphicFramePr>
            <a:graphicFrameLocks noGrp="1" noChangeAspect="1"/>
          </p:cNvGraphicFramePr>
          <p:nvPr>
            <p:ph sz="half" idx="4294967295"/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707368479"/>
              </p:ext>
            </p:extLst>
          </p:nvPr>
        </p:nvGraphicFramePr>
        <p:xfrm>
          <a:off x="2514600" y="3560762"/>
          <a:ext cx="423863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10" imgW="164880" imgH="126720" progId="Equation.3">
                  <p:embed/>
                </p:oleObj>
              </mc:Choice>
              <mc:Fallback>
                <p:oleObj name="Equation" r:id="rId10" imgW="164880" imgH="12672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560762"/>
                        <a:ext cx="423863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6C9C668-1226-4171-A5CC-02507002B4E7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7117E156-9440-472A-91D4-40581E552023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Basic concepts of formal languages and  grammars (mostly review)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Regular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Lexical specification of programming languages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Using finite automata to recognize regular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Scanners and Tokens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74BDEFE-F957-4E6D-BE80-BC932FFCC463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24135360-F2E3-46B7-A79B-5660996FCB18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Abbreviations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The basic operations generate all possible regular expressions, but there are common abbreviations used for convenience.  Typical examples:</a:t>
            </a:r>
          </a:p>
        </p:txBody>
      </p:sp>
      <p:graphicFrame>
        <p:nvGraphicFramePr>
          <p:cNvPr id="182307" name="Group 35"/>
          <p:cNvGraphicFramePr>
            <a:graphicFrameLocks noGrp="1"/>
          </p:cNvGraphicFramePr>
          <p:nvPr>
            <p:ph sz="half" idx="4294967295"/>
            <p:custDataLst>
              <p:tags r:id="rId6"/>
            </p:custDataLst>
          </p:nvPr>
        </p:nvGraphicFramePr>
        <p:xfrm>
          <a:off x="914400" y="3276600"/>
          <a:ext cx="7315200" cy="2971801"/>
        </p:xfrm>
        <a:graphic>
          <a:graphicData uri="http://schemas.openxmlformats.org/drawingml/2006/table">
            <a:tbl>
              <a:tblPr/>
              <a:tblGrid>
                <a:gridCol w="1219200"/>
                <a:gridCol w="1981200"/>
                <a:gridCol w="4114800"/>
              </a:tblGrid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Abbr.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(rr*)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or more occurrences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(r |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ε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or 1 occurrence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[a-z]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(a|b|…|z)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character in given range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[abxyz]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(a|b|x|y|z)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of the given characters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A1627EE-A3F8-4FE0-8483-2D57FEA61FA1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365C6B3D-6669-4605-8CEF-9F518BF57E0E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graphicFrame>
        <p:nvGraphicFramePr>
          <p:cNvPr id="188460" name="Group 44"/>
          <p:cNvGraphicFramePr>
            <a:graphicFrameLocks noGrp="1"/>
          </p:cNvGraphicFramePr>
          <p:nvPr>
            <p:ph type="tbl" idx="1"/>
            <p:custDataLst>
              <p:tags r:id="rId5"/>
            </p:custDataLst>
          </p:nvPr>
        </p:nvGraphicFramePr>
        <p:xfrm>
          <a:off x="1182688" y="2017713"/>
          <a:ext cx="7772400" cy="3290888"/>
        </p:xfrm>
        <a:graphic>
          <a:graphicData uri="http://schemas.openxmlformats.org/drawingml/2006/table">
            <a:tbl>
              <a:tblPr/>
              <a:tblGrid>
                <a:gridCol w="2551112"/>
                <a:gridCol w="5221288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single + character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single ! character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single = character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!=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character sequence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character sequence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xyzzy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 character sequence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E04E966-61A2-4FA8-B3AD-11F91A071F83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54D2519D-6A08-41FA-B2AD-A4E5F01E75B7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Examples</a:t>
            </a:r>
          </a:p>
        </p:txBody>
      </p:sp>
      <p:graphicFrame>
        <p:nvGraphicFramePr>
          <p:cNvPr id="190507" name="Group 43"/>
          <p:cNvGraphicFramePr>
            <a:graphicFrameLocks noGrp="1"/>
          </p:cNvGraphicFramePr>
          <p:nvPr>
            <p:ph type="tbl" idx="1"/>
            <p:custDataLst>
              <p:tags r:id="rId5"/>
            </p:custDataLst>
          </p:nvPr>
        </p:nvGraphicFramePr>
        <p:xfrm>
          <a:off x="762000" y="2170113"/>
          <a:ext cx="8077200" cy="4070352"/>
        </p:xfrm>
        <a:graphic>
          <a:graphicData uri="http://schemas.openxmlformats.org/drawingml/2006/table">
            <a:tbl>
              <a:tblPr/>
              <a:tblGrid>
                <a:gridCol w="3230563"/>
                <a:gridCol w="4846637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[abc]+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[abc]*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[0-9]+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[1-9][0-9]*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[a-zA-Z][a-zA-Z0-9_]*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8D6E6C4-FDC3-41AF-B00C-4D3CC9BAD601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530AC441-1D56-45F3-AA4C-A6AB597B5C07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Abbreviations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systems allow abbreviations to make writing and reading definitions or specifications easier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800" smtClean="0"/>
              <a:t>		name ::= </a:t>
            </a:r>
            <a:r>
              <a:rPr lang="en-US" sz="2800" i="1" smtClean="0"/>
              <a:t>re</a:t>
            </a:r>
            <a:endParaRPr lang="en-US" sz="2800" smtClean="0"/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Restriction: abbreviations may not be circular (recursive) either directly or indirectly (else would be non-regular)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9C9774F-5678-41DD-B42B-E9B19E86ED3E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F29F3E2A-F192-41FA-90DF-871902D90A56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90600" y="2017712"/>
            <a:ext cx="7964488" cy="430688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Possible syntax for numeric constants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dirty="0" smtClean="0"/>
              <a:t>	digit </a:t>
            </a:r>
            <a:r>
              <a:rPr lang="en-US" dirty="0" smtClean="0"/>
              <a:t>::= [0-9]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dirty="0" smtClean="0"/>
              <a:t>	digits</a:t>
            </a:r>
            <a:r>
              <a:rPr lang="en-US" dirty="0" smtClean="0"/>
              <a:t> ::= </a:t>
            </a:r>
            <a:r>
              <a:rPr lang="en-US" i="1" dirty="0" smtClean="0"/>
              <a:t>digit</a:t>
            </a:r>
            <a:r>
              <a:rPr lang="en-US" dirty="0" smtClean="0"/>
              <a:t>+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dirty="0" smtClean="0"/>
              <a:t>	number</a:t>
            </a:r>
            <a:r>
              <a:rPr lang="en-US" dirty="0" smtClean="0"/>
              <a:t> ::= </a:t>
            </a:r>
            <a:r>
              <a:rPr lang="en-US" i="1" dirty="0" smtClean="0"/>
              <a:t>digits</a:t>
            </a:r>
            <a:r>
              <a:rPr lang="en-US" dirty="0" smtClean="0"/>
              <a:t>  ( </a:t>
            </a:r>
            <a:r>
              <a:rPr lang="en-US" sz="3200" dirty="0" smtClean="0"/>
              <a:t>.</a:t>
            </a:r>
            <a:r>
              <a:rPr lang="en-US" dirty="0" smtClean="0"/>
              <a:t> </a:t>
            </a:r>
            <a:r>
              <a:rPr lang="en-US" i="1" dirty="0" smtClean="0"/>
              <a:t>digits</a:t>
            </a:r>
            <a:r>
              <a:rPr lang="en-US" dirty="0" smtClean="0"/>
              <a:t> )?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			    ( [</a:t>
            </a:r>
            <a:r>
              <a:rPr lang="en-US" dirty="0" err="1" smtClean="0"/>
              <a:t>eE</a:t>
            </a:r>
            <a:r>
              <a:rPr lang="en-US" dirty="0" smtClean="0"/>
              <a:t>] (+ | -)? </a:t>
            </a:r>
            <a:r>
              <a:rPr lang="en-US" i="1" dirty="0" smtClean="0"/>
              <a:t>digits</a:t>
            </a:r>
            <a:r>
              <a:rPr lang="en-US" dirty="0" smtClean="0"/>
              <a:t> ) 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How would you describe this set in English?</a:t>
            </a:r>
          </a:p>
          <a:p>
            <a:pPr eaLnBrk="1" hangingPunct="1"/>
            <a:r>
              <a:rPr lang="en-US" dirty="0" smtClean="0"/>
              <a:t>What are some examples of legal constants (strings) generated by </a:t>
            </a:r>
            <a:r>
              <a:rPr lang="en-US" i="1" dirty="0" smtClean="0"/>
              <a:t>number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7222FF4-FD15-4A68-891F-0716C05839F1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D0DC3C47-1DCB-4AA3-9252-9F9C15D7D97D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Recognizing REs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Finite automata can be used to recognize strings generated by regular expressions</a:t>
            </a:r>
          </a:p>
          <a:p>
            <a:pPr eaLnBrk="1" hangingPunct="1"/>
            <a:r>
              <a:rPr lang="en-US" smtClean="0"/>
              <a:t>Can build by hand or automatically</a:t>
            </a:r>
          </a:p>
          <a:p>
            <a:pPr lvl="1" eaLnBrk="1" hangingPunct="1"/>
            <a:r>
              <a:rPr lang="en-US" smtClean="0"/>
              <a:t>Not totally straightforward, but can be done systematically</a:t>
            </a:r>
          </a:p>
          <a:p>
            <a:pPr lvl="1" eaLnBrk="1" hangingPunct="1"/>
            <a:r>
              <a:rPr lang="en-US" smtClean="0"/>
              <a:t>Tools like Lex, Flex, Jlex et seq do this automatically, given a set of REs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0D524F8-775C-4BBF-B3CC-5383627325AF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5A5713B3-222B-4CEF-A163-45068964C41C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Finite State Automaton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 finite set of states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One marked as initial state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One or more marked as final states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States sometimes labeled or numbered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 set of transitions from state to state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Each labeled with symbol from </a:t>
            </a:r>
            <a:r>
              <a:rPr lang="el-GR" sz="1800" dirty="0" smtClean="0"/>
              <a:t>Σ</a:t>
            </a:r>
            <a:r>
              <a:rPr lang="en-US" sz="1800" dirty="0" smtClean="0"/>
              <a:t>, or </a:t>
            </a:r>
            <a:r>
              <a:rPr lang="el-GR" sz="1800" dirty="0" smtClean="0"/>
              <a:t>ε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Operate by reading input symbols (usually characters)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Transition can be taken if labeled with current symbol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800" dirty="0" smtClean="0"/>
              <a:t>ε</a:t>
            </a:r>
            <a:r>
              <a:rPr lang="en-US" sz="1800" dirty="0" smtClean="0"/>
              <a:t>-transition can be taken at any time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Accept when final state reached &amp; no more input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Scanner uses a FSA as a subroutine – accept longest match from current location each time called, even if more input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Reject if no transition possible, or no more input and not in final state (DFA)</a:t>
            </a:r>
            <a:endParaRPr lang="el-GR" sz="20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EC40E0C-BE0F-4371-B127-4ACF3237DC55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8D31F06E-EAE2-48D9-9466-CF0B186898B3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FSA for “cat”</a:t>
            </a:r>
          </a:p>
        </p:txBody>
      </p:sp>
      <p:sp>
        <p:nvSpPr>
          <p:cNvPr id="29702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05000" y="2895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895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00600" y="2895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5" name="Group 10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6248400" y="2895600"/>
            <a:ext cx="685800" cy="685800"/>
            <a:chOff x="3504" y="1824"/>
            <a:chExt cx="432" cy="432"/>
          </a:xfrm>
        </p:grpSpPr>
        <p:sp>
          <p:nvSpPr>
            <p:cNvPr id="29713" name="Oval 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4" name="Oval 9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5908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0386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864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1430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Text Box 1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06875" y="2819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a</a:t>
            </a:r>
          </a:p>
        </p:txBody>
      </p:sp>
      <p:sp>
        <p:nvSpPr>
          <p:cNvPr id="29711" name="Text Box 1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819400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t</a:t>
            </a:r>
          </a:p>
        </p:txBody>
      </p:sp>
      <p:sp>
        <p:nvSpPr>
          <p:cNvPr id="29712" name="Text Box 2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19400" y="28194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c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2ABF78C-78CD-4B22-B56A-DE265B514FEA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27F204D2-C277-40FC-A89A-40AF9868D9A2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 vs NFA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Deterministic Finite Automata (DFA)</a:t>
            </a:r>
          </a:p>
          <a:p>
            <a:pPr lvl="1" eaLnBrk="1" hangingPunct="1"/>
            <a:r>
              <a:rPr lang="en-US" sz="2400" dirty="0" smtClean="0"/>
              <a:t>No choice of which transition to take under any condition</a:t>
            </a:r>
          </a:p>
          <a:p>
            <a:pPr lvl="1" eaLnBrk="1" hangingPunct="1"/>
            <a:r>
              <a:rPr lang="en-US" sz="2400" dirty="0" smtClean="0"/>
              <a:t>In particular, no </a:t>
            </a:r>
            <a:r>
              <a:rPr lang="el-GR" sz="2400" dirty="0" smtClean="0"/>
              <a:t>ε</a:t>
            </a:r>
            <a:r>
              <a:rPr lang="en-US" sz="2400" dirty="0" smtClean="0"/>
              <a:t> transitions (arcs)</a:t>
            </a:r>
          </a:p>
          <a:p>
            <a:pPr eaLnBrk="1" hangingPunct="1"/>
            <a:r>
              <a:rPr lang="en-US" sz="2800" dirty="0" smtClean="0"/>
              <a:t>Non-deterministic Finite Automata (NFA)</a:t>
            </a:r>
          </a:p>
          <a:p>
            <a:pPr lvl="1" eaLnBrk="1" hangingPunct="1"/>
            <a:r>
              <a:rPr lang="en-US" sz="2400" dirty="0" smtClean="0"/>
              <a:t>Choice of transition in at least one case</a:t>
            </a:r>
          </a:p>
          <a:p>
            <a:pPr lvl="1" eaLnBrk="1" hangingPunct="1"/>
            <a:r>
              <a:rPr lang="en-US" sz="2400" dirty="0" smtClean="0"/>
              <a:t>Accept if some way to reach final state on given input</a:t>
            </a:r>
          </a:p>
          <a:p>
            <a:pPr lvl="1" eaLnBrk="1" hangingPunct="1"/>
            <a:r>
              <a:rPr lang="en-US" sz="2400" dirty="0" smtClean="0"/>
              <a:t>Reject if no possible way to final state</a:t>
            </a:r>
          </a:p>
          <a:p>
            <a:pPr lvl="1" eaLnBrk="1" hangingPunct="1"/>
            <a:r>
              <a:rPr lang="en-US" sz="2400" dirty="0" smtClean="0"/>
              <a:t>i.e., may need to guess or backtrack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33B9553-B5D8-4EC9-8471-5B997D83F6D3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B594E15C-ABA7-417B-A960-CA3A823515AB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FAs in Scanners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Want DFA for speed (no backtracking)</a:t>
            </a:r>
          </a:p>
          <a:p>
            <a:pPr eaLnBrk="1" hangingPunct="1"/>
            <a:r>
              <a:rPr lang="en-US" smtClean="0"/>
              <a:t>Conversion from regular expressions to NFA is easy</a:t>
            </a:r>
          </a:p>
          <a:p>
            <a:pPr eaLnBrk="1" hangingPunct="1"/>
            <a:r>
              <a:rPr lang="en-US" smtClean="0"/>
              <a:t>There is a well-defined procedure for converting a NFA to an equivalent DFA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71A6B42-BB9D-44A8-AC55-F43396273B70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CBF7C850-D354-4C92-A2D5-BFE51AFC73A6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 Language Specs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Since the 1960s, the syntax of every significant programming language has been specified by a formal grammar</a:t>
            </a:r>
          </a:p>
          <a:p>
            <a:pPr lvl="1" eaLnBrk="1" hangingPunct="1"/>
            <a:r>
              <a:rPr lang="en-US" dirty="0" smtClean="0"/>
              <a:t>First done in 1959 with BNF (Backus-Naur Form) used to specify ALGOL 60 syntax</a:t>
            </a:r>
          </a:p>
          <a:p>
            <a:pPr lvl="1" eaLnBrk="1" hangingPunct="1"/>
            <a:r>
              <a:rPr lang="en-US" dirty="0" smtClean="0"/>
              <a:t>Borrowed from the linguistics community (Chomsky)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6A8CDF7-92C8-463B-BF9B-9C8156988CC9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6FD12E42-4F4C-463E-93F2-54476D9BFB84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From RE to NFA: base cases</a:t>
            </a:r>
          </a:p>
        </p:txBody>
      </p:sp>
      <p:sp>
        <p:nvSpPr>
          <p:cNvPr id="32774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2895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75" name="Group 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029200" y="2895600"/>
            <a:ext cx="685800" cy="685800"/>
            <a:chOff x="3504" y="1824"/>
            <a:chExt cx="432" cy="432"/>
          </a:xfrm>
        </p:grpSpPr>
        <p:sp>
          <p:nvSpPr>
            <p:cNvPr id="32786" name="Oval 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7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7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8194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2672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19600" y="2819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a</a:t>
            </a:r>
          </a:p>
        </p:txBody>
      </p:sp>
      <p:sp>
        <p:nvSpPr>
          <p:cNvPr id="32779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41910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80" name="Group 13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5029200" y="4191000"/>
            <a:ext cx="685800" cy="685800"/>
            <a:chOff x="3504" y="1824"/>
            <a:chExt cx="432" cy="432"/>
          </a:xfrm>
        </p:grpSpPr>
        <p:sp>
          <p:nvSpPr>
            <p:cNvPr id="32784" name="Oval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5" name="Oval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19400" y="4572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4572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Text Box 1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419600" y="41148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 i="1"/>
              <a:t>ε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BA1D5B2-E536-4E4A-9B28-428D0D2B6432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05E42CF7-8466-4989-BF05-327931400868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rs</a:t>
            </a:r>
          </a:p>
        </p:txBody>
      </p:sp>
      <p:sp>
        <p:nvSpPr>
          <p:cNvPr id="33798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7400" y="2895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799" name="Group 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505200" y="2895600"/>
            <a:ext cx="685800" cy="685800"/>
            <a:chOff x="3504" y="1824"/>
            <a:chExt cx="432" cy="432"/>
          </a:xfrm>
        </p:grpSpPr>
        <p:sp>
          <p:nvSpPr>
            <p:cNvPr id="33811" name="Oval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Oval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2954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95600" y="2819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i="1"/>
              <a:t>r</a:t>
            </a:r>
          </a:p>
        </p:txBody>
      </p:sp>
      <p:sp>
        <p:nvSpPr>
          <p:cNvPr id="3380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52600" y="2590800"/>
            <a:ext cx="2743200" cy="1371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2895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04" name="Group 14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6705600" y="2895600"/>
            <a:ext cx="685800" cy="685800"/>
            <a:chOff x="3504" y="1824"/>
            <a:chExt cx="432" cy="432"/>
          </a:xfrm>
        </p:grpSpPr>
        <p:sp>
          <p:nvSpPr>
            <p:cNvPr id="33809" name="Oval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0" name="Oval 1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3276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Text Box 1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2819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i="1"/>
              <a:t>s</a:t>
            </a:r>
          </a:p>
        </p:txBody>
      </p:sp>
      <p:sp>
        <p:nvSpPr>
          <p:cNvPr id="33807" name="Oval 1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53000" y="2590800"/>
            <a:ext cx="2743200" cy="1371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Text Box 2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0" y="2819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/>
              <a:t>ε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224D9CE-2A4E-4A06-982D-0C57EC92F7B1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0A62265F-3A96-4A33-9217-7710A6DB48A9}" type="slidenum">
              <a:rPr lang="en-US" smtClean="0"/>
              <a:pPr eaLnBrk="1" hangingPunct="1"/>
              <a:t>32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r  </a:t>
            </a:r>
            <a:r>
              <a:rPr lang="en-US" smtClean="0"/>
              <a:t>|</a:t>
            </a:r>
            <a:r>
              <a:rPr lang="en-US" i="1" smtClean="0"/>
              <a:t> s</a:t>
            </a:r>
          </a:p>
        </p:txBody>
      </p:sp>
      <p:sp>
        <p:nvSpPr>
          <p:cNvPr id="34822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0400" y="26670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23" name="Group 4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648200" y="2667000"/>
            <a:ext cx="685800" cy="685800"/>
            <a:chOff x="3504" y="1824"/>
            <a:chExt cx="432" cy="432"/>
          </a:xfrm>
        </p:grpSpPr>
        <p:sp>
          <p:nvSpPr>
            <p:cNvPr id="34845" name="Oval 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6" name="Oval 6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38600" y="2590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i="1"/>
              <a:t>r</a:t>
            </a:r>
          </a:p>
        </p:txBody>
      </p:sp>
      <p:sp>
        <p:nvSpPr>
          <p:cNvPr id="348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95600" y="2362200"/>
            <a:ext cx="2743200" cy="1371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76600" y="45720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27" name="Group 11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4724400" y="4572000"/>
            <a:ext cx="685800" cy="685800"/>
            <a:chOff x="3504" y="1824"/>
            <a:chExt cx="432" cy="432"/>
          </a:xfrm>
        </p:grpSpPr>
        <p:sp>
          <p:nvSpPr>
            <p:cNvPr id="34843" name="Oval 12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Oval 1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8" name="Text Box 1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14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i="1"/>
              <a:t>s</a:t>
            </a:r>
          </a:p>
        </p:txBody>
      </p:sp>
      <p:sp>
        <p:nvSpPr>
          <p:cNvPr id="34829" name="Oval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971800" y="4267200"/>
            <a:ext cx="2743200" cy="1371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860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/>
              <a:t>ε</a:t>
            </a:r>
          </a:p>
        </p:txBody>
      </p:sp>
      <p:sp>
        <p:nvSpPr>
          <p:cNvPr id="3483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1722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/>
              <a:t>ε</a:t>
            </a:r>
          </a:p>
        </p:txBody>
      </p:sp>
      <p:grpSp>
        <p:nvGrpSpPr>
          <p:cNvPr id="34832" name="Group 19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6553200" y="3657600"/>
            <a:ext cx="685800" cy="685800"/>
            <a:chOff x="3504" y="1824"/>
            <a:chExt cx="432" cy="432"/>
          </a:xfrm>
        </p:grpSpPr>
        <p:sp>
          <p:nvSpPr>
            <p:cNvPr id="34841" name="Oval 2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2" name="Oval 2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33" name="Oval 2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3679825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057400" y="31242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057400" y="40386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715000" y="4038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638800" y="31242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8" name="Text Box 2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86000" y="3214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/>
              <a:t>ε</a:t>
            </a:r>
          </a:p>
        </p:txBody>
      </p:sp>
      <p:sp>
        <p:nvSpPr>
          <p:cNvPr id="34839" name="Text Box 2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0960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/>
              <a:t>ε</a:t>
            </a:r>
          </a:p>
        </p:txBody>
      </p:sp>
      <p:sp>
        <p:nvSpPr>
          <p:cNvPr id="34840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09600" y="4038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6532B65-A61D-48F5-9740-C2A176B18C65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79536BAA-28AD-406F-BD87-B29FFF7AB563}" type="slidenum">
              <a:rPr lang="en-US" smtClean="0"/>
              <a:pPr eaLnBrk="1" hangingPunct="1"/>
              <a:t>33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r </a:t>
            </a:r>
            <a:r>
              <a:rPr lang="en-US" smtClean="0"/>
              <a:t>*</a:t>
            </a:r>
            <a:endParaRPr lang="en-US" i="1" smtClean="0"/>
          </a:p>
        </p:txBody>
      </p:sp>
      <p:sp>
        <p:nvSpPr>
          <p:cNvPr id="35846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0" y="26670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47" name="Group 4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495800" y="2667000"/>
            <a:ext cx="685800" cy="685800"/>
            <a:chOff x="3504" y="1824"/>
            <a:chExt cx="432" cy="432"/>
          </a:xfrm>
        </p:grpSpPr>
        <p:sp>
          <p:nvSpPr>
            <p:cNvPr id="35861" name="Oval 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2" name="Oval 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8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590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i="1"/>
              <a:t>r</a:t>
            </a:r>
          </a:p>
        </p:txBody>
      </p:sp>
      <p:sp>
        <p:nvSpPr>
          <p:cNvPr id="35849" name="Oval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2362200"/>
            <a:ext cx="2743200" cy="1371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Text Box 1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10200" y="4724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/>
              <a:t>ε</a:t>
            </a:r>
          </a:p>
        </p:txBody>
      </p:sp>
      <p:grpSp>
        <p:nvGrpSpPr>
          <p:cNvPr id="35851" name="Group 17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6477000" y="4648200"/>
            <a:ext cx="685800" cy="685800"/>
            <a:chOff x="3504" y="1824"/>
            <a:chExt cx="432" cy="432"/>
          </a:xfrm>
        </p:grpSpPr>
        <p:sp>
          <p:nvSpPr>
            <p:cNvPr id="35859" name="Oval 1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0" name="Oval 1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Oval 2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0000" y="46482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2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819400" y="3276600"/>
            <a:ext cx="106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419600" y="3276600"/>
            <a:ext cx="990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Text Box 2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971800" y="3824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/>
              <a:t>ε</a:t>
            </a:r>
          </a:p>
        </p:txBody>
      </p:sp>
      <p:sp>
        <p:nvSpPr>
          <p:cNvPr id="35856" name="Text Box 2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53000" y="3810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/>
              <a:t>ε</a:t>
            </a:r>
          </a:p>
        </p:txBody>
      </p:sp>
      <p:sp>
        <p:nvSpPr>
          <p:cNvPr id="35857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48000" y="5029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495800" y="5029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NFA for:   b(</a:t>
            </a:r>
            <a:r>
              <a:rPr lang="en-US" dirty="0" err="1" smtClean="0"/>
              <a:t>at|ag</a:t>
            </a:r>
            <a:r>
              <a:rPr lang="en-US" dirty="0" smtClean="0"/>
              <a:t>) | bug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82C40E-C128-43EA-907D-F6F3D71FC710}" type="datetime1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FF72E316-E37A-40E5-B99B-3D24A6F2D5D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918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6E3DCD6-1E18-4EC1-AC51-615728BB9873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E9A6077F-D294-4ADF-AE50-B6B1195F7ADF}" type="slidenum">
              <a:rPr lang="en-US" smtClean="0"/>
              <a:pPr eaLnBrk="1" hangingPunct="1"/>
              <a:t>35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From NFA to DFA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Subset construction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Construct a DFA from the NFA, where each DFA state represents a </a:t>
            </a:r>
            <a:r>
              <a:rPr lang="en-US" sz="2000" i="1" smtClean="0"/>
              <a:t>set</a:t>
            </a:r>
            <a:r>
              <a:rPr lang="en-US" sz="2000" smtClean="0"/>
              <a:t> of NFA states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Key idea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state of the DFA after reading some input is the set of </a:t>
            </a:r>
            <a:r>
              <a:rPr lang="en-US" sz="2000" i="1" smtClean="0"/>
              <a:t>all</a:t>
            </a:r>
            <a:r>
              <a:rPr lang="en-US" sz="2000" smtClean="0"/>
              <a:t>  states the NFA could have reached after reading the same input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Algorithm: example of a fixed-point computation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If NFA has </a:t>
            </a:r>
            <a:r>
              <a:rPr lang="en-US" sz="2400" i="1" smtClean="0"/>
              <a:t>n</a:t>
            </a:r>
            <a:r>
              <a:rPr lang="en-US" sz="2400" smtClean="0"/>
              <a:t> states, DFA has at most 2</a:t>
            </a:r>
            <a:r>
              <a:rPr lang="en-US" sz="2400" i="1" baseline="30000" smtClean="0"/>
              <a:t>n </a:t>
            </a:r>
            <a:r>
              <a:rPr lang="en-US" sz="2400" smtClean="0"/>
              <a:t>states </a:t>
            </a:r>
            <a:endParaRPr lang="en-US" sz="2400" i="1" baseline="3000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=&gt; DFA is finite, can construct in finite # steps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Resulting DFA may have more states than needed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See books for construction and minimization details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Build DFA for b(</a:t>
            </a:r>
            <a:r>
              <a:rPr lang="en-US" sz="2800" dirty="0" err="1" smtClean="0"/>
              <a:t>at|ag</a:t>
            </a:r>
            <a:r>
              <a:rPr lang="en-US" sz="2800" dirty="0" smtClean="0"/>
              <a:t>)|bug, given the NFA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82C40E-C128-43EA-907D-F6F3D71FC710}" type="datetime1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FF72E316-E37A-40E5-B99B-3D24A6F2D5D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689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Example: DFA for hand-written scanner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Idea: show a hand-written DFA for some typical programming language constructs</a:t>
            </a:r>
          </a:p>
          <a:p>
            <a:pPr lvl="1"/>
            <a:r>
              <a:rPr lang="en-US" dirty="0" smtClean="0"/>
              <a:t>Then use to construct hand-written scanner</a:t>
            </a:r>
          </a:p>
          <a:p>
            <a:r>
              <a:rPr lang="en-US" dirty="0" smtClean="0"/>
              <a:t>Setting: Scanner is called whenever the parser needs a new token</a:t>
            </a:r>
          </a:p>
          <a:p>
            <a:pPr lvl="1"/>
            <a:r>
              <a:rPr lang="en-US" dirty="0" smtClean="0"/>
              <a:t>Scanner stores current position in input</a:t>
            </a:r>
          </a:p>
          <a:p>
            <a:pPr lvl="1"/>
            <a:r>
              <a:rPr lang="en-US" dirty="0" smtClean="0"/>
              <a:t>Starting there, use a DFA to recognize the longest possible input sequence that makes up a token and return that token</a:t>
            </a:r>
          </a:p>
          <a:p>
            <a:r>
              <a:rPr lang="en-US" dirty="0" smtClean="0"/>
              <a:t>Disclaimer: For illustration only. Course project will use scanner generator</a:t>
            </a:r>
          </a:p>
        </p:txBody>
      </p:sp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E2D3270-92DE-4CE7-BE65-4315851CDA8C}" type="datetime1">
              <a:rPr lang="en-US" smtClean="0"/>
              <a:pPr/>
              <a:t>10/6/2011</a:t>
            </a:fld>
            <a:endParaRPr lang="en-US" smtClean="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B-</a:t>
            </a:r>
            <a:fld id="{B1F6FE88-F5A3-434E-8ED5-066A8A82C3E0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F6DEC30-058D-4E91-9638-4D436190ABE1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BCBECF3C-25D2-449E-826F-C2D137039192}" type="slidenum">
              <a:rPr lang="en-US" smtClean="0"/>
              <a:pPr eaLnBrk="1" hangingPunct="1"/>
              <a:t>38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Scanner DFA Example (1)</a:t>
            </a:r>
          </a:p>
        </p:txBody>
      </p:sp>
      <p:sp>
        <p:nvSpPr>
          <p:cNvPr id="38918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05000" y="23622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/>
              <a:t>0</a:t>
            </a:r>
          </a:p>
        </p:txBody>
      </p:sp>
      <p:sp>
        <p:nvSpPr>
          <p:cNvPr id="38919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143000" y="2743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Freeform 1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2514600" y="2133600"/>
            <a:ext cx="914400" cy="914400"/>
          </a:xfrm>
          <a:custGeom>
            <a:avLst/>
            <a:gdLst>
              <a:gd name="T0" fmla="*/ 2147483647 w 696"/>
              <a:gd name="T1" fmla="*/ 2147483647 h 768"/>
              <a:gd name="T2" fmla="*/ 2147483647 w 696"/>
              <a:gd name="T3" fmla="*/ 2147483647 h 768"/>
              <a:gd name="T4" fmla="*/ 2147483647 w 696"/>
              <a:gd name="T5" fmla="*/ 2147483647 h 768"/>
              <a:gd name="T6" fmla="*/ 2147483647 w 696"/>
              <a:gd name="T7" fmla="*/ 0 h 768"/>
              <a:gd name="T8" fmla="*/ 0 w 696"/>
              <a:gd name="T9" fmla="*/ 214748364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6"/>
              <a:gd name="T16" fmla="*/ 0 h 768"/>
              <a:gd name="T17" fmla="*/ 696 w 696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6" h="768">
                <a:moveTo>
                  <a:pt x="48" y="576"/>
                </a:moveTo>
                <a:cubicBezTo>
                  <a:pt x="188" y="672"/>
                  <a:pt x="328" y="768"/>
                  <a:pt x="432" y="720"/>
                </a:cubicBezTo>
                <a:cubicBezTo>
                  <a:pt x="536" y="672"/>
                  <a:pt x="696" y="408"/>
                  <a:pt x="672" y="288"/>
                </a:cubicBezTo>
                <a:cubicBezTo>
                  <a:pt x="648" y="168"/>
                  <a:pt x="400" y="0"/>
                  <a:pt x="288" y="0"/>
                </a:cubicBezTo>
                <a:cubicBezTo>
                  <a:pt x="176" y="0"/>
                  <a:pt x="48" y="240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92713" y="4092575"/>
            <a:ext cx="1385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LPAREN</a:t>
            </a:r>
          </a:p>
        </p:txBody>
      </p:sp>
      <p:sp>
        <p:nvSpPr>
          <p:cNvPr id="38922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209800" y="3048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1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209800" y="424497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Text Box 1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08325" y="3895725"/>
            <a:ext cx="271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(</a:t>
            </a:r>
          </a:p>
        </p:txBody>
      </p:sp>
      <p:grpSp>
        <p:nvGrpSpPr>
          <p:cNvPr id="38925" name="Group 22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4419600" y="3940175"/>
            <a:ext cx="685800" cy="685800"/>
            <a:chOff x="2784" y="2352"/>
            <a:chExt cx="432" cy="432"/>
          </a:xfrm>
        </p:grpSpPr>
        <p:sp>
          <p:nvSpPr>
            <p:cNvPr id="38945" name="Oval 19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6" name="Oval 20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2</a:t>
              </a:r>
            </a:p>
          </p:txBody>
        </p:sp>
      </p:grpSp>
      <p:sp>
        <p:nvSpPr>
          <p:cNvPr id="38926" name="Text Box 2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92713" y="4865688"/>
            <a:ext cx="1408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RPAREN</a:t>
            </a:r>
          </a:p>
        </p:txBody>
      </p:sp>
      <p:sp>
        <p:nvSpPr>
          <p:cNvPr id="38927" name="Line 2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209800" y="5018088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Text Box 2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108325" y="4668838"/>
            <a:ext cx="271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)</a:t>
            </a:r>
          </a:p>
        </p:txBody>
      </p:sp>
      <p:grpSp>
        <p:nvGrpSpPr>
          <p:cNvPr id="38929" name="Group 26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4419600" y="4713288"/>
            <a:ext cx="685800" cy="685800"/>
            <a:chOff x="2784" y="2352"/>
            <a:chExt cx="432" cy="432"/>
          </a:xfrm>
        </p:grpSpPr>
        <p:sp>
          <p:nvSpPr>
            <p:cNvPr id="38943" name="Oval 27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4" name="Oval 2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3</a:t>
              </a:r>
            </a:p>
          </p:txBody>
        </p:sp>
      </p:grpSp>
      <p:sp>
        <p:nvSpPr>
          <p:cNvPr id="38930" name="Text Box 2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200400" y="1828800"/>
            <a:ext cx="12080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whitespace</a:t>
            </a:r>
            <a:br>
              <a:rPr lang="en-US" sz="1400"/>
            </a:br>
            <a:r>
              <a:rPr lang="en-US" sz="1400"/>
              <a:t>or comments</a:t>
            </a:r>
          </a:p>
        </p:txBody>
      </p:sp>
      <p:sp>
        <p:nvSpPr>
          <p:cNvPr id="38931" name="Text Box 3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92713" y="5638800"/>
            <a:ext cx="1425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SCOLON</a:t>
            </a:r>
          </a:p>
        </p:txBody>
      </p:sp>
      <p:sp>
        <p:nvSpPr>
          <p:cNvPr id="38932" name="Line 3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209800" y="5791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Text Box 3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108325" y="5441950"/>
            <a:ext cx="265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;</a:t>
            </a:r>
          </a:p>
        </p:txBody>
      </p:sp>
      <p:grpSp>
        <p:nvGrpSpPr>
          <p:cNvPr id="38934" name="Group 33"/>
          <p:cNvGrpSpPr>
            <a:grpSpLocks/>
          </p:cNvGrpSpPr>
          <p:nvPr>
            <p:custDataLst>
              <p:tags r:id="rId21"/>
            </p:custDataLst>
          </p:nvPr>
        </p:nvGrpSpPr>
        <p:grpSpPr bwMode="auto">
          <a:xfrm>
            <a:off x="4419600" y="5486400"/>
            <a:ext cx="685800" cy="685800"/>
            <a:chOff x="2784" y="2352"/>
            <a:chExt cx="432" cy="432"/>
          </a:xfrm>
        </p:grpSpPr>
        <p:sp>
          <p:nvSpPr>
            <p:cNvPr id="38941" name="Oval 3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2" name="Oval 3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4</a:t>
              </a:r>
            </a:p>
          </p:txBody>
        </p:sp>
      </p:grpSp>
      <p:sp>
        <p:nvSpPr>
          <p:cNvPr id="38935" name="Text Box 3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92713" y="3276600"/>
            <a:ext cx="107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EOF</a:t>
            </a:r>
          </a:p>
        </p:txBody>
      </p:sp>
      <p:sp>
        <p:nvSpPr>
          <p:cNvPr id="38936" name="Line 3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209800" y="3429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Text Box 3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90800" y="3079750"/>
            <a:ext cx="1408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end of input</a:t>
            </a:r>
          </a:p>
        </p:txBody>
      </p:sp>
      <p:grpSp>
        <p:nvGrpSpPr>
          <p:cNvPr id="38938" name="Group 39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>
            <a:off x="4419600" y="3124200"/>
            <a:ext cx="685800" cy="685800"/>
            <a:chOff x="2784" y="2352"/>
            <a:chExt cx="432" cy="432"/>
          </a:xfrm>
        </p:grpSpPr>
        <p:sp>
          <p:nvSpPr>
            <p:cNvPr id="38939" name="Oval 40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0" name="Oval 41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1</a:t>
              </a: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A41E6C9-CDA8-41A5-8730-C920187032FB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61F62590-B9B8-4ECB-A36C-487AF90D4040}" type="slidenum">
              <a:rPr lang="en-US" smtClean="0"/>
              <a:pPr eaLnBrk="1" hangingPunct="1"/>
              <a:t>39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Scanner DFA Example (2)</a:t>
            </a:r>
          </a:p>
        </p:txBody>
      </p:sp>
      <p:sp>
        <p:nvSpPr>
          <p:cNvPr id="39942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2743200"/>
            <a:ext cx="1106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NEQ</a:t>
            </a:r>
          </a:p>
        </p:txBody>
      </p:sp>
      <p:sp>
        <p:nvSpPr>
          <p:cNvPr id="39943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143000" y="22860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143000" y="2895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97050" y="2546350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!</a:t>
            </a:r>
          </a:p>
        </p:txBody>
      </p:sp>
      <p:grpSp>
        <p:nvGrpSpPr>
          <p:cNvPr id="39946" name="Group 8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4572000" y="2514600"/>
            <a:ext cx="685800" cy="685800"/>
            <a:chOff x="2784" y="2352"/>
            <a:chExt cx="432" cy="432"/>
          </a:xfrm>
        </p:grpSpPr>
        <p:sp>
          <p:nvSpPr>
            <p:cNvPr id="39973" name="Oval 9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4" name="Oval 10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6</a:t>
              </a:r>
            </a:p>
          </p:txBody>
        </p:sp>
      </p:grpSp>
      <p:sp>
        <p:nvSpPr>
          <p:cNvPr id="3994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45113" y="3581400"/>
            <a:ext cx="11096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NOT</a:t>
            </a:r>
          </a:p>
        </p:txBody>
      </p:sp>
      <p:grpSp>
        <p:nvGrpSpPr>
          <p:cNvPr id="39948" name="Group 14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4572000" y="3429000"/>
            <a:ext cx="685800" cy="685800"/>
            <a:chOff x="2784" y="2352"/>
            <a:chExt cx="432" cy="432"/>
          </a:xfrm>
        </p:grpSpPr>
        <p:sp>
          <p:nvSpPr>
            <p:cNvPr id="39971" name="Oval 15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2" name="Oval 1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7</a:t>
              </a:r>
            </a:p>
          </p:txBody>
        </p:sp>
      </p:grpSp>
      <p:sp>
        <p:nvSpPr>
          <p:cNvPr id="39949" name="Oval 2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2514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/>
              <a:t>5</a:t>
            </a:r>
          </a:p>
        </p:txBody>
      </p:sp>
      <p:sp>
        <p:nvSpPr>
          <p:cNvPr id="39950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819400" y="3810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Text Box 2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657600" y="2536825"/>
            <a:ext cx="350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=</a:t>
            </a:r>
          </a:p>
        </p:txBody>
      </p:sp>
      <p:sp>
        <p:nvSpPr>
          <p:cNvPr id="39952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819400" y="3200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200400" y="2895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Text Box 2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429000" y="3429000"/>
            <a:ext cx="968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[</a:t>
            </a:r>
            <a:r>
              <a:rPr lang="en-US" i="1"/>
              <a:t>other </a:t>
            </a:r>
            <a:r>
              <a:rPr lang="en-US"/>
              <a:t>]</a:t>
            </a:r>
          </a:p>
        </p:txBody>
      </p:sp>
      <p:sp>
        <p:nvSpPr>
          <p:cNvPr id="39955" name="Text Box 2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334000" y="4648200"/>
            <a:ext cx="1076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LEQ</a:t>
            </a:r>
          </a:p>
        </p:txBody>
      </p:sp>
      <p:sp>
        <p:nvSpPr>
          <p:cNvPr id="39956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143000" y="480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Text Box 3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97050" y="4451350"/>
            <a:ext cx="350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&lt;</a:t>
            </a:r>
          </a:p>
        </p:txBody>
      </p:sp>
      <p:grpSp>
        <p:nvGrpSpPr>
          <p:cNvPr id="39958" name="Group 32"/>
          <p:cNvGrpSpPr>
            <a:grpSpLocks/>
          </p:cNvGrpSpPr>
          <p:nvPr>
            <p:custDataLst>
              <p:tags r:id="rId21"/>
            </p:custDataLst>
          </p:nvPr>
        </p:nvGrpSpPr>
        <p:grpSpPr bwMode="auto">
          <a:xfrm>
            <a:off x="4572000" y="4419600"/>
            <a:ext cx="685800" cy="685800"/>
            <a:chOff x="2784" y="2352"/>
            <a:chExt cx="432" cy="432"/>
          </a:xfrm>
        </p:grpSpPr>
        <p:sp>
          <p:nvSpPr>
            <p:cNvPr id="39969" name="Oval 3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0" name="Oval 34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9</a:t>
              </a:r>
            </a:p>
          </p:txBody>
        </p:sp>
      </p:grpSp>
      <p:sp>
        <p:nvSpPr>
          <p:cNvPr id="39959" name="Text Box 3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345113" y="5486400"/>
            <a:ext cx="11477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LESS</a:t>
            </a:r>
          </a:p>
        </p:txBody>
      </p:sp>
      <p:grpSp>
        <p:nvGrpSpPr>
          <p:cNvPr id="39960" name="Group 36"/>
          <p:cNvGrpSpPr>
            <a:grpSpLocks/>
          </p:cNvGrpSpPr>
          <p:nvPr>
            <p:custDataLst>
              <p:tags r:id="rId23"/>
            </p:custDataLst>
          </p:nvPr>
        </p:nvGrpSpPr>
        <p:grpSpPr bwMode="auto">
          <a:xfrm>
            <a:off x="4572000" y="5334000"/>
            <a:ext cx="685800" cy="685800"/>
            <a:chOff x="2784" y="2352"/>
            <a:chExt cx="432" cy="432"/>
          </a:xfrm>
        </p:grpSpPr>
        <p:sp>
          <p:nvSpPr>
            <p:cNvPr id="39967" name="Oval 37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8" name="Oval 3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10</a:t>
              </a:r>
            </a:p>
          </p:txBody>
        </p:sp>
      </p:grpSp>
      <p:sp>
        <p:nvSpPr>
          <p:cNvPr id="39961" name="Oval 3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14600" y="4419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/>
              <a:t>8</a:t>
            </a:r>
          </a:p>
        </p:txBody>
      </p:sp>
      <p:sp>
        <p:nvSpPr>
          <p:cNvPr id="39962" name="Line 4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819400" y="5715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Text Box 4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657600" y="4441825"/>
            <a:ext cx="350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=</a:t>
            </a:r>
          </a:p>
        </p:txBody>
      </p:sp>
      <p:sp>
        <p:nvSpPr>
          <p:cNvPr id="39964" name="Line 4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819400" y="5105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Line 4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00400" y="480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6" name="Text Box 4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429000" y="5334000"/>
            <a:ext cx="968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[</a:t>
            </a:r>
            <a:r>
              <a:rPr lang="en-US" i="1"/>
              <a:t>other</a:t>
            </a:r>
            <a:r>
              <a:rPr lang="en-US"/>
              <a:t> ]</a:t>
            </a:r>
            <a:endParaRPr lang="en-US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75CA0BC-0E31-454C-857C-1D2A5015A605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9FA69C6D-21D0-499D-B5CC-53E534E43C71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Grammar for a Tiny Language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i="1" dirty="0" smtClean="0"/>
              <a:t>program</a:t>
            </a:r>
            <a:r>
              <a:rPr lang="en-US" sz="2800" dirty="0" smtClean="0"/>
              <a:t> ::= </a:t>
            </a:r>
            <a:r>
              <a:rPr lang="en-US" sz="2800" i="1" dirty="0" smtClean="0"/>
              <a:t>statement</a:t>
            </a:r>
            <a:r>
              <a:rPr lang="en-US" sz="2800" dirty="0" smtClean="0"/>
              <a:t> | </a:t>
            </a:r>
            <a:r>
              <a:rPr lang="en-US" sz="2800" i="1" dirty="0" smtClean="0"/>
              <a:t>program</a:t>
            </a:r>
            <a:r>
              <a:rPr lang="en-US" sz="2800" dirty="0" smtClean="0"/>
              <a:t> </a:t>
            </a:r>
            <a:r>
              <a:rPr lang="en-US" sz="2800" i="1" dirty="0" smtClean="0"/>
              <a:t>statement</a:t>
            </a:r>
          </a:p>
          <a:p>
            <a:pPr eaLnBrk="1" hangingPunct="1"/>
            <a:r>
              <a:rPr lang="en-US" sz="2800" i="1" dirty="0" smtClean="0"/>
              <a:t>statement</a:t>
            </a:r>
            <a:r>
              <a:rPr lang="en-US" sz="2800" dirty="0" smtClean="0"/>
              <a:t> ::= </a:t>
            </a:r>
            <a:r>
              <a:rPr lang="en-US" sz="2800" i="1" dirty="0" err="1" smtClean="0"/>
              <a:t>assignStmt</a:t>
            </a:r>
            <a:r>
              <a:rPr lang="en-US" sz="2800" dirty="0" smtClean="0"/>
              <a:t> | </a:t>
            </a:r>
            <a:r>
              <a:rPr lang="en-US" sz="2800" i="1" dirty="0" err="1" smtClean="0"/>
              <a:t>ifStmt</a:t>
            </a:r>
            <a:endParaRPr lang="en-US" sz="2800" i="1" dirty="0" smtClean="0"/>
          </a:p>
          <a:p>
            <a:pPr eaLnBrk="1" hangingPunct="1"/>
            <a:r>
              <a:rPr lang="en-US" sz="2800" i="1" dirty="0" err="1" smtClean="0"/>
              <a:t>assignStmt</a:t>
            </a:r>
            <a:r>
              <a:rPr lang="en-US" sz="2800" dirty="0" smtClean="0"/>
              <a:t> ::= </a:t>
            </a:r>
            <a:r>
              <a:rPr lang="en-US" sz="2800" i="1" dirty="0" smtClean="0"/>
              <a:t>id</a:t>
            </a:r>
            <a:r>
              <a:rPr lang="en-US" sz="2800" dirty="0" smtClean="0"/>
              <a:t> = </a:t>
            </a:r>
            <a:r>
              <a:rPr lang="en-US" sz="2800" i="1" dirty="0" err="1" smtClean="0"/>
              <a:t>expr</a:t>
            </a:r>
            <a:r>
              <a:rPr lang="en-US" sz="2800" dirty="0" smtClean="0"/>
              <a:t> ;</a:t>
            </a:r>
          </a:p>
          <a:p>
            <a:pPr eaLnBrk="1" hangingPunct="1"/>
            <a:r>
              <a:rPr lang="en-US" sz="2800" i="1" dirty="0" err="1" smtClean="0"/>
              <a:t>ifStmt</a:t>
            </a:r>
            <a:r>
              <a:rPr lang="en-US" sz="2800" dirty="0" smtClean="0"/>
              <a:t> ::= if ( </a:t>
            </a:r>
            <a:r>
              <a:rPr lang="en-US" sz="2800" i="1" dirty="0" err="1" smtClean="0"/>
              <a:t>expr</a:t>
            </a:r>
            <a:r>
              <a:rPr lang="en-US" sz="2800" dirty="0" smtClean="0"/>
              <a:t> ) </a:t>
            </a:r>
            <a:r>
              <a:rPr lang="en-US" sz="2800" i="1" dirty="0" smtClean="0"/>
              <a:t>statement</a:t>
            </a:r>
            <a:endParaRPr lang="en-US" sz="2800" i="1" dirty="0" smtClean="0"/>
          </a:p>
          <a:p>
            <a:pPr eaLnBrk="1" hangingPunct="1"/>
            <a:r>
              <a:rPr lang="en-US" sz="2800" i="1" dirty="0" err="1" smtClean="0"/>
              <a:t>expr</a:t>
            </a:r>
            <a:r>
              <a:rPr lang="en-US" sz="2800" dirty="0" smtClean="0"/>
              <a:t> ::= </a:t>
            </a:r>
            <a:r>
              <a:rPr lang="en-US" sz="2800" i="1" dirty="0" smtClean="0"/>
              <a:t>id</a:t>
            </a:r>
            <a:r>
              <a:rPr lang="en-US" sz="2800" dirty="0" smtClean="0"/>
              <a:t> | </a:t>
            </a:r>
            <a:r>
              <a:rPr lang="en-US" sz="2800" i="1" dirty="0" err="1" smtClean="0"/>
              <a:t>int</a:t>
            </a:r>
            <a:r>
              <a:rPr lang="en-US" sz="2800" dirty="0" smtClean="0"/>
              <a:t> | </a:t>
            </a:r>
            <a:r>
              <a:rPr lang="en-US" sz="2800" i="1" dirty="0" err="1" smtClean="0"/>
              <a:t>expr</a:t>
            </a:r>
            <a:r>
              <a:rPr lang="en-US" sz="2800" dirty="0" smtClean="0"/>
              <a:t> + </a:t>
            </a:r>
            <a:r>
              <a:rPr lang="en-US" sz="2800" i="1" dirty="0" err="1" smtClean="0"/>
              <a:t>expr</a:t>
            </a:r>
            <a:endParaRPr lang="en-US" sz="2800" i="1" dirty="0" smtClean="0"/>
          </a:p>
          <a:p>
            <a:pPr eaLnBrk="1" hangingPunct="1"/>
            <a:r>
              <a:rPr lang="en-US" sz="2800" i="1" dirty="0" smtClean="0"/>
              <a:t>id</a:t>
            </a:r>
            <a:r>
              <a:rPr lang="en-US" sz="2800" dirty="0" smtClean="0"/>
              <a:t> ::= a | b | c | </a:t>
            </a:r>
            <a:r>
              <a:rPr lang="en-US" sz="2800" dirty="0" err="1" smtClean="0"/>
              <a:t>i</a:t>
            </a:r>
            <a:r>
              <a:rPr lang="en-US" sz="2800" dirty="0" smtClean="0"/>
              <a:t> | j | k | n | x | y | z</a:t>
            </a:r>
          </a:p>
          <a:p>
            <a:pPr eaLnBrk="1" hangingPunct="1"/>
            <a:r>
              <a:rPr lang="en-US" sz="2800" i="1" dirty="0" err="1" smtClean="0"/>
              <a:t>int</a:t>
            </a:r>
            <a:r>
              <a:rPr lang="en-US" sz="2800" dirty="0" smtClean="0"/>
              <a:t> ::= 0 | 1 | 2 | 3 | 4 | 5 | 6 | 7 | 8 | 9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66D5213-DE54-401D-BB22-40F1E1844E36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E9E7B50E-E331-4E40-A7D9-93FE8CB38782}" type="slidenum">
              <a:rPr lang="en-US" smtClean="0"/>
              <a:pPr eaLnBrk="1" hangingPunct="1"/>
              <a:t>40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Scanner DFA Example (3)</a:t>
            </a:r>
          </a:p>
        </p:txBody>
      </p:sp>
      <p:sp>
        <p:nvSpPr>
          <p:cNvPr id="40966" name="Line 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143000" y="22860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143000" y="2895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47800" y="254635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[0-9]</a:t>
            </a:r>
          </a:p>
        </p:txBody>
      </p:sp>
      <p:sp>
        <p:nvSpPr>
          <p:cNvPr id="4096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45113" y="3581400"/>
            <a:ext cx="1050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INT</a:t>
            </a:r>
          </a:p>
        </p:txBody>
      </p:sp>
      <p:grpSp>
        <p:nvGrpSpPr>
          <p:cNvPr id="40970" name="Group 11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4572000" y="3429000"/>
            <a:ext cx="685800" cy="685800"/>
            <a:chOff x="2784" y="2352"/>
            <a:chExt cx="432" cy="432"/>
          </a:xfrm>
        </p:grpSpPr>
        <p:sp>
          <p:nvSpPr>
            <p:cNvPr id="40977" name="Oval 12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8" name="Oval 1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12</a:t>
              </a:r>
            </a:p>
          </p:txBody>
        </p:sp>
      </p:grpSp>
      <p:sp>
        <p:nvSpPr>
          <p:cNvPr id="40971" name="Oval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14600" y="2514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/>
              <a:t>11</a:t>
            </a:r>
          </a:p>
        </p:txBody>
      </p:sp>
      <p:sp>
        <p:nvSpPr>
          <p:cNvPr id="40972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19400" y="3810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19400" y="3200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Text Box 1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9000" y="3429000"/>
            <a:ext cx="968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[</a:t>
            </a:r>
            <a:r>
              <a:rPr lang="en-US" i="1"/>
              <a:t>other</a:t>
            </a:r>
            <a:r>
              <a:rPr lang="en-US"/>
              <a:t> ]</a:t>
            </a:r>
            <a:endParaRPr lang="en-US" i="1"/>
          </a:p>
        </p:txBody>
      </p:sp>
      <p:sp>
        <p:nvSpPr>
          <p:cNvPr id="40975" name="Freeform 36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3135313" y="2286000"/>
            <a:ext cx="914400" cy="914400"/>
          </a:xfrm>
          <a:custGeom>
            <a:avLst/>
            <a:gdLst>
              <a:gd name="T0" fmla="*/ 2147483647 w 696"/>
              <a:gd name="T1" fmla="*/ 2147483647 h 768"/>
              <a:gd name="T2" fmla="*/ 2147483647 w 696"/>
              <a:gd name="T3" fmla="*/ 2147483647 h 768"/>
              <a:gd name="T4" fmla="*/ 2147483647 w 696"/>
              <a:gd name="T5" fmla="*/ 2147483647 h 768"/>
              <a:gd name="T6" fmla="*/ 2147483647 w 696"/>
              <a:gd name="T7" fmla="*/ 0 h 768"/>
              <a:gd name="T8" fmla="*/ 0 w 696"/>
              <a:gd name="T9" fmla="*/ 214748364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6"/>
              <a:gd name="T16" fmla="*/ 0 h 768"/>
              <a:gd name="T17" fmla="*/ 696 w 696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6" h="768">
                <a:moveTo>
                  <a:pt x="48" y="576"/>
                </a:moveTo>
                <a:cubicBezTo>
                  <a:pt x="188" y="672"/>
                  <a:pt x="328" y="768"/>
                  <a:pt x="432" y="720"/>
                </a:cubicBezTo>
                <a:cubicBezTo>
                  <a:pt x="536" y="672"/>
                  <a:pt x="696" y="408"/>
                  <a:pt x="672" y="288"/>
                </a:cubicBezTo>
                <a:cubicBezTo>
                  <a:pt x="648" y="168"/>
                  <a:pt x="400" y="0"/>
                  <a:pt x="288" y="0"/>
                </a:cubicBezTo>
                <a:cubicBezTo>
                  <a:pt x="176" y="0"/>
                  <a:pt x="48" y="240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Text Box 3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962400" y="24384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[0-9]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3EB61CF-72CE-479E-B84E-5F94AEB5008B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0B24F128-40EC-4304-ABCC-BEB752B44EE9}" type="slidenum">
              <a:rPr lang="en-US" smtClean="0"/>
              <a:pPr eaLnBrk="1" hangingPunct="1"/>
              <a:t>41</a:t>
            </a:fld>
            <a:endParaRPr lang="en-US" smtClean="0"/>
          </a:p>
        </p:txBody>
      </p:sp>
      <p:sp>
        <p:nvSpPr>
          <p:cNvPr id="41989" name="Rectangle 1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Strategies for handling identifiers vs keywords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Hand-written scanner: look up identifier-like things in table of keywords to classify (good application of perfect hashing)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Machine-generated scanner: generate DFA will appropriate transitions to recognize keywords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Lots ’o states, but efficient (no extra lookup step)</a:t>
            </a:r>
          </a:p>
        </p:txBody>
      </p:sp>
      <p:sp>
        <p:nvSpPr>
          <p:cNvPr id="41990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Scanner DFA Example (4)</a:t>
            </a:r>
          </a:p>
        </p:txBody>
      </p:sp>
      <p:sp>
        <p:nvSpPr>
          <p:cNvPr id="41991" name="Line 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1430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Line 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143000" y="2895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Text Box 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295400" y="2546350"/>
            <a:ext cx="1011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[a-zA-Z]</a:t>
            </a:r>
          </a:p>
        </p:txBody>
      </p:sp>
      <p:sp>
        <p:nvSpPr>
          <p:cNvPr id="41994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45113" y="3581400"/>
            <a:ext cx="1882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ID or keyword</a:t>
            </a:r>
          </a:p>
        </p:txBody>
      </p:sp>
      <p:grpSp>
        <p:nvGrpSpPr>
          <p:cNvPr id="41995" name="Group 7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4572000" y="3429000"/>
            <a:ext cx="685800" cy="685800"/>
            <a:chOff x="2784" y="2352"/>
            <a:chExt cx="432" cy="432"/>
          </a:xfrm>
        </p:grpSpPr>
        <p:sp>
          <p:nvSpPr>
            <p:cNvPr id="42002" name="Oval 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Oval 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14</a:t>
              </a:r>
            </a:p>
          </p:txBody>
        </p:sp>
      </p:grpSp>
      <p:sp>
        <p:nvSpPr>
          <p:cNvPr id="41996" name="Oval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2514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/>
              <a:t>13</a:t>
            </a:r>
          </a:p>
        </p:txBody>
      </p:sp>
      <p:sp>
        <p:nvSpPr>
          <p:cNvPr id="41997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19400" y="3810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819400" y="3200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Text Box 1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29000" y="3429000"/>
            <a:ext cx="968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[</a:t>
            </a:r>
            <a:r>
              <a:rPr lang="en-US" i="1"/>
              <a:t>other</a:t>
            </a:r>
            <a:r>
              <a:rPr lang="en-US"/>
              <a:t> ]</a:t>
            </a:r>
            <a:endParaRPr lang="en-US" i="1"/>
          </a:p>
        </p:txBody>
      </p:sp>
      <p:sp>
        <p:nvSpPr>
          <p:cNvPr id="42000" name="Freeform 14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3135313" y="2286000"/>
            <a:ext cx="914400" cy="914400"/>
          </a:xfrm>
          <a:custGeom>
            <a:avLst/>
            <a:gdLst>
              <a:gd name="T0" fmla="*/ 2147483647 w 696"/>
              <a:gd name="T1" fmla="*/ 2147483647 h 768"/>
              <a:gd name="T2" fmla="*/ 2147483647 w 696"/>
              <a:gd name="T3" fmla="*/ 2147483647 h 768"/>
              <a:gd name="T4" fmla="*/ 2147483647 w 696"/>
              <a:gd name="T5" fmla="*/ 2147483647 h 768"/>
              <a:gd name="T6" fmla="*/ 2147483647 w 696"/>
              <a:gd name="T7" fmla="*/ 0 h 768"/>
              <a:gd name="T8" fmla="*/ 0 w 696"/>
              <a:gd name="T9" fmla="*/ 214748364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6"/>
              <a:gd name="T16" fmla="*/ 0 h 768"/>
              <a:gd name="T17" fmla="*/ 696 w 696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6" h="768">
                <a:moveTo>
                  <a:pt x="48" y="576"/>
                </a:moveTo>
                <a:cubicBezTo>
                  <a:pt x="188" y="672"/>
                  <a:pt x="328" y="768"/>
                  <a:pt x="432" y="720"/>
                </a:cubicBezTo>
                <a:cubicBezTo>
                  <a:pt x="536" y="672"/>
                  <a:pt x="696" y="408"/>
                  <a:pt x="672" y="288"/>
                </a:cubicBezTo>
                <a:cubicBezTo>
                  <a:pt x="648" y="168"/>
                  <a:pt x="400" y="0"/>
                  <a:pt x="288" y="0"/>
                </a:cubicBezTo>
                <a:cubicBezTo>
                  <a:pt x="176" y="0"/>
                  <a:pt x="48" y="240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Text Box 1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62400" y="2438400"/>
            <a:ext cx="1470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[a-zA-Z0-9_]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B6A7CF7-817C-4B3F-9904-F376E34F4563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70A1BC12-826B-419C-AAED-80A1A47ABF73}" type="slidenum">
              <a:rPr lang="en-US" smtClean="0"/>
              <a:pPr eaLnBrk="1" hangingPunct="1"/>
              <a:t>42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Implementing a Scanner by Hand – Token Representation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 token is a simple, tagged structure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public class Token {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public int kind;            	// token’s lexical class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public int intVal;	// integer value if class = INT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public String id;		// actual identifier if class = ID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// lexical classes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public static final int EOF = 0;	// “end of file” token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public static final int ID   = 1;	// identifier, not keyword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public static final int INT = 2;	// integer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public static final int LPAREN = 4;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public static final int SCOLN   = 5;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public static final int WHILE   = 6;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// etc. etc. etc. …</a:t>
            </a:r>
          </a:p>
        </p:txBody>
      </p:sp>
      <p:sp>
        <p:nvSpPr>
          <p:cNvPr id="43015" name="TextBox 6"/>
          <p:cNvSpPr txBox="1">
            <a:spLocks noChangeArrowheads="1"/>
          </p:cNvSpPr>
          <p:nvPr/>
        </p:nvSpPr>
        <p:spPr bwMode="auto">
          <a:xfrm>
            <a:off x="685800" y="4267200"/>
            <a:ext cx="1219200" cy="7381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better: use enums if you have them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2087A44-B417-4545-9E67-B8CA1CB5ACA8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0B6DD84F-5A61-4EC5-97ED-EFED00F77936}" type="slidenum">
              <a:rPr lang="en-US" smtClean="0"/>
              <a:pPr eaLnBrk="1" hangingPunct="1"/>
              <a:t>43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Scanner Example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/>
              <a:t>// global state and methods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/>
              <a:t>static char nextch;	// next unprocessed input character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/>
              <a:t>// advance to next input char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/>
              <a:t>void getch() { … 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/>
              <a:t>// skip whitespace and comments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/>
              <a:t>void skipWhitespace() { … 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62EFDF1-DA4C-442C-BF8E-11CD209E02DC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BDAE7DD5-ABFA-4364-9B46-8985B6212B0B}" type="slidenum">
              <a:rPr lang="en-US" smtClean="0"/>
              <a:pPr eaLnBrk="1" hangingPunct="1"/>
              <a:t>44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Scanner getToken() method</a:t>
            </a:r>
          </a:p>
        </p:txBody>
      </p:sp>
      <p:sp>
        <p:nvSpPr>
          <p:cNvPr id="45062" name="Rectangle 4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143000" y="2017713"/>
            <a:ext cx="7772400" cy="4114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// return next input token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public Token getToken()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  Token result;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  skipWhiteSpace();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  if (no more input)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result = new Token(Token.EOF); return result;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  switch(nextch)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case '(': result = new Token(Token.LPAREN); getch(); return result;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case ‘)': result = new Token(Token.RPAREN); getch(); return result;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case ‘;': result = new Token(Token.SCOLON); getch(); return result;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// etc. …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68D8599-115E-4469-9816-DE0385B7FA9C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95B78759-A43C-4971-BBD9-5A765E60D2C8}" type="slidenum">
              <a:rPr lang="en-US" smtClean="0"/>
              <a:pPr eaLnBrk="1" hangingPunct="1"/>
              <a:t>45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getToken() (2)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143000" y="2017713"/>
            <a:ext cx="7772400" cy="4114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case '!': // ! or !=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getch();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if (nextch == '=')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  result = new Token(Token.NEQ); getch(); return result;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} else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  result = new Token(Token.NOT); return result;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 	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case '&lt;': // &lt; or &lt;=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getch();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if (nextch == '=')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  result = new Token(Token.LEQ); getch(); return result;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} else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  result = new Token(Token.LESS); return result;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// etc. …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985BF0A-C639-41D3-93B0-32834172047A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D5B3396F-C757-4214-AAB4-976084A5936C}" type="slidenum">
              <a:rPr lang="en-US" smtClean="0"/>
              <a:pPr eaLnBrk="1" hangingPunct="1"/>
              <a:t>46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getToken() (3)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143000" y="2017713"/>
            <a:ext cx="77724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 case '0': case '1': case '2': case '3': case '4':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 case '5': case '6': case '7': case '8': case '9':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// integer constant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String num = nextch;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getch();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while (nextch is a digit)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   num = num + nextch; getch();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result = new Token(Token.INT, Integer(num).intValue());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	   return result;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smtClean="0"/>
              <a:t>	…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80DD188-F7F0-481D-BE8D-C77498505C41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88AAC614-E39B-42CF-A5FC-99D4DFA86D84}" type="slidenum">
              <a:rPr lang="en-US" smtClean="0"/>
              <a:pPr eaLnBrk="1" hangingPunct="1"/>
              <a:t>47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getToken</a:t>
            </a:r>
            <a:r>
              <a:rPr lang="en-US" dirty="0" smtClean="0"/>
              <a:t>() (4)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case 'a': … case 'z':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case 'A': … case 'Z':  // id or keyword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string s = nextch; getch();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while (nextch is a letter, digit, or underscore)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   s = s + nextch; getch();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if (s is a keyword)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   result = new Token(keywordTable.getKind(s));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} else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   result = new Token(Token.ID, s);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return result;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104EBBA-5505-4E79-8E55-034321DE60F9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3520C1A2-3C9E-4CEB-94DC-A53A8CAA103D}" type="slidenum">
              <a:rPr lang="en-US" smtClean="0"/>
              <a:pPr eaLnBrk="1" hangingPunct="1"/>
              <a:t>48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Notes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the course project (when we get there), use a lexical analyzer generator</a:t>
            </a:r>
          </a:p>
          <a:p>
            <a:pPr eaLnBrk="1" hangingPunct="1"/>
            <a:r>
              <a:rPr lang="en-US" dirty="0" smtClean="0"/>
              <a:t>Suggestion: </a:t>
            </a:r>
            <a:r>
              <a:rPr lang="en-US" dirty="0" err="1" smtClean="0"/>
              <a:t>JFlex</a:t>
            </a:r>
            <a:r>
              <a:rPr lang="en-US" dirty="0" smtClean="0"/>
              <a:t> a Java </a:t>
            </a:r>
            <a:r>
              <a:rPr lang="en-US" dirty="0" err="1" smtClean="0"/>
              <a:t>Lex</a:t>
            </a:r>
            <a:r>
              <a:rPr lang="en-US" dirty="0" smtClean="0"/>
              <a:t>-lookalike</a:t>
            </a:r>
          </a:p>
          <a:p>
            <a:pPr lvl="1" eaLnBrk="1" hangingPunct="1"/>
            <a:r>
              <a:rPr lang="en-US" dirty="0" smtClean="0"/>
              <a:t>Works with CUP – a Java </a:t>
            </a:r>
            <a:r>
              <a:rPr lang="en-US" dirty="0" err="1" smtClean="0"/>
              <a:t>yacc</a:t>
            </a:r>
            <a:r>
              <a:rPr lang="en-US" dirty="0" smtClean="0"/>
              <a:t>/bison implementation</a:t>
            </a:r>
          </a:p>
          <a:p>
            <a:pPr lvl="1" eaLnBrk="1" hangingPunct="1"/>
            <a:r>
              <a:rPr lang="en-US" dirty="0" smtClean="0"/>
              <a:t>Symbolic constant definitions for lexical classes shared between scanner/parser – usually defined in parser input file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0F0F555-E9E7-432E-B39F-AAB958294C15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0732E308-078B-4A68-B94A-7BF3CDA10EB0}" type="slidenum">
              <a:rPr lang="en-US" smtClean="0"/>
              <a:pPr eaLnBrk="1" hangingPunct="1"/>
              <a:t>49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Coming Attractions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Homework this week: paper exercises on regular expressions, FAs.  Due Monday night.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Next week: first part of the compiler assignment – the scanner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Send partner info if you want project space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Next topic: parsing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Will do LR parsing first – use this for the project (thus CUP (Bison/YACC-like) instead of </a:t>
            </a:r>
            <a:r>
              <a:rPr lang="en-US" sz="2400" dirty="0" err="1" smtClean="0"/>
              <a:t>JavaCC</a:t>
            </a:r>
            <a:r>
              <a:rPr lang="en-US" sz="2400" dirty="0" smtClean="0"/>
              <a:t> or ANTLR)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Good time to start reading next chapter(s)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7EF4067-5336-4C95-93FC-CB02D14CFFE0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C75F261D-F1D9-4409-B213-C4BF19B0C44F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Productions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The rules of a grammar are called </a:t>
            </a:r>
            <a:r>
              <a:rPr lang="en-US" sz="2400" i="1" smtClean="0"/>
              <a:t>productions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Rules contain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Nonterminal symbols: grammar variables (</a:t>
            </a:r>
            <a:r>
              <a:rPr lang="en-US" sz="2000" i="1" smtClean="0"/>
              <a:t>program, statement, id, </a:t>
            </a:r>
            <a:r>
              <a:rPr lang="en-US" sz="2000" smtClean="0"/>
              <a:t>etc.)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Terminal symbols: concrete syntax that appears in programs (a, b, c, 0, 1, if, (, ), … 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Meaning of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i="1" smtClean="0"/>
              <a:t>	     </a:t>
            </a:r>
            <a:r>
              <a:rPr lang="en-US" sz="2000" i="1" smtClean="0"/>
              <a:t>nonterminal</a:t>
            </a:r>
            <a:r>
              <a:rPr lang="en-US" sz="2000" smtClean="0"/>
              <a:t> ::= &lt;sequence of terminals and nonterminals&gt;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 a derivation, an instance of </a:t>
            </a:r>
            <a:r>
              <a:rPr lang="en-US" sz="2000" i="1" smtClean="0"/>
              <a:t>nonterminal</a:t>
            </a:r>
            <a:r>
              <a:rPr lang="en-US" sz="2000" smtClean="0"/>
              <a:t> can be replaced by the sequence of terminals and nonterminals on the right of the production</a:t>
            </a:r>
            <a:endParaRPr lang="en-US" sz="20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Often, there are two or more productions for one nonterminal – use any in different parts of derivation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FAAB162-F2C7-4888-9F43-F95597D7C220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E0C05776-2225-4ADC-97E8-F3E230154E35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Alternative Notations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are several syntax notations for productions in common use; all mean the same thing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dirty="0" err="1" smtClean="0"/>
              <a:t>ifStmt</a:t>
            </a:r>
            <a:r>
              <a:rPr lang="en-US" dirty="0" smtClean="0"/>
              <a:t> ::= if ( </a:t>
            </a:r>
            <a:r>
              <a:rPr lang="en-US" i="1" dirty="0" err="1" smtClean="0"/>
              <a:t>expr</a:t>
            </a:r>
            <a:r>
              <a:rPr lang="en-US" dirty="0" smtClean="0"/>
              <a:t> ) </a:t>
            </a:r>
            <a:r>
              <a:rPr lang="en-US" i="1" dirty="0" smtClean="0"/>
              <a:t>statement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dirty="0" err="1" smtClean="0"/>
              <a:t>ifStmt</a:t>
            </a:r>
            <a:r>
              <a:rPr lang="en-US" dirty="0" smtClean="0"/>
              <a:t>      if ( </a:t>
            </a:r>
            <a:r>
              <a:rPr lang="en-US" i="1" dirty="0" err="1" smtClean="0"/>
              <a:t>expr</a:t>
            </a:r>
            <a:r>
              <a:rPr lang="en-US" dirty="0" smtClean="0"/>
              <a:t> ) </a:t>
            </a:r>
            <a:r>
              <a:rPr lang="en-US" i="1" dirty="0" smtClean="0"/>
              <a:t>statement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&lt;</a:t>
            </a:r>
            <a:r>
              <a:rPr lang="en-US" dirty="0" err="1" smtClean="0"/>
              <a:t>ifStmt</a:t>
            </a:r>
            <a:r>
              <a:rPr lang="en-US" dirty="0" smtClean="0"/>
              <a:t>&gt; ::= if ( &lt;</a:t>
            </a:r>
            <a:r>
              <a:rPr lang="en-US" dirty="0" err="1" smtClean="0"/>
              <a:t>expr</a:t>
            </a:r>
            <a:r>
              <a:rPr lang="en-US" dirty="0" smtClean="0"/>
              <a:t>&gt; ) &lt;statement&gt;</a:t>
            </a:r>
          </a:p>
        </p:txBody>
      </p:sp>
      <p:sp>
        <p:nvSpPr>
          <p:cNvPr id="10247" name="Line 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819400" y="4343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6DB201C-F5FD-45B4-A57C-40A7F3FD9CCF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D6BDBAA2-D421-4403-B272-7AB47007DB91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</a:t>
            </a:r>
            <a:br>
              <a:rPr lang="en-US" smtClean="0"/>
            </a:br>
            <a:r>
              <a:rPr lang="en-US" smtClean="0"/>
              <a:t>Derivation</a:t>
            </a:r>
          </a:p>
        </p:txBody>
      </p:sp>
      <p:sp>
        <p:nvSpPr>
          <p:cNvPr id="11270" name="Rectangle 5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a = 1  ;   if   (   a    +    1   )      b  =  2  ;</a:t>
            </a:r>
          </a:p>
        </p:txBody>
      </p:sp>
      <p:sp>
        <p:nvSpPr>
          <p:cNvPr id="11271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0"/>
            <a:ext cx="41878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600" i="1" dirty="0"/>
              <a:t>program</a:t>
            </a:r>
            <a:r>
              <a:rPr lang="en-US" sz="1600" dirty="0"/>
              <a:t> ::= </a:t>
            </a:r>
            <a:r>
              <a:rPr lang="en-US" sz="1600" i="1" dirty="0"/>
              <a:t>statement</a:t>
            </a:r>
            <a:r>
              <a:rPr lang="en-US" sz="1600" dirty="0"/>
              <a:t> | </a:t>
            </a:r>
            <a:r>
              <a:rPr lang="en-US" sz="1600" i="1" dirty="0"/>
              <a:t>program</a:t>
            </a:r>
            <a:r>
              <a:rPr lang="en-US" sz="1600" dirty="0"/>
              <a:t> </a:t>
            </a:r>
            <a:r>
              <a:rPr lang="en-US" sz="1600" i="1" dirty="0"/>
              <a:t>statement</a:t>
            </a:r>
          </a:p>
          <a:p>
            <a:pPr>
              <a:buClrTx/>
              <a:buSzTx/>
              <a:buFontTx/>
              <a:buNone/>
            </a:pPr>
            <a:r>
              <a:rPr lang="en-US" sz="1600" i="1" dirty="0"/>
              <a:t>statement</a:t>
            </a:r>
            <a:r>
              <a:rPr lang="en-US" sz="1600" dirty="0"/>
              <a:t> ::= </a:t>
            </a:r>
            <a:r>
              <a:rPr lang="en-US" sz="1600" i="1" dirty="0" err="1"/>
              <a:t>assignStmt</a:t>
            </a:r>
            <a:r>
              <a:rPr lang="en-US" sz="1600" dirty="0"/>
              <a:t> | </a:t>
            </a:r>
            <a:r>
              <a:rPr lang="en-US" sz="1600" i="1" dirty="0" err="1"/>
              <a:t>ifStmt</a:t>
            </a:r>
            <a:endParaRPr lang="en-US" sz="1600" i="1" dirty="0"/>
          </a:p>
          <a:p>
            <a:pPr>
              <a:buClrTx/>
              <a:buSzTx/>
              <a:buFontTx/>
              <a:buNone/>
            </a:pPr>
            <a:r>
              <a:rPr lang="en-US" sz="1600" i="1" dirty="0" err="1"/>
              <a:t>assignStmt</a:t>
            </a:r>
            <a:r>
              <a:rPr lang="en-US" sz="1600" dirty="0"/>
              <a:t> ::= </a:t>
            </a:r>
            <a:r>
              <a:rPr lang="en-US" sz="1600" i="1" dirty="0"/>
              <a:t>id</a:t>
            </a:r>
            <a:r>
              <a:rPr lang="en-US" sz="1600" dirty="0"/>
              <a:t> = </a:t>
            </a:r>
            <a:r>
              <a:rPr lang="en-US" sz="1600" i="1" dirty="0" err="1"/>
              <a:t>expr</a:t>
            </a:r>
            <a:r>
              <a:rPr lang="en-US" sz="1600" dirty="0"/>
              <a:t> ;</a:t>
            </a:r>
          </a:p>
          <a:p>
            <a:pPr>
              <a:buClrTx/>
              <a:buSzTx/>
              <a:buFontTx/>
              <a:buNone/>
            </a:pPr>
            <a:r>
              <a:rPr lang="en-US" sz="1600" i="1" dirty="0" err="1"/>
              <a:t>ifStmt</a:t>
            </a:r>
            <a:r>
              <a:rPr lang="en-US" sz="1600" dirty="0"/>
              <a:t> ::= if ( </a:t>
            </a:r>
            <a:r>
              <a:rPr lang="en-US" sz="1600" i="1" dirty="0" err="1"/>
              <a:t>expr</a:t>
            </a:r>
            <a:r>
              <a:rPr lang="en-US" sz="1600" dirty="0"/>
              <a:t> ) </a:t>
            </a:r>
            <a:r>
              <a:rPr lang="en-US" sz="1600" i="1" dirty="0" smtClean="0"/>
              <a:t>statement</a:t>
            </a:r>
            <a:endParaRPr lang="en-US" sz="1600" i="1" dirty="0"/>
          </a:p>
          <a:p>
            <a:pPr>
              <a:buClrTx/>
              <a:buSzTx/>
              <a:buFontTx/>
              <a:buNone/>
            </a:pPr>
            <a:r>
              <a:rPr lang="en-US" sz="1600" i="1" dirty="0" err="1"/>
              <a:t>expr</a:t>
            </a:r>
            <a:r>
              <a:rPr lang="en-US" sz="1600" dirty="0"/>
              <a:t> ::= </a:t>
            </a:r>
            <a:r>
              <a:rPr lang="en-US" sz="1600" i="1" dirty="0"/>
              <a:t>id</a:t>
            </a:r>
            <a:r>
              <a:rPr lang="en-US" sz="1600" dirty="0"/>
              <a:t> | </a:t>
            </a:r>
            <a:r>
              <a:rPr lang="en-US" sz="1600" i="1" dirty="0" err="1"/>
              <a:t>int</a:t>
            </a:r>
            <a:r>
              <a:rPr lang="en-US" sz="1600" dirty="0"/>
              <a:t> | </a:t>
            </a:r>
            <a:r>
              <a:rPr lang="en-US" sz="1600" i="1" dirty="0" err="1"/>
              <a:t>expr</a:t>
            </a:r>
            <a:r>
              <a:rPr lang="en-US" sz="1600" dirty="0"/>
              <a:t> + </a:t>
            </a:r>
            <a:r>
              <a:rPr lang="en-US" sz="1600" i="1" dirty="0" err="1"/>
              <a:t>expr</a:t>
            </a:r>
            <a:endParaRPr lang="en-US" sz="1600" i="1" dirty="0"/>
          </a:p>
          <a:p>
            <a:pPr>
              <a:buClrTx/>
              <a:buSzTx/>
              <a:buFontTx/>
              <a:buNone/>
            </a:pPr>
            <a:r>
              <a:rPr lang="en-US" sz="1600" i="1" dirty="0"/>
              <a:t>Id</a:t>
            </a:r>
            <a:r>
              <a:rPr lang="en-US" sz="1600" dirty="0"/>
              <a:t> ::= a | b | c | </a:t>
            </a:r>
            <a:r>
              <a:rPr lang="en-US" sz="1600" dirty="0" err="1"/>
              <a:t>i</a:t>
            </a:r>
            <a:r>
              <a:rPr lang="en-US" sz="1600" dirty="0"/>
              <a:t> | j | k | n | x | y | z</a:t>
            </a:r>
          </a:p>
          <a:p>
            <a:pPr>
              <a:buClrTx/>
              <a:buSzTx/>
              <a:buFontTx/>
              <a:buNone/>
            </a:pPr>
            <a:r>
              <a:rPr lang="en-US" sz="1600" dirty="0" err="1"/>
              <a:t>int</a:t>
            </a:r>
            <a:r>
              <a:rPr lang="en-US" sz="1600" dirty="0"/>
              <a:t> ::= 0 | 1 | 2 | 3 | 4 | 5 | 6 | 7 | 8 | 9</a:t>
            </a:r>
          </a:p>
          <a:p>
            <a:pPr>
              <a:buClrTx/>
              <a:buSzTx/>
              <a:buFontTx/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914F881-61DE-43B4-B6CA-6BF7A4E35ABC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BAE55E10-3DCA-4B10-8D42-BBCC6F6C2AC8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Parsing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Parsing: reconstruct the derivation (syntactic structure) of a program</a:t>
            </a:r>
          </a:p>
          <a:p>
            <a:pPr eaLnBrk="1" hangingPunct="1"/>
            <a:r>
              <a:rPr lang="en-US" smtClean="0"/>
              <a:t>In principle, a single recognizer could work directly from a concrete, character-by-character grammar</a:t>
            </a:r>
          </a:p>
          <a:p>
            <a:pPr eaLnBrk="1" hangingPunct="1"/>
            <a:r>
              <a:rPr lang="en-US" smtClean="0"/>
              <a:t>In practice this is never done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3E58044-E6A1-4745-AD2A-85B1460F0C86}" type="datetime1">
              <a:rPr lang="en-US" smtClean="0"/>
              <a:t>10/6/2011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06926F42-FC27-4C48-8A39-71883B63F1CB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Parsing &amp; Scanning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In real compilers the recognizer is split into two phases</a:t>
            </a:r>
          </a:p>
          <a:p>
            <a:pPr lvl="1" eaLnBrk="1" hangingPunct="1"/>
            <a:r>
              <a:rPr lang="en-US" sz="2400" smtClean="0"/>
              <a:t>Scanner: translate input characters to tokens</a:t>
            </a:r>
          </a:p>
          <a:p>
            <a:pPr lvl="2" eaLnBrk="1" hangingPunct="1"/>
            <a:r>
              <a:rPr lang="en-US" sz="2000" smtClean="0"/>
              <a:t>Also, report lexical errors like illegal characters and illegal symbols</a:t>
            </a:r>
          </a:p>
          <a:p>
            <a:pPr lvl="1" eaLnBrk="1" hangingPunct="1"/>
            <a:r>
              <a:rPr lang="en-US" sz="2400" smtClean="0"/>
              <a:t>Parser: read token stream and reconstruct the derivation</a:t>
            </a:r>
          </a:p>
        </p:txBody>
      </p:sp>
      <p:grpSp>
        <p:nvGrpSpPr>
          <p:cNvPr id="13319" name="Group 1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2882900" y="5105400"/>
            <a:ext cx="3746500" cy="838200"/>
            <a:chOff x="1576" y="3264"/>
            <a:chExt cx="2360" cy="528"/>
          </a:xfrm>
        </p:grpSpPr>
        <p:sp>
          <p:nvSpPr>
            <p:cNvPr id="13320" name="Rectangle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064" y="3264"/>
              <a:ext cx="672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Scanner</a:t>
              </a:r>
            </a:p>
          </p:txBody>
        </p:sp>
        <p:sp>
          <p:nvSpPr>
            <p:cNvPr id="13321" name="Rectangle 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264" y="3264"/>
              <a:ext cx="672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Parser</a:t>
              </a:r>
            </a:p>
          </p:txBody>
        </p:sp>
        <p:sp>
          <p:nvSpPr>
            <p:cNvPr id="13322" name="Line 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584" y="355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736" y="355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Text 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576" y="3360"/>
              <a:ext cx="4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ClrTx/>
                <a:buSzTx/>
                <a:buFontTx/>
                <a:buNone/>
              </a:pPr>
              <a:r>
                <a:rPr lang="en-US" sz="1400"/>
                <a:t>source</a:t>
              </a:r>
            </a:p>
          </p:txBody>
        </p:sp>
        <p:sp>
          <p:nvSpPr>
            <p:cNvPr id="13325" name="Text Box 1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76" y="3360"/>
              <a:ext cx="44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ClrTx/>
                <a:buSzTx/>
                <a:buFontTx/>
                <a:buNone/>
              </a:pPr>
              <a:r>
                <a:rPr lang="en-US" sz="1400"/>
                <a:t>tokens</a:t>
              </a: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9928e925-9701-4a3f-9458-a16f8f41052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780</TotalTime>
  <Words>2449</Words>
  <Application>Microsoft Office PowerPoint</Application>
  <PresentationFormat>On-screen Show (4:3)</PresentationFormat>
  <Paragraphs>604</Paragraphs>
  <Slides>49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Blends</vt:lpstr>
      <vt:lpstr>Equation</vt:lpstr>
      <vt:lpstr>CSE P 501 – Compilers</vt:lpstr>
      <vt:lpstr>Agenda</vt:lpstr>
      <vt:lpstr>Programming Language Specs</vt:lpstr>
      <vt:lpstr>Grammar for a Tiny Language</vt:lpstr>
      <vt:lpstr>Productions</vt:lpstr>
      <vt:lpstr>Alternative Notations</vt:lpstr>
      <vt:lpstr>Example  Derivation</vt:lpstr>
      <vt:lpstr>Parsing</vt:lpstr>
      <vt:lpstr>Parsing &amp; Scanning</vt:lpstr>
      <vt:lpstr>Characters vs Tokens</vt:lpstr>
      <vt:lpstr>Why Separate the Scanner and Parser?</vt:lpstr>
      <vt:lpstr>Tokens</vt:lpstr>
      <vt:lpstr>Typical Tokens in Programming Languages</vt:lpstr>
      <vt:lpstr>Principle of Longest Match</vt:lpstr>
      <vt:lpstr>Formal Languages &amp; Automata Theory (a review in one slide)</vt:lpstr>
      <vt:lpstr>Regular Expressions and FAs</vt:lpstr>
      <vt:lpstr>Regular Expressions</vt:lpstr>
      <vt:lpstr>Fundamental REs</vt:lpstr>
      <vt:lpstr>Operations on REs</vt:lpstr>
      <vt:lpstr>Abbreviations</vt:lpstr>
      <vt:lpstr>Examples</vt:lpstr>
      <vt:lpstr>More Examples</vt:lpstr>
      <vt:lpstr>Abbreviations</vt:lpstr>
      <vt:lpstr>Example</vt:lpstr>
      <vt:lpstr>Recognizing REs</vt:lpstr>
      <vt:lpstr>Finite State Automaton</vt:lpstr>
      <vt:lpstr>Example: FSA for “cat”</vt:lpstr>
      <vt:lpstr>DFA vs NFA</vt:lpstr>
      <vt:lpstr>FAs in Scanners</vt:lpstr>
      <vt:lpstr>From RE to NFA: base cases</vt:lpstr>
      <vt:lpstr>rs</vt:lpstr>
      <vt:lpstr>r  | s</vt:lpstr>
      <vt:lpstr>r *</vt:lpstr>
      <vt:lpstr>Exercise</vt:lpstr>
      <vt:lpstr>From NFA to DFA</vt:lpstr>
      <vt:lpstr>Exercise</vt:lpstr>
      <vt:lpstr>Example: DFA for hand-written scanner</vt:lpstr>
      <vt:lpstr>Scanner DFA Example (1)</vt:lpstr>
      <vt:lpstr>Scanner DFA Example (2)</vt:lpstr>
      <vt:lpstr>Scanner DFA Example (3)</vt:lpstr>
      <vt:lpstr>Scanner DFA Example (4)</vt:lpstr>
      <vt:lpstr>Implementing a Scanner by Hand – Token Representation</vt:lpstr>
      <vt:lpstr>Simple Scanner Example</vt:lpstr>
      <vt:lpstr>Scanner getToken() method</vt:lpstr>
      <vt:lpstr>getToken() (2)</vt:lpstr>
      <vt:lpstr>getToken() (3)</vt:lpstr>
      <vt:lpstr>getToken() (4)</vt:lpstr>
      <vt:lpstr>Project Notes</vt:lpstr>
      <vt:lpstr>Coming Attractions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Hal Perkins</cp:lastModifiedBy>
  <cp:revision>64</cp:revision>
  <dcterms:created xsi:type="dcterms:W3CDTF">2002-10-01T01:44:57Z</dcterms:created>
  <dcterms:modified xsi:type="dcterms:W3CDTF">2011-10-06T21:06:17Z</dcterms:modified>
</cp:coreProperties>
</file>